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63" r:id="rId3"/>
    <p:sldId id="264" r:id="rId4"/>
    <p:sldId id="265" r:id="rId5"/>
    <p:sldId id="275" r:id="rId6"/>
    <p:sldId id="266" r:id="rId7"/>
    <p:sldId id="277" r:id="rId8"/>
    <p:sldId id="286" r:id="rId9"/>
    <p:sldId id="268" r:id="rId10"/>
    <p:sldId id="278" r:id="rId11"/>
    <p:sldId id="269" r:id="rId12"/>
    <p:sldId id="279" r:id="rId13"/>
    <p:sldId id="280" r:id="rId14"/>
    <p:sldId id="282" r:id="rId15"/>
    <p:sldId id="281" r:id="rId16"/>
    <p:sldId id="283" r:id="rId17"/>
    <p:sldId id="256" r:id="rId18"/>
    <p:sldId id="257" r:id="rId19"/>
    <p:sldId id="258" r:id="rId20"/>
    <p:sldId id="259" r:id="rId21"/>
    <p:sldId id="260" r:id="rId22"/>
    <p:sldId id="261" r:id="rId23"/>
    <p:sldId id="284" r:id="rId24"/>
    <p:sldId id="28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1E0C"/>
    <a:srgbClr val="213414"/>
    <a:srgbClr val="2A421A"/>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4" d="100"/>
          <a:sy n="64" d="100"/>
        </p:scale>
        <p:origin x="1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CD58D1-1151-4A52-9FFA-85F3E234787D}"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5FEEE761-5F58-465D-A4E8-FBA171FEE2AD}">
      <dgm:prSet custT="1"/>
      <dgm:spPr>
        <a:solidFill>
          <a:schemeClr val="accent6">
            <a:lumMod val="40000"/>
            <a:lumOff val="60000"/>
          </a:schemeClr>
        </a:solidFill>
      </dgm:spPr>
      <dgm:t>
        <a:bodyPr/>
        <a:lstStyle/>
        <a:p>
          <a:r>
            <a:rPr lang="en-GB" sz="3000" dirty="0">
              <a:sym typeface="Wingdings" panose="05000000000000000000" pitchFamily="2" charset="2"/>
            </a:rPr>
            <a:t> </a:t>
          </a:r>
          <a:r>
            <a:rPr lang="en-GB" sz="3000" dirty="0">
              <a:solidFill>
                <a:schemeClr val="accent6">
                  <a:lumMod val="50000"/>
                </a:schemeClr>
              </a:solidFill>
            </a:rPr>
            <a:t>knowledge Management is “Organisation intelligence quotient” (OIQ). KM helps and improves organisation Origination IQ. It makes the Organisation smarter. KM makes organisation smarter by improving Situational awareness to all the people of organisation. All the business or organisation has some issue like competitor, legal issues, regulatory issues, staff, suppliers issues. KM helps to make right and better decision for organisation. </a:t>
          </a:r>
        </a:p>
      </dgm:t>
    </dgm:pt>
    <dgm:pt modelId="{B3807114-F984-43AC-8586-B952C36BE0C9}" type="parTrans" cxnId="{CC803B34-3B19-4CE6-910D-C4E33B72EF5E}">
      <dgm:prSet/>
      <dgm:spPr/>
      <dgm:t>
        <a:bodyPr/>
        <a:lstStyle/>
        <a:p>
          <a:endParaRPr lang="en-GB"/>
        </a:p>
      </dgm:t>
    </dgm:pt>
    <dgm:pt modelId="{669AB466-41D4-4E9A-86C6-4A63D3B53E9C}" type="sibTrans" cxnId="{CC803B34-3B19-4CE6-910D-C4E33B72EF5E}">
      <dgm:prSet/>
      <dgm:spPr>
        <a:ln w="57150">
          <a:solidFill>
            <a:schemeClr val="accent6">
              <a:lumMod val="75000"/>
            </a:schemeClr>
          </a:solidFill>
        </a:ln>
      </dgm:spPr>
      <dgm:t>
        <a:bodyPr/>
        <a:lstStyle/>
        <a:p>
          <a:endParaRPr lang="en-GB"/>
        </a:p>
      </dgm:t>
    </dgm:pt>
    <dgm:pt modelId="{4AC134AD-8EC8-495E-8AE0-2EB3FAE61488}" type="pres">
      <dgm:prSet presAssocID="{1FCD58D1-1151-4A52-9FFA-85F3E234787D}" presName="Name0" presStyleCnt="0">
        <dgm:presLayoutVars>
          <dgm:chMax val="7"/>
          <dgm:chPref val="7"/>
          <dgm:dir/>
        </dgm:presLayoutVars>
      </dgm:prSet>
      <dgm:spPr/>
    </dgm:pt>
    <dgm:pt modelId="{6B58ECA6-E065-4C04-A864-B08CF63964BD}" type="pres">
      <dgm:prSet presAssocID="{1FCD58D1-1151-4A52-9FFA-85F3E234787D}" presName="Name1" presStyleCnt="0"/>
      <dgm:spPr/>
    </dgm:pt>
    <dgm:pt modelId="{A32910CE-ED6C-4692-8B9B-710E0414FE66}" type="pres">
      <dgm:prSet presAssocID="{1FCD58D1-1151-4A52-9FFA-85F3E234787D}" presName="cycle" presStyleCnt="0"/>
      <dgm:spPr/>
    </dgm:pt>
    <dgm:pt modelId="{9B535A41-05D8-4588-8089-FCB66560ACC9}" type="pres">
      <dgm:prSet presAssocID="{1FCD58D1-1151-4A52-9FFA-85F3E234787D}" presName="srcNode" presStyleLbl="node1" presStyleIdx="0" presStyleCnt="1"/>
      <dgm:spPr/>
    </dgm:pt>
    <dgm:pt modelId="{612CB42A-7E7C-424D-B826-62FC6B3D5A01}" type="pres">
      <dgm:prSet presAssocID="{1FCD58D1-1151-4A52-9FFA-85F3E234787D}" presName="conn" presStyleLbl="parChTrans1D2" presStyleIdx="0" presStyleCnt="1"/>
      <dgm:spPr/>
    </dgm:pt>
    <dgm:pt modelId="{61387A48-804E-45EA-B084-DFB0EB93DD5C}" type="pres">
      <dgm:prSet presAssocID="{1FCD58D1-1151-4A52-9FFA-85F3E234787D}" presName="extraNode" presStyleLbl="node1" presStyleIdx="0" presStyleCnt="1"/>
      <dgm:spPr/>
    </dgm:pt>
    <dgm:pt modelId="{D7734127-1D17-42CB-A38F-D3ED8A1F6C75}" type="pres">
      <dgm:prSet presAssocID="{1FCD58D1-1151-4A52-9FFA-85F3E234787D}" presName="dstNode" presStyleLbl="node1" presStyleIdx="0" presStyleCnt="1"/>
      <dgm:spPr/>
    </dgm:pt>
    <dgm:pt modelId="{89185919-F200-45BC-AA50-9C78D46A5D9F}" type="pres">
      <dgm:prSet presAssocID="{5FEEE761-5F58-465D-A4E8-FBA171FEE2AD}" presName="text_1" presStyleLbl="node1" presStyleIdx="0" presStyleCnt="1" custScaleX="98194" custScaleY="190279" custLinFactNeighborX="-808" custLinFactNeighborY="0">
        <dgm:presLayoutVars>
          <dgm:bulletEnabled val="1"/>
        </dgm:presLayoutVars>
      </dgm:prSet>
      <dgm:spPr/>
    </dgm:pt>
    <dgm:pt modelId="{56E81727-5607-4F2F-B1FB-EC8F84BE016F}" type="pres">
      <dgm:prSet presAssocID="{5FEEE761-5F58-465D-A4E8-FBA171FEE2AD}" presName="accent_1" presStyleCnt="0"/>
      <dgm:spPr/>
    </dgm:pt>
    <dgm:pt modelId="{06E4002B-BBF0-45C1-A334-3C6E17FE5AA3}" type="pres">
      <dgm:prSet presAssocID="{5FEEE761-5F58-465D-A4E8-FBA171FEE2AD}" presName="accentRepeatNode" presStyleLbl="solidFgAcc1" presStyleIdx="0" presStyleCnt="1"/>
      <dgm:spPr>
        <a:ln w="57150">
          <a:solidFill>
            <a:schemeClr val="accent6">
              <a:lumMod val="75000"/>
            </a:schemeClr>
          </a:solidFill>
        </a:ln>
      </dgm:spPr>
    </dgm:pt>
  </dgm:ptLst>
  <dgm:cxnLst>
    <dgm:cxn modelId="{251D2409-9B05-41F4-943C-9D9451CA7FED}" type="presOf" srcId="{1FCD58D1-1151-4A52-9FFA-85F3E234787D}" destId="{4AC134AD-8EC8-495E-8AE0-2EB3FAE61488}" srcOrd="0" destOrd="0" presId="urn:microsoft.com/office/officeart/2008/layout/VerticalCurvedList"/>
    <dgm:cxn modelId="{5B994F1A-A3DA-4850-8492-4695C8ABF1FA}" type="presOf" srcId="{5FEEE761-5F58-465D-A4E8-FBA171FEE2AD}" destId="{89185919-F200-45BC-AA50-9C78D46A5D9F}" srcOrd="0" destOrd="0" presId="urn:microsoft.com/office/officeart/2008/layout/VerticalCurvedList"/>
    <dgm:cxn modelId="{CC803B34-3B19-4CE6-910D-C4E33B72EF5E}" srcId="{1FCD58D1-1151-4A52-9FFA-85F3E234787D}" destId="{5FEEE761-5F58-465D-A4E8-FBA171FEE2AD}" srcOrd="0" destOrd="0" parTransId="{B3807114-F984-43AC-8586-B952C36BE0C9}" sibTransId="{669AB466-41D4-4E9A-86C6-4A63D3B53E9C}"/>
    <dgm:cxn modelId="{89E5DAB5-5D8F-4E50-95AC-079E69D6B1F9}" type="presOf" srcId="{669AB466-41D4-4E9A-86C6-4A63D3B53E9C}" destId="{612CB42A-7E7C-424D-B826-62FC6B3D5A01}" srcOrd="0" destOrd="0" presId="urn:microsoft.com/office/officeart/2008/layout/VerticalCurvedList"/>
    <dgm:cxn modelId="{F344965B-39E0-4150-9151-9549E4756661}" type="presParOf" srcId="{4AC134AD-8EC8-495E-8AE0-2EB3FAE61488}" destId="{6B58ECA6-E065-4C04-A864-B08CF63964BD}" srcOrd="0" destOrd="0" presId="urn:microsoft.com/office/officeart/2008/layout/VerticalCurvedList"/>
    <dgm:cxn modelId="{2C1954ED-7E7A-42DE-9AA5-5D0E2D337AE7}" type="presParOf" srcId="{6B58ECA6-E065-4C04-A864-B08CF63964BD}" destId="{A32910CE-ED6C-4692-8B9B-710E0414FE66}" srcOrd="0" destOrd="0" presId="urn:microsoft.com/office/officeart/2008/layout/VerticalCurvedList"/>
    <dgm:cxn modelId="{A7F19422-7BCE-44FC-AC3A-0F46E90C0EB3}" type="presParOf" srcId="{A32910CE-ED6C-4692-8B9B-710E0414FE66}" destId="{9B535A41-05D8-4588-8089-FCB66560ACC9}" srcOrd="0" destOrd="0" presId="urn:microsoft.com/office/officeart/2008/layout/VerticalCurvedList"/>
    <dgm:cxn modelId="{E5C9CA59-8C7E-4D33-AD73-127B7B0BCECB}" type="presParOf" srcId="{A32910CE-ED6C-4692-8B9B-710E0414FE66}" destId="{612CB42A-7E7C-424D-B826-62FC6B3D5A01}" srcOrd="1" destOrd="0" presId="urn:microsoft.com/office/officeart/2008/layout/VerticalCurvedList"/>
    <dgm:cxn modelId="{37E76348-1720-4856-802C-D5EB8CFA87B4}" type="presParOf" srcId="{A32910CE-ED6C-4692-8B9B-710E0414FE66}" destId="{61387A48-804E-45EA-B084-DFB0EB93DD5C}" srcOrd="2" destOrd="0" presId="urn:microsoft.com/office/officeart/2008/layout/VerticalCurvedList"/>
    <dgm:cxn modelId="{C07CF92A-107E-4602-ACE7-93AE3502D3D1}" type="presParOf" srcId="{A32910CE-ED6C-4692-8B9B-710E0414FE66}" destId="{D7734127-1D17-42CB-A38F-D3ED8A1F6C75}" srcOrd="3" destOrd="0" presId="urn:microsoft.com/office/officeart/2008/layout/VerticalCurvedList"/>
    <dgm:cxn modelId="{07D44E2E-B15B-4FCF-9CCB-437BFE52596D}" type="presParOf" srcId="{6B58ECA6-E065-4C04-A864-B08CF63964BD}" destId="{89185919-F200-45BC-AA50-9C78D46A5D9F}" srcOrd="1" destOrd="0" presId="urn:microsoft.com/office/officeart/2008/layout/VerticalCurvedList"/>
    <dgm:cxn modelId="{3EA53763-EA92-46DF-AE10-A106EF49D55B}" type="presParOf" srcId="{6B58ECA6-E065-4C04-A864-B08CF63964BD}" destId="{56E81727-5607-4F2F-B1FB-EC8F84BE016F}" srcOrd="2" destOrd="0" presId="urn:microsoft.com/office/officeart/2008/layout/VerticalCurvedList"/>
    <dgm:cxn modelId="{BE9B6F25-848B-484D-A56D-84374444B0CD}" type="presParOf" srcId="{56E81727-5607-4F2F-B1FB-EC8F84BE016F}" destId="{06E4002B-BBF0-45C1-A334-3C6E17FE5AA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CD58D1-1151-4A52-9FFA-85F3E234787D}"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5FEEE761-5F58-465D-A4E8-FBA171FEE2AD}">
      <dgm:prSet custT="1"/>
      <dgm:spPr>
        <a:solidFill>
          <a:schemeClr val="accent6">
            <a:lumMod val="40000"/>
            <a:lumOff val="60000"/>
          </a:schemeClr>
        </a:solidFill>
      </dgm:spPr>
      <dgm:t>
        <a:bodyPr/>
        <a:lstStyle/>
        <a:p>
          <a:r>
            <a:rPr lang="en-GB" sz="3200" dirty="0">
              <a:sym typeface="Wingdings" panose="05000000000000000000" pitchFamily="2" charset="2"/>
            </a:rPr>
            <a:t> </a:t>
          </a:r>
          <a:r>
            <a:rPr lang="en-GB" sz="3200" dirty="0">
              <a:solidFill>
                <a:schemeClr val="accent6">
                  <a:lumMod val="75000"/>
                </a:schemeClr>
              </a:solidFill>
            </a:rPr>
            <a:t>Knowledge Management system basically deals and helping the organisation to become smarter and keeping organisation up to date.</a:t>
          </a:r>
        </a:p>
        <a:p>
          <a:endParaRPr lang="en-GB" sz="1000" dirty="0">
            <a:solidFill>
              <a:schemeClr val="accent6">
                <a:lumMod val="75000"/>
              </a:schemeClr>
            </a:solidFill>
          </a:endParaRPr>
        </a:p>
        <a:p>
          <a:r>
            <a:rPr lang="en-GB" sz="3200" dirty="0">
              <a:sym typeface="Wingdings" panose="05000000000000000000" pitchFamily="2" charset="2"/>
            </a:rPr>
            <a:t> </a:t>
          </a:r>
          <a:r>
            <a:rPr lang="en-GB" sz="3200" dirty="0">
              <a:solidFill>
                <a:schemeClr val="accent6">
                  <a:lumMod val="75000"/>
                </a:schemeClr>
              </a:solidFill>
            </a:rPr>
            <a:t>KM is getting and transferring the right knowledge to the right person at the right time.</a:t>
          </a:r>
        </a:p>
        <a:p>
          <a:endParaRPr lang="en-GB" sz="1000" dirty="0">
            <a:solidFill>
              <a:schemeClr val="accent6">
                <a:lumMod val="75000"/>
              </a:schemeClr>
            </a:solidFill>
          </a:endParaRPr>
        </a:p>
        <a:p>
          <a:r>
            <a:rPr lang="en-GB" sz="3200" dirty="0">
              <a:sym typeface="Wingdings" panose="05000000000000000000" pitchFamily="2" charset="2"/>
            </a:rPr>
            <a:t> </a:t>
          </a:r>
          <a:r>
            <a:rPr lang="en-GB" sz="3200" dirty="0">
              <a:solidFill>
                <a:schemeClr val="accent6">
                  <a:lumMod val="75000"/>
                </a:schemeClr>
              </a:solidFill>
            </a:rPr>
            <a:t>KM aim is to create value and power and process to refine the knowledge assets to meet business or organisational goal.</a:t>
          </a:r>
          <a:r>
            <a:rPr lang="en-GB" sz="3200" dirty="0"/>
            <a:t> </a:t>
          </a:r>
          <a:endParaRPr lang="en-GB" sz="3200" dirty="0">
            <a:solidFill>
              <a:schemeClr val="accent6">
                <a:lumMod val="50000"/>
              </a:schemeClr>
            </a:solidFill>
          </a:endParaRPr>
        </a:p>
      </dgm:t>
    </dgm:pt>
    <dgm:pt modelId="{B3807114-F984-43AC-8586-B952C36BE0C9}" type="parTrans" cxnId="{CC803B34-3B19-4CE6-910D-C4E33B72EF5E}">
      <dgm:prSet/>
      <dgm:spPr/>
      <dgm:t>
        <a:bodyPr/>
        <a:lstStyle/>
        <a:p>
          <a:endParaRPr lang="en-GB"/>
        </a:p>
      </dgm:t>
    </dgm:pt>
    <dgm:pt modelId="{669AB466-41D4-4E9A-86C6-4A63D3B53E9C}" type="sibTrans" cxnId="{CC803B34-3B19-4CE6-910D-C4E33B72EF5E}">
      <dgm:prSet/>
      <dgm:spPr>
        <a:ln w="57150">
          <a:solidFill>
            <a:schemeClr val="accent6">
              <a:lumMod val="75000"/>
            </a:schemeClr>
          </a:solidFill>
        </a:ln>
      </dgm:spPr>
      <dgm:t>
        <a:bodyPr/>
        <a:lstStyle/>
        <a:p>
          <a:endParaRPr lang="en-GB"/>
        </a:p>
      </dgm:t>
    </dgm:pt>
    <dgm:pt modelId="{4AC134AD-8EC8-495E-8AE0-2EB3FAE61488}" type="pres">
      <dgm:prSet presAssocID="{1FCD58D1-1151-4A52-9FFA-85F3E234787D}" presName="Name0" presStyleCnt="0">
        <dgm:presLayoutVars>
          <dgm:chMax val="7"/>
          <dgm:chPref val="7"/>
          <dgm:dir/>
        </dgm:presLayoutVars>
      </dgm:prSet>
      <dgm:spPr/>
    </dgm:pt>
    <dgm:pt modelId="{6B58ECA6-E065-4C04-A864-B08CF63964BD}" type="pres">
      <dgm:prSet presAssocID="{1FCD58D1-1151-4A52-9FFA-85F3E234787D}" presName="Name1" presStyleCnt="0"/>
      <dgm:spPr/>
    </dgm:pt>
    <dgm:pt modelId="{A32910CE-ED6C-4692-8B9B-710E0414FE66}" type="pres">
      <dgm:prSet presAssocID="{1FCD58D1-1151-4A52-9FFA-85F3E234787D}" presName="cycle" presStyleCnt="0"/>
      <dgm:spPr/>
    </dgm:pt>
    <dgm:pt modelId="{9B535A41-05D8-4588-8089-FCB66560ACC9}" type="pres">
      <dgm:prSet presAssocID="{1FCD58D1-1151-4A52-9FFA-85F3E234787D}" presName="srcNode" presStyleLbl="node1" presStyleIdx="0" presStyleCnt="1"/>
      <dgm:spPr/>
    </dgm:pt>
    <dgm:pt modelId="{612CB42A-7E7C-424D-B826-62FC6B3D5A01}" type="pres">
      <dgm:prSet presAssocID="{1FCD58D1-1151-4A52-9FFA-85F3E234787D}" presName="conn" presStyleLbl="parChTrans1D2" presStyleIdx="0" presStyleCnt="1"/>
      <dgm:spPr/>
    </dgm:pt>
    <dgm:pt modelId="{61387A48-804E-45EA-B084-DFB0EB93DD5C}" type="pres">
      <dgm:prSet presAssocID="{1FCD58D1-1151-4A52-9FFA-85F3E234787D}" presName="extraNode" presStyleLbl="node1" presStyleIdx="0" presStyleCnt="1"/>
      <dgm:spPr/>
    </dgm:pt>
    <dgm:pt modelId="{D7734127-1D17-42CB-A38F-D3ED8A1F6C75}" type="pres">
      <dgm:prSet presAssocID="{1FCD58D1-1151-4A52-9FFA-85F3E234787D}" presName="dstNode" presStyleLbl="node1" presStyleIdx="0" presStyleCnt="1"/>
      <dgm:spPr/>
    </dgm:pt>
    <dgm:pt modelId="{89185919-F200-45BC-AA50-9C78D46A5D9F}" type="pres">
      <dgm:prSet presAssocID="{5FEEE761-5F58-465D-A4E8-FBA171FEE2AD}" presName="text_1" presStyleLbl="node1" presStyleIdx="0" presStyleCnt="1" custScaleX="98194" custScaleY="190279" custLinFactNeighborX="-808" custLinFactNeighborY="0">
        <dgm:presLayoutVars>
          <dgm:bulletEnabled val="1"/>
        </dgm:presLayoutVars>
      </dgm:prSet>
      <dgm:spPr/>
    </dgm:pt>
    <dgm:pt modelId="{56E81727-5607-4F2F-B1FB-EC8F84BE016F}" type="pres">
      <dgm:prSet presAssocID="{5FEEE761-5F58-465D-A4E8-FBA171FEE2AD}" presName="accent_1" presStyleCnt="0"/>
      <dgm:spPr/>
    </dgm:pt>
    <dgm:pt modelId="{06E4002B-BBF0-45C1-A334-3C6E17FE5AA3}" type="pres">
      <dgm:prSet presAssocID="{5FEEE761-5F58-465D-A4E8-FBA171FEE2AD}" presName="accentRepeatNode" presStyleLbl="solidFgAcc1" presStyleIdx="0" presStyleCnt="1"/>
      <dgm:spPr>
        <a:ln w="57150">
          <a:solidFill>
            <a:schemeClr val="accent6">
              <a:lumMod val="75000"/>
            </a:schemeClr>
          </a:solidFill>
        </a:ln>
      </dgm:spPr>
    </dgm:pt>
  </dgm:ptLst>
  <dgm:cxnLst>
    <dgm:cxn modelId="{251D2409-9B05-41F4-943C-9D9451CA7FED}" type="presOf" srcId="{1FCD58D1-1151-4A52-9FFA-85F3E234787D}" destId="{4AC134AD-8EC8-495E-8AE0-2EB3FAE61488}" srcOrd="0" destOrd="0" presId="urn:microsoft.com/office/officeart/2008/layout/VerticalCurvedList"/>
    <dgm:cxn modelId="{5B994F1A-A3DA-4850-8492-4695C8ABF1FA}" type="presOf" srcId="{5FEEE761-5F58-465D-A4E8-FBA171FEE2AD}" destId="{89185919-F200-45BC-AA50-9C78D46A5D9F}" srcOrd="0" destOrd="0" presId="urn:microsoft.com/office/officeart/2008/layout/VerticalCurvedList"/>
    <dgm:cxn modelId="{CC803B34-3B19-4CE6-910D-C4E33B72EF5E}" srcId="{1FCD58D1-1151-4A52-9FFA-85F3E234787D}" destId="{5FEEE761-5F58-465D-A4E8-FBA171FEE2AD}" srcOrd="0" destOrd="0" parTransId="{B3807114-F984-43AC-8586-B952C36BE0C9}" sibTransId="{669AB466-41D4-4E9A-86C6-4A63D3B53E9C}"/>
    <dgm:cxn modelId="{89E5DAB5-5D8F-4E50-95AC-079E69D6B1F9}" type="presOf" srcId="{669AB466-41D4-4E9A-86C6-4A63D3B53E9C}" destId="{612CB42A-7E7C-424D-B826-62FC6B3D5A01}" srcOrd="0" destOrd="0" presId="urn:microsoft.com/office/officeart/2008/layout/VerticalCurvedList"/>
    <dgm:cxn modelId="{F344965B-39E0-4150-9151-9549E4756661}" type="presParOf" srcId="{4AC134AD-8EC8-495E-8AE0-2EB3FAE61488}" destId="{6B58ECA6-E065-4C04-A864-B08CF63964BD}" srcOrd="0" destOrd="0" presId="urn:microsoft.com/office/officeart/2008/layout/VerticalCurvedList"/>
    <dgm:cxn modelId="{2C1954ED-7E7A-42DE-9AA5-5D0E2D337AE7}" type="presParOf" srcId="{6B58ECA6-E065-4C04-A864-B08CF63964BD}" destId="{A32910CE-ED6C-4692-8B9B-710E0414FE66}" srcOrd="0" destOrd="0" presId="urn:microsoft.com/office/officeart/2008/layout/VerticalCurvedList"/>
    <dgm:cxn modelId="{A7F19422-7BCE-44FC-AC3A-0F46E90C0EB3}" type="presParOf" srcId="{A32910CE-ED6C-4692-8B9B-710E0414FE66}" destId="{9B535A41-05D8-4588-8089-FCB66560ACC9}" srcOrd="0" destOrd="0" presId="urn:microsoft.com/office/officeart/2008/layout/VerticalCurvedList"/>
    <dgm:cxn modelId="{E5C9CA59-8C7E-4D33-AD73-127B7B0BCECB}" type="presParOf" srcId="{A32910CE-ED6C-4692-8B9B-710E0414FE66}" destId="{612CB42A-7E7C-424D-B826-62FC6B3D5A01}" srcOrd="1" destOrd="0" presId="urn:microsoft.com/office/officeart/2008/layout/VerticalCurvedList"/>
    <dgm:cxn modelId="{37E76348-1720-4856-802C-D5EB8CFA87B4}" type="presParOf" srcId="{A32910CE-ED6C-4692-8B9B-710E0414FE66}" destId="{61387A48-804E-45EA-B084-DFB0EB93DD5C}" srcOrd="2" destOrd="0" presId="urn:microsoft.com/office/officeart/2008/layout/VerticalCurvedList"/>
    <dgm:cxn modelId="{C07CF92A-107E-4602-ACE7-93AE3502D3D1}" type="presParOf" srcId="{A32910CE-ED6C-4692-8B9B-710E0414FE66}" destId="{D7734127-1D17-42CB-A38F-D3ED8A1F6C75}" srcOrd="3" destOrd="0" presId="urn:microsoft.com/office/officeart/2008/layout/VerticalCurvedList"/>
    <dgm:cxn modelId="{07D44E2E-B15B-4FCF-9CCB-437BFE52596D}" type="presParOf" srcId="{6B58ECA6-E065-4C04-A864-B08CF63964BD}" destId="{89185919-F200-45BC-AA50-9C78D46A5D9F}" srcOrd="1" destOrd="0" presId="urn:microsoft.com/office/officeart/2008/layout/VerticalCurvedList"/>
    <dgm:cxn modelId="{3EA53763-EA92-46DF-AE10-A106EF49D55B}" type="presParOf" srcId="{6B58ECA6-E065-4C04-A864-B08CF63964BD}" destId="{56E81727-5607-4F2F-B1FB-EC8F84BE016F}" srcOrd="2" destOrd="0" presId="urn:microsoft.com/office/officeart/2008/layout/VerticalCurvedList"/>
    <dgm:cxn modelId="{BE9B6F25-848B-484D-A56D-84374444B0CD}" type="presParOf" srcId="{56E81727-5607-4F2F-B1FB-EC8F84BE016F}" destId="{06E4002B-BBF0-45C1-A334-3C6E17FE5AA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B1BD86-FE4C-4579-9FE4-759603C225D2}" type="doc">
      <dgm:prSet loTypeId="urn:microsoft.com/office/officeart/2005/8/layout/radial6" loCatId="cycle" qsTypeId="urn:microsoft.com/office/officeart/2005/8/quickstyle/simple1" qsCatId="simple" csTypeId="urn:microsoft.com/office/officeart/2005/8/colors/colorful5" csCatId="colorful" phldr="1"/>
      <dgm:spPr/>
      <dgm:t>
        <a:bodyPr/>
        <a:lstStyle/>
        <a:p>
          <a:endParaRPr lang="en-US"/>
        </a:p>
      </dgm:t>
    </dgm:pt>
    <dgm:pt modelId="{364A5679-86F5-4707-981F-C993D316F87B}">
      <dgm:prSet phldrT="[Text]"/>
      <dgm:spPr/>
      <dgm:t>
        <a:bodyPr/>
        <a:lstStyle/>
        <a:p>
          <a:r>
            <a:rPr lang="en-US" dirty="0"/>
            <a:t>KM</a:t>
          </a:r>
        </a:p>
      </dgm:t>
    </dgm:pt>
    <dgm:pt modelId="{2BF40751-7DFA-479B-9AA9-1D9E8A6CD725}" type="parTrans" cxnId="{57C78E74-36C8-4594-A68F-2BF8E7C6FE3A}">
      <dgm:prSet/>
      <dgm:spPr/>
      <dgm:t>
        <a:bodyPr/>
        <a:lstStyle/>
        <a:p>
          <a:endParaRPr lang="en-US"/>
        </a:p>
      </dgm:t>
    </dgm:pt>
    <dgm:pt modelId="{C04CF830-7E36-4230-9C1F-B7725381D4A9}" type="sibTrans" cxnId="{57C78E74-36C8-4594-A68F-2BF8E7C6FE3A}">
      <dgm:prSet/>
      <dgm:spPr/>
      <dgm:t>
        <a:bodyPr/>
        <a:lstStyle/>
        <a:p>
          <a:endParaRPr lang="en-US"/>
        </a:p>
      </dgm:t>
    </dgm:pt>
    <dgm:pt modelId="{E77BA0D0-2520-4455-9D16-BF01BB9D606A}">
      <dgm:prSet phldrT="[Text]"/>
      <dgm:spPr/>
      <dgm:t>
        <a:bodyPr/>
        <a:lstStyle/>
        <a:p>
          <a:r>
            <a:rPr lang="en-US"/>
            <a:t>Strategy</a:t>
          </a:r>
        </a:p>
      </dgm:t>
    </dgm:pt>
    <dgm:pt modelId="{0990E8FF-E53B-4206-86EF-A84A26846ACF}" type="parTrans" cxnId="{3BF33236-4376-4189-B40C-DD51953AC76E}">
      <dgm:prSet/>
      <dgm:spPr/>
      <dgm:t>
        <a:bodyPr/>
        <a:lstStyle/>
        <a:p>
          <a:endParaRPr lang="en-US"/>
        </a:p>
      </dgm:t>
    </dgm:pt>
    <dgm:pt modelId="{2413239E-6557-4649-AEA7-32837DFA0C92}" type="sibTrans" cxnId="{3BF33236-4376-4189-B40C-DD51953AC76E}">
      <dgm:prSet/>
      <dgm:spPr/>
      <dgm:t>
        <a:bodyPr/>
        <a:lstStyle/>
        <a:p>
          <a:endParaRPr lang="en-US"/>
        </a:p>
      </dgm:t>
    </dgm:pt>
    <dgm:pt modelId="{D4C7492B-DDF5-4684-A0D7-B15FA0F939F0}">
      <dgm:prSet phldrT="[Text]"/>
      <dgm:spPr/>
      <dgm:t>
        <a:bodyPr/>
        <a:lstStyle/>
        <a:p>
          <a:r>
            <a:rPr lang="en-US"/>
            <a:t>org. culture</a:t>
          </a:r>
        </a:p>
      </dgm:t>
    </dgm:pt>
    <dgm:pt modelId="{513EF206-D5E6-4FCC-BEC5-3BA32A0D4EB8}" type="parTrans" cxnId="{C6ABE13C-CEC7-4A5A-A452-B43C91378D2F}">
      <dgm:prSet/>
      <dgm:spPr/>
      <dgm:t>
        <a:bodyPr/>
        <a:lstStyle/>
        <a:p>
          <a:endParaRPr lang="en-US"/>
        </a:p>
      </dgm:t>
    </dgm:pt>
    <dgm:pt modelId="{C98F3767-F70C-4117-8DC8-D8E53D9226E0}" type="sibTrans" cxnId="{C6ABE13C-CEC7-4A5A-A452-B43C91378D2F}">
      <dgm:prSet/>
      <dgm:spPr/>
      <dgm:t>
        <a:bodyPr/>
        <a:lstStyle/>
        <a:p>
          <a:endParaRPr lang="en-US"/>
        </a:p>
      </dgm:t>
    </dgm:pt>
    <dgm:pt modelId="{6223DBE7-3E38-4F8E-8285-634AD55B7200}">
      <dgm:prSet phldrT="[Text]"/>
      <dgm:spPr/>
      <dgm:t>
        <a:bodyPr/>
        <a:lstStyle/>
        <a:p>
          <a:r>
            <a:rPr lang="en-US"/>
            <a:t>Technology</a:t>
          </a:r>
        </a:p>
      </dgm:t>
    </dgm:pt>
    <dgm:pt modelId="{6F9CE5A9-9248-4523-B8D0-963BE8B6DFD3}" type="parTrans" cxnId="{191A2A8F-4EF2-4D47-9A87-DDEE96C12342}">
      <dgm:prSet/>
      <dgm:spPr/>
      <dgm:t>
        <a:bodyPr/>
        <a:lstStyle/>
        <a:p>
          <a:endParaRPr lang="en-US"/>
        </a:p>
      </dgm:t>
    </dgm:pt>
    <dgm:pt modelId="{CB2378A4-5334-4BAE-A795-333EB9AA7C41}" type="sibTrans" cxnId="{191A2A8F-4EF2-4D47-9A87-DDEE96C12342}">
      <dgm:prSet/>
      <dgm:spPr/>
      <dgm:t>
        <a:bodyPr/>
        <a:lstStyle/>
        <a:p>
          <a:endParaRPr lang="en-US"/>
        </a:p>
      </dgm:t>
    </dgm:pt>
    <dgm:pt modelId="{896A060D-D3AA-4C16-BA8C-7CD6E0FECAC8}">
      <dgm:prSet phldrT="[Text]"/>
      <dgm:spPr/>
      <dgm:t>
        <a:bodyPr/>
        <a:lstStyle/>
        <a:p>
          <a:r>
            <a:rPr lang="en-US"/>
            <a:t>corporate policies</a:t>
          </a:r>
        </a:p>
      </dgm:t>
    </dgm:pt>
    <dgm:pt modelId="{DF01716C-549D-434B-A186-F58CD6ADAFDF}" type="parTrans" cxnId="{2B796974-81D3-40BC-9DA2-09E331497CA4}">
      <dgm:prSet/>
      <dgm:spPr/>
      <dgm:t>
        <a:bodyPr/>
        <a:lstStyle/>
        <a:p>
          <a:endParaRPr lang="en-US"/>
        </a:p>
      </dgm:t>
    </dgm:pt>
    <dgm:pt modelId="{AC2859F8-B6BF-4F57-AC0E-9839FE5AFEDC}" type="sibTrans" cxnId="{2B796974-81D3-40BC-9DA2-09E331497CA4}">
      <dgm:prSet/>
      <dgm:spPr/>
      <dgm:t>
        <a:bodyPr/>
        <a:lstStyle/>
        <a:p>
          <a:endParaRPr lang="en-US"/>
        </a:p>
      </dgm:t>
    </dgm:pt>
    <dgm:pt modelId="{B628FFAB-5FFD-45E3-B487-E48C97EC38A3}">
      <dgm:prSet phldrT="[Text]"/>
      <dgm:spPr/>
      <dgm:t>
        <a:bodyPr/>
        <a:lstStyle/>
        <a:p>
          <a:r>
            <a:rPr lang="en-US"/>
            <a:t>org. processes</a:t>
          </a:r>
        </a:p>
      </dgm:t>
    </dgm:pt>
    <dgm:pt modelId="{B552D0CA-C52B-494C-A982-276AFB4F5E9A}" type="parTrans" cxnId="{FF0B8227-9F44-4FD3-8973-163339612F54}">
      <dgm:prSet/>
      <dgm:spPr/>
      <dgm:t>
        <a:bodyPr/>
        <a:lstStyle/>
        <a:p>
          <a:endParaRPr lang="en-US"/>
        </a:p>
      </dgm:t>
    </dgm:pt>
    <dgm:pt modelId="{D5916138-4428-4E97-B41C-CD9FFF65EBFD}" type="sibTrans" cxnId="{FF0B8227-9F44-4FD3-8973-163339612F54}">
      <dgm:prSet/>
      <dgm:spPr/>
      <dgm:t>
        <a:bodyPr/>
        <a:lstStyle/>
        <a:p>
          <a:endParaRPr lang="en-US"/>
        </a:p>
      </dgm:t>
    </dgm:pt>
    <dgm:pt modelId="{A1C69AAD-46A1-44A8-AA8C-E7E1E3F50638}">
      <dgm:prSet phldrT="[Text]"/>
      <dgm:spPr/>
      <dgm:t>
        <a:bodyPr/>
        <a:lstStyle/>
        <a:p>
          <a:r>
            <a:rPr lang="en-US"/>
            <a:t>Leadership</a:t>
          </a:r>
        </a:p>
      </dgm:t>
    </dgm:pt>
    <dgm:pt modelId="{1AA9A2AE-E1E1-4481-9FC5-13309FD2DF1E}" type="parTrans" cxnId="{FE7E56BD-161B-4D93-87C3-0A7E865F2342}">
      <dgm:prSet/>
      <dgm:spPr/>
      <dgm:t>
        <a:bodyPr/>
        <a:lstStyle/>
        <a:p>
          <a:endParaRPr lang="en-US"/>
        </a:p>
      </dgm:t>
    </dgm:pt>
    <dgm:pt modelId="{65D1F144-FE4B-428F-BBED-ED513E516ABD}" type="sibTrans" cxnId="{FE7E56BD-161B-4D93-87C3-0A7E865F2342}">
      <dgm:prSet/>
      <dgm:spPr/>
      <dgm:t>
        <a:bodyPr/>
        <a:lstStyle/>
        <a:p>
          <a:endParaRPr lang="en-US"/>
        </a:p>
      </dgm:t>
    </dgm:pt>
    <dgm:pt modelId="{1DD44EAE-C32D-42C8-9029-E5BDFAEE14E3}" type="pres">
      <dgm:prSet presAssocID="{6EB1BD86-FE4C-4579-9FE4-759603C225D2}" presName="Name0" presStyleCnt="0">
        <dgm:presLayoutVars>
          <dgm:chMax val="1"/>
          <dgm:dir/>
          <dgm:animLvl val="ctr"/>
          <dgm:resizeHandles val="exact"/>
        </dgm:presLayoutVars>
      </dgm:prSet>
      <dgm:spPr/>
    </dgm:pt>
    <dgm:pt modelId="{A6D992AA-459D-4737-960A-E6964175418F}" type="pres">
      <dgm:prSet presAssocID="{364A5679-86F5-4707-981F-C993D316F87B}" presName="centerShape" presStyleLbl="node0" presStyleIdx="0" presStyleCnt="1"/>
      <dgm:spPr/>
    </dgm:pt>
    <dgm:pt modelId="{470AEEF7-C6CB-4168-B15C-E5C1802C30D0}" type="pres">
      <dgm:prSet presAssocID="{E77BA0D0-2520-4455-9D16-BF01BB9D606A}" presName="node" presStyleLbl="node1" presStyleIdx="0" presStyleCnt="6">
        <dgm:presLayoutVars>
          <dgm:bulletEnabled val="1"/>
        </dgm:presLayoutVars>
      </dgm:prSet>
      <dgm:spPr/>
    </dgm:pt>
    <dgm:pt modelId="{7FA6E0B0-AB5E-419A-8964-E2FDF069309F}" type="pres">
      <dgm:prSet presAssocID="{E77BA0D0-2520-4455-9D16-BF01BB9D606A}" presName="dummy" presStyleCnt="0"/>
      <dgm:spPr/>
    </dgm:pt>
    <dgm:pt modelId="{11912117-2C08-47A0-9F0D-E84BA66453A3}" type="pres">
      <dgm:prSet presAssocID="{2413239E-6557-4649-AEA7-32837DFA0C92}" presName="sibTrans" presStyleLbl="sibTrans2D1" presStyleIdx="0" presStyleCnt="6"/>
      <dgm:spPr/>
    </dgm:pt>
    <dgm:pt modelId="{51639FE7-4CFF-4AB0-98E7-DBCD8C54F6A3}" type="pres">
      <dgm:prSet presAssocID="{D4C7492B-DDF5-4684-A0D7-B15FA0F939F0}" presName="node" presStyleLbl="node1" presStyleIdx="1" presStyleCnt="6">
        <dgm:presLayoutVars>
          <dgm:bulletEnabled val="1"/>
        </dgm:presLayoutVars>
      </dgm:prSet>
      <dgm:spPr/>
    </dgm:pt>
    <dgm:pt modelId="{C933ABBC-30D1-4FE0-85DE-ACDAFB1B8A0A}" type="pres">
      <dgm:prSet presAssocID="{D4C7492B-DDF5-4684-A0D7-B15FA0F939F0}" presName="dummy" presStyleCnt="0"/>
      <dgm:spPr/>
    </dgm:pt>
    <dgm:pt modelId="{6C46C304-960E-4DB1-9CF6-1F56CD1E72EA}" type="pres">
      <dgm:prSet presAssocID="{C98F3767-F70C-4117-8DC8-D8E53D9226E0}" presName="sibTrans" presStyleLbl="sibTrans2D1" presStyleIdx="1" presStyleCnt="6"/>
      <dgm:spPr/>
    </dgm:pt>
    <dgm:pt modelId="{94FFF9F7-2943-4CC4-A7B1-717AA65C669E}" type="pres">
      <dgm:prSet presAssocID="{B628FFAB-5FFD-45E3-B487-E48C97EC38A3}" presName="node" presStyleLbl="node1" presStyleIdx="2" presStyleCnt="6">
        <dgm:presLayoutVars>
          <dgm:bulletEnabled val="1"/>
        </dgm:presLayoutVars>
      </dgm:prSet>
      <dgm:spPr/>
    </dgm:pt>
    <dgm:pt modelId="{1B779AC1-31DE-4256-812D-DAEAF39F0576}" type="pres">
      <dgm:prSet presAssocID="{B628FFAB-5FFD-45E3-B487-E48C97EC38A3}" presName="dummy" presStyleCnt="0"/>
      <dgm:spPr/>
    </dgm:pt>
    <dgm:pt modelId="{5140FEBE-2478-419C-9FFD-607743CDDFC7}" type="pres">
      <dgm:prSet presAssocID="{D5916138-4428-4E97-B41C-CD9FFF65EBFD}" presName="sibTrans" presStyleLbl="sibTrans2D1" presStyleIdx="2" presStyleCnt="6"/>
      <dgm:spPr/>
    </dgm:pt>
    <dgm:pt modelId="{AAB9DB67-61E5-4EAD-87CC-334A3C55E9D1}" type="pres">
      <dgm:prSet presAssocID="{A1C69AAD-46A1-44A8-AA8C-E7E1E3F50638}" presName="node" presStyleLbl="node1" presStyleIdx="3" presStyleCnt="6">
        <dgm:presLayoutVars>
          <dgm:bulletEnabled val="1"/>
        </dgm:presLayoutVars>
      </dgm:prSet>
      <dgm:spPr/>
    </dgm:pt>
    <dgm:pt modelId="{B4372701-0CBC-4354-9D2D-1DC2B5DCC671}" type="pres">
      <dgm:prSet presAssocID="{A1C69AAD-46A1-44A8-AA8C-E7E1E3F50638}" presName="dummy" presStyleCnt="0"/>
      <dgm:spPr/>
    </dgm:pt>
    <dgm:pt modelId="{08D5FF1A-2C7C-47EF-A8AE-9FC5D06377DF}" type="pres">
      <dgm:prSet presAssocID="{65D1F144-FE4B-428F-BBED-ED513E516ABD}" presName="sibTrans" presStyleLbl="sibTrans2D1" presStyleIdx="3" presStyleCnt="6"/>
      <dgm:spPr/>
    </dgm:pt>
    <dgm:pt modelId="{F042ABDB-6B9A-44D3-8DFE-934EF08C4846}" type="pres">
      <dgm:prSet presAssocID="{6223DBE7-3E38-4F8E-8285-634AD55B7200}" presName="node" presStyleLbl="node1" presStyleIdx="4" presStyleCnt="6">
        <dgm:presLayoutVars>
          <dgm:bulletEnabled val="1"/>
        </dgm:presLayoutVars>
      </dgm:prSet>
      <dgm:spPr/>
    </dgm:pt>
    <dgm:pt modelId="{2B8D5EBE-D821-40FA-99DF-EB8F2AEFF6CA}" type="pres">
      <dgm:prSet presAssocID="{6223DBE7-3E38-4F8E-8285-634AD55B7200}" presName="dummy" presStyleCnt="0"/>
      <dgm:spPr/>
    </dgm:pt>
    <dgm:pt modelId="{AE84B505-4A8C-4EEF-A0B9-FCE5A6B7D52D}" type="pres">
      <dgm:prSet presAssocID="{CB2378A4-5334-4BAE-A795-333EB9AA7C41}" presName="sibTrans" presStyleLbl="sibTrans2D1" presStyleIdx="4" presStyleCnt="6"/>
      <dgm:spPr/>
    </dgm:pt>
    <dgm:pt modelId="{AA51C0B8-EB71-47CE-9547-C0F03CE00545}" type="pres">
      <dgm:prSet presAssocID="{896A060D-D3AA-4C16-BA8C-7CD6E0FECAC8}" presName="node" presStyleLbl="node1" presStyleIdx="5" presStyleCnt="6">
        <dgm:presLayoutVars>
          <dgm:bulletEnabled val="1"/>
        </dgm:presLayoutVars>
      </dgm:prSet>
      <dgm:spPr/>
    </dgm:pt>
    <dgm:pt modelId="{E304F415-DDA7-43AE-8F5B-300D48EDD221}" type="pres">
      <dgm:prSet presAssocID="{896A060D-D3AA-4C16-BA8C-7CD6E0FECAC8}" presName="dummy" presStyleCnt="0"/>
      <dgm:spPr/>
    </dgm:pt>
    <dgm:pt modelId="{DCA5C16E-415D-4B06-8634-1DFF6276CC09}" type="pres">
      <dgm:prSet presAssocID="{AC2859F8-B6BF-4F57-AC0E-9839FE5AFEDC}" presName="sibTrans" presStyleLbl="sibTrans2D1" presStyleIdx="5" presStyleCnt="6"/>
      <dgm:spPr/>
    </dgm:pt>
  </dgm:ptLst>
  <dgm:cxnLst>
    <dgm:cxn modelId="{F52EF712-82EB-4853-9551-026D09C90EF4}" type="presOf" srcId="{896A060D-D3AA-4C16-BA8C-7CD6E0FECAC8}" destId="{AA51C0B8-EB71-47CE-9547-C0F03CE00545}" srcOrd="0" destOrd="0" presId="urn:microsoft.com/office/officeart/2005/8/layout/radial6"/>
    <dgm:cxn modelId="{FF0B8227-9F44-4FD3-8973-163339612F54}" srcId="{364A5679-86F5-4707-981F-C993D316F87B}" destId="{B628FFAB-5FFD-45E3-B487-E48C97EC38A3}" srcOrd="2" destOrd="0" parTransId="{B552D0CA-C52B-494C-A982-276AFB4F5E9A}" sibTransId="{D5916138-4428-4E97-B41C-CD9FFF65EBFD}"/>
    <dgm:cxn modelId="{3BF33236-4376-4189-B40C-DD51953AC76E}" srcId="{364A5679-86F5-4707-981F-C993D316F87B}" destId="{E77BA0D0-2520-4455-9D16-BF01BB9D606A}" srcOrd="0" destOrd="0" parTransId="{0990E8FF-E53B-4206-86EF-A84A26846ACF}" sibTransId="{2413239E-6557-4649-AEA7-32837DFA0C92}"/>
    <dgm:cxn modelId="{192DF139-AD21-4060-A583-9F0DC36738C5}" type="presOf" srcId="{E77BA0D0-2520-4455-9D16-BF01BB9D606A}" destId="{470AEEF7-C6CB-4168-B15C-E5C1802C30D0}" srcOrd="0" destOrd="0" presId="urn:microsoft.com/office/officeart/2005/8/layout/radial6"/>
    <dgm:cxn modelId="{C6ABE13C-CEC7-4A5A-A452-B43C91378D2F}" srcId="{364A5679-86F5-4707-981F-C993D316F87B}" destId="{D4C7492B-DDF5-4684-A0D7-B15FA0F939F0}" srcOrd="1" destOrd="0" parTransId="{513EF206-D5E6-4FCC-BEC5-3BA32A0D4EB8}" sibTransId="{C98F3767-F70C-4117-8DC8-D8E53D9226E0}"/>
    <dgm:cxn modelId="{BF9B254E-754E-4999-B1E2-A875963E3BDD}" type="presOf" srcId="{364A5679-86F5-4707-981F-C993D316F87B}" destId="{A6D992AA-459D-4737-960A-E6964175418F}" srcOrd="0" destOrd="0" presId="urn:microsoft.com/office/officeart/2005/8/layout/radial6"/>
    <dgm:cxn modelId="{2B796974-81D3-40BC-9DA2-09E331497CA4}" srcId="{364A5679-86F5-4707-981F-C993D316F87B}" destId="{896A060D-D3AA-4C16-BA8C-7CD6E0FECAC8}" srcOrd="5" destOrd="0" parTransId="{DF01716C-549D-434B-A186-F58CD6ADAFDF}" sibTransId="{AC2859F8-B6BF-4F57-AC0E-9839FE5AFEDC}"/>
    <dgm:cxn modelId="{57C78E74-36C8-4594-A68F-2BF8E7C6FE3A}" srcId="{6EB1BD86-FE4C-4579-9FE4-759603C225D2}" destId="{364A5679-86F5-4707-981F-C993D316F87B}" srcOrd="0" destOrd="0" parTransId="{2BF40751-7DFA-479B-9AA9-1D9E8A6CD725}" sibTransId="{C04CF830-7E36-4230-9C1F-B7725381D4A9}"/>
    <dgm:cxn modelId="{E4100581-08CC-44B3-8FEF-504133CC72B2}" type="presOf" srcId="{C98F3767-F70C-4117-8DC8-D8E53D9226E0}" destId="{6C46C304-960E-4DB1-9CF6-1F56CD1E72EA}" srcOrd="0" destOrd="0" presId="urn:microsoft.com/office/officeart/2005/8/layout/radial6"/>
    <dgm:cxn modelId="{BD481E89-A5D7-4FD7-B642-7826440615BF}" type="presOf" srcId="{65D1F144-FE4B-428F-BBED-ED513E516ABD}" destId="{08D5FF1A-2C7C-47EF-A8AE-9FC5D06377DF}" srcOrd="0" destOrd="0" presId="urn:microsoft.com/office/officeart/2005/8/layout/radial6"/>
    <dgm:cxn modelId="{191A2A8F-4EF2-4D47-9A87-DDEE96C12342}" srcId="{364A5679-86F5-4707-981F-C993D316F87B}" destId="{6223DBE7-3E38-4F8E-8285-634AD55B7200}" srcOrd="4" destOrd="0" parTransId="{6F9CE5A9-9248-4523-B8D0-963BE8B6DFD3}" sibTransId="{CB2378A4-5334-4BAE-A795-333EB9AA7C41}"/>
    <dgm:cxn modelId="{D8A6E6A0-E027-4F0B-838B-0314E794E799}" type="presOf" srcId="{CB2378A4-5334-4BAE-A795-333EB9AA7C41}" destId="{AE84B505-4A8C-4EEF-A0B9-FCE5A6B7D52D}" srcOrd="0" destOrd="0" presId="urn:microsoft.com/office/officeart/2005/8/layout/radial6"/>
    <dgm:cxn modelId="{513BE8A0-8576-4DBD-86FD-EE926604A5E5}" type="presOf" srcId="{6EB1BD86-FE4C-4579-9FE4-759603C225D2}" destId="{1DD44EAE-C32D-42C8-9029-E5BDFAEE14E3}" srcOrd="0" destOrd="0" presId="urn:microsoft.com/office/officeart/2005/8/layout/radial6"/>
    <dgm:cxn modelId="{297D3FA1-0557-4938-92E7-3DC4A2B9570C}" type="presOf" srcId="{B628FFAB-5FFD-45E3-B487-E48C97EC38A3}" destId="{94FFF9F7-2943-4CC4-A7B1-717AA65C669E}" srcOrd="0" destOrd="0" presId="urn:microsoft.com/office/officeart/2005/8/layout/radial6"/>
    <dgm:cxn modelId="{8255C4AA-E4AC-4CF5-9F98-C4840AD20F87}" type="presOf" srcId="{A1C69AAD-46A1-44A8-AA8C-E7E1E3F50638}" destId="{AAB9DB67-61E5-4EAD-87CC-334A3C55E9D1}" srcOrd="0" destOrd="0" presId="urn:microsoft.com/office/officeart/2005/8/layout/radial6"/>
    <dgm:cxn modelId="{DD13A3B8-16D6-454E-921B-39CCBB968B70}" type="presOf" srcId="{2413239E-6557-4649-AEA7-32837DFA0C92}" destId="{11912117-2C08-47A0-9F0D-E84BA66453A3}" srcOrd="0" destOrd="0" presId="urn:microsoft.com/office/officeart/2005/8/layout/radial6"/>
    <dgm:cxn modelId="{FE7E56BD-161B-4D93-87C3-0A7E865F2342}" srcId="{364A5679-86F5-4707-981F-C993D316F87B}" destId="{A1C69AAD-46A1-44A8-AA8C-E7E1E3F50638}" srcOrd="3" destOrd="0" parTransId="{1AA9A2AE-E1E1-4481-9FC5-13309FD2DF1E}" sibTransId="{65D1F144-FE4B-428F-BBED-ED513E516ABD}"/>
    <dgm:cxn modelId="{633486D1-37D2-4C75-9E53-9D2DFECD9BF4}" type="presOf" srcId="{D4C7492B-DDF5-4684-A0D7-B15FA0F939F0}" destId="{51639FE7-4CFF-4AB0-98E7-DBCD8C54F6A3}" srcOrd="0" destOrd="0" presId="urn:microsoft.com/office/officeart/2005/8/layout/radial6"/>
    <dgm:cxn modelId="{5657F1D9-F01A-4319-AE53-89247304B1BE}" type="presOf" srcId="{D5916138-4428-4E97-B41C-CD9FFF65EBFD}" destId="{5140FEBE-2478-419C-9FFD-607743CDDFC7}" srcOrd="0" destOrd="0" presId="urn:microsoft.com/office/officeart/2005/8/layout/radial6"/>
    <dgm:cxn modelId="{8B6B53EE-D26F-4605-A474-D537FD739687}" type="presOf" srcId="{AC2859F8-B6BF-4F57-AC0E-9839FE5AFEDC}" destId="{DCA5C16E-415D-4B06-8634-1DFF6276CC09}" srcOrd="0" destOrd="0" presId="urn:microsoft.com/office/officeart/2005/8/layout/radial6"/>
    <dgm:cxn modelId="{3D9438F8-0663-4F86-BBFE-89CC063291D5}" type="presOf" srcId="{6223DBE7-3E38-4F8E-8285-634AD55B7200}" destId="{F042ABDB-6B9A-44D3-8DFE-934EF08C4846}" srcOrd="0" destOrd="0" presId="urn:microsoft.com/office/officeart/2005/8/layout/radial6"/>
    <dgm:cxn modelId="{7F213A4D-1091-45B8-B255-5652A95C2F0B}" type="presParOf" srcId="{1DD44EAE-C32D-42C8-9029-E5BDFAEE14E3}" destId="{A6D992AA-459D-4737-960A-E6964175418F}" srcOrd="0" destOrd="0" presId="urn:microsoft.com/office/officeart/2005/8/layout/radial6"/>
    <dgm:cxn modelId="{5D51FE15-155F-4052-9755-F641DC51D57C}" type="presParOf" srcId="{1DD44EAE-C32D-42C8-9029-E5BDFAEE14E3}" destId="{470AEEF7-C6CB-4168-B15C-E5C1802C30D0}" srcOrd="1" destOrd="0" presId="urn:microsoft.com/office/officeart/2005/8/layout/radial6"/>
    <dgm:cxn modelId="{ACCA7EBC-02BA-4254-9808-5F7078173A3C}" type="presParOf" srcId="{1DD44EAE-C32D-42C8-9029-E5BDFAEE14E3}" destId="{7FA6E0B0-AB5E-419A-8964-E2FDF069309F}" srcOrd="2" destOrd="0" presId="urn:microsoft.com/office/officeart/2005/8/layout/radial6"/>
    <dgm:cxn modelId="{FB4E0180-378E-46EF-8F13-3DFB8E719976}" type="presParOf" srcId="{1DD44EAE-C32D-42C8-9029-E5BDFAEE14E3}" destId="{11912117-2C08-47A0-9F0D-E84BA66453A3}" srcOrd="3" destOrd="0" presId="urn:microsoft.com/office/officeart/2005/8/layout/radial6"/>
    <dgm:cxn modelId="{C86A0DCF-11A3-45E3-B699-0B73592459DD}" type="presParOf" srcId="{1DD44EAE-C32D-42C8-9029-E5BDFAEE14E3}" destId="{51639FE7-4CFF-4AB0-98E7-DBCD8C54F6A3}" srcOrd="4" destOrd="0" presId="urn:microsoft.com/office/officeart/2005/8/layout/radial6"/>
    <dgm:cxn modelId="{98EA164F-002C-41D4-B668-31A1E2D8F2F0}" type="presParOf" srcId="{1DD44EAE-C32D-42C8-9029-E5BDFAEE14E3}" destId="{C933ABBC-30D1-4FE0-85DE-ACDAFB1B8A0A}" srcOrd="5" destOrd="0" presId="urn:microsoft.com/office/officeart/2005/8/layout/radial6"/>
    <dgm:cxn modelId="{6C3DBF8F-74B6-44A8-A5DD-B7618824F979}" type="presParOf" srcId="{1DD44EAE-C32D-42C8-9029-E5BDFAEE14E3}" destId="{6C46C304-960E-4DB1-9CF6-1F56CD1E72EA}" srcOrd="6" destOrd="0" presId="urn:microsoft.com/office/officeart/2005/8/layout/radial6"/>
    <dgm:cxn modelId="{F822FDE5-D844-48E5-A58A-6B2EB66E2AA2}" type="presParOf" srcId="{1DD44EAE-C32D-42C8-9029-E5BDFAEE14E3}" destId="{94FFF9F7-2943-4CC4-A7B1-717AA65C669E}" srcOrd="7" destOrd="0" presId="urn:microsoft.com/office/officeart/2005/8/layout/radial6"/>
    <dgm:cxn modelId="{1E05E2E4-9B7B-40D4-86C0-C8951843AF97}" type="presParOf" srcId="{1DD44EAE-C32D-42C8-9029-E5BDFAEE14E3}" destId="{1B779AC1-31DE-4256-812D-DAEAF39F0576}" srcOrd="8" destOrd="0" presId="urn:microsoft.com/office/officeart/2005/8/layout/radial6"/>
    <dgm:cxn modelId="{E3E6E825-7397-4068-9941-B913D475D3E3}" type="presParOf" srcId="{1DD44EAE-C32D-42C8-9029-E5BDFAEE14E3}" destId="{5140FEBE-2478-419C-9FFD-607743CDDFC7}" srcOrd="9" destOrd="0" presId="urn:microsoft.com/office/officeart/2005/8/layout/radial6"/>
    <dgm:cxn modelId="{CF4F4E28-9CFD-4791-AC04-223AF0416BA7}" type="presParOf" srcId="{1DD44EAE-C32D-42C8-9029-E5BDFAEE14E3}" destId="{AAB9DB67-61E5-4EAD-87CC-334A3C55E9D1}" srcOrd="10" destOrd="0" presId="urn:microsoft.com/office/officeart/2005/8/layout/radial6"/>
    <dgm:cxn modelId="{0C317DC9-E406-4895-8F7C-F5919F4D082B}" type="presParOf" srcId="{1DD44EAE-C32D-42C8-9029-E5BDFAEE14E3}" destId="{B4372701-0CBC-4354-9D2D-1DC2B5DCC671}" srcOrd="11" destOrd="0" presId="urn:microsoft.com/office/officeart/2005/8/layout/radial6"/>
    <dgm:cxn modelId="{09B812FC-E07D-4674-80A4-C8A62AB5CB03}" type="presParOf" srcId="{1DD44EAE-C32D-42C8-9029-E5BDFAEE14E3}" destId="{08D5FF1A-2C7C-47EF-A8AE-9FC5D06377DF}" srcOrd="12" destOrd="0" presId="urn:microsoft.com/office/officeart/2005/8/layout/radial6"/>
    <dgm:cxn modelId="{688573FE-132F-45F5-819C-4090C9861114}" type="presParOf" srcId="{1DD44EAE-C32D-42C8-9029-E5BDFAEE14E3}" destId="{F042ABDB-6B9A-44D3-8DFE-934EF08C4846}" srcOrd="13" destOrd="0" presId="urn:microsoft.com/office/officeart/2005/8/layout/radial6"/>
    <dgm:cxn modelId="{95B809AD-5A5C-47B5-BA2D-E38F89C8E69B}" type="presParOf" srcId="{1DD44EAE-C32D-42C8-9029-E5BDFAEE14E3}" destId="{2B8D5EBE-D821-40FA-99DF-EB8F2AEFF6CA}" srcOrd="14" destOrd="0" presId="urn:microsoft.com/office/officeart/2005/8/layout/radial6"/>
    <dgm:cxn modelId="{74D3AF14-BB49-4861-9F80-E9D10A8813F2}" type="presParOf" srcId="{1DD44EAE-C32D-42C8-9029-E5BDFAEE14E3}" destId="{AE84B505-4A8C-4EEF-A0B9-FCE5A6B7D52D}" srcOrd="15" destOrd="0" presId="urn:microsoft.com/office/officeart/2005/8/layout/radial6"/>
    <dgm:cxn modelId="{50706324-88D6-4B1A-A3EB-9B0B3801D4A4}" type="presParOf" srcId="{1DD44EAE-C32D-42C8-9029-E5BDFAEE14E3}" destId="{AA51C0B8-EB71-47CE-9547-C0F03CE00545}" srcOrd="16" destOrd="0" presId="urn:microsoft.com/office/officeart/2005/8/layout/radial6"/>
    <dgm:cxn modelId="{86B7685A-9B21-4539-BD9D-AA12D0E7CB96}" type="presParOf" srcId="{1DD44EAE-C32D-42C8-9029-E5BDFAEE14E3}" destId="{E304F415-DDA7-43AE-8F5B-300D48EDD221}" srcOrd="17" destOrd="0" presId="urn:microsoft.com/office/officeart/2005/8/layout/radial6"/>
    <dgm:cxn modelId="{73B1543F-6D5E-42C2-AC1A-E15880C087B1}" type="presParOf" srcId="{1DD44EAE-C32D-42C8-9029-E5BDFAEE14E3}" destId="{DCA5C16E-415D-4B06-8634-1DFF6276CC09}" srcOrd="18" destOrd="0" presId="urn:microsoft.com/office/officeart/2005/8/layout/radial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2CB42A-7E7C-424D-B826-62FC6B3D5A01}">
      <dsp:nvSpPr>
        <dsp:cNvPr id="0" name=""/>
        <dsp:cNvSpPr/>
      </dsp:nvSpPr>
      <dsp:spPr>
        <a:xfrm>
          <a:off x="-6859878" y="-1148118"/>
          <a:ext cx="8939946" cy="8939946"/>
        </a:xfrm>
        <a:prstGeom prst="blockArc">
          <a:avLst>
            <a:gd name="adj1" fmla="val 18900000"/>
            <a:gd name="adj2" fmla="val 2700000"/>
            <a:gd name="adj3" fmla="val 242"/>
          </a:avLst>
        </a:prstGeom>
        <a:noFill/>
        <a:ln w="57150" cap="flat" cmpd="sng" algn="ctr">
          <a:solidFill>
            <a:schemeClr val="accent6">
              <a:lumMod val="75000"/>
            </a:schemeClr>
          </a:solidFill>
          <a:prstDash val="solid"/>
          <a:miter lim="800000"/>
        </a:ln>
        <a:effectLst/>
      </dsp:spPr>
      <dsp:style>
        <a:lnRef idx="2">
          <a:scrgbClr r="0" g="0" b="0"/>
        </a:lnRef>
        <a:fillRef idx="0">
          <a:scrgbClr r="0" g="0" b="0"/>
        </a:fillRef>
        <a:effectRef idx="0">
          <a:scrgbClr r="0" g="0" b="0"/>
        </a:effectRef>
        <a:fontRef idx="minor"/>
      </dsp:style>
    </dsp:sp>
    <dsp:sp modelId="{89185919-F200-45BC-AA50-9C78D46A5D9F}">
      <dsp:nvSpPr>
        <dsp:cNvPr id="0" name=""/>
        <dsp:cNvSpPr/>
      </dsp:nvSpPr>
      <dsp:spPr>
        <a:xfrm>
          <a:off x="2034033" y="308136"/>
          <a:ext cx="9744221" cy="6027436"/>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722" tIns="76200" rIns="76200" bIns="76200" numCol="1" spcCol="1270" anchor="ctr" anchorCtr="0">
          <a:noAutofit/>
        </a:bodyPr>
        <a:lstStyle/>
        <a:p>
          <a:pPr marL="0" lvl="0" indent="0" algn="l" defTabSz="1333500">
            <a:lnSpc>
              <a:spcPct val="90000"/>
            </a:lnSpc>
            <a:spcBef>
              <a:spcPct val="0"/>
            </a:spcBef>
            <a:spcAft>
              <a:spcPct val="35000"/>
            </a:spcAft>
            <a:buNone/>
          </a:pPr>
          <a:r>
            <a:rPr lang="en-GB" sz="3000" kern="1200" dirty="0">
              <a:sym typeface="Wingdings" panose="05000000000000000000" pitchFamily="2" charset="2"/>
            </a:rPr>
            <a:t> </a:t>
          </a:r>
          <a:r>
            <a:rPr lang="en-GB" sz="3000" kern="1200" dirty="0">
              <a:solidFill>
                <a:schemeClr val="accent6">
                  <a:lumMod val="50000"/>
                </a:schemeClr>
              </a:solidFill>
            </a:rPr>
            <a:t>knowledge Management is “Organisation intelligence quotient” (OIQ). KM helps and improves organisation Origination IQ. It makes the Organisation smarter. KM makes organisation smarter by improving Situational awareness to all the people of organisation. All the business or organisation has some issue like competitor, legal issues, regulatory issues, staff, suppliers issues. KM helps to make right and better decision for organisation. </a:t>
          </a:r>
        </a:p>
      </dsp:txBody>
      <dsp:txXfrm>
        <a:off x="2034033" y="308136"/>
        <a:ext cx="9744221" cy="6027436"/>
      </dsp:txXfrm>
    </dsp:sp>
    <dsp:sp modelId="{06E4002B-BBF0-45C1-A334-3C6E17FE5AA3}">
      <dsp:nvSpPr>
        <dsp:cNvPr id="0" name=""/>
        <dsp:cNvSpPr/>
      </dsp:nvSpPr>
      <dsp:spPr>
        <a:xfrm>
          <a:off x="44804" y="1342052"/>
          <a:ext cx="3959604" cy="3959604"/>
        </a:xfrm>
        <a:prstGeom prst="ellipse">
          <a:avLst/>
        </a:prstGeom>
        <a:solidFill>
          <a:schemeClr val="lt1">
            <a:hueOff val="0"/>
            <a:satOff val="0"/>
            <a:lumOff val="0"/>
            <a:alphaOff val="0"/>
          </a:schemeClr>
        </a:solidFill>
        <a:ln w="57150" cap="flat" cmpd="sng" algn="ctr">
          <a:solidFill>
            <a:schemeClr val="accent6">
              <a:lumMod val="7500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2CB42A-7E7C-424D-B826-62FC6B3D5A01}">
      <dsp:nvSpPr>
        <dsp:cNvPr id="0" name=""/>
        <dsp:cNvSpPr/>
      </dsp:nvSpPr>
      <dsp:spPr>
        <a:xfrm>
          <a:off x="-6859878" y="-1148118"/>
          <a:ext cx="8939946" cy="8939946"/>
        </a:xfrm>
        <a:prstGeom prst="blockArc">
          <a:avLst>
            <a:gd name="adj1" fmla="val 18900000"/>
            <a:gd name="adj2" fmla="val 2700000"/>
            <a:gd name="adj3" fmla="val 242"/>
          </a:avLst>
        </a:prstGeom>
        <a:noFill/>
        <a:ln w="57150" cap="flat" cmpd="sng" algn="ctr">
          <a:solidFill>
            <a:schemeClr val="accent6">
              <a:lumMod val="75000"/>
            </a:schemeClr>
          </a:solidFill>
          <a:prstDash val="solid"/>
          <a:miter lim="800000"/>
        </a:ln>
        <a:effectLst/>
      </dsp:spPr>
      <dsp:style>
        <a:lnRef idx="2">
          <a:scrgbClr r="0" g="0" b="0"/>
        </a:lnRef>
        <a:fillRef idx="0">
          <a:scrgbClr r="0" g="0" b="0"/>
        </a:fillRef>
        <a:effectRef idx="0">
          <a:scrgbClr r="0" g="0" b="0"/>
        </a:effectRef>
        <a:fontRef idx="minor"/>
      </dsp:style>
    </dsp:sp>
    <dsp:sp modelId="{89185919-F200-45BC-AA50-9C78D46A5D9F}">
      <dsp:nvSpPr>
        <dsp:cNvPr id="0" name=""/>
        <dsp:cNvSpPr/>
      </dsp:nvSpPr>
      <dsp:spPr>
        <a:xfrm>
          <a:off x="2034033" y="308136"/>
          <a:ext cx="9744221" cy="6027436"/>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6722" tIns="81280" rIns="81280" bIns="81280" numCol="1" spcCol="1270" anchor="ctr" anchorCtr="0">
          <a:noAutofit/>
        </a:bodyPr>
        <a:lstStyle/>
        <a:p>
          <a:pPr marL="0" lvl="0" indent="0" algn="l" defTabSz="1422400">
            <a:lnSpc>
              <a:spcPct val="90000"/>
            </a:lnSpc>
            <a:spcBef>
              <a:spcPct val="0"/>
            </a:spcBef>
            <a:spcAft>
              <a:spcPct val="35000"/>
            </a:spcAft>
            <a:buNone/>
          </a:pPr>
          <a:r>
            <a:rPr lang="en-GB" sz="3200" kern="1200" dirty="0">
              <a:sym typeface="Wingdings" panose="05000000000000000000" pitchFamily="2" charset="2"/>
            </a:rPr>
            <a:t> </a:t>
          </a:r>
          <a:r>
            <a:rPr lang="en-GB" sz="3200" kern="1200" dirty="0">
              <a:solidFill>
                <a:schemeClr val="accent6">
                  <a:lumMod val="75000"/>
                </a:schemeClr>
              </a:solidFill>
            </a:rPr>
            <a:t>Knowledge Management system basically deals and helping the organisation to become smarter and keeping organisation up to date.</a:t>
          </a:r>
        </a:p>
        <a:p>
          <a:pPr marL="0" lvl="0" indent="0" algn="l" defTabSz="1422400">
            <a:lnSpc>
              <a:spcPct val="90000"/>
            </a:lnSpc>
            <a:spcBef>
              <a:spcPct val="0"/>
            </a:spcBef>
            <a:spcAft>
              <a:spcPct val="35000"/>
            </a:spcAft>
            <a:buNone/>
          </a:pPr>
          <a:endParaRPr lang="en-GB" sz="1000" kern="1200" dirty="0">
            <a:solidFill>
              <a:schemeClr val="accent6">
                <a:lumMod val="75000"/>
              </a:schemeClr>
            </a:solidFill>
          </a:endParaRPr>
        </a:p>
        <a:p>
          <a:pPr marL="0" lvl="0" indent="0" algn="l" defTabSz="1422400">
            <a:lnSpc>
              <a:spcPct val="90000"/>
            </a:lnSpc>
            <a:spcBef>
              <a:spcPct val="0"/>
            </a:spcBef>
            <a:spcAft>
              <a:spcPct val="35000"/>
            </a:spcAft>
            <a:buNone/>
          </a:pPr>
          <a:r>
            <a:rPr lang="en-GB" sz="3200" kern="1200" dirty="0">
              <a:sym typeface="Wingdings" panose="05000000000000000000" pitchFamily="2" charset="2"/>
            </a:rPr>
            <a:t> </a:t>
          </a:r>
          <a:r>
            <a:rPr lang="en-GB" sz="3200" kern="1200" dirty="0">
              <a:solidFill>
                <a:schemeClr val="accent6">
                  <a:lumMod val="75000"/>
                </a:schemeClr>
              </a:solidFill>
            </a:rPr>
            <a:t>KM is getting and transferring the right knowledge to the right person at the right time.</a:t>
          </a:r>
        </a:p>
        <a:p>
          <a:pPr marL="0" lvl="0" indent="0" algn="l" defTabSz="1422400">
            <a:lnSpc>
              <a:spcPct val="90000"/>
            </a:lnSpc>
            <a:spcBef>
              <a:spcPct val="0"/>
            </a:spcBef>
            <a:spcAft>
              <a:spcPct val="35000"/>
            </a:spcAft>
            <a:buNone/>
          </a:pPr>
          <a:endParaRPr lang="en-GB" sz="1000" kern="1200" dirty="0">
            <a:solidFill>
              <a:schemeClr val="accent6">
                <a:lumMod val="75000"/>
              </a:schemeClr>
            </a:solidFill>
          </a:endParaRPr>
        </a:p>
        <a:p>
          <a:pPr marL="0" lvl="0" indent="0" algn="l" defTabSz="1422400">
            <a:lnSpc>
              <a:spcPct val="90000"/>
            </a:lnSpc>
            <a:spcBef>
              <a:spcPct val="0"/>
            </a:spcBef>
            <a:spcAft>
              <a:spcPct val="35000"/>
            </a:spcAft>
            <a:buNone/>
          </a:pPr>
          <a:r>
            <a:rPr lang="en-GB" sz="3200" kern="1200" dirty="0">
              <a:sym typeface="Wingdings" panose="05000000000000000000" pitchFamily="2" charset="2"/>
            </a:rPr>
            <a:t> </a:t>
          </a:r>
          <a:r>
            <a:rPr lang="en-GB" sz="3200" kern="1200" dirty="0">
              <a:solidFill>
                <a:schemeClr val="accent6">
                  <a:lumMod val="75000"/>
                </a:schemeClr>
              </a:solidFill>
            </a:rPr>
            <a:t>KM aim is to create value and power and process to refine the knowledge assets to meet business or organisational goal.</a:t>
          </a:r>
          <a:r>
            <a:rPr lang="en-GB" sz="3200" kern="1200" dirty="0"/>
            <a:t> </a:t>
          </a:r>
          <a:endParaRPr lang="en-GB" sz="3200" kern="1200" dirty="0">
            <a:solidFill>
              <a:schemeClr val="accent6">
                <a:lumMod val="50000"/>
              </a:schemeClr>
            </a:solidFill>
          </a:endParaRPr>
        </a:p>
      </dsp:txBody>
      <dsp:txXfrm>
        <a:off x="2034033" y="308136"/>
        <a:ext cx="9744221" cy="6027436"/>
      </dsp:txXfrm>
    </dsp:sp>
    <dsp:sp modelId="{06E4002B-BBF0-45C1-A334-3C6E17FE5AA3}">
      <dsp:nvSpPr>
        <dsp:cNvPr id="0" name=""/>
        <dsp:cNvSpPr/>
      </dsp:nvSpPr>
      <dsp:spPr>
        <a:xfrm>
          <a:off x="44804" y="1342052"/>
          <a:ext cx="3959604" cy="3959604"/>
        </a:xfrm>
        <a:prstGeom prst="ellipse">
          <a:avLst/>
        </a:prstGeom>
        <a:solidFill>
          <a:schemeClr val="lt1">
            <a:hueOff val="0"/>
            <a:satOff val="0"/>
            <a:lumOff val="0"/>
            <a:alphaOff val="0"/>
          </a:schemeClr>
        </a:solidFill>
        <a:ln w="57150" cap="flat" cmpd="sng" algn="ctr">
          <a:solidFill>
            <a:schemeClr val="accent6">
              <a:lumMod val="7500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A5C16E-415D-4B06-8634-1DFF6276CC09}">
      <dsp:nvSpPr>
        <dsp:cNvPr id="0" name=""/>
        <dsp:cNvSpPr/>
      </dsp:nvSpPr>
      <dsp:spPr>
        <a:xfrm>
          <a:off x="232374" y="523151"/>
          <a:ext cx="2920136" cy="2920136"/>
        </a:xfrm>
        <a:prstGeom prst="blockArc">
          <a:avLst>
            <a:gd name="adj1" fmla="val 12600000"/>
            <a:gd name="adj2" fmla="val 16200000"/>
            <a:gd name="adj3" fmla="val 449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E84B505-4A8C-4EEF-A0B9-FCE5A6B7D52D}">
      <dsp:nvSpPr>
        <dsp:cNvPr id="0" name=""/>
        <dsp:cNvSpPr/>
      </dsp:nvSpPr>
      <dsp:spPr>
        <a:xfrm>
          <a:off x="232374" y="523151"/>
          <a:ext cx="2920136" cy="2920136"/>
        </a:xfrm>
        <a:prstGeom prst="blockArc">
          <a:avLst>
            <a:gd name="adj1" fmla="val 9000000"/>
            <a:gd name="adj2" fmla="val 12600000"/>
            <a:gd name="adj3" fmla="val 4490"/>
          </a:avLst>
        </a:prstGeom>
        <a:solidFill>
          <a:schemeClr val="accent5">
            <a:hueOff val="-5406834"/>
            <a:satOff val="-13935"/>
            <a:lumOff val="-94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8D5FF1A-2C7C-47EF-A8AE-9FC5D06377DF}">
      <dsp:nvSpPr>
        <dsp:cNvPr id="0" name=""/>
        <dsp:cNvSpPr/>
      </dsp:nvSpPr>
      <dsp:spPr>
        <a:xfrm>
          <a:off x="232374" y="523151"/>
          <a:ext cx="2920136" cy="2920136"/>
        </a:xfrm>
        <a:prstGeom prst="blockArc">
          <a:avLst>
            <a:gd name="adj1" fmla="val 5400000"/>
            <a:gd name="adj2" fmla="val 9000000"/>
            <a:gd name="adj3" fmla="val 4490"/>
          </a:avLst>
        </a:prstGeom>
        <a:solidFill>
          <a:schemeClr val="accent5">
            <a:hueOff val="-4055126"/>
            <a:satOff val="-10451"/>
            <a:lumOff val="-705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140FEBE-2478-419C-9FFD-607743CDDFC7}">
      <dsp:nvSpPr>
        <dsp:cNvPr id="0" name=""/>
        <dsp:cNvSpPr/>
      </dsp:nvSpPr>
      <dsp:spPr>
        <a:xfrm>
          <a:off x="232374" y="523151"/>
          <a:ext cx="2920136" cy="2920136"/>
        </a:xfrm>
        <a:prstGeom prst="blockArc">
          <a:avLst>
            <a:gd name="adj1" fmla="val 1800000"/>
            <a:gd name="adj2" fmla="val 5400000"/>
            <a:gd name="adj3" fmla="val 4490"/>
          </a:avLst>
        </a:prstGeom>
        <a:solidFill>
          <a:schemeClr val="accent5">
            <a:hueOff val="-2703417"/>
            <a:satOff val="-6968"/>
            <a:lumOff val="-470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C46C304-960E-4DB1-9CF6-1F56CD1E72EA}">
      <dsp:nvSpPr>
        <dsp:cNvPr id="0" name=""/>
        <dsp:cNvSpPr/>
      </dsp:nvSpPr>
      <dsp:spPr>
        <a:xfrm>
          <a:off x="232374" y="523151"/>
          <a:ext cx="2920136" cy="2920136"/>
        </a:xfrm>
        <a:prstGeom prst="blockArc">
          <a:avLst>
            <a:gd name="adj1" fmla="val 19800000"/>
            <a:gd name="adj2" fmla="val 1800000"/>
            <a:gd name="adj3" fmla="val 4490"/>
          </a:avLst>
        </a:prstGeom>
        <a:solidFill>
          <a:schemeClr val="accent5">
            <a:hueOff val="-1351709"/>
            <a:satOff val="-3484"/>
            <a:lumOff val="-235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1912117-2C08-47A0-9F0D-E84BA66453A3}">
      <dsp:nvSpPr>
        <dsp:cNvPr id="0" name=""/>
        <dsp:cNvSpPr/>
      </dsp:nvSpPr>
      <dsp:spPr>
        <a:xfrm>
          <a:off x="232374" y="523151"/>
          <a:ext cx="2920136" cy="2920136"/>
        </a:xfrm>
        <a:prstGeom prst="blockArc">
          <a:avLst>
            <a:gd name="adj1" fmla="val 16200000"/>
            <a:gd name="adj2" fmla="val 19800000"/>
            <a:gd name="adj3" fmla="val 449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6D992AA-459D-4737-960A-E6964175418F}">
      <dsp:nvSpPr>
        <dsp:cNvPr id="0" name=""/>
        <dsp:cNvSpPr/>
      </dsp:nvSpPr>
      <dsp:spPr>
        <a:xfrm>
          <a:off x="1042075" y="1332852"/>
          <a:ext cx="1300734" cy="1300734"/>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2000250">
            <a:lnSpc>
              <a:spcPct val="90000"/>
            </a:lnSpc>
            <a:spcBef>
              <a:spcPct val="0"/>
            </a:spcBef>
            <a:spcAft>
              <a:spcPct val="35000"/>
            </a:spcAft>
            <a:buNone/>
          </a:pPr>
          <a:r>
            <a:rPr lang="en-US" sz="4500" kern="1200" dirty="0"/>
            <a:t>KM</a:t>
          </a:r>
        </a:p>
      </dsp:txBody>
      <dsp:txXfrm>
        <a:off x="1232563" y="1523340"/>
        <a:ext cx="919758" cy="919758"/>
      </dsp:txXfrm>
    </dsp:sp>
    <dsp:sp modelId="{470AEEF7-C6CB-4168-B15C-E5C1802C30D0}">
      <dsp:nvSpPr>
        <dsp:cNvPr id="0" name=""/>
        <dsp:cNvSpPr/>
      </dsp:nvSpPr>
      <dsp:spPr>
        <a:xfrm>
          <a:off x="1237185" y="100673"/>
          <a:ext cx="910514" cy="910514"/>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Strategy</a:t>
          </a:r>
        </a:p>
      </dsp:txBody>
      <dsp:txXfrm>
        <a:off x="1370527" y="234015"/>
        <a:ext cx="643830" cy="643830"/>
      </dsp:txXfrm>
    </dsp:sp>
    <dsp:sp modelId="{51639FE7-4CFF-4AB0-98E7-DBCD8C54F6A3}">
      <dsp:nvSpPr>
        <dsp:cNvPr id="0" name=""/>
        <dsp:cNvSpPr/>
      </dsp:nvSpPr>
      <dsp:spPr>
        <a:xfrm>
          <a:off x="2473254" y="814318"/>
          <a:ext cx="910514" cy="910514"/>
        </a:xfrm>
        <a:prstGeom prst="ellipse">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org. culture</a:t>
          </a:r>
        </a:p>
      </dsp:txBody>
      <dsp:txXfrm>
        <a:off x="2606596" y="947660"/>
        <a:ext cx="643830" cy="643830"/>
      </dsp:txXfrm>
    </dsp:sp>
    <dsp:sp modelId="{94FFF9F7-2943-4CC4-A7B1-717AA65C669E}">
      <dsp:nvSpPr>
        <dsp:cNvPr id="0" name=""/>
        <dsp:cNvSpPr/>
      </dsp:nvSpPr>
      <dsp:spPr>
        <a:xfrm>
          <a:off x="2473254" y="2241607"/>
          <a:ext cx="910514" cy="910514"/>
        </a:xfrm>
        <a:prstGeom prst="ellipse">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org. processes</a:t>
          </a:r>
        </a:p>
      </dsp:txBody>
      <dsp:txXfrm>
        <a:off x="2606596" y="2374949"/>
        <a:ext cx="643830" cy="643830"/>
      </dsp:txXfrm>
    </dsp:sp>
    <dsp:sp modelId="{AAB9DB67-61E5-4EAD-87CC-334A3C55E9D1}">
      <dsp:nvSpPr>
        <dsp:cNvPr id="0" name=""/>
        <dsp:cNvSpPr/>
      </dsp:nvSpPr>
      <dsp:spPr>
        <a:xfrm>
          <a:off x="1237185" y="2955252"/>
          <a:ext cx="910514" cy="910514"/>
        </a:xfrm>
        <a:prstGeom prst="ellipse">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Leadership</a:t>
          </a:r>
        </a:p>
      </dsp:txBody>
      <dsp:txXfrm>
        <a:off x="1370527" y="3088594"/>
        <a:ext cx="643830" cy="643830"/>
      </dsp:txXfrm>
    </dsp:sp>
    <dsp:sp modelId="{F042ABDB-6B9A-44D3-8DFE-934EF08C4846}">
      <dsp:nvSpPr>
        <dsp:cNvPr id="0" name=""/>
        <dsp:cNvSpPr/>
      </dsp:nvSpPr>
      <dsp:spPr>
        <a:xfrm>
          <a:off x="1116" y="2241607"/>
          <a:ext cx="910514" cy="910514"/>
        </a:xfrm>
        <a:prstGeom prst="ellipse">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Technology</a:t>
          </a:r>
        </a:p>
      </dsp:txBody>
      <dsp:txXfrm>
        <a:off x="134458" y="2374949"/>
        <a:ext cx="643830" cy="643830"/>
      </dsp:txXfrm>
    </dsp:sp>
    <dsp:sp modelId="{AA51C0B8-EB71-47CE-9547-C0F03CE00545}">
      <dsp:nvSpPr>
        <dsp:cNvPr id="0" name=""/>
        <dsp:cNvSpPr/>
      </dsp:nvSpPr>
      <dsp:spPr>
        <a:xfrm>
          <a:off x="1116" y="814318"/>
          <a:ext cx="910514" cy="910514"/>
        </a:xfrm>
        <a:prstGeom prst="ellipse">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a:t>corporate policies</a:t>
          </a:r>
        </a:p>
      </dsp:txBody>
      <dsp:txXfrm>
        <a:off x="134458" y="947660"/>
        <a:ext cx="643830" cy="64383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48EF6-36CE-4090-A77D-CF37882827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9E3059-BE31-44D8-8322-309CA4B62E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06E362-519E-44DB-8DBA-AE3E4CB81465}"/>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5" name="Footer Placeholder 4">
            <a:extLst>
              <a:ext uri="{FF2B5EF4-FFF2-40B4-BE49-F238E27FC236}">
                <a16:creationId xmlns:a16="http://schemas.microsoft.com/office/drawing/2014/main" id="{25F5CC72-CAF2-45F6-8925-0D3B1A67BD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35D42F-B992-43DF-AB10-6E1827346215}"/>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91335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DEE7E-627E-4EDE-892F-21A8E76A88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E12E9-DB60-4E50-970A-48EB4DE1AA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B8E2B4-F23F-451C-A4F2-1E1558C40A53}"/>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5" name="Footer Placeholder 4">
            <a:extLst>
              <a:ext uri="{FF2B5EF4-FFF2-40B4-BE49-F238E27FC236}">
                <a16:creationId xmlns:a16="http://schemas.microsoft.com/office/drawing/2014/main" id="{D6A042CB-474E-454B-BAE7-DBD261828B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C475DC-0205-4AEC-B475-4FCC994ED4E5}"/>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2038798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50701-21AC-4DB8-BC9A-9681F9ECAB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DD82F2-91E2-463D-9D70-6F20A88A13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C16B7FC-FA3F-45C0-B72F-2DBE126C8696}"/>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5" name="Footer Placeholder 4">
            <a:extLst>
              <a:ext uri="{FF2B5EF4-FFF2-40B4-BE49-F238E27FC236}">
                <a16:creationId xmlns:a16="http://schemas.microsoft.com/office/drawing/2014/main" id="{AAF7C73A-C89A-4594-BFB5-F9F3552FD5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F14CAB-EC01-4115-8FBE-64DFBF13A739}"/>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341025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92578-F498-4B92-A682-1C7B62376D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7CFDB4-0076-452A-9816-63EF15AB61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EAF664-4CB7-4E1E-90DF-7FD3728D03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984F32-CD5D-4762-A461-12C49B9EB272}"/>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6" name="Footer Placeholder 5">
            <a:extLst>
              <a:ext uri="{FF2B5EF4-FFF2-40B4-BE49-F238E27FC236}">
                <a16:creationId xmlns:a16="http://schemas.microsoft.com/office/drawing/2014/main" id="{52C9FDC4-815B-4D14-83B6-25DD59AF60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B0E2B3-C8CD-4297-8E17-995181A0DCD5}"/>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522199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D7426-2BA1-4101-8E41-610CE81F27E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18C42F-7648-4BE5-BF29-7A1680819D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C8680C-7469-41B9-BEBB-9BB33D5769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E5C290-E243-4E2A-9222-80DA72C0B3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070A69-DFB2-4540-A3DD-02A0F2040B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0E6675-5B2C-420E-9098-EC7DAAA583F9}"/>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8" name="Footer Placeholder 7">
            <a:extLst>
              <a:ext uri="{FF2B5EF4-FFF2-40B4-BE49-F238E27FC236}">
                <a16:creationId xmlns:a16="http://schemas.microsoft.com/office/drawing/2014/main" id="{A69C31FA-66B1-4692-A1C0-245691E30F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30135F-917C-40F1-B3C6-BABE867AE450}"/>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393910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13AE4-C411-4C03-87E5-F497B639DA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F0BF4F5-F20D-454B-8837-D34394EA7510}"/>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4" name="Footer Placeholder 3">
            <a:extLst>
              <a:ext uri="{FF2B5EF4-FFF2-40B4-BE49-F238E27FC236}">
                <a16:creationId xmlns:a16="http://schemas.microsoft.com/office/drawing/2014/main" id="{9A35D9CC-F398-4835-91A4-2B9AEF7FD94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44AEAF-CB54-4816-8130-BC34DA413BF3}"/>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1737362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9D85D1-DDB8-4BFA-AD19-C2B610992CAB}"/>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3" name="Footer Placeholder 2">
            <a:extLst>
              <a:ext uri="{FF2B5EF4-FFF2-40B4-BE49-F238E27FC236}">
                <a16:creationId xmlns:a16="http://schemas.microsoft.com/office/drawing/2014/main" id="{41380B7A-C6AC-4774-86AD-EB1AC63615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62198A-7C8C-42A4-BB50-D2E7E1328FB3}"/>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1902530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8FE12-42B4-4DAD-A4EC-A6E9B37ACD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9A5E253-4377-4813-9849-2F757F1BE3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6424F07-5F67-4B1A-ADB6-97D1EB1298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19A7CE-14F3-4127-AFFD-9C83E9C97348}"/>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6" name="Footer Placeholder 5">
            <a:extLst>
              <a:ext uri="{FF2B5EF4-FFF2-40B4-BE49-F238E27FC236}">
                <a16:creationId xmlns:a16="http://schemas.microsoft.com/office/drawing/2014/main" id="{337AA418-3515-4AFE-AFE7-9F3B7793D9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55D4EF-D18F-4AFE-B13C-9EE4FE4816AD}"/>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399358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A947F-4F29-4A08-AFA9-A6E604F82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54BF2D-3F40-4C7F-BBC8-1A166FECA5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AAEAE4-D899-4C87-9B4D-C3148CD412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E019B8-2FBD-44B7-9684-BCCD2E78B20E}"/>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6" name="Footer Placeholder 5">
            <a:extLst>
              <a:ext uri="{FF2B5EF4-FFF2-40B4-BE49-F238E27FC236}">
                <a16:creationId xmlns:a16="http://schemas.microsoft.com/office/drawing/2014/main" id="{FF9F18BB-43DD-4B58-9C5E-FFA9622853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DB486B-90E3-45A2-8ACC-A979C7576570}"/>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2543282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45E47-C244-415C-8F1A-56F1DDC388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AEC45D-63CC-4F93-81D2-2E789947BF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CB4382-D120-42EE-861D-363EC7A081B0}"/>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5" name="Footer Placeholder 4">
            <a:extLst>
              <a:ext uri="{FF2B5EF4-FFF2-40B4-BE49-F238E27FC236}">
                <a16:creationId xmlns:a16="http://schemas.microsoft.com/office/drawing/2014/main" id="{4393C756-E219-4669-A4A9-10063F0441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CB105C-5317-4133-A36A-B6E151C52621}"/>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3771247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5B4AE6-7993-48B8-875B-3732C96604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30ABE9-C991-4507-AEE7-5FCF1DC947F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7F91D8-681C-4E60-A129-25C09C031176}"/>
              </a:ext>
            </a:extLst>
          </p:cNvPr>
          <p:cNvSpPr>
            <a:spLocks noGrp="1"/>
          </p:cNvSpPr>
          <p:nvPr>
            <p:ph type="dt" sz="half" idx="10"/>
          </p:nvPr>
        </p:nvSpPr>
        <p:spPr/>
        <p:txBody>
          <a:bodyPr/>
          <a:lstStyle/>
          <a:p>
            <a:fld id="{99FF6EBD-E999-47F2-AEA2-9CE55E79D6A8}" type="datetimeFigureOut">
              <a:rPr lang="en-GB" smtClean="0"/>
              <a:t>13/06/2019</a:t>
            </a:fld>
            <a:endParaRPr lang="en-GB"/>
          </a:p>
        </p:txBody>
      </p:sp>
      <p:sp>
        <p:nvSpPr>
          <p:cNvPr id="5" name="Footer Placeholder 4">
            <a:extLst>
              <a:ext uri="{FF2B5EF4-FFF2-40B4-BE49-F238E27FC236}">
                <a16:creationId xmlns:a16="http://schemas.microsoft.com/office/drawing/2014/main" id="{027A6B79-7FB5-42E4-A298-A81A418962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257F00-322A-473D-9AED-DC155D6970AF}"/>
              </a:ext>
            </a:extLst>
          </p:cNvPr>
          <p:cNvSpPr>
            <a:spLocks noGrp="1"/>
          </p:cNvSpPr>
          <p:nvPr>
            <p:ph type="sldNum" sz="quarter" idx="12"/>
          </p:nvPr>
        </p:nvSpPr>
        <p:spPr/>
        <p:txBody>
          <a:bodyPr/>
          <a:lstStyle/>
          <a:p>
            <a:fld id="{F7942A0D-6A04-4F36-BF20-BF05417BA374}" type="slidenum">
              <a:rPr lang="en-GB" smtClean="0"/>
              <a:t>‹#›</a:t>
            </a:fld>
            <a:endParaRPr lang="en-GB"/>
          </a:p>
        </p:txBody>
      </p:sp>
    </p:spTree>
    <p:extLst>
      <p:ext uri="{BB962C8B-B14F-4D97-AF65-F5344CB8AC3E}">
        <p14:creationId xmlns:p14="http://schemas.microsoft.com/office/powerpoint/2010/main" val="2807634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BF36C8-588D-49B6-9439-A00B5D4295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D0AD66-CB20-4AEC-890E-FCCCC1EE9F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DCAC8C-94F2-4679-920E-F7099B42A8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FF6EBD-E999-47F2-AEA2-9CE55E79D6A8}" type="datetimeFigureOut">
              <a:rPr lang="en-GB" smtClean="0"/>
              <a:t>13/06/2019</a:t>
            </a:fld>
            <a:endParaRPr lang="en-GB"/>
          </a:p>
        </p:txBody>
      </p:sp>
      <p:sp>
        <p:nvSpPr>
          <p:cNvPr id="5" name="Footer Placeholder 4">
            <a:extLst>
              <a:ext uri="{FF2B5EF4-FFF2-40B4-BE49-F238E27FC236}">
                <a16:creationId xmlns:a16="http://schemas.microsoft.com/office/drawing/2014/main" id="{1805F284-D022-4DB2-9BF2-86BF632DD0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219958-35EF-4719-8F71-221EDCB666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42A0D-6A04-4F36-BF20-BF05417BA374}" type="slidenum">
              <a:rPr lang="en-GB" smtClean="0"/>
              <a:t>‹#›</a:t>
            </a:fld>
            <a:endParaRPr lang="en-GB"/>
          </a:p>
        </p:txBody>
      </p:sp>
    </p:spTree>
    <p:extLst>
      <p:ext uri="{BB962C8B-B14F-4D97-AF65-F5344CB8AC3E}">
        <p14:creationId xmlns:p14="http://schemas.microsoft.com/office/powerpoint/2010/main" val="3857729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hyperlink" Target="http://www.kmworld.com/Articles/Editorial/What-Is/What-is-KM-Knowledge-" TargetMode="Externa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google.co.uk/url?sa=i&amp;rct=j&amp;q=&amp;esrc=s&amp;source=images&amp;cd=&amp;ved=2ahUKEwjf096D8tXiAhWOsRQKHcMtCHMQjRx6BAgBEAU&amp;url=https://www.toolshero.com/management/knowledge-management-value-chain/&amp;psig=AOvVaw2p2khfPW5Vl6_HkIlavBIM&amp;ust=1559946045206163"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uk/url?sa=i&amp;rct=j&amp;q=&amp;esrc=s&amp;source=images&amp;cd=&amp;ved=2ahUKEwjpksfjitfiAhWcA2MBHVm3AxsQjRx6BAgBEAU&amp;url=http://amouzoubedi.blogspot.com/2013/03/how-knowledge-can-impact-development.html&amp;psig=AOvVaw020VaZBJsvb3vlfGUtxKOM&amp;ust=1559987042378878"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google.co.uk/url?sa=i&amp;rct=j&amp;q=&amp;esrc=s&amp;source=images&amp;cd=&amp;ved=2ahUKEwjHq_TNjNfiAhXIxYUKHY68CDgQjRx6BAgBEAU&amp;url=https://www.aboutpeople.com/7-tips-for-creating-a-knowledge-sharing-culture/&amp;psig=AOvVaw3C_-qrDIt4jbCb8ViqT0Du&amp;ust=1559987538578786"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www.google.co.uk/url?sa=i&amp;rct=j&amp;q=&amp;esrc=s&amp;source=images&amp;cd=&amp;ved=2ahUKEwjbm67qjdfiAhXU8OAKHe-tAi8QjRx6BAgBEAU&amp;url=https://www.123rf.com/photo_109401032_stock-vector-businesswoman-applying-knowledge-and-ideas-vector-illustration-graphic-design.html&amp;psig=AOvVaw3xxFHVVpc_AVNP80bUM-6W&amp;ust=155998781556989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ved=2ahUKEwjFlJf5kNfiAhUN1eAKHSLlCc8QjRx6BAgBEAU&amp;url=http://thepeakperformancecenter.com/educational-learning/thinking/blooms-taxonomy/blooms-taxonomy-revised/&amp;psig=AOvVaw3if4ijVV5ycTAwMgApzmxV&amp;ust=1559988655429249"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8C67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Freeform: Shape 11">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A close up of a logo&#10;&#10;Description automatically generated">
            <a:extLst>
              <a:ext uri="{FF2B5EF4-FFF2-40B4-BE49-F238E27FC236}">
                <a16:creationId xmlns:a16="http://schemas.microsoft.com/office/drawing/2014/main" id="{A03845E9-77AA-46A4-9395-F4A7AA71A8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9116" y="99098"/>
            <a:ext cx="3176675" cy="3176675"/>
          </a:xfrm>
          <a:prstGeom prst="rect">
            <a:avLst/>
          </a:prstGeom>
        </p:spPr>
      </p:pic>
      <p:sp>
        <p:nvSpPr>
          <p:cNvPr id="4" name="TextBox 3">
            <a:extLst>
              <a:ext uri="{FF2B5EF4-FFF2-40B4-BE49-F238E27FC236}">
                <a16:creationId xmlns:a16="http://schemas.microsoft.com/office/drawing/2014/main" id="{DB7F36C6-E945-4336-9CE5-628E6DB2108F}"/>
              </a:ext>
            </a:extLst>
          </p:cNvPr>
          <p:cNvSpPr txBox="1"/>
          <p:nvPr/>
        </p:nvSpPr>
        <p:spPr>
          <a:xfrm>
            <a:off x="5302295" y="1468141"/>
            <a:ext cx="3585029" cy="1015663"/>
          </a:xfrm>
          <a:prstGeom prst="rect">
            <a:avLst/>
          </a:prstGeom>
          <a:noFill/>
          <a:ln>
            <a:noFill/>
          </a:ln>
        </p:spPr>
        <p:txBody>
          <a:bodyPr wrap="square" rtlCol="0">
            <a:spAutoFit/>
          </a:bodyPr>
          <a:lstStyle/>
          <a:p>
            <a:r>
              <a:rPr lang="en-GB" sz="6000" dirty="0">
                <a:ln w="66675">
                  <a:solidFill>
                    <a:schemeClr val="bg1"/>
                  </a:solidFill>
                </a:ln>
                <a:solidFill>
                  <a:srgbClr val="CC0000"/>
                </a:solidFill>
                <a:latin typeface="Bahnschrift Condensed" panose="020B0502040204020203" pitchFamily="34" charset="0"/>
              </a:rPr>
              <a:t>MANAGEMENT</a:t>
            </a:r>
          </a:p>
        </p:txBody>
      </p:sp>
      <p:sp>
        <p:nvSpPr>
          <p:cNvPr id="9" name="TextBox 8">
            <a:extLst>
              <a:ext uri="{FF2B5EF4-FFF2-40B4-BE49-F238E27FC236}">
                <a16:creationId xmlns:a16="http://schemas.microsoft.com/office/drawing/2014/main" id="{7CE68BB5-3AD7-44C7-B53C-5299BE49C78A}"/>
              </a:ext>
            </a:extLst>
          </p:cNvPr>
          <p:cNvSpPr txBox="1"/>
          <p:nvPr/>
        </p:nvSpPr>
        <p:spPr>
          <a:xfrm>
            <a:off x="5301155" y="1475399"/>
            <a:ext cx="3585029" cy="1015663"/>
          </a:xfrm>
          <a:prstGeom prst="rect">
            <a:avLst/>
          </a:prstGeom>
          <a:noFill/>
          <a:ln>
            <a:noFill/>
          </a:ln>
        </p:spPr>
        <p:txBody>
          <a:bodyPr wrap="square" rtlCol="0">
            <a:spAutoFit/>
          </a:bodyPr>
          <a:lstStyle/>
          <a:p>
            <a:r>
              <a:rPr lang="en-GB" sz="6000" dirty="0">
                <a:ln w="12700">
                  <a:noFill/>
                </a:ln>
                <a:solidFill>
                  <a:srgbClr val="CC0000"/>
                </a:solidFill>
                <a:latin typeface="Bahnschrift Condensed" panose="020B0502040204020203" pitchFamily="34" charset="0"/>
              </a:rPr>
              <a:t>MANAGEMENT</a:t>
            </a:r>
          </a:p>
        </p:txBody>
      </p:sp>
      <p:pic>
        <p:nvPicPr>
          <p:cNvPr id="11" name="Picture 10">
            <a:extLst>
              <a:ext uri="{FF2B5EF4-FFF2-40B4-BE49-F238E27FC236}">
                <a16:creationId xmlns:a16="http://schemas.microsoft.com/office/drawing/2014/main" id="{9886024A-0FD9-46B9-BD10-C017444B60D7}"/>
              </a:ext>
            </a:extLst>
          </p:cNvPr>
          <p:cNvPicPr>
            <a:picLocks noChangeAspect="1"/>
          </p:cNvPicPr>
          <p:nvPr/>
        </p:nvPicPr>
        <p:blipFill rotWithShape="1">
          <a:blip r:embed="rId4"/>
          <a:srcRect l="28874" t="3055" r="30402" b="5836"/>
          <a:stretch/>
        </p:blipFill>
        <p:spPr>
          <a:xfrm>
            <a:off x="3671191" y="4423936"/>
            <a:ext cx="1287974" cy="1880609"/>
          </a:xfrm>
          <a:prstGeom prst="rect">
            <a:avLst/>
          </a:prstGeom>
        </p:spPr>
      </p:pic>
      <p:sp>
        <p:nvSpPr>
          <p:cNvPr id="14" name="TextBox 13">
            <a:extLst>
              <a:ext uri="{FF2B5EF4-FFF2-40B4-BE49-F238E27FC236}">
                <a16:creationId xmlns:a16="http://schemas.microsoft.com/office/drawing/2014/main" id="{AC63C1EB-2ACE-4929-8D23-0ABA7B330AF2}"/>
              </a:ext>
            </a:extLst>
          </p:cNvPr>
          <p:cNvSpPr txBox="1"/>
          <p:nvPr/>
        </p:nvSpPr>
        <p:spPr>
          <a:xfrm>
            <a:off x="5049672" y="4279558"/>
            <a:ext cx="2987423" cy="2123658"/>
          </a:xfrm>
          <a:prstGeom prst="rect">
            <a:avLst/>
          </a:prstGeom>
          <a:noFill/>
        </p:spPr>
        <p:txBody>
          <a:bodyPr wrap="square" rtlCol="0">
            <a:spAutoFit/>
          </a:bodyPr>
          <a:lstStyle/>
          <a:p>
            <a:r>
              <a:rPr lang="en-GB" sz="2400" dirty="0"/>
              <a:t>Group Presentation by</a:t>
            </a:r>
            <a:endParaRPr lang="en-GB" sz="2000" dirty="0"/>
          </a:p>
          <a:p>
            <a:endParaRPr lang="en-GB" sz="1200" dirty="0"/>
          </a:p>
          <a:p>
            <a:r>
              <a:rPr lang="en-GB" sz="2400" dirty="0"/>
              <a:t>Nasir</a:t>
            </a:r>
          </a:p>
          <a:p>
            <a:r>
              <a:rPr lang="en-GB" sz="2400" dirty="0" err="1"/>
              <a:t>Touhid</a:t>
            </a:r>
            <a:endParaRPr lang="en-GB" sz="2400" dirty="0"/>
          </a:p>
          <a:p>
            <a:r>
              <a:rPr lang="en-GB" sz="2400" dirty="0" err="1"/>
              <a:t>Sujon</a:t>
            </a:r>
            <a:endParaRPr lang="en-GB" sz="2400" dirty="0"/>
          </a:p>
          <a:p>
            <a:r>
              <a:rPr lang="en-GB" sz="2400" dirty="0" err="1"/>
              <a:t>Shafi</a:t>
            </a:r>
            <a:endParaRPr lang="en-GB" sz="2400" dirty="0"/>
          </a:p>
        </p:txBody>
      </p:sp>
      <p:cxnSp>
        <p:nvCxnSpPr>
          <p:cNvPr id="18" name="Straight Connector 17">
            <a:extLst>
              <a:ext uri="{FF2B5EF4-FFF2-40B4-BE49-F238E27FC236}">
                <a16:creationId xmlns:a16="http://schemas.microsoft.com/office/drawing/2014/main" id="{DD056677-6E94-4884-9998-F3ECCD8A63BC}"/>
              </a:ext>
            </a:extLst>
          </p:cNvPr>
          <p:cNvCxnSpPr/>
          <p:nvPr/>
        </p:nvCxnSpPr>
        <p:spPr>
          <a:xfrm>
            <a:off x="5165558" y="4748461"/>
            <a:ext cx="2759242"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209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automatically generated">
            <a:extLst>
              <a:ext uri="{FF2B5EF4-FFF2-40B4-BE49-F238E27FC236}">
                <a16:creationId xmlns:a16="http://schemas.microsoft.com/office/drawing/2014/main" id="{4A5ED277-E2A7-42D9-86A2-2E6C0F12B4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904967" y="907787"/>
            <a:ext cx="6886639" cy="5061911"/>
          </a:xfrm>
          <a:prstGeom prst="rect">
            <a:avLst/>
          </a:prstGeom>
        </p:spPr>
      </p:pic>
      <p:sp>
        <p:nvSpPr>
          <p:cNvPr id="5" name="Rectangle 4">
            <a:extLst>
              <a:ext uri="{FF2B5EF4-FFF2-40B4-BE49-F238E27FC236}">
                <a16:creationId xmlns:a16="http://schemas.microsoft.com/office/drawing/2014/main" id="{D01D5994-7171-4AD0-ABF4-D781BC704900}"/>
              </a:ext>
            </a:extLst>
          </p:cNvPr>
          <p:cNvSpPr/>
          <p:nvPr/>
        </p:nvSpPr>
        <p:spPr>
          <a:xfrm>
            <a:off x="2326105" y="0"/>
            <a:ext cx="98658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23411" y="914398"/>
            <a:ext cx="8983577" cy="5149516"/>
          </a:xfrm>
        </p:spPr>
        <p:txBody>
          <a:bodyPr>
            <a:noAutofit/>
          </a:bodyPr>
          <a:lstStyle/>
          <a:p>
            <a:pPr algn="l">
              <a:buFont typeface="Arial" pitchFamily="34" charset="0"/>
              <a:buChar char="•"/>
            </a:pPr>
            <a:r>
              <a:rPr lang="en-GB" sz="3000" dirty="0">
                <a:cs typeface="Times New Roman" pitchFamily="18" charset="0"/>
              </a:rPr>
              <a:t> Jhon Lewis is a chain of high end departmental store throughout the United Kingdom. The first Jhon Lewis store was open 1864 in oxford street, London.</a:t>
            </a:r>
          </a:p>
          <a:p>
            <a:pPr algn="l">
              <a:buFont typeface="Arial" pitchFamily="34" charset="0"/>
              <a:buChar char="•"/>
            </a:pPr>
            <a:endParaRPr lang="en-GB" sz="3000" dirty="0">
              <a:cs typeface="Times New Roman" pitchFamily="18" charset="0"/>
            </a:endParaRPr>
          </a:p>
          <a:p>
            <a:pPr algn="l">
              <a:buFont typeface="Arial" pitchFamily="34" charset="0"/>
              <a:buChar char="•"/>
            </a:pPr>
            <a:r>
              <a:rPr lang="en-GB" sz="3000" dirty="0">
                <a:cs typeface="Times New Roman" pitchFamily="18" charset="0"/>
              </a:rPr>
              <a:t> </a:t>
            </a:r>
            <a:r>
              <a:rPr lang="en-GB" sz="3000" dirty="0" err="1">
                <a:cs typeface="Times New Roman" pitchFamily="18" charset="0"/>
              </a:rPr>
              <a:t>Jhon</a:t>
            </a:r>
            <a:r>
              <a:rPr lang="en-GB" sz="3000" dirty="0">
                <a:cs typeface="Times New Roman" pitchFamily="18" charset="0"/>
              </a:rPr>
              <a:t> </a:t>
            </a:r>
            <a:r>
              <a:rPr lang="en-GB" sz="3000" dirty="0" err="1">
                <a:cs typeface="Times New Roman" pitchFamily="18" charset="0"/>
              </a:rPr>
              <a:t>spedan</a:t>
            </a:r>
            <a:r>
              <a:rPr lang="en-GB" sz="3000" dirty="0">
                <a:cs typeface="Times New Roman" pitchFamily="18" charset="0"/>
              </a:rPr>
              <a:t> Lewis son of Jhon Lewis was the founder of Jhon Lewis Partnership in 1929. There are 51 stores in United Kingdom.</a:t>
            </a:r>
          </a:p>
          <a:p>
            <a:pPr algn="l">
              <a:buFont typeface="Arial" pitchFamily="34" charset="0"/>
              <a:buChar char="•"/>
            </a:pPr>
            <a:endParaRPr lang="en-GB" sz="3000" dirty="0">
              <a:cs typeface="Times New Roman" pitchFamily="18" charset="0"/>
            </a:endParaRPr>
          </a:p>
          <a:p>
            <a:pPr algn="l">
              <a:buFont typeface="Arial" pitchFamily="34" charset="0"/>
              <a:buChar char="•"/>
            </a:pPr>
            <a:r>
              <a:rPr lang="en-GB" sz="3000" dirty="0">
                <a:cs typeface="Times New Roman" pitchFamily="18" charset="0"/>
              </a:rPr>
              <a:t> </a:t>
            </a:r>
            <a:r>
              <a:rPr lang="en-GB" sz="3000" dirty="0" err="1">
                <a:cs typeface="Times New Roman" pitchFamily="18" charset="0"/>
              </a:rPr>
              <a:t>Jhon</a:t>
            </a:r>
            <a:r>
              <a:rPr lang="en-GB" sz="3000" dirty="0">
                <a:cs typeface="Times New Roman" pitchFamily="18" charset="0"/>
              </a:rPr>
              <a:t> Lewis Partnership is the UK’s largest retailer where employee gets share from profit. The company main strength is trust among all the employees.</a:t>
            </a:r>
            <a:endParaRPr lang="en-US" sz="3000" dirty="0">
              <a:cs typeface="Times New Roman" pitchFamily="18" charset="0"/>
            </a:endParaRPr>
          </a:p>
        </p:txBody>
      </p:sp>
      <p:cxnSp>
        <p:nvCxnSpPr>
          <p:cNvPr id="10" name="Straight Connector 9">
            <a:extLst>
              <a:ext uri="{FF2B5EF4-FFF2-40B4-BE49-F238E27FC236}">
                <a16:creationId xmlns:a16="http://schemas.microsoft.com/office/drawing/2014/main" id="{89F9D07E-BD46-472D-8329-7394E5928459}"/>
              </a:ext>
            </a:extLst>
          </p:cNvPr>
          <p:cNvCxnSpPr>
            <a:cxnSpLocks/>
          </p:cNvCxnSpPr>
          <p:nvPr/>
        </p:nvCxnSpPr>
        <p:spPr>
          <a:xfrm>
            <a:off x="2823411" y="882314"/>
            <a:ext cx="0" cy="1347539"/>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9764D29-0531-457B-9EB1-77B7C2C4F0B4}"/>
              </a:ext>
            </a:extLst>
          </p:cNvPr>
          <p:cNvCxnSpPr>
            <a:cxnSpLocks/>
          </p:cNvCxnSpPr>
          <p:nvPr/>
        </p:nvCxnSpPr>
        <p:spPr>
          <a:xfrm>
            <a:off x="2815391" y="2815387"/>
            <a:ext cx="0" cy="1347539"/>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74561AD-B937-4CDD-927C-710DF4A59FB3}"/>
              </a:ext>
            </a:extLst>
          </p:cNvPr>
          <p:cNvCxnSpPr>
            <a:cxnSpLocks/>
          </p:cNvCxnSpPr>
          <p:nvPr/>
        </p:nvCxnSpPr>
        <p:spPr>
          <a:xfrm>
            <a:off x="2823413" y="4668243"/>
            <a:ext cx="0" cy="1347539"/>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srcRect/>
          <a:stretch>
            <a:fillRect/>
          </a:stretch>
        </p:blipFill>
        <p:spPr bwMode="auto">
          <a:xfrm>
            <a:off x="4167174" y="1595596"/>
            <a:ext cx="7340292" cy="4756753"/>
          </a:xfrm>
          <a:prstGeom prst="rect">
            <a:avLst/>
          </a:prstGeom>
          <a:noFill/>
          <a:ln w="9525">
            <a:noFill/>
            <a:miter lim="800000"/>
            <a:headEnd/>
            <a:tailEnd/>
          </a:ln>
        </p:spPr>
      </p:pic>
      <p:sp>
        <p:nvSpPr>
          <p:cNvPr id="2" name="Title 1"/>
          <p:cNvSpPr>
            <a:spLocks noGrp="1"/>
          </p:cNvSpPr>
          <p:nvPr>
            <p:ph type="title"/>
          </p:nvPr>
        </p:nvSpPr>
        <p:spPr>
          <a:xfrm>
            <a:off x="3304674" y="204535"/>
            <a:ext cx="8373978" cy="1756357"/>
          </a:xfrm>
        </p:spPr>
        <p:txBody>
          <a:bodyPr>
            <a:noAutofit/>
          </a:bodyPr>
          <a:lstStyle/>
          <a:p>
            <a:pPr algn="l"/>
            <a:r>
              <a:rPr lang="en-GB" sz="3000" b="1" dirty="0">
                <a:cs typeface="Times New Roman" pitchFamily="18" charset="0"/>
              </a:rPr>
              <a:t>In this chart we can see Annual sales revenue of John Lewis in the United Kingdom (UK) from 2009 to 2018 </a:t>
            </a:r>
            <a:r>
              <a:rPr lang="en-GB" sz="2400" b="1" dirty="0">
                <a:cs typeface="Times New Roman" pitchFamily="18" charset="0"/>
              </a:rPr>
              <a:t>(in million GBP)</a:t>
            </a:r>
            <a:endParaRPr lang="en-US" sz="2400" b="1" dirty="0">
              <a:cs typeface="Times New Roman" pitchFamily="18" charset="0"/>
            </a:endParaRPr>
          </a:p>
        </p:txBody>
      </p:sp>
      <p:sp>
        <p:nvSpPr>
          <p:cNvPr id="5" name="Rectangle 4"/>
          <p:cNvSpPr/>
          <p:nvPr/>
        </p:nvSpPr>
        <p:spPr>
          <a:xfrm>
            <a:off x="4167174" y="6191929"/>
            <a:ext cx="6429420" cy="307777"/>
          </a:xfrm>
          <a:prstGeom prst="rect">
            <a:avLst/>
          </a:prstGeom>
        </p:spPr>
        <p:txBody>
          <a:bodyPr wrap="square">
            <a:spAutoFit/>
          </a:bodyPr>
          <a:lstStyle/>
          <a:p>
            <a:r>
              <a:rPr lang="en-GB" sz="1400" dirty="0">
                <a:latin typeface="Times New Roman" pitchFamily="18" charset="0"/>
                <a:cs typeface="Times New Roman" pitchFamily="18" charset="0"/>
              </a:rPr>
              <a:t>(https://www.statista.com/statistics/420216/john-lewis-revenue-uk-united-kingdom/)</a:t>
            </a:r>
            <a:endParaRPr lang="en-US" sz="1400" dirty="0">
              <a:latin typeface="Times New Roman" pitchFamily="18" charset="0"/>
              <a:cs typeface="Times New Roman" pitchFamily="18" charset="0"/>
            </a:endParaRPr>
          </a:p>
        </p:txBody>
      </p:sp>
      <p:pic>
        <p:nvPicPr>
          <p:cNvPr id="6" name="Picture 5" descr="A close up of a sign&#10;&#10;Description automatically generated">
            <a:extLst>
              <a:ext uri="{FF2B5EF4-FFF2-40B4-BE49-F238E27FC236}">
                <a16:creationId xmlns:a16="http://schemas.microsoft.com/office/drawing/2014/main" id="{B2ED5F48-695A-4ED4-8548-847D6AAFB63A}"/>
              </a:ext>
            </a:extLst>
          </p:cNvPr>
          <p:cNvPicPr>
            <a:picLocks noChangeAspect="1"/>
          </p:cNvPicPr>
          <p:nvPr/>
        </p:nvPicPr>
        <p:blipFill rotWithShape="1">
          <a:blip r:embed="rId3">
            <a:extLst>
              <a:ext uri="{28A0092B-C50C-407E-A947-70E740481C1C}">
                <a14:useLocalDpi xmlns:a14="http://schemas.microsoft.com/office/drawing/2010/main" val="0"/>
              </a:ext>
            </a:extLst>
          </a:blip>
          <a:srcRect t="36172"/>
          <a:stretch/>
        </p:blipFill>
        <p:spPr>
          <a:xfrm rot="16200000">
            <a:off x="-2435857" y="2544139"/>
            <a:ext cx="6668431" cy="179671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Top Corners Rounded 10">
            <a:extLst>
              <a:ext uri="{FF2B5EF4-FFF2-40B4-BE49-F238E27FC236}">
                <a16:creationId xmlns:a16="http://schemas.microsoft.com/office/drawing/2014/main" id="{76E6212F-EB21-4328-8386-832840CB43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797978" y="996722"/>
            <a:ext cx="5923488" cy="4864556"/>
          </a:xfrm>
          <a:prstGeom prst="round2SameRect">
            <a:avLst>
              <a:gd name="adj1" fmla="val 3762"/>
              <a:gd name="adj2" fmla="val 0"/>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p:cNvSpPr>
            <a:spLocks noGrp="1"/>
          </p:cNvSpPr>
          <p:nvPr>
            <p:ph type="subTitle" idx="1"/>
          </p:nvPr>
        </p:nvSpPr>
        <p:spPr>
          <a:xfrm>
            <a:off x="7560456" y="704508"/>
            <a:ext cx="4551334" cy="3695255"/>
          </a:xfrm>
        </p:spPr>
        <p:txBody>
          <a:bodyPr>
            <a:noAutofit/>
          </a:bodyPr>
          <a:lstStyle/>
          <a:p>
            <a:pPr algn="l"/>
            <a:r>
              <a:rPr lang="en-GB" sz="2800" dirty="0">
                <a:solidFill>
                  <a:srgbClr val="FFFFFF"/>
                </a:solidFill>
                <a:latin typeface="Footlight MT Light" panose="0204060206030A020304" pitchFamily="18" charset="0"/>
                <a:cs typeface="Times New Roman" pitchFamily="18" charset="0"/>
              </a:rPr>
              <a:t>“Knowledge Management</a:t>
            </a:r>
            <a:r>
              <a:rPr lang="en-GB" sz="2800" i="1" dirty="0">
                <a:solidFill>
                  <a:srgbClr val="FFFFFF"/>
                </a:solidFill>
                <a:latin typeface="Footlight MT Light" panose="0204060206030A020304" pitchFamily="18" charset="0"/>
                <a:cs typeface="Times New Roman" pitchFamily="18" charset="0"/>
              </a:rPr>
              <a:t> </a:t>
            </a:r>
            <a:r>
              <a:rPr lang="en-GB" sz="2800" dirty="0">
                <a:solidFill>
                  <a:srgbClr val="FFFFFF"/>
                </a:solidFill>
                <a:latin typeface="Footlight MT Light" panose="0204060206030A020304" pitchFamily="18" charset="0"/>
                <a:cs typeface="Times New Roman" pitchFamily="18" charset="0"/>
              </a:rPr>
              <a:t>is the systematic process and strategy for finding, capturing, organizing, refine and presenting data, information and knowledge for a specific purpose and to serve a specific organization or community.”</a:t>
            </a:r>
            <a:endParaRPr lang="en-US" sz="2800" dirty="0">
              <a:solidFill>
                <a:srgbClr val="FFFFFF"/>
              </a:solidFill>
              <a:latin typeface="Footlight MT Light" panose="0204060206030A020304" pitchFamily="18" charset="0"/>
              <a:cs typeface="Times New Roman" pitchFamily="18" charset="0"/>
            </a:endParaRPr>
          </a:p>
        </p:txBody>
      </p:sp>
      <p:sp>
        <p:nvSpPr>
          <p:cNvPr id="13" name="Round Single Corner Rectangle 24">
            <a:extLst>
              <a:ext uri="{FF2B5EF4-FFF2-40B4-BE49-F238E27FC236}">
                <a16:creationId xmlns:a16="http://schemas.microsoft.com/office/drawing/2014/main" id="{E8D8FD72-DBC9-4595-9B24-DCD3B0EC0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11284" y="635058"/>
            <a:ext cx="2657864" cy="2657864"/>
          </a:xfrm>
          <a:prstGeom prst="round1Rect">
            <a:avLst>
              <a:gd name="adj" fmla="val 11295"/>
            </a:avLst>
          </a:prstGeom>
          <a:solidFill>
            <a:srgbClr val="FFFFFF"/>
          </a:solidFill>
          <a:ln w="57150">
            <a:solidFill>
              <a:srgbClr val="1E50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6755DAD-F358-4951-A913-9B084CC15141}"/>
              </a:ext>
            </a:extLst>
          </p:cNvPr>
          <p:cNvPicPr>
            <a:picLocks noChangeAspect="1"/>
          </p:cNvPicPr>
          <p:nvPr/>
        </p:nvPicPr>
        <p:blipFill>
          <a:blip r:embed="rId2"/>
          <a:stretch>
            <a:fillRect/>
          </a:stretch>
        </p:blipFill>
        <p:spPr>
          <a:xfrm>
            <a:off x="1052598" y="776372"/>
            <a:ext cx="2375236" cy="2375236"/>
          </a:xfrm>
          <a:prstGeom prst="rect">
            <a:avLst/>
          </a:prstGeom>
        </p:spPr>
      </p:pic>
      <p:sp>
        <p:nvSpPr>
          <p:cNvPr id="15" name="Round Single Corner Rectangle 22">
            <a:extLst>
              <a:ext uri="{FF2B5EF4-FFF2-40B4-BE49-F238E27FC236}">
                <a16:creationId xmlns:a16="http://schemas.microsoft.com/office/drawing/2014/main" id="{FD6B835C-7DDD-47D9-B6A9-26B4F84DA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7533" y="1300271"/>
            <a:ext cx="1992651" cy="1992652"/>
          </a:xfrm>
          <a:prstGeom prst="round1Rect">
            <a:avLst>
              <a:gd name="adj" fmla="val 11295"/>
            </a:avLst>
          </a:prstGeom>
          <a:solidFill>
            <a:srgbClr val="1E50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ound Single Corner Rectangle 23">
            <a:extLst>
              <a:ext uri="{FF2B5EF4-FFF2-40B4-BE49-F238E27FC236}">
                <a16:creationId xmlns:a16="http://schemas.microsoft.com/office/drawing/2014/main" id="{EFA427F0-C6DC-4FA1-8C54-1D6B0623D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287904" y="3438135"/>
            <a:ext cx="2281244" cy="2281245"/>
          </a:xfrm>
          <a:prstGeom prst="round1Rect">
            <a:avLst>
              <a:gd name="adj" fmla="val 11295"/>
            </a:avLst>
          </a:prstGeom>
          <a:solidFill>
            <a:srgbClr val="1E50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ound Single Corner Rectangle 25">
            <a:extLst>
              <a:ext uri="{FF2B5EF4-FFF2-40B4-BE49-F238E27FC236}">
                <a16:creationId xmlns:a16="http://schemas.microsoft.com/office/drawing/2014/main" id="{255D5DA3-59CF-4FD2-8674-8B722A343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17533" y="3438135"/>
            <a:ext cx="2657864" cy="2657864"/>
          </a:xfrm>
          <a:prstGeom prst="round1Rect">
            <a:avLst>
              <a:gd name="adj" fmla="val 11295"/>
            </a:avLst>
          </a:prstGeom>
          <a:solidFill>
            <a:srgbClr val="FFFFFF"/>
          </a:solidFill>
          <a:ln w="57150">
            <a:solidFill>
              <a:srgbClr val="1E50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B4D7A00B-558B-4358-AE3B-BD83EB8227B6}"/>
              </a:ext>
            </a:extLst>
          </p:cNvPr>
          <p:cNvPicPr>
            <a:picLocks noChangeAspect="1"/>
          </p:cNvPicPr>
          <p:nvPr/>
        </p:nvPicPr>
        <p:blipFill rotWithShape="1">
          <a:blip r:embed="rId3">
            <a:extLst>
              <a:ext uri="{28A0092B-C50C-407E-A947-70E740481C1C}">
                <a14:useLocalDpi xmlns:a14="http://schemas.microsoft.com/office/drawing/2010/main" val="0"/>
              </a:ext>
            </a:extLst>
          </a:blip>
          <a:srcRect l="15359" r="59568" b="45427"/>
          <a:stretch/>
        </p:blipFill>
        <p:spPr>
          <a:xfrm>
            <a:off x="4043089" y="3563471"/>
            <a:ext cx="1980316" cy="2392207"/>
          </a:xfrm>
          <a:prstGeom prst="rect">
            <a:avLst/>
          </a:prstGeom>
        </p:spPr>
      </p:pic>
      <p:sp>
        <p:nvSpPr>
          <p:cNvPr id="21" name="Rectangle: Top Corners Rounded 20">
            <a:extLst>
              <a:ext uri="{FF2B5EF4-FFF2-40B4-BE49-F238E27FC236}">
                <a16:creationId xmlns:a16="http://schemas.microsoft.com/office/drawing/2014/main" id="{9E74304E-CF2D-41E1-92CF-7FC508311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052315" y="1050468"/>
            <a:ext cx="5609397" cy="4757058"/>
          </a:xfrm>
          <a:prstGeom prst="round2SameRect">
            <a:avLst>
              <a:gd name="adj1" fmla="val 2061"/>
              <a:gd name="adj2" fmla="val 0"/>
            </a:avLst>
          </a:prstGeom>
          <a:noFill/>
          <a:ln w="508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23" name="Straight Connector 22">
            <a:extLst>
              <a:ext uri="{FF2B5EF4-FFF2-40B4-BE49-F238E27FC236}">
                <a16:creationId xmlns:a16="http://schemas.microsoft.com/office/drawing/2014/main" id="{4717401F-8127-4697-8085-3D6C69B5D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05773" y="4543311"/>
            <a:ext cx="1597456" cy="0"/>
          </a:xfrm>
          <a:prstGeom prst="line">
            <a:avLst/>
          </a:prstGeom>
          <a:ln w="50800">
            <a:solidFill>
              <a:srgbClr val="A6A6A6"/>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7945303" y="4767067"/>
            <a:ext cx="1377913" cy="808278"/>
          </a:xfrm>
        </p:spPr>
        <p:txBody>
          <a:bodyPr anchor="ctr">
            <a:normAutofit/>
          </a:bodyPr>
          <a:lstStyle/>
          <a:p>
            <a:pPr algn="l"/>
            <a:r>
              <a:rPr lang="en-GB" sz="3200" b="1" dirty="0">
                <a:solidFill>
                  <a:srgbClr val="FFFFFF"/>
                </a:solidFill>
                <a:effectLst>
                  <a:outerShdw blurRad="38100" dist="38100" dir="2700000" algn="tl">
                    <a:srgbClr val="000000">
                      <a:alpha val="43137"/>
                    </a:srgbClr>
                  </a:outerShdw>
                </a:effectLst>
                <a:latin typeface="Times New Roman" pitchFamily="18" charset="0"/>
                <a:cs typeface="Times New Roman" pitchFamily="18" charset="0"/>
              </a:rPr>
              <a:t>Task 1</a:t>
            </a:r>
            <a:endParaRPr lang="en-US" sz="3200" b="1" dirty="0">
              <a:solidFill>
                <a:srgbClr val="FFFF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 name="TextBox 6">
            <a:extLst>
              <a:ext uri="{FF2B5EF4-FFF2-40B4-BE49-F238E27FC236}">
                <a16:creationId xmlns:a16="http://schemas.microsoft.com/office/drawing/2014/main" id="{5C07B62C-B2A2-48D0-8EED-F4C56306C0F6}"/>
              </a:ext>
            </a:extLst>
          </p:cNvPr>
          <p:cNvSpPr txBox="1"/>
          <p:nvPr/>
        </p:nvSpPr>
        <p:spPr>
          <a:xfrm>
            <a:off x="7327443" y="6368717"/>
            <a:ext cx="4864557" cy="523220"/>
          </a:xfrm>
          <a:prstGeom prst="rect">
            <a:avLst/>
          </a:prstGeom>
          <a:noFill/>
        </p:spPr>
        <p:txBody>
          <a:bodyPr wrap="square" rtlCol="0">
            <a:spAutoFit/>
          </a:bodyPr>
          <a:lstStyle/>
          <a:p>
            <a:pPr algn="r"/>
            <a:r>
              <a:rPr lang="en-US" sz="1400" dirty="0">
                <a:latin typeface="Times New Roman" pitchFamily="18" charset="0"/>
                <a:cs typeface="Times New Roman" pitchFamily="18" charset="0"/>
              </a:rPr>
              <a:t>D J. King. (US Department of State)</a:t>
            </a:r>
          </a:p>
          <a:p>
            <a:pPr algn="r"/>
            <a:r>
              <a:rPr lang="en-US" sz="1400" dirty="0">
                <a:latin typeface="Times New Roman" pitchFamily="18" charset="0"/>
                <a:cs typeface="Times New Roman" pitchFamily="18" charset="0"/>
              </a:rPr>
              <a:t>Available at: https://smallwarsjournal.com/documents/kingdj.pdf</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0700D48D-C9AA-4000-A912-29A4FEA98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5138" y="394887"/>
            <a:ext cx="5720862" cy="606822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2141590" y="4449953"/>
            <a:ext cx="1345262" cy="569851"/>
          </a:xfrm>
        </p:spPr>
        <p:txBody>
          <a:bodyPr>
            <a:normAutofit fontScale="90000"/>
          </a:bodyPr>
          <a:lstStyle/>
          <a:p>
            <a:pPr algn="l"/>
            <a:r>
              <a:rPr lang="en-GB" sz="3600" b="1" dirty="0">
                <a:solidFill>
                  <a:srgbClr val="FFFFFF"/>
                </a:solidFill>
                <a:effectLst>
                  <a:outerShdw blurRad="38100" dist="38100" dir="2700000" algn="tl">
                    <a:srgbClr val="000000">
                      <a:alpha val="43137"/>
                    </a:srgbClr>
                  </a:outerShdw>
                </a:effectLst>
                <a:latin typeface="Times New Roman" pitchFamily="18" charset="0"/>
                <a:cs typeface="Times New Roman" pitchFamily="18" charset="0"/>
              </a:rPr>
              <a:t>Task 1</a:t>
            </a:r>
            <a:endParaRPr lang="en-US" sz="3600" b="1" dirty="0">
              <a:solidFill>
                <a:srgbClr val="FFFF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Subtitle 2"/>
          <p:cNvSpPr>
            <a:spLocks noGrp="1"/>
          </p:cNvSpPr>
          <p:nvPr>
            <p:ph type="subTitle" idx="1"/>
          </p:nvPr>
        </p:nvSpPr>
        <p:spPr>
          <a:xfrm>
            <a:off x="585008" y="808058"/>
            <a:ext cx="5366613" cy="3031669"/>
          </a:xfrm>
        </p:spPr>
        <p:txBody>
          <a:bodyPr>
            <a:noAutofit/>
          </a:bodyPr>
          <a:lstStyle/>
          <a:p>
            <a:r>
              <a:rPr lang="en-GB" sz="2800" dirty="0">
                <a:solidFill>
                  <a:schemeClr val="bg1"/>
                </a:solidFill>
              </a:rPr>
              <a:t>"Knowledge management is a discipline that promotes an integrated approach to identifying, capturing, evaluating, retrieving, and sharing all of an enterprise's information assets. These assets may include databases, documents, policies, procedures.”</a:t>
            </a:r>
          </a:p>
        </p:txBody>
      </p:sp>
      <p:pic>
        <p:nvPicPr>
          <p:cNvPr id="5" name="Picture 4">
            <a:extLst>
              <a:ext uri="{FF2B5EF4-FFF2-40B4-BE49-F238E27FC236}">
                <a16:creationId xmlns:a16="http://schemas.microsoft.com/office/drawing/2014/main" id="{B4D7A00B-558B-4358-AE3B-BD83EB8227B6}"/>
              </a:ext>
            </a:extLst>
          </p:cNvPr>
          <p:cNvPicPr>
            <a:picLocks noChangeAspect="1"/>
          </p:cNvPicPr>
          <p:nvPr/>
        </p:nvPicPr>
        <p:blipFill rotWithShape="1">
          <a:blip r:embed="rId2">
            <a:extLst>
              <a:ext uri="{28A0092B-C50C-407E-A947-70E740481C1C}">
                <a14:useLocalDpi xmlns:a14="http://schemas.microsoft.com/office/drawing/2010/main" val="0"/>
              </a:ext>
            </a:extLst>
          </a:blip>
          <a:srcRect l="15359" r="59568" b="45427"/>
          <a:stretch/>
        </p:blipFill>
        <p:spPr>
          <a:xfrm>
            <a:off x="8021315" y="321734"/>
            <a:ext cx="2305920" cy="2785534"/>
          </a:xfrm>
          <a:prstGeom prst="rect">
            <a:avLst/>
          </a:prstGeom>
        </p:spPr>
      </p:pic>
      <p:cxnSp>
        <p:nvCxnSpPr>
          <p:cNvPr id="30" name="Straight Connector 29">
            <a:extLst>
              <a:ext uri="{FF2B5EF4-FFF2-40B4-BE49-F238E27FC236}">
                <a16:creationId xmlns:a16="http://schemas.microsoft.com/office/drawing/2014/main" id="{805E69BC-D844-4AB5-9E35-ED458EE2965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9184178" y="1874520"/>
            <a:ext cx="0" cy="310896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12C673-8179-457E-AD2A-D1FAE4CC96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14009" y="4201833"/>
            <a:ext cx="3400425"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C6755DAD-F358-4951-A913-9B084CC15141}"/>
              </a:ext>
            </a:extLst>
          </p:cNvPr>
          <p:cNvPicPr>
            <a:picLocks noChangeAspect="1"/>
          </p:cNvPicPr>
          <p:nvPr/>
        </p:nvPicPr>
        <p:blipFill>
          <a:blip r:embed="rId3"/>
          <a:stretch>
            <a:fillRect/>
          </a:stretch>
        </p:blipFill>
        <p:spPr>
          <a:xfrm>
            <a:off x="7776872" y="3750733"/>
            <a:ext cx="2794807" cy="2794807"/>
          </a:xfrm>
          <a:prstGeom prst="rect">
            <a:avLst/>
          </a:prstGeom>
        </p:spPr>
      </p:pic>
      <p:sp>
        <p:nvSpPr>
          <p:cNvPr id="4" name="TextBox 3">
            <a:extLst>
              <a:ext uri="{FF2B5EF4-FFF2-40B4-BE49-F238E27FC236}">
                <a16:creationId xmlns:a16="http://schemas.microsoft.com/office/drawing/2014/main" id="{ECA6940B-58D7-46D9-B97B-771A1CAF95DD}"/>
              </a:ext>
            </a:extLst>
          </p:cNvPr>
          <p:cNvSpPr txBox="1"/>
          <p:nvPr/>
        </p:nvSpPr>
        <p:spPr>
          <a:xfrm>
            <a:off x="375138" y="5710989"/>
            <a:ext cx="5720862" cy="738664"/>
          </a:xfrm>
          <a:prstGeom prst="rect">
            <a:avLst/>
          </a:prstGeom>
          <a:noFill/>
        </p:spPr>
        <p:txBody>
          <a:bodyPr wrap="square" rtlCol="0">
            <a:spAutoFit/>
          </a:bodyPr>
          <a:lstStyle/>
          <a:p>
            <a:r>
              <a:rPr lang="en-GB" sz="1400" dirty="0">
                <a:solidFill>
                  <a:srgbClr val="0070C0"/>
                </a:solidFill>
                <a:latin typeface="Times New Roman" pitchFamily="18" charset="0"/>
                <a:cs typeface="Times New Roman" pitchFamily="18" charset="0"/>
              </a:rPr>
              <a:t>Management-Explained-122649,</a:t>
            </a:r>
          </a:p>
          <a:p>
            <a:r>
              <a:rPr lang="en-US" sz="1400" dirty="0">
                <a:solidFill>
                  <a:srgbClr val="0070C0"/>
                </a:solidFill>
                <a:latin typeface="Times New Roman" pitchFamily="18" charset="0"/>
                <a:cs typeface="Times New Roman" pitchFamily="18" charset="0"/>
              </a:rPr>
              <a:t>Available at: </a:t>
            </a:r>
            <a:r>
              <a:rPr lang="en-GB" sz="1400" u="sng" dirty="0">
                <a:solidFill>
                  <a:srgbClr val="0070C0"/>
                </a:solidFill>
                <a:latin typeface="Times New Roman" pitchFamily="18" charset="0"/>
                <a:cs typeface="Times New Roman" pitchFamily="18" charset="0"/>
                <a:hlinkClick r:id="rId4">
                  <a:extLst>
                    <a:ext uri="{A12FA001-AC4F-418D-AE19-62706E023703}">
                      <ahyp:hlinkClr xmlns:ahyp="http://schemas.microsoft.com/office/drawing/2018/hyperlinkcolor" val="tx"/>
                    </a:ext>
                  </a:extLst>
                </a:hlinkClick>
              </a:rPr>
              <a:t>http://www.kmworld.com/Articles/Editorial/What-Is/What-is-KM-Knowledge-</a:t>
            </a:r>
            <a:endParaRPr lang="en-GB" sz="1400"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227483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00F21B65-BC6F-4841-B2D9-F064D74CA9B2}"/>
              </a:ext>
            </a:extLst>
          </p:cNvPr>
          <p:cNvGraphicFramePr>
            <a:graphicFrameLocks noGrp="1"/>
          </p:cNvGraphicFramePr>
          <p:nvPr>
            <p:ph idx="1"/>
            <p:extLst>
              <p:ext uri="{D42A27DB-BD31-4B8C-83A1-F6EECF244321}">
                <p14:modId xmlns:p14="http://schemas.microsoft.com/office/powerpoint/2010/main" val="263220299"/>
              </p:ext>
            </p:extLst>
          </p:nvPr>
        </p:nvGraphicFramePr>
        <p:xfrm>
          <a:off x="0" y="1"/>
          <a:ext cx="11903241" cy="6643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7F080F76-C9A9-4AD0-8CDF-6124523F973B}"/>
              </a:ext>
            </a:extLst>
          </p:cNvPr>
          <p:cNvSpPr txBox="1"/>
          <p:nvPr/>
        </p:nvSpPr>
        <p:spPr>
          <a:xfrm>
            <a:off x="368968" y="2245894"/>
            <a:ext cx="3384885" cy="2062103"/>
          </a:xfrm>
          <a:prstGeom prst="rect">
            <a:avLst/>
          </a:prstGeom>
          <a:noFill/>
        </p:spPr>
        <p:txBody>
          <a:bodyPr wrap="square" rtlCol="0">
            <a:spAutoFit/>
          </a:bodyPr>
          <a:lstStyle/>
          <a:p>
            <a:pPr algn="ctr"/>
            <a:r>
              <a:rPr lang="en-GB" sz="3200" b="1" dirty="0">
                <a:solidFill>
                  <a:schemeClr val="accent4">
                    <a:lumMod val="75000"/>
                  </a:schemeClr>
                </a:solidFill>
                <a:effectLst>
                  <a:outerShdw blurRad="38100" dist="38100" dir="2700000" algn="tl">
                    <a:srgbClr val="000000">
                      <a:alpha val="43137"/>
                    </a:srgbClr>
                  </a:outerShdw>
                </a:effectLst>
                <a:cs typeface="Times New Roman" pitchFamily="18" charset="0"/>
              </a:rPr>
              <a:t>Own knowledge and understanding what Knowledge Management</a:t>
            </a:r>
            <a:endParaRPr lang="en-GB" sz="3200" dirty="0">
              <a:solidFill>
                <a:schemeClr val="accent4">
                  <a:lumMod val="75000"/>
                </a:schemeClr>
              </a:solidFill>
              <a:effectLst>
                <a:outerShdw blurRad="38100" dist="38100" dir="2700000" algn="tl">
                  <a:srgbClr val="000000">
                    <a:alpha val="43137"/>
                  </a:srgbClr>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00F21B65-BC6F-4841-B2D9-F064D74CA9B2}"/>
              </a:ext>
            </a:extLst>
          </p:cNvPr>
          <p:cNvGraphicFramePr>
            <a:graphicFrameLocks noGrp="1"/>
          </p:cNvGraphicFramePr>
          <p:nvPr>
            <p:ph idx="1"/>
            <p:extLst>
              <p:ext uri="{D42A27DB-BD31-4B8C-83A1-F6EECF244321}">
                <p14:modId xmlns:p14="http://schemas.microsoft.com/office/powerpoint/2010/main" val="3712065022"/>
              </p:ext>
            </p:extLst>
          </p:nvPr>
        </p:nvGraphicFramePr>
        <p:xfrm>
          <a:off x="0" y="1"/>
          <a:ext cx="11903241" cy="6643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Content Placeholder 3">
            <a:extLst>
              <a:ext uri="{FF2B5EF4-FFF2-40B4-BE49-F238E27FC236}">
                <a16:creationId xmlns:a16="http://schemas.microsoft.com/office/drawing/2014/main" id="{89BF80EC-7F05-4F4D-BB40-C6EE1454B8BC}"/>
              </a:ext>
            </a:extLst>
          </p:cNvPr>
          <p:cNvGraphicFramePr>
            <a:graphicFrameLocks/>
          </p:cNvGraphicFramePr>
          <p:nvPr>
            <p:extLst>
              <p:ext uri="{D42A27DB-BD31-4B8C-83A1-F6EECF244321}">
                <p14:modId xmlns:p14="http://schemas.microsoft.com/office/powerpoint/2010/main" val="3634313915"/>
              </p:ext>
            </p:extLst>
          </p:nvPr>
        </p:nvGraphicFramePr>
        <p:xfrm>
          <a:off x="288759" y="1338636"/>
          <a:ext cx="3384885" cy="396644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945104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062FA1-DBA2-436C-ADBB-E5E5155DCB72}"/>
              </a:ext>
            </a:extLst>
          </p:cNvPr>
          <p:cNvPicPr>
            <a:picLocks noChangeAspect="1"/>
          </p:cNvPicPr>
          <p:nvPr/>
        </p:nvPicPr>
        <p:blipFill>
          <a:blip r:embed="rId2"/>
          <a:stretch>
            <a:fillRect/>
          </a:stretch>
        </p:blipFill>
        <p:spPr>
          <a:xfrm>
            <a:off x="2205495" y="510146"/>
            <a:ext cx="7781009" cy="5837707"/>
          </a:xfrm>
          <a:prstGeom prst="rect">
            <a:avLst/>
          </a:prstGeom>
        </p:spPr>
      </p:pic>
    </p:spTree>
    <p:extLst>
      <p:ext uri="{BB962C8B-B14F-4D97-AF65-F5344CB8AC3E}">
        <p14:creationId xmlns:p14="http://schemas.microsoft.com/office/powerpoint/2010/main" val="1980064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8E742FA-7861-45F5-9823-F29484419EBE}"/>
              </a:ext>
            </a:extLst>
          </p:cNvPr>
          <p:cNvPicPr>
            <a:picLocks noChangeAspect="1"/>
          </p:cNvPicPr>
          <p:nvPr/>
        </p:nvPicPr>
        <p:blipFill rotWithShape="1">
          <a:blip r:embed="rId2"/>
          <a:srcRect t="31053" r="60041"/>
          <a:stretch/>
        </p:blipFill>
        <p:spPr>
          <a:xfrm>
            <a:off x="1" y="0"/>
            <a:ext cx="3128210" cy="6858000"/>
          </a:xfrm>
          <a:prstGeom prst="rect">
            <a:avLst/>
          </a:prstGeom>
        </p:spPr>
      </p:pic>
      <p:sp>
        <p:nvSpPr>
          <p:cNvPr id="10" name="Rectangle 9">
            <a:extLst>
              <a:ext uri="{FF2B5EF4-FFF2-40B4-BE49-F238E27FC236}">
                <a16:creationId xmlns:a16="http://schemas.microsoft.com/office/drawing/2014/main" id="{E2914D04-1705-4553-8C6E-FC6B533BF64A}"/>
              </a:ext>
            </a:extLst>
          </p:cNvPr>
          <p:cNvSpPr/>
          <p:nvPr/>
        </p:nvSpPr>
        <p:spPr>
          <a:xfrm>
            <a:off x="0" y="5823284"/>
            <a:ext cx="12192000" cy="1034716"/>
          </a:xfrm>
          <a:prstGeom prst="rect">
            <a:avLst/>
          </a:prstGeom>
          <a:solidFill>
            <a:srgbClr val="131E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5CE50F5D-1F9F-4878-A4E1-FCFFB7C91412}"/>
              </a:ext>
            </a:extLst>
          </p:cNvPr>
          <p:cNvSpPr/>
          <p:nvPr/>
        </p:nvSpPr>
        <p:spPr>
          <a:xfrm>
            <a:off x="3320718" y="489504"/>
            <a:ext cx="8582523" cy="1928733"/>
          </a:xfrm>
          <a:prstGeom prst="rect">
            <a:avLst/>
          </a:prstGeom>
        </p:spPr>
        <p:txBody>
          <a:bodyPr wrap="square">
            <a:spAutoFit/>
          </a:bodyPr>
          <a:lstStyle/>
          <a:p>
            <a:pPr>
              <a:spcAft>
                <a:spcPts val="800"/>
              </a:spcAft>
            </a:pPr>
            <a:r>
              <a:rPr lang="en-GB" sz="2400"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t>1. Better and faster decision making:</a:t>
            </a:r>
          </a:p>
          <a:p>
            <a:pPr marL="457200" indent="-457200">
              <a:spcAft>
                <a:spcPts val="800"/>
              </a:spcAft>
              <a:buAutoNum type="arabicPeriod"/>
            </a:pPr>
            <a:endParaRPr lang="en-GB" sz="1000"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Delivering relevant information at the time of need through structure, products, demand and supports </a:t>
            </a:r>
            <a:r>
              <a:rPr lang="en-GB" sz="2400"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(Garfield, 2014)</a:t>
            </a:r>
            <a:r>
              <a:rPr lang="en-GB" sz="2400" dirty="0">
                <a:latin typeface="Calibri" panose="020F0502020204030204" pitchFamily="34" charset="0"/>
                <a:ea typeface="Calibri" panose="020F0502020204030204" pitchFamily="34" charset="0"/>
                <a:cs typeface="Times New Roman" panose="02020603050405020304" pitchFamily="18" charset="0"/>
              </a:rPr>
              <a:t> are always been successful to make a better decision.</a:t>
            </a:r>
          </a:p>
        </p:txBody>
      </p:sp>
      <p:sp>
        <p:nvSpPr>
          <p:cNvPr id="7" name="Rectangle 6">
            <a:extLst>
              <a:ext uri="{FF2B5EF4-FFF2-40B4-BE49-F238E27FC236}">
                <a16:creationId xmlns:a16="http://schemas.microsoft.com/office/drawing/2014/main" id="{BB8176F3-458D-452D-9153-35E1606DE515}"/>
              </a:ext>
            </a:extLst>
          </p:cNvPr>
          <p:cNvSpPr/>
          <p:nvPr/>
        </p:nvSpPr>
        <p:spPr>
          <a:xfrm>
            <a:off x="3320716" y="3036075"/>
            <a:ext cx="8582525" cy="1928733"/>
          </a:xfrm>
          <a:prstGeom prst="rect">
            <a:avLst/>
          </a:prstGeom>
        </p:spPr>
        <p:txBody>
          <a:bodyPr wrap="square">
            <a:spAutoFit/>
          </a:bodyPr>
          <a:lstStyle/>
          <a:p>
            <a:pPr>
              <a:spcAft>
                <a:spcPts val="800"/>
              </a:spcAft>
            </a:pPr>
            <a:r>
              <a:rPr lang="en-GB" sz="2400"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rPr>
              <a:t>2. Information Technology:</a:t>
            </a:r>
          </a:p>
          <a:p>
            <a:pPr>
              <a:spcAft>
                <a:spcPts val="800"/>
              </a:spcAft>
            </a:pPr>
            <a:endParaRPr lang="en-GB" sz="1000" dirty="0">
              <a:latin typeface="Calibri" panose="020F0502020204030204" pitchFamily="34" charset="0"/>
              <a:ea typeface="Calibri" panose="020F0502020204030204" pitchFamily="34" charset="0"/>
              <a:cs typeface="Times New Roman" panose="02020603050405020304" pitchFamily="18" charset="0"/>
            </a:endParaRPr>
          </a:p>
          <a:p>
            <a:r>
              <a:rPr lang="en-GB" sz="2400" dirty="0">
                <a:solidFill>
                  <a:srgbClr val="000000"/>
                </a:solidFill>
                <a:latin typeface="Calibri" panose="020F0502020204030204" pitchFamily="34" charset="0"/>
                <a:ea typeface="Calibri" panose="020F0502020204030204" pitchFamily="34" charset="0"/>
              </a:rPr>
              <a:t>The power of Social Media plays an important role in KM system as it enables employees to collaborate, connect and rapidly access to experts and information. </a:t>
            </a:r>
            <a:r>
              <a:rPr lang="en-GB" sz="2400" dirty="0">
                <a:solidFill>
                  <a:schemeClr val="accent5">
                    <a:lumMod val="75000"/>
                  </a:schemeClr>
                </a:solidFill>
                <a:latin typeface="Calibri" panose="020F0502020204030204" pitchFamily="34" charset="0"/>
                <a:ea typeface="Calibri" panose="020F0502020204030204" pitchFamily="34" charset="0"/>
              </a:rPr>
              <a:t>( Deloitte., 2019).</a:t>
            </a:r>
            <a:endParaRPr lang="en-GB" sz="2400" dirty="0">
              <a:solidFill>
                <a:schemeClr val="accent5">
                  <a:lumMod val="75000"/>
                </a:schemeClr>
              </a:solidFill>
            </a:endParaRPr>
          </a:p>
        </p:txBody>
      </p:sp>
      <p:sp>
        <p:nvSpPr>
          <p:cNvPr id="8" name="Rectangle 7">
            <a:extLst>
              <a:ext uri="{FF2B5EF4-FFF2-40B4-BE49-F238E27FC236}">
                <a16:creationId xmlns:a16="http://schemas.microsoft.com/office/drawing/2014/main" id="{981CAA74-7E72-46F7-9D89-2EE092BB1B11}"/>
              </a:ext>
            </a:extLst>
          </p:cNvPr>
          <p:cNvSpPr/>
          <p:nvPr/>
        </p:nvSpPr>
        <p:spPr>
          <a:xfrm>
            <a:off x="449177" y="2080783"/>
            <a:ext cx="2566740" cy="2554545"/>
          </a:xfrm>
          <a:prstGeom prst="rect">
            <a:avLst/>
          </a:prstGeom>
        </p:spPr>
        <p:txBody>
          <a:bodyPr wrap="square">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rPr>
              <a:t>Benefits of</a:t>
            </a:r>
          </a:p>
          <a:p>
            <a:r>
              <a:rPr lang="en-GB" sz="3200" dirty="0">
                <a:latin typeface="Calibri" panose="020F0502020204030204" pitchFamily="34" charset="0"/>
                <a:ea typeface="Calibri" panose="020F0502020204030204" pitchFamily="34" charset="0"/>
                <a:cs typeface="Times New Roman" panose="02020603050405020304" pitchFamily="18" charset="0"/>
              </a:rPr>
              <a:t>Knowledge</a:t>
            </a:r>
          </a:p>
          <a:p>
            <a:r>
              <a:rPr lang="en-GB" sz="3200" dirty="0">
                <a:latin typeface="Calibri" panose="020F0502020204030204" pitchFamily="34" charset="0"/>
                <a:ea typeface="Calibri" panose="020F0502020204030204" pitchFamily="34" charset="0"/>
                <a:cs typeface="Times New Roman" panose="02020603050405020304" pitchFamily="18" charset="0"/>
              </a:rPr>
              <a:t>Management</a:t>
            </a:r>
          </a:p>
          <a:p>
            <a:endParaRPr lang="en-GB" sz="3200" dirty="0">
              <a:latin typeface="Calibri" panose="020F0502020204030204" pitchFamily="34" charset="0"/>
              <a:ea typeface="Calibri" panose="020F0502020204030204" pitchFamily="34" charset="0"/>
              <a:cs typeface="Times New Roman" panose="02020603050405020304" pitchFamily="18" charset="0"/>
            </a:endParaRPr>
          </a:p>
          <a:p>
            <a:r>
              <a:rPr lang="en-GB" sz="3200" dirty="0">
                <a:latin typeface="Calibri" panose="020F0502020204030204" pitchFamily="34" charset="0"/>
                <a:ea typeface="Calibri" panose="020F0502020204030204" pitchFamily="34" charset="0"/>
                <a:cs typeface="Times New Roman" panose="02020603050405020304" pitchFamily="18" charset="0"/>
              </a:rPr>
              <a:t>Task 2</a:t>
            </a:r>
          </a:p>
        </p:txBody>
      </p:sp>
    </p:spTree>
    <p:extLst>
      <p:ext uri="{BB962C8B-B14F-4D97-AF65-F5344CB8AC3E}">
        <p14:creationId xmlns:p14="http://schemas.microsoft.com/office/powerpoint/2010/main" val="3410651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8E742FA-7861-45F5-9823-F29484419EBE}"/>
              </a:ext>
            </a:extLst>
          </p:cNvPr>
          <p:cNvPicPr>
            <a:picLocks noChangeAspect="1"/>
          </p:cNvPicPr>
          <p:nvPr/>
        </p:nvPicPr>
        <p:blipFill rotWithShape="1">
          <a:blip r:embed="rId2"/>
          <a:srcRect t="31053" r="60041"/>
          <a:stretch/>
        </p:blipFill>
        <p:spPr>
          <a:xfrm>
            <a:off x="1" y="0"/>
            <a:ext cx="3128210" cy="6858000"/>
          </a:xfrm>
          <a:prstGeom prst="rect">
            <a:avLst/>
          </a:prstGeom>
        </p:spPr>
      </p:pic>
      <p:sp>
        <p:nvSpPr>
          <p:cNvPr id="10" name="Rectangle 9">
            <a:extLst>
              <a:ext uri="{FF2B5EF4-FFF2-40B4-BE49-F238E27FC236}">
                <a16:creationId xmlns:a16="http://schemas.microsoft.com/office/drawing/2014/main" id="{E2914D04-1705-4553-8C6E-FC6B533BF64A}"/>
              </a:ext>
            </a:extLst>
          </p:cNvPr>
          <p:cNvSpPr/>
          <p:nvPr/>
        </p:nvSpPr>
        <p:spPr>
          <a:xfrm>
            <a:off x="0" y="5823284"/>
            <a:ext cx="12192000" cy="1034716"/>
          </a:xfrm>
          <a:prstGeom prst="rect">
            <a:avLst/>
          </a:prstGeom>
          <a:solidFill>
            <a:srgbClr val="131E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5CE50F5D-1F9F-4878-A4E1-FCFFB7C91412}"/>
              </a:ext>
            </a:extLst>
          </p:cNvPr>
          <p:cNvSpPr/>
          <p:nvPr/>
        </p:nvSpPr>
        <p:spPr>
          <a:xfrm>
            <a:off x="3320718" y="120538"/>
            <a:ext cx="8582523" cy="1362937"/>
          </a:xfrm>
          <a:prstGeom prst="rect">
            <a:avLst/>
          </a:prstGeom>
        </p:spPr>
        <p:txBody>
          <a:bodyPr wrap="square">
            <a:spAutoFit/>
          </a:bodyPr>
          <a:lstStyle/>
          <a:p>
            <a:pPr>
              <a:lnSpc>
                <a:spcPct val="107000"/>
              </a:lnSpc>
              <a:spcAft>
                <a:spcPts val="800"/>
              </a:spcAft>
            </a:pPr>
            <a:r>
              <a:rPr lang="en-GB" sz="2400" dirty="0">
                <a:solidFill>
                  <a:schemeClr val="accent6">
                    <a:lumMod val="75000"/>
                  </a:schemeClr>
                </a:solidFill>
                <a:latin typeface="Calibri" panose="020F0502020204030204" pitchFamily="34" charset="0"/>
                <a:ea typeface="Calibri" panose="020F0502020204030204" pitchFamily="34" charset="0"/>
                <a:cs typeface="Calibri" panose="020F0502020204030204" pitchFamily="34" charset="0"/>
              </a:rPr>
              <a:t>3. Employee growth and development:</a:t>
            </a:r>
            <a:endParaRPr lang="en-GB" sz="2400"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alibri" panose="020F0502020204030204" pitchFamily="34" charset="0"/>
                <a:ea typeface="Calibri" panose="020F0502020204030204" pitchFamily="34" charset="0"/>
                <a:cs typeface="Calibri" panose="020F0502020204030204" pitchFamily="34" charset="0"/>
              </a:rPr>
              <a:t>A good KM helps to continue staff training for growth and developing service.</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BB8176F3-458D-452D-9153-35E1606DE515}"/>
              </a:ext>
            </a:extLst>
          </p:cNvPr>
          <p:cNvSpPr/>
          <p:nvPr/>
        </p:nvSpPr>
        <p:spPr>
          <a:xfrm>
            <a:off x="3320716" y="1913135"/>
            <a:ext cx="8582525" cy="1362937"/>
          </a:xfrm>
          <a:prstGeom prst="rect">
            <a:avLst/>
          </a:prstGeom>
        </p:spPr>
        <p:txBody>
          <a:bodyPr wrap="square">
            <a:spAutoFit/>
          </a:bodyPr>
          <a:lstStyle/>
          <a:p>
            <a:pPr>
              <a:lnSpc>
                <a:spcPct val="107000"/>
              </a:lnSpc>
              <a:spcAft>
                <a:spcPts val="800"/>
              </a:spcAft>
            </a:pPr>
            <a:r>
              <a:rPr lang="en-GB" sz="2400" dirty="0">
                <a:solidFill>
                  <a:schemeClr val="accent6">
                    <a:lumMod val="75000"/>
                  </a:schemeClr>
                </a:solidFill>
                <a:latin typeface="Calibri" panose="020F0502020204030204" pitchFamily="34" charset="0"/>
                <a:ea typeface="Calibri" panose="020F0502020204030204" pitchFamily="34" charset="0"/>
                <a:cs typeface="Calibri" panose="020F0502020204030204" pitchFamily="34" charset="0"/>
              </a:rPr>
              <a:t>4. Better product and service:</a:t>
            </a:r>
            <a:endParaRPr lang="en-GB" sz="2400" dirty="0">
              <a:solidFill>
                <a:schemeClr val="accent6">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alibri" panose="020F0502020204030204" pitchFamily="34" charset="0"/>
                <a:ea typeface="Calibri" panose="020F0502020204030204" pitchFamily="34" charset="0"/>
                <a:cs typeface="Calibri" panose="020F0502020204030204" pitchFamily="34" charset="0"/>
              </a:rPr>
              <a:t>Helping the business to make decisions based on collective knowledge and expertise. </a:t>
            </a:r>
            <a:r>
              <a:rPr lang="en-GB" sz="240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(NIBUSINESSINFO.CO.UK, 2019)</a:t>
            </a:r>
            <a:r>
              <a:rPr lang="en-GB" sz="2400" dirty="0">
                <a:latin typeface="Calibri" panose="020F0502020204030204" pitchFamily="34" charset="0"/>
                <a:ea typeface="Calibri" panose="020F0502020204030204" pitchFamily="34" charset="0"/>
                <a:cs typeface="Calibri" panose="020F0502020204030204" pitchFamily="34" charset="0"/>
              </a:rPr>
              <a:t>.</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981CAA74-7E72-46F7-9D89-2EE092BB1B11}"/>
              </a:ext>
            </a:extLst>
          </p:cNvPr>
          <p:cNvSpPr/>
          <p:nvPr/>
        </p:nvSpPr>
        <p:spPr>
          <a:xfrm>
            <a:off x="449177" y="2080783"/>
            <a:ext cx="2566740" cy="2554545"/>
          </a:xfrm>
          <a:prstGeom prst="rect">
            <a:avLst/>
          </a:prstGeom>
        </p:spPr>
        <p:txBody>
          <a:bodyPr wrap="square">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rPr>
              <a:t>Benefits of</a:t>
            </a:r>
          </a:p>
          <a:p>
            <a:r>
              <a:rPr lang="en-GB" sz="3200" dirty="0">
                <a:latin typeface="Calibri" panose="020F0502020204030204" pitchFamily="34" charset="0"/>
                <a:ea typeface="Calibri" panose="020F0502020204030204" pitchFamily="34" charset="0"/>
                <a:cs typeface="Times New Roman" panose="02020603050405020304" pitchFamily="18" charset="0"/>
              </a:rPr>
              <a:t>Knowledge</a:t>
            </a:r>
          </a:p>
          <a:p>
            <a:r>
              <a:rPr lang="en-GB" sz="3200" dirty="0">
                <a:latin typeface="Calibri" panose="020F0502020204030204" pitchFamily="34" charset="0"/>
                <a:ea typeface="Calibri" panose="020F0502020204030204" pitchFamily="34" charset="0"/>
                <a:cs typeface="Times New Roman" panose="02020603050405020304" pitchFamily="18" charset="0"/>
              </a:rPr>
              <a:t>Management</a:t>
            </a:r>
          </a:p>
          <a:p>
            <a:endParaRPr lang="en-GB" sz="3200" dirty="0">
              <a:latin typeface="Calibri" panose="020F0502020204030204" pitchFamily="34" charset="0"/>
              <a:ea typeface="Calibri" panose="020F0502020204030204" pitchFamily="34" charset="0"/>
              <a:cs typeface="Times New Roman" panose="02020603050405020304" pitchFamily="18" charset="0"/>
            </a:endParaRPr>
          </a:p>
          <a:p>
            <a:r>
              <a:rPr lang="en-GB" sz="3200" dirty="0">
                <a:latin typeface="Calibri" panose="020F0502020204030204" pitchFamily="34" charset="0"/>
                <a:ea typeface="Calibri" panose="020F0502020204030204" pitchFamily="34" charset="0"/>
                <a:cs typeface="Times New Roman" panose="02020603050405020304" pitchFamily="18" charset="0"/>
              </a:rPr>
              <a:t>Task 2</a:t>
            </a:r>
          </a:p>
        </p:txBody>
      </p:sp>
      <p:sp>
        <p:nvSpPr>
          <p:cNvPr id="13" name="Rectangle 12">
            <a:extLst>
              <a:ext uri="{FF2B5EF4-FFF2-40B4-BE49-F238E27FC236}">
                <a16:creationId xmlns:a16="http://schemas.microsoft.com/office/drawing/2014/main" id="{8EC1A771-9694-4D9B-AF0C-4A596470A831}"/>
              </a:ext>
            </a:extLst>
          </p:cNvPr>
          <p:cNvSpPr/>
          <p:nvPr/>
        </p:nvSpPr>
        <p:spPr>
          <a:xfrm>
            <a:off x="3320715" y="4107100"/>
            <a:ext cx="8582523" cy="1200329"/>
          </a:xfrm>
          <a:prstGeom prst="rect">
            <a:avLst/>
          </a:prstGeom>
        </p:spPr>
        <p:txBody>
          <a:bodyPr wrap="square">
            <a:spAutoFit/>
          </a:bodyPr>
          <a:lstStyle/>
          <a:p>
            <a:r>
              <a:rPr lang="en-GB" sz="2400" dirty="0">
                <a:solidFill>
                  <a:schemeClr val="accent6">
                    <a:lumMod val="75000"/>
                  </a:schemeClr>
                </a:solidFill>
                <a:ea typeface="Calibri" panose="020F0502020204030204" pitchFamily="34" charset="0"/>
                <a:cs typeface="Calibri" panose="020F0502020204030204" pitchFamily="34" charset="0"/>
              </a:rPr>
              <a:t>5. </a:t>
            </a:r>
            <a:r>
              <a:rPr lang="en-GB" sz="2400" spc="10" dirty="0">
                <a:solidFill>
                  <a:schemeClr val="accent6">
                    <a:lumMod val="75000"/>
                  </a:schemeClr>
                </a:solidFill>
                <a:ea typeface="Calibri" panose="020F0502020204030204" pitchFamily="34" charset="0"/>
                <a:cs typeface="Calibri" panose="020F0502020204030204" pitchFamily="34" charset="0"/>
              </a:rPr>
              <a:t>Business intelligence:</a:t>
            </a:r>
            <a:endParaRPr lang="en-GB" sz="2400" dirty="0">
              <a:solidFill>
                <a:schemeClr val="accent6">
                  <a:lumMod val="75000"/>
                </a:schemeClr>
              </a:solidFill>
              <a:ea typeface="Calibri" panose="020F0502020204030204" pitchFamily="34" charset="0"/>
              <a:cs typeface="Times New Roman" panose="02020603050405020304" pitchFamily="18" charset="0"/>
            </a:endParaRPr>
          </a:p>
          <a:p>
            <a:r>
              <a:rPr lang="en-GB" sz="2400" spc="10" dirty="0">
                <a:solidFill>
                  <a:srgbClr val="000000"/>
                </a:solidFill>
                <a:ea typeface="Calibri" panose="020F0502020204030204" pitchFamily="34" charset="0"/>
                <a:cs typeface="Calibri" panose="020F0502020204030204" pitchFamily="34" charset="0"/>
              </a:rPr>
              <a:t>To understand their company’s competitors, the marketplace and customers. </a:t>
            </a:r>
            <a:r>
              <a:rPr lang="en-GB" sz="2400" spc="10" dirty="0">
                <a:solidFill>
                  <a:schemeClr val="accent5">
                    <a:lumMod val="75000"/>
                  </a:schemeClr>
                </a:solidFill>
                <a:ea typeface="Calibri" panose="020F0502020204030204" pitchFamily="34" charset="0"/>
                <a:cs typeface="Calibri" panose="020F0502020204030204" pitchFamily="34" charset="0"/>
              </a:rPr>
              <a:t>(Brown, 2017)</a:t>
            </a:r>
            <a:r>
              <a:rPr lang="en-GB" sz="2400" spc="10" dirty="0">
                <a:solidFill>
                  <a:srgbClr val="000000"/>
                </a:solidFill>
                <a:ea typeface="Calibri" panose="020F0502020204030204" pitchFamily="34" charset="0"/>
                <a:cs typeface="Calibri" panose="020F0502020204030204" pitchFamily="34" charset="0"/>
              </a:rPr>
              <a:t>.</a:t>
            </a:r>
            <a:endParaRPr lang="en-GB" sz="2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1775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40F543A-F09C-4902-9AF6-4F3E06042B62}"/>
              </a:ext>
            </a:extLst>
          </p:cNvPr>
          <p:cNvPicPr>
            <a:picLocks noChangeAspect="1"/>
          </p:cNvPicPr>
          <p:nvPr/>
        </p:nvPicPr>
        <p:blipFill rotWithShape="1">
          <a:blip r:embed="rId2">
            <a:alphaModFix amt="30000"/>
            <a:extLst>
              <a:ext uri="{28A0092B-C50C-407E-A947-70E740481C1C}">
                <a14:useLocalDpi xmlns:a14="http://schemas.microsoft.com/office/drawing/2010/main" val="0"/>
              </a:ext>
            </a:extLst>
          </a:blip>
          <a:srcRect l="7621" t="29593" r="4621" b="31936"/>
          <a:stretch/>
        </p:blipFill>
        <p:spPr>
          <a:xfrm>
            <a:off x="0" y="-4"/>
            <a:ext cx="12208042" cy="6841962"/>
          </a:xfrm>
          <a:prstGeom prst="rect">
            <a:avLst/>
          </a:prstGeom>
        </p:spPr>
      </p:pic>
      <p:sp>
        <p:nvSpPr>
          <p:cNvPr id="5" name="Rectangle 4">
            <a:extLst>
              <a:ext uri="{FF2B5EF4-FFF2-40B4-BE49-F238E27FC236}">
                <a16:creationId xmlns:a16="http://schemas.microsoft.com/office/drawing/2014/main" id="{73E25733-3A18-4CBA-83F5-6CF85A82EA3C}"/>
              </a:ext>
            </a:extLst>
          </p:cNvPr>
          <p:cNvSpPr/>
          <p:nvPr/>
        </p:nvSpPr>
        <p:spPr>
          <a:xfrm>
            <a:off x="4292408" y="337602"/>
            <a:ext cx="4440639" cy="595932"/>
          </a:xfrm>
          <a:prstGeom prst="rect">
            <a:avLst/>
          </a:prstGeom>
        </p:spPr>
        <p:txBody>
          <a:bodyPr wrap="none">
            <a:spAutoFit/>
          </a:bodyPr>
          <a:lstStyle/>
          <a:p>
            <a:pPr>
              <a:lnSpc>
                <a:spcPct val="107000"/>
              </a:lnSpc>
              <a:spcAft>
                <a:spcPts val="800"/>
              </a:spcAft>
            </a:pPr>
            <a:r>
              <a:rPr lang="en-GB" sz="3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Drawbacks of KM system</a:t>
            </a:r>
            <a:r>
              <a:rPr lang="en-GB" sz="3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a:t>
            </a:r>
            <a:endParaRPr lang="en-GB" sz="3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66F74447-8C5E-4EE9-9EFF-CFAEF498F55B}"/>
              </a:ext>
            </a:extLst>
          </p:cNvPr>
          <p:cNvSpPr/>
          <p:nvPr/>
        </p:nvSpPr>
        <p:spPr>
          <a:xfrm>
            <a:off x="4443664" y="1937542"/>
            <a:ext cx="7603958" cy="561436"/>
          </a:xfrm>
          <a:prstGeom prst="rect">
            <a:avLst/>
          </a:prstGeom>
        </p:spPr>
        <p:txBody>
          <a:bodyPr wrap="square">
            <a:spAutoFit/>
          </a:bodyPr>
          <a:lstStyle/>
          <a:p>
            <a:pPr>
              <a:lnSpc>
                <a:spcPct val="107000"/>
              </a:lnSpc>
              <a:spcAft>
                <a:spcPts val="800"/>
              </a:spcAft>
            </a:pPr>
            <a:r>
              <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a:t>
            </a:r>
            <a:r>
              <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Sharing knowledge:</a:t>
            </a:r>
            <a:r>
              <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t>
            </a:r>
            <a:r>
              <a:rPr lang="en-GB" sz="2800" dirty="0">
                <a:latin typeface="Calibri" panose="020F0502020204030204" pitchFamily="34" charset="0"/>
                <a:ea typeface="Calibri" panose="020F0502020204030204" pitchFamily="34" charset="0"/>
                <a:cs typeface="Calibri" panose="020F0502020204030204" pitchFamily="34" charset="0"/>
              </a:rPr>
              <a:t>Status or position gap.</a:t>
            </a:r>
            <a:endParaRPr lang="en-GB"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EEAB8E9E-3308-436B-8A45-F6337D1BD965}"/>
              </a:ext>
            </a:extLst>
          </p:cNvPr>
          <p:cNvSpPr/>
          <p:nvPr/>
        </p:nvSpPr>
        <p:spPr>
          <a:xfrm>
            <a:off x="3080084" y="3185782"/>
            <a:ext cx="8967173" cy="1590500"/>
          </a:xfrm>
          <a:prstGeom prst="rect">
            <a:avLst/>
          </a:prstGeom>
        </p:spPr>
        <p:txBody>
          <a:bodyPr wrap="square">
            <a:spAutoFit/>
          </a:bodyPr>
          <a:lstStyle/>
          <a:p>
            <a:pPr>
              <a:lnSpc>
                <a:spcPct val="107000"/>
              </a:lnSpc>
              <a:spcAft>
                <a:spcPts val="800"/>
              </a:spcAft>
            </a:pPr>
            <a:r>
              <a:rPr lang="en-GB" sz="28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a:t>
            </a:r>
            <a:r>
              <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Implementation of technologies:</a:t>
            </a:r>
            <a:endPar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a:latin typeface="Calibri" panose="020F0502020204030204" pitchFamily="34" charset="0"/>
                <a:ea typeface="Calibri" panose="020F0502020204030204" pitchFamily="34" charset="0"/>
                <a:cs typeface="Calibri" panose="020F0502020204030204" pitchFamily="34" charset="0"/>
              </a:rPr>
              <a:t>The modern technology is complex to get into the brain of an average worker. </a:t>
            </a:r>
            <a:endParaRPr lang="en-GB"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9471C132-FA66-450A-82E5-AE946B917ADC}"/>
              </a:ext>
            </a:extLst>
          </p:cNvPr>
          <p:cNvSpPr/>
          <p:nvPr/>
        </p:nvSpPr>
        <p:spPr>
          <a:xfrm>
            <a:off x="144379" y="4781261"/>
            <a:ext cx="11614484" cy="1129476"/>
          </a:xfrm>
          <a:prstGeom prst="rect">
            <a:avLst/>
          </a:prstGeom>
        </p:spPr>
        <p:txBody>
          <a:bodyPr wrap="square">
            <a:spAutoFit/>
          </a:bodyPr>
          <a:lstStyle/>
          <a:p>
            <a:pPr>
              <a:lnSpc>
                <a:spcPct val="107000"/>
              </a:lnSpc>
              <a:spcAft>
                <a:spcPts val="800"/>
              </a:spcAft>
            </a:pPr>
            <a:r>
              <a:rPr lang="en-GB" sz="28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 </a:t>
            </a:r>
            <a:r>
              <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Training and development:</a:t>
            </a:r>
            <a:endPar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a:latin typeface="Calibri" panose="020F0502020204030204" pitchFamily="34" charset="0"/>
                <a:ea typeface="Calibri" panose="020F0502020204030204" pitchFamily="34" charset="0"/>
                <a:cs typeface="Times New Roman" panose="02020603050405020304" pitchFamily="18" charset="0"/>
              </a:rPr>
              <a:t>Training workers to use KM systems is costly.</a:t>
            </a:r>
            <a:endParaRPr lang="en-GB" sz="2800" dirty="0">
              <a:solidFill>
                <a:schemeClr val="bg1">
                  <a:lumMod val="85000"/>
                </a:schemeClr>
              </a:solidFill>
              <a:latin typeface="Calibri" panose="020F0502020204030204" pitchFamily="34" charset="0"/>
              <a:ea typeface="Calibri" panose="020F0502020204030204" pitchFamily="34"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4397745B-9C25-4BDA-A42E-C3767497FC5A}"/>
              </a:ext>
            </a:extLst>
          </p:cNvPr>
          <p:cNvCxnSpPr>
            <a:cxnSpLocks/>
          </p:cNvCxnSpPr>
          <p:nvPr/>
        </p:nvCxnSpPr>
        <p:spPr>
          <a:xfrm>
            <a:off x="4443664" y="964353"/>
            <a:ext cx="415490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0470A65F-B3B8-4C3D-BB42-0672369896E1}"/>
              </a:ext>
            </a:extLst>
          </p:cNvPr>
          <p:cNvSpPr txBox="1"/>
          <p:nvPr/>
        </p:nvSpPr>
        <p:spPr>
          <a:xfrm>
            <a:off x="144379" y="337602"/>
            <a:ext cx="1106905" cy="369332"/>
          </a:xfrm>
          <a:prstGeom prst="rect">
            <a:avLst/>
          </a:prstGeom>
          <a:noFill/>
        </p:spPr>
        <p:txBody>
          <a:bodyPr wrap="square" rtlCol="0">
            <a:spAutoFit/>
          </a:bodyPr>
          <a:lstStyle/>
          <a:p>
            <a:r>
              <a:rPr lang="en-GB" dirty="0"/>
              <a:t>Task 2</a:t>
            </a:r>
          </a:p>
        </p:txBody>
      </p:sp>
    </p:spTree>
    <p:extLst>
      <p:ext uri="{BB962C8B-B14F-4D97-AF65-F5344CB8AC3E}">
        <p14:creationId xmlns:p14="http://schemas.microsoft.com/office/powerpoint/2010/main" val="2560413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40F543A-F09C-4902-9AF6-4F3E06042B62}"/>
              </a:ext>
            </a:extLst>
          </p:cNvPr>
          <p:cNvPicPr>
            <a:picLocks noChangeAspect="1"/>
          </p:cNvPicPr>
          <p:nvPr/>
        </p:nvPicPr>
        <p:blipFill rotWithShape="1">
          <a:blip r:embed="rId2">
            <a:alphaModFix amt="30000"/>
            <a:extLst>
              <a:ext uri="{28A0092B-C50C-407E-A947-70E740481C1C}">
                <a14:useLocalDpi xmlns:a14="http://schemas.microsoft.com/office/drawing/2010/main" val="0"/>
              </a:ext>
            </a:extLst>
          </a:blip>
          <a:srcRect l="7621" t="29593" r="4621" b="31936"/>
          <a:stretch/>
        </p:blipFill>
        <p:spPr>
          <a:xfrm>
            <a:off x="0" y="-4"/>
            <a:ext cx="12208042" cy="6858004"/>
          </a:xfrm>
          <a:prstGeom prst="rect">
            <a:avLst/>
          </a:prstGeom>
        </p:spPr>
      </p:pic>
      <p:sp>
        <p:nvSpPr>
          <p:cNvPr id="5" name="Rectangle 4">
            <a:extLst>
              <a:ext uri="{FF2B5EF4-FFF2-40B4-BE49-F238E27FC236}">
                <a16:creationId xmlns:a16="http://schemas.microsoft.com/office/drawing/2014/main" id="{73E25733-3A18-4CBA-83F5-6CF85A82EA3C}"/>
              </a:ext>
            </a:extLst>
          </p:cNvPr>
          <p:cNvSpPr/>
          <p:nvPr/>
        </p:nvSpPr>
        <p:spPr>
          <a:xfrm>
            <a:off x="4588043" y="433854"/>
            <a:ext cx="4299283" cy="595932"/>
          </a:xfrm>
          <a:prstGeom prst="rect">
            <a:avLst/>
          </a:prstGeom>
        </p:spPr>
        <p:txBody>
          <a:bodyPr wrap="square">
            <a:spAutoFit/>
          </a:bodyPr>
          <a:lstStyle/>
          <a:p>
            <a:pPr>
              <a:lnSpc>
                <a:spcPct val="107000"/>
              </a:lnSpc>
              <a:spcAft>
                <a:spcPts val="800"/>
              </a:spcAft>
            </a:pPr>
            <a:r>
              <a:rPr lang="en-GB" sz="3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Drawbacks of KM system</a:t>
            </a:r>
          </a:p>
        </p:txBody>
      </p:sp>
      <p:sp>
        <p:nvSpPr>
          <p:cNvPr id="6" name="Rectangle 5">
            <a:extLst>
              <a:ext uri="{FF2B5EF4-FFF2-40B4-BE49-F238E27FC236}">
                <a16:creationId xmlns:a16="http://schemas.microsoft.com/office/drawing/2014/main" id="{66F74447-8C5E-4EE9-9EFF-CFAEF498F55B}"/>
              </a:ext>
            </a:extLst>
          </p:cNvPr>
          <p:cNvSpPr/>
          <p:nvPr/>
        </p:nvSpPr>
        <p:spPr>
          <a:xfrm>
            <a:off x="4588042" y="1424198"/>
            <a:ext cx="7603958" cy="2820324"/>
          </a:xfrm>
          <a:prstGeom prst="rect">
            <a:avLst/>
          </a:prstGeom>
        </p:spPr>
        <p:txBody>
          <a:bodyPr wrap="square">
            <a:spAutoFit/>
          </a:bodyPr>
          <a:lstStyle/>
          <a:p>
            <a:pPr>
              <a:lnSpc>
                <a:spcPct val="107000"/>
              </a:lnSpc>
              <a:spcAft>
                <a:spcPts val="800"/>
              </a:spcAft>
            </a:pPr>
            <a:r>
              <a:rPr lang="en-GB" sz="28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a:t>
            </a:r>
            <a:r>
              <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Stakeholders:</a:t>
            </a:r>
            <a:endPar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dirty="0">
                <a:latin typeface="Calibri" panose="020F0502020204030204" pitchFamily="34" charset="0"/>
                <a:ea typeface="Calibri" panose="020F0502020204030204" pitchFamily="34" charset="0"/>
                <a:cs typeface="Calibri" panose="020F0502020204030204" pitchFamily="34" charset="0"/>
              </a:rPr>
              <a:t>Earning customers and suppliers trust</a:t>
            </a:r>
          </a:p>
          <a:p>
            <a:pPr>
              <a:lnSpc>
                <a:spcPct val="107000"/>
              </a:lnSpc>
              <a:spcAft>
                <a:spcPts val="800"/>
              </a:spcAft>
            </a:pPr>
            <a:r>
              <a:rPr lang="en-GB" sz="2800" dirty="0">
                <a:latin typeface="Calibri" panose="020F0502020204030204" pitchFamily="34" charset="0"/>
                <a:ea typeface="Calibri" panose="020F0502020204030204" pitchFamily="34" charset="0"/>
                <a:cs typeface="Calibri" panose="020F0502020204030204" pitchFamily="34" charset="0"/>
              </a:rPr>
              <a:t>Communication</a:t>
            </a:r>
          </a:p>
          <a:p>
            <a:pPr>
              <a:lnSpc>
                <a:spcPct val="107000"/>
              </a:lnSpc>
              <a:spcAft>
                <a:spcPts val="800"/>
              </a:spcAft>
            </a:pPr>
            <a:r>
              <a:rPr lang="en-GB" sz="2800" dirty="0">
                <a:latin typeface="Calibri" panose="020F0502020204030204" pitchFamily="34" charset="0"/>
                <a:ea typeface="Calibri" panose="020F0502020204030204" pitchFamily="34" charset="0"/>
                <a:cs typeface="Calibri" panose="020F0502020204030204" pitchFamily="34" charset="0"/>
              </a:rPr>
              <a:t>Concerns </a:t>
            </a:r>
          </a:p>
          <a:p>
            <a:pPr>
              <a:lnSpc>
                <a:spcPct val="107000"/>
              </a:lnSpc>
              <a:spcAft>
                <a:spcPts val="800"/>
              </a:spcAft>
            </a:pPr>
            <a:r>
              <a:rPr lang="en-GB" sz="2800" dirty="0">
                <a:latin typeface="Calibri" panose="020F0502020204030204" pitchFamily="34" charset="0"/>
                <a:ea typeface="Calibri" panose="020F0502020204030204" pitchFamily="34" charset="0"/>
                <a:cs typeface="Calibri" panose="020F0502020204030204" pitchFamily="34" charset="0"/>
              </a:rPr>
              <a:t>Involvement in the business</a:t>
            </a:r>
            <a:endParaRPr lang="en-GB" sz="2800" dirty="0">
              <a:solidFill>
                <a:schemeClr val="bg1">
                  <a:lumMod val="8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EEAB8E9E-3308-436B-8A45-F6337D1BD965}"/>
              </a:ext>
            </a:extLst>
          </p:cNvPr>
          <p:cNvSpPr/>
          <p:nvPr/>
        </p:nvSpPr>
        <p:spPr>
          <a:xfrm>
            <a:off x="866274" y="4506209"/>
            <a:ext cx="11180984" cy="1550681"/>
          </a:xfrm>
          <a:prstGeom prst="rect">
            <a:avLst/>
          </a:prstGeom>
        </p:spPr>
        <p:txBody>
          <a:bodyPr wrap="square">
            <a:spAutoFit/>
          </a:bodyPr>
          <a:lstStyle/>
          <a:p>
            <a:pPr>
              <a:lnSpc>
                <a:spcPct val="107000"/>
              </a:lnSpc>
              <a:spcAft>
                <a:spcPts val="800"/>
              </a:spcAft>
            </a:pPr>
            <a:r>
              <a:rPr lang="en-GB" sz="28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a:t>
            </a:r>
            <a:r>
              <a:rPr lang="en-GB" sz="28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t>
            </a:r>
            <a:r>
              <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Productivity:</a:t>
            </a:r>
            <a:endParaRPr lang="en-GB" sz="3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r>
              <a:rPr lang="en-GB" sz="2800" dirty="0">
                <a:latin typeface="Calibri" panose="020F0502020204030204" pitchFamily="34" charset="0"/>
                <a:ea typeface="Calibri" panose="020F0502020204030204" pitchFamily="34" charset="0"/>
              </a:rPr>
              <a:t>Lack of communication cannot collaborate right product information for improvement. </a:t>
            </a:r>
            <a:endParaRPr lang="en-GB" sz="2800" dirty="0"/>
          </a:p>
        </p:txBody>
      </p:sp>
      <p:cxnSp>
        <p:nvCxnSpPr>
          <p:cNvPr id="3" name="Straight Connector 2">
            <a:extLst>
              <a:ext uri="{FF2B5EF4-FFF2-40B4-BE49-F238E27FC236}">
                <a16:creationId xmlns:a16="http://schemas.microsoft.com/office/drawing/2014/main" id="{92734AD8-E1D8-4094-8E19-5DC015FF73ED}"/>
              </a:ext>
            </a:extLst>
          </p:cNvPr>
          <p:cNvCxnSpPr>
            <a:cxnSpLocks/>
          </p:cNvCxnSpPr>
          <p:nvPr/>
        </p:nvCxnSpPr>
        <p:spPr>
          <a:xfrm>
            <a:off x="4588042" y="1029786"/>
            <a:ext cx="429928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B749249-172B-42B5-87B6-12712B278C56}"/>
              </a:ext>
            </a:extLst>
          </p:cNvPr>
          <p:cNvSpPr txBox="1"/>
          <p:nvPr/>
        </p:nvSpPr>
        <p:spPr>
          <a:xfrm>
            <a:off x="144379" y="337602"/>
            <a:ext cx="1106905" cy="369332"/>
          </a:xfrm>
          <a:prstGeom prst="rect">
            <a:avLst/>
          </a:prstGeom>
          <a:noFill/>
        </p:spPr>
        <p:txBody>
          <a:bodyPr wrap="square" rtlCol="0">
            <a:spAutoFit/>
          </a:bodyPr>
          <a:lstStyle/>
          <a:p>
            <a:r>
              <a:rPr lang="en-GB" dirty="0"/>
              <a:t>Task 2</a:t>
            </a:r>
          </a:p>
        </p:txBody>
      </p:sp>
    </p:spTree>
    <p:extLst>
      <p:ext uri="{BB962C8B-B14F-4D97-AF65-F5344CB8AC3E}">
        <p14:creationId xmlns:p14="http://schemas.microsoft.com/office/powerpoint/2010/main" val="2638100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5000"/>
            <a:lum/>
          </a:blip>
          <a:srcRect/>
          <a:tile tx="0" ty="0" sx="100000" sy="100000" flip="none" algn="tl"/>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66F6D4E-058B-466F-9C8E-70760078D602}"/>
              </a:ext>
            </a:extLst>
          </p:cNvPr>
          <p:cNvSpPr/>
          <p:nvPr/>
        </p:nvSpPr>
        <p:spPr>
          <a:xfrm>
            <a:off x="3048000" y="968513"/>
            <a:ext cx="9144000" cy="595932"/>
          </a:xfrm>
          <a:prstGeom prst="rect">
            <a:avLst/>
          </a:prstGeom>
        </p:spPr>
        <p:txBody>
          <a:bodyPr wrap="square">
            <a:spAutoFit/>
          </a:bodyPr>
          <a:lstStyle/>
          <a:p>
            <a:pPr>
              <a:lnSpc>
                <a:spcPct val="107000"/>
              </a:lnSpc>
              <a:spcAft>
                <a:spcPts val="800"/>
              </a:spcAft>
            </a:pPr>
            <a:r>
              <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Benefits of KM system in Amazon:</a:t>
            </a:r>
            <a:endPar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F535CFE7-106F-4AF8-B5F7-F43879A35FE5}"/>
              </a:ext>
            </a:extLst>
          </p:cNvPr>
          <p:cNvPicPr>
            <a:picLocks noChangeAspect="1"/>
          </p:cNvPicPr>
          <p:nvPr/>
        </p:nvPicPr>
        <p:blipFill rotWithShape="1">
          <a:blip r:embed="rId3"/>
          <a:srcRect t="27104"/>
          <a:stretch/>
        </p:blipFill>
        <p:spPr>
          <a:xfrm rot="16200000">
            <a:off x="-2089483" y="2089482"/>
            <a:ext cx="6858002" cy="2679032"/>
          </a:xfrm>
          <a:prstGeom prst="rect">
            <a:avLst/>
          </a:prstGeom>
        </p:spPr>
      </p:pic>
      <p:sp>
        <p:nvSpPr>
          <p:cNvPr id="13" name="Rectangle 12">
            <a:extLst>
              <a:ext uri="{FF2B5EF4-FFF2-40B4-BE49-F238E27FC236}">
                <a16:creationId xmlns:a16="http://schemas.microsoft.com/office/drawing/2014/main" id="{0A5CA08F-8B9C-4226-B4F2-2246D8EF150A}"/>
              </a:ext>
            </a:extLst>
          </p:cNvPr>
          <p:cNvSpPr/>
          <p:nvPr/>
        </p:nvSpPr>
        <p:spPr>
          <a:xfrm>
            <a:off x="3048000" y="2355067"/>
            <a:ext cx="8887326" cy="2761269"/>
          </a:xfrm>
          <a:prstGeom prst="rect">
            <a:avLst/>
          </a:prstGeom>
        </p:spPr>
        <p:txBody>
          <a:bodyPr wrap="square">
            <a:spAutoFit/>
          </a:bodyPr>
          <a:lstStyle/>
          <a:p>
            <a:pPr>
              <a:lnSpc>
                <a:spcPct val="107000"/>
              </a:lnSpc>
              <a:spcAft>
                <a:spcPts val="800"/>
              </a:spcAft>
            </a:pPr>
            <a:r>
              <a:rPr lang="en-GB" sz="2400" b="1" dirty="0">
                <a:latin typeface="Calibri" panose="020F0502020204030204" pitchFamily="34" charset="0"/>
                <a:ea typeface="Calibri" panose="020F0502020204030204" pitchFamily="34" charset="0"/>
                <a:cs typeface="Calibri" panose="020F0502020204030204" pitchFamily="34" charset="0"/>
              </a:rPr>
              <a:t>One portal:</a:t>
            </a:r>
            <a:r>
              <a:rPr lang="en-GB" sz="2400" dirty="0">
                <a:latin typeface="Calibri" panose="020F0502020204030204" pitchFamily="34" charset="0"/>
                <a:ea typeface="Calibri" panose="020F0502020204030204" pitchFamily="34" charset="0"/>
                <a:cs typeface="Calibri" panose="020F0502020204030204" pitchFamily="34" charset="0"/>
              </a:rPr>
              <a:t> One-stop shopping. </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latin typeface="Calibri" panose="020F0502020204030204" pitchFamily="34" charset="0"/>
                <a:ea typeface="Calibri" panose="020F0502020204030204" pitchFamily="34" charset="0"/>
                <a:cs typeface="Calibri" panose="020F0502020204030204" pitchFamily="34" charset="0"/>
              </a:rPr>
              <a:t>Personalization.</a:t>
            </a:r>
            <a:r>
              <a:rPr lang="en-GB" sz="2400" dirty="0">
                <a:latin typeface="Calibri" panose="020F0502020204030204" pitchFamily="34" charset="0"/>
                <a:ea typeface="Calibri" panose="020F0502020204030204" pitchFamily="34" charset="0"/>
                <a:cs typeface="Calibri" panose="020F0502020204030204" pitchFamily="34" charset="0"/>
              </a:rPr>
              <a:t> The more we use the site, the better it knows us. </a:t>
            </a:r>
            <a:endParaRPr lang="en-GB" sz="600" b="1"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400" b="1" dirty="0">
                <a:latin typeface="Calibri" panose="020F0502020204030204" pitchFamily="34" charset="0"/>
                <a:ea typeface="Calibri" panose="020F0502020204030204" pitchFamily="34" charset="0"/>
                <a:cs typeface="Calibri" panose="020F0502020204030204" pitchFamily="34" charset="0"/>
              </a:rPr>
              <a:t>Crowdsourcing.</a:t>
            </a:r>
            <a:r>
              <a:rPr lang="en-GB" sz="2400" dirty="0">
                <a:latin typeface="Calibri" panose="020F0502020204030204" pitchFamily="34" charset="0"/>
                <a:ea typeface="Calibri" panose="020F0502020204030204" pitchFamily="34" charset="0"/>
                <a:cs typeface="Calibri" panose="020F0502020204030204" pitchFamily="34" charset="0"/>
              </a:rPr>
              <a:t> Amazon builds knowledge and awareness in users.</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600" b="1"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400" b="1" dirty="0">
                <a:latin typeface="Calibri" panose="020F0502020204030204" pitchFamily="34" charset="0"/>
                <a:ea typeface="Calibri" panose="020F0502020204030204" pitchFamily="34" charset="0"/>
                <a:cs typeface="Calibri" panose="020F0502020204030204" pitchFamily="34" charset="0"/>
              </a:rPr>
              <a:t>Feedback.</a:t>
            </a:r>
            <a:r>
              <a:rPr lang="en-GB" sz="2400" dirty="0">
                <a:latin typeface="Calibri" panose="020F0502020204030204" pitchFamily="34" charset="0"/>
                <a:ea typeface="Calibri" panose="020F0502020204030204" pitchFamily="34" charset="0"/>
                <a:cs typeface="Calibri" panose="020F0502020204030204" pitchFamily="34" charset="0"/>
              </a:rPr>
              <a:t> Feedbacks allows Amazon to improve its services and the product companies to improve their products. </a:t>
            </a:r>
            <a:r>
              <a:rPr lang="en-GB" sz="2400" dirty="0">
                <a:solidFill>
                  <a:srgbClr val="0070C0"/>
                </a:solidFill>
                <a:latin typeface="Calibri" panose="020F0502020204030204" pitchFamily="34" charset="0"/>
                <a:ea typeface="Calibri" panose="020F0502020204030204" pitchFamily="34" charset="0"/>
                <a:cs typeface="Calibri" panose="020F0502020204030204" pitchFamily="34" charset="0"/>
              </a:rPr>
              <a:t>(Rosenberg, 2014)</a:t>
            </a:r>
            <a:r>
              <a:rPr lang="en-GB" sz="2400" dirty="0">
                <a:latin typeface="Calibri" panose="020F0502020204030204" pitchFamily="34" charset="0"/>
                <a:ea typeface="Calibri" panose="020F0502020204030204" pitchFamily="34" charset="0"/>
                <a:cs typeface="Calibri" panose="020F0502020204030204" pitchFamily="34" charset="0"/>
              </a:rPr>
              <a: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15" name="Straight Connector 14">
            <a:extLst>
              <a:ext uri="{FF2B5EF4-FFF2-40B4-BE49-F238E27FC236}">
                <a16:creationId xmlns:a16="http://schemas.microsoft.com/office/drawing/2014/main" id="{96D101DA-26F5-4C88-BE37-2650CF656188}"/>
              </a:ext>
            </a:extLst>
          </p:cNvPr>
          <p:cNvCxnSpPr/>
          <p:nvPr/>
        </p:nvCxnSpPr>
        <p:spPr>
          <a:xfrm>
            <a:off x="3048000" y="1564445"/>
            <a:ext cx="8887326" cy="0"/>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16" name="TextBox 15">
            <a:extLst>
              <a:ext uri="{FF2B5EF4-FFF2-40B4-BE49-F238E27FC236}">
                <a16:creationId xmlns:a16="http://schemas.microsoft.com/office/drawing/2014/main" id="{4D429F9C-0636-406D-9E7F-BCDFBAACAF80}"/>
              </a:ext>
            </a:extLst>
          </p:cNvPr>
          <p:cNvSpPr txBox="1"/>
          <p:nvPr/>
        </p:nvSpPr>
        <p:spPr>
          <a:xfrm>
            <a:off x="3048000" y="116549"/>
            <a:ext cx="1106905" cy="369332"/>
          </a:xfrm>
          <a:prstGeom prst="rect">
            <a:avLst/>
          </a:prstGeom>
          <a:noFill/>
        </p:spPr>
        <p:txBody>
          <a:bodyPr wrap="square" rtlCol="0">
            <a:spAutoFit/>
          </a:bodyPr>
          <a:lstStyle/>
          <a:p>
            <a:r>
              <a:rPr lang="en-GB" dirty="0"/>
              <a:t>Task 2</a:t>
            </a:r>
          </a:p>
        </p:txBody>
      </p:sp>
    </p:spTree>
    <p:extLst>
      <p:ext uri="{BB962C8B-B14F-4D97-AF65-F5344CB8AC3E}">
        <p14:creationId xmlns:p14="http://schemas.microsoft.com/office/powerpoint/2010/main" val="268899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5000"/>
            <a:lum/>
          </a:blip>
          <a:srcRect/>
          <a:tile tx="0" ty="0" sx="100000" sy="100000" flip="none" algn="tl"/>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66F6D4E-058B-466F-9C8E-70760078D602}"/>
              </a:ext>
            </a:extLst>
          </p:cNvPr>
          <p:cNvSpPr/>
          <p:nvPr/>
        </p:nvSpPr>
        <p:spPr>
          <a:xfrm>
            <a:off x="3048000" y="743921"/>
            <a:ext cx="9144000" cy="595932"/>
          </a:xfrm>
          <a:prstGeom prst="rect">
            <a:avLst/>
          </a:prstGeom>
        </p:spPr>
        <p:txBody>
          <a:bodyPr wrap="square">
            <a:spAutoFit/>
          </a:bodyPr>
          <a:lstStyle/>
          <a:p>
            <a:pPr>
              <a:lnSpc>
                <a:spcPct val="107000"/>
              </a:lnSpc>
              <a:spcAft>
                <a:spcPts val="800"/>
              </a:spcAft>
            </a:pPr>
            <a:r>
              <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Benefits of KM system in Amazon:</a:t>
            </a:r>
            <a:endParaRPr lang="en-GB" sz="3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F535CFE7-106F-4AF8-B5F7-F43879A35FE5}"/>
              </a:ext>
            </a:extLst>
          </p:cNvPr>
          <p:cNvPicPr>
            <a:picLocks noChangeAspect="1"/>
          </p:cNvPicPr>
          <p:nvPr/>
        </p:nvPicPr>
        <p:blipFill rotWithShape="1">
          <a:blip r:embed="rId3"/>
          <a:srcRect t="27104"/>
          <a:stretch/>
        </p:blipFill>
        <p:spPr>
          <a:xfrm rot="16200000">
            <a:off x="-2089483" y="2089482"/>
            <a:ext cx="6858002" cy="2679032"/>
          </a:xfrm>
          <a:prstGeom prst="rect">
            <a:avLst/>
          </a:prstGeom>
        </p:spPr>
      </p:pic>
      <p:sp>
        <p:nvSpPr>
          <p:cNvPr id="13" name="Rectangle 12">
            <a:extLst>
              <a:ext uri="{FF2B5EF4-FFF2-40B4-BE49-F238E27FC236}">
                <a16:creationId xmlns:a16="http://schemas.microsoft.com/office/drawing/2014/main" id="{0A5CA08F-8B9C-4226-B4F2-2246D8EF150A}"/>
              </a:ext>
            </a:extLst>
          </p:cNvPr>
          <p:cNvSpPr/>
          <p:nvPr/>
        </p:nvSpPr>
        <p:spPr>
          <a:xfrm>
            <a:off x="3048000" y="1697344"/>
            <a:ext cx="8887326" cy="3108543"/>
          </a:xfrm>
          <a:prstGeom prst="rect">
            <a:avLst/>
          </a:prstGeom>
        </p:spPr>
        <p:txBody>
          <a:bodyPr wrap="square">
            <a:spAutoFit/>
          </a:bodyPr>
          <a:lstStyle/>
          <a:p>
            <a:r>
              <a:rPr lang="en-GB" sz="2800" b="1" dirty="0"/>
              <a:t>Stakeholders:</a:t>
            </a:r>
          </a:p>
          <a:p>
            <a:endParaRPr lang="en-GB" sz="2800" dirty="0"/>
          </a:p>
          <a:p>
            <a:pPr marL="457200" indent="-457200">
              <a:buFont typeface="Arial" panose="020B0604020202020204" pitchFamily="34" charset="0"/>
              <a:buChar char="•"/>
            </a:pPr>
            <a:r>
              <a:rPr lang="en-GB" sz="2800" dirty="0"/>
              <a:t>Secure</a:t>
            </a:r>
          </a:p>
          <a:p>
            <a:pPr marL="457200" indent="-457200">
              <a:buFont typeface="Arial" panose="020B0604020202020204" pitchFamily="34" charset="0"/>
              <a:buChar char="•"/>
            </a:pPr>
            <a:r>
              <a:rPr lang="en-GB" sz="2800" dirty="0"/>
              <a:t>Quick</a:t>
            </a:r>
          </a:p>
          <a:p>
            <a:pPr marL="457200" indent="-457200">
              <a:buFont typeface="Arial" panose="020B0604020202020204" pitchFamily="34" charset="0"/>
              <a:buChar char="•"/>
            </a:pPr>
            <a:r>
              <a:rPr lang="en-GB" sz="2800" dirty="0"/>
              <a:t>Personalised</a:t>
            </a:r>
          </a:p>
          <a:p>
            <a:pPr marL="457200" indent="-457200">
              <a:buFont typeface="Arial" panose="020B0604020202020204" pitchFamily="34" charset="0"/>
              <a:buChar char="•"/>
            </a:pPr>
            <a:r>
              <a:rPr lang="en-GB" sz="2800" dirty="0"/>
              <a:t>Customer experience</a:t>
            </a:r>
          </a:p>
          <a:p>
            <a:pPr marL="457200" indent="-457200">
              <a:buFont typeface="Arial" panose="020B0604020202020204" pitchFamily="34" charset="0"/>
              <a:buChar char="•"/>
            </a:pPr>
            <a:r>
              <a:rPr lang="en-GB" sz="2800" dirty="0"/>
              <a:t>Create jobs and businesses.</a:t>
            </a:r>
          </a:p>
        </p:txBody>
      </p:sp>
      <p:cxnSp>
        <p:nvCxnSpPr>
          <p:cNvPr id="15" name="Straight Connector 14">
            <a:extLst>
              <a:ext uri="{FF2B5EF4-FFF2-40B4-BE49-F238E27FC236}">
                <a16:creationId xmlns:a16="http://schemas.microsoft.com/office/drawing/2014/main" id="{96D101DA-26F5-4C88-BE37-2650CF656188}"/>
              </a:ext>
            </a:extLst>
          </p:cNvPr>
          <p:cNvCxnSpPr/>
          <p:nvPr/>
        </p:nvCxnSpPr>
        <p:spPr>
          <a:xfrm>
            <a:off x="3048000" y="1339853"/>
            <a:ext cx="8887326" cy="0"/>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6" name="TextBox 5">
            <a:extLst>
              <a:ext uri="{FF2B5EF4-FFF2-40B4-BE49-F238E27FC236}">
                <a16:creationId xmlns:a16="http://schemas.microsoft.com/office/drawing/2014/main" id="{687538E5-3B11-4E3D-BB5A-8B7C36F222B5}"/>
              </a:ext>
            </a:extLst>
          </p:cNvPr>
          <p:cNvSpPr txBox="1"/>
          <p:nvPr/>
        </p:nvSpPr>
        <p:spPr>
          <a:xfrm>
            <a:off x="3048000" y="116549"/>
            <a:ext cx="1106905" cy="369332"/>
          </a:xfrm>
          <a:prstGeom prst="rect">
            <a:avLst/>
          </a:prstGeom>
          <a:noFill/>
        </p:spPr>
        <p:txBody>
          <a:bodyPr wrap="square" rtlCol="0">
            <a:spAutoFit/>
          </a:bodyPr>
          <a:lstStyle/>
          <a:p>
            <a:r>
              <a:rPr lang="en-GB" dirty="0"/>
              <a:t>Task 2</a:t>
            </a:r>
          </a:p>
        </p:txBody>
      </p:sp>
    </p:spTree>
    <p:extLst>
      <p:ext uri="{BB962C8B-B14F-4D97-AF65-F5344CB8AC3E}">
        <p14:creationId xmlns:p14="http://schemas.microsoft.com/office/powerpoint/2010/main" val="2032003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5000"/>
            <a:lum/>
          </a:blip>
          <a:srcRect/>
          <a:tile tx="0" ty="0" sx="100000" sy="100000" flip="none" algn="tl"/>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66F6D4E-058B-466F-9C8E-70760078D602}"/>
              </a:ext>
            </a:extLst>
          </p:cNvPr>
          <p:cNvSpPr/>
          <p:nvPr/>
        </p:nvSpPr>
        <p:spPr>
          <a:xfrm>
            <a:off x="3048000" y="840170"/>
            <a:ext cx="9144000" cy="584775"/>
          </a:xfrm>
          <a:prstGeom prst="rect">
            <a:avLst/>
          </a:prstGeom>
        </p:spPr>
        <p:txBody>
          <a:bodyPr wrap="square">
            <a:spAutoFit/>
          </a:bodyPr>
          <a:lstStyle/>
          <a:p>
            <a:r>
              <a:rPr lang="en-GB" sz="3200" b="1" dirty="0">
                <a:effectLst>
                  <a:outerShdw blurRad="38100" dist="38100" dir="2700000" algn="tl">
                    <a:srgbClr val="000000">
                      <a:alpha val="43137"/>
                    </a:srgbClr>
                  </a:outerShdw>
                </a:effectLst>
              </a:rPr>
              <a:t>Drawbacks of KM system in Amazon:</a:t>
            </a:r>
            <a:endParaRPr lang="en-GB" sz="3200" dirty="0">
              <a:effectLst>
                <a:outerShdw blurRad="38100" dist="38100" dir="2700000" algn="tl">
                  <a:srgbClr val="000000">
                    <a:alpha val="43137"/>
                  </a:srgbClr>
                </a:outerShdw>
              </a:effectLst>
            </a:endParaRPr>
          </a:p>
        </p:txBody>
      </p:sp>
      <p:pic>
        <p:nvPicPr>
          <p:cNvPr id="9" name="Picture 8">
            <a:extLst>
              <a:ext uri="{FF2B5EF4-FFF2-40B4-BE49-F238E27FC236}">
                <a16:creationId xmlns:a16="http://schemas.microsoft.com/office/drawing/2014/main" id="{F535CFE7-106F-4AF8-B5F7-F43879A35FE5}"/>
              </a:ext>
            </a:extLst>
          </p:cNvPr>
          <p:cNvPicPr>
            <a:picLocks noChangeAspect="1"/>
          </p:cNvPicPr>
          <p:nvPr/>
        </p:nvPicPr>
        <p:blipFill rotWithShape="1">
          <a:blip r:embed="rId3"/>
          <a:srcRect t="27104"/>
          <a:stretch/>
        </p:blipFill>
        <p:spPr>
          <a:xfrm rot="16200000">
            <a:off x="-2089483" y="2089482"/>
            <a:ext cx="6858002" cy="2679032"/>
          </a:xfrm>
          <a:prstGeom prst="rect">
            <a:avLst/>
          </a:prstGeom>
        </p:spPr>
      </p:pic>
      <p:sp>
        <p:nvSpPr>
          <p:cNvPr id="13" name="Rectangle 12">
            <a:extLst>
              <a:ext uri="{FF2B5EF4-FFF2-40B4-BE49-F238E27FC236}">
                <a16:creationId xmlns:a16="http://schemas.microsoft.com/office/drawing/2014/main" id="{0A5CA08F-8B9C-4226-B4F2-2246D8EF150A}"/>
              </a:ext>
            </a:extLst>
          </p:cNvPr>
          <p:cNvSpPr/>
          <p:nvPr/>
        </p:nvSpPr>
        <p:spPr>
          <a:xfrm>
            <a:off x="3048000" y="2002140"/>
            <a:ext cx="8566484" cy="4154984"/>
          </a:xfrm>
          <a:prstGeom prst="rect">
            <a:avLst/>
          </a:prstGeom>
        </p:spPr>
        <p:txBody>
          <a:bodyPr wrap="square">
            <a:spAutoFit/>
          </a:bodyPr>
          <a:lstStyle/>
          <a:p>
            <a:r>
              <a:rPr lang="en-GB" sz="2400" b="1" dirty="0"/>
              <a:t>1. Membership:</a:t>
            </a:r>
            <a:endParaRPr lang="en-GB" sz="2400" dirty="0"/>
          </a:p>
          <a:p>
            <a:r>
              <a:rPr lang="en-GB" sz="2400" dirty="0"/>
              <a:t>Amazon KM is offering prime membership.</a:t>
            </a:r>
          </a:p>
          <a:p>
            <a:endParaRPr lang="en-GB" sz="2400" b="1" dirty="0"/>
          </a:p>
          <a:p>
            <a:r>
              <a:rPr lang="en-GB" sz="2400" b="1" dirty="0"/>
              <a:t>2.</a:t>
            </a:r>
            <a:r>
              <a:rPr lang="en-GB" sz="2400" dirty="0"/>
              <a:t> </a:t>
            </a:r>
            <a:r>
              <a:rPr lang="en-GB" sz="2400" b="1" dirty="0"/>
              <a:t>Employees growth:</a:t>
            </a:r>
            <a:endParaRPr lang="en-GB" sz="2400" dirty="0"/>
          </a:p>
          <a:p>
            <a:r>
              <a:rPr lang="en-GB" sz="2400" dirty="0"/>
              <a:t>Disadvantage of Amazon KM system is not giving job guarantee after the season.</a:t>
            </a:r>
          </a:p>
          <a:p>
            <a:endParaRPr lang="en-GB" sz="2400" b="1" dirty="0"/>
          </a:p>
          <a:p>
            <a:r>
              <a:rPr lang="en-GB" sz="2400" b="1" dirty="0"/>
              <a:t>3. Impact on high street:</a:t>
            </a:r>
            <a:endParaRPr lang="en-GB" sz="2400" dirty="0"/>
          </a:p>
          <a:p>
            <a:r>
              <a:rPr lang="en-GB" sz="2400" dirty="0"/>
              <a:t>Amazon’s KM system is capable to ensure that, the item will be delivered in as quickly as 2 days which is bad for the local economy. </a:t>
            </a:r>
            <a:r>
              <a:rPr lang="en-GB" sz="2400" dirty="0">
                <a:solidFill>
                  <a:srgbClr val="0070C0"/>
                </a:solidFill>
              </a:rPr>
              <a:t>(Ayres, 2016)</a:t>
            </a:r>
            <a:r>
              <a:rPr lang="en-GB" sz="2400" dirty="0"/>
              <a:t>.</a:t>
            </a:r>
          </a:p>
        </p:txBody>
      </p:sp>
      <p:cxnSp>
        <p:nvCxnSpPr>
          <p:cNvPr id="15" name="Straight Connector 14">
            <a:extLst>
              <a:ext uri="{FF2B5EF4-FFF2-40B4-BE49-F238E27FC236}">
                <a16:creationId xmlns:a16="http://schemas.microsoft.com/office/drawing/2014/main" id="{96D101DA-26F5-4C88-BE37-2650CF656188}"/>
              </a:ext>
            </a:extLst>
          </p:cNvPr>
          <p:cNvCxnSpPr/>
          <p:nvPr/>
        </p:nvCxnSpPr>
        <p:spPr>
          <a:xfrm>
            <a:off x="3048000" y="1484228"/>
            <a:ext cx="8887326" cy="0"/>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6" name="TextBox 5">
            <a:extLst>
              <a:ext uri="{FF2B5EF4-FFF2-40B4-BE49-F238E27FC236}">
                <a16:creationId xmlns:a16="http://schemas.microsoft.com/office/drawing/2014/main" id="{7842EF6C-EC9E-4CEC-A6D1-AA356264B05A}"/>
              </a:ext>
            </a:extLst>
          </p:cNvPr>
          <p:cNvSpPr txBox="1"/>
          <p:nvPr/>
        </p:nvSpPr>
        <p:spPr>
          <a:xfrm>
            <a:off x="3048000" y="116549"/>
            <a:ext cx="1106905" cy="369332"/>
          </a:xfrm>
          <a:prstGeom prst="rect">
            <a:avLst/>
          </a:prstGeom>
          <a:noFill/>
        </p:spPr>
        <p:txBody>
          <a:bodyPr wrap="square" rtlCol="0">
            <a:spAutoFit/>
          </a:bodyPr>
          <a:lstStyle/>
          <a:p>
            <a:r>
              <a:rPr lang="en-GB" dirty="0"/>
              <a:t>Task 2</a:t>
            </a:r>
          </a:p>
        </p:txBody>
      </p:sp>
    </p:spTree>
    <p:extLst>
      <p:ext uri="{BB962C8B-B14F-4D97-AF65-F5344CB8AC3E}">
        <p14:creationId xmlns:p14="http://schemas.microsoft.com/office/powerpoint/2010/main" val="4286893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5000"/>
            <a:lum/>
          </a:blip>
          <a:srcRect/>
          <a:tile tx="0" ty="0" sx="100000" sy="100000" flip="none" algn="tl"/>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66F6D4E-058B-466F-9C8E-70760078D602}"/>
              </a:ext>
            </a:extLst>
          </p:cNvPr>
          <p:cNvSpPr/>
          <p:nvPr/>
        </p:nvSpPr>
        <p:spPr>
          <a:xfrm>
            <a:off x="3048000" y="647668"/>
            <a:ext cx="9144000" cy="584775"/>
          </a:xfrm>
          <a:prstGeom prst="rect">
            <a:avLst/>
          </a:prstGeom>
        </p:spPr>
        <p:txBody>
          <a:bodyPr wrap="square">
            <a:spAutoFit/>
          </a:bodyPr>
          <a:lstStyle/>
          <a:p>
            <a:r>
              <a:rPr lang="en-GB" sz="3200" b="1" dirty="0">
                <a:effectLst>
                  <a:outerShdw blurRad="38100" dist="38100" dir="2700000" algn="tl">
                    <a:srgbClr val="000000">
                      <a:alpha val="43137"/>
                    </a:srgbClr>
                  </a:outerShdw>
                </a:effectLst>
              </a:rPr>
              <a:t>Drawbacks of KM system in Amazon:</a:t>
            </a:r>
            <a:endParaRPr lang="en-GB" sz="3200" dirty="0">
              <a:effectLst>
                <a:outerShdw blurRad="38100" dist="38100" dir="2700000" algn="tl">
                  <a:srgbClr val="000000">
                    <a:alpha val="43137"/>
                  </a:srgbClr>
                </a:outerShdw>
              </a:effectLst>
            </a:endParaRPr>
          </a:p>
        </p:txBody>
      </p:sp>
      <p:pic>
        <p:nvPicPr>
          <p:cNvPr id="9" name="Picture 8">
            <a:extLst>
              <a:ext uri="{FF2B5EF4-FFF2-40B4-BE49-F238E27FC236}">
                <a16:creationId xmlns:a16="http://schemas.microsoft.com/office/drawing/2014/main" id="{F535CFE7-106F-4AF8-B5F7-F43879A35FE5}"/>
              </a:ext>
            </a:extLst>
          </p:cNvPr>
          <p:cNvPicPr>
            <a:picLocks noChangeAspect="1"/>
          </p:cNvPicPr>
          <p:nvPr/>
        </p:nvPicPr>
        <p:blipFill rotWithShape="1">
          <a:blip r:embed="rId3"/>
          <a:srcRect t="27104"/>
          <a:stretch/>
        </p:blipFill>
        <p:spPr>
          <a:xfrm rot="16200000">
            <a:off x="-2089483" y="2089482"/>
            <a:ext cx="6858002" cy="2679032"/>
          </a:xfrm>
          <a:prstGeom prst="rect">
            <a:avLst/>
          </a:prstGeom>
        </p:spPr>
      </p:pic>
      <p:sp>
        <p:nvSpPr>
          <p:cNvPr id="13" name="Rectangle 12">
            <a:extLst>
              <a:ext uri="{FF2B5EF4-FFF2-40B4-BE49-F238E27FC236}">
                <a16:creationId xmlns:a16="http://schemas.microsoft.com/office/drawing/2014/main" id="{0A5CA08F-8B9C-4226-B4F2-2246D8EF150A}"/>
              </a:ext>
            </a:extLst>
          </p:cNvPr>
          <p:cNvSpPr/>
          <p:nvPr/>
        </p:nvSpPr>
        <p:spPr>
          <a:xfrm>
            <a:off x="3048000" y="2066310"/>
            <a:ext cx="8887326" cy="3108543"/>
          </a:xfrm>
          <a:prstGeom prst="rect">
            <a:avLst/>
          </a:prstGeom>
        </p:spPr>
        <p:txBody>
          <a:bodyPr wrap="square">
            <a:spAutoFit/>
          </a:bodyPr>
          <a:lstStyle/>
          <a:p>
            <a:r>
              <a:rPr lang="en-GB" sz="2800" b="1" dirty="0"/>
              <a:t>Stakeholders:</a:t>
            </a:r>
          </a:p>
          <a:p>
            <a:endParaRPr lang="en-GB" sz="2800" dirty="0"/>
          </a:p>
          <a:p>
            <a:pPr marL="457200" indent="-457200">
              <a:buFont typeface="Arial" panose="020B0604020202020204" pitchFamily="34" charset="0"/>
              <a:buChar char="•"/>
            </a:pPr>
            <a:r>
              <a:rPr lang="en-GB" sz="2800" dirty="0"/>
              <a:t>Amazon Prime</a:t>
            </a:r>
          </a:p>
          <a:p>
            <a:pPr marL="457200" indent="-457200">
              <a:buFont typeface="Arial" panose="020B0604020202020204" pitchFamily="34" charset="0"/>
              <a:buChar char="•"/>
            </a:pPr>
            <a:r>
              <a:rPr lang="en-GB" sz="2800" dirty="0"/>
              <a:t>Limited option</a:t>
            </a:r>
          </a:p>
          <a:p>
            <a:pPr marL="457200" indent="-457200">
              <a:buFont typeface="Arial" panose="020B0604020202020204" pitchFamily="34" charset="0"/>
              <a:buChar char="•"/>
            </a:pPr>
            <a:r>
              <a:rPr lang="en-GB" sz="2800" dirty="0"/>
              <a:t>Market share</a:t>
            </a:r>
          </a:p>
          <a:p>
            <a:pPr marL="457200" indent="-457200">
              <a:buFont typeface="Arial" panose="020B0604020202020204" pitchFamily="34" charset="0"/>
              <a:buChar char="•"/>
            </a:pPr>
            <a:r>
              <a:rPr lang="en-GB" sz="2800" dirty="0"/>
              <a:t>Credit option</a:t>
            </a:r>
          </a:p>
          <a:p>
            <a:pPr marL="457200" indent="-457200">
              <a:buFont typeface="Arial" panose="020B0604020202020204" pitchFamily="34" charset="0"/>
              <a:buChar char="•"/>
            </a:pPr>
            <a:r>
              <a:rPr lang="en-GB" sz="2800" dirty="0"/>
              <a:t>Free delivery</a:t>
            </a:r>
          </a:p>
        </p:txBody>
      </p:sp>
      <p:cxnSp>
        <p:nvCxnSpPr>
          <p:cNvPr id="15" name="Straight Connector 14">
            <a:extLst>
              <a:ext uri="{FF2B5EF4-FFF2-40B4-BE49-F238E27FC236}">
                <a16:creationId xmlns:a16="http://schemas.microsoft.com/office/drawing/2014/main" id="{96D101DA-26F5-4C88-BE37-2650CF656188}"/>
              </a:ext>
            </a:extLst>
          </p:cNvPr>
          <p:cNvCxnSpPr/>
          <p:nvPr/>
        </p:nvCxnSpPr>
        <p:spPr>
          <a:xfrm>
            <a:off x="3048000" y="1243600"/>
            <a:ext cx="8887326" cy="0"/>
          </a:xfrm>
          <a:prstGeom prst="line">
            <a:avLst/>
          </a:prstGeom>
          <a:ln w="28575"/>
        </p:spPr>
        <p:style>
          <a:lnRef idx="1">
            <a:schemeClr val="accent2"/>
          </a:lnRef>
          <a:fillRef idx="0">
            <a:schemeClr val="accent2"/>
          </a:fillRef>
          <a:effectRef idx="0">
            <a:schemeClr val="accent2"/>
          </a:effectRef>
          <a:fontRef idx="minor">
            <a:schemeClr val="tx1"/>
          </a:fontRef>
        </p:style>
      </p:cxnSp>
      <p:sp>
        <p:nvSpPr>
          <p:cNvPr id="6" name="TextBox 5">
            <a:extLst>
              <a:ext uri="{FF2B5EF4-FFF2-40B4-BE49-F238E27FC236}">
                <a16:creationId xmlns:a16="http://schemas.microsoft.com/office/drawing/2014/main" id="{4FD1E1CB-9E1B-4A15-870E-A8472C9243E3}"/>
              </a:ext>
            </a:extLst>
          </p:cNvPr>
          <p:cNvSpPr txBox="1"/>
          <p:nvPr/>
        </p:nvSpPr>
        <p:spPr>
          <a:xfrm>
            <a:off x="3048000" y="116549"/>
            <a:ext cx="1106905" cy="369332"/>
          </a:xfrm>
          <a:prstGeom prst="rect">
            <a:avLst/>
          </a:prstGeom>
          <a:noFill/>
        </p:spPr>
        <p:txBody>
          <a:bodyPr wrap="square" rtlCol="0">
            <a:spAutoFit/>
          </a:bodyPr>
          <a:lstStyle/>
          <a:p>
            <a:r>
              <a:rPr lang="en-GB" dirty="0"/>
              <a:t>Task 2</a:t>
            </a:r>
          </a:p>
        </p:txBody>
      </p:sp>
    </p:spTree>
    <p:extLst>
      <p:ext uri="{BB962C8B-B14F-4D97-AF65-F5344CB8AC3E}">
        <p14:creationId xmlns:p14="http://schemas.microsoft.com/office/powerpoint/2010/main" val="28368940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rc_mi" descr="Image result for value chain model toolshero">
            <a:hlinkClick r:id="rId2" tgtFrame="&quot;_blank&quot;"/>
            <a:extLst>
              <a:ext uri="{FF2B5EF4-FFF2-40B4-BE49-F238E27FC236}">
                <a16:creationId xmlns:a16="http://schemas.microsoft.com/office/drawing/2014/main" id="{229897A0-65CF-4C84-89E4-987FB6048BEE}"/>
              </a:ext>
            </a:extLst>
          </p:cNvPr>
          <p:cNvPicPr/>
          <p:nvPr/>
        </p:nvPicPr>
        <p:blipFill rotWithShape="1">
          <a:blip r:embed="rId3" cstate="print"/>
          <a:srcRect b="9828"/>
          <a:stretch/>
        </p:blipFill>
        <p:spPr bwMode="auto">
          <a:xfrm>
            <a:off x="638626" y="29024"/>
            <a:ext cx="10914745" cy="6807202"/>
          </a:xfrm>
          <a:prstGeom prst="rect">
            <a:avLst/>
          </a:prstGeom>
          <a:noFill/>
          <a:ln w="9525">
            <a:noFill/>
            <a:miter lim="800000"/>
            <a:headEnd/>
            <a:tailEnd/>
          </a:ln>
        </p:spPr>
      </p:pic>
    </p:spTree>
    <p:extLst>
      <p:ext uri="{BB962C8B-B14F-4D97-AF65-F5344CB8AC3E}">
        <p14:creationId xmlns:p14="http://schemas.microsoft.com/office/powerpoint/2010/main" val="3370414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rc_mi" descr="Image result for knowledge development">
            <a:hlinkClick r:id="rId2" tgtFrame="&quot;_blank&quot;"/>
            <a:extLst>
              <a:ext uri="{FF2B5EF4-FFF2-40B4-BE49-F238E27FC236}">
                <a16:creationId xmlns:a16="http://schemas.microsoft.com/office/drawing/2014/main" id="{AD08EA7D-37CC-44FF-AFFA-60DBA2A1180C}"/>
              </a:ext>
            </a:extLst>
          </p:cNvPr>
          <p:cNvPicPr/>
          <p:nvPr/>
        </p:nvPicPr>
        <p:blipFill>
          <a:blip r:embed="rId3" cstate="print"/>
          <a:srcRect/>
          <a:stretch>
            <a:fillRect/>
          </a:stretch>
        </p:blipFill>
        <p:spPr bwMode="auto">
          <a:xfrm rot="16200000">
            <a:off x="-1985962" y="1985963"/>
            <a:ext cx="6858001" cy="2886075"/>
          </a:xfrm>
          <a:prstGeom prst="rect">
            <a:avLst/>
          </a:prstGeom>
          <a:noFill/>
          <a:ln w="9525">
            <a:noFill/>
            <a:miter lim="800000"/>
            <a:headEnd/>
            <a:tailEnd/>
          </a:ln>
        </p:spPr>
      </p:pic>
      <p:sp>
        <p:nvSpPr>
          <p:cNvPr id="5" name="Rectangle 4">
            <a:extLst>
              <a:ext uri="{FF2B5EF4-FFF2-40B4-BE49-F238E27FC236}">
                <a16:creationId xmlns:a16="http://schemas.microsoft.com/office/drawing/2014/main" id="{3E23267A-1EC1-4425-98E9-7DEFA861F0E4}"/>
              </a:ext>
            </a:extLst>
          </p:cNvPr>
          <p:cNvSpPr/>
          <p:nvPr/>
        </p:nvSpPr>
        <p:spPr>
          <a:xfrm>
            <a:off x="3144252" y="443830"/>
            <a:ext cx="8771977" cy="5915722"/>
          </a:xfrm>
          <a:prstGeom prst="rect">
            <a:avLst/>
          </a:prstGeom>
        </p:spPr>
        <p:txBody>
          <a:bodyPr wrap="square">
            <a:spAutoFit/>
          </a:bodyPr>
          <a:lstStyle/>
          <a:p>
            <a:pPr marL="685800" algn="ctr">
              <a:lnSpc>
                <a:spcPct val="115000"/>
              </a:lnSpc>
              <a:spcAft>
                <a:spcPts val="0"/>
              </a:spcAft>
            </a:pPr>
            <a:r>
              <a:rPr lang="en-GB" sz="32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Knowledge Development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32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2400" dirty="0">
                <a:latin typeface="Calibri" panose="020F0502020204030204" pitchFamily="34" charset="0"/>
                <a:ea typeface="Calibri" panose="020F0502020204030204" pitchFamily="34" charset="0"/>
                <a:cs typeface="Times New Roman" panose="02020603050405020304" pitchFamily="18" charset="0"/>
              </a:rPr>
              <a:t>John Lewis knowledge development inventory comes from their own staff.</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2400" dirty="0">
                <a:latin typeface="Calibri" panose="020F0502020204030204" pitchFamily="34" charset="0"/>
                <a:ea typeface="Calibri" panose="020F0502020204030204" pitchFamily="34" charset="0"/>
                <a:cs typeface="Times New Roman" panose="02020603050405020304" pitchFamily="18" charset="0"/>
              </a:rPr>
              <a:t>John Lewis’s 76 thousands staffs are all permanent partner of the organisation.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2400" dirty="0">
                <a:latin typeface="Calibri" panose="020F0502020204030204" pitchFamily="34"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2400" dirty="0">
                <a:latin typeface="Calibri" panose="020F0502020204030204" pitchFamily="34" charset="0"/>
                <a:ea typeface="Calibri" panose="020F0502020204030204" pitchFamily="34" charset="0"/>
                <a:cs typeface="Times New Roman" panose="02020603050405020304" pitchFamily="18" charset="0"/>
              </a:rPr>
              <a:t>As the employee’s have first-hand experience dealing with the customer, they understand customer need better than anyone else, therefore they are able to recommend changes for improvement to their senior managers.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dirty="0">
                <a:latin typeface="Calibri" panose="020F0502020204030204" pitchFamily="34" charset="0"/>
                <a:ea typeface="Calibri" panose="020F0502020204030204" pitchFamily="34" charset="0"/>
                <a:cs typeface="Times New Roman" panose="02020603050405020304" pitchFamily="18" charset="0"/>
              </a:rPr>
              <a: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r">
              <a:lnSpc>
                <a:spcPct val="115000"/>
              </a:lnSpc>
              <a:spcAft>
                <a:spcPts val="0"/>
              </a:spcAft>
            </a:pPr>
            <a:r>
              <a:rPr lang="en-GB" sz="1600" i="1" dirty="0">
                <a:solidFill>
                  <a:srgbClr val="548DD4"/>
                </a:solidFill>
                <a:effectLst/>
                <a:latin typeface="Calibri" panose="020F0502020204030204" pitchFamily="34" charset="0"/>
                <a:ea typeface="Calibri" panose="020F0502020204030204" pitchFamily="34" charset="0"/>
                <a:cs typeface="Times New Roman" panose="02020603050405020304" pitchFamily="18" charset="0"/>
              </a:rPr>
              <a:t>(The Guardian, 2012)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457200" algn="r">
              <a:lnSpc>
                <a:spcPct val="115000"/>
              </a:lnSpc>
              <a:spcAft>
                <a:spcPts val="10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8425928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0E0B65-2DDA-427E-856A-7A7109DEC59A}"/>
              </a:ext>
            </a:extLst>
          </p:cNvPr>
          <p:cNvSpPr>
            <a:spLocks noGrp="1"/>
          </p:cNvSpPr>
          <p:nvPr>
            <p:ph idx="1"/>
          </p:nvPr>
        </p:nvSpPr>
        <p:spPr>
          <a:xfrm>
            <a:off x="232231" y="1064583"/>
            <a:ext cx="6731278" cy="2462893"/>
          </a:xfrm>
        </p:spPr>
        <p:txBody>
          <a:bodyPr>
            <a:normAutofit/>
          </a:bodyPr>
          <a:lstStyle/>
          <a:p>
            <a:r>
              <a:rPr lang="en-GB" b="1" dirty="0"/>
              <a:t> Knowledge Sharing</a:t>
            </a:r>
            <a:endParaRPr lang="en-GB" dirty="0"/>
          </a:p>
          <a:p>
            <a:r>
              <a:rPr lang="en-GB" dirty="0"/>
              <a:t> John Lewis developing knowledge through their partners and customer service, who are dealing with customer face to face, and recording the feedback.</a:t>
            </a:r>
          </a:p>
        </p:txBody>
      </p:sp>
      <p:pic>
        <p:nvPicPr>
          <p:cNvPr id="4" name="irc_mi" descr="Image result for knowledge sharing">
            <a:hlinkClick r:id="rId2" tgtFrame="&quot;_blank&quot;"/>
            <a:extLst>
              <a:ext uri="{FF2B5EF4-FFF2-40B4-BE49-F238E27FC236}">
                <a16:creationId xmlns:a16="http://schemas.microsoft.com/office/drawing/2014/main" id="{8DCE7C21-EB7D-4940-9065-F9763350201B}"/>
              </a:ext>
            </a:extLst>
          </p:cNvPr>
          <p:cNvPicPr/>
          <p:nvPr/>
        </p:nvPicPr>
        <p:blipFill>
          <a:blip r:embed="rId3" cstate="print"/>
          <a:srcRect/>
          <a:stretch>
            <a:fillRect/>
          </a:stretch>
        </p:blipFill>
        <p:spPr bwMode="auto">
          <a:xfrm>
            <a:off x="7329267" y="966107"/>
            <a:ext cx="3807879" cy="2462893"/>
          </a:xfrm>
          <a:prstGeom prst="rect">
            <a:avLst/>
          </a:prstGeom>
          <a:noFill/>
          <a:ln w="9525">
            <a:noFill/>
            <a:miter lim="800000"/>
            <a:headEnd/>
            <a:tailEnd/>
          </a:ln>
        </p:spPr>
      </p:pic>
      <p:sp>
        <p:nvSpPr>
          <p:cNvPr id="7" name="TextBox 6">
            <a:extLst>
              <a:ext uri="{FF2B5EF4-FFF2-40B4-BE49-F238E27FC236}">
                <a16:creationId xmlns:a16="http://schemas.microsoft.com/office/drawing/2014/main" id="{13400389-7812-4017-8DDC-C9D480E1892C}"/>
              </a:ext>
            </a:extLst>
          </p:cNvPr>
          <p:cNvSpPr txBox="1"/>
          <p:nvPr/>
        </p:nvSpPr>
        <p:spPr>
          <a:xfrm>
            <a:off x="28135" y="3977535"/>
            <a:ext cx="10888394" cy="1815882"/>
          </a:xfrm>
          <a:prstGeom prst="rect">
            <a:avLst/>
          </a:prstGeom>
          <a:noFill/>
        </p:spPr>
        <p:txBody>
          <a:bodyPr wrap="square" rtlCol="0">
            <a:spAutoFit/>
          </a:bodyPr>
          <a:lstStyle/>
          <a:p>
            <a:pPr marL="914400" lvl="1" indent="-457200">
              <a:buFont typeface="Arial" panose="020B0604020202020204" pitchFamily="34" charset="0"/>
              <a:buChar char="•"/>
            </a:pPr>
            <a:r>
              <a:rPr lang="en-GB" sz="2800" dirty="0"/>
              <a:t>Partners ask customers what they want and what they think, and records the findings. Once the information is gathered, and analysed the processes and culture is altered according to findings. </a:t>
            </a:r>
            <a:r>
              <a:rPr lang="en-GB" sz="2800" i="1" dirty="0"/>
              <a:t>(smatar.com, 2013)</a:t>
            </a:r>
            <a:endParaRPr lang="en-GB" sz="2800" dirty="0"/>
          </a:p>
        </p:txBody>
      </p:sp>
    </p:spTree>
    <p:extLst>
      <p:ext uri="{BB962C8B-B14F-4D97-AF65-F5344CB8AC3E}">
        <p14:creationId xmlns:p14="http://schemas.microsoft.com/office/powerpoint/2010/main" val="39891180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C1AF92-0317-4E89-A0D7-B976B5D5DEB5}"/>
              </a:ext>
            </a:extLst>
          </p:cNvPr>
          <p:cNvSpPr>
            <a:spLocks noGrp="1"/>
          </p:cNvSpPr>
          <p:nvPr>
            <p:ph idx="1"/>
          </p:nvPr>
        </p:nvSpPr>
        <p:spPr>
          <a:xfrm>
            <a:off x="314236" y="640082"/>
            <a:ext cx="5461724" cy="4958859"/>
          </a:xfrm>
        </p:spPr>
        <p:txBody>
          <a:bodyPr>
            <a:normAutofit/>
          </a:bodyPr>
          <a:lstStyle/>
          <a:p>
            <a:r>
              <a:rPr lang="en-GB" sz="2200" b="1" dirty="0"/>
              <a:t>Applying Knowledge</a:t>
            </a:r>
            <a:endParaRPr lang="en-GB" sz="2200" dirty="0"/>
          </a:p>
          <a:p>
            <a:r>
              <a:rPr lang="en-GB" sz="2200" dirty="0"/>
              <a:t>The benefit of applying knowledge to an organisation is that when the organisation move to new areas, such as online selling, they can apply that knowledge gained from dealing with customer face to face and not let the standard slip.</a:t>
            </a:r>
          </a:p>
          <a:p>
            <a:r>
              <a:rPr lang="en-GB" sz="2200" dirty="0"/>
              <a:t>									(</a:t>
            </a:r>
            <a:r>
              <a:rPr lang="en-GB" sz="2200" i="1" dirty="0"/>
              <a:t>marketingweek.com, 2019)</a:t>
            </a:r>
            <a:endParaRPr lang="en-GB" sz="2200" dirty="0"/>
          </a:p>
          <a:p>
            <a:endParaRPr lang="en-GB" sz="2200" dirty="0"/>
          </a:p>
        </p:txBody>
      </p:sp>
      <p:pic>
        <p:nvPicPr>
          <p:cNvPr id="4" name="irc_mi" descr="Image result for applying knowledge">
            <a:hlinkClick r:id="rId2" tgtFrame="&quot;_blank&quot;"/>
            <a:extLst>
              <a:ext uri="{FF2B5EF4-FFF2-40B4-BE49-F238E27FC236}">
                <a16:creationId xmlns:a16="http://schemas.microsoft.com/office/drawing/2014/main" id="{9CE00CA9-2CC5-4FD6-9B4A-EC9FB1A39997}"/>
              </a:ext>
            </a:extLst>
          </p:cNvPr>
          <p:cNvPicPr/>
          <p:nvPr/>
        </p:nvPicPr>
        <p:blipFill rotWithShape="1">
          <a:blip r:embed="rId3" cstate="print"/>
          <a:srcRect r="2085" b="3"/>
          <a:stretch/>
        </p:blipFill>
        <p:spPr bwMode="auto">
          <a:xfrm>
            <a:off x="6090613" y="640082"/>
            <a:ext cx="5461724" cy="5577837"/>
          </a:xfrm>
          <a:prstGeom prst="rect">
            <a:avLst/>
          </a:prstGeom>
          <a:noFill/>
          <a:effectLst/>
        </p:spPr>
      </p:pic>
    </p:spTree>
    <p:extLst>
      <p:ext uri="{BB962C8B-B14F-4D97-AF65-F5344CB8AC3E}">
        <p14:creationId xmlns:p14="http://schemas.microsoft.com/office/powerpoint/2010/main" val="15436801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irc_mi" descr="Image result for evaluating knowledge">
            <a:hlinkClick r:id="rId3" tgtFrame="&quot;_blank&quot;"/>
            <a:extLst>
              <a:ext uri="{FF2B5EF4-FFF2-40B4-BE49-F238E27FC236}">
                <a16:creationId xmlns:a16="http://schemas.microsoft.com/office/drawing/2014/main" id="{7DDB4EE0-AEE0-4EC9-B5E8-B53DCDCAB674}"/>
              </a:ext>
            </a:extLst>
          </p:cNvPr>
          <p:cNvPicPr/>
          <p:nvPr/>
        </p:nvPicPr>
        <p:blipFill rotWithShape="1">
          <a:blip r:embed="rId4" cstate="print">
            <a:alphaModFix/>
          </a:blip>
          <a:srcRect l="3384" r="2505" b="-1"/>
          <a:stretch/>
        </p:blipFill>
        <p:spPr bwMode="auto">
          <a:xfrm>
            <a:off x="20" y="907231"/>
            <a:ext cx="4838021" cy="5063738"/>
          </a:xfrm>
          <a:custGeom>
            <a:avLst/>
            <a:gdLst>
              <a:gd name="connsiteX0" fmla="*/ 2306172 w 4838041"/>
              <a:gd name="connsiteY0" fmla="*/ 0 h 5063738"/>
              <a:gd name="connsiteX1" fmla="*/ 4838041 w 4838041"/>
              <a:gd name="connsiteY1" fmla="*/ 2531869 h 5063738"/>
              <a:gd name="connsiteX2" fmla="*/ 2306172 w 4838041"/>
              <a:gd name="connsiteY2" fmla="*/ 5063738 h 5063738"/>
              <a:gd name="connsiteX3" fmla="*/ 79886 w 4838041"/>
              <a:gd name="connsiteY3" fmla="*/ 3738709 h 5063738"/>
              <a:gd name="connsiteX4" fmla="*/ 0 w 4838041"/>
              <a:gd name="connsiteY4" fmla="*/ 3572876 h 5063738"/>
              <a:gd name="connsiteX5" fmla="*/ 0 w 4838041"/>
              <a:gd name="connsiteY5" fmla="*/ 1490863 h 5063738"/>
              <a:gd name="connsiteX6" fmla="*/ 79886 w 4838041"/>
              <a:gd name="connsiteY6" fmla="*/ 1325030 h 5063738"/>
              <a:gd name="connsiteX7" fmla="*/ 2306172 w 4838041"/>
              <a:gd name="connsiteY7" fmla="*/ 0 h 5063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p:spPr>
      </p:pic>
      <p:sp>
        <p:nvSpPr>
          <p:cNvPr id="3" name="Content Placeholder 2">
            <a:extLst>
              <a:ext uri="{FF2B5EF4-FFF2-40B4-BE49-F238E27FC236}">
                <a16:creationId xmlns:a16="http://schemas.microsoft.com/office/drawing/2014/main" id="{80DF6652-28F5-4016-9743-06F2B06E7612}"/>
              </a:ext>
            </a:extLst>
          </p:cNvPr>
          <p:cNvSpPr>
            <a:spLocks noGrp="1"/>
          </p:cNvSpPr>
          <p:nvPr>
            <p:ph idx="1"/>
          </p:nvPr>
        </p:nvSpPr>
        <p:spPr>
          <a:xfrm>
            <a:off x="5614876" y="0"/>
            <a:ext cx="5880438" cy="6858000"/>
          </a:xfrm>
        </p:spPr>
        <p:txBody>
          <a:bodyPr anchor="ctr">
            <a:normAutofit/>
          </a:bodyPr>
          <a:lstStyle/>
          <a:p>
            <a:r>
              <a:rPr lang="en-GB" sz="2000" b="1" dirty="0">
                <a:solidFill>
                  <a:srgbClr val="000000"/>
                </a:solidFill>
                <a:latin typeface="Times New Roman" panose="02020603050405020304" pitchFamily="18" charset="0"/>
                <a:cs typeface="Times New Roman" panose="02020603050405020304" pitchFamily="18" charset="0"/>
              </a:rPr>
              <a:t>Evaluating Knowledge</a:t>
            </a:r>
            <a:endParaRPr lang="en-GB" sz="2000" dirty="0">
              <a:solidFill>
                <a:srgbClr val="000000"/>
              </a:solidFill>
              <a:latin typeface="Times New Roman" panose="02020603050405020304" pitchFamily="18" charset="0"/>
              <a:cs typeface="Times New Roman" panose="02020603050405020304" pitchFamily="18" charset="0"/>
            </a:endParaRPr>
          </a:p>
          <a:p>
            <a:r>
              <a:rPr lang="en-GB" sz="2000" dirty="0">
                <a:solidFill>
                  <a:srgbClr val="000000"/>
                </a:solidFill>
                <a:latin typeface="Times New Roman" panose="02020603050405020304" pitchFamily="18" charset="0"/>
                <a:cs typeface="Times New Roman" panose="02020603050405020304" pitchFamily="18" charset="0"/>
              </a:rPr>
              <a:t>We know by DK, SK &amp; AK benefits the organisation, because JL has performed exceptionally well compared to the rivals, Tesco, M&amp;S and Sainsbury. </a:t>
            </a:r>
          </a:p>
          <a:p>
            <a:r>
              <a:rPr lang="en-GB" sz="2000" dirty="0">
                <a:solidFill>
                  <a:srgbClr val="000000"/>
                </a:solidFill>
                <a:latin typeface="Times New Roman" panose="02020603050405020304" pitchFamily="18" charset="0"/>
                <a:cs typeface="Times New Roman" panose="02020603050405020304" pitchFamily="18" charset="0"/>
              </a:rPr>
              <a:t>John Lewis staff earn substantially more than their rival staff, when bonus is added to their wage package at the end of the year, sometimes equivalent to nine week pay.</a:t>
            </a:r>
          </a:p>
          <a:p>
            <a:r>
              <a:rPr lang="en-GB" sz="2000" dirty="0">
                <a:solidFill>
                  <a:srgbClr val="000000"/>
                </a:solidFill>
                <a:latin typeface="Times New Roman" panose="02020603050405020304" pitchFamily="18" charset="0"/>
                <a:cs typeface="Times New Roman" panose="02020603050405020304" pitchFamily="18" charset="0"/>
              </a:rPr>
              <a:t>However in some department John Lewis need to act quicker to implement changes, in this fast moving world.</a:t>
            </a:r>
          </a:p>
          <a:p>
            <a:r>
              <a:rPr lang="en-GB" sz="2000" dirty="0">
                <a:solidFill>
                  <a:srgbClr val="000000"/>
                </a:solidFill>
                <a:latin typeface="Times New Roman" panose="02020603050405020304" pitchFamily="18" charset="0"/>
                <a:cs typeface="Times New Roman" panose="02020603050405020304" pitchFamily="18" charset="0"/>
              </a:rPr>
              <a:t>(</a:t>
            </a:r>
            <a:r>
              <a:rPr lang="en-GB" sz="2000" i="1" dirty="0">
                <a:solidFill>
                  <a:srgbClr val="000000"/>
                </a:solidFill>
                <a:latin typeface="Times New Roman" panose="02020603050405020304" pitchFamily="18" charset="0"/>
                <a:cs typeface="Times New Roman" panose="02020603050405020304" pitchFamily="18" charset="0"/>
              </a:rPr>
              <a:t>marketingweek.com, 2019)</a:t>
            </a:r>
            <a:endParaRPr lang="en-GB" sz="2000" dirty="0">
              <a:solidFill>
                <a:srgbClr val="000000"/>
              </a:solidFill>
              <a:latin typeface="Times New Roman" panose="02020603050405020304" pitchFamily="18" charset="0"/>
              <a:cs typeface="Times New Roman" panose="02020603050405020304" pitchFamily="18" charset="0"/>
            </a:endParaRPr>
          </a:p>
          <a:p>
            <a:endParaRPr lang="en-GB" sz="1700" dirty="0">
              <a:solidFill>
                <a:srgbClr val="000000"/>
              </a:solidFill>
            </a:endParaRPr>
          </a:p>
        </p:txBody>
      </p:sp>
    </p:spTree>
    <p:extLst>
      <p:ext uri="{BB962C8B-B14F-4D97-AF65-F5344CB8AC3E}">
        <p14:creationId xmlns:p14="http://schemas.microsoft.com/office/powerpoint/2010/main" val="38821119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FC2A408-7E01-457C-9614-EF0EC0DAC190}"/>
              </a:ext>
            </a:extLst>
          </p:cNvPr>
          <p:cNvSpPr/>
          <p:nvPr/>
        </p:nvSpPr>
        <p:spPr>
          <a:xfrm>
            <a:off x="0" y="0"/>
            <a:ext cx="2887578" cy="6858000"/>
          </a:xfrm>
          <a:prstGeom prst="rect">
            <a:avLst/>
          </a:prstGeom>
          <a:blipFill>
            <a:blip r:embed="rId2">
              <a:alphaModFix amt="65000"/>
            </a:blip>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EE588117-03A3-4531-ADD5-3D109778DD95}"/>
              </a:ext>
            </a:extLst>
          </p:cNvPr>
          <p:cNvSpPr>
            <a:spLocks noGrp="1"/>
          </p:cNvSpPr>
          <p:nvPr>
            <p:ph type="title"/>
          </p:nvPr>
        </p:nvSpPr>
        <p:spPr>
          <a:xfrm>
            <a:off x="0" y="2610935"/>
            <a:ext cx="2887578" cy="1636129"/>
          </a:xfrm>
        </p:spPr>
        <p:txBody>
          <a:bodyPr>
            <a:normAutofit/>
          </a:bodyPr>
          <a:lstStyle/>
          <a:p>
            <a:pPr algn="ctr"/>
            <a:r>
              <a:rPr lang="en-GB" sz="3600" dirty="0">
                <a:latin typeface="+mn-lt"/>
              </a:rPr>
              <a:t>Conclusion</a:t>
            </a:r>
            <a:br>
              <a:rPr lang="en-GB" sz="3200" dirty="0">
                <a:latin typeface="+mn-lt"/>
              </a:rPr>
            </a:br>
            <a:r>
              <a:rPr lang="en-GB" sz="3100" dirty="0">
                <a:latin typeface="+mn-lt"/>
              </a:rPr>
              <a:t>Task 4</a:t>
            </a:r>
            <a:endParaRPr lang="en-GB" sz="3200" dirty="0">
              <a:latin typeface="+mn-lt"/>
            </a:endParaRPr>
          </a:p>
        </p:txBody>
      </p:sp>
      <p:sp>
        <p:nvSpPr>
          <p:cNvPr id="3" name="Content Placeholder 2">
            <a:extLst>
              <a:ext uri="{FF2B5EF4-FFF2-40B4-BE49-F238E27FC236}">
                <a16:creationId xmlns:a16="http://schemas.microsoft.com/office/drawing/2014/main" id="{1D0E40E5-3389-48D5-BC23-A73A4983EBCE}"/>
              </a:ext>
            </a:extLst>
          </p:cNvPr>
          <p:cNvSpPr>
            <a:spLocks noGrp="1"/>
          </p:cNvSpPr>
          <p:nvPr>
            <p:ph idx="1"/>
          </p:nvPr>
        </p:nvSpPr>
        <p:spPr>
          <a:xfrm>
            <a:off x="2887578" y="397881"/>
            <a:ext cx="9015662" cy="6067089"/>
          </a:xfrm>
        </p:spPr>
        <p:txBody>
          <a:bodyPr>
            <a:normAutofit fontScale="92500" lnSpcReduction="10000"/>
          </a:bodyPr>
          <a:lstStyle/>
          <a:p>
            <a:pPr marL="0" indent="0">
              <a:lnSpc>
                <a:spcPct val="120000"/>
              </a:lnSpc>
              <a:spcBef>
                <a:spcPts val="0"/>
              </a:spcBef>
              <a:buNone/>
            </a:pPr>
            <a:r>
              <a:rPr lang="en-GB" dirty="0"/>
              <a:t>John Lewis Staff and same as shop workers at rival chains but the year end bonus significant top up.</a:t>
            </a:r>
          </a:p>
          <a:p>
            <a:pPr marL="0" lvl="0" indent="0">
              <a:lnSpc>
                <a:spcPct val="120000"/>
              </a:lnSpc>
              <a:spcBef>
                <a:spcPts val="0"/>
              </a:spcBef>
              <a:buNone/>
            </a:pPr>
            <a:r>
              <a:rPr lang="en-GB" dirty="0">
                <a:sym typeface="Wingdings" panose="05000000000000000000" pitchFamily="2" charset="2"/>
              </a:rPr>
              <a:t> </a:t>
            </a:r>
            <a:r>
              <a:rPr lang="en-GB" dirty="0"/>
              <a:t>The end of the bonuses</a:t>
            </a:r>
          </a:p>
          <a:p>
            <a:pPr marL="0" lvl="0" indent="0">
              <a:lnSpc>
                <a:spcPct val="120000"/>
              </a:lnSpc>
              <a:spcBef>
                <a:spcPts val="0"/>
              </a:spcBef>
              <a:buNone/>
            </a:pPr>
            <a:r>
              <a:rPr lang="en-GB" dirty="0">
                <a:sym typeface="Wingdings" panose="05000000000000000000" pitchFamily="2" charset="2"/>
              </a:rPr>
              <a:t> </a:t>
            </a:r>
            <a:r>
              <a:rPr lang="en-GB" dirty="0"/>
              <a:t>Percentage partnership</a:t>
            </a:r>
          </a:p>
          <a:p>
            <a:pPr marL="0" indent="0">
              <a:lnSpc>
                <a:spcPct val="120000"/>
              </a:lnSpc>
              <a:spcBef>
                <a:spcPts val="0"/>
              </a:spcBef>
              <a:buNone/>
            </a:pPr>
            <a:r>
              <a:rPr lang="en-GB" dirty="0"/>
              <a:t>This benefit allows the employees/owners to put their heart in, to drive this retail organisation successfully towards UK’s no.1 retail outlet.</a:t>
            </a:r>
          </a:p>
          <a:p>
            <a:pPr marL="0" indent="0">
              <a:lnSpc>
                <a:spcPct val="120000"/>
              </a:lnSpc>
              <a:spcBef>
                <a:spcPts val="0"/>
              </a:spcBef>
              <a:buNone/>
            </a:pPr>
            <a:r>
              <a:rPr lang="en-GB" dirty="0"/>
              <a:t>The employee/owner sector delivers estimated 4% of financial success annually in John Lewis, this contribution is growing. This helps by looking ahead and trying to predict what the world might be like in 2028 (100 years), we are able to make better decisions now about how we run our business for the beneﬁt of Partners, customers and society.</a:t>
            </a:r>
          </a:p>
          <a:p>
            <a:pPr marL="0" indent="0">
              <a:lnSpc>
                <a:spcPct val="120000"/>
              </a:lnSpc>
              <a:spcBef>
                <a:spcPts val="0"/>
              </a:spcBef>
              <a:buNone/>
            </a:pPr>
            <a:endParaRPr lang="en-GB" dirty="0"/>
          </a:p>
        </p:txBody>
      </p:sp>
    </p:spTree>
    <p:extLst>
      <p:ext uri="{BB962C8B-B14F-4D97-AF65-F5344CB8AC3E}">
        <p14:creationId xmlns:p14="http://schemas.microsoft.com/office/powerpoint/2010/main" val="2185053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FC2A408-7E01-457C-9614-EF0EC0DAC190}"/>
              </a:ext>
            </a:extLst>
          </p:cNvPr>
          <p:cNvSpPr/>
          <p:nvPr/>
        </p:nvSpPr>
        <p:spPr>
          <a:xfrm>
            <a:off x="0" y="0"/>
            <a:ext cx="2887578" cy="6858000"/>
          </a:xfrm>
          <a:prstGeom prst="rect">
            <a:avLst/>
          </a:prstGeom>
          <a:blipFill>
            <a:blip r:embed="rId2">
              <a:alphaModFix amt="65000"/>
            </a:blip>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EE588117-03A3-4531-ADD5-3D109778DD95}"/>
              </a:ext>
            </a:extLst>
          </p:cNvPr>
          <p:cNvSpPr>
            <a:spLocks noGrp="1"/>
          </p:cNvSpPr>
          <p:nvPr>
            <p:ph type="title"/>
          </p:nvPr>
        </p:nvSpPr>
        <p:spPr>
          <a:xfrm>
            <a:off x="-80210" y="2610935"/>
            <a:ext cx="3031958" cy="1636129"/>
          </a:xfrm>
        </p:spPr>
        <p:txBody>
          <a:bodyPr>
            <a:normAutofit/>
          </a:bodyPr>
          <a:lstStyle/>
          <a:p>
            <a:pPr algn="ctr"/>
            <a:r>
              <a:rPr lang="en-GB" sz="2800" b="1" dirty="0">
                <a:effectLst>
                  <a:outerShdw blurRad="38100" dist="38100" dir="2700000" algn="tl">
                    <a:srgbClr val="000000">
                      <a:alpha val="43137"/>
                    </a:srgbClr>
                  </a:outerShdw>
                </a:effectLst>
                <a:latin typeface="+mn-lt"/>
              </a:rPr>
              <a:t>Recommendations</a:t>
            </a:r>
            <a:br>
              <a:rPr lang="en-GB" sz="3200" dirty="0">
                <a:latin typeface="+mn-lt"/>
              </a:rPr>
            </a:br>
            <a:r>
              <a:rPr lang="en-GB" sz="3100" dirty="0">
                <a:latin typeface="+mn-lt"/>
              </a:rPr>
              <a:t>Task 4</a:t>
            </a:r>
            <a:endParaRPr lang="en-GB" sz="3200" dirty="0">
              <a:latin typeface="+mn-lt"/>
            </a:endParaRPr>
          </a:p>
        </p:txBody>
      </p:sp>
      <p:sp>
        <p:nvSpPr>
          <p:cNvPr id="3" name="Content Placeholder 2">
            <a:extLst>
              <a:ext uri="{FF2B5EF4-FFF2-40B4-BE49-F238E27FC236}">
                <a16:creationId xmlns:a16="http://schemas.microsoft.com/office/drawing/2014/main" id="{1D0E40E5-3389-48D5-BC23-A73A4983EBCE}"/>
              </a:ext>
            </a:extLst>
          </p:cNvPr>
          <p:cNvSpPr>
            <a:spLocks noGrp="1"/>
          </p:cNvSpPr>
          <p:nvPr>
            <p:ph idx="1"/>
          </p:nvPr>
        </p:nvSpPr>
        <p:spPr>
          <a:xfrm>
            <a:off x="3320716" y="1392494"/>
            <a:ext cx="8582524" cy="3724940"/>
          </a:xfrm>
        </p:spPr>
        <p:txBody>
          <a:bodyPr>
            <a:normAutofit/>
          </a:bodyPr>
          <a:lstStyle/>
          <a:p>
            <a:pPr marL="0" indent="0">
              <a:buNone/>
            </a:pPr>
            <a:r>
              <a:rPr lang="en-GB" dirty="0">
                <a:sym typeface="Wingdings" panose="05000000000000000000" pitchFamily="2" charset="2"/>
              </a:rPr>
              <a:t> </a:t>
            </a:r>
            <a:r>
              <a:rPr lang="en-GB" dirty="0"/>
              <a:t>Against a challenging backdrop with subdued consumer demand, both Waitrose and John Lewis achieved positive like-for-like sales growth and Partnership gross sales increased. Their  overall number of customers grows in Waitrose and in John Lewis. The number of higher spending ‘Best’ customers grew in Waitrose and edged backwards in John Lewis. It been tracked like this because the organisation wants their new propositions to appeal most best to their customers.</a:t>
            </a:r>
          </a:p>
        </p:txBody>
      </p:sp>
    </p:spTree>
    <p:extLst>
      <p:ext uri="{BB962C8B-B14F-4D97-AF65-F5344CB8AC3E}">
        <p14:creationId xmlns:p14="http://schemas.microsoft.com/office/powerpoint/2010/main" val="33255985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FC2A408-7E01-457C-9614-EF0EC0DAC190}"/>
              </a:ext>
            </a:extLst>
          </p:cNvPr>
          <p:cNvSpPr/>
          <p:nvPr/>
        </p:nvSpPr>
        <p:spPr>
          <a:xfrm>
            <a:off x="0" y="0"/>
            <a:ext cx="2887578" cy="6858000"/>
          </a:xfrm>
          <a:prstGeom prst="rect">
            <a:avLst/>
          </a:prstGeom>
          <a:blipFill>
            <a:blip r:embed="rId2">
              <a:alphaModFix amt="65000"/>
            </a:blip>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EE588117-03A3-4531-ADD5-3D109778DD95}"/>
              </a:ext>
            </a:extLst>
          </p:cNvPr>
          <p:cNvSpPr>
            <a:spLocks noGrp="1"/>
          </p:cNvSpPr>
          <p:nvPr>
            <p:ph type="title"/>
          </p:nvPr>
        </p:nvSpPr>
        <p:spPr>
          <a:xfrm>
            <a:off x="-80210" y="2610935"/>
            <a:ext cx="3031958" cy="1636129"/>
          </a:xfrm>
        </p:spPr>
        <p:txBody>
          <a:bodyPr>
            <a:normAutofit/>
          </a:bodyPr>
          <a:lstStyle/>
          <a:p>
            <a:pPr algn="ctr"/>
            <a:r>
              <a:rPr lang="en-GB" sz="2800" b="1" dirty="0">
                <a:effectLst>
                  <a:outerShdw blurRad="38100" dist="38100" dir="2700000" algn="tl">
                    <a:srgbClr val="000000">
                      <a:alpha val="43137"/>
                    </a:srgbClr>
                  </a:outerShdw>
                </a:effectLst>
                <a:latin typeface="+mn-lt"/>
              </a:rPr>
              <a:t>Recommendations</a:t>
            </a:r>
            <a:br>
              <a:rPr lang="en-GB" sz="3200" dirty="0">
                <a:latin typeface="+mn-lt"/>
              </a:rPr>
            </a:br>
            <a:r>
              <a:rPr lang="en-GB" sz="3100" dirty="0">
                <a:latin typeface="+mn-lt"/>
              </a:rPr>
              <a:t>Task 4</a:t>
            </a:r>
            <a:endParaRPr lang="en-GB" sz="3200" dirty="0">
              <a:latin typeface="+mn-lt"/>
            </a:endParaRPr>
          </a:p>
        </p:txBody>
      </p:sp>
      <p:sp>
        <p:nvSpPr>
          <p:cNvPr id="3" name="Content Placeholder 2">
            <a:extLst>
              <a:ext uri="{FF2B5EF4-FFF2-40B4-BE49-F238E27FC236}">
                <a16:creationId xmlns:a16="http://schemas.microsoft.com/office/drawing/2014/main" id="{1D0E40E5-3389-48D5-BC23-A73A4983EBCE}"/>
              </a:ext>
            </a:extLst>
          </p:cNvPr>
          <p:cNvSpPr>
            <a:spLocks noGrp="1"/>
          </p:cNvSpPr>
          <p:nvPr>
            <p:ph idx="1"/>
          </p:nvPr>
        </p:nvSpPr>
        <p:spPr>
          <a:xfrm>
            <a:off x="3320716" y="1392494"/>
            <a:ext cx="8582524" cy="3724940"/>
          </a:xfrm>
        </p:spPr>
        <p:txBody>
          <a:bodyPr>
            <a:normAutofit lnSpcReduction="10000"/>
          </a:bodyPr>
          <a:lstStyle/>
          <a:p>
            <a:pPr marL="0" indent="0">
              <a:buNone/>
            </a:pPr>
            <a:r>
              <a:rPr lang="en-GB" dirty="0">
                <a:sym typeface="Wingdings" panose="05000000000000000000" pitchFamily="2" charset="2"/>
              </a:rPr>
              <a:t> </a:t>
            </a:r>
            <a:r>
              <a:rPr lang="en-GB" dirty="0"/>
              <a:t>John Lewis are having strong years, outperforming the market and growing market share in Fashion, Home, and Electricals &amp; Home Technology. They also grew sales, operating profit, customer numbers and our Net Promoter Score. Their performance can reflects their relentless focus on putting customers at the heart of what they say and do by offering them products that they cannot buy anywhere else, delivering hassle free shopping experiences and inspiring and delighting them through in-shop experiences.</a:t>
            </a:r>
          </a:p>
        </p:txBody>
      </p:sp>
    </p:spTree>
    <p:extLst>
      <p:ext uri="{BB962C8B-B14F-4D97-AF65-F5344CB8AC3E}">
        <p14:creationId xmlns:p14="http://schemas.microsoft.com/office/powerpoint/2010/main" val="21113291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TotalTime>
  <Words>1196</Words>
  <Application>Microsoft Office PowerPoint</Application>
  <PresentationFormat>Widescreen</PresentationFormat>
  <Paragraphs>141</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Bahnschrift Condensed</vt:lpstr>
      <vt:lpstr>Calibri</vt:lpstr>
      <vt:lpstr>Calibri Light</vt:lpstr>
      <vt:lpstr>Footlight MT Light</vt:lpstr>
      <vt:lpstr>Times New Roman</vt:lpstr>
      <vt:lpstr>Wingdings</vt:lpstr>
      <vt:lpstr>Office Theme</vt:lpstr>
      <vt:lpstr>PowerPoint Presentation</vt:lpstr>
      <vt:lpstr>PowerPoint Presentation</vt:lpstr>
      <vt:lpstr>In this chart we can see Annual sales revenue of John Lewis in the United Kingdom (UK) from 2009 to 2018 (in million GBP)</vt:lpstr>
      <vt:lpstr>Task 1</vt:lpstr>
      <vt:lpstr>Task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 Task 4</vt:lpstr>
      <vt:lpstr>Recommendations Task 4</vt:lpstr>
      <vt:lpstr>Recommendations Task 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yasir chowdhury</dc:creator>
  <cp:lastModifiedBy>yasir chowdhury</cp:lastModifiedBy>
  <cp:revision>33</cp:revision>
  <dcterms:created xsi:type="dcterms:W3CDTF">2019-06-12T23:00:54Z</dcterms:created>
  <dcterms:modified xsi:type="dcterms:W3CDTF">2019-06-13T09:48:54Z</dcterms:modified>
</cp:coreProperties>
</file>