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65" r:id="rId4"/>
    <p:sldId id="266"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59315" autoAdjust="0"/>
  </p:normalViewPr>
  <p:slideViewPr>
    <p:cSldViewPr snapToGrid="0">
      <p:cViewPr varScale="1">
        <p:scale>
          <a:sx n="67" d="100"/>
          <a:sy n="67" d="100"/>
        </p:scale>
        <p:origin x="14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98FE6F-3F1F-43BC-8DD1-7E05B0EB4BF3}"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8E450-8E5D-428C-971F-5424EE6EF8EC}" type="slidenum">
              <a:rPr lang="en-GB" smtClean="0"/>
              <a:t>‹#›</a:t>
            </a:fld>
            <a:endParaRPr lang="en-GB"/>
          </a:p>
        </p:txBody>
      </p:sp>
    </p:spTree>
    <p:extLst>
      <p:ext uri="{BB962C8B-B14F-4D97-AF65-F5344CB8AC3E}">
        <p14:creationId xmlns:p14="http://schemas.microsoft.com/office/powerpoint/2010/main" val="914107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0E2841"/>
                </a:solidFill>
                <a:effectLst/>
                <a:uLnTx/>
                <a:uFillTx/>
                <a:latin typeface="Aptos" panose="02110004020202020204"/>
                <a:ea typeface="+mn-ea"/>
                <a:cs typeface="+mn-cs"/>
              </a:rPr>
              <a:t>Component one of this module’s assessment answered the research question below as an academic article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E2841"/>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0E2841"/>
                </a:solidFill>
                <a:effectLst/>
                <a:uLnTx/>
                <a:uFillTx/>
                <a:latin typeface="Aptos" panose="02110004020202020204"/>
                <a:ea typeface="+mn-ea"/>
                <a:cs typeface="+mn-cs"/>
              </a:rPr>
              <a:t>What is the role of university business schools in advancing SDG 4 (Quality Education) and SDG 8 (Decent Work and Economic Growth), and what are the associated tensions, limitations, and opportunities?</a:t>
            </a:r>
          </a:p>
          <a:p>
            <a:endParaRPr lang="en-GB" b="1" dirty="0"/>
          </a:p>
          <a:p>
            <a:r>
              <a:rPr lang="en-GB" dirty="0"/>
              <a:t>In this paper, I critically examine the role of university business schools in advancing SDG 4 (Quality Education) and SDG 8 (Decent Work and Economic Growth). Through a semi-systematic literature review, I explore how sustainability is embedded within curriculum design, pedagogy, and graduate employability. While I found evidence of significant progress in sustainability integration, I also identified persistent challenges, including fragmented implementation and tensions between transformative education and market-driven employability agendas. I conclude that meaningful progress requires institution-wide integration of sustainability, supported by critical pedagogy that develops ethical reasoning, sustainability competencies, and reflective engagement with contemporary labour market challenges.</a:t>
            </a:r>
          </a:p>
        </p:txBody>
      </p:sp>
      <p:sp>
        <p:nvSpPr>
          <p:cNvPr id="4" name="Slide Number Placeholder 3"/>
          <p:cNvSpPr>
            <a:spLocks noGrp="1"/>
          </p:cNvSpPr>
          <p:nvPr>
            <p:ph type="sldNum" sz="quarter" idx="5"/>
          </p:nvPr>
        </p:nvSpPr>
        <p:spPr/>
        <p:txBody>
          <a:bodyPr/>
          <a:lstStyle/>
          <a:p>
            <a:fld id="{7AF8E450-8E5D-428C-971F-5424EE6EF8EC}" type="slidenum">
              <a:rPr lang="en-GB" smtClean="0"/>
              <a:t>2</a:t>
            </a:fld>
            <a:endParaRPr lang="en-GB"/>
          </a:p>
        </p:txBody>
      </p:sp>
    </p:spTree>
    <p:extLst>
      <p:ext uri="{BB962C8B-B14F-4D97-AF65-F5344CB8AC3E}">
        <p14:creationId xmlns:p14="http://schemas.microsoft.com/office/powerpoint/2010/main" val="2611416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8E450-8E5D-428C-971F-5424EE6EF8EC}" type="slidenum">
              <a:rPr lang="en-GB" smtClean="0"/>
              <a:t>3</a:t>
            </a:fld>
            <a:endParaRPr lang="en-GB"/>
          </a:p>
        </p:txBody>
      </p:sp>
    </p:spTree>
    <p:extLst>
      <p:ext uri="{BB962C8B-B14F-4D97-AF65-F5344CB8AC3E}">
        <p14:creationId xmlns:p14="http://schemas.microsoft.com/office/powerpoint/2010/main" val="599350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study adopted a semi-systematic literature review to examine the role of university business schools in advancing the United Nations Sustainable Development Goals (SDGs), with a particular focus on SDG 4 (Quality Education) and SDG 8 (Decent Work and Economic Growth). My decision to focus on these two goals was influenced by my professional role as a lecturer within the Business School at the University of Wales Trinity Saint David (UWTSD), where I am actively involved in curriculum design, employability, and the integration of sustainability and ethics into business and management education. Through my teaching practice, I have become increasingly aware of the opportunities and challenges associated with embedding these goals within higher education, which prompted me to explore how these issues are addressed more widely in the literature.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the same time, I recognised that my professional experience could shape both the focus of the review and my interpretation of the evidence. My familiarity with SDG-related initiatives initially led me to view business schools as positive contributors to sustainable development. However, engaging critically with the literature encouraged me to question this assumption and to consider the tensions, contradictions, and institutional barriers that influence SDG implementation. This reflective process reinforced the importance of maintaining a critical and balanced perspective throughout the review, ensuring that my conclusions were informed by the evidence rather than by my own professional experiences or expectations.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8E450-8E5D-428C-971F-5424EE6EF8E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26638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Initially, I attempted to situate the study within a more locally grounded Welsh and UK policy context. This included reviewing Welsh Government strategies and UK higher education sustainability frameworks. However, during the early stages of the literature search, it became evident that there is a relatively limited body of peer-reviewed empirical research specifically focused on SDG implementation within Welsh Universities. This constraint is consistent with broader observations in sustainability education literature, which notes uneven institutional reporting and fragmented evidence bases across regions.</a:t>
            </a:r>
          </a:p>
          <a:p>
            <a:endParaRPr lang="en-GB" dirty="0"/>
          </a:p>
          <a:p>
            <a:r>
              <a:rPr lang="en-GB" dirty="0"/>
              <a:t>As a result, I broadened the scope of the study to an international literature base. This decision reflects an important characteristic of semi-systematic review methodology, which allows for iterative refinement of research boundaries in response to evidence availability (Mio, Panfilo &amp; Blundo, 2021). Consequently, I reframed the research question to focus on university business schools more broadly, while still maintaining relevance to my professional context.</a:t>
            </a:r>
          </a:p>
          <a:p>
            <a:endParaRPr lang="en-GB" dirty="0"/>
          </a:p>
          <a:p>
            <a:r>
              <a:rPr lang="en-GB" dirty="0"/>
              <a:t>The literature was restricted to the period 2020–2025. I selected this time frame to ensure relevance to contemporary developments in SDG implementation within higher education. This period captures the post-UN SDG acceleration phase in which universities increasingly formalised sustainability commitments and reporting structures. It also reflects the rapid evolution of employability discourse and responsible management education in response to global labour market changes.</a:t>
            </a:r>
          </a:p>
          <a:p>
            <a:endParaRPr lang="en-GB" dirty="0"/>
          </a:p>
        </p:txBody>
      </p:sp>
      <p:sp>
        <p:nvSpPr>
          <p:cNvPr id="4" name="Slide Number Placeholder 3"/>
          <p:cNvSpPr>
            <a:spLocks noGrp="1"/>
          </p:cNvSpPr>
          <p:nvPr>
            <p:ph type="sldNum" sz="quarter" idx="5"/>
          </p:nvPr>
        </p:nvSpPr>
        <p:spPr/>
        <p:txBody>
          <a:bodyPr/>
          <a:lstStyle/>
          <a:p>
            <a:fld id="{7AF8E450-8E5D-428C-971F-5424EE6EF8EC}" type="slidenum">
              <a:rPr lang="en-GB" smtClean="0"/>
              <a:t>5</a:t>
            </a:fld>
            <a:endParaRPr lang="en-GB"/>
          </a:p>
        </p:txBody>
      </p:sp>
    </p:spTree>
    <p:extLst>
      <p:ext uri="{BB962C8B-B14F-4D97-AF65-F5344CB8AC3E}">
        <p14:creationId xmlns:p14="http://schemas.microsoft.com/office/powerpoint/2010/main" val="2221753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chose to adopt a semi-systematic literature review because, as I explored the topic, I recognised that the relationship between university business schools and the Sustainable Development Goals (SDGs) spans several disciplines, including business and management, higher education, sustainability, public policy, and labour market studies. My initial intention was to conduct a more structured review; however, as I became familiar with the breadth and diversity of the literature, I realised that a fully systematic approach would have been too restrictive for addressing the conceptual and interdisciplinary nature of the research question. A semi-systematic review therefore provided the flexibility to integrate empirical studies, theoretical perspectives, and policy literature while maintaining a transparent and rigorous approach to the review process (Mio et al.,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Throughout the literature search, I relied primarily on Google Scholar, supplemented by AI-assisted research tools including Research Rabbit and Elicit AI. As the volume of literature increased, I found these tools particularly valuable for identifying influential authors, exploring citation networks, and recognising connections between studies that may not have emerged through traditional keyword searches alone. Rather than replacing critical judgement, these technologies supported a more efficient and systematic exploration of the evidence, while requiring me to remain selective and critically evaluate the relevance and quality of the sources identified (</a:t>
            </a:r>
            <a:r>
              <a:rPr lang="en-GB" sz="1200" kern="1200" dirty="0" err="1">
                <a:solidFill>
                  <a:schemeClr val="tx1"/>
                </a:solidFill>
                <a:effectLst/>
                <a:latin typeface="+mn-lt"/>
                <a:ea typeface="+mn-ea"/>
                <a:cs typeface="+mn-cs"/>
              </a:rPr>
              <a:t>Tahamtan</a:t>
            </a:r>
            <a:r>
              <a:rPr lang="en-GB" sz="1200" kern="1200" dirty="0">
                <a:solidFill>
                  <a:schemeClr val="tx1"/>
                </a:solidFill>
                <a:effectLst/>
                <a:latin typeface="+mn-lt"/>
                <a:ea typeface="+mn-ea"/>
                <a:cs typeface="+mn-cs"/>
              </a:rPr>
              <a:t> &amp; Bornmann,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search strategy also evolved as my understanding of the literature developed. I began with broad search terms relating to business schools and the SDGs before progressively refining the searches to focus on specific concepts such as curriculum development, graduate employability, responsible management education, sustainability competencies, and decent work. Using Boolean operators enabled me to balance breadth with precision, but I found that refining search terms was an iterative process rather than a linear one. As new themes emerged from the literature, I revisited and adapted my search strategy to ensure that important perspectives were not overlooked. Reflecting on this process reinforced the importance of remaining flexible while maintaining methodological rigour, allowing the review to develop in response to the evidence rather than being constrained by my initial assumptions.</a:t>
            </a:r>
            <a:endParaRPr lang="en-GB" dirty="0"/>
          </a:p>
        </p:txBody>
      </p:sp>
      <p:sp>
        <p:nvSpPr>
          <p:cNvPr id="4" name="Slide Number Placeholder 3"/>
          <p:cNvSpPr>
            <a:spLocks noGrp="1"/>
          </p:cNvSpPr>
          <p:nvPr>
            <p:ph type="sldNum" sz="quarter" idx="5"/>
          </p:nvPr>
        </p:nvSpPr>
        <p:spPr/>
        <p:txBody>
          <a:bodyPr/>
          <a:lstStyle/>
          <a:p>
            <a:fld id="{7AF8E450-8E5D-428C-971F-5424EE6EF8EC}" type="slidenum">
              <a:rPr lang="en-GB" smtClean="0"/>
              <a:t>6</a:t>
            </a:fld>
            <a:endParaRPr lang="en-GB"/>
          </a:p>
        </p:txBody>
      </p:sp>
    </p:spTree>
    <p:extLst>
      <p:ext uri="{BB962C8B-B14F-4D97-AF65-F5344CB8AC3E}">
        <p14:creationId xmlns:p14="http://schemas.microsoft.com/office/powerpoint/2010/main" val="1459530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literature collection and screening, I used thematic analysis to synthesise findings. I used Thematic analysis due to its flexibility and suitability for analysing heterogeneous datasets, including qualitative, quantitative, and conceptual literature. The approach aligns with Braun and Clarke’s (2006) widely used framework for identifying, analysing, and reporting patterns (themes) within data.</a:t>
            </a:r>
          </a:p>
          <a:p>
            <a:endParaRPr lang="en-GB" dirty="0"/>
          </a:p>
          <a:p>
            <a:r>
              <a:rPr lang="en-GB" dirty="0"/>
              <a:t>Thematic analysis is particularly appropriate for sustainability research because it enables interpretation across diverse epistemological positions and methodological traditions (Braun &amp; Clarke, 2006; Clarke &amp; Braun, 2023). In this study, it supported the integration of empirical findings, theoretical frameworks, and policy documents into coherent analytical themes.</a:t>
            </a:r>
          </a:p>
          <a:p>
            <a:endParaRPr lang="en-GB" dirty="0"/>
          </a:p>
          <a:p>
            <a:pPr>
              <a:buNone/>
            </a:pPr>
            <a:r>
              <a:rPr lang="en-GB" b="1" dirty="0"/>
              <a:t>SDG 4: Quality Education</a:t>
            </a:r>
          </a:p>
          <a:p>
            <a:pPr>
              <a:buNone/>
            </a:pPr>
            <a:r>
              <a:rPr lang="en-GB" b="1" dirty="0"/>
              <a:t>Focus:</a:t>
            </a:r>
            <a:r>
              <a:rPr lang="en-GB" dirty="0"/>
              <a:t> Ensuring inclusive, equitable and high-quality education while developing lifelong learning opportunities and sustainability competencies. </a:t>
            </a:r>
          </a:p>
          <a:p>
            <a:pPr>
              <a:buNone/>
            </a:pPr>
            <a:endParaRPr lang="en-GB" dirty="0"/>
          </a:p>
          <a:p>
            <a:pPr>
              <a:buNone/>
            </a:pPr>
            <a:r>
              <a:rPr lang="en-GB" b="1" dirty="0"/>
              <a:t>Curriculum Transformation and Embedding Sustainability in Business Education</a:t>
            </a:r>
            <a:br>
              <a:rPr lang="en-GB" dirty="0"/>
            </a:br>
            <a:r>
              <a:rPr lang="en-GB" dirty="0"/>
              <a:t>Business schools are increasingly integrating sustainability and SDG principles into curricula through frameworks such as Responsible Management Education (RME) and PRME. However, implementation remains inconsistent, with many institutions struggling to move beyond symbolic commitments towards genuine curriculum transformation. </a:t>
            </a:r>
            <a:br>
              <a:rPr lang="en-GB" dirty="0"/>
            </a:br>
            <a:endParaRPr lang="en-GB" dirty="0"/>
          </a:p>
          <a:p>
            <a:pPr>
              <a:buNone/>
            </a:pPr>
            <a:r>
              <a:rPr lang="en-GB" b="1" dirty="0"/>
              <a:t>Institutional Commitment and Structural Barriers to SDG Integration</a:t>
            </a:r>
            <a:br>
              <a:rPr lang="en-GB" dirty="0"/>
            </a:br>
            <a:r>
              <a:rPr lang="en-GB" dirty="0"/>
              <a:t>The literature highlights a gap between institutional sustainability policies and actual educational practice. Business schools often face barriers including disciplinary silos, competing performance measures, and pressure to prioritise research rankings and reputation over deeper educational change. </a:t>
            </a:r>
          </a:p>
          <a:p>
            <a:pPr>
              <a:buNone/>
            </a:pPr>
            <a:endParaRPr lang="en-GB" dirty="0"/>
          </a:p>
          <a:p>
            <a:pPr>
              <a:buNone/>
            </a:pPr>
            <a:r>
              <a:rPr lang="en-GB" b="1" dirty="0"/>
              <a:t>Pedagogical Innovation and Student-Centred Learning</a:t>
            </a:r>
            <a:br>
              <a:rPr lang="en-GB" dirty="0"/>
            </a:br>
            <a:r>
              <a:rPr lang="en-GB" dirty="0"/>
              <a:t>Transformative teaching approaches such as experiential learning, case studies, simulations, industry projects and reflective practice are identified as important for developing sustainability understanding. However, sustainability education is often fragmented, remaining an “add-on” rather than embedded throughout programmes. </a:t>
            </a:r>
          </a:p>
          <a:p>
            <a:pPr>
              <a:buNone/>
            </a:pPr>
            <a:br>
              <a:rPr lang="en-GB" dirty="0"/>
            </a:br>
            <a:br>
              <a:rPr lang="en-GB" dirty="0"/>
            </a:br>
            <a:endParaRPr lang="en-GB" dirty="0"/>
          </a:p>
          <a:p>
            <a:pPr>
              <a:buNone/>
            </a:pPr>
            <a:r>
              <a:rPr lang="en-GB" b="1" dirty="0"/>
              <a:t>SDG 8: Decent Work and Economic Growth</a:t>
            </a:r>
          </a:p>
          <a:p>
            <a:pPr>
              <a:buNone/>
            </a:pPr>
            <a:r>
              <a:rPr lang="en-GB" b="1" dirty="0"/>
              <a:t>Focus:</a:t>
            </a:r>
            <a:r>
              <a:rPr lang="en-GB" dirty="0"/>
              <a:t> Promoting sustainable economic growth, productive employment and decent work opportunities for all. </a:t>
            </a:r>
          </a:p>
          <a:p>
            <a:pPr>
              <a:buNone/>
            </a:pPr>
            <a:endParaRPr lang="en-GB" dirty="0"/>
          </a:p>
          <a:p>
            <a:pPr>
              <a:buNone/>
            </a:pPr>
            <a:r>
              <a:rPr lang="en-GB" b="1" dirty="0"/>
              <a:t>Employability as the Dominant Interpretation of SDG 8</a:t>
            </a:r>
            <a:br>
              <a:rPr lang="en-GB" dirty="0"/>
            </a:br>
            <a:r>
              <a:rPr lang="en-GB" dirty="0"/>
              <a:t>Business schools often interpret SDG 8 primarily through graduate employability, focusing on skills development, employment outcomes and career readiness. However, this can narrow the meaning of decent work by prioritising job attainment over job quality and worker wellbeing. </a:t>
            </a:r>
          </a:p>
          <a:p>
            <a:pPr>
              <a:buNone/>
            </a:pPr>
            <a:br>
              <a:rPr lang="en-GB" dirty="0"/>
            </a:br>
            <a:r>
              <a:rPr lang="en-GB" b="1" dirty="0"/>
              <a:t>Graduate Skills Development and Labour Market Alignment</a:t>
            </a:r>
            <a:br>
              <a:rPr lang="en-GB" dirty="0"/>
            </a:br>
            <a:r>
              <a:rPr lang="en-GB" dirty="0"/>
              <a:t>Universities increasingly align curricula with employer expectations by developing digital literacy, leadership, resilience and analytical skills. While this improves workforce readiness, critics argue that excessive focus on labour market needs may reduce education to economic utility. </a:t>
            </a:r>
          </a:p>
          <a:p>
            <a:pPr>
              <a:buNone/>
            </a:pPr>
            <a:br>
              <a:rPr lang="en-GB" dirty="0"/>
            </a:br>
            <a:r>
              <a:rPr lang="en-GB" b="1" dirty="0"/>
              <a:t>The Tension Between Employability and Critical Education</a:t>
            </a:r>
            <a:br>
              <a:rPr lang="en-GB" dirty="0"/>
            </a:br>
            <a:r>
              <a:rPr lang="en-GB" dirty="0"/>
              <a:t>The literature identifies a conflict between preparing students to succeed within existing economic systems and encouraging them to critically challenge those systems. Business education risks focusing on adaptation to labour markets rather than questioning inequalities within them. </a:t>
            </a:r>
          </a:p>
          <a:p>
            <a:pPr>
              <a:buNone/>
            </a:pPr>
            <a:br>
              <a:rPr lang="en-GB" dirty="0"/>
            </a:b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7AF8E450-8E5D-428C-971F-5424EE6EF8EC}" type="slidenum">
              <a:rPr lang="en-GB" smtClean="0"/>
              <a:t>7</a:t>
            </a:fld>
            <a:endParaRPr lang="en-GB"/>
          </a:p>
        </p:txBody>
      </p:sp>
    </p:spTree>
    <p:extLst>
      <p:ext uri="{BB962C8B-B14F-4D97-AF65-F5344CB8AC3E}">
        <p14:creationId xmlns:p14="http://schemas.microsoft.com/office/powerpoint/2010/main" val="751295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dimension of this study is my position as an insider researcher within a business school context. As a lecturer at UWTSD, I am directly involved in curriculum design and delivery where SDG 4 and SDG 8 are increasingly embedded into module learning outcomes, assessments, and pedagogical approaches.</a:t>
            </a:r>
          </a:p>
          <a:p>
            <a:endParaRPr lang="en-GB" dirty="0"/>
          </a:p>
          <a:p>
            <a:r>
              <a:rPr lang="en-GB" dirty="0"/>
              <a:t>This positionality provides significant advantages, including contextual insight into how sustainability is operationalised in practice. Insider research allows for a deeper understanding of institutional processes, curriculum decision-making, and student engagement with sustainability-related content (</a:t>
            </a:r>
            <a:r>
              <a:rPr lang="en-GB" dirty="0" err="1"/>
              <a:t>Beddewela</a:t>
            </a:r>
            <a:r>
              <a:rPr lang="en-GB" dirty="0"/>
              <a:t> et al., 2017).</a:t>
            </a:r>
          </a:p>
          <a:p>
            <a:endParaRPr lang="en-GB" dirty="0"/>
          </a:p>
          <a:p>
            <a:r>
              <a:rPr lang="en-GB" dirty="0"/>
              <a:t>My position as a lecturer within a university business school provided valuable insight into the topic and helped me understand how SDG 4 and SDG 8 are being incorporated into teaching and curriculum design. However, I also recognised that this professional experience could influence how I interpreted the literature. Having worked with these concepts in practice, I was aware that I might unconsciously favour research that supported my own experiences or assumptions. To reduce this risk, I adopted a reflexive approach throughout the review. I regularly questioned whether my decisions were being guided by the evidence rather than by my professional perspective. This included reflecting on the studies I selected, how I interpreted their findings, and how I developed the key themes within the </a:t>
            </a:r>
            <a:r>
              <a:rPr lang="en-GB" dirty="0" err="1"/>
              <a:t>review.One</a:t>
            </a:r>
            <a:r>
              <a:rPr lang="en-GB" dirty="0"/>
              <a:t> example of this occurred during the literature search. My initial instinct was to focus primarily on Welsh and UK-based research because it felt most relevant to my role at the University of Wales Trinity Saint David. However, I quickly found that there was insufficient recent peer-reviewed literature to answer the research question comprehensively. As a result, I broadened the search to include international studies. Although this moved the review beyond my immediate professional context, it strengthened the evidence base, provided a wider range of perspectives, and ensured the review was more balanced and methodologically robust, consistent with guidance on semi-systematic literature reviews (Leal Filho et al., 2021).</a:t>
            </a:r>
          </a:p>
          <a:p>
            <a:endParaRPr lang="en-GB" dirty="0"/>
          </a:p>
        </p:txBody>
      </p:sp>
      <p:sp>
        <p:nvSpPr>
          <p:cNvPr id="4" name="Slide Number Placeholder 3"/>
          <p:cNvSpPr>
            <a:spLocks noGrp="1"/>
          </p:cNvSpPr>
          <p:nvPr>
            <p:ph type="sldNum" sz="quarter" idx="5"/>
          </p:nvPr>
        </p:nvSpPr>
        <p:spPr/>
        <p:txBody>
          <a:bodyPr/>
          <a:lstStyle/>
          <a:p>
            <a:fld id="{7AF8E450-8E5D-428C-971F-5424EE6EF8EC}" type="slidenum">
              <a:rPr lang="en-GB" smtClean="0"/>
              <a:t>8</a:t>
            </a:fld>
            <a:endParaRPr lang="en-GB"/>
          </a:p>
        </p:txBody>
      </p:sp>
    </p:spTree>
    <p:extLst>
      <p:ext uri="{BB962C8B-B14F-4D97-AF65-F5344CB8AC3E}">
        <p14:creationId xmlns:p14="http://schemas.microsoft.com/office/powerpoint/2010/main" val="3631399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no direct ethical considerations as the study was based on secondary evidence, but I was mindful that I avoided allowing my own bias to impact on the interpretation I have presented in this study. </a:t>
            </a:r>
          </a:p>
          <a:p>
            <a:endParaRPr lang="en-GB" dirty="0"/>
          </a:p>
          <a:p>
            <a:r>
              <a:rPr lang="en-GB" dirty="0"/>
              <a:t>Finally, I reflected on the limitations associated with the absence of primary empirical data. </a:t>
            </a:r>
          </a:p>
          <a:p>
            <a:r>
              <a:rPr lang="en-GB" dirty="0"/>
              <a:t>I was unable to capture the lived experience of staff and students within my University in advancing SDG 4 and SDG 8, which is an opportunity going forward for future research.</a:t>
            </a:r>
          </a:p>
          <a:p>
            <a:endParaRPr lang="en-GB" dirty="0"/>
          </a:p>
        </p:txBody>
      </p:sp>
      <p:sp>
        <p:nvSpPr>
          <p:cNvPr id="4" name="Slide Number Placeholder 3"/>
          <p:cNvSpPr>
            <a:spLocks noGrp="1"/>
          </p:cNvSpPr>
          <p:nvPr>
            <p:ph type="sldNum" sz="quarter" idx="5"/>
          </p:nvPr>
        </p:nvSpPr>
        <p:spPr/>
        <p:txBody>
          <a:bodyPr/>
          <a:lstStyle/>
          <a:p>
            <a:fld id="{7AF8E450-8E5D-428C-971F-5424EE6EF8EC}" type="slidenum">
              <a:rPr lang="en-GB" smtClean="0"/>
              <a:t>9</a:t>
            </a:fld>
            <a:endParaRPr lang="en-GB"/>
          </a:p>
        </p:txBody>
      </p:sp>
    </p:spTree>
    <p:extLst>
      <p:ext uri="{BB962C8B-B14F-4D97-AF65-F5344CB8AC3E}">
        <p14:creationId xmlns:p14="http://schemas.microsoft.com/office/powerpoint/2010/main" val="3951645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75695-EB5E-D792-3DE3-6209D660D0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38774B-D05A-6541-04D0-2EDD6424C8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A11EBA-5AE5-F141-A2A6-12AD7521855B}"/>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5" name="Footer Placeholder 4">
            <a:extLst>
              <a:ext uri="{FF2B5EF4-FFF2-40B4-BE49-F238E27FC236}">
                <a16:creationId xmlns:a16="http://schemas.microsoft.com/office/drawing/2014/main" id="{E90C9841-33A9-85EC-5A92-35B968B573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B70043-E070-015C-2EF8-76241DB93F0B}"/>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2990688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6AA10-2C08-546B-ADC0-2CA49D0179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0535DC-E39E-A8ED-3615-E57D965BBC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6BC8BD-90B5-BD67-54D4-6C8D994A3275}"/>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5" name="Footer Placeholder 4">
            <a:extLst>
              <a:ext uri="{FF2B5EF4-FFF2-40B4-BE49-F238E27FC236}">
                <a16:creationId xmlns:a16="http://schemas.microsoft.com/office/drawing/2014/main" id="{470F2307-DDA7-3EF7-D709-C01631A5FA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ED7E5B-6338-17E1-9197-0C6DC6BB20AD}"/>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2821826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A00B7-CAA3-2A37-8FCF-E01761705D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DA9622-A93D-953F-5245-32B731DE0E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510728-9B69-512A-13A7-C10CFC0ECD1C}"/>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5" name="Footer Placeholder 4">
            <a:extLst>
              <a:ext uri="{FF2B5EF4-FFF2-40B4-BE49-F238E27FC236}">
                <a16:creationId xmlns:a16="http://schemas.microsoft.com/office/drawing/2014/main" id="{8262342A-5DF5-EA46-6059-EDD722774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BC61D8-CD65-3E10-5757-3E31420A15CA}"/>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2287308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53100-DA06-D563-B99C-DF4C6A86DC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022E77-8B2E-7AA7-9021-FC43BEF225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32E101-5FD8-63F4-D5CC-10E2394214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4D2C68-F485-04AD-19CD-14A50111EF98}"/>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6" name="Footer Placeholder 5">
            <a:extLst>
              <a:ext uri="{FF2B5EF4-FFF2-40B4-BE49-F238E27FC236}">
                <a16:creationId xmlns:a16="http://schemas.microsoft.com/office/drawing/2014/main" id="{1BCE64AD-A85D-DE13-7AE0-E263C82EE9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5E9AFF-C898-AF43-24E1-2D2E022B4520}"/>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2748685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96EF3-C851-BC1E-F7E7-CCB3C2DE5A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AF380A-ECAA-AB7C-5D27-89B0266A64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44EA00-DFC7-6E4F-566A-20A3CEF266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88A34F-2443-E3E0-B9FC-3079AC5C3F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09F427-A5D9-72B3-41B6-F6887E2D65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08DF43-62E8-8945-CFB3-A9FB68C3F7EF}"/>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8" name="Footer Placeholder 7">
            <a:extLst>
              <a:ext uri="{FF2B5EF4-FFF2-40B4-BE49-F238E27FC236}">
                <a16:creationId xmlns:a16="http://schemas.microsoft.com/office/drawing/2014/main" id="{550F8585-CEF9-9606-CFF7-27EDC12536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A696F0-7BCF-380B-3B26-DF09AAC605E9}"/>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694224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1CD95-4F3B-25C7-7BD6-2C2F70B1141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2B8D97-B2A1-9B3D-BAA5-024132AC3F96}"/>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4" name="Footer Placeholder 3">
            <a:extLst>
              <a:ext uri="{FF2B5EF4-FFF2-40B4-BE49-F238E27FC236}">
                <a16:creationId xmlns:a16="http://schemas.microsoft.com/office/drawing/2014/main" id="{6058A93E-9B34-C932-2ED0-55D92575F4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5ABBC1-399A-215E-8BE3-6954AF85D708}"/>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1051710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829ADB-4A1D-5720-19F4-9609F2EB512B}"/>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3" name="Footer Placeholder 2">
            <a:extLst>
              <a:ext uri="{FF2B5EF4-FFF2-40B4-BE49-F238E27FC236}">
                <a16:creationId xmlns:a16="http://schemas.microsoft.com/office/drawing/2014/main" id="{30EE558D-8DE8-641E-DFE0-48FE44EB4E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EA18E5-C80E-7C8B-EF05-8438AEFE6561}"/>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2679096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353CE-5563-5FED-D050-23044CA8C6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7C9A14-567A-4886-7B4E-B759A3697A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77326B-5273-7954-2B01-2C89968520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687927-457C-D47E-0846-CB09D57334D5}"/>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6" name="Footer Placeholder 5">
            <a:extLst>
              <a:ext uri="{FF2B5EF4-FFF2-40B4-BE49-F238E27FC236}">
                <a16:creationId xmlns:a16="http://schemas.microsoft.com/office/drawing/2014/main" id="{035B058B-23F4-F9AA-36CF-3454BD2176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4D2174-47A2-E09B-E960-9FE0B9E0EB58}"/>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3515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9C92E-5619-FC26-03CD-BC31441586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8F1044-E494-D438-EE6A-BBDB1A4749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73FC22-0114-B214-7420-B13C38128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E1AB41-0471-355B-4100-D8B3D991848B}"/>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6" name="Footer Placeholder 5">
            <a:extLst>
              <a:ext uri="{FF2B5EF4-FFF2-40B4-BE49-F238E27FC236}">
                <a16:creationId xmlns:a16="http://schemas.microsoft.com/office/drawing/2014/main" id="{E45CEC50-7CAC-D685-F9F4-5E5F99FB00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7D4A61-FE05-86B0-B142-6B20432A0827}"/>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3382355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E1A2-681A-EF9B-E9C9-C3C351C11F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57FE24-B11D-C767-B9B8-600C28BD1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A9BB8C-ED5A-3B88-D54B-90261463686C}"/>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5" name="Footer Placeholder 4">
            <a:extLst>
              <a:ext uri="{FF2B5EF4-FFF2-40B4-BE49-F238E27FC236}">
                <a16:creationId xmlns:a16="http://schemas.microsoft.com/office/drawing/2014/main" id="{51D00C79-944E-1E44-B87B-D987E41AB3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E8AAFC-DF5A-5455-B76B-726275F8CCB1}"/>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2352616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7178D8-4FEC-7001-F359-ED3839EF4C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150D75-EAAB-5483-914D-B7D9C5CC22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C5B1C2-F025-1126-96C5-203882FD2694}"/>
              </a:ext>
            </a:extLst>
          </p:cNvPr>
          <p:cNvSpPr>
            <a:spLocks noGrp="1"/>
          </p:cNvSpPr>
          <p:nvPr>
            <p:ph type="dt" sz="half" idx="10"/>
          </p:nvPr>
        </p:nvSpPr>
        <p:spPr/>
        <p:txBody>
          <a:bodyPr/>
          <a:lstStyle/>
          <a:p>
            <a:fld id="{4F2151A1-EC4C-4367-8B96-434B55AE6C80}" type="datetimeFigureOut">
              <a:rPr lang="en-GB" smtClean="0"/>
              <a:t>17/07/2026</a:t>
            </a:fld>
            <a:endParaRPr lang="en-GB"/>
          </a:p>
        </p:txBody>
      </p:sp>
      <p:sp>
        <p:nvSpPr>
          <p:cNvPr id="5" name="Footer Placeholder 4">
            <a:extLst>
              <a:ext uri="{FF2B5EF4-FFF2-40B4-BE49-F238E27FC236}">
                <a16:creationId xmlns:a16="http://schemas.microsoft.com/office/drawing/2014/main" id="{18823F35-B091-DA2C-4349-372462F1A3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5EE3CB-EDD2-728F-2546-D9A4E338A7A3}"/>
              </a:ext>
            </a:extLst>
          </p:cNvPr>
          <p:cNvSpPr>
            <a:spLocks noGrp="1"/>
          </p:cNvSpPr>
          <p:nvPr>
            <p:ph type="sldNum" sz="quarter" idx="12"/>
          </p:nvPr>
        </p:nvSpPr>
        <p:spPr/>
        <p:txBody>
          <a:bodyPr/>
          <a:lstStyle/>
          <a:p>
            <a:fld id="{18A7D015-814A-431C-BEF0-4DE22828520B}" type="slidenum">
              <a:rPr lang="en-GB" smtClean="0"/>
              <a:t>‹#›</a:t>
            </a:fld>
            <a:endParaRPr lang="en-GB"/>
          </a:p>
        </p:txBody>
      </p:sp>
    </p:spTree>
    <p:extLst>
      <p:ext uri="{BB962C8B-B14F-4D97-AF65-F5344CB8AC3E}">
        <p14:creationId xmlns:p14="http://schemas.microsoft.com/office/powerpoint/2010/main" val="510130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791BCE-6C95-DD62-CBCE-B0BABB185E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5D1E81-7642-B269-6054-39D7E25544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0F94B0-1414-F3DD-12E1-15439CB2A3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F2151A1-EC4C-4367-8B96-434B55AE6C80}" type="datetimeFigureOut">
              <a:rPr lang="en-GB" smtClean="0"/>
              <a:t>17/07/2026</a:t>
            </a:fld>
            <a:endParaRPr lang="en-GB"/>
          </a:p>
        </p:txBody>
      </p:sp>
      <p:sp>
        <p:nvSpPr>
          <p:cNvPr id="5" name="Footer Placeholder 4">
            <a:extLst>
              <a:ext uri="{FF2B5EF4-FFF2-40B4-BE49-F238E27FC236}">
                <a16:creationId xmlns:a16="http://schemas.microsoft.com/office/drawing/2014/main" id="{675C159D-8C3B-D69F-376F-C6E9FAB725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22AA85-B2F0-F30B-91CC-2BBCF825F0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8A7D015-814A-431C-BEF0-4DE22828520B}" type="slidenum">
              <a:rPr lang="en-GB" smtClean="0"/>
              <a:t>‹#›</a:t>
            </a:fld>
            <a:endParaRPr lang="en-GB"/>
          </a:p>
        </p:txBody>
      </p:sp>
    </p:spTree>
    <p:extLst>
      <p:ext uri="{BB962C8B-B14F-4D97-AF65-F5344CB8AC3E}">
        <p14:creationId xmlns:p14="http://schemas.microsoft.com/office/powerpoint/2010/main" val="1366305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hyperlink" Target="https://www.weforum.org/reports/the-future-of-jobs-report-2023" TargetMode="External"/><Relationship Id="rId3" Type="http://schemas.openxmlformats.org/officeDocument/2006/relationships/hyperlink" Target="https://doi.org/10.1191/1478088706qp063oa" TargetMode="External"/><Relationship Id="rId7" Type="http://schemas.openxmlformats.org/officeDocument/2006/relationships/hyperlink" Target="https://unesdoc.unesco.org/ark:/48223/pf0000379707" TargetMode="External"/><Relationship Id="rId2" Type="http://schemas.openxmlformats.org/officeDocument/2006/relationships/hyperlink" Target="https://doi.org/10.1016/j.ijme.2017.03.013" TargetMode="External"/><Relationship Id="rId1" Type="http://schemas.openxmlformats.org/officeDocument/2006/relationships/slideLayout" Target="../slideLayouts/slideLayout2.xml"/><Relationship Id="rId6" Type="http://schemas.openxmlformats.org/officeDocument/2006/relationships/hyperlink" Target="https://arxiv.org/abs/1906.04588" TargetMode="External"/><Relationship Id="rId5" Type="http://schemas.openxmlformats.org/officeDocument/2006/relationships/hyperlink" Target="https://doi.org/10.1002/bse.2568" TargetMode="External"/><Relationship Id="rId4" Type="http://schemas.openxmlformats.org/officeDocument/2006/relationships/hyperlink" Target="https://doi.org/10.1016/j.jclepro.2021.126752" TargetMode="External"/><Relationship Id="rId9" Type="http://schemas.openxmlformats.org/officeDocument/2006/relationships/hyperlink" Target="https://doi.org/10.1016/j.ijme.2021.1005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84712-BE1C-5E3C-1B7F-00B55CD310B8}"/>
              </a:ext>
            </a:extLst>
          </p:cNvPr>
          <p:cNvSpPr>
            <a:spLocks noGrp="1"/>
          </p:cNvSpPr>
          <p:nvPr>
            <p:ph type="ctrTitle"/>
          </p:nvPr>
        </p:nvSpPr>
        <p:spPr>
          <a:xfrm>
            <a:off x="6590662" y="4267832"/>
            <a:ext cx="4805996" cy="1297115"/>
          </a:xfrm>
        </p:spPr>
        <p:txBody>
          <a:bodyPr anchor="t">
            <a:normAutofit/>
          </a:bodyPr>
          <a:lstStyle/>
          <a:p>
            <a:pPr algn="l"/>
            <a:r>
              <a:rPr lang="en-GB" sz="2800">
                <a:solidFill>
                  <a:schemeClr val="tx2"/>
                </a:solidFill>
              </a:rPr>
              <a:t>BMDP7002D Practitioner Learning Project</a:t>
            </a:r>
            <a:br>
              <a:rPr lang="en-GB" sz="2800">
                <a:solidFill>
                  <a:schemeClr val="tx2"/>
                </a:solidFill>
              </a:rPr>
            </a:br>
            <a:r>
              <a:rPr lang="en-GB" sz="2800">
                <a:solidFill>
                  <a:schemeClr val="tx2"/>
                </a:solidFill>
              </a:rPr>
              <a:t>Component two</a:t>
            </a:r>
          </a:p>
        </p:txBody>
      </p:sp>
      <p:sp>
        <p:nvSpPr>
          <p:cNvPr id="3" name="Subtitle 2">
            <a:extLst>
              <a:ext uri="{FF2B5EF4-FFF2-40B4-BE49-F238E27FC236}">
                <a16:creationId xmlns:a16="http://schemas.microsoft.com/office/drawing/2014/main" id="{733C2769-A091-9615-C185-4AF5D4DED552}"/>
              </a:ext>
            </a:extLst>
          </p:cNvPr>
          <p:cNvSpPr>
            <a:spLocks noGrp="1"/>
          </p:cNvSpPr>
          <p:nvPr>
            <p:ph type="subTitle" idx="1"/>
          </p:nvPr>
        </p:nvSpPr>
        <p:spPr>
          <a:xfrm>
            <a:off x="6433024" y="1932708"/>
            <a:ext cx="4805691" cy="838831"/>
          </a:xfrm>
        </p:spPr>
        <p:txBody>
          <a:bodyPr anchor="b">
            <a:noAutofit/>
          </a:bodyPr>
          <a:lstStyle/>
          <a:p>
            <a:pPr algn="l"/>
            <a:r>
              <a:rPr lang="en-GB" sz="1800" dirty="0">
                <a:solidFill>
                  <a:schemeClr val="tx2"/>
                </a:solidFill>
              </a:rPr>
              <a:t>Lecturer Christian Felices</a:t>
            </a:r>
          </a:p>
          <a:p>
            <a:pPr algn="l"/>
            <a:endParaRPr lang="en-GB" sz="1800" dirty="0">
              <a:solidFill>
                <a:schemeClr val="tx2"/>
              </a:solidFill>
            </a:endParaRPr>
          </a:p>
          <a:p>
            <a:pPr algn="l"/>
            <a:r>
              <a:rPr lang="en-GB" sz="1800" dirty="0">
                <a:solidFill>
                  <a:schemeClr val="tx2"/>
                </a:solidFill>
              </a:rPr>
              <a:t>Student: 1104353 Anthony Burns</a:t>
            </a:r>
          </a:p>
        </p:txBody>
      </p:sp>
      <p:pic>
        <p:nvPicPr>
          <p:cNvPr id="7" name="Graphic 6" descr="Head with Gears">
            <a:extLst>
              <a:ext uri="{FF2B5EF4-FFF2-40B4-BE49-F238E27FC236}">
                <a16:creationId xmlns:a16="http://schemas.microsoft.com/office/drawing/2014/main" id="{B341BA9E-FEB9-1082-E388-FECAC579CC0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73664638"/>
      </p:ext>
    </p:extLst>
  </p:cSld>
  <p:clrMapOvr>
    <a:masterClrMapping/>
  </p:clrMapOvr>
  <mc:AlternateContent xmlns:mc="http://schemas.openxmlformats.org/markup-compatibility/2006">
    <mc:Choice xmlns:p14="http://schemas.microsoft.com/office/powerpoint/2010/main" Requires="p14">
      <p:transition spd="slow" p14:dur="2000" advClick="0" advTm="1000"/>
    </mc:Choice>
    <mc:Fallback>
      <p:transition spd="slow" advClick="0" advTm="1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par>
                                <p:cTn id="16" presetID="10" presetClass="entr" presetSubtype="0" fill="hold" nodeType="withEffect">
                                  <p:stCondLst>
                                    <p:cond delay="500"/>
                                  </p:stCondLst>
                                  <p:iterate>
                                    <p:tmPct val="10000"/>
                                  </p:iterate>
                                  <p:childTnLst>
                                    <p:set>
                                      <p:cBhvr>
                                        <p:cTn id="17" dur="1" fill="hold">
                                          <p:stCondLst>
                                            <p:cond delay="0"/>
                                          </p:stCondLst>
                                        </p:cTn>
                                        <p:tgtEl>
                                          <p:spTgt spid="7"/>
                                        </p:tgtEl>
                                        <p:attrNameLst>
                                          <p:attrName>style.visibility</p:attrName>
                                        </p:attrNameLst>
                                      </p:cBhvr>
                                      <p:to>
                                        <p:strVal val="visible"/>
                                      </p:to>
                                    </p:set>
                                    <p:animEffect transition="in" filter="fade">
                                      <p:cBhvr>
                                        <p:cTn id="18"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6C90887-5EFE-D948-65A5-A53A2E5896D7}"/>
              </a:ext>
            </a:extLst>
          </p:cNvPr>
          <p:cNvSpPr>
            <a:spLocks noGrp="1"/>
          </p:cNvSpPr>
          <p:nvPr>
            <p:ph type="title"/>
          </p:nvPr>
        </p:nvSpPr>
        <p:spPr>
          <a:xfrm>
            <a:off x="151037" y="119926"/>
            <a:ext cx="9833548" cy="1325563"/>
          </a:xfrm>
        </p:spPr>
        <p:txBody>
          <a:bodyPr anchor="b">
            <a:normAutofit fontScale="90000"/>
          </a:bodyPr>
          <a:lstStyle/>
          <a:p>
            <a:pPr algn="ctr"/>
            <a:r>
              <a:rPr lang="en-GB" sz="4800" dirty="0">
                <a:solidFill>
                  <a:schemeClr val="tx2"/>
                </a:solidFill>
              </a:rPr>
              <a:t>Component one and the research question</a:t>
            </a:r>
          </a:p>
        </p:txBody>
      </p:sp>
      <p:grpSp>
        <p:nvGrpSpPr>
          <p:cNvPr id="24" name="Group 2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5" name="Freeform: Shape 2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EA9D0E7-8E39-4888-234A-FE0D55B54731}"/>
              </a:ext>
            </a:extLst>
          </p:cNvPr>
          <p:cNvSpPr>
            <a:spLocks noGrp="1"/>
          </p:cNvSpPr>
          <p:nvPr>
            <p:ph idx="1"/>
          </p:nvPr>
        </p:nvSpPr>
        <p:spPr>
          <a:xfrm>
            <a:off x="1179226" y="2890978"/>
            <a:ext cx="9833548" cy="3418381"/>
          </a:xfrm>
        </p:spPr>
        <p:txBody>
          <a:bodyPr>
            <a:normAutofit lnSpcReduction="10000"/>
          </a:bodyPr>
          <a:lstStyle/>
          <a:p>
            <a:pPr marL="0" indent="0">
              <a:buNone/>
            </a:pPr>
            <a:r>
              <a:rPr lang="en-GB" dirty="0">
                <a:solidFill>
                  <a:schemeClr val="tx2"/>
                </a:solidFill>
              </a:rPr>
              <a:t>The central research question guiding the review is:</a:t>
            </a:r>
          </a:p>
          <a:p>
            <a:pPr marL="0" indent="0">
              <a:buNone/>
            </a:pPr>
            <a:endParaRPr lang="en-GB" dirty="0">
              <a:solidFill>
                <a:schemeClr val="tx2"/>
              </a:solidFill>
            </a:endParaRPr>
          </a:p>
          <a:p>
            <a:pPr marL="0" indent="0">
              <a:buNone/>
            </a:pPr>
            <a:r>
              <a:rPr lang="en-GB" b="1" dirty="0">
                <a:solidFill>
                  <a:schemeClr val="tx2"/>
                </a:solidFill>
              </a:rPr>
              <a:t>What is the role of university business schools in advancing SDG 4 (Quality Education) and SDG 8 (Decent Work and Economic Growth), and what are the associated tensions, limitations, and opportunities?</a:t>
            </a:r>
          </a:p>
          <a:p>
            <a:pPr marL="0" indent="0">
              <a:buNone/>
            </a:pPr>
            <a:endParaRPr lang="en-GB" b="1" dirty="0">
              <a:solidFill>
                <a:schemeClr val="tx2"/>
              </a:solidFill>
            </a:endParaRPr>
          </a:p>
          <a:p>
            <a:pPr marL="0" indent="0">
              <a:buNone/>
            </a:pPr>
            <a:r>
              <a:rPr lang="en-GB" dirty="0">
                <a:solidFill>
                  <a:schemeClr val="tx2"/>
                </a:solidFill>
              </a:rPr>
              <a:t>Abstract</a:t>
            </a:r>
          </a:p>
          <a:p>
            <a:pPr marL="0" indent="0">
              <a:buNone/>
            </a:pPr>
            <a:endParaRPr lang="en-GB" dirty="0">
              <a:solidFill>
                <a:schemeClr val="tx2"/>
              </a:solidFill>
            </a:endParaRPr>
          </a:p>
          <a:p>
            <a:pPr marL="0" indent="0">
              <a:buNone/>
            </a:pPr>
            <a:endParaRPr lang="en-GB" sz="1800" dirty="0">
              <a:solidFill>
                <a:schemeClr val="tx2"/>
              </a:solidFill>
            </a:endParaRPr>
          </a:p>
        </p:txBody>
      </p:sp>
      <p:grpSp>
        <p:nvGrpSpPr>
          <p:cNvPr id="30" name="Group 2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1" name="Freeform: Shape 3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Video 5">
            <a:hlinkClick r:id="" action="ppaction://media"/>
            <a:extLst>
              <a:ext uri="{FF2B5EF4-FFF2-40B4-BE49-F238E27FC236}">
                <a16:creationId xmlns:a16="http://schemas.microsoft.com/office/drawing/2014/main" id="{F8DF2A8A-14F7-1586-F2A8-A329A9D6778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983563" y="198452"/>
            <a:ext cx="2057400" cy="2057400"/>
          </a:xfrm>
          <a:prstGeom prst="ellipse">
            <a:avLst/>
          </a:prstGeom>
          <a:ln>
            <a:noFill/>
          </a:ln>
          <a:effectLst>
            <a:softEdge rad="127000"/>
          </a:effectLst>
        </p:spPr>
      </p:pic>
    </p:spTree>
    <p:extLst>
      <p:ext uri="{BB962C8B-B14F-4D97-AF65-F5344CB8AC3E}">
        <p14:creationId xmlns:p14="http://schemas.microsoft.com/office/powerpoint/2010/main" val="3806179398"/>
      </p:ext>
    </p:extLst>
  </p:cSld>
  <p:clrMapOvr>
    <a:masterClrMapping/>
  </p:clrMapOvr>
  <mc:AlternateContent xmlns:mc="http://schemas.openxmlformats.org/markup-compatibility/2006" xmlns:p14="http://schemas.microsoft.com/office/powerpoint/2010/main">
    <mc:Choice Requires="p14">
      <p:transition spd="slow" p14:dur="2000" advTm="92024"/>
    </mc:Choice>
    <mc:Fallback xmlns="">
      <p:transition spd="slow" advTm="92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05D6B-8091-0F6F-C7D8-F1AC9B3E0606}"/>
              </a:ext>
            </a:extLst>
          </p:cNvPr>
          <p:cNvSpPr>
            <a:spLocks noGrp="1"/>
          </p:cNvSpPr>
          <p:nvPr>
            <p:ph type="title"/>
          </p:nvPr>
        </p:nvSpPr>
        <p:spPr/>
        <p:txBody>
          <a:bodyPr/>
          <a:lstStyle/>
          <a:p>
            <a:r>
              <a:rPr lang="en-GB" dirty="0"/>
              <a:t>Reflecting on the outcomes</a:t>
            </a:r>
          </a:p>
        </p:txBody>
      </p:sp>
      <p:sp>
        <p:nvSpPr>
          <p:cNvPr id="3" name="Content Placeholder 2">
            <a:extLst>
              <a:ext uri="{FF2B5EF4-FFF2-40B4-BE49-F238E27FC236}">
                <a16:creationId xmlns:a16="http://schemas.microsoft.com/office/drawing/2014/main" id="{4CA37E4D-D377-00D1-9B7A-4A2B7F0D7A53}"/>
              </a:ext>
            </a:extLst>
          </p:cNvPr>
          <p:cNvSpPr>
            <a:spLocks noGrp="1"/>
          </p:cNvSpPr>
          <p:nvPr>
            <p:ph idx="1"/>
          </p:nvPr>
        </p:nvSpPr>
        <p:spPr/>
        <p:txBody>
          <a:bodyPr/>
          <a:lstStyle/>
          <a:p>
            <a:pPr marL="0" indent="0">
              <a:buNone/>
            </a:pPr>
            <a:r>
              <a:rPr lang="en-GB" dirty="0"/>
              <a:t>This presentation will be reflecting on the outcomes of my academic article, looking at:</a:t>
            </a:r>
          </a:p>
          <a:p>
            <a:pPr lvl="1"/>
            <a:r>
              <a:rPr lang="en-GB" dirty="0"/>
              <a:t>Why I chose the topic area</a:t>
            </a:r>
          </a:p>
          <a:p>
            <a:pPr lvl="1"/>
            <a:r>
              <a:rPr lang="en-GB" dirty="0"/>
              <a:t>How I honed the research question</a:t>
            </a:r>
          </a:p>
          <a:p>
            <a:pPr lvl="1"/>
            <a:r>
              <a:rPr lang="en-GB" dirty="0"/>
              <a:t>The Methodological approach</a:t>
            </a:r>
          </a:p>
          <a:p>
            <a:pPr lvl="1"/>
            <a:r>
              <a:rPr lang="en-GB" dirty="0"/>
              <a:t>The Thematic approach</a:t>
            </a:r>
          </a:p>
          <a:p>
            <a:pPr lvl="1"/>
            <a:r>
              <a:rPr lang="en-GB" dirty="0"/>
              <a:t>Insider Researcher Position and Reflexivity</a:t>
            </a:r>
          </a:p>
          <a:p>
            <a:pPr lvl="1"/>
            <a:r>
              <a:rPr lang="en-GB" dirty="0"/>
              <a:t>Ethical considerations and limitations</a:t>
            </a:r>
          </a:p>
        </p:txBody>
      </p:sp>
      <p:pic>
        <p:nvPicPr>
          <p:cNvPr id="9" name="Video 8">
            <a:hlinkClick r:id="" action="ppaction://media"/>
            <a:extLst>
              <a:ext uri="{FF2B5EF4-FFF2-40B4-BE49-F238E27FC236}">
                <a16:creationId xmlns:a16="http://schemas.microsoft.com/office/drawing/2014/main" id="{CD08171A-77D8-1F91-C73D-166CA7E1A65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747504" y="117729"/>
            <a:ext cx="2057400" cy="2057400"/>
          </a:xfrm>
          <a:prstGeom prst="ellipse">
            <a:avLst/>
          </a:prstGeom>
        </p:spPr>
      </p:pic>
    </p:spTree>
    <p:extLst>
      <p:ext uri="{BB962C8B-B14F-4D97-AF65-F5344CB8AC3E}">
        <p14:creationId xmlns:p14="http://schemas.microsoft.com/office/powerpoint/2010/main" val="4023163895"/>
      </p:ext>
    </p:extLst>
  </p:cSld>
  <p:clrMapOvr>
    <a:masterClrMapping/>
  </p:clrMapOvr>
  <mc:AlternateContent xmlns:mc="http://schemas.openxmlformats.org/markup-compatibility/2006" xmlns:p14="http://schemas.microsoft.com/office/powerpoint/2010/main">
    <mc:Choice Requires="p14">
      <p:transition spd="slow" p14:dur="2000" advTm="6489"/>
    </mc:Choice>
    <mc:Fallback xmlns="">
      <p:transition spd="slow" advTm="6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779274B-7B87-FC8F-40A7-B6F23DEFBEB0}"/>
              </a:ext>
            </a:extLst>
          </p:cNvPr>
          <p:cNvSpPr>
            <a:spLocks noGrp="1"/>
          </p:cNvSpPr>
          <p:nvPr>
            <p:ph type="title"/>
          </p:nvPr>
        </p:nvSpPr>
        <p:spPr>
          <a:xfrm>
            <a:off x="-188351" y="119927"/>
            <a:ext cx="9833548" cy="1325563"/>
          </a:xfrm>
        </p:spPr>
        <p:txBody>
          <a:bodyPr anchor="b">
            <a:normAutofit/>
          </a:bodyPr>
          <a:lstStyle/>
          <a:p>
            <a:pPr algn="ctr"/>
            <a:r>
              <a:rPr lang="en-GB" sz="4800" dirty="0">
                <a:solidFill>
                  <a:schemeClr val="tx2"/>
                </a:solidFill>
              </a:rPr>
              <a:t>Why I chose this topic area </a:t>
            </a:r>
          </a:p>
        </p:txBody>
      </p:sp>
      <p:grpSp>
        <p:nvGrpSpPr>
          <p:cNvPr id="24" name="Group 2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5" name="Freeform: Shape 2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Freeform: Shape 2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3" name="Content Placeholder 2">
            <a:extLst>
              <a:ext uri="{FF2B5EF4-FFF2-40B4-BE49-F238E27FC236}">
                <a16:creationId xmlns:a16="http://schemas.microsoft.com/office/drawing/2014/main" id="{92B77012-6272-C5B0-4407-F92D190B2300}"/>
              </a:ext>
            </a:extLst>
          </p:cNvPr>
          <p:cNvSpPr>
            <a:spLocks noGrp="1"/>
          </p:cNvSpPr>
          <p:nvPr>
            <p:ph idx="1"/>
          </p:nvPr>
        </p:nvSpPr>
        <p:spPr>
          <a:xfrm>
            <a:off x="1179226" y="2890979"/>
            <a:ext cx="9833548" cy="2693976"/>
          </a:xfrm>
        </p:spPr>
        <p:txBody>
          <a:bodyPr>
            <a:normAutofit/>
          </a:bodyPr>
          <a:lstStyle/>
          <a:p>
            <a:r>
              <a:rPr lang="en-GB" dirty="0">
                <a:solidFill>
                  <a:schemeClr val="tx2"/>
                </a:solidFill>
              </a:rPr>
              <a:t>The approach</a:t>
            </a:r>
          </a:p>
          <a:p>
            <a:r>
              <a:rPr lang="en-GB" dirty="0">
                <a:solidFill>
                  <a:schemeClr val="tx2"/>
                </a:solidFill>
              </a:rPr>
              <a:t>Why SDGs (Sustainable Development Goals) align with my profession</a:t>
            </a:r>
          </a:p>
        </p:txBody>
      </p:sp>
      <p:grpSp>
        <p:nvGrpSpPr>
          <p:cNvPr id="30" name="Group 2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1" name="Freeform: Shape 3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Freeform: Shape 3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Freeform: Shape 3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4" name="Freeform: Shape 3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5" name="Video 4">
            <a:hlinkClick r:id="" action="ppaction://media"/>
            <a:extLst>
              <a:ext uri="{FF2B5EF4-FFF2-40B4-BE49-F238E27FC236}">
                <a16:creationId xmlns:a16="http://schemas.microsoft.com/office/drawing/2014/main" id="{02E33D95-32B1-819B-00A7-38DE8E4DB97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833548" y="325578"/>
            <a:ext cx="2057400" cy="2057400"/>
          </a:xfrm>
          <a:prstGeom prst="ellipse">
            <a:avLst/>
          </a:prstGeom>
          <a:ln>
            <a:noFill/>
          </a:ln>
          <a:effectLst>
            <a:softEdge rad="127000"/>
          </a:effectLst>
        </p:spPr>
      </p:pic>
    </p:spTree>
    <p:extLst>
      <p:ext uri="{BB962C8B-B14F-4D97-AF65-F5344CB8AC3E}">
        <p14:creationId xmlns:p14="http://schemas.microsoft.com/office/powerpoint/2010/main" val="3303905024"/>
      </p:ext>
    </p:extLst>
  </p:cSld>
  <p:clrMapOvr>
    <a:masterClrMapping/>
  </p:clrMapOvr>
  <mc:AlternateContent xmlns:mc="http://schemas.openxmlformats.org/markup-compatibility/2006" xmlns:p14="http://schemas.microsoft.com/office/powerpoint/2010/main">
    <mc:Choice Requires="p14">
      <p:transition spd="slow" p14:dur="2000" advTm="97751"/>
    </mc:Choice>
    <mc:Fallback xmlns="">
      <p:transition spd="slow" advTm="97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84056C5-CF0D-AC7A-0D81-B21371470893}"/>
              </a:ext>
            </a:extLst>
          </p:cNvPr>
          <p:cNvSpPr>
            <a:spLocks noGrp="1"/>
          </p:cNvSpPr>
          <p:nvPr>
            <p:ph type="title"/>
          </p:nvPr>
        </p:nvSpPr>
        <p:spPr>
          <a:xfrm>
            <a:off x="-141056" y="119927"/>
            <a:ext cx="9833548" cy="1325563"/>
          </a:xfrm>
        </p:spPr>
        <p:txBody>
          <a:bodyPr anchor="b">
            <a:normAutofit/>
          </a:bodyPr>
          <a:lstStyle/>
          <a:p>
            <a:pPr algn="ctr"/>
            <a:r>
              <a:rPr lang="en-GB" sz="4800" dirty="0">
                <a:solidFill>
                  <a:schemeClr val="tx2"/>
                </a:solidFill>
              </a:rPr>
              <a:t>Honing the research question</a:t>
            </a:r>
          </a:p>
        </p:txBody>
      </p:sp>
      <p:grpSp>
        <p:nvGrpSpPr>
          <p:cNvPr id="24" name="Group 2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5" name="Freeform: Shape 2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F0EC99D-E5BC-78C0-CDAE-426A031472BA}"/>
              </a:ext>
            </a:extLst>
          </p:cNvPr>
          <p:cNvSpPr>
            <a:spLocks noGrp="1"/>
          </p:cNvSpPr>
          <p:nvPr>
            <p:ph idx="1"/>
          </p:nvPr>
        </p:nvSpPr>
        <p:spPr>
          <a:xfrm>
            <a:off x="1179226" y="2890979"/>
            <a:ext cx="9833548" cy="3667476"/>
          </a:xfrm>
        </p:spPr>
        <p:txBody>
          <a:bodyPr>
            <a:normAutofit fontScale="25000" lnSpcReduction="20000"/>
          </a:bodyPr>
          <a:lstStyle/>
          <a:p>
            <a:r>
              <a:rPr lang="en-GB" sz="11200" dirty="0">
                <a:solidFill>
                  <a:schemeClr val="tx2"/>
                </a:solidFill>
              </a:rPr>
              <a:t>The study initially centred around Welsh and UK policy content (Leal Filho et al., 2021).</a:t>
            </a:r>
          </a:p>
          <a:p>
            <a:endParaRPr lang="en-GB" sz="11200" dirty="0">
              <a:solidFill>
                <a:schemeClr val="tx2"/>
              </a:solidFill>
            </a:endParaRPr>
          </a:p>
          <a:p>
            <a:r>
              <a:rPr lang="en-GB" sz="11200" dirty="0">
                <a:solidFill>
                  <a:schemeClr val="tx2"/>
                </a:solidFill>
              </a:rPr>
              <a:t>The result, was a broader international literature base </a:t>
            </a:r>
            <a:r>
              <a:rPr lang="en-GB" sz="9600" dirty="0"/>
              <a:t>(Mio, Panfilo &amp; Blundo, 2021)</a:t>
            </a:r>
            <a:endParaRPr lang="en-GB" sz="11200" dirty="0">
              <a:solidFill>
                <a:schemeClr val="tx2"/>
              </a:solidFill>
            </a:endParaRPr>
          </a:p>
          <a:p>
            <a:endParaRPr lang="en-GB" sz="11200" dirty="0">
              <a:solidFill>
                <a:schemeClr val="tx2"/>
              </a:solidFill>
            </a:endParaRPr>
          </a:p>
          <a:p>
            <a:r>
              <a:rPr lang="en-GB" sz="11200" dirty="0">
                <a:solidFill>
                  <a:schemeClr val="tx2"/>
                </a:solidFill>
              </a:rPr>
              <a:t>The literature was restricted to the period 2020 – 2025</a:t>
            </a:r>
          </a:p>
          <a:p>
            <a:pPr lvl="1"/>
            <a:r>
              <a:rPr lang="en-GB" sz="11200" dirty="0">
                <a:solidFill>
                  <a:schemeClr val="tx2"/>
                </a:solidFill>
              </a:rPr>
              <a:t>Capturing the post-UN acceleration phase (UNESCO, 2021)</a:t>
            </a:r>
          </a:p>
          <a:p>
            <a:pPr lvl="1"/>
            <a:r>
              <a:rPr lang="en-GB" sz="11200" dirty="0">
                <a:solidFill>
                  <a:schemeClr val="tx2"/>
                </a:solidFill>
              </a:rPr>
              <a:t>Rapid evolution responsible management in education (World Economic Forum, 2023)</a:t>
            </a:r>
          </a:p>
          <a:p>
            <a:pPr lvl="1"/>
            <a:endParaRPr lang="en-GB" sz="1800" dirty="0">
              <a:solidFill>
                <a:schemeClr val="tx2"/>
              </a:solidFill>
            </a:endParaRPr>
          </a:p>
        </p:txBody>
      </p:sp>
      <p:grpSp>
        <p:nvGrpSpPr>
          <p:cNvPr id="30" name="Group 2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1" name="Freeform: Shape 3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Video 10">
            <a:hlinkClick r:id="" action="ppaction://media"/>
            <a:extLst>
              <a:ext uri="{FF2B5EF4-FFF2-40B4-BE49-F238E27FC236}">
                <a16:creationId xmlns:a16="http://schemas.microsoft.com/office/drawing/2014/main" id="{D7E8BB34-8C03-4AAC-E699-1E5E487D5F9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692492" y="299545"/>
            <a:ext cx="2057400" cy="2057400"/>
          </a:xfrm>
          <a:prstGeom prst="ellipse">
            <a:avLst/>
          </a:prstGeom>
          <a:ln>
            <a:noFill/>
          </a:ln>
          <a:effectLst>
            <a:softEdge rad="127000"/>
          </a:effectLst>
        </p:spPr>
      </p:pic>
    </p:spTree>
    <p:extLst>
      <p:ext uri="{BB962C8B-B14F-4D97-AF65-F5344CB8AC3E}">
        <p14:creationId xmlns:p14="http://schemas.microsoft.com/office/powerpoint/2010/main" val="2846980773"/>
      </p:ext>
    </p:extLst>
  </p:cSld>
  <p:clrMapOvr>
    <a:masterClrMapping/>
  </p:clrMapOvr>
  <mc:AlternateContent xmlns:mc="http://schemas.openxmlformats.org/markup-compatibility/2006" xmlns:p14="http://schemas.microsoft.com/office/powerpoint/2010/main">
    <mc:Choice Requires="p14">
      <p:transition spd="slow" p14:dur="2000" advTm="101783"/>
    </mc:Choice>
    <mc:Fallback xmlns="">
      <p:transition spd="slow" advTm="101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EF8B4D2-9AE3-BC6E-AAFC-0B8FD3D6FD59}"/>
              </a:ext>
            </a:extLst>
          </p:cNvPr>
          <p:cNvSpPr>
            <a:spLocks noGrp="1"/>
          </p:cNvSpPr>
          <p:nvPr>
            <p:ph type="title"/>
          </p:nvPr>
        </p:nvSpPr>
        <p:spPr>
          <a:xfrm>
            <a:off x="-566724" y="119927"/>
            <a:ext cx="9833548" cy="1325563"/>
          </a:xfrm>
        </p:spPr>
        <p:txBody>
          <a:bodyPr anchor="b">
            <a:normAutofit/>
          </a:bodyPr>
          <a:lstStyle/>
          <a:p>
            <a:pPr algn="ctr"/>
            <a:r>
              <a:rPr lang="en-GB" sz="4800" dirty="0">
                <a:solidFill>
                  <a:schemeClr val="tx2"/>
                </a:solidFill>
              </a:rPr>
              <a:t>Methodological approach</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EF1A320-9B37-BF6A-E43D-471EE18F73B8}"/>
              </a:ext>
            </a:extLst>
          </p:cNvPr>
          <p:cNvSpPr>
            <a:spLocks noGrp="1"/>
          </p:cNvSpPr>
          <p:nvPr>
            <p:ph idx="1"/>
          </p:nvPr>
        </p:nvSpPr>
        <p:spPr>
          <a:xfrm>
            <a:off x="1179073" y="2335695"/>
            <a:ext cx="9833548" cy="2693976"/>
          </a:xfrm>
        </p:spPr>
        <p:txBody>
          <a:bodyPr>
            <a:noAutofit/>
          </a:bodyPr>
          <a:lstStyle/>
          <a:p>
            <a:r>
              <a:rPr lang="en-GB" dirty="0">
                <a:solidFill>
                  <a:schemeClr val="tx2"/>
                </a:solidFill>
              </a:rPr>
              <a:t>A semi-systematic approach, allowing policy-oriented literature (Mio et al., 2021). </a:t>
            </a:r>
          </a:p>
          <a:p>
            <a:endParaRPr lang="en-GB" dirty="0">
              <a:solidFill>
                <a:schemeClr val="tx2"/>
              </a:solidFill>
            </a:endParaRPr>
          </a:p>
          <a:p>
            <a:r>
              <a:rPr lang="en-GB" dirty="0">
                <a:solidFill>
                  <a:schemeClr val="tx2"/>
                </a:solidFill>
              </a:rPr>
              <a:t>The literature search was conducted using Google Scholar, assisted by Research Rabbit and Elicit AI </a:t>
            </a:r>
          </a:p>
          <a:p>
            <a:endParaRPr lang="en-GB" dirty="0">
              <a:solidFill>
                <a:schemeClr val="tx2"/>
              </a:solidFill>
            </a:endParaRPr>
          </a:p>
          <a:p>
            <a:r>
              <a:rPr lang="en-GB" dirty="0">
                <a:solidFill>
                  <a:schemeClr val="tx2"/>
                </a:solidFill>
              </a:rPr>
              <a:t>Use of AI in literature search </a:t>
            </a:r>
            <a:r>
              <a:rPr lang="en-GB" kern="100" dirty="0">
                <a:solidFill>
                  <a:schemeClr val="tx2"/>
                </a:solidFill>
                <a:latin typeface="Aptos" panose="020B0004020202020204" pitchFamily="34" charset="0"/>
                <a:ea typeface="Aptos" panose="020B0004020202020204" pitchFamily="34" charset="0"/>
                <a:cs typeface="Times New Roman" panose="02020603050405020304" pitchFamily="18" charset="0"/>
              </a:rPr>
              <a:t>(</a:t>
            </a:r>
            <a:r>
              <a:rPr lang="en-GB" kern="100" dirty="0" err="1">
                <a:solidFill>
                  <a:schemeClr val="tx2"/>
                </a:solidFill>
                <a:latin typeface="Aptos" panose="020B0004020202020204" pitchFamily="34" charset="0"/>
                <a:ea typeface="Aptos" panose="020B0004020202020204" pitchFamily="34" charset="0"/>
                <a:cs typeface="Times New Roman" panose="02020603050405020304" pitchFamily="18" charset="0"/>
              </a:rPr>
              <a:t>Tahamtan</a:t>
            </a:r>
            <a:r>
              <a:rPr lang="en-GB" kern="100" dirty="0">
                <a:solidFill>
                  <a:schemeClr val="tx2"/>
                </a:solidFill>
                <a:latin typeface="Aptos" panose="020B0004020202020204" pitchFamily="34" charset="0"/>
                <a:ea typeface="Aptos" panose="020B0004020202020204" pitchFamily="34" charset="0"/>
                <a:cs typeface="Times New Roman" panose="02020603050405020304" pitchFamily="18" charset="0"/>
              </a:rPr>
              <a:t> &amp; Bornmann, 2019).</a:t>
            </a:r>
            <a:endParaRPr lang="en-GB" dirty="0">
              <a:solidFill>
                <a:schemeClr val="tx2"/>
              </a:solidFill>
            </a:endParaRPr>
          </a:p>
          <a:p>
            <a:endParaRPr lang="en-GB" dirty="0">
              <a:solidFill>
                <a:schemeClr val="tx2"/>
              </a:solidFill>
            </a:endParaRPr>
          </a:p>
          <a:p>
            <a:r>
              <a:rPr lang="en-GB" dirty="0">
                <a:solidFill>
                  <a:schemeClr val="tx2"/>
                </a:solidFill>
              </a:rPr>
              <a:t>Key search terms</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3" name="Video 22">
            <a:hlinkClick r:id="" action="ppaction://media"/>
            <a:extLst>
              <a:ext uri="{FF2B5EF4-FFF2-40B4-BE49-F238E27FC236}">
                <a16:creationId xmlns:a16="http://schemas.microsoft.com/office/drawing/2014/main" id="{43F81D9C-84B6-BA9F-FAED-264EA9A3F4F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833548" y="162788"/>
            <a:ext cx="2057400" cy="2057400"/>
          </a:xfrm>
          <a:prstGeom prst="ellipse">
            <a:avLst/>
          </a:prstGeom>
          <a:ln>
            <a:noFill/>
          </a:ln>
          <a:effectLst>
            <a:softEdge rad="127000"/>
          </a:effectLst>
        </p:spPr>
      </p:pic>
    </p:spTree>
    <p:extLst>
      <p:ext uri="{BB962C8B-B14F-4D97-AF65-F5344CB8AC3E}">
        <p14:creationId xmlns:p14="http://schemas.microsoft.com/office/powerpoint/2010/main" val="3923759804"/>
      </p:ext>
    </p:extLst>
  </p:cSld>
  <p:clrMapOvr>
    <a:masterClrMapping/>
  </p:clrMapOvr>
  <mc:AlternateContent xmlns:mc="http://schemas.openxmlformats.org/markup-compatibility/2006" xmlns:p14="http://schemas.microsoft.com/office/powerpoint/2010/main">
    <mc:Choice Requires="p14">
      <p:transition spd="slow" p14:dur="2000" advTm="134936"/>
    </mc:Choice>
    <mc:Fallback xmlns="">
      <p:transition spd="slow" advTm="134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D934649-0D7C-9672-1B53-BED7E7B08F4B}"/>
              </a:ext>
            </a:extLst>
          </p:cNvPr>
          <p:cNvSpPr>
            <a:spLocks noGrp="1"/>
          </p:cNvSpPr>
          <p:nvPr>
            <p:ph type="title"/>
          </p:nvPr>
        </p:nvSpPr>
        <p:spPr>
          <a:xfrm>
            <a:off x="943429" y="6789"/>
            <a:ext cx="9833548" cy="1325563"/>
          </a:xfrm>
        </p:spPr>
        <p:txBody>
          <a:bodyPr anchor="b">
            <a:normAutofit/>
          </a:bodyPr>
          <a:lstStyle/>
          <a:p>
            <a:r>
              <a:rPr lang="en-GB" sz="4800" dirty="0">
                <a:solidFill>
                  <a:schemeClr val="tx2"/>
                </a:solidFill>
              </a:rPr>
              <a:t>Thematic approach</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5C0EE3D-6686-BFC6-77F3-948AB10069A0}"/>
              </a:ext>
            </a:extLst>
          </p:cNvPr>
          <p:cNvSpPr>
            <a:spLocks noGrp="1"/>
          </p:cNvSpPr>
          <p:nvPr>
            <p:ph idx="1"/>
          </p:nvPr>
        </p:nvSpPr>
        <p:spPr>
          <a:xfrm>
            <a:off x="1179226" y="2714171"/>
            <a:ext cx="9833548" cy="4049486"/>
          </a:xfrm>
        </p:spPr>
        <p:txBody>
          <a:bodyPr>
            <a:normAutofit/>
          </a:bodyPr>
          <a:lstStyle/>
          <a:p>
            <a:r>
              <a:rPr lang="en-GB" sz="3300" dirty="0">
                <a:solidFill>
                  <a:schemeClr val="tx2"/>
                </a:solidFill>
              </a:rPr>
              <a:t>Why a thematic approach? The approach aligns with (Braun &amp; Clarke, 2006) </a:t>
            </a:r>
          </a:p>
          <a:p>
            <a:r>
              <a:rPr lang="en-GB" sz="3300" dirty="0">
                <a:solidFill>
                  <a:schemeClr val="tx2"/>
                </a:solidFill>
              </a:rPr>
              <a:t>Key themes</a:t>
            </a:r>
          </a:p>
          <a:p>
            <a:r>
              <a:rPr lang="en-GB" sz="1800" dirty="0">
                <a:solidFill>
                  <a:schemeClr val="tx2"/>
                </a:solidFill>
              </a:rPr>
              <a:t>Curriculum Transformation and Embedding Sustainability in Business Education (SDG 4)</a:t>
            </a:r>
          </a:p>
          <a:p>
            <a:r>
              <a:rPr lang="en-GB" sz="1800" dirty="0">
                <a:solidFill>
                  <a:schemeClr val="tx2"/>
                </a:solidFill>
              </a:rPr>
              <a:t>Institutional Commitment and Structural Barriers to SDG Integration (SDG4)</a:t>
            </a:r>
          </a:p>
          <a:p>
            <a:r>
              <a:rPr lang="en-GB" sz="1800" dirty="0">
                <a:solidFill>
                  <a:schemeClr val="tx2"/>
                </a:solidFill>
              </a:rPr>
              <a:t>Pedagogical Innovation and Student-Centred Learning (SDG4)</a:t>
            </a:r>
          </a:p>
          <a:p>
            <a:r>
              <a:rPr lang="en-GB" sz="1800" dirty="0">
                <a:solidFill>
                  <a:schemeClr val="tx2"/>
                </a:solidFill>
              </a:rPr>
              <a:t>Employability as the Dominant Interpretation (SDG8)</a:t>
            </a:r>
          </a:p>
          <a:p>
            <a:r>
              <a:rPr lang="en-GB" sz="1800" dirty="0">
                <a:solidFill>
                  <a:schemeClr val="tx2"/>
                </a:solidFill>
              </a:rPr>
              <a:t>Graduate Skills Development and Labour Market Alignment (SDG8)</a:t>
            </a:r>
          </a:p>
          <a:p>
            <a:r>
              <a:rPr lang="en-GB" sz="1800" dirty="0">
                <a:solidFill>
                  <a:schemeClr val="tx2"/>
                </a:solidFill>
              </a:rPr>
              <a:t>The Tension Between Employability and Critical Education (SDG8)</a:t>
            </a: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a:p>
            <a:pPr marL="0" indent="0">
              <a:buNone/>
            </a:pPr>
            <a:endParaRPr lang="en-GB"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Video 6">
            <a:hlinkClick r:id="" action="ppaction://media"/>
            <a:extLst>
              <a:ext uri="{FF2B5EF4-FFF2-40B4-BE49-F238E27FC236}">
                <a16:creationId xmlns:a16="http://schemas.microsoft.com/office/drawing/2014/main" id="{7BC4F7DB-CCC0-CD90-1151-454D14BC32C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812954" y="174047"/>
            <a:ext cx="2057400" cy="2057400"/>
          </a:xfrm>
          <a:prstGeom prst="ellipse">
            <a:avLst/>
          </a:prstGeom>
        </p:spPr>
      </p:pic>
    </p:spTree>
    <p:extLst>
      <p:ext uri="{BB962C8B-B14F-4D97-AF65-F5344CB8AC3E}">
        <p14:creationId xmlns:p14="http://schemas.microsoft.com/office/powerpoint/2010/main" val="2241009418"/>
      </p:ext>
    </p:extLst>
  </p:cSld>
  <p:clrMapOvr>
    <a:masterClrMapping/>
  </p:clrMapOvr>
  <mc:AlternateContent xmlns:mc="http://schemas.openxmlformats.org/markup-compatibility/2006" xmlns:p14="http://schemas.microsoft.com/office/powerpoint/2010/main">
    <mc:Choice Requires="p14">
      <p:transition spd="slow" p14:dur="2000" advTm="31008"/>
    </mc:Choice>
    <mc:Fallback xmlns="">
      <p:transition spd="slow" advTm="31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36E47B4-49E4-DD3A-396F-A1574621DE2F}"/>
              </a:ext>
            </a:extLst>
          </p:cNvPr>
          <p:cNvSpPr>
            <a:spLocks noGrp="1"/>
          </p:cNvSpPr>
          <p:nvPr>
            <p:ph type="title"/>
          </p:nvPr>
        </p:nvSpPr>
        <p:spPr>
          <a:xfrm>
            <a:off x="58057" y="493983"/>
            <a:ext cx="9833548" cy="1325563"/>
          </a:xfrm>
        </p:spPr>
        <p:txBody>
          <a:bodyPr anchor="b">
            <a:noAutofit/>
          </a:bodyPr>
          <a:lstStyle/>
          <a:p>
            <a:pPr algn="ctr"/>
            <a:r>
              <a:rPr lang="en-GB" sz="4800" dirty="0">
                <a:solidFill>
                  <a:schemeClr val="tx2"/>
                </a:solidFill>
              </a:rPr>
              <a:t>Insider Researcher Position and Reflexivity</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7FEDD3F-17C9-9881-66A5-5D3BF40BDA73}"/>
              </a:ext>
            </a:extLst>
          </p:cNvPr>
          <p:cNvSpPr>
            <a:spLocks noGrp="1"/>
          </p:cNvSpPr>
          <p:nvPr>
            <p:ph idx="1"/>
          </p:nvPr>
        </p:nvSpPr>
        <p:spPr>
          <a:xfrm>
            <a:off x="1179226" y="2890979"/>
            <a:ext cx="9833548" cy="3400964"/>
          </a:xfrm>
        </p:spPr>
        <p:txBody>
          <a:bodyPr>
            <a:normAutofit fontScale="70000" lnSpcReduction="20000"/>
          </a:bodyPr>
          <a:lstStyle/>
          <a:p>
            <a:r>
              <a:rPr lang="en-GB" sz="4000" dirty="0">
                <a:solidFill>
                  <a:schemeClr val="tx2"/>
                </a:solidFill>
              </a:rPr>
              <a:t>My position from a business school context at UWTSD (University of Wales Trinity  Saint David)</a:t>
            </a:r>
          </a:p>
          <a:p>
            <a:endParaRPr lang="en-GB" sz="4000" dirty="0">
              <a:solidFill>
                <a:schemeClr val="tx2"/>
              </a:solidFill>
            </a:endParaRPr>
          </a:p>
          <a:p>
            <a:r>
              <a:rPr lang="en-GB" sz="4000" dirty="0">
                <a:solidFill>
                  <a:schemeClr val="tx2"/>
                </a:solidFill>
              </a:rPr>
              <a:t>Allows me significant advantages (</a:t>
            </a:r>
            <a:r>
              <a:rPr lang="en-GB" sz="4000" dirty="0" err="1">
                <a:solidFill>
                  <a:schemeClr val="tx2"/>
                </a:solidFill>
              </a:rPr>
              <a:t>Beddewela</a:t>
            </a:r>
            <a:r>
              <a:rPr lang="en-GB" sz="4000" dirty="0">
                <a:solidFill>
                  <a:schemeClr val="tx2"/>
                </a:solidFill>
              </a:rPr>
              <a:t> et al., 2017)</a:t>
            </a:r>
          </a:p>
          <a:p>
            <a:endParaRPr lang="en-GB" sz="4000" dirty="0">
              <a:solidFill>
                <a:schemeClr val="tx2"/>
              </a:solidFill>
            </a:endParaRPr>
          </a:p>
          <a:p>
            <a:r>
              <a:rPr lang="en-GB" sz="4000" dirty="0">
                <a:solidFill>
                  <a:schemeClr val="tx2"/>
                </a:solidFill>
              </a:rPr>
              <a:t>My position introduced methodological challenges, particularly around bias and interpretive subjectivity. Mitigation and alignment with best practice </a:t>
            </a:r>
            <a:r>
              <a:rPr lang="da-DK" sz="4000" dirty="0">
                <a:solidFill>
                  <a:schemeClr val="tx2"/>
                </a:solidFill>
              </a:rPr>
              <a:t>(Leal Filho et al., 2021</a:t>
            </a:r>
            <a:endParaRPr lang="en-GB" sz="4000" dirty="0">
              <a:solidFill>
                <a:schemeClr val="tx2"/>
              </a:solidFill>
            </a:endParaRPr>
          </a:p>
          <a:p>
            <a:endParaRPr lang="en-GB" sz="1800" dirty="0">
              <a:solidFill>
                <a:schemeClr val="tx2"/>
              </a:solidFill>
            </a:endParaRPr>
          </a:p>
          <a:p>
            <a:endParaRPr lang="en-GB"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Video 5">
            <a:hlinkClick r:id="" action="ppaction://media"/>
            <a:extLst>
              <a:ext uri="{FF2B5EF4-FFF2-40B4-BE49-F238E27FC236}">
                <a16:creationId xmlns:a16="http://schemas.microsoft.com/office/drawing/2014/main" id="{11AFF6B8-D2D0-DDF3-8422-7154EC22FCB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766554" y="267522"/>
            <a:ext cx="2057400" cy="2057400"/>
          </a:xfrm>
          <a:prstGeom prst="ellipse">
            <a:avLst/>
          </a:prstGeom>
          <a:ln>
            <a:noFill/>
          </a:ln>
          <a:effectLst>
            <a:softEdge rad="127000"/>
          </a:effectLst>
        </p:spPr>
      </p:pic>
    </p:spTree>
    <p:extLst>
      <p:ext uri="{BB962C8B-B14F-4D97-AF65-F5344CB8AC3E}">
        <p14:creationId xmlns:p14="http://schemas.microsoft.com/office/powerpoint/2010/main" val="1216911094"/>
      </p:ext>
    </p:extLst>
  </p:cSld>
  <p:clrMapOvr>
    <a:masterClrMapping/>
  </p:clrMapOvr>
  <mc:AlternateContent xmlns:mc="http://schemas.openxmlformats.org/markup-compatibility/2006" xmlns:p14="http://schemas.microsoft.com/office/powerpoint/2010/main">
    <mc:Choice Requires="p14">
      <p:transition spd="slow" p14:dur="2000" advTm="125996"/>
    </mc:Choice>
    <mc:Fallback xmlns="">
      <p:transition spd="slow" advTm="125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3AC2130-5058-2DEA-0CF3-1A5563D2B962}"/>
              </a:ext>
            </a:extLst>
          </p:cNvPr>
          <p:cNvSpPr>
            <a:spLocks noGrp="1"/>
          </p:cNvSpPr>
          <p:nvPr>
            <p:ph type="title"/>
          </p:nvPr>
        </p:nvSpPr>
        <p:spPr>
          <a:xfrm>
            <a:off x="946998" y="6789"/>
            <a:ext cx="9833548" cy="1325563"/>
          </a:xfrm>
        </p:spPr>
        <p:txBody>
          <a:bodyPr anchor="b">
            <a:normAutofit/>
          </a:bodyPr>
          <a:lstStyle/>
          <a:p>
            <a:pPr algn="ctr"/>
            <a:r>
              <a:rPr lang="en-GB" sz="4800" dirty="0">
                <a:solidFill>
                  <a:schemeClr val="tx2"/>
                </a:solidFill>
              </a:rPr>
              <a:t>Ethical considerations and limitations</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2C463B3-3161-8C76-EC99-F3ED65A3295A}"/>
              </a:ext>
            </a:extLst>
          </p:cNvPr>
          <p:cNvSpPr>
            <a:spLocks noGrp="1"/>
          </p:cNvSpPr>
          <p:nvPr>
            <p:ph idx="1"/>
          </p:nvPr>
        </p:nvSpPr>
        <p:spPr>
          <a:xfrm>
            <a:off x="1179226" y="2890979"/>
            <a:ext cx="9833548" cy="2693976"/>
          </a:xfrm>
        </p:spPr>
        <p:txBody>
          <a:bodyPr>
            <a:normAutofit lnSpcReduction="10000"/>
          </a:bodyPr>
          <a:lstStyle/>
          <a:p>
            <a:r>
              <a:rPr lang="en-GB" dirty="0">
                <a:solidFill>
                  <a:schemeClr val="tx2"/>
                </a:solidFill>
              </a:rPr>
              <a:t>Ethical risks</a:t>
            </a:r>
          </a:p>
          <a:p>
            <a:endParaRPr lang="en-GB" dirty="0">
              <a:solidFill>
                <a:schemeClr val="tx2"/>
              </a:solidFill>
            </a:endParaRPr>
          </a:p>
          <a:p>
            <a:r>
              <a:rPr lang="en-GB" dirty="0">
                <a:solidFill>
                  <a:schemeClr val="tx2"/>
                </a:solidFill>
              </a:rPr>
              <a:t>Limitation – reliance on published literature, introduces possible bias due to institution involved (</a:t>
            </a:r>
            <a:r>
              <a:rPr lang="en-GB" dirty="0" err="1">
                <a:solidFill>
                  <a:schemeClr val="tx2"/>
                </a:solidFill>
              </a:rPr>
              <a:t>Weybrecht</a:t>
            </a:r>
            <a:r>
              <a:rPr lang="en-GB" dirty="0">
                <a:solidFill>
                  <a:schemeClr val="tx2"/>
                </a:solidFill>
              </a:rPr>
              <a:t>, 2022).</a:t>
            </a:r>
          </a:p>
          <a:p>
            <a:endParaRPr lang="en-GB" dirty="0">
              <a:solidFill>
                <a:schemeClr val="tx2"/>
              </a:solidFill>
            </a:endParaRPr>
          </a:p>
          <a:p>
            <a:r>
              <a:rPr lang="en-GB" dirty="0">
                <a:solidFill>
                  <a:schemeClr val="tx2"/>
                </a:solidFill>
              </a:rPr>
              <a:t>Absence of primary empirical data</a:t>
            </a:r>
          </a:p>
          <a:p>
            <a:endParaRPr lang="en-GB"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Video 5">
            <a:hlinkClick r:id="" action="ppaction://media"/>
            <a:extLst>
              <a:ext uri="{FF2B5EF4-FFF2-40B4-BE49-F238E27FC236}">
                <a16:creationId xmlns:a16="http://schemas.microsoft.com/office/drawing/2014/main" id="{CABDABCE-ADC6-8014-B266-2D724C50CD2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751846" y="1453627"/>
            <a:ext cx="2057400" cy="2057400"/>
          </a:xfrm>
          <a:prstGeom prst="ellipse">
            <a:avLst/>
          </a:prstGeom>
          <a:ln>
            <a:noFill/>
          </a:ln>
          <a:effectLst>
            <a:softEdge rad="127000"/>
          </a:effectLst>
        </p:spPr>
      </p:pic>
    </p:spTree>
    <p:extLst>
      <p:ext uri="{BB962C8B-B14F-4D97-AF65-F5344CB8AC3E}">
        <p14:creationId xmlns:p14="http://schemas.microsoft.com/office/powerpoint/2010/main" val="4121974750"/>
      </p:ext>
    </p:extLst>
  </p:cSld>
  <p:clrMapOvr>
    <a:masterClrMapping/>
  </p:clrMapOvr>
  <mc:AlternateContent xmlns:mc="http://schemas.openxmlformats.org/markup-compatibility/2006" xmlns:p14="http://schemas.microsoft.com/office/powerpoint/2010/main">
    <mc:Choice Requires="p14">
      <p:transition spd="slow" p14:dur="2000" advTm="28810"/>
    </mc:Choice>
    <mc:Fallback xmlns="">
      <p:transition spd="slow" advTm="28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C1372D8-E95A-D0CA-7CDB-EC9FA95CC3C3}"/>
              </a:ext>
            </a:extLst>
          </p:cNvPr>
          <p:cNvSpPr>
            <a:spLocks noGrp="1"/>
          </p:cNvSpPr>
          <p:nvPr>
            <p:ph type="title"/>
          </p:nvPr>
        </p:nvSpPr>
        <p:spPr>
          <a:xfrm>
            <a:off x="-2384032" y="-70131"/>
            <a:ext cx="9833548" cy="1325563"/>
          </a:xfrm>
        </p:spPr>
        <p:txBody>
          <a:bodyPr anchor="b">
            <a:normAutofit/>
          </a:bodyPr>
          <a:lstStyle/>
          <a:p>
            <a:pPr algn="ctr"/>
            <a:r>
              <a:rPr lang="en-GB" sz="4800" dirty="0">
                <a:solidFill>
                  <a:schemeClr val="tx2"/>
                </a:solidFill>
              </a:rPr>
              <a:t>References</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A919C8C-6348-1A28-F107-196B2BD2184B}"/>
              </a:ext>
            </a:extLst>
          </p:cNvPr>
          <p:cNvSpPr>
            <a:spLocks noGrp="1"/>
          </p:cNvSpPr>
          <p:nvPr>
            <p:ph idx="1"/>
          </p:nvPr>
        </p:nvSpPr>
        <p:spPr>
          <a:xfrm>
            <a:off x="1082583" y="2408579"/>
            <a:ext cx="9833548" cy="4163264"/>
          </a:xfrm>
        </p:spPr>
        <p:txBody>
          <a:bodyPr>
            <a:normAutofit fontScale="85000" lnSpcReduction="20000"/>
          </a:bodyPr>
          <a:lstStyle/>
          <a:p>
            <a:pPr marL="0" indent="0">
              <a:buNone/>
            </a:pPr>
            <a:r>
              <a:rPr lang="en-GB" sz="1800" dirty="0" err="1">
                <a:solidFill>
                  <a:schemeClr val="tx2"/>
                </a:solidFill>
              </a:rPr>
              <a:t>Beddewela</a:t>
            </a:r>
            <a:r>
              <a:rPr lang="en-GB" sz="1800" dirty="0">
                <a:solidFill>
                  <a:schemeClr val="tx2"/>
                </a:solidFill>
              </a:rPr>
              <a:t>, E., Warin, C., </a:t>
            </a:r>
            <a:r>
              <a:rPr lang="en-GB" sz="1800" dirty="0" err="1">
                <a:solidFill>
                  <a:schemeClr val="tx2"/>
                </a:solidFill>
              </a:rPr>
              <a:t>Hesselden</a:t>
            </a:r>
            <a:r>
              <a:rPr lang="en-GB" sz="1800" dirty="0">
                <a:solidFill>
                  <a:schemeClr val="tx2"/>
                </a:solidFill>
              </a:rPr>
              <a:t>, F., &amp; Coslet, A. (2017). Embedding responsible management education: Staff, student and institutional perspectives. The International Journal of Management Education, 15(2B), 263–279. </a:t>
            </a:r>
            <a:r>
              <a:rPr lang="en-GB" sz="1800" dirty="0">
                <a:solidFill>
                  <a:schemeClr val="tx2"/>
                </a:solidFill>
                <a:hlinkClick r:id="rId2"/>
              </a:rPr>
              <a:t>https://doi.org/10.1016/j.ijme.2017.03.013</a:t>
            </a:r>
            <a:endParaRPr lang="en-GB" sz="1800" dirty="0">
              <a:solidFill>
                <a:schemeClr val="tx2"/>
              </a:solidFill>
            </a:endParaRPr>
          </a:p>
          <a:p>
            <a:pPr marL="0" indent="0">
              <a:buNone/>
            </a:pPr>
            <a:r>
              <a:rPr lang="en-GB" sz="1800" dirty="0">
                <a:solidFill>
                  <a:schemeClr val="tx2"/>
                </a:solidFill>
              </a:rPr>
              <a:t>Braun, V., &amp; Clarke, V. (2006). Using thematic analysis in psychology. Qualitative Research in Psychology, 3(2), 77–101. </a:t>
            </a:r>
            <a:r>
              <a:rPr lang="en-GB" sz="1800" dirty="0">
                <a:solidFill>
                  <a:schemeClr val="tx2"/>
                </a:solidFill>
                <a:hlinkClick r:id="rId3"/>
              </a:rPr>
              <a:t>https://doi.org/10.1191/1478088706qp063oa</a:t>
            </a:r>
            <a:endParaRPr lang="en-GB" sz="1800" dirty="0">
              <a:solidFill>
                <a:schemeClr val="tx2"/>
              </a:solidFill>
            </a:endParaRPr>
          </a:p>
          <a:p>
            <a:pPr marL="0" indent="0">
              <a:buNone/>
            </a:pPr>
            <a:r>
              <a:rPr lang="en-GB" sz="1800" dirty="0">
                <a:solidFill>
                  <a:schemeClr val="tx2"/>
                </a:solidFill>
              </a:rPr>
              <a:t>Leal Filho, W., Brandli, L. L., Salvia, A. L., Rayman-Bacchus, L., &amp; </a:t>
            </a:r>
            <a:r>
              <a:rPr lang="en-GB" sz="1800" dirty="0" err="1">
                <a:solidFill>
                  <a:schemeClr val="tx2"/>
                </a:solidFill>
              </a:rPr>
              <a:t>Platje</a:t>
            </a:r>
            <a:r>
              <a:rPr lang="en-GB" sz="1800" dirty="0">
                <a:solidFill>
                  <a:schemeClr val="tx2"/>
                </a:solidFill>
              </a:rPr>
              <a:t>, J. (2021). Sustainable development in higher education: Current practices and future prospects. Journal of Cleaner Production, 297, 126752. </a:t>
            </a:r>
            <a:r>
              <a:rPr lang="en-GB" sz="1800" dirty="0">
                <a:solidFill>
                  <a:schemeClr val="tx2"/>
                </a:solidFill>
                <a:hlinkClick r:id="rId4"/>
              </a:rPr>
              <a:t>https://doi.org/10.1016/j.jclepro.2021.126752</a:t>
            </a:r>
            <a:endParaRPr lang="en-GB" sz="1800" dirty="0">
              <a:solidFill>
                <a:schemeClr val="tx2"/>
              </a:solidFill>
            </a:endParaRPr>
          </a:p>
          <a:p>
            <a:pPr marL="0" indent="0">
              <a:buNone/>
            </a:pPr>
            <a:r>
              <a:rPr lang="en-GB" sz="1800" dirty="0">
                <a:solidFill>
                  <a:schemeClr val="tx2"/>
                </a:solidFill>
              </a:rPr>
              <a:t>Mio, C., Panfilo, S., &amp; Blundo, B. (2021). Sustainable development goals and the strategic role of business: A systematic literature review. Business Strategy and the Environment, 29(8), 3220–3245. </a:t>
            </a:r>
            <a:r>
              <a:rPr lang="en-GB" sz="1800" dirty="0">
                <a:solidFill>
                  <a:schemeClr val="tx2"/>
                </a:solidFill>
                <a:hlinkClick r:id="rId5"/>
              </a:rPr>
              <a:t>https://doi.org/10.1002/bse.2568</a:t>
            </a:r>
            <a:endParaRPr lang="en-GB" sz="1800" dirty="0">
              <a:solidFill>
                <a:schemeClr val="tx2"/>
              </a:solidFill>
            </a:endParaRPr>
          </a:p>
          <a:p>
            <a:pPr marL="0" indent="0">
              <a:buNone/>
            </a:pPr>
            <a:r>
              <a:rPr lang="en-GB" sz="1800" dirty="0" err="1">
                <a:solidFill>
                  <a:schemeClr val="tx2"/>
                </a:solidFill>
              </a:rPr>
              <a:t>Tahamtan</a:t>
            </a:r>
            <a:r>
              <a:rPr lang="en-GB" sz="1800" dirty="0">
                <a:solidFill>
                  <a:schemeClr val="tx2"/>
                </a:solidFill>
              </a:rPr>
              <a:t>, I., &amp; Bornmann, L. (2019). What do citation counts measure? </a:t>
            </a:r>
            <a:r>
              <a:rPr lang="en-GB" sz="1800" dirty="0" err="1">
                <a:solidFill>
                  <a:schemeClr val="tx2"/>
                </a:solidFill>
              </a:rPr>
              <a:t>arXiv</a:t>
            </a:r>
            <a:r>
              <a:rPr lang="en-GB" sz="1800" dirty="0">
                <a:solidFill>
                  <a:schemeClr val="tx2"/>
                </a:solidFill>
              </a:rPr>
              <a:t> preprint. </a:t>
            </a:r>
            <a:r>
              <a:rPr lang="en-GB" sz="1800" dirty="0">
                <a:solidFill>
                  <a:schemeClr val="tx2"/>
                </a:solidFill>
                <a:hlinkClick r:id="rId6"/>
              </a:rPr>
              <a:t>https://arxiv.org/abs/1906.04588</a:t>
            </a:r>
            <a:endParaRPr lang="en-GB" sz="1800" dirty="0">
              <a:solidFill>
                <a:schemeClr val="tx2"/>
              </a:solidFill>
            </a:endParaRPr>
          </a:p>
          <a:p>
            <a:pPr marL="0" indent="0">
              <a:buNone/>
            </a:pPr>
            <a:r>
              <a:rPr lang="en-GB" sz="1800" dirty="0">
                <a:solidFill>
                  <a:schemeClr val="tx2"/>
                </a:solidFill>
              </a:rPr>
              <a:t>UNESCO. (2021). Reimagining our futures together: A new social contract for education. UNESCO. </a:t>
            </a:r>
            <a:r>
              <a:rPr lang="en-GB" sz="1800" dirty="0">
                <a:solidFill>
                  <a:schemeClr val="tx2"/>
                </a:solidFill>
                <a:hlinkClick r:id="rId7"/>
              </a:rPr>
              <a:t>https://unesdoc.unesco.org/ark:/48223/pf0000379707</a:t>
            </a:r>
            <a:endParaRPr lang="en-GB" sz="1800" dirty="0">
              <a:solidFill>
                <a:schemeClr val="tx2"/>
              </a:solidFill>
            </a:endParaRPr>
          </a:p>
          <a:p>
            <a:pPr marL="0" indent="0">
              <a:buNone/>
            </a:pPr>
            <a:r>
              <a:rPr lang="en-GB" sz="1800" dirty="0">
                <a:solidFill>
                  <a:schemeClr val="tx2"/>
                </a:solidFill>
              </a:rPr>
              <a:t>World Economic Forum. (2023). The future of jobs report 2023. </a:t>
            </a:r>
            <a:r>
              <a:rPr lang="en-GB" sz="1800" dirty="0">
                <a:solidFill>
                  <a:schemeClr val="tx2"/>
                </a:solidFill>
                <a:hlinkClick r:id="rId8"/>
              </a:rPr>
              <a:t>https://www.weforum.org/reports/the-future-of-jobs-report-2023</a:t>
            </a:r>
            <a:endParaRPr lang="en-GB" sz="1800" dirty="0">
              <a:solidFill>
                <a:schemeClr val="tx2"/>
              </a:solidFill>
            </a:endParaRPr>
          </a:p>
          <a:p>
            <a:pPr marL="0" indent="0">
              <a:buNone/>
            </a:pPr>
            <a:r>
              <a:rPr lang="en-GB" sz="1800" dirty="0" err="1">
                <a:solidFill>
                  <a:schemeClr val="tx2"/>
                </a:solidFill>
              </a:rPr>
              <a:t>Weybrecht</a:t>
            </a:r>
            <a:r>
              <a:rPr lang="en-GB" sz="1800" dirty="0">
                <a:solidFill>
                  <a:schemeClr val="tx2"/>
                </a:solidFill>
              </a:rPr>
              <a:t>, G. (2022). Business schools are embracing the Sustainable Development Goals – but is it enough? The International Journal of Management Education, 20(1), 100589. </a:t>
            </a:r>
            <a:r>
              <a:rPr lang="en-GB" sz="1800" dirty="0">
                <a:solidFill>
                  <a:schemeClr val="tx2"/>
                </a:solidFill>
                <a:hlinkClick r:id="rId9"/>
              </a:rPr>
              <a:t>https://doi.org/10.1016/j.ijme.2021.100589</a:t>
            </a:r>
            <a:endParaRPr lang="en-GB" sz="1800" dirty="0">
              <a:solidFill>
                <a:schemeClr val="tx2"/>
              </a:solidFill>
            </a:endParaRPr>
          </a:p>
          <a:p>
            <a:pPr marL="0" indent="0">
              <a:buNone/>
            </a:pPr>
            <a:endParaRPr lang="en-GB" sz="700" dirty="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808203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467</TotalTime>
  <Words>2728</Words>
  <Application>Microsoft Office PowerPoint</Application>
  <PresentationFormat>Widescreen</PresentationFormat>
  <Paragraphs>128</Paragraphs>
  <Slides>10</Slides>
  <Notes>8</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BMDP7002D Practitioner Learning Project Component two</vt:lpstr>
      <vt:lpstr>Component one and the research question</vt:lpstr>
      <vt:lpstr>Reflecting on the outcomes</vt:lpstr>
      <vt:lpstr>Why I chose this topic area </vt:lpstr>
      <vt:lpstr>Honing the research question</vt:lpstr>
      <vt:lpstr>Methodological approach</vt:lpstr>
      <vt:lpstr>Thematic approach</vt:lpstr>
      <vt:lpstr>Insider Researcher Position and Reflexivity</vt:lpstr>
      <vt:lpstr>Ethical considerations and limitations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Burns</dc:creator>
  <cp:lastModifiedBy>Anthony Burns</cp:lastModifiedBy>
  <cp:revision>31</cp:revision>
  <dcterms:created xsi:type="dcterms:W3CDTF">2026-07-09T07:45:11Z</dcterms:created>
  <dcterms:modified xsi:type="dcterms:W3CDTF">2026-07-17T09:06:06Z</dcterms:modified>
</cp:coreProperties>
</file>