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wdp" ContentType="image/vnd.ms-photo"/>
  <Default Extension="rels" ContentType="application/vnd.openxmlformats-package.relationships+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2" r:id="rId1"/>
  </p:sldMasterIdLst>
  <p:notesMasterIdLst>
    <p:notesMasterId r:id="rId22"/>
  </p:notesMasterIdLst>
  <p:sldIdLst>
    <p:sldId id="262" r:id="rId2"/>
    <p:sldId id="267" r:id="rId3"/>
    <p:sldId id="268" r:id="rId4"/>
    <p:sldId id="272" r:id="rId5"/>
    <p:sldId id="270" r:id="rId6"/>
    <p:sldId id="263" r:id="rId7"/>
    <p:sldId id="264" r:id="rId8"/>
    <p:sldId id="265" r:id="rId9"/>
    <p:sldId id="266" r:id="rId10"/>
    <p:sldId id="256" r:id="rId11"/>
    <p:sldId id="257" r:id="rId12"/>
    <p:sldId id="258" r:id="rId13"/>
    <p:sldId id="259" r:id="rId14"/>
    <p:sldId id="260" r:id="rId15"/>
    <p:sldId id="261" r:id="rId16"/>
    <p:sldId id="271" r:id="rId17"/>
    <p:sldId id="273" r:id="rId18"/>
    <p:sldId id="274" r:id="rId19"/>
    <p:sldId id="275" r:id="rId20"/>
    <p:sldId id="276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756"/>
    <p:restoredTop sz="95890"/>
  </p:normalViewPr>
  <p:slideViewPr>
    <p:cSldViewPr snapToGrid="0" snapToObjects="1">
      <p:cViewPr>
        <p:scale>
          <a:sx n="104" d="100"/>
          <a:sy n="104" d="100"/>
        </p:scale>
        <p:origin x="656" y="30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9D1B085-B36E-E54A-9D01-977DBF6B3644}" type="datetimeFigureOut">
              <a:rPr lang="en-US" smtClean="0"/>
              <a:t>12/13/17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A385475-DB7A-ED4D-9570-CF41520A477B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824819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.xml"/></Relationships>
</file>

<file path=ppt/notesSlides/_rels/notesSlide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.xml"/></Relationships>
</file>

<file path=ppt/notesSlides/_rels/notesSlide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.xml"/></Relationships>
</file>

<file path=ppt/notesSlides/_rels/notesSlide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7.xml"/></Relationships>
</file>

<file path=ppt/notesSlides/_rels/notesSlide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8.xml"/></Relationships>
</file>

<file path=ppt/notesSlides/_rels/notesSlide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9.xml"/></Relationships>
</file>

<file path=ppt/notesSlides/_rels/notesSlide1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0.xml"/></Relationships>
</file>

<file path=ppt/notesSlides/_rels/notesSlide1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1.xml"/></Relationships>
</file>

<file path=ppt/notesSlides/_rels/notesSlide1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2.xml"/></Relationships>
</file>

<file path=ppt/notesSlides/_rels/notesSlide1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3.xml"/></Relationships>
</file>

<file path=ppt/notesSlides/_rels/notesSlide1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4.xml"/></Relationships>
</file>

<file path=ppt/notesSlides/_rels/notesSlide1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5.xml"/></Relationships>
</file>

<file path=ppt/notesSlides/_rels/notesSlide1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6.xml"/></Relationships>
</file>

<file path=ppt/notesSlides/_rels/notesSlide1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7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lvl="0" indent="-171450">
              <a:buFont typeface="Arial" charset="0"/>
              <a:buChar char="•"/>
            </a:pP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Good afternoon, my name is ....</a:t>
            </a:r>
          </a:p>
          <a:p>
            <a:pPr marL="171450" lvl="0" indent="-171450">
              <a:buFont typeface="Arial" charset="0"/>
              <a:buChar char="•"/>
            </a:pP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Firstly, would like to thank all of you for taking time out of your busy schedules to listen to us. </a:t>
            </a:r>
          </a:p>
          <a:p>
            <a:pPr marL="171450" lvl="0" indent="-171450">
              <a:buFont typeface="Arial" charset="0"/>
              <a:buChar char="•"/>
            </a:pP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Myself and my colleagues are here to talk about how we can further improve our amazing company Amazon by using agility, inclusion and flexibility.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385475-DB7A-ED4D-9570-CF41520A477B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825944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lvl="0" indent="-171450">
              <a:buFont typeface="Arial" charset="0"/>
              <a:buChar char="•"/>
            </a:pP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So I am going to start by going into how agility can help Amazon. </a:t>
            </a:r>
          </a:p>
          <a:p>
            <a:pPr marL="171450" lvl="0" indent="-171450">
              <a:buFont typeface="Arial" charset="0"/>
              <a:buChar char="•"/>
            </a:pP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definition of agility is (read on slide).</a:t>
            </a:r>
          </a:p>
          <a:p>
            <a:pPr marL="171450" lvl="0" indent="-171450">
              <a:buFont typeface="Arial" charset="0"/>
              <a:buChar char="•"/>
            </a:pP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If you refer to the handout you can see a simpler definition.</a:t>
            </a:r>
          </a:p>
          <a:p>
            <a:pPr marL="171450" lvl="0" indent="-171450">
              <a:buFont typeface="Arial" charset="0"/>
              <a:buChar char="•"/>
            </a:pP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Also on the handout you can see brief examples of how agility can be used at any workplace. </a:t>
            </a:r>
          </a:p>
          <a:p>
            <a:pPr marL="171450" indent="-171450">
              <a:buFont typeface="Arial" charset="0"/>
              <a:buChar char="•"/>
            </a:pP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One being an employee at a bank is trained to do every customer service request- This means a company needs less staff so saves money on training, pay and also saves valuable time.</a:t>
            </a:r>
            <a:r>
              <a:rPr lang="en-GB" dirty="0" smtClean="0">
                <a:effectLst/>
              </a:rPr>
              <a:t>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385475-DB7A-ED4D-9570-CF41520A477B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443821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lvl="0" indent="-171450">
              <a:buFont typeface="Arial" charset="0"/>
              <a:buChar char="•"/>
            </a:pP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Firstly two pizza teams, the basic explanation of this is everyone is out into small departmental groups who could be fed by 2 pizzas. </a:t>
            </a:r>
          </a:p>
          <a:p>
            <a:pPr marL="171450" lvl="0" indent="-171450">
              <a:buFont typeface="Arial" charset="0"/>
              <a:buChar char="•"/>
            </a:pP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Positives of this are each person feels valued and heard and smaller groups can concentrate on allocated customer segments.</a:t>
            </a:r>
          </a:p>
          <a:p>
            <a:pPr marL="171450" lvl="0" indent="-171450">
              <a:buFont typeface="Arial" charset="0"/>
              <a:buChar char="•"/>
            </a:pP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Refer to the handout for more detail on this. </a:t>
            </a:r>
          </a:p>
          <a:p>
            <a:pPr marL="171450" indent="-171450">
              <a:buFont typeface="Arial" charset="0"/>
              <a:buChar char="•"/>
            </a:pP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pPr marL="171450" lvl="0" indent="-171450">
              <a:buFont typeface="Arial" charset="0"/>
              <a:buChar char="•"/>
            </a:pP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Next is freedom to fail, Amazon aren’t scared of failure, employees are encouraged to suggest risks. This gives more opportunity for ideas that could bring success. </a:t>
            </a:r>
          </a:p>
          <a:p>
            <a:pPr marL="171450" lvl="0" indent="-171450">
              <a:buFont typeface="Arial" charset="0"/>
              <a:buChar char="•"/>
            </a:pP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Again more detail on the handout on this including a quote by Jeff Bezos.</a:t>
            </a:r>
          </a:p>
          <a:p>
            <a:pPr marL="171450" indent="-171450">
              <a:buFont typeface="Arial" charset="0"/>
              <a:buChar char="•"/>
            </a:pP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pPr marL="171450" indent="-171450">
              <a:buFont typeface="Arial" charset="0"/>
              <a:buChar char="•"/>
            </a:pP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Finally is the Kaizen Method which Amazon produced, this is where members from senior management go to the front production line one day a year so they can see what goes on there for themselves and see the pros and cons</a:t>
            </a:r>
            <a:r>
              <a:rPr lang="en-GB" dirty="0" smtClean="0">
                <a:effectLst/>
              </a:rPr>
              <a:t>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385475-DB7A-ED4D-9570-CF41520A477B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7090956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Training wise we want to concentrate on </a:t>
            </a:r>
          </a:p>
          <a:p>
            <a:pPr lvl="0"/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1) ensuring knowledge of customers (know their target audience)</a:t>
            </a:r>
          </a:p>
          <a:p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2) Understanding changing environment (helps to adapt and improve with the changes)</a:t>
            </a:r>
          </a:p>
          <a:p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3) Training to prevent fear of change (</a:t>
            </a:r>
            <a:r>
              <a:rPr lang="en-GB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e.g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when we make ourselves more agile, inclusive &amp; flexible) MDOH.</a:t>
            </a:r>
          </a:p>
          <a:p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pPr lvl="0"/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To prevent turnover training will help, employees like to feel valued and like they are not in a </a:t>
            </a:r>
            <a:r>
              <a:rPr lang="en-GB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deadend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job, training will help this. </a:t>
            </a:r>
          </a:p>
          <a:p>
            <a:pPr lvl="0"/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Multi-skilled employees will reduce costs and reduce the impact of illness….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385475-DB7A-ED4D-9570-CF41520A477B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0962564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lvl="0" indent="-171450">
              <a:buFont typeface="Arial" charset="0"/>
              <a:buChar char="•"/>
            </a:pP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Training will obviously be costly (paying staff to train instead of doing work)</a:t>
            </a:r>
          </a:p>
          <a:p>
            <a:pPr marL="171450" lvl="0" indent="-171450">
              <a:buFont typeface="Arial" charset="0"/>
              <a:buChar char="•"/>
            </a:pP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Takes time</a:t>
            </a:r>
          </a:p>
          <a:p>
            <a:pPr marL="171450" lvl="0" indent="-171450">
              <a:buFont typeface="Arial" charset="0"/>
              <a:buChar char="•"/>
            </a:pPr>
            <a:r>
              <a:rPr lang="en-GB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Control..ensure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staff/external are training to correct standard </a:t>
            </a:r>
          </a:p>
          <a:p>
            <a:pPr marL="171450" indent="-171450">
              <a:buFont typeface="Arial" charset="0"/>
              <a:buChar char="•"/>
            </a:pPr>
            <a:r>
              <a:rPr lang="en-GB" sz="1200" b="1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  <a:endParaRPr lang="en-GB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171450" lvl="0" indent="-171450">
              <a:buFont typeface="Arial" charset="0"/>
              <a:buChar char="•"/>
            </a:pP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Less authority, could lead to lack of motivation and people may slack, refer to my handout on how we could prevent this. </a:t>
            </a:r>
          </a:p>
          <a:p>
            <a:pPr marL="171450" indent="-171450">
              <a:buFont typeface="Arial" charset="0"/>
              <a:buChar char="•"/>
            </a:pP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pPr marL="171450" indent="-171450">
              <a:buFont typeface="Arial" charset="0"/>
              <a:buChar char="•"/>
            </a:pP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Recruitment can be expensive so we need to ensure we don’t waste time and hire the right agile person, refer to the handout for important factors to look at.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385475-DB7A-ED4D-9570-CF41520A477B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0632582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lvl="0" indent="-171450">
              <a:buFont typeface="Arial" charset="0"/>
              <a:buChar char="•"/>
            </a:pP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Inclusion is about making sure that people feel valued, respected, listened to and able to challenge (National Inclusion Week 2017)</a:t>
            </a:r>
          </a:p>
          <a:p>
            <a:pPr marL="171450" indent="-171450">
              <a:buFont typeface="Arial" charset="0"/>
              <a:buChar char="•"/>
            </a:pP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Open to different cultures ethnicities and religion</a:t>
            </a:r>
            <a:r>
              <a:rPr lang="en-GB" dirty="0" smtClean="0">
                <a:effectLst/>
              </a:rPr>
              <a:t>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385475-DB7A-ED4D-9570-CF41520A477B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956076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lvl="0" indent="-171450">
              <a:buFont typeface="Arial" charset="0"/>
              <a:buChar char="•"/>
            </a:pP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Amazon treat employees equally and prioritise pay equity. </a:t>
            </a:r>
          </a:p>
          <a:p>
            <a:pPr marL="171450" lvl="0" indent="-171450">
              <a:buFont typeface="Arial" charset="0"/>
              <a:buChar char="•"/>
            </a:pP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‘White house equal pay pledge’. </a:t>
            </a:r>
          </a:p>
          <a:p>
            <a:pPr marL="171450" lvl="0" indent="-171450">
              <a:buFont typeface="Arial" charset="0"/>
              <a:buChar char="•"/>
            </a:pP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Amazon offer a wide range of programmes so all employees feel included and comfortable.</a:t>
            </a:r>
          </a:p>
          <a:p>
            <a:pPr marL="171450" lvl="0" indent="-171450">
              <a:buFont typeface="Arial" charset="0"/>
              <a:buChar char="•"/>
            </a:pP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By promoting these programmes Amazon have created a diverse workforce.</a:t>
            </a:r>
          </a:p>
          <a:p>
            <a:pPr marL="171450" lvl="0" indent="-171450">
              <a:buFont typeface="Arial" charset="0"/>
              <a:buChar char="•"/>
            </a:pP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diagram shows how many different ethnicities are employed by Amazon, with only 48% being white and the other 52% are different ethnicities.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385475-DB7A-ED4D-9570-CF41520A477B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781202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lvl="0" indent="-171450">
              <a:buFont typeface="Arial" charset="0"/>
              <a:buChar char="•"/>
            </a:pP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Be transparent- inclusion is a priority</a:t>
            </a:r>
          </a:p>
          <a:p>
            <a:pPr marL="171450" lvl="0" indent="-171450">
              <a:buFont typeface="Arial" charset="0"/>
              <a:buChar char="•"/>
            </a:pP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E-learning – easy access, help new employees understand importance.</a:t>
            </a:r>
          </a:p>
          <a:p>
            <a:pPr marL="171450" lvl="0" indent="-171450">
              <a:buFont typeface="Arial" charset="0"/>
              <a:buChar char="•"/>
            </a:pP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By re-evaluating – keep relevant and current information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385475-DB7A-ED4D-9570-CF41520A477B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2082841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lvl="0" indent="-171450">
              <a:buFont typeface="Arial" charset="0"/>
              <a:buChar char="•"/>
            </a:pP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Employees – motivated, productivity </a:t>
            </a:r>
          </a:p>
          <a:p>
            <a:pPr marL="171450" lvl="0" indent="-171450">
              <a:buFont typeface="Arial" charset="0"/>
              <a:buChar char="•"/>
            </a:pP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Managers - If employees feel comfortable, less problems</a:t>
            </a:r>
          </a:p>
          <a:p>
            <a:pPr marL="171450" lvl="0" indent="-171450">
              <a:buFont typeface="Arial" charset="0"/>
              <a:buChar char="•"/>
            </a:pP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Customers- Better customer experience</a:t>
            </a:r>
          </a:p>
          <a:p>
            <a:pPr marL="171450" lvl="0" indent="-171450">
              <a:buFont typeface="Arial" charset="0"/>
              <a:buChar char="•"/>
            </a:pP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Financial cost, time cost. – Inclusion is highly beneficial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385475-DB7A-ED4D-9570-CF41520A477B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0927679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lvl="0" indent="-171450">
              <a:buFont typeface="Arial" charset="0"/>
              <a:buChar char="•"/>
            </a:pP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Three core areas are working time, working location and the pattern of working. </a:t>
            </a:r>
          </a:p>
          <a:p>
            <a:pPr marL="171450" lvl="0" indent="-171450">
              <a:buFont typeface="Arial" charset="0"/>
              <a:buChar char="•"/>
            </a:pP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This is what flexibility means to the employer, these core areas can be split up into types of flexibility.</a:t>
            </a:r>
          </a:p>
          <a:p>
            <a:pPr marL="171450" lvl="0" indent="-171450">
              <a:buFont typeface="Arial" charset="0"/>
              <a:buChar char="•"/>
            </a:pP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It is important to understand the types of flexibility to ensure an overall better understanding of flexibility and its benefits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385475-DB7A-ED4D-9570-CF41520A477B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2249281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lvl="0" indent="-171450">
              <a:buFont typeface="Arial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Functional 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- </a:t>
            </a:r>
            <a:r>
              <a:rPr lang="en-US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This refers to a change in the organisation such as workload or production method. This is done by having a multi-skilled workforce as well as having good adaptability within the organisation </a:t>
            </a:r>
            <a:endParaRPr lang="en-GB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171450" lvl="0" indent="-171450">
              <a:buFont typeface="Arial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Numerical 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-</a:t>
            </a:r>
            <a:r>
              <a:rPr lang="en-US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The use of part time staff, temps and subcontractors </a:t>
            </a:r>
            <a:endParaRPr lang="en-GB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171450" lvl="0" indent="-171450">
              <a:buFont typeface="Arial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Financial - pay allocated to the task </a:t>
            </a:r>
            <a:endParaRPr lang="en-GB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171450" indent="-171450">
              <a:buFont typeface="Arial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Temporal 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-</a:t>
            </a:r>
            <a:r>
              <a:rPr lang="en-US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Flextime and seasonal</a:t>
            </a:r>
            <a:r>
              <a:rPr lang="en-GB" dirty="0" smtClean="0">
                <a:effectLst/>
              </a:rPr>
              <a:t>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385475-DB7A-ED4D-9570-CF41520A477B}" type="slidenum">
              <a:rPr lang="en-US" smtClean="0"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874754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lvl="0" indent="-171450">
              <a:buFont typeface="Arial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Peripheral Group 1 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–</a:t>
            </a:r>
            <a:r>
              <a:rPr lang="en-US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Numerical flexibility and secondary labour market (Low wage)</a:t>
            </a:r>
            <a:endParaRPr lang="en-GB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171450" lvl="0" indent="-171450">
              <a:buFont typeface="Arial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Peripheral Group 2 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–</a:t>
            </a:r>
            <a:r>
              <a:rPr lang="en-US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Seasonal and part time staff </a:t>
            </a:r>
            <a:endParaRPr lang="en-GB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171450" lvl="0" indent="-171450">
              <a:buFont typeface="Arial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Amazon recruitment is primarily focused on temporary agency workers therefore the outer band would portray a bigger area</a:t>
            </a:r>
            <a:endParaRPr lang="en-GB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171450" lvl="0" indent="-171450">
              <a:buFont typeface="Arial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Referring to the handout the graph indicates the different demographics that demand different flexibility </a:t>
            </a:r>
            <a:endParaRPr lang="en-GB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171450" indent="-171450">
              <a:buFont typeface="Arial" charset="0"/>
              <a:buChar char="•"/>
            </a:pPr>
            <a:endParaRPr lang="en-GB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385475-DB7A-ED4D-9570-CF41520A477B}" type="slidenum">
              <a:rPr lang="en-US" smtClean="0"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2032882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lvl="0" indent="-171450">
              <a:buFont typeface="Arial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According to the 2016 Women and Equalities Committee’s report, women are paid on average 19.2% less than their male colleagues, due to a lack of flexible working opportunities. </a:t>
            </a:r>
            <a:endParaRPr lang="en-GB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171450" lvl="0" indent="-171450">
              <a:buFont typeface="Arial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41% of women work part-time compared to only 12% of men.</a:t>
            </a:r>
            <a:endParaRPr lang="en-GB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171450" lvl="0" indent="-171450">
              <a:buFont typeface="Arial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Amazon typically employ males over females for management roles, this is an area for improvement.	</a:t>
            </a:r>
            <a:endParaRPr lang="en-GB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171450" lvl="0" indent="-171450">
              <a:buFont typeface="Arial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Employee retention- employees are likely to be eager to develop further within the company due to flexible working opportunities</a:t>
            </a:r>
            <a:endParaRPr lang="en-GB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171450" lvl="0" indent="-171450">
              <a:buFont typeface="Arial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Allowing employees to work from home and job-share prevents unnecessary travelling</a:t>
            </a:r>
            <a:endParaRPr lang="en-GB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385475-DB7A-ED4D-9570-CF41520A477B}" type="slidenum">
              <a:rPr lang="en-US" smtClean="0"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061304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lvl="0" indent="-171450">
              <a:buFont typeface="Arial" charset="0"/>
              <a:buChar char="•"/>
            </a:pP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According to a report by the CIPD, employees find it difficult to switch off due to having easy access to work such as receiving work emails through mobile phones. To overcome this, a training plan needs to be implemented to educate employees on the potential risks of never switching off, such as feeling overwhelmed and stressed as a result of work. Ways of avoiding this could be speaking to us (HR) or occupational health</a:t>
            </a:r>
          </a:p>
          <a:p>
            <a:pPr marL="171450" lvl="0" indent="-171450">
              <a:buFont typeface="Arial" charset="0"/>
              <a:buChar char="•"/>
            </a:pP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Warehouse work is practical and would not be possible to be done from home, where as the administration department could </a:t>
            </a:r>
          </a:p>
          <a:p>
            <a:pPr marL="171450" lvl="0" indent="-171450">
              <a:buFont typeface="Arial" charset="0"/>
              <a:buChar char="•"/>
            </a:pP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Employees that prefer guidance from management may become less motivated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385475-DB7A-ED4D-9570-CF41520A477B}" type="slidenum">
              <a:rPr lang="en-US" smtClean="0"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1527287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lvl="0" indent="-171450">
              <a:buFont typeface="Arial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Ways that Amazon have already implemented flexibility include them introducing unconventional working hours such as Monday to Thursday 10am-2pm and the remaining 14 hours can be worked where convenient. This was implemented with the 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realisation</a:t>
            </a:r>
            <a:r>
              <a:rPr lang="en-US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that the traditional 9-5 schedule may not be suitable for everyone</a:t>
            </a:r>
            <a:endParaRPr lang="en-GB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171450" lvl="0" indent="-171450">
              <a:buFont typeface="Arial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part time work program was implemented in September 2016</a:t>
            </a:r>
            <a:endParaRPr lang="en-GB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171450" lvl="0" indent="-171450">
              <a:buFont typeface="Arial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Part time teams allows for easier collaboration</a:t>
            </a:r>
            <a:endParaRPr lang="en-GB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171450" lvl="0" indent="-171450">
              <a:buFont typeface="Arial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Amazon’s competitor Google has other ways of incorporating flexibility into the workplace and all of these factors contribute towards their success as a company and could be implemented into Amazon’s workplace</a:t>
            </a:r>
            <a:endParaRPr lang="en-GB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171450" lvl="0" indent="-171450">
              <a:buFont typeface="Arial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It is clear that a flexible working approach needs to be implemented to encourage, new ways of working. Ultimately, flexibility helps employees create a better work-life balance, which in turn can result in better employee engagement and retention</a:t>
            </a:r>
            <a:endParaRPr lang="en-GB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385475-DB7A-ED4D-9570-CF41520A477B}" type="slidenum">
              <a:rPr lang="en-US" smtClean="0"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12147952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charset="0"/>
              <a:buNone/>
              <a:tabLst/>
              <a:defRPr/>
            </a:pPr>
            <a:endParaRPr lang="en-GB" baseline="0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385475-DB7A-ED4D-9570-CF41520A477B}" type="slidenum">
              <a:rPr lang="en-US" smtClean="0"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995206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385475-DB7A-ED4D-9570-CF41520A477B}" type="slidenum">
              <a:rPr lang="en-US" smtClean="0"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2184042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4CC617-53E9-744A-ACDA-D2882359B931}" type="datetimeFigureOut">
              <a:rPr lang="en-US" smtClean="0"/>
              <a:t>12/13/17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4D9B91-D2C7-A44F-AC9F-EF90F523B732}" type="slidenum">
              <a:rPr lang="en-US" smtClean="0"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4CC617-53E9-744A-ACDA-D2882359B931}" type="datetimeFigureOut">
              <a:rPr lang="en-US" smtClean="0"/>
              <a:t>12/13/17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4D9B91-D2C7-A44F-AC9F-EF90F523B732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4CC617-53E9-744A-ACDA-D2882359B931}" type="datetimeFigureOut">
              <a:rPr lang="en-US" smtClean="0"/>
              <a:t>12/13/17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4D9B91-D2C7-A44F-AC9F-EF90F523B732}" type="slidenum">
              <a:rPr lang="en-US" smtClean="0"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4CC617-53E9-744A-ACDA-D2882359B931}" type="datetimeFigureOut">
              <a:rPr lang="en-US" smtClean="0"/>
              <a:t>12/13/17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4D9B91-D2C7-A44F-AC9F-EF90F523B732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4CC617-53E9-744A-ACDA-D2882359B931}" type="datetimeFigureOut">
              <a:rPr lang="en-US" smtClean="0"/>
              <a:t>12/13/17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4D9B91-D2C7-A44F-AC9F-EF90F523B732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4CC617-53E9-744A-ACDA-D2882359B931}" type="datetimeFigureOut">
              <a:rPr lang="en-US" smtClean="0"/>
              <a:t>12/13/17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4D9B91-D2C7-A44F-AC9F-EF90F523B732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4CC617-53E9-744A-ACDA-D2882359B931}" type="datetimeFigureOut">
              <a:rPr lang="en-US" smtClean="0"/>
              <a:t>12/13/17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4D9B91-D2C7-A44F-AC9F-EF90F523B732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4CC617-53E9-744A-ACDA-D2882359B931}" type="datetimeFigureOut">
              <a:rPr lang="en-US" smtClean="0"/>
              <a:t>12/13/17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67503" cy="320040"/>
          </a:xfrm>
        </p:spPr>
        <p:txBody>
          <a:bodyPr/>
          <a:lstStyle>
            <a:lvl1pPr>
              <a:defRPr>
                <a:solidFill>
                  <a:srgbClr val="FFFFFF">
                    <a:alpha val="69804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4D9B91-D2C7-A44F-AC9F-EF90F523B732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90000"/>
                  </a:srgbClr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E44CC617-53E9-744A-ACDA-D2882359B931}" type="datetimeFigureOut">
              <a:rPr lang="en-US" smtClean="0"/>
              <a:t>12/13/17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8523" y="6236208"/>
            <a:ext cx="5103729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4D9B91-D2C7-A44F-AC9F-EF90F523B732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4CC617-53E9-744A-ACDA-D2882359B931}" type="datetimeFigureOut">
              <a:rPr lang="en-US" smtClean="0"/>
              <a:t>12/13/17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4D9B91-D2C7-A44F-AC9F-EF90F523B732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4CC617-53E9-744A-ACDA-D2882359B931}" type="datetimeFigureOut">
              <a:rPr lang="en-US" smtClean="0"/>
              <a:t>12/13/17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4D9B91-D2C7-A44F-AC9F-EF90F523B732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231136" y="964692"/>
            <a:ext cx="7729728" cy="1188720"/>
          </a:xfrm>
          <a:prstGeom prst="rect">
            <a:avLst/>
          </a:prstGeom>
          <a:solidFill>
            <a:schemeClr val="bg1"/>
          </a:solidFill>
          <a:ln w="317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E44CC617-53E9-744A-ACDA-D2882359B931}" type="datetimeFigureOut">
              <a:rPr lang="en-US" smtClean="0"/>
              <a:t>12/13/17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A24D9B91-D2C7-A44F-AC9F-EF90F523B73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231058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1.tif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4" Type="http://schemas.microsoft.com/office/2007/relationships/hdphoto" Target="../media/hdphoto1.wdp"/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="" xmlns:a16="http://schemas.microsoft.com/office/drawing/2014/main" id="{C3A694C2-50DA-401D-9E8A-3621EBF0C75C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92000" cy="4918511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9" name="Content Placeholder 4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604426" y="808599"/>
            <a:ext cx="8983148" cy="3301307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503048" y="5126945"/>
            <a:ext cx="1008452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Tyler Rowland</a:t>
            </a:r>
          </a:p>
          <a:p>
            <a:r>
              <a:rPr lang="en-GB" dirty="0" smtClean="0"/>
              <a:t>Rhea Pittaway </a:t>
            </a:r>
          </a:p>
          <a:p>
            <a:r>
              <a:rPr lang="en-GB" dirty="0" smtClean="0"/>
              <a:t>Amy Williams </a:t>
            </a:r>
          </a:p>
          <a:p>
            <a:r>
              <a:rPr lang="en-GB" dirty="0" smtClean="0"/>
              <a:t>Georgia Reynolds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2680063" y="3738503"/>
            <a:ext cx="68318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>
                <a:latin typeface="+mj-lt"/>
                <a:ea typeface="Abadi MT Condensed Extra Bold" charset="0"/>
                <a:cs typeface="Abadi MT Condensed Extra Bold" charset="0"/>
              </a:rPr>
              <a:t>Creating a </a:t>
            </a:r>
            <a:r>
              <a:rPr lang="en-GB" b="1" dirty="0">
                <a:latin typeface="+mj-lt"/>
                <a:ea typeface="Abadi MT Condensed Extra Bold" charset="0"/>
                <a:cs typeface="Abadi MT Condensed Extra Bold" charset="0"/>
              </a:rPr>
              <a:t>m</a:t>
            </a:r>
            <a:r>
              <a:rPr lang="en-GB" b="1" dirty="0" smtClean="0">
                <a:latin typeface="+mj-lt"/>
                <a:ea typeface="Abadi MT Condensed Extra Bold" charset="0"/>
                <a:cs typeface="Abadi MT Condensed Extra Bold" charset="0"/>
              </a:rPr>
              <a:t>ore Inclusive,  Agile and Flexible workplace</a:t>
            </a:r>
            <a:endParaRPr lang="en-GB" b="1" dirty="0">
              <a:latin typeface="+mj-lt"/>
              <a:ea typeface="Abadi MT Condensed Extra Bold" charset="0"/>
              <a:cs typeface="Abadi MT Condensed Extra Bold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688656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‘’Agile working is a way of working in which an organisation empowers its people to work where, when and how they choose; with maximum flexibility and minimum constraints’’ 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(Nhsemployers.org, 2017). 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6003635" y="2967335"/>
            <a:ext cx="18473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endParaRPr lang="en-US" sz="5400" b="1" cap="none" spc="0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/>
            </a:endParaRPr>
          </a:p>
        </p:txBody>
      </p:sp>
      <p:sp>
        <p:nvSpPr>
          <p:cNvPr id="5" name="Title 4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Agility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642402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How do Amazon operate in an agile way?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31136" y="2582862"/>
            <a:ext cx="7729728" cy="2624138"/>
          </a:xfrm>
        </p:spPr>
        <p:txBody>
          <a:bodyPr>
            <a:normAutofit/>
          </a:bodyPr>
          <a:lstStyle/>
          <a:p>
            <a:r>
              <a:rPr lang="en-GB" sz="2400" dirty="0" smtClean="0">
                <a:effectLst/>
              </a:rPr>
              <a:t>Two </a:t>
            </a:r>
            <a:r>
              <a:rPr lang="en-GB" sz="2400" dirty="0"/>
              <a:t>p</a:t>
            </a:r>
            <a:r>
              <a:rPr lang="en-GB" sz="2400" dirty="0" smtClean="0">
                <a:effectLst/>
              </a:rPr>
              <a:t>izza teams</a:t>
            </a:r>
          </a:p>
          <a:p>
            <a:r>
              <a:rPr lang="en-GB" sz="2400" b="0" i="0" dirty="0" smtClean="0">
                <a:solidFill>
                  <a:srgbClr val="282F2F"/>
                </a:solidFill>
                <a:effectLst/>
              </a:rPr>
              <a:t>Freedom to Fail</a:t>
            </a:r>
            <a:endParaRPr lang="en-GB" sz="2400" dirty="0">
              <a:solidFill>
                <a:srgbClr val="282F2F"/>
              </a:solidFill>
            </a:endParaRPr>
          </a:p>
          <a:p>
            <a:r>
              <a:rPr lang="en-GB" sz="2400" b="0" i="0" dirty="0" smtClean="0">
                <a:solidFill>
                  <a:srgbClr val="282F2F"/>
                </a:solidFill>
                <a:effectLst/>
              </a:rPr>
              <a:t>The Kaizen Method</a:t>
            </a:r>
            <a:endParaRPr lang="en-GB" sz="2400" dirty="0">
              <a:solidFill>
                <a:srgbClr val="282F2F"/>
              </a:solidFill>
            </a:endParaRPr>
          </a:p>
          <a:p>
            <a:r>
              <a:rPr lang="en-GB" sz="2400" b="0" i="0" dirty="0" smtClean="0">
                <a:solidFill>
                  <a:srgbClr val="282F2F"/>
                </a:solidFill>
                <a:effectLst/>
              </a:rPr>
              <a:t>Amazon does Agile</a:t>
            </a:r>
          </a:p>
        </p:txBody>
      </p:sp>
    </p:spTree>
    <p:extLst>
      <p:ext uri="{BB962C8B-B14F-4D97-AF65-F5344CB8AC3E}">
        <p14:creationId xmlns:p14="http://schemas.microsoft.com/office/powerpoint/2010/main" val="18532375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Further implementing Agility and the Advantages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Focused on training and development of employees to decrease amazons high employee turnover rate. </a:t>
            </a:r>
          </a:p>
          <a:p>
            <a:r>
              <a:rPr lang="en-GB" sz="2400" dirty="0"/>
              <a:t>To become more agile if we had multi skilled employees the employees transfer their skills to any department needed. </a:t>
            </a:r>
          </a:p>
          <a:p>
            <a:r>
              <a:rPr lang="en-GB" sz="2400" dirty="0"/>
              <a:t>Dare to experiment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520787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73300" y="901700"/>
            <a:ext cx="7645400" cy="1268219"/>
          </a:xfrm>
        </p:spPr>
        <p:txBody>
          <a:bodyPr/>
          <a:lstStyle/>
          <a:p>
            <a:r>
              <a:rPr lang="en-GB" dirty="0" smtClean="0"/>
              <a:t>Costs and disadvantages </a:t>
            </a:r>
            <a:endParaRPr lang="en-GB" dirty="0"/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312863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84313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5735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82775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dirty="0"/>
              <a:t>Training – time consuming &amp; costly</a:t>
            </a:r>
          </a:p>
          <a:p>
            <a:r>
              <a:rPr lang="en-GB" sz="2400" dirty="0" smtClean="0"/>
              <a:t>Less </a:t>
            </a:r>
            <a:r>
              <a:rPr lang="en-GB" sz="2400" dirty="0"/>
              <a:t>authority lead to lack of motivation </a:t>
            </a:r>
          </a:p>
          <a:p>
            <a:r>
              <a:rPr lang="en-GB" sz="2400" dirty="0"/>
              <a:t>Recruitment costs – need agile employees who fit with the criteria</a:t>
            </a:r>
          </a:p>
        </p:txBody>
      </p:sp>
    </p:spTree>
    <p:extLst>
      <p:ext uri="{BB962C8B-B14F-4D97-AF65-F5344CB8AC3E}">
        <p14:creationId xmlns:p14="http://schemas.microsoft.com/office/powerpoint/2010/main" val="10639686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114" b="91349" l="2375" r="99000">
                        <a14:foregroundMark x1="68500" y1="40484" x2="68500" y2="40484"/>
                        <a14:foregroundMark x1="59375" y1="29412" x2="59375" y2="29412"/>
                        <a14:foregroundMark x1="51375" y1="45675" x2="51375" y2="45675"/>
                        <a14:foregroundMark x1="39375" y1="67820" x2="39375" y2="67820"/>
                        <a14:foregroundMark x1="30500" y1="50865" x2="30500" y2="50865"/>
                        <a14:foregroundMark x1="21375" y1="51557" x2="21375" y2="51557"/>
                        <a14:foregroundMark x1="5625" y1="25606" x2="5625" y2="25606"/>
                        <a14:foregroundMark x1="7500" y1="68512" x2="7500" y2="68512"/>
                        <a14:foregroundMark x1="76750" y1="84083" x2="76750" y2="84083"/>
                        <a14:foregroundMark x1="84500" y1="79585" x2="84500" y2="79585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978160" y="1790446"/>
            <a:ext cx="6169175" cy="2057400"/>
          </a:xfrm>
          <a:prstGeom prst="rect">
            <a:avLst/>
          </a:prstGeom>
        </p:spPr>
      </p:pic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90748" y="4004600"/>
            <a:ext cx="9144000" cy="1655762"/>
          </a:xfrm>
        </p:spPr>
        <p:txBody>
          <a:bodyPr/>
          <a:lstStyle/>
          <a:p>
            <a:r>
              <a:rPr lang="en-GB" dirty="0" smtClean="0"/>
              <a:t>Inclusion is about making sure that people feel valued, respected, listened to and able to challenge (National Inclusion Week 2017)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43879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How do Amazon operate in an inclusive way?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31136" y="2284158"/>
            <a:ext cx="6049765" cy="2862608"/>
          </a:xfrm>
        </p:spPr>
        <p:txBody>
          <a:bodyPr>
            <a:noAutofit/>
          </a:bodyPr>
          <a:lstStyle/>
          <a:p>
            <a:r>
              <a:rPr lang="en-GB" sz="2000" dirty="0" smtClean="0"/>
              <a:t>Treat employees equally</a:t>
            </a:r>
          </a:p>
          <a:p>
            <a:pPr marL="0" indent="0">
              <a:buNone/>
            </a:pPr>
            <a:r>
              <a:rPr lang="en-GB" sz="2000" dirty="0"/>
              <a:t> </a:t>
            </a:r>
            <a:r>
              <a:rPr lang="en-GB" sz="2000" dirty="0" smtClean="0"/>
              <a:t>‘We continue to prioritise pay equity’ Amazon (2017)</a:t>
            </a:r>
          </a:p>
          <a:p>
            <a:r>
              <a:rPr lang="en-GB" sz="2000" dirty="0" smtClean="0"/>
              <a:t>Offer numerous programmes within the business </a:t>
            </a:r>
          </a:p>
          <a:p>
            <a:r>
              <a:rPr lang="en-GB" sz="2000" dirty="0" smtClean="0"/>
              <a:t>Created a diverse workforce</a:t>
            </a:r>
          </a:p>
          <a:p>
            <a:r>
              <a:rPr lang="en-GB" sz="2000" dirty="0" smtClean="0"/>
              <a:t>‘Driven men and women with the ability to excel in the clutch often consider Amazon the best place they’ve ever worked’ Entrepreneur (April, 2017)</a:t>
            </a:r>
            <a:endParaRPr lang="en-GB" sz="2000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80900" y="2518664"/>
            <a:ext cx="3165779" cy="2258770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8280900" y="4827274"/>
            <a:ext cx="24449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Amazon (2017)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01332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How can Amazon be more inclusive?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31136" y="2638044"/>
            <a:ext cx="7729728" cy="3854196"/>
          </a:xfrm>
        </p:spPr>
        <p:txBody>
          <a:bodyPr>
            <a:noAutofit/>
          </a:bodyPr>
          <a:lstStyle/>
          <a:p>
            <a:r>
              <a:rPr lang="en-GB" sz="2000" b="1" dirty="0" smtClean="0"/>
              <a:t>Be transparent </a:t>
            </a:r>
          </a:p>
          <a:p>
            <a:pPr marL="0" indent="0">
              <a:buNone/>
            </a:pPr>
            <a:r>
              <a:rPr lang="en-GB" sz="2000" dirty="0" smtClean="0"/>
              <a:t>Ensure new, potential employees know that inclusion is a priority</a:t>
            </a:r>
          </a:p>
          <a:p>
            <a:r>
              <a:rPr lang="en-GB" sz="2000" b="1" dirty="0" smtClean="0"/>
              <a:t>Use e-learning </a:t>
            </a:r>
          </a:p>
          <a:p>
            <a:pPr marL="0" indent="0">
              <a:buNone/>
            </a:pPr>
            <a:r>
              <a:rPr lang="en-GB" sz="2000" dirty="0" smtClean="0"/>
              <a:t>Before new employees engage with the workforce </a:t>
            </a:r>
          </a:p>
          <a:p>
            <a:pPr marL="0" indent="0">
              <a:buNone/>
            </a:pPr>
            <a:r>
              <a:rPr lang="en-GB" sz="2000" dirty="0" smtClean="0"/>
              <a:t>Current employees should re-visit all e-learning annually </a:t>
            </a:r>
          </a:p>
          <a:p>
            <a:r>
              <a:rPr lang="en-GB" sz="2000" b="1" dirty="0" smtClean="0"/>
              <a:t>Constantly re-evaluate all current programmes</a:t>
            </a:r>
          </a:p>
          <a:p>
            <a:pPr marL="0" indent="0">
              <a:buNone/>
            </a:pPr>
            <a:r>
              <a:rPr lang="en-GB" sz="2000" dirty="0" smtClean="0"/>
              <a:t>Current programmes such as Glamazon, AmazonPWD should be re-evaluated regularly to ensure all information and operations are current and relevant </a:t>
            </a:r>
          </a:p>
        </p:txBody>
      </p:sp>
    </p:spTree>
    <p:extLst>
      <p:ext uri="{BB962C8B-B14F-4D97-AF65-F5344CB8AC3E}">
        <p14:creationId xmlns:p14="http://schemas.microsoft.com/office/powerpoint/2010/main" val="16942505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Who would this affect and what are the costs?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000" dirty="0" smtClean="0"/>
              <a:t>Employees – increase motivation</a:t>
            </a:r>
          </a:p>
          <a:p>
            <a:r>
              <a:rPr lang="en-GB" sz="2000" dirty="0" smtClean="0"/>
              <a:t>Managers - less problems within workforce</a:t>
            </a:r>
          </a:p>
          <a:p>
            <a:r>
              <a:rPr lang="en-GB" sz="2000" dirty="0" smtClean="0"/>
              <a:t>Customers – better customer service</a:t>
            </a:r>
          </a:p>
          <a:p>
            <a:r>
              <a:rPr lang="en-GB" sz="2000" dirty="0"/>
              <a:t>Financial costs</a:t>
            </a:r>
          </a:p>
          <a:p>
            <a:r>
              <a:rPr lang="en-GB" sz="2000" dirty="0"/>
              <a:t>Time </a:t>
            </a:r>
          </a:p>
          <a:p>
            <a:r>
              <a:rPr lang="en-GB" sz="2000" dirty="0"/>
              <a:t>Outsourcing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838897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Flexibility 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US" b="1" dirty="0" smtClean="0"/>
              <a:t>“Flexible </a:t>
            </a:r>
            <a:r>
              <a:rPr lang="en-US" b="1" dirty="0"/>
              <a:t>working relates to an organisation’s working arrangements in terms of working time, working location and the pattern of </a:t>
            </a:r>
            <a:r>
              <a:rPr lang="en-US" b="1" dirty="0" smtClean="0"/>
              <a:t>working” (CIPD 2017)</a:t>
            </a: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5592462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Types Of flexibility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31136" y="2638044"/>
            <a:ext cx="7729728" cy="3788156"/>
          </a:xfrm>
        </p:spPr>
        <p:txBody>
          <a:bodyPr>
            <a:noAutofit/>
          </a:bodyPr>
          <a:lstStyle/>
          <a:p>
            <a:r>
              <a:rPr lang="en-US" sz="2000" b="1" dirty="0" smtClean="0"/>
              <a:t>Functional</a:t>
            </a:r>
            <a:r>
              <a:rPr lang="en-US" sz="2000" dirty="0" smtClean="0"/>
              <a:t> </a:t>
            </a:r>
            <a:r>
              <a:rPr lang="en-GB" sz="2000" dirty="0" smtClean="0"/>
              <a:t>- </a:t>
            </a:r>
            <a:r>
              <a:rPr lang="en-US" sz="2000" dirty="0" smtClean="0"/>
              <a:t>The ability to adjust and deploy the skills of employees to match the organisation's demands</a:t>
            </a:r>
          </a:p>
          <a:p>
            <a:r>
              <a:rPr lang="en-US" sz="2000" b="1" dirty="0" smtClean="0"/>
              <a:t>Numerical</a:t>
            </a:r>
            <a:r>
              <a:rPr lang="en-US" sz="2000" dirty="0" smtClean="0"/>
              <a:t> </a:t>
            </a:r>
            <a:r>
              <a:rPr lang="en-GB" sz="2000" dirty="0" smtClean="0"/>
              <a:t>- </a:t>
            </a:r>
            <a:r>
              <a:rPr lang="en-US" sz="2000" dirty="0" smtClean="0"/>
              <a:t>The ability to match labour inputs to altering outputs</a:t>
            </a:r>
          </a:p>
          <a:p>
            <a:r>
              <a:rPr lang="en-US" sz="2000" b="1" dirty="0" smtClean="0"/>
              <a:t>Financial</a:t>
            </a:r>
            <a:r>
              <a:rPr lang="en-US" sz="2000" dirty="0" smtClean="0"/>
              <a:t> -  Flexibility of pay and rewards</a:t>
            </a:r>
          </a:p>
          <a:p>
            <a:r>
              <a:rPr lang="en-US" sz="2000" b="1" dirty="0" smtClean="0"/>
              <a:t>Temporal</a:t>
            </a:r>
            <a:r>
              <a:rPr lang="en-US" sz="2000" dirty="0" smtClean="0"/>
              <a:t> </a:t>
            </a:r>
            <a:r>
              <a:rPr lang="en-GB" sz="2000" dirty="0" smtClean="0"/>
              <a:t>- The pattern of working hours linked to the organisational demands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1395933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Oval 20">
            <a:extLst>
              <a:ext uri="{FF2B5EF4-FFF2-40B4-BE49-F238E27FC236}">
                <a16:creationId xmlns="" xmlns:a16="http://schemas.microsoft.com/office/drawing/2014/main" id="{60134C66-7479-4E51-B1CD-0BD05F00CD40}"/>
              </a:ext>
            </a:extLst>
          </p:cNvPr>
          <p:cNvSpPr/>
          <p:nvPr/>
        </p:nvSpPr>
        <p:spPr>
          <a:xfrm>
            <a:off x="3625262" y="1520147"/>
            <a:ext cx="4975059" cy="497505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40824" y="231767"/>
            <a:ext cx="7729728" cy="1188720"/>
          </a:xfrm>
        </p:spPr>
        <p:txBody>
          <a:bodyPr/>
          <a:lstStyle/>
          <a:p>
            <a:r>
              <a:rPr lang="en-US" dirty="0" smtClean="0"/>
              <a:t>Amazon’s flexible firm</a:t>
            </a:r>
            <a:endParaRPr lang="en-US" dirty="0"/>
          </a:p>
        </p:txBody>
      </p:sp>
      <p:sp>
        <p:nvSpPr>
          <p:cNvPr id="13" name="Oval 12">
            <a:extLst>
              <a:ext uri="{FF2B5EF4-FFF2-40B4-BE49-F238E27FC236}">
                <a16:creationId xmlns="" xmlns:a16="http://schemas.microsoft.com/office/drawing/2014/main" id="{BE4E04FD-DCF4-4103-BD30-19435BB25245}"/>
              </a:ext>
            </a:extLst>
          </p:cNvPr>
          <p:cNvSpPr/>
          <p:nvPr/>
        </p:nvSpPr>
        <p:spPr>
          <a:xfrm>
            <a:off x="4351080" y="2253072"/>
            <a:ext cx="3509211" cy="3509211"/>
          </a:xfrm>
          <a:prstGeom prst="ellipse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TextBox 14">
            <a:extLst>
              <a:ext uri="{FF2B5EF4-FFF2-40B4-BE49-F238E27FC236}">
                <a16:creationId xmlns="" xmlns:a16="http://schemas.microsoft.com/office/drawing/2014/main" id="{D20ABDF9-189F-47B0-A9F3-B7B317270F27}"/>
              </a:ext>
            </a:extLst>
          </p:cNvPr>
          <p:cNvSpPr txBox="1"/>
          <p:nvPr/>
        </p:nvSpPr>
        <p:spPr>
          <a:xfrm>
            <a:off x="4927543" y="5098182"/>
            <a:ext cx="238169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dirty="0" smtClean="0">
                <a:solidFill>
                  <a:schemeClr val="bg1"/>
                </a:solidFill>
              </a:rPr>
              <a:t>Part Time</a:t>
            </a:r>
          </a:p>
          <a:p>
            <a:pPr algn="ctr"/>
            <a:r>
              <a:rPr lang="en-GB" sz="1600" dirty="0" smtClean="0">
                <a:solidFill>
                  <a:schemeClr val="bg1"/>
                </a:solidFill>
              </a:rPr>
              <a:t>Seasonal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="" xmlns:a16="http://schemas.microsoft.com/office/drawing/2014/main" id="{D92DFEB8-D1C0-4CBB-A7D6-F31134C0576E}"/>
              </a:ext>
            </a:extLst>
          </p:cNvPr>
          <p:cNvSpPr txBox="1"/>
          <p:nvPr/>
        </p:nvSpPr>
        <p:spPr>
          <a:xfrm>
            <a:off x="4921947" y="2418059"/>
            <a:ext cx="238169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dirty="0" smtClean="0">
                <a:solidFill>
                  <a:schemeClr val="bg1"/>
                </a:solidFill>
              </a:rPr>
              <a:t>Numerical </a:t>
            </a:r>
          </a:p>
          <a:p>
            <a:pPr algn="ctr"/>
            <a:r>
              <a:rPr lang="en-GB" sz="1600" dirty="0" smtClean="0">
                <a:solidFill>
                  <a:schemeClr val="bg1"/>
                </a:solidFill>
              </a:rPr>
              <a:t>Secondary Labour </a:t>
            </a:r>
            <a:endParaRPr lang="en-GB" sz="1600" dirty="0">
              <a:solidFill>
                <a:schemeClr val="bg1"/>
              </a:solidFill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="" xmlns:a16="http://schemas.microsoft.com/office/drawing/2014/main" id="{A9013DDA-7EF0-4218-BFA0-48E0CBC7698A}"/>
              </a:ext>
            </a:extLst>
          </p:cNvPr>
          <p:cNvSpPr txBox="1"/>
          <p:nvPr/>
        </p:nvSpPr>
        <p:spPr>
          <a:xfrm>
            <a:off x="5653765" y="5836357"/>
            <a:ext cx="138223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 smtClean="0">
                <a:solidFill>
                  <a:schemeClr val="bg1"/>
                </a:solidFill>
              </a:rPr>
              <a:t>Sub -Contracting</a:t>
            </a:r>
            <a:endParaRPr lang="en-US" sz="1600" dirty="0">
              <a:solidFill>
                <a:schemeClr val="bg1"/>
              </a:solidFill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="" xmlns:a16="http://schemas.microsoft.com/office/drawing/2014/main" id="{B460A313-EDEE-4413-88A4-C88BDFB42AC8}"/>
              </a:ext>
            </a:extLst>
          </p:cNvPr>
          <p:cNvSpPr txBox="1"/>
          <p:nvPr/>
        </p:nvSpPr>
        <p:spPr>
          <a:xfrm>
            <a:off x="5653765" y="1659026"/>
            <a:ext cx="138223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solidFill>
                  <a:schemeClr val="bg1"/>
                </a:solidFill>
              </a:rPr>
              <a:t>Agency Workers</a:t>
            </a:r>
            <a:endParaRPr lang="en-US" sz="1600" dirty="0">
              <a:solidFill>
                <a:schemeClr val="bg1"/>
              </a:solidFill>
            </a:endParaRPr>
          </a:p>
        </p:txBody>
      </p:sp>
      <p:cxnSp>
        <p:nvCxnSpPr>
          <p:cNvPr id="23" name="Straight Connector 22"/>
          <p:cNvCxnSpPr>
            <a:stCxn id="21" idx="2"/>
            <a:endCxn id="21" idx="6"/>
          </p:cNvCxnSpPr>
          <p:nvPr/>
        </p:nvCxnSpPr>
        <p:spPr>
          <a:xfrm>
            <a:off x="3625262" y="4007677"/>
            <a:ext cx="4975059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4" name="Oval 13">
            <a:extLst>
              <a:ext uri="{FF2B5EF4-FFF2-40B4-BE49-F238E27FC236}">
                <a16:creationId xmlns="" xmlns:a16="http://schemas.microsoft.com/office/drawing/2014/main" id="{9B80F721-DDA7-498B-8BB3-E23541660FA6}"/>
              </a:ext>
            </a:extLst>
          </p:cNvPr>
          <p:cNvSpPr/>
          <p:nvPr/>
        </p:nvSpPr>
        <p:spPr>
          <a:xfrm>
            <a:off x="5183136" y="3086667"/>
            <a:ext cx="1852863" cy="1852863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 smtClean="0"/>
              <a:t>Functional</a:t>
            </a:r>
          </a:p>
          <a:p>
            <a:pPr algn="ctr"/>
            <a:r>
              <a:rPr lang="en-GB" sz="1600" dirty="0" smtClean="0"/>
              <a:t>Primary Labour</a:t>
            </a:r>
            <a:endParaRPr lang="en-US" sz="1600" dirty="0"/>
          </a:p>
        </p:txBody>
      </p:sp>
      <p:sp>
        <p:nvSpPr>
          <p:cNvPr id="3" name="TextBox 2"/>
          <p:cNvSpPr txBox="1"/>
          <p:nvPr/>
        </p:nvSpPr>
        <p:spPr>
          <a:xfrm>
            <a:off x="609600" y="5836357"/>
            <a:ext cx="26797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Atkinson (1985) </a:t>
            </a:r>
          </a:p>
        </p:txBody>
      </p:sp>
    </p:spTree>
    <p:extLst>
      <p:ext uri="{BB962C8B-B14F-4D97-AF65-F5344CB8AC3E}">
        <p14:creationId xmlns:p14="http://schemas.microsoft.com/office/powerpoint/2010/main" val="14852449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 animBg="1"/>
      <p:bldP spid="2" grpId="0" animBg="1"/>
      <p:bldP spid="13" grpId="0" animBg="1"/>
      <p:bldP spid="15" grpId="0"/>
      <p:bldP spid="16" grpId="0"/>
      <p:bldP spid="17" grpId="0"/>
      <p:bldP spid="19" grpId="0"/>
      <p:bldP spid="14" grpId="0" animBg="1"/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="" xmlns:a16="http://schemas.microsoft.com/office/drawing/2014/main" id="{C3A694C2-50DA-401D-9E8A-3621EBF0C75C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92000" cy="4918511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18851"/>
            <a:ext cx="8991600" cy="1264762"/>
          </a:xfrm>
        </p:spPr>
        <p:txBody>
          <a:bodyPr vert="horz" lIns="274320" tIns="182880" rIns="274320" bIns="182880" rtlCol="0" anchor="ctr" anchorCtr="1">
            <a:normAutofit/>
          </a:bodyPr>
          <a:lstStyle/>
          <a:p>
            <a:r>
              <a:rPr lang="en-US" sz="3200" dirty="0">
                <a:solidFill>
                  <a:srgbClr val="262626"/>
                </a:solidFill>
              </a:rPr>
              <a:t>Advantages of flexibility in the workplace 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2231136" y="2102466"/>
            <a:ext cx="7729728" cy="2816043"/>
          </a:xfrm>
        </p:spPr>
        <p:txBody>
          <a:bodyPr>
            <a:normAutofit/>
          </a:bodyPr>
          <a:lstStyle/>
          <a:p>
            <a:pPr marL="285750" indent="-285750">
              <a:buFont typeface="Arial" charset="0"/>
              <a:buChar char="•"/>
            </a:pPr>
            <a:r>
              <a:rPr lang="en-US" sz="2000" dirty="0"/>
              <a:t>Closing the gender pay gap</a:t>
            </a:r>
          </a:p>
          <a:p>
            <a:pPr marL="285750" indent="-285750">
              <a:buFont typeface="Arial" charset="0"/>
              <a:buChar char="•"/>
            </a:pPr>
            <a:r>
              <a:rPr lang="en-GB" sz="2000" dirty="0" smtClean="0"/>
              <a:t>Increasing </a:t>
            </a:r>
            <a:r>
              <a:rPr lang="en-GB" sz="2000" dirty="0"/>
              <a:t>innovation</a:t>
            </a:r>
          </a:p>
          <a:p>
            <a:pPr marL="285750" indent="-285750">
              <a:buFont typeface="Arial" charset="0"/>
              <a:buChar char="•"/>
            </a:pPr>
            <a:r>
              <a:rPr lang="en-GB" sz="2000" dirty="0" smtClean="0"/>
              <a:t>Increases </a:t>
            </a:r>
            <a:r>
              <a:rPr lang="en-GB" sz="2000" dirty="0"/>
              <a:t>employee retention </a:t>
            </a:r>
            <a:endParaRPr lang="en-GB" sz="2000" dirty="0" smtClean="0"/>
          </a:p>
          <a:p>
            <a:pPr marL="285750" indent="-285750">
              <a:buFont typeface="Arial" charset="0"/>
              <a:buChar char="•"/>
            </a:pPr>
            <a:r>
              <a:rPr lang="en-GB" sz="2000" dirty="0" smtClean="0"/>
              <a:t>Increases </a:t>
            </a:r>
            <a:r>
              <a:rPr lang="en-GB" sz="2000" dirty="0"/>
              <a:t>employee development </a:t>
            </a:r>
          </a:p>
          <a:p>
            <a:pPr marL="285750" indent="-285750">
              <a:buFont typeface="Arial" charset="0"/>
              <a:buChar char="•"/>
            </a:pPr>
            <a:r>
              <a:rPr lang="en-GB" sz="2000" dirty="0" smtClean="0"/>
              <a:t>Reduces </a:t>
            </a:r>
            <a:r>
              <a:rPr lang="en-GB" sz="2000" dirty="0"/>
              <a:t>employee </a:t>
            </a:r>
            <a:r>
              <a:rPr lang="en-GB" sz="2000" dirty="0" smtClean="0"/>
              <a:t>stress</a:t>
            </a:r>
          </a:p>
          <a:p>
            <a:pPr marL="285750" indent="-285750">
              <a:buFont typeface="Arial" charset="0"/>
              <a:buChar char="•"/>
            </a:pPr>
            <a:r>
              <a:rPr lang="en-GB" sz="2000" dirty="0"/>
              <a:t>Reduces travel time for </a:t>
            </a:r>
            <a:r>
              <a:rPr lang="en-GB" sz="2000" dirty="0" smtClean="0"/>
              <a:t>employees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441095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="" xmlns:a16="http://schemas.microsoft.com/office/drawing/2014/main" id="{C3A694C2-50DA-401D-9E8A-3621EBF0C75C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92000" cy="4918511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1600200" y="418851"/>
            <a:ext cx="8991600" cy="1264762"/>
          </a:xfrm>
        </p:spPr>
        <p:txBody>
          <a:bodyPr vert="horz" lIns="274320" tIns="182880" rIns="274320" bIns="182880" rtlCol="0" anchor="ctr" anchorCtr="1">
            <a:normAutofit/>
          </a:bodyPr>
          <a:lstStyle/>
          <a:p>
            <a:r>
              <a:rPr lang="en-US" sz="3200" dirty="0" smtClean="0">
                <a:solidFill>
                  <a:srgbClr val="262626"/>
                </a:solidFill>
              </a:rPr>
              <a:t>disadvantages </a:t>
            </a:r>
            <a:r>
              <a:rPr lang="en-US" sz="3200" dirty="0">
                <a:solidFill>
                  <a:srgbClr val="262626"/>
                </a:solidFill>
              </a:rPr>
              <a:t>of flexibility in the workplace </a:t>
            </a:r>
          </a:p>
        </p:txBody>
      </p:sp>
      <p:sp>
        <p:nvSpPr>
          <p:cNvPr id="16" name="Content Placeholder 4"/>
          <p:cNvSpPr>
            <a:spLocks noGrp="1"/>
          </p:cNvSpPr>
          <p:nvPr>
            <p:ph idx="1"/>
          </p:nvPr>
        </p:nvSpPr>
        <p:spPr>
          <a:xfrm>
            <a:off x="2231136" y="2102466"/>
            <a:ext cx="7729728" cy="3101983"/>
          </a:xfrm>
        </p:spPr>
        <p:txBody>
          <a:bodyPr/>
          <a:lstStyle/>
          <a:p>
            <a:pPr marL="285750" indent="-285750">
              <a:buFont typeface="Arial" charset="0"/>
              <a:buChar char="•"/>
            </a:pPr>
            <a:r>
              <a:rPr lang="en-US" sz="2000" dirty="0"/>
              <a:t>Lack of trust from the employer</a:t>
            </a:r>
          </a:p>
          <a:p>
            <a:pPr marL="285750" indent="-285750">
              <a:buFont typeface="Arial" charset="0"/>
              <a:buChar char="•"/>
            </a:pPr>
            <a:r>
              <a:rPr lang="en-US" sz="2000" dirty="0" smtClean="0"/>
              <a:t>Tendencies of </a:t>
            </a:r>
            <a:r>
              <a:rPr lang="en-US" sz="2000" dirty="0"/>
              <a:t>e</a:t>
            </a:r>
            <a:r>
              <a:rPr lang="en-US" sz="2000" dirty="0" smtClean="0"/>
              <a:t>mployees always being switched-on</a:t>
            </a:r>
            <a:endParaRPr lang="en-US" sz="2000" dirty="0"/>
          </a:p>
          <a:p>
            <a:pPr marL="285750" indent="-285750">
              <a:buFont typeface="Arial" charset="0"/>
              <a:buChar char="•"/>
            </a:pPr>
            <a:r>
              <a:rPr lang="en-US" sz="2000" dirty="0" smtClean="0"/>
              <a:t>Being unable to </a:t>
            </a:r>
            <a:r>
              <a:rPr lang="en-US" sz="2000" dirty="0"/>
              <a:t>implement flexibility in certain areas of operation</a:t>
            </a:r>
          </a:p>
          <a:p>
            <a:pPr marL="285750" indent="-285750">
              <a:buFont typeface="Arial" charset="0"/>
              <a:buChar char="•"/>
            </a:pPr>
            <a:r>
              <a:rPr lang="en-US" sz="2000" dirty="0"/>
              <a:t>May lead to demotivation</a:t>
            </a:r>
          </a:p>
          <a:p>
            <a:pPr marL="285750" indent="-285750">
              <a:buFont typeface="Arial" charset="0"/>
              <a:buChar char="•"/>
            </a:pPr>
            <a:r>
              <a:rPr lang="en-US" sz="2000" dirty="0"/>
              <a:t>Team environments may struggle </a:t>
            </a:r>
            <a:r>
              <a:rPr lang="en-US" sz="2000" dirty="0" smtClean="0"/>
              <a:t>adapting</a:t>
            </a:r>
          </a:p>
          <a:p>
            <a:pPr marL="285750" indent="-285750">
              <a:buFont typeface="Arial" charset="0"/>
              <a:buChar char="•"/>
            </a:pPr>
            <a:r>
              <a:rPr lang="en-US" sz="2000" dirty="0" smtClean="0"/>
              <a:t>Costly and time-consuming</a:t>
            </a:r>
            <a:endParaRPr lang="en-US" sz="2000" dirty="0"/>
          </a:p>
          <a:p>
            <a:pPr marL="285750" indent="-285750">
              <a:buFont typeface="Arial" charset="0"/>
              <a:buChar char="•"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027296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Implementing flexibility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31136" y="2418588"/>
            <a:ext cx="3687064" cy="3419856"/>
          </a:xfrm>
        </p:spPr>
        <p:txBody>
          <a:bodyPr/>
          <a:lstStyle/>
          <a:p>
            <a:pPr marL="0" indent="0" algn="ctr">
              <a:buNone/>
            </a:pPr>
            <a:r>
              <a:rPr lang="en-US" sz="2400" b="1" dirty="0" smtClean="0"/>
              <a:t>Amazon                       </a:t>
            </a:r>
          </a:p>
          <a:p>
            <a:r>
              <a:rPr lang="en-US" dirty="0" smtClean="0"/>
              <a:t>30 hour work week allowing employees to complete work in their own convenience</a:t>
            </a:r>
          </a:p>
          <a:p>
            <a:r>
              <a:rPr lang="en-US" dirty="0" smtClean="0"/>
              <a:t>Part time work program featuring full benefits such as health insurance</a:t>
            </a:r>
          </a:p>
          <a:p>
            <a:r>
              <a:rPr lang="en-US" dirty="0" smtClean="0"/>
              <a:t>Teams created entirely out of part- time employees including managers   </a:t>
            </a:r>
          </a:p>
          <a:p>
            <a:endParaRPr lang="en-US" sz="2000" b="1" dirty="0" smtClean="0"/>
          </a:p>
          <a:p>
            <a:pPr marL="0" indent="0">
              <a:buNone/>
            </a:pPr>
            <a:endParaRPr lang="en-US" sz="2400" b="1" dirty="0" smtClean="0"/>
          </a:p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endParaRPr lang="en-US" dirty="0"/>
          </a:p>
        </p:txBody>
      </p:sp>
      <p:sp>
        <p:nvSpPr>
          <p:cNvPr id="6" name="Content Placeholder 2"/>
          <p:cNvSpPr txBox="1">
            <a:spLocks/>
          </p:cNvSpPr>
          <p:nvPr/>
        </p:nvSpPr>
        <p:spPr>
          <a:xfrm>
            <a:off x="6544564" y="2418588"/>
            <a:ext cx="3416300" cy="341985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312863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84313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5735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82775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US" sz="2400" b="1" dirty="0" smtClean="0"/>
              <a:t>Google</a:t>
            </a:r>
          </a:p>
          <a:p>
            <a:r>
              <a:rPr lang="en-US" dirty="0" smtClean="0"/>
              <a:t>Maternity benefits up to 18 weeks with full pay</a:t>
            </a:r>
          </a:p>
          <a:p>
            <a:r>
              <a:rPr lang="en-US" dirty="0" smtClean="0"/>
              <a:t>Employees can approach tasks in their own way rather being told by management </a:t>
            </a:r>
          </a:p>
          <a:p>
            <a:r>
              <a:rPr lang="en-US" dirty="0" smtClean="0"/>
              <a:t>Employees are given 1 day per week to do what they like paid</a:t>
            </a:r>
          </a:p>
          <a:p>
            <a:endParaRPr lang="en-US" sz="2000" b="1" dirty="0" smtClean="0"/>
          </a:p>
          <a:p>
            <a:pPr marL="0" indent="0">
              <a:buFont typeface="Arial" panose="020B0604020202020204" pitchFamily="34" charset="0"/>
              <a:buNone/>
            </a:pPr>
            <a:endParaRPr lang="en-US" sz="2400" b="1" dirty="0" smtClean="0"/>
          </a:p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5458654" y="2418588"/>
            <a:ext cx="1274692" cy="58477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3200" b="1" dirty="0" smtClean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VS</a:t>
            </a:r>
            <a:endParaRPr lang="en-GB" sz="3200" b="1" dirty="0">
              <a:ln w="12700">
                <a:solidFill>
                  <a:schemeClr val="accent1"/>
                </a:solidFill>
                <a:prstDash val="solid"/>
              </a:ln>
              <a:pattFill prst="pct50">
                <a:fgClr>
                  <a:schemeClr val="accent1"/>
                </a:fgClr>
                <a:bgClr>
                  <a:schemeClr val="accent1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accent1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1862465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  <p:bldP spid="6" grpId="0"/>
      <p:bldP spid="7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Conclusion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31136" y="2638044"/>
            <a:ext cx="7729728" cy="2247465"/>
          </a:xfrm>
        </p:spPr>
        <p:txBody>
          <a:bodyPr>
            <a:normAutofit/>
          </a:bodyPr>
          <a:lstStyle/>
          <a:p>
            <a:r>
              <a:rPr lang="en-GB" sz="2000" dirty="0" smtClean="0"/>
              <a:t>Benefits of becoming overall more Inclusive,  Agile and Flexible outweigh the costs and disadvantages</a:t>
            </a:r>
          </a:p>
          <a:p>
            <a:r>
              <a:rPr lang="en-GB" sz="2000" dirty="0" smtClean="0"/>
              <a:t>Implementing these new strategies takes a large amount of recourses</a:t>
            </a:r>
          </a:p>
          <a:p>
            <a:r>
              <a:rPr lang="en-GB" sz="2000" dirty="0" smtClean="0"/>
              <a:t>Research shows integrating these techniques increases overall organisational performance  </a:t>
            </a:r>
          </a:p>
          <a:p>
            <a:endParaRPr lang="en-GB" sz="2000" dirty="0" smtClean="0"/>
          </a:p>
          <a:p>
            <a:endParaRPr lang="en-GB" sz="2000" dirty="0" smtClean="0"/>
          </a:p>
          <a:p>
            <a:pPr marL="0" indent="0">
              <a:buNone/>
            </a:pPr>
            <a:endParaRPr lang="en-GB" sz="2000" dirty="0" smtClean="0"/>
          </a:p>
          <a:p>
            <a:pPr marL="0" indent="0">
              <a:buNone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127294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31136" y="311550"/>
            <a:ext cx="7729728" cy="1188720"/>
          </a:xfrm>
        </p:spPr>
        <p:txBody>
          <a:bodyPr/>
          <a:lstStyle/>
          <a:p>
            <a:r>
              <a:rPr lang="en-GB" smtClean="0"/>
              <a:t>References </a:t>
            </a:r>
            <a:endParaRPr lang="en-GB"/>
          </a:p>
        </p:txBody>
      </p:sp>
      <p:sp>
        <p:nvSpPr>
          <p:cNvPr id="4" name="Rectangle 1"/>
          <p:cNvSpPr>
            <a:spLocks noGrp="1" noChangeArrowheads="1"/>
          </p:cNvSpPr>
          <p:nvPr>
            <p:ph idx="1"/>
          </p:nvPr>
        </p:nvSpPr>
        <p:spPr bwMode="auto">
          <a:xfrm>
            <a:off x="1115218" y="1861987"/>
            <a:ext cx="9961563" cy="32008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0" tIns="152352" rIns="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x-none" altLang="x-none" sz="1600" b="1" i="0" u="none" strike="noStrike" cap="none" normalizeH="0" baseline="0" dirty="0">
                <a:ln>
                  <a:noFill/>
                </a:ln>
                <a:solidFill>
                  <a:schemeClr val="accent6">
                    <a:lumMod val="75000"/>
                  </a:schemeClr>
                </a:solidFill>
                <a:effectLst/>
                <a:ea typeface="Times New Roman" charset="0"/>
                <a:cs typeface="Times New Roman" charset="0"/>
              </a:rPr>
              <a:t>Tyler Rowland</a:t>
            </a:r>
            <a:endParaRPr kumimoji="0" lang="x-none" altLang="x-none" sz="1600" b="0" i="0" u="none" strike="noStrike" cap="none" normalizeH="0" baseline="0" dirty="0">
              <a:ln>
                <a:noFill/>
              </a:ln>
              <a:solidFill>
                <a:schemeClr val="accent6">
                  <a:lumMod val="75000"/>
                </a:schemeClr>
              </a:solidFill>
              <a:effectLst/>
              <a:ea typeface="Times New Roman" charset="0"/>
              <a:cs typeface="Times New Roman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x-none" altLang="x-none" sz="1400" b="1" i="0" u="none" strike="noStrike" cap="none" normalizeH="0" baseline="0" dirty="0">
                <a:ln>
                  <a:noFill/>
                </a:ln>
                <a:effectLst/>
              </a:rPr>
              <a:t>Flexibility slides 10-12 and Conclusion </a:t>
            </a:r>
            <a:endParaRPr kumimoji="0" lang="x-none" altLang="x-none" sz="1400" b="0" i="0" u="none" strike="noStrike" cap="none" normalizeH="0" baseline="0" dirty="0">
              <a:ln>
                <a:noFill/>
              </a:ln>
              <a:solidFill>
                <a:srgbClr val="2E74B5"/>
              </a:solidFill>
              <a:effectLst/>
              <a:latin typeface="Calibri Light" charset="0"/>
              <a:ea typeface="Times New Roman" charset="0"/>
              <a:cs typeface="Times New Roman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x-none" altLang="x-none" sz="1400" i="0" u="none" strike="noStrike" cap="none" normalizeH="0" baseline="0" dirty="0" smtClean="0">
                <a:ln>
                  <a:noFill/>
                </a:ln>
                <a:effectLst/>
              </a:rPr>
              <a:t>APSC</a:t>
            </a:r>
            <a:r>
              <a:rPr kumimoji="0" lang="x-none" altLang="x-none" sz="1400" i="0" u="none" strike="noStrike" cap="none" normalizeH="0" baseline="0" dirty="0">
                <a:ln>
                  <a:noFill/>
                </a:ln>
                <a:effectLst/>
              </a:rPr>
              <a:t>, 2012. </a:t>
            </a:r>
            <a:r>
              <a:rPr kumimoji="0" lang="x-none" altLang="x-none" sz="140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Ageing and work ability. </a:t>
            </a:r>
            <a:r>
              <a:rPr kumimoji="0" lang="x-none" altLang="x-none" sz="14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[Online] </a:t>
            </a:r>
            <a:br>
              <a:rPr kumimoji="0" lang="x-none" altLang="x-none" sz="14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</a:br>
            <a:r>
              <a:rPr kumimoji="0" lang="x-none" altLang="x-none" sz="14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Available at: </a:t>
            </a:r>
            <a:r>
              <a:rPr kumimoji="0" lang="x-none" altLang="x-none" sz="140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http://www.apsc.gov.au/about-the-apsc/parliamentary/state-of-the-service/2011-12-sosr/05-ageing-and-work-ability</a:t>
            </a:r>
            <a:br>
              <a:rPr kumimoji="0" lang="x-none" altLang="x-none" sz="140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</a:br>
            <a:r>
              <a:rPr kumimoji="0" lang="x-none" altLang="x-none" sz="140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[Accessed 2 December 2017].</a:t>
            </a:r>
            <a:endParaRPr kumimoji="0" lang="x-none" altLang="x-none" sz="14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x-none" altLang="x-none" sz="14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CIPD, 2017. </a:t>
            </a:r>
            <a:r>
              <a:rPr kumimoji="0" lang="x-none" altLang="x-none" sz="140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Employee Outlook: Spring 2017, </a:t>
            </a:r>
            <a:r>
              <a:rPr kumimoji="0" lang="x-none" altLang="x-none" sz="14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s.l.: Halogen.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x-none" altLang="x-none" sz="14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Crush, P., 2016. </a:t>
            </a:r>
            <a:r>
              <a:rPr kumimoji="0" lang="x-none" altLang="x-none" sz="140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Flexible working boosts profits and productivity, say majority of employers. </a:t>
            </a:r>
            <a:r>
              <a:rPr kumimoji="0" lang="x-none" altLang="x-none" sz="14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[Online] </a:t>
            </a:r>
            <a:br>
              <a:rPr kumimoji="0" lang="x-none" altLang="x-none" sz="14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</a:br>
            <a:r>
              <a:rPr kumimoji="0" lang="x-none" altLang="x-none" sz="14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Available at: </a:t>
            </a:r>
            <a:r>
              <a:rPr kumimoji="0" lang="x-none" altLang="x-none" sz="140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http://www2.cipd.co.uk/pm/peoplemanagement/b/weblog/archive/2016/02/09/flexible-working-boosts-profits-and-productivity-say-majority-of-employers.aspx</a:t>
            </a:r>
            <a:br>
              <a:rPr kumimoji="0" lang="x-none" altLang="x-none" sz="140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</a:br>
            <a:r>
              <a:rPr kumimoji="0" lang="x-none" altLang="x-none" sz="140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[Accessed 5 December 2017].</a:t>
            </a:r>
            <a:endParaRPr kumimoji="0" lang="x-none" altLang="x-none" sz="14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x-none" altLang="x-none" sz="14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Heathfield, S., 2017. </a:t>
            </a:r>
            <a:r>
              <a:rPr kumimoji="0" lang="x-none" altLang="x-none" sz="140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Advantages and Disadvantages of Flexible Work Schedules. </a:t>
            </a:r>
            <a:r>
              <a:rPr kumimoji="0" lang="x-none" altLang="x-none" sz="14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[Online] </a:t>
            </a:r>
            <a:br>
              <a:rPr kumimoji="0" lang="x-none" altLang="x-none" sz="14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</a:br>
            <a:r>
              <a:rPr kumimoji="0" lang="x-none" altLang="x-none" sz="14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Available at: </a:t>
            </a:r>
            <a:r>
              <a:rPr kumimoji="0" lang="x-none" altLang="x-none" sz="140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https://www.thebalance.com/advantages-and-disadvantages-of-flexible-work-schedules-1917964</a:t>
            </a:r>
            <a:br>
              <a:rPr kumimoji="0" lang="x-none" altLang="x-none" sz="140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</a:br>
            <a:r>
              <a:rPr kumimoji="0" lang="x-none" altLang="x-none" sz="140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[Accessed 3 December 2017].</a:t>
            </a:r>
            <a:endParaRPr kumimoji="0" lang="x-none" altLang="x-none" sz="14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x-none" altLang="x-none" sz="14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Thomas, C., 2014. RIGHT TO REQUEST FLEXIBLE WORKING BECOMES LAW. </a:t>
            </a:r>
            <a:r>
              <a:rPr kumimoji="0" lang="x-none" altLang="x-none" sz="140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The HR Director</a:t>
            </a:r>
            <a:r>
              <a:rPr kumimoji="0" lang="x-none" altLang="x-none" sz="14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, 2014 April, pp. 1-2.</a:t>
            </a:r>
          </a:p>
        </p:txBody>
      </p:sp>
    </p:spTree>
    <p:extLst>
      <p:ext uri="{BB962C8B-B14F-4D97-AF65-F5344CB8AC3E}">
        <p14:creationId xmlns:p14="http://schemas.microsoft.com/office/powerpoint/2010/main" val="13546938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4" name="Rectangle 1"/>
          <p:cNvSpPr>
            <a:spLocks noGrp="1" noChangeArrowheads="1"/>
          </p:cNvSpPr>
          <p:nvPr>
            <p:ph idx="1"/>
          </p:nvPr>
        </p:nvSpPr>
        <p:spPr bwMode="auto">
          <a:xfrm>
            <a:off x="1175292" y="2618990"/>
            <a:ext cx="9841415" cy="25544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0" tIns="152352" rIns="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x-none" altLang="x-none" sz="1600" b="1" i="0" u="none" strike="noStrike" cap="none" normalizeH="0" baseline="0" dirty="0">
                <a:ln>
                  <a:noFill/>
                </a:ln>
                <a:solidFill>
                  <a:schemeClr val="accent6">
                    <a:lumMod val="75000"/>
                  </a:schemeClr>
                </a:solidFill>
                <a:effectLst/>
              </a:rPr>
              <a:t>Rhea Pittaway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x-none" altLang="x-none" sz="1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Flexibility slides 13-15</a:t>
            </a:r>
            <a:endParaRPr kumimoji="0" lang="x-none" altLang="x-none" sz="1400" b="0" i="0" u="none" strike="noStrike" cap="none" normalizeH="0" baseline="0" dirty="0">
              <a:ln>
                <a:noFill/>
              </a:ln>
              <a:solidFill>
                <a:srgbClr val="2E74B5"/>
              </a:solidFill>
              <a:effectLst/>
              <a:ea typeface="Times New Roman" charset="0"/>
              <a:cs typeface="Times New Roman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x-none" altLang="x-none" sz="1400" i="0" u="none" strike="noStrike" cap="none" normalizeH="0" baseline="0" dirty="0" smtClean="0">
                <a:ln>
                  <a:noFill/>
                </a:ln>
                <a:effectLst/>
              </a:rPr>
              <a:t>Chartered </a:t>
            </a:r>
            <a:r>
              <a:rPr kumimoji="0" lang="x-none" altLang="x-none" sz="1400" i="0" u="none" strike="noStrike" cap="none" normalizeH="0" baseline="0" dirty="0">
                <a:ln>
                  <a:noFill/>
                </a:ln>
                <a:effectLst/>
              </a:rPr>
              <a:t>Institute of Personnel and Development, 2017. </a:t>
            </a:r>
            <a:r>
              <a:rPr kumimoji="0" lang="x-none" altLang="x-none" sz="140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Logged on but can’t turn off? A third of UK employees say remote access to work means they can’t switch off. </a:t>
            </a:r>
            <a:r>
              <a:rPr kumimoji="0" lang="x-none" altLang="x-none" sz="14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[Online] </a:t>
            </a:r>
            <a:br>
              <a:rPr kumimoji="0" lang="x-none" altLang="x-none" sz="14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</a:br>
            <a:r>
              <a:rPr kumimoji="0" lang="x-none" altLang="x-none" sz="14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Available at: </a:t>
            </a:r>
            <a:r>
              <a:rPr kumimoji="0" lang="x-none" altLang="x-none" sz="140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https://www.cipd.co.uk/about/media/press/270417-remote-work-issues</a:t>
            </a:r>
            <a:br>
              <a:rPr kumimoji="0" lang="x-none" altLang="x-none" sz="140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</a:br>
            <a:r>
              <a:rPr kumimoji="0" lang="x-none" altLang="x-none" sz="140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[Accessed 18 11 2017].</a:t>
            </a:r>
            <a:endParaRPr kumimoji="0" lang="x-none" altLang="x-none" sz="14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x-none" altLang="x-none" sz="14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Christensen, K. &amp; Schneider, B., 2015. </a:t>
            </a:r>
            <a:r>
              <a:rPr kumimoji="0" lang="x-none" altLang="x-none" sz="140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Workplace Flexibility. </a:t>
            </a:r>
            <a:r>
              <a:rPr kumimoji="0" lang="x-none" altLang="x-none" sz="14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Edited ed. Cornell: Cornell University Press.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x-none" altLang="x-none" sz="14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Clifford, C., 2016. Why Amazon and other companies are trying 30-hour workweeks. </a:t>
            </a:r>
            <a:r>
              <a:rPr kumimoji="0" lang="x-none" altLang="x-none" sz="140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CNBC</a:t>
            </a:r>
            <a:r>
              <a:rPr kumimoji="0" lang="x-none" altLang="x-none" sz="14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, 16 September, p. 1.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x-none" altLang="x-none" sz="14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Executive, R., 2016. </a:t>
            </a:r>
            <a:r>
              <a:rPr kumimoji="0" lang="x-none" altLang="x-none" sz="140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Flexibility in the Workplace, </a:t>
            </a:r>
            <a:r>
              <a:rPr kumimoji="0" lang="x-none" altLang="x-none" sz="14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Cornell: CORNELL UNIVERSITY.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x-none" altLang="x-none" sz="14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Martin, 2014. The Google Way of Motivating Employees. </a:t>
            </a:r>
            <a:r>
              <a:rPr kumimoji="0" lang="x-none" altLang="x-none" sz="140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CLEVERISM</a:t>
            </a:r>
            <a:r>
              <a:rPr kumimoji="0" lang="x-none" altLang="x-none" sz="14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, 25 September, p. 1.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x-none" altLang="x-none" sz="14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Thompson, S., 2017. How to find the balance between flexible working and "always on". </a:t>
            </a:r>
            <a:r>
              <a:rPr kumimoji="0" lang="x-none" altLang="x-none" sz="140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Personnel Today</a:t>
            </a:r>
            <a:r>
              <a:rPr kumimoji="0" lang="x-none" altLang="x-none" sz="14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, 18 July, p. 1.</a:t>
            </a:r>
          </a:p>
        </p:txBody>
      </p:sp>
    </p:spTree>
    <p:extLst>
      <p:ext uri="{BB962C8B-B14F-4D97-AF65-F5344CB8AC3E}">
        <p14:creationId xmlns:p14="http://schemas.microsoft.com/office/powerpoint/2010/main" val="157679669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9028" y="2502121"/>
            <a:ext cx="7729728" cy="3101983"/>
          </a:xfrm>
        </p:spPr>
        <p:txBody>
          <a:bodyPr>
            <a:normAutofit fontScale="55000" lnSpcReduction="20000"/>
          </a:bodyPr>
          <a:lstStyle/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en-GB" altLang="x-none" sz="2900" b="1" dirty="0" smtClean="0">
                <a:solidFill>
                  <a:schemeClr val="accent6">
                    <a:lumMod val="75000"/>
                  </a:schemeClr>
                </a:solidFill>
              </a:rPr>
              <a:t>Georgia Reynolds</a:t>
            </a: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en-GB" altLang="x-none" sz="2500" b="1" dirty="0" smtClean="0">
                <a:solidFill>
                  <a:schemeClr val="tx1"/>
                </a:solidFill>
              </a:rPr>
              <a:t>Inclusion </a:t>
            </a:r>
            <a:r>
              <a:rPr lang="x-none" altLang="x-none" sz="2500" b="1" dirty="0" smtClean="0">
                <a:solidFill>
                  <a:schemeClr val="tx1"/>
                </a:solidFill>
              </a:rPr>
              <a:t>slides </a:t>
            </a:r>
            <a:r>
              <a:rPr lang="en-GB" altLang="x-none" sz="2500" b="1" dirty="0" smtClean="0">
                <a:solidFill>
                  <a:schemeClr val="tx1"/>
                </a:solidFill>
              </a:rPr>
              <a:t>6-9</a:t>
            </a: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en-GB" sz="2500" dirty="0" err="1" smtClean="0"/>
              <a:t>Google.co.uk</a:t>
            </a:r>
            <a:r>
              <a:rPr lang="en-GB" sz="2500" dirty="0"/>
              <a:t>. (2017). vegetarian delivery service - Google Search. [online] Available at: https://</a:t>
            </a:r>
            <a:r>
              <a:rPr lang="en-GB" sz="2500" dirty="0" err="1"/>
              <a:t>www.google.co.uk</a:t>
            </a:r>
            <a:r>
              <a:rPr lang="en-GB" sz="2500" dirty="0"/>
              <a:t>/</a:t>
            </a:r>
            <a:r>
              <a:rPr lang="en-GB" sz="2500" dirty="0" err="1"/>
              <a:t>search?rlz</a:t>
            </a:r>
            <a:r>
              <a:rPr lang="en-GB" sz="2500" dirty="0"/>
              <a:t>=1C1CHZL_enGB727GB727&amp;ei=eXz_WaPXG8O7ar-jnugM&amp;q=</a:t>
            </a:r>
            <a:r>
              <a:rPr lang="en-GB" sz="2500" dirty="0" err="1"/>
              <a:t>vegetarian+delivery+service&amp;oq</a:t>
            </a:r>
            <a:r>
              <a:rPr lang="en-GB" sz="2500" dirty="0"/>
              <a:t>=</a:t>
            </a:r>
            <a:r>
              <a:rPr lang="en-GB" sz="2500" dirty="0" err="1"/>
              <a:t>vegetarian+delivery+service&amp;gs_l</a:t>
            </a:r>
            <a:r>
              <a:rPr lang="en-GB" sz="2500" dirty="0"/>
              <a:t>=psy-ab.3...17961.37781.0.38041.50.33.0.0.0.0.0.0..1.0....0...1.1.64.psy-ab..49.1.5537.6..35i39k1.5537.KLNm9rD0F4E [Accessed 28 Oct. 2017].</a:t>
            </a:r>
          </a:p>
          <a:p>
            <a:pPr marL="0" indent="0">
              <a:buNone/>
            </a:pPr>
            <a:r>
              <a:rPr lang="en-GB" sz="2500" dirty="0" err="1"/>
              <a:t>McConnel</a:t>
            </a:r>
            <a:r>
              <a:rPr lang="en-GB" sz="2500" dirty="0"/>
              <a:t>, A. (2014). The vegan cookbook. New York: Osprey Publishing, pp.2-10.</a:t>
            </a:r>
          </a:p>
          <a:p>
            <a:pPr marL="0" indent="0">
              <a:buNone/>
            </a:pPr>
            <a:r>
              <a:rPr lang="en-GB" sz="2500" dirty="0"/>
              <a:t>Pike, C. (2013). The hungry student cookbook. London: </a:t>
            </a:r>
            <a:r>
              <a:rPr lang="en-GB" sz="2500" dirty="0" err="1"/>
              <a:t>Quercus</a:t>
            </a:r>
            <a:endParaRPr lang="en-GB" sz="2500" dirty="0"/>
          </a:p>
          <a:p>
            <a:pPr marL="0" indent="0">
              <a:buNone/>
            </a:pPr>
            <a:r>
              <a:rPr lang="en-GB" sz="2500" dirty="0"/>
              <a:t>Spring, A. (2017). Good enough for Beyoncé: chocolate ganache, paella and stir-fry vegan recipes. [online] the Guardian. Available at: https://</a:t>
            </a:r>
            <a:r>
              <a:rPr lang="en-GB" sz="2500" dirty="0" err="1"/>
              <a:t>www.theguardian.com</a:t>
            </a:r>
            <a:r>
              <a:rPr lang="en-GB" sz="2500" dirty="0"/>
              <a:t>/</a:t>
            </a:r>
            <a:r>
              <a:rPr lang="en-GB" sz="2500" dirty="0" err="1"/>
              <a:t>lifeandstyle</a:t>
            </a:r>
            <a:r>
              <a:rPr lang="en-GB" sz="2500" dirty="0"/>
              <a:t>/2017/</a:t>
            </a:r>
            <a:r>
              <a:rPr lang="en-GB" sz="2500" dirty="0" err="1"/>
              <a:t>nov</a:t>
            </a:r>
            <a:r>
              <a:rPr lang="en-GB" sz="2500" dirty="0"/>
              <a:t>/03/good-enough-for-beyonce-chocolate-ganache-paella-and-stir-fry-vegan-recipes [Accessed 29 Oct. 2017].</a:t>
            </a:r>
          </a:p>
          <a:p>
            <a:pPr marL="0" indent="0">
              <a:buNone/>
            </a:pPr>
            <a:r>
              <a:rPr lang="en-GB" sz="2500" dirty="0" err="1"/>
              <a:t>Vegsoc.org</a:t>
            </a:r>
            <a:r>
              <a:rPr lang="en-GB" sz="2500" dirty="0"/>
              <a:t>. (2017). Vegetarian Society - Fact Sheet - Statistics - Number of UK Vegetarians. [online] Available at: https://</a:t>
            </a:r>
            <a:r>
              <a:rPr lang="en-GB" sz="2500" dirty="0" err="1"/>
              <a:t>www.vegsoc.org</a:t>
            </a:r>
            <a:r>
              <a:rPr lang="en-GB" sz="2500" dirty="0"/>
              <a:t>/</a:t>
            </a:r>
            <a:r>
              <a:rPr lang="en-GB" sz="2500" dirty="0" err="1"/>
              <a:t>sslpage.aspx?pid</a:t>
            </a:r>
            <a:r>
              <a:rPr lang="en-GB" sz="2500" dirty="0"/>
              <a:t>=753 [Accessed 27 Oct. 2017].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392699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6423" y="445708"/>
            <a:ext cx="7729728" cy="1188720"/>
          </a:xfrm>
        </p:spPr>
        <p:txBody>
          <a:bodyPr/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3568" y="1733281"/>
            <a:ext cx="11895437" cy="5124719"/>
          </a:xfrm>
        </p:spPr>
        <p:txBody>
          <a:bodyPr>
            <a:noAutofit/>
          </a:bodyPr>
          <a:lstStyle/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en-GB" altLang="x-none" sz="1600" b="1" dirty="0" smtClean="0">
                <a:solidFill>
                  <a:schemeClr val="accent6">
                    <a:lumMod val="75000"/>
                  </a:schemeClr>
                </a:solidFill>
              </a:rPr>
              <a:t>Amy Williams</a:t>
            </a: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en-GB" sz="1400" b="1" dirty="0" smtClean="0">
                <a:solidFill>
                  <a:schemeClr val="tx1"/>
                </a:solidFill>
              </a:rPr>
              <a:t>Agility slides 2-5 and Introduction</a:t>
            </a: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en-GB" sz="1400" dirty="0" smtClean="0"/>
              <a:t>Bator</a:t>
            </a:r>
            <a:r>
              <a:rPr lang="en-GB" sz="1400" dirty="0"/>
              <a:t>, D. (2017). </a:t>
            </a:r>
            <a:r>
              <a:rPr lang="en-GB" sz="1400" i="1" dirty="0"/>
              <a:t>How career training can reduce employee turnover in 2015</a:t>
            </a:r>
            <a:r>
              <a:rPr lang="en-GB" sz="1400" dirty="0"/>
              <a:t>. [online] </a:t>
            </a:r>
            <a:r>
              <a:rPr lang="en-GB" sz="1400" dirty="0" err="1"/>
              <a:t>Tembostatus.com</a:t>
            </a:r>
            <a:r>
              <a:rPr lang="en-GB" sz="1400" dirty="0"/>
              <a:t>. Available at: http://</a:t>
            </a:r>
            <a:r>
              <a:rPr lang="en-GB" sz="1400" dirty="0" err="1"/>
              <a:t>www.tembostatus.com</a:t>
            </a:r>
            <a:r>
              <a:rPr lang="en-GB" sz="1400" dirty="0"/>
              <a:t>/blog/how-career-training-can-reduce-employee-turnover [Accessed 12 Dec. 2017].</a:t>
            </a:r>
          </a:p>
          <a:p>
            <a:pPr marL="0" indent="0">
              <a:buNone/>
            </a:pPr>
            <a:r>
              <a:rPr lang="en-GB" sz="1400" dirty="0" err="1"/>
              <a:t>BusinessDictionary.com</a:t>
            </a:r>
            <a:r>
              <a:rPr lang="en-GB" sz="1400" dirty="0"/>
              <a:t>. (2017). </a:t>
            </a:r>
            <a:r>
              <a:rPr lang="en-GB" sz="1400" i="1" dirty="0"/>
              <a:t>What is agile enterprise? definition and meaning</a:t>
            </a:r>
            <a:r>
              <a:rPr lang="en-GB" sz="1400" dirty="0"/>
              <a:t>. [online] Available at: http://</a:t>
            </a:r>
            <a:r>
              <a:rPr lang="en-GB" sz="1400" dirty="0" err="1"/>
              <a:t>www.businessdictionary.com</a:t>
            </a:r>
            <a:r>
              <a:rPr lang="en-GB" sz="1400" dirty="0"/>
              <a:t>/definition/agile-</a:t>
            </a:r>
            <a:r>
              <a:rPr lang="en-GB" sz="1400" dirty="0" err="1"/>
              <a:t>enterprise.html</a:t>
            </a:r>
            <a:r>
              <a:rPr lang="en-GB" sz="1400" dirty="0"/>
              <a:t> [Accessed 17 Nov. 2017].</a:t>
            </a:r>
          </a:p>
          <a:p>
            <a:pPr marL="0" indent="0">
              <a:buNone/>
            </a:pPr>
            <a:r>
              <a:rPr lang="en-GB" sz="1400" dirty="0"/>
              <a:t>Cain, </a:t>
            </a:r>
            <a:r>
              <a:rPr lang="en-GB" sz="1400" dirty="0" err="1"/>
              <a:t>Á</a:t>
            </a:r>
            <a:r>
              <a:rPr lang="en-GB" sz="1400" dirty="0"/>
              <a:t>. (2017). </a:t>
            </a:r>
            <a:r>
              <a:rPr lang="en-GB" sz="1400" i="1" dirty="0"/>
              <a:t>The 'two pizza rule' is Amazon CEO Jeff Bezos' secret to productive meetings</a:t>
            </a:r>
            <a:r>
              <a:rPr lang="en-GB" sz="1400" dirty="0"/>
              <a:t>. [online] Business Insider. Available at: http://</a:t>
            </a:r>
            <a:r>
              <a:rPr lang="en-GB" sz="1400" dirty="0" err="1"/>
              <a:t>uk.businessinsider.com</a:t>
            </a:r>
            <a:r>
              <a:rPr lang="en-GB" sz="1400" dirty="0"/>
              <a:t>/amazon-ceo-jeff-bezos-two-pizza-rule-productive-meetings-2017-6 [Accessed 12 Dec. 2017].</a:t>
            </a:r>
          </a:p>
          <a:p>
            <a:pPr marL="0" indent="0">
              <a:buNone/>
            </a:pPr>
            <a:r>
              <a:rPr lang="en-GB" sz="1400" dirty="0" err="1"/>
              <a:t>Forbes.com</a:t>
            </a:r>
            <a:r>
              <a:rPr lang="en-GB" sz="1400" dirty="0"/>
              <a:t>. (2017). </a:t>
            </a:r>
            <a:r>
              <a:rPr lang="en-GB" sz="1400" i="1" dirty="0"/>
              <a:t>Forbes Welcome</a:t>
            </a:r>
            <a:r>
              <a:rPr lang="en-GB" sz="1400" dirty="0"/>
              <a:t>. [online] Available at: https://</a:t>
            </a:r>
            <a:r>
              <a:rPr lang="en-GB" sz="1400" dirty="0" err="1"/>
              <a:t>www.forbes.com</a:t>
            </a:r>
            <a:r>
              <a:rPr lang="en-GB" sz="1400" dirty="0"/>
              <a:t>/sites/</a:t>
            </a:r>
            <a:r>
              <a:rPr lang="en-GB" sz="1400" dirty="0" err="1"/>
              <a:t>victorlipman</a:t>
            </a:r>
            <a:r>
              <a:rPr lang="en-GB" sz="1400" dirty="0"/>
              <a:t>/2014/10/13/4-tips-to-motivate-the-unmotivated/#61210fc9735d [Accessed 12 Dec. 2017].</a:t>
            </a:r>
          </a:p>
          <a:p>
            <a:pPr marL="0" indent="0">
              <a:buNone/>
            </a:pPr>
            <a:r>
              <a:rPr lang="en-GB" sz="1400" dirty="0"/>
              <a:t>Medium. (2017). </a:t>
            </a:r>
            <a:r>
              <a:rPr lang="en-GB" sz="1400" i="1" dirty="0"/>
              <a:t>Amazonian Agility – LHBS Collection – Medium</a:t>
            </a:r>
            <a:r>
              <a:rPr lang="en-GB" sz="1400" dirty="0"/>
              <a:t>. [online] Available at: https://</a:t>
            </a:r>
            <a:r>
              <a:rPr lang="en-GB" sz="1400" dirty="0" err="1"/>
              <a:t>medium.com</a:t>
            </a:r>
            <a:r>
              <a:rPr lang="en-GB" sz="1400" dirty="0"/>
              <a:t>/</a:t>
            </a:r>
            <a:r>
              <a:rPr lang="en-GB" sz="1400" dirty="0" err="1"/>
              <a:t>lhbs</a:t>
            </a:r>
            <a:r>
              <a:rPr lang="en-GB" sz="1400" dirty="0"/>
              <a:t>-collection/amazonian-agility-e3720ff004f7 [Accessed 12 Dec. 2017].</a:t>
            </a:r>
          </a:p>
          <a:p>
            <a:pPr marL="0" indent="0">
              <a:buNone/>
            </a:pPr>
            <a:r>
              <a:rPr lang="en-GB" sz="1400" dirty="0" err="1" smtClean="0"/>
              <a:t>Methodsandtools.com</a:t>
            </a:r>
            <a:r>
              <a:rPr lang="en-GB" sz="1400" dirty="0"/>
              <a:t>. (2017). </a:t>
            </a:r>
            <a:r>
              <a:rPr lang="en-GB" sz="1400" i="1" dirty="0"/>
              <a:t>Hiring for Agility - </a:t>
            </a:r>
            <a:r>
              <a:rPr lang="en-GB" sz="1400" i="1" dirty="0" err="1"/>
              <a:t>Mindset</a:t>
            </a:r>
            <a:r>
              <a:rPr lang="en-GB" sz="1400" i="1" dirty="0"/>
              <a:t> Matters in an Agile Organisation</a:t>
            </a:r>
            <a:r>
              <a:rPr lang="en-GB" sz="1400" dirty="0"/>
              <a:t>. [online] Available at: http://</a:t>
            </a:r>
            <a:r>
              <a:rPr lang="en-GB" sz="1400" dirty="0" err="1"/>
              <a:t>www.methodsandtools.com</a:t>
            </a:r>
            <a:r>
              <a:rPr lang="en-GB" sz="1400" dirty="0"/>
              <a:t>/archive/</a:t>
            </a:r>
            <a:r>
              <a:rPr lang="en-GB" sz="1400" dirty="0" err="1"/>
              <a:t>agilerecruiting.php</a:t>
            </a:r>
            <a:r>
              <a:rPr lang="en-GB" sz="1400" dirty="0"/>
              <a:t> [Accessed 12 Dec. 2017].</a:t>
            </a:r>
          </a:p>
          <a:p>
            <a:pPr marL="0" indent="0">
              <a:buNone/>
            </a:pPr>
            <a:r>
              <a:rPr lang="en-GB" sz="1400" dirty="0" err="1"/>
              <a:t>Nhsemployers.org</a:t>
            </a:r>
            <a:r>
              <a:rPr lang="en-GB" sz="1400" dirty="0"/>
              <a:t>. (2017). </a:t>
            </a:r>
            <a:r>
              <a:rPr lang="en-GB" sz="1400" i="1" dirty="0"/>
              <a:t>Agile Working</a:t>
            </a:r>
            <a:r>
              <a:rPr lang="en-GB" sz="1400" dirty="0"/>
              <a:t>. [online] Available at: http://</a:t>
            </a:r>
            <a:r>
              <a:rPr lang="en-GB" sz="1400" dirty="0" err="1"/>
              <a:t>www.nhsemployers.org</a:t>
            </a:r>
            <a:r>
              <a:rPr lang="en-GB" sz="1400" dirty="0"/>
              <a:t>/~/media/Employers/Documents/</a:t>
            </a:r>
            <a:r>
              <a:rPr lang="en-GB" sz="1400" dirty="0" err="1"/>
              <a:t>SiteCollectionDocuments</a:t>
            </a:r>
            <a:r>
              <a:rPr lang="en-GB" sz="1400" dirty="0"/>
              <a:t>/Agile%20Working%20Guide.pdf [Accessed 8 Dec. 2017].</a:t>
            </a:r>
          </a:p>
          <a:p>
            <a:pPr marL="0" indent="0">
              <a:buNone/>
            </a:pPr>
            <a:r>
              <a:rPr lang="en-GB" sz="1400" dirty="0"/>
              <a:t>The Seattle Times. (2017). </a:t>
            </a:r>
            <a:r>
              <a:rPr lang="en-GB" sz="1400" i="1" dirty="0"/>
              <a:t>Behind Amazon’s success is an extreme tolerance for failure</a:t>
            </a:r>
            <a:r>
              <a:rPr lang="en-GB" sz="1400" dirty="0"/>
              <a:t>. [online] Available at: https://</a:t>
            </a:r>
            <a:r>
              <a:rPr lang="en-GB" sz="1400" dirty="0" err="1"/>
              <a:t>www.seattletimes.com</a:t>
            </a:r>
            <a:r>
              <a:rPr lang="en-GB" sz="1400" dirty="0"/>
              <a:t>/nation-world/behind-amazons-success-is-an-extreme-tolerance-for-failure/ [Accessed 12 Dec. 2017</a:t>
            </a:r>
            <a:r>
              <a:rPr lang="en-GB" sz="1400" dirty="0" smtClean="0"/>
              <a:t>].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267161348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Blue Green">
      <a:dk1>
        <a:sysClr val="windowText" lastClr="000000"/>
      </a:dk1>
      <a:lt1>
        <a:sysClr val="window" lastClr="FFFFFF"/>
      </a:lt1>
      <a:dk2>
        <a:srgbClr val="373545"/>
      </a:dk2>
      <a:lt2>
        <a:srgbClr val="CEDBE6"/>
      </a:lt2>
      <a:accent1>
        <a:srgbClr val="3494BA"/>
      </a:accent1>
      <a:accent2>
        <a:srgbClr val="58B6C0"/>
      </a:accent2>
      <a:accent3>
        <a:srgbClr val="75BDA7"/>
      </a:accent3>
      <a:accent4>
        <a:srgbClr val="7A8C8E"/>
      </a:accent4>
      <a:accent5>
        <a:srgbClr val="84ACB6"/>
      </a:accent5>
      <a:accent6>
        <a:srgbClr val="2683C6"/>
      </a:accent6>
      <a:hlink>
        <a:srgbClr val="6B9F25"/>
      </a:hlink>
      <a:folHlink>
        <a:srgbClr val="9F6715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A425FB89-E954-4A2A-81DC-D90804A94DB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Parcel</Template>
  <TotalTime>1041</TotalTime>
  <Words>1774</Words>
  <Application>Microsoft Macintosh PowerPoint</Application>
  <PresentationFormat>Widescreen</PresentationFormat>
  <Paragraphs>223</Paragraphs>
  <Slides>20</Slides>
  <Notes>17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7" baseType="lpstr">
      <vt:lpstr>Abadi MT Condensed Extra Bold</vt:lpstr>
      <vt:lpstr>Calibri</vt:lpstr>
      <vt:lpstr>Calibri Light</vt:lpstr>
      <vt:lpstr>Gill Sans MT</vt:lpstr>
      <vt:lpstr>Times New Roman</vt:lpstr>
      <vt:lpstr>Arial</vt:lpstr>
      <vt:lpstr>Parcel</vt:lpstr>
      <vt:lpstr>PowerPoint Presentation</vt:lpstr>
      <vt:lpstr>Agility </vt:lpstr>
      <vt:lpstr>How do Amazon operate in an agile way? </vt:lpstr>
      <vt:lpstr>Further implementing Agility and the Advantages</vt:lpstr>
      <vt:lpstr>Costs and disadvantages </vt:lpstr>
      <vt:lpstr>PowerPoint Presentation</vt:lpstr>
      <vt:lpstr>How do Amazon operate in an inclusive way?</vt:lpstr>
      <vt:lpstr>How can Amazon be more inclusive?</vt:lpstr>
      <vt:lpstr>Who would this affect and what are the costs?</vt:lpstr>
      <vt:lpstr>Flexibility </vt:lpstr>
      <vt:lpstr>Types Of flexibility</vt:lpstr>
      <vt:lpstr>Amazon’s flexible firm</vt:lpstr>
      <vt:lpstr>Advantages of flexibility in the workplace </vt:lpstr>
      <vt:lpstr>disadvantages of flexibility in the workplace </vt:lpstr>
      <vt:lpstr>Implementing flexibility</vt:lpstr>
      <vt:lpstr>Conclusion</vt:lpstr>
      <vt:lpstr>References </vt:lpstr>
      <vt:lpstr>References</vt:lpstr>
      <vt:lpstr>References</vt:lpstr>
      <vt:lpstr>references</vt:lpstr>
    </vt:vector>
  </TitlesOfParts>
  <Company/>
  <LinksUpToDate>false</LinksUpToDate>
  <SharedDoc>false</SharedDoc>
  <HyperlinksChanged>false</HyperlinksChanged>
  <AppVersion>15.0028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Flexibility </dc:title>
  <dc:creator>Tyler Rowland (P149838)</dc:creator>
  <cp:lastModifiedBy>Tyler Rowland (P149838)</cp:lastModifiedBy>
  <cp:revision>65</cp:revision>
  <dcterms:created xsi:type="dcterms:W3CDTF">2017-12-07T18:13:38Z</dcterms:created>
  <dcterms:modified xsi:type="dcterms:W3CDTF">2017-12-13T16:47:38Z</dcterms:modified>
</cp:coreProperties>
</file>