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9" r:id="rId4"/>
    <p:sldId id="260" r:id="rId5"/>
    <p:sldId id="261" r:id="rId6"/>
    <p:sldId id="263" r:id="rId7"/>
    <p:sldId id="264" r:id="rId8"/>
    <p:sldId id="266" r:id="rId9"/>
    <p:sldId id="267" r:id="rId10"/>
    <p:sldId id="268" r:id="rId11"/>
    <p:sldId id="269" r:id="rId12"/>
    <p:sldId id="27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55ACB12-1C4F-4B80-B018-8FF031167A6B}" type="datetimeFigureOut">
              <a:rPr lang="en-GB" smtClean="0"/>
              <a:t>14/11/2014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1B0D44-C687-4E23-B2F1-D4E98D8EAB53}" type="slidenum">
              <a:rPr lang="en-GB" smtClean="0"/>
              <a:t>‹#›</a:t>
            </a:fld>
            <a:endParaRPr lang="en-GB"/>
          </a:p>
        </p:txBody>
      </p:sp>
    </p:spTree>
    <p:extLst>
      <p:ext uri="{BB962C8B-B14F-4D97-AF65-F5344CB8AC3E}">
        <p14:creationId xmlns:p14="http://schemas.microsoft.com/office/powerpoint/2010/main" val="4014136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769182-EDCA-4CA4-A98A-988FEF5B6127}" type="slidenum">
              <a:rPr lang="fr-FR" altLang="en-US"/>
              <a:pPr/>
              <a:t>8</a:t>
            </a:fld>
            <a:endParaRPr lang="fr-FR" altLang="en-US"/>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endParaRPr lang="fr-FR"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879756-3873-41EA-ABDC-1AD96162186E}" type="slidenum">
              <a:rPr lang="fr-FR" altLang="en-US"/>
              <a:pPr/>
              <a:t>9</a:t>
            </a:fld>
            <a:endParaRPr lang="fr-FR" altLang="en-US"/>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fr-FR"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5633645-9851-4956-8642-1409E40D2FBF}" type="slidenum">
              <a:rPr lang="fr-FR" altLang="en-US"/>
              <a:pPr/>
              <a:t>10</a:t>
            </a:fld>
            <a:endParaRPr lang="fr-FR" altLang="en-US"/>
          </a:p>
        </p:txBody>
      </p:sp>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p:txBody>
          <a:bodyPr/>
          <a:lstStyle/>
          <a:p>
            <a:endParaRPr lang="fr-FR"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E1871F7-5BF3-46D9-88DA-BE58CDB6F1D6}" type="datetimeFigureOut">
              <a:rPr lang="en-GB" smtClean="0"/>
              <a:t>14/11/2014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4120566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1871F7-5BF3-46D9-88DA-BE58CDB6F1D6}" type="datetimeFigureOut">
              <a:rPr lang="en-GB" smtClean="0"/>
              <a:t>14/11/2014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3070771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1871F7-5BF3-46D9-88DA-BE58CDB6F1D6}" type="datetimeFigureOut">
              <a:rPr lang="en-GB" smtClean="0"/>
              <a:t>14/11/2014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1330030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E1871F7-5BF3-46D9-88DA-BE58CDB6F1D6}" type="datetimeFigureOut">
              <a:rPr lang="en-GB" smtClean="0"/>
              <a:t>14/11/2014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2442338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E1871F7-5BF3-46D9-88DA-BE58CDB6F1D6}" type="datetimeFigureOut">
              <a:rPr lang="en-GB" smtClean="0"/>
              <a:t>14/11/2014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2678665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E1871F7-5BF3-46D9-88DA-BE58CDB6F1D6}" type="datetimeFigureOut">
              <a:rPr lang="en-GB" smtClean="0"/>
              <a:t>14/11/2014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492608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1871F7-5BF3-46D9-88DA-BE58CDB6F1D6}" type="datetimeFigureOut">
              <a:rPr lang="en-GB" smtClean="0"/>
              <a:t>14/11/2014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2113980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E1871F7-5BF3-46D9-88DA-BE58CDB6F1D6}" type="datetimeFigureOut">
              <a:rPr lang="en-GB" smtClean="0"/>
              <a:t>14/11/2014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1198169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E1871F7-5BF3-46D9-88DA-BE58CDB6F1D6}" type="datetimeFigureOut">
              <a:rPr lang="en-GB" smtClean="0"/>
              <a:t>14/11/2014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3065840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1871F7-5BF3-46D9-88DA-BE58CDB6F1D6}" type="datetimeFigureOut">
              <a:rPr lang="en-GB" smtClean="0"/>
              <a:t>14/11/2014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698421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1871F7-5BF3-46D9-88DA-BE58CDB6F1D6}" type="datetimeFigureOut">
              <a:rPr lang="en-GB" smtClean="0"/>
              <a:t>14/11/2014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A846B-8315-4390-ADEE-6E4475446FC8}" type="slidenum">
              <a:rPr lang="en-GB" smtClean="0"/>
              <a:t>‹#›</a:t>
            </a:fld>
            <a:endParaRPr lang="en-GB"/>
          </a:p>
        </p:txBody>
      </p:sp>
    </p:spTree>
    <p:extLst>
      <p:ext uri="{BB962C8B-B14F-4D97-AF65-F5344CB8AC3E}">
        <p14:creationId xmlns:p14="http://schemas.microsoft.com/office/powerpoint/2010/main" val="37268115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999B09BF-10F7-4DC8-9216-1C5239401B48}" type="slidenum">
              <a:rPr lang="en-GB" altLang="en-US"/>
              <a:pPr/>
              <a:t>‹#›</a:t>
            </a:fld>
            <a:endParaRPr lang="en-GB" altLang="en-US"/>
          </a:p>
        </p:txBody>
      </p:sp>
    </p:spTree>
    <p:extLst>
      <p:ext uri="{BB962C8B-B14F-4D97-AF65-F5344CB8AC3E}">
        <p14:creationId xmlns:p14="http://schemas.microsoft.com/office/powerpoint/2010/main" val="632572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85800" y="1981200"/>
            <a:ext cx="7772400" cy="4114800"/>
          </a:xfrm>
        </p:spPr>
        <p:txBody>
          <a:bodyPr/>
          <a:lstStyle/>
          <a:p>
            <a:endParaRPr lang="en-GB"/>
          </a:p>
        </p:txBody>
      </p:sp>
      <p:sp>
        <p:nvSpPr>
          <p:cNvPr id="4" name="Date Placeholder 3"/>
          <p:cNvSpPr>
            <a:spLocks noGrp="1"/>
          </p:cNvSpPr>
          <p:nvPr>
            <p:ph type="dt" sz="half" idx="10"/>
          </p:nvPr>
        </p:nvSpPr>
        <p:spPr>
          <a:xfrm>
            <a:off x="68580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6553200" y="6248400"/>
            <a:ext cx="1905000" cy="457200"/>
          </a:xfrm>
        </p:spPr>
        <p:txBody>
          <a:bodyPr/>
          <a:lstStyle>
            <a:lvl1pPr>
              <a:defRPr/>
            </a:lvl1pPr>
          </a:lstStyle>
          <a:p>
            <a:fld id="{B2C01F9F-95DD-4696-BF75-706B1794B2F5}" type="slidenum">
              <a:rPr lang="en-GB" altLang="en-US"/>
              <a:pPr/>
              <a:t>‹#›</a:t>
            </a:fld>
            <a:endParaRPr lang="en-GB" altLang="en-US"/>
          </a:p>
        </p:txBody>
      </p:sp>
    </p:spTree>
    <p:extLst>
      <p:ext uri="{BB962C8B-B14F-4D97-AF65-F5344CB8AC3E}">
        <p14:creationId xmlns:p14="http://schemas.microsoft.com/office/powerpoint/2010/main" val="3584596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1871F7-5BF3-46D9-88DA-BE58CDB6F1D6}" type="datetimeFigureOut">
              <a:rPr lang="en-GB" smtClean="0"/>
              <a:t>14/11/2014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4A846B-8315-4390-ADEE-6E4475446FC8}" type="slidenum">
              <a:rPr lang="en-GB" smtClean="0"/>
              <a:t>‹#›</a:t>
            </a:fld>
            <a:endParaRPr lang="en-GB"/>
          </a:p>
        </p:txBody>
      </p:sp>
    </p:spTree>
    <p:extLst>
      <p:ext uri="{BB962C8B-B14F-4D97-AF65-F5344CB8AC3E}">
        <p14:creationId xmlns:p14="http://schemas.microsoft.com/office/powerpoint/2010/main" val="1241264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deloitte.com/multifiledownload?solutionName=deloitt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Drivers of CSR</a:t>
            </a:r>
            <a:endParaRPr lang="en-GB" dirty="0"/>
          </a:p>
        </p:txBody>
      </p:sp>
      <p:sp>
        <p:nvSpPr>
          <p:cNvPr id="3" name="Subtitle 2"/>
          <p:cNvSpPr>
            <a:spLocks noGrp="1"/>
          </p:cNvSpPr>
          <p:nvPr>
            <p:ph type="subTitle" idx="1"/>
          </p:nvPr>
        </p:nvSpPr>
        <p:spPr/>
        <p:txBody>
          <a:bodyPr/>
          <a:lstStyle/>
          <a:p>
            <a:r>
              <a:rPr lang="en-GB" dirty="0" smtClean="0">
                <a:solidFill>
                  <a:schemeClr val="tx1"/>
                </a:solidFill>
              </a:rPr>
              <a:t>Steve Griffiths</a:t>
            </a:r>
          </a:p>
          <a:p>
            <a:r>
              <a:rPr lang="en-GB" dirty="0" smtClean="0">
                <a:solidFill>
                  <a:schemeClr val="tx1"/>
                </a:solidFill>
              </a:rPr>
              <a:t>METHS Module tutor </a:t>
            </a:r>
            <a:endParaRPr lang="en-GB" dirty="0">
              <a:solidFill>
                <a:schemeClr val="tx1"/>
              </a:solidFill>
            </a:endParaRPr>
          </a:p>
        </p:txBody>
      </p:sp>
    </p:spTree>
    <p:extLst>
      <p:ext uri="{BB962C8B-B14F-4D97-AF65-F5344CB8AC3E}">
        <p14:creationId xmlns:p14="http://schemas.microsoft.com/office/powerpoint/2010/main" val="13168785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http://www.csrquest.net/default.aspx?articleID=13133</a:t>
            </a:r>
            <a:br>
              <a:rPr lang="en-GB" dirty="0" smtClean="0"/>
            </a:br>
            <a:endParaRPr lang="en-GB" dirty="0"/>
          </a:p>
        </p:txBody>
      </p:sp>
      <p:pic>
        <p:nvPicPr>
          <p:cNvPr id="4" name="Content Placeholder 3" descr="http://www.csrquest.net/imagefiles/Drving%20forces.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09875" y="2472531"/>
            <a:ext cx="3524250" cy="2781300"/>
          </a:xfrm>
          <a:prstGeom prst="rect">
            <a:avLst/>
          </a:prstGeom>
          <a:noFill/>
          <a:ln>
            <a:noFill/>
          </a:ln>
        </p:spPr>
      </p:pic>
    </p:spTree>
    <p:extLst>
      <p:ext uri="{BB962C8B-B14F-4D97-AF65-F5344CB8AC3E}">
        <p14:creationId xmlns:p14="http://schemas.microsoft.com/office/powerpoint/2010/main" val="20929986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16632"/>
            <a:ext cx="8280920" cy="6186309"/>
          </a:xfrm>
          <a:prstGeom prst="rect">
            <a:avLst/>
          </a:prstGeom>
        </p:spPr>
        <p:txBody>
          <a:bodyPr wrap="square">
            <a:spAutoFit/>
          </a:bodyPr>
          <a:lstStyle/>
          <a:p>
            <a:r>
              <a:rPr lang="en-GB" b="1" dirty="0" err="1" smtClean="0"/>
              <a:t>Anupam</a:t>
            </a:r>
            <a:r>
              <a:rPr lang="en-GB" b="1" dirty="0" smtClean="0"/>
              <a:t> </a:t>
            </a:r>
            <a:r>
              <a:rPr lang="en-GB" b="1" dirty="0"/>
              <a:t>Sharma* and Ravi Kiran</a:t>
            </a:r>
          </a:p>
          <a:p>
            <a:r>
              <a:rPr lang="en-GB" dirty="0" err="1"/>
              <a:t>Thapar</a:t>
            </a:r>
            <a:r>
              <a:rPr lang="en-GB" dirty="0"/>
              <a:t> University, Patiala, </a:t>
            </a:r>
            <a:r>
              <a:rPr lang="en-GB" dirty="0" smtClean="0"/>
              <a:t>India</a:t>
            </a:r>
          </a:p>
          <a:p>
            <a:r>
              <a:rPr lang="en-GB" b="1" dirty="0" smtClean="0"/>
              <a:t>Corporate Social Responsibility: Driving Forces and Challenges</a:t>
            </a:r>
          </a:p>
          <a:p>
            <a:endParaRPr lang="en-GB" dirty="0"/>
          </a:p>
          <a:p>
            <a:r>
              <a:rPr lang="en-GB" dirty="0" smtClean="0"/>
              <a:t>International Journal of Business Research and Development</a:t>
            </a:r>
          </a:p>
          <a:p>
            <a:r>
              <a:rPr lang="pt-BR" dirty="0" smtClean="0"/>
              <a:t>ISSN 1929‐0977 | Vol. 2 No. 1, pp. 18‐27 (2013)</a:t>
            </a:r>
          </a:p>
          <a:p>
            <a:endParaRPr lang="pt-BR" dirty="0" smtClean="0"/>
          </a:p>
          <a:p>
            <a:r>
              <a:rPr lang="en-GB" dirty="0" smtClean="0"/>
              <a:t>* Corresponding author: anupam8611@gmail.com</a:t>
            </a:r>
          </a:p>
          <a:p>
            <a:endParaRPr lang="en-GB" dirty="0"/>
          </a:p>
          <a:p>
            <a:r>
              <a:rPr lang="en-GB" b="1" dirty="0"/>
              <a:t>Abstract</a:t>
            </a:r>
          </a:p>
          <a:p>
            <a:pPr algn="just"/>
            <a:r>
              <a:rPr lang="en-GB" dirty="0"/>
              <a:t>Corporate social responsibility (CSR) is gaining more and more importance day by day. CSR is not </a:t>
            </a:r>
            <a:r>
              <a:rPr lang="en-GB" dirty="0" smtClean="0"/>
              <a:t>only drawing </a:t>
            </a:r>
            <a:r>
              <a:rPr lang="en-GB" dirty="0"/>
              <a:t>the corporate magnates into its circumference, but is also luring educationists, social </a:t>
            </a:r>
            <a:r>
              <a:rPr lang="en-GB" dirty="0" smtClean="0"/>
              <a:t>activists, reformists</a:t>
            </a:r>
            <a:r>
              <a:rPr lang="en-GB" dirty="0"/>
              <a:t>, from all over the world to delve deeper into it. Changing market scenario, </a:t>
            </a:r>
            <a:r>
              <a:rPr lang="en-GB" dirty="0" smtClean="0"/>
              <a:t>globalization, ethical </a:t>
            </a:r>
            <a:r>
              <a:rPr lang="en-GB" dirty="0"/>
              <a:t>consumerism all are adding heat to the CSR concept. More and more organizations are </a:t>
            </a:r>
            <a:r>
              <a:rPr lang="en-GB" dirty="0" smtClean="0"/>
              <a:t>showing their </a:t>
            </a:r>
            <a:r>
              <a:rPr lang="en-GB" dirty="0"/>
              <a:t>commitments towards CSR either for enhancing their corporate image or to be in competition.</a:t>
            </a:r>
          </a:p>
          <a:p>
            <a:pPr algn="just"/>
            <a:r>
              <a:rPr lang="en-GB" dirty="0"/>
              <a:t>Emergence of different marketing innovations demands direct linkage of corporate social </a:t>
            </a:r>
            <a:r>
              <a:rPr lang="en-GB" dirty="0" smtClean="0"/>
              <a:t>responsibility practices </a:t>
            </a:r>
            <a:r>
              <a:rPr lang="en-GB" dirty="0"/>
              <a:t>with the business corporate strategies. The present article reviews the CSR literature from </a:t>
            </a:r>
            <a:r>
              <a:rPr lang="en-GB" dirty="0" smtClean="0"/>
              <a:t>1975 to </a:t>
            </a:r>
            <a:r>
              <a:rPr lang="en-GB" dirty="0"/>
              <a:t>2011, conveying changing developments of CSR practices.</a:t>
            </a:r>
          </a:p>
          <a:p>
            <a:r>
              <a:rPr lang="en-GB" b="1" dirty="0"/>
              <a:t>Keywords: </a:t>
            </a:r>
            <a:r>
              <a:rPr lang="en-GB" i="1" dirty="0"/>
              <a:t>Globalization, ethical consumerism, competition, innovation.</a:t>
            </a:r>
            <a:endParaRPr lang="en-GB" dirty="0"/>
          </a:p>
        </p:txBody>
      </p:sp>
    </p:spTree>
    <p:extLst>
      <p:ext uri="{BB962C8B-B14F-4D97-AF65-F5344CB8AC3E}">
        <p14:creationId xmlns:p14="http://schemas.microsoft.com/office/powerpoint/2010/main" val="34309820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6417141"/>
          </a:xfrm>
          <a:prstGeom prst="rect">
            <a:avLst/>
          </a:prstGeom>
        </p:spPr>
        <p:txBody>
          <a:bodyPr wrap="square">
            <a:spAutoFit/>
          </a:bodyPr>
          <a:lstStyle/>
          <a:p>
            <a:r>
              <a:rPr lang="en-GB" dirty="0" err="1" smtClean="0"/>
              <a:t>Eng</a:t>
            </a:r>
            <a:r>
              <a:rPr lang="en-GB" dirty="0" smtClean="0"/>
              <a:t>-Tuck </a:t>
            </a:r>
            <a:r>
              <a:rPr lang="en-GB" dirty="0"/>
              <a:t>Cheah,1 </a:t>
            </a:r>
            <a:r>
              <a:rPr lang="en-GB" dirty="0" err="1"/>
              <a:t>Dima</a:t>
            </a:r>
            <a:r>
              <a:rPr lang="en-GB" dirty="0"/>
              <a:t> Jamali,2 Johnnie E.V. Johnson1 and</a:t>
            </a:r>
          </a:p>
          <a:p>
            <a:r>
              <a:rPr lang="en-GB" dirty="0"/>
              <a:t>Ming-</a:t>
            </a:r>
            <a:r>
              <a:rPr lang="en-GB" dirty="0" err="1"/>
              <a:t>Chien</a:t>
            </a:r>
            <a:r>
              <a:rPr lang="en-GB" dirty="0"/>
              <a:t> </a:t>
            </a:r>
            <a:r>
              <a:rPr lang="en-GB" dirty="0" smtClean="0"/>
              <a:t>Sung1</a:t>
            </a:r>
          </a:p>
          <a:p>
            <a:endParaRPr lang="en-GB" dirty="0"/>
          </a:p>
          <a:p>
            <a:r>
              <a:rPr lang="en-GB" sz="1200" dirty="0"/>
              <a:t>1Center for Risk Research, School of Management, University of Southampton, Highfield Campus,</a:t>
            </a:r>
          </a:p>
          <a:p>
            <a:r>
              <a:rPr lang="en-GB" sz="1200" dirty="0"/>
              <a:t>Southampton, SO17 1BJ, UK, and 2Suliman S. </a:t>
            </a:r>
            <a:r>
              <a:rPr lang="en-GB" sz="1200" dirty="0" err="1"/>
              <a:t>Olayan</a:t>
            </a:r>
            <a:r>
              <a:rPr lang="en-GB" sz="1200" dirty="0"/>
              <a:t> School of Business, American University of Beirut, PO</a:t>
            </a:r>
          </a:p>
          <a:p>
            <a:r>
              <a:rPr lang="en-GB" sz="1200" dirty="0"/>
              <a:t>Box 11-0-236, Beirut, Lebanon, and School of Management, University of Southampton, Highfield Campus,</a:t>
            </a:r>
          </a:p>
          <a:p>
            <a:r>
              <a:rPr lang="en-GB" sz="1200" dirty="0"/>
              <a:t>Southampton, SO17 1BJ, </a:t>
            </a:r>
            <a:r>
              <a:rPr lang="en-GB" sz="1200" dirty="0" smtClean="0"/>
              <a:t>UK</a:t>
            </a:r>
          </a:p>
          <a:p>
            <a:r>
              <a:rPr lang="en-GB" sz="1100" dirty="0" smtClean="0"/>
              <a:t>Corresponding author email: etc1g08@soton.ac.uk</a:t>
            </a:r>
          </a:p>
          <a:p>
            <a:endParaRPr lang="en-GB" dirty="0" smtClean="0"/>
          </a:p>
          <a:p>
            <a:r>
              <a:rPr lang="en-GB" b="1" dirty="0" smtClean="0"/>
              <a:t>Drivers of Corporate Social Responsibility Attitudes: The Demography of Socially Responsible Investors</a:t>
            </a:r>
          </a:p>
          <a:p>
            <a:r>
              <a:rPr lang="en-GB" dirty="0" smtClean="0"/>
              <a:t>British Journal of Management, Vol. 22, 305–323 (2011)</a:t>
            </a:r>
          </a:p>
          <a:p>
            <a:endParaRPr lang="en-GB" dirty="0"/>
          </a:p>
          <a:p>
            <a:r>
              <a:rPr lang="en-GB" sz="1600" dirty="0" smtClean="0"/>
              <a:t>Demographic </a:t>
            </a:r>
            <a:r>
              <a:rPr lang="en-GB" sz="1600" dirty="0"/>
              <a:t>characteristics of socially responsible investors (SRIs) are likely to play </a:t>
            </a:r>
            <a:r>
              <a:rPr lang="en-GB" sz="1600" dirty="0" smtClean="0"/>
              <a:t>a significant </a:t>
            </a:r>
            <a:r>
              <a:rPr lang="en-GB" sz="1600" dirty="0"/>
              <a:t>role in shaping their perceptions and behaviour concerning corporate </a:t>
            </a:r>
            <a:r>
              <a:rPr lang="en-GB" sz="1600" dirty="0" smtClean="0"/>
              <a:t>social responsibility </a:t>
            </a:r>
            <a:r>
              <a:rPr lang="en-GB" sz="1600" dirty="0"/>
              <a:t>(CSR). This paper identifies demographic characteristics of SRIs </a:t>
            </a:r>
            <a:r>
              <a:rPr lang="en-GB" sz="1600" dirty="0" smtClean="0"/>
              <a:t>and explores </a:t>
            </a:r>
            <a:r>
              <a:rPr lang="en-GB" sz="1600" dirty="0"/>
              <a:t>the relationship of these characteristics with their CSR attitudes. We </a:t>
            </a:r>
            <a:r>
              <a:rPr lang="en-GB" sz="1600" dirty="0" smtClean="0"/>
              <a:t>analyse, using </a:t>
            </a:r>
            <a:r>
              <a:rPr lang="en-GB" sz="1600" dirty="0"/>
              <a:t>generalized ordered logistic regression, the questionnaire responses of 2464 </a:t>
            </a:r>
            <a:r>
              <a:rPr lang="en-GB" sz="1600" dirty="0" smtClean="0"/>
              <a:t>SRIs from </a:t>
            </a:r>
            <a:r>
              <a:rPr lang="en-GB" sz="1600" dirty="0"/>
              <a:t>20 countries. The </a:t>
            </a:r>
            <a:r>
              <a:rPr lang="en-GB" sz="1600" dirty="0" smtClean="0"/>
              <a:t>results demonstrate </a:t>
            </a:r>
            <a:r>
              <a:rPr lang="en-GB" sz="1600" dirty="0"/>
              <a:t>that younger and female SRIs are </a:t>
            </a:r>
            <a:r>
              <a:rPr lang="en-GB" sz="1600" dirty="0" smtClean="0"/>
              <a:t>more likely </a:t>
            </a:r>
            <a:r>
              <a:rPr lang="en-GB" sz="1600" dirty="0"/>
              <a:t>to believe that a company’s social and </a:t>
            </a:r>
            <a:r>
              <a:rPr lang="en-GB" sz="1600" dirty="0" smtClean="0"/>
              <a:t>environmental performance </a:t>
            </a:r>
            <a:r>
              <a:rPr lang="en-GB" sz="1600" dirty="0"/>
              <a:t>is as </a:t>
            </a:r>
            <a:r>
              <a:rPr lang="en-GB" sz="1600" dirty="0" smtClean="0"/>
              <a:t>important as </a:t>
            </a:r>
            <a:r>
              <a:rPr lang="en-GB" sz="1600" dirty="0"/>
              <a:t>its financial performance. Female SRIs and those with high incomes are the </a:t>
            </a:r>
            <a:r>
              <a:rPr lang="en-GB" sz="1600" dirty="0" smtClean="0"/>
              <a:t>most likely </a:t>
            </a:r>
            <a:r>
              <a:rPr lang="en-GB" sz="1600" dirty="0"/>
              <a:t>to believe that companies should be as responsible to their shareholders as to </a:t>
            </a:r>
            <a:r>
              <a:rPr lang="en-GB" sz="1600" dirty="0" smtClean="0"/>
              <a:t>the broader </a:t>
            </a:r>
            <a:r>
              <a:rPr lang="en-GB" sz="1600" dirty="0"/>
              <a:t>society. In addition, </a:t>
            </a:r>
            <a:r>
              <a:rPr lang="en-GB" sz="1600" dirty="0" smtClean="0"/>
              <a:t>younger SRIs</a:t>
            </a:r>
            <a:r>
              <a:rPr lang="en-GB" sz="1600" dirty="0"/>
              <a:t>, those with high incomes and those who </a:t>
            </a:r>
            <a:r>
              <a:rPr lang="en-GB" sz="1600" dirty="0" smtClean="0"/>
              <a:t>have attained </a:t>
            </a:r>
            <a:r>
              <a:rPr lang="en-GB" sz="1600" dirty="0"/>
              <a:t>higher education levels regard socially responsible companies as at least </a:t>
            </a:r>
            <a:r>
              <a:rPr lang="en-GB" sz="1600" dirty="0" smtClean="0"/>
              <a:t>as profitable </a:t>
            </a:r>
            <a:r>
              <a:rPr lang="en-GB" sz="1600" dirty="0"/>
              <a:t>as other companies. The benefits which companies can derive </a:t>
            </a:r>
            <a:r>
              <a:rPr lang="en-GB" sz="1600" dirty="0" smtClean="0"/>
              <a:t>from understanding </a:t>
            </a:r>
            <a:r>
              <a:rPr lang="en-GB" sz="1600" dirty="0"/>
              <a:t>the demographic profile of SRIs are examined, including a </a:t>
            </a:r>
            <a:r>
              <a:rPr lang="en-GB" sz="1600" dirty="0" smtClean="0"/>
              <a:t>potentially lower </a:t>
            </a:r>
            <a:r>
              <a:rPr lang="en-GB" sz="1600" dirty="0"/>
              <a:t>cost of capital, improved CSR rankings </a:t>
            </a:r>
            <a:r>
              <a:rPr lang="en-GB" sz="1600" dirty="0" smtClean="0"/>
              <a:t>and business </a:t>
            </a:r>
            <a:r>
              <a:rPr lang="en-GB" sz="1600" dirty="0"/>
              <a:t>policy formulation </a:t>
            </a:r>
            <a:r>
              <a:rPr lang="en-GB" sz="1600" dirty="0" smtClean="0"/>
              <a:t>and communication </a:t>
            </a:r>
            <a:r>
              <a:rPr lang="en-GB" sz="1600" dirty="0"/>
              <a:t>consistent with CSR views held by specific groups of SRIs.</a:t>
            </a:r>
          </a:p>
        </p:txBody>
      </p:sp>
    </p:spTree>
    <p:extLst>
      <p:ext uri="{BB962C8B-B14F-4D97-AF65-F5344CB8AC3E}">
        <p14:creationId xmlns:p14="http://schemas.microsoft.com/office/powerpoint/2010/main" val="29245566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i="1" dirty="0" smtClean="0">
                <a:effectLst/>
                <a:hlinkClick r:id="rId2"/>
              </a:rPr>
              <a:t>https://www.deloitte.com/multifiledownload?solutionName=deloitte</a:t>
            </a:r>
            <a:r>
              <a:rPr lang="en-GB" sz="1800" i="1" dirty="0" smtClean="0">
                <a:effectLst/>
              </a:rPr>
              <a:t> </a:t>
            </a:r>
            <a:br>
              <a:rPr lang="en-GB" sz="1800" i="1" dirty="0" smtClean="0">
                <a:effectLst/>
              </a:rPr>
            </a:br>
            <a:r>
              <a:rPr lang="en-GB" sz="1800" i="1" dirty="0" smtClean="0">
                <a:effectLst/>
              </a:rPr>
              <a:t>(Accessed 10-10-14)</a:t>
            </a:r>
            <a:endParaRPr lang="en-GB" sz="1800"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5589240"/>
            <a:ext cx="2279352" cy="311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11560" y="2690336"/>
            <a:ext cx="7704856" cy="2677656"/>
          </a:xfrm>
          <a:prstGeom prst="rect">
            <a:avLst/>
          </a:prstGeom>
        </p:spPr>
        <p:txBody>
          <a:bodyPr wrap="square">
            <a:spAutoFit/>
          </a:bodyPr>
          <a:lstStyle/>
          <a:p>
            <a:r>
              <a:rPr lang="en-GB" sz="2800" b="1" dirty="0"/>
              <a:t>Deloitte, ‘The Business Case for Corporate Social Responsibility’</a:t>
            </a:r>
          </a:p>
          <a:p>
            <a:r>
              <a:rPr lang="en-GB" sz="2800" b="1" dirty="0"/>
              <a:t>Setting the Scene – The Drivers of</a:t>
            </a:r>
          </a:p>
          <a:p>
            <a:r>
              <a:rPr lang="en-GB" sz="2800" b="1" dirty="0"/>
              <a:t>Corporate Social Responsibility</a:t>
            </a:r>
          </a:p>
          <a:p>
            <a:r>
              <a:rPr lang="en-GB" sz="2800" dirty="0"/>
              <a:t>Andreas </a:t>
            </a:r>
            <a:r>
              <a:rPr lang="en-GB" sz="2800" dirty="0" err="1"/>
              <a:t>Rasche</a:t>
            </a:r>
            <a:r>
              <a:rPr lang="en-GB" sz="2800" dirty="0"/>
              <a:t>, Copenhagen Business </a:t>
            </a:r>
            <a:r>
              <a:rPr lang="en-GB" sz="2800" dirty="0" smtClean="0"/>
              <a:t>School</a:t>
            </a:r>
          </a:p>
          <a:p>
            <a:r>
              <a:rPr lang="en-GB" sz="2800" dirty="0"/>
              <a:t>18 January 2013</a:t>
            </a:r>
          </a:p>
        </p:txBody>
      </p:sp>
    </p:spTree>
    <p:extLst>
      <p:ext uri="{BB962C8B-B14F-4D97-AF65-F5344CB8AC3E}">
        <p14:creationId xmlns:p14="http://schemas.microsoft.com/office/powerpoint/2010/main" val="40269747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bus-sg\Pictures\Bottled water\CSR hard to avoi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4376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408"/>
            <a:ext cx="8229600" cy="1296144"/>
          </a:xfrm>
        </p:spPr>
        <p:txBody>
          <a:bodyPr>
            <a:normAutofit/>
          </a:bodyPr>
          <a:lstStyle/>
          <a:p>
            <a:pPr algn="just"/>
            <a:r>
              <a:rPr lang="en-GB" sz="1800" dirty="0" smtClean="0"/>
              <a:t>http://www.waynevisser.com/wpcontent/uploads/2012/04/inspiration_csr_drivers_wvisser.pdf</a:t>
            </a:r>
            <a:endParaRPr lang="en-GB" sz="1800" dirty="0"/>
          </a:p>
        </p:txBody>
      </p:sp>
      <p:sp>
        <p:nvSpPr>
          <p:cNvPr id="3" name="Content Placeholder 2"/>
          <p:cNvSpPr>
            <a:spLocks noGrp="1"/>
          </p:cNvSpPr>
          <p:nvPr>
            <p:ph idx="1"/>
          </p:nvPr>
        </p:nvSpPr>
        <p:spPr/>
        <p:txBody>
          <a:bodyPr/>
          <a:lstStyle/>
          <a:p>
            <a:endParaRPr lang="en-GB" dirty="0"/>
          </a:p>
        </p:txBody>
      </p:sp>
      <p:pic>
        <p:nvPicPr>
          <p:cNvPr id="3074" name="Picture 2" descr="C:\Users\bus-sg\Pictures\Bottled water\drivers int and national.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4704"/>
            <a:ext cx="9144000" cy="5904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31122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Grp="1" noChangeArrowheads="1"/>
          </p:cNvSpPr>
          <p:nvPr>
            <p:ph type="title"/>
          </p:nvPr>
        </p:nvSpPr>
        <p:spPr>
          <a:xfrm>
            <a:off x="0" y="0"/>
            <a:ext cx="9144000" cy="1143000"/>
          </a:xfrm>
        </p:spPr>
        <p:txBody>
          <a:bodyPr/>
          <a:lstStyle/>
          <a:p>
            <a:r>
              <a:rPr lang="en-US" altLang="en-US" sz="3600" b="1">
                <a:solidFill>
                  <a:srgbClr val="000099"/>
                </a:solidFill>
                <a:latin typeface="Arial" pitchFamily="34" charset="0"/>
              </a:rPr>
              <a:t>Corporate Social Responsibility</a:t>
            </a:r>
            <a:endParaRPr lang="en-GB" altLang="en-US" sz="3600" b="1">
              <a:solidFill>
                <a:srgbClr val="000099"/>
              </a:solidFill>
              <a:latin typeface="Arial" pitchFamily="34" charset="0"/>
            </a:endParaRPr>
          </a:p>
        </p:txBody>
      </p:sp>
      <p:sp>
        <p:nvSpPr>
          <p:cNvPr id="5130" name="Rectangle 10"/>
          <p:cNvSpPr>
            <a:spLocks noChangeArrowheads="1"/>
          </p:cNvSpPr>
          <p:nvPr/>
        </p:nvSpPr>
        <p:spPr bwMode="auto">
          <a:xfrm>
            <a:off x="1981200" y="1905000"/>
            <a:ext cx="5943600" cy="251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pitchFamily="18" charset="0"/>
              </a:defRPr>
            </a:lvl1pPr>
            <a:lvl2pPr marL="742950" indent="-285750">
              <a:spcBef>
                <a:spcPct val="20000"/>
              </a:spcBef>
              <a:buChar char="–"/>
              <a:defRPr sz="2800">
                <a:solidFill>
                  <a:schemeClr val="tx1"/>
                </a:solidFill>
                <a:latin typeface="Times New Roman" pitchFamily="18" charset="0"/>
              </a:defRPr>
            </a:lvl2pPr>
            <a:lvl3pPr marL="1143000" indent="-228600">
              <a:spcBef>
                <a:spcPct val="20000"/>
              </a:spcBef>
              <a:buChar char="•"/>
              <a:defRPr sz="2400">
                <a:solidFill>
                  <a:schemeClr val="tx1"/>
                </a:solidFill>
                <a:latin typeface="Times New Roman" pitchFamily="18" charset="0"/>
              </a:defRPr>
            </a:lvl3pPr>
            <a:lvl4pPr marL="1600200" indent="-228600">
              <a:spcBef>
                <a:spcPct val="20000"/>
              </a:spcBef>
              <a:buChar char="–"/>
              <a:defRPr sz="2000">
                <a:solidFill>
                  <a:schemeClr val="tx1"/>
                </a:solidFill>
                <a:latin typeface="Times New Roman" pitchFamily="18" charset="0"/>
              </a:defRPr>
            </a:lvl4pPr>
            <a:lvl5pPr marL="2057400" indent="-228600">
              <a:spcBef>
                <a:spcPct val="20000"/>
              </a:spcBef>
              <a:buChar char="»"/>
              <a:defRPr sz="2000">
                <a:solidFill>
                  <a:schemeClr val="tx1"/>
                </a:solidFill>
                <a:latin typeface="Times New Roman" pitchFamily="18" charset="0"/>
              </a:defRPr>
            </a:lvl5pPr>
            <a:lvl6pPr marL="2514600" indent="-228600" fontAlgn="base">
              <a:spcBef>
                <a:spcPct val="20000"/>
              </a:spcBef>
              <a:spcAft>
                <a:spcPct val="0"/>
              </a:spcAft>
              <a:buChar char="»"/>
              <a:defRPr sz="2000">
                <a:solidFill>
                  <a:schemeClr val="tx1"/>
                </a:solidFill>
                <a:latin typeface="Times New Roman" pitchFamily="18" charset="0"/>
              </a:defRPr>
            </a:lvl6pPr>
            <a:lvl7pPr marL="2971800" indent="-228600" fontAlgn="base">
              <a:spcBef>
                <a:spcPct val="20000"/>
              </a:spcBef>
              <a:spcAft>
                <a:spcPct val="0"/>
              </a:spcAft>
              <a:buChar char="»"/>
              <a:defRPr sz="2000">
                <a:solidFill>
                  <a:schemeClr val="tx1"/>
                </a:solidFill>
                <a:latin typeface="Times New Roman" pitchFamily="18" charset="0"/>
              </a:defRPr>
            </a:lvl7pPr>
            <a:lvl8pPr marL="3429000" indent="-228600" fontAlgn="base">
              <a:spcBef>
                <a:spcPct val="20000"/>
              </a:spcBef>
              <a:spcAft>
                <a:spcPct val="0"/>
              </a:spcAft>
              <a:buChar char="»"/>
              <a:defRPr sz="2000">
                <a:solidFill>
                  <a:schemeClr val="tx1"/>
                </a:solidFill>
                <a:latin typeface="Times New Roman" pitchFamily="18" charset="0"/>
              </a:defRPr>
            </a:lvl8pPr>
            <a:lvl9pPr marL="3886200" indent="-228600" fontAlgn="base">
              <a:spcBef>
                <a:spcPct val="20000"/>
              </a:spcBef>
              <a:spcAft>
                <a:spcPct val="0"/>
              </a:spcAft>
              <a:buChar char="»"/>
              <a:defRPr sz="2000">
                <a:solidFill>
                  <a:schemeClr val="tx1"/>
                </a:solidFill>
                <a:latin typeface="Times New Roman" pitchFamily="18" charset="0"/>
              </a:defRPr>
            </a:lvl9pPr>
          </a:lstStyle>
          <a:p>
            <a:pPr>
              <a:spcBef>
                <a:spcPct val="50000"/>
              </a:spcBef>
            </a:pPr>
            <a:r>
              <a:rPr lang="en-US" altLang="en-US" sz="2800" dirty="0">
                <a:latin typeface="Arial" pitchFamily="34" charset="0"/>
              </a:rPr>
              <a:t>Concepts, key issues, context </a:t>
            </a:r>
          </a:p>
          <a:p>
            <a:pPr>
              <a:spcBef>
                <a:spcPct val="50000"/>
              </a:spcBef>
            </a:pPr>
            <a:r>
              <a:rPr lang="en-US" altLang="en-US" sz="2800" dirty="0">
                <a:latin typeface="Arial" pitchFamily="34" charset="0"/>
              </a:rPr>
              <a:t>Key CSR drivers</a:t>
            </a:r>
          </a:p>
          <a:p>
            <a:pPr>
              <a:spcBef>
                <a:spcPct val="50000"/>
              </a:spcBef>
            </a:pPr>
            <a:r>
              <a:rPr lang="en-US" altLang="en-US" sz="2800" dirty="0">
                <a:latin typeface="Arial" pitchFamily="34" charset="0"/>
              </a:rPr>
              <a:t>Implications for enterprise</a:t>
            </a:r>
          </a:p>
          <a:p>
            <a:pPr>
              <a:spcBef>
                <a:spcPct val="50000"/>
              </a:spcBef>
            </a:pPr>
            <a:r>
              <a:rPr lang="en-US" altLang="en-US" sz="2800" dirty="0">
                <a:latin typeface="Arial" pitchFamily="34" charset="0"/>
              </a:rPr>
              <a:t>Implications for development</a:t>
            </a:r>
          </a:p>
          <a:p>
            <a:pPr>
              <a:buFontTx/>
              <a:buNone/>
            </a:pPr>
            <a:endParaRPr lang="en-GB" altLang="en-US" sz="2800" dirty="0">
              <a:latin typeface="Arial" pitchFamily="34" charset="0"/>
            </a:endParaRPr>
          </a:p>
        </p:txBody>
      </p:sp>
      <p:sp>
        <p:nvSpPr>
          <p:cNvPr id="5134" name="Text Box 14"/>
          <p:cNvSpPr txBox="1">
            <a:spLocks noChangeArrowheads="1"/>
          </p:cNvSpPr>
          <p:nvPr/>
        </p:nvSpPr>
        <p:spPr bwMode="auto">
          <a:xfrm>
            <a:off x="1981200" y="6003925"/>
            <a:ext cx="6629400"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1800" b="1">
                <a:solidFill>
                  <a:srgbClr val="3399FF"/>
                </a:solidFill>
                <a:latin typeface="Arial" pitchFamily="34" charset="0"/>
                <a:cs typeface="Arial" pitchFamily="34" charset="0"/>
              </a:rPr>
              <a:t>Dr. Anthony Miller</a:t>
            </a:r>
          </a:p>
          <a:p>
            <a:r>
              <a:rPr lang="en-US" altLang="en-US" sz="1800" b="1">
                <a:solidFill>
                  <a:srgbClr val="3399FF"/>
                </a:solidFill>
                <a:latin typeface="Arial" pitchFamily="34" charset="0"/>
                <a:cs typeface="Arial" pitchFamily="34" charset="0"/>
              </a:rPr>
              <a:t>United Nations Conference on Trade and Development</a:t>
            </a:r>
          </a:p>
          <a:p>
            <a:r>
              <a:rPr lang="en-US" altLang="en-US" sz="1400">
                <a:solidFill>
                  <a:srgbClr val="3399FF"/>
                </a:solidFill>
                <a:latin typeface="Arial" pitchFamily="34" charset="0"/>
                <a:cs typeface="Arial" pitchFamily="34" charset="0"/>
              </a:rPr>
              <a:t>anthony.miller@unctad.org</a:t>
            </a:r>
          </a:p>
        </p:txBody>
      </p:sp>
    </p:spTree>
    <p:extLst>
      <p:ext uri="{BB962C8B-B14F-4D97-AF65-F5344CB8AC3E}">
        <p14:creationId xmlns:p14="http://schemas.microsoft.com/office/powerpoint/2010/main" val="42205092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0" y="0"/>
            <a:ext cx="9144000" cy="1143000"/>
          </a:xfrm>
        </p:spPr>
        <p:txBody>
          <a:bodyPr/>
          <a:lstStyle/>
          <a:p>
            <a:r>
              <a:rPr lang="en-US" altLang="en-US" sz="3200" b="1">
                <a:solidFill>
                  <a:srgbClr val="000099"/>
                </a:solidFill>
                <a:latin typeface="Arial" pitchFamily="34" charset="0"/>
              </a:rPr>
              <a:t>Main Concepts of CSR</a:t>
            </a:r>
            <a:endParaRPr lang="en-GB" altLang="en-US" sz="3200" b="1">
              <a:solidFill>
                <a:srgbClr val="000099"/>
              </a:solidFill>
              <a:latin typeface="Arial" pitchFamily="34" charset="0"/>
            </a:endParaRPr>
          </a:p>
        </p:txBody>
      </p:sp>
      <p:sp>
        <p:nvSpPr>
          <p:cNvPr id="43013" name="Text Box 5"/>
          <p:cNvSpPr txBox="1">
            <a:spLocks noChangeArrowheads="1"/>
          </p:cNvSpPr>
          <p:nvPr/>
        </p:nvSpPr>
        <p:spPr bwMode="auto">
          <a:xfrm>
            <a:off x="1066800" y="3048000"/>
            <a:ext cx="64770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1800" b="1" u="sng">
                <a:latin typeface="Arial" pitchFamily="34" charset="0"/>
              </a:rPr>
              <a:t>Social Contract</a:t>
            </a:r>
            <a:r>
              <a:rPr lang="en-US" altLang="en-US" sz="1800">
                <a:latin typeface="Arial" pitchFamily="34" charset="0"/>
              </a:rPr>
              <a:t> (Donaldson, 1982; Donaldson and Dunfee, 1999) – There is a tacit social contract between the firm and society; the contract bestows certain rights in exchange for certain responsibilities.</a:t>
            </a:r>
            <a:endParaRPr lang="en-GB" altLang="en-US" sz="1800">
              <a:latin typeface="Arial" pitchFamily="34" charset="0"/>
            </a:endParaRPr>
          </a:p>
        </p:txBody>
      </p:sp>
      <p:sp>
        <p:nvSpPr>
          <p:cNvPr id="43014" name="Text Box 6"/>
          <p:cNvSpPr txBox="1">
            <a:spLocks noChangeArrowheads="1"/>
          </p:cNvSpPr>
          <p:nvPr/>
        </p:nvSpPr>
        <p:spPr bwMode="auto">
          <a:xfrm>
            <a:off x="1066800" y="4724400"/>
            <a:ext cx="71628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800" b="1" u="sng">
                <a:latin typeface="Arial" pitchFamily="34" charset="0"/>
              </a:rPr>
              <a:t>Stakeholder Theory</a:t>
            </a:r>
            <a:r>
              <a:rPr lang="en-US" altLang="en-US" sz="1800">
                <a:latin typeface="Arial" pitchFamily="34" charset="0"/>
              </a:rPr>
              <a:t> (Freeman, 1984) – A stakeholder is “any group or individual who can affect or is affected by the achievement of an organisation’s purpose.”  Argues that it is in the company’s strategic interest to respect the interests of all its stakeholders.</a:t>
            </a:r>
            <a:endParaRPr lang="en-GB" altLang="en-US" sz="1800">
              <a:latin typeface="Arial" pitchFamily="34" charset="0"/>
            </a:endParaRPr>
          </a:p>
        </p:txBody>
      </p:sp>
      <p:sp>
        <p:nvSpPr>
          <p:cNvPr id="43015" name="Rectangle 7"/>
          <p:cNvSpPr>
            <a:spLocks noGrp="1" noChangeArrowheads="1"/>
          </p:cNvSpPr>
          <p:nvPr>
            <p:ph type="body" sz="half" idx="1"/>
          </p:nvPr>
        </p:nvSpPr>
        <p:spPr>
          <a:xfrm>
            <a:off x="1066800" y="1447800"/>
            <a:ext cx="7391400" cy="1371600"/>
          </a:xfrm>
        </p:spPr>
        <p:txBody>
          <a:bodyPr/>
          <a:lstStyle/>
          <a:p>
            <a:pPr>
              <a:buFontTx/>
              <a:buNone/>
            </a:pPr>
            <a:r>
              <a:rPr lang="en-US" altLang="en-US" sz="1800" b="1" u="sng">
                <a:latin typeface="Arial" pitchFamily="34" charset="0"/>
              </a:rPr>
              <a:t>CSR</a:t>
            </a:r>
            <a:r>
              <a:rPr lang="en-US" altLang="en-US" sz="1800">
                <a:latin typeface="Arial" pitchFamily="34" charset="0"/>
              </a:rPr>
              <a:t> (Carrol, 1979) </a:t>
            </a:r>
          </a:p>
          <a:p>
            <a:pPr>
              <a:buFontTx/>
              <a:buNone/>
            </a:pPr>
            <a:r>
              <a:rPr lang="en-US" altLang="en-US" sz="1800">
                <a:latin typeface="Arial" pitchFamily="34" charset="0"/>
              </a:rPr>
              <a:t>Firms have responsibilities to societies including economic, legal, ethical and discretionary (or philanthropic).</a:t>
            </a:r>
          </a:p>
          <a:p>
            <a:pPr lvl="1">
              <a:buFontTx/>
              <a:buNone/>
            </a:pPr>
            <a:r>
              <a:rPr lang="en-US" altLang="en-US" sz="1800">
                <a:latin typeface="Arial" pitchFamily="34" charset="0"/>
              </a:rPr>
              <a:t>-  See also DeGeorge (1999) on the “Myth of the Amoral Firm”</a:t>
            </a:r>
            <a:endParaRPr lang="en-GB" altLang="en-US" sz="1800">
              <a:latin typeface="Arial" pitchFamily="34" charset="0"/>
            </a:endParaRPr>
          </a:p>
        </p:txBody>
      </p:sp>
    </p:spTree>
    <p:extLst>
      <p:ext uri="{BB962C8B-B14F-4D97-AF65-F5344CB8AC3E}">
        <p14:creationId xmlns:p14="http://schemas.microsoft.com/office/powerpoint/2010/main" val="5627357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3013"/>
                                        </p:tgtEl>
                                        <p:attrNameLst>
                                          <p:attrName>style.visibility</p:attrName>
                                        </p:attrNameLst>
                                      </p:cBhvr>
                                      <p:to>
                                        <p:strVal val="visible"/>
                                      </p:to>
                                    </p:set>
                                    <p:animEffect transition="in" filter="blinds(horizontal)">
                                      <p:cBhvr>
                                        <p:cTn id="7" dur="500"/>
                                        <p:tgtEl>
                                          <p:spTgt spid="430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3014"/>
                                        </p:tgtEl>
                                        <p:attrNameLst>
                                          <p:attrName>style.visibility</p:attrName>
                                        </p:attrNameLst>
                                      </p:cBhvr>
                                      <p:to>
                                        <p:strVal val="visible"/>
                                      </p:to>
                                    </p:set>
                                    <p:animEffect transition="in" filter="blinds(horizontal)">
                                      <p:cBhvr>
                                        <p:cTn id="12" dur="500"/>
                                        <p:tgtEl>
                                          <p:spTgt spid="430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3" grpId="0"/>
      <p:bldP spid="430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0" y="76200"/>
            <a:ext cx="9144000" cy="1143000"/>
          </a:xfrm>
        </p:spPr>
        <p:txBody>
          <a:bodyPr/>
          <a:lstStyle/>
          <a:p>
            <a:r>
              <a:rPr lang="en-US" altLang="en-US" sz="3200" b="1">
                <a:solidFill>
                  <a:srgbClr val="000099"/>
                </a:solidFill>
                <a:latin typeface="Arial" pitchFamily="34" charset="0"/>
              </a:rPr>
              <a:t>Key drivers of CSR</a:t>
            </a:r>
            <a:endParaRPr lang="en-GB" altLang="en-US" sz="3200" b="1">
              <a:solidFill>
                <a:srgbClr val="000099"/>
              </a:solidFill>
              <a:latin typeface="Arial" pitchFamily="34" charset="0"/>
            </a:endParaRPr>
          </a:p>
        </p:txBody>
      </p:sp>
      <p:sp>
        <p:nvSpPr>
          <p:cNvPr id="147459" name="Text Box 3"/>
          <p:cNvSpPr txBox="1">
            <a:spLocks noChangeArrowheads="1"/>
          </p:cNvSpPr>
          <p:nvPr/>
        </p:nvSpPr>
        <p:spPr bwMode="auto">
          <a:xfrm>
            <a:off x="304800" y="1981200"/>
            <a:ext cx="40386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u="sng">
                <a:latin typeface="Arial" pitchFamily="34" charset="0"/>
              </a:rPr>
              <a:t>Around the world</a:t>
            </a:r>
          </a:p>
          <a:p>
            <a:pPr>
              <a:spcBef>
                <a:spcPct val="50000"/>
              </a:spcBef>
              <a:buFontTx/>
              <a:buChar char="•"/>
            </a:pPr>
            <a:r>
              <a:rPr lang="en-US" altLang="en-US">
                <a:latin typeface="Arial" pitchFamily="34" charset="0"/>
              </a:rPr>
              <a:t>  NGO Activism</a:t>
            </a:r>
          </a:p>
          <a:p>
            <a:pPr>
              <a:spcBef>
                <a:spcPct val="50000"/>
              </a:spcBef>
              <a:buFontTx/>
              <a:buChar char="•"/>
            </a:pPr>
            <a:r>
              <a:rPr lang="en-US" altLang="en-US">
                <a:latin typeface="Arial" pitchFamily="34" charset="0"/>
              </a:rPr>
              <a:t>  Responsible investment</a:t>
            </a:r>
          </a:p>
          <a:p>
            <a:pPr>
              <a:spcBef>
                <a:spcPct val="50000"/>
              </a:spcBef>
              <a:buFontTx/>
              <a:buChar char="•"/>
            </a:pPr>
            <a:r>
              <a:rPr lang="en-US" altLang="en-US">
                <a:latin typeface="Arial" pitchFamily="34" charset="0"/>
              </a:rPr>
              <a:t>  Litigation</a:t>
            </a:r>
          </a:p>
          <a:p>
            <a:pPr>
              <a:spcBef>
                <a:spcPct val="50000"/>
              </a:spcBef>
              <a:buFontTx/>
              <a:buChar char="•"/>
            </a:pPr>
            <a:r>
              <a:rPr lang="en-US" altLang="en-US">
                <a:latin typeface="Arial" pitchFamily="34" charset="0"/>
              </a:rPr>
              <a:t>  Gov &amp; IGO initiatives</a:t>
            </a:r>
            <a:endParaRPr lang="en-GB" altLang="en-US">
              <a:latin typeface="Arial" pitchFamily="34" charset="0"/>
            </a:endParaRPr>
          </a:p>
        </p:txBody>
      </p:sp>
      <p:sp>
        <p:nvSpPr>
          <p:cNvPr id="147460" name="Text Box 4"/>
          <p:cNvSpPr txBox="1">
            <a:spLocks noChangeArrowheads="1"/>
          </p:cNvSpPr>
          <p:nvPr/>
        </p:nvSpPr>
        <p:spPr bwMode="auto">
          <a:xfrm>
            <a:off x="4953000" y="1981200"/>
            <a:ext cx="37338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2800" u="sng">
                <a:latin typeface="Arial" pitchFamily="34" charset="0"/>
              </a:rPr>
              <a:t>Developing Countries</a:t>
            </a:r>
          </a:p>
          <a:p>
            <a:pPr>
              <a:spcBef>
                <a:spcPct val="50000"/>
              </a:spcBef>
              <a:buFontTx/>
              <a:buChar char="•"/>
            </a:pPr>
            <a:r>
              <a:rPr lang="en-US" altLang="en-US">
                <a:latin typeface="Arial" pitchFamily="34" charset="0"/>
              </a:rPr>
              <a:t> Foreign customers  </a:t>
            </a:r>
          </a:p>
          <a:p>
            <a:pPr>
              <a:spcBef>
                <a:spcPct val="50000"/>
              </a:spcBef>
              <a:buFontTx/>
              <a:buChar char="•"/>
            </a:pPr>
            <a:r>
              <a:rPr lang="en-US" altLang="en-US">
                <a:latin typeface="Arial" pitchFamily="34" charset="0"/>
              </a:rPr>
              <a:t> Domestic consumers</a:t>
            </a:r>
          </a:p>
          <a:p>
            <a:pPr>
              <a:spcBef>
                <a:spcPct val="50000"/>
              </a:spcBef>
              <a:buFontTx/>
              <a:buChar char="•"/>
            </a:pPr>
            <a:r>
              <a:rPr lang="en-US" altLang="en-US">
                <a:latin typeface="Arial" pitchFamily="34" charset="0"/>
              </a:rPr>
              <a:t> FDI</a:t>
            </a:r>
          </a:p>
          <a:p>
            <a:pPr>
              <a:spcBef>
                <a:spcPct val="50000"/>
              </a:spcBef>
              <a:buFontTx/>
              <a:buChar char="•"/>
            </a:pPr>
            <a:r>
              <a:rPr lang="en-US" altLang="en-US">
                <a:latin typeface="Arial" pitchFamily="34" charset="0"/>
              </a:rPr>
              <a:t> Government &amp; IGO</a:t>
            </a:r>
          </a:p>
        </p:txBody>
      </p:sp>
    </p:spTree>
    <p:extLst>
      <p:ext uri="{BB962C8B-B14F-4D97-AF65-F5344CB8AC3E}">
        <p14:creationId xmlns:p14="http://schemas.microsoft.com/office/powerpoint/2010/main" val="26618035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Proactive company?</a:t>
            </a:r>
            <a:endParaRPr lang="en-GB" dirty="0"/>
          </a:p>
        </p:txBody>
      </p:sp>
      <p:sp>
        <p:nvSpPr>
          <p:cNvPr id="3" name="Content Placeholder 2"/>
          <p:cNvSpPr>
            <a:spLocks noGrp="1"/>
          </p:cNvSpPr>
          <p:nvPr>
            <p:ph idx="1"/>
          </p:nvPr>
        </p:nvSpPr>
        <p:spPr/>
        <p:txBody>
          <a:bodyPr/>
          <a:lstStyle/>
          <a:p>
            <a:endParaRPr lang="en-GB" dirty="0"/>
          </a:p>
        </p:txBody>
      </p:sp>
      <p:pic>
        <p:nvPicPr>
          <p:cNvPr id="1026" name="Picture 2" descr="C:\Users\bus-sg\Pictures\Beer\Tooheys sustainabl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196752"/>
            <a:ext cx="9144000"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42128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260648"/>
            <a:ext cx="8229600" cy="1143000"/>
          </a:xfrm>
        </p:spPr>
        <p:txBody>
          <a:bodyPr/>
          <a:lstStyle/>
          <a:p>
            <a:r>
              <a:rPr lang="en-GB" dirty="0" smtClean="0"/>
              <a:t>The image may not be the truth</a:t>
            </a:r>
            <a:endParaRPr lang="en-GB" dirty="0"/>
          </a:p>
        </p:txBody>
      </p:sp>
      <p:sp>
        <p:nvSpPr>
          <p:cNvPr id="3" name="Content Placeholder 2"/>
          <p:cNvSpPr>
            <a:spLocks noGrp="1"/>
          </p:cNvSpPr>
          <p:nvPr>
            <p:ph idx="1"/>
          </p:nvPr>
        </p:nvSpPr>
        <p:spPr/>
        <p:txBody>
          <a:bodyPr/>
          <a:lstStyle/>
          <a:p>
            <a:endParaRPr lang="en-GB" dirty="0"/>
          </a:p>
        </p:txBody>
      </p:sp>
      <p:pic>
        <p:nvPicPr>
          <p:cNvPr id="2050" name="Picture 2" descr="C:\Users\bus-sg\Pictures\Hyperreality\Tokyo gore polic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556792"/>
            <a:ext cx="5472608" cy="6048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0142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822</TotalTime>
  <Words>742</Words>
  <Application>Microsoft Office PowerPoint</Application>
  <PresentationFormat>On-screen Show (4:3)</PresentationFormat>
  <Paragraphs>67</Paragraphs>
  <Slides>12</Slides>
  <Notes>3</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Drivers of CSR</vt:lpstr>
      <vt:lpstr>http://www.csrquest.net/default.aspx?articleID=13133 </vt:lpstr>
      <vt:lpstr>PowerPoint Presentation</vt:lpstr>
      <vt:lpstr>PowerPoint Presentation</vt:lpstr>
      <vt:lpstr>https://www.deloitte.com/multifiledownload?solutionName=deloitte  (Accessed 10-10-14)</vt:lpstr>
      <vt:lpstr>PowerPoint Presentation</vt:lpstr>
      <vt:lpstr>http://www.waynevisser.com/wpcontent/uploads/2012/04/inspiration_csr_drivers_wvisser.pdf</vt:lpstr>
      <vt:lpstr>Corporate Social Responsibility</vt:lpstr>
      <vt:lpstr>Main Concepts of CSR</vt:lpstr>
      <vt:lpstr>Key drivers of CSR</vt:lpstr>
      <vt:lpstr>Proactive company?</vt:lpstr>
      <vt:lpstr>The image may not be the truth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Griffiths, Steve</dc:creator>
  <cp:lastModifiedBy>Griffiths, Steve</cp:lastModifiedBy>
  <cp:revision>9</cp:revision>
  <dcterms:created xsi:type="dcterms:W3CDTF">2014-10-23T10:34:56Z</dcterms:created>
  <dcterms:modified xsi:type="dcterms:W3CDTF">2014-11-14T13:06:30Z</dcterms:modified>
</cp:coreProperties>
</file>