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8" r:id="rId12"/>
    <p:sldId id="266" r:id="rId13"/>
    <p:sldId id="267" r:id="rId14"/>
  </p:sldIdLst>
  <p:sldSz cx="18288000" cy="10287000"/>
  <p:notesSz cx="6858000" cy="9144000"/>
  <p:embeddedFontLst>
    <p:embeddedFont>
      <p:font typeface="Canva Sans Bold" panose="020B0604020202020204" charset="0"/>
      <p:regular r:id="rId15"/>
    </p:embeddedFont>
    <p:embeddedFont>
      <p:font typeface="Open Sans" panose="020B0606030504020204" pitchFamily="34" charset="0"/>
      <p:regular r:id="rId16"/>
      <p:bold r:id="rId17"/>
    </p:embeddedFont>
    <p:embeddedFont>
      <p:font typeface="Open Sans Bold" panose="020B0806030504020204" charset="0"/>
      <p:regular r:id="rId18"/>
    </p:embeddedFont>
    <p:embeddedFont>
      <p:font typeface="Raleway" pitchFamily="2" charset="0"/>
      <p:regular r:id="rId19"/>
      <p:bold r:id="rId20"/>
    </p:embeddedFont>
    <p:embeddedFont>
      <p:font typeface="Raleway Bold" charset="0"/>
      <p:regular r:id="rId21"/>
    </p:embeddedFont>
    <p:embeddedFont>
      <p:font typeface="Roboto" panose="02000000000000000000" pitchFamily="2"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244E07-3F0B-4B92-8BA7-9E6A2568A649}" v="13" dt="2025-05-08T20:15:36.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34" d="100"/>
          <a:sy n="34" d="100"/>
        </p:scale>
        <p:origin x="1260" y="2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8.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xana Poenaru" userId="10622b88f1f561cd" providerId="LiveId" clId="{58244E07-3F0B-4B92-8BA7-9E6A2568A649}"/>
    <pc:docChg chg="undo custSel addSld modSld">
      <pc:chgData name="Roxana Poenaru" userId="10622b88f1f561cd" providerId="LiveId" clId="{58244E07-3F0B-4B92-8BA7-9E6A2568A649}" dt="2025-05-17T16:59:49.468" v="888" actId="1076"/>
      <pc:docMkLst>
        <pc:docMk/>
      </pc:docMkLst>
      <pc:sldChg chg="addSp delSp modSp mod">
        <pc:chgData name="Roxana Poenaru" userId="10622b88f1f561cd" providerId="LiveId" clId="{58244E07-3F0B-4B92-8BA7-9E6A2568A649}" dt="2025-05-17T16:59:49.468" v="888" actId="1076"/>
        <pc:sldMkLst>
          <pc:docMk/>
          <pc:sldMk cId="0" sldId="256"/>
        </pc:sldMkLst>
        <pc:spChg chg="mod">
          <ac:chgData name="Roxana Poenaru" userId="10622b88f1f561cd" providerId="LiveId" clId="{58244E07-3F0B-4B92-8BA7-9E6A2568A649}" dt="2025-05-17T16:59:23.492" v="884" actId="20577"/>
          <ac:spMkLst>
            <pc:docMk/>
            <pc:sldMk cId="0" sldId="256"/>
            <ac:spMk id="4" creationId="{00000000-0000-0000-0000-000000000000}"/>
          </ac:spMkLst>
        </pc:spChg>
        <pc:spChg chg="mod">
          <ac:chgData name="Roxana Poenaru" userId="10622b88f1f561cd" providerId="LiveId" clId="{58244E07-3F0B-4B92-8BA7-9E6A2568A649}" dt="2025-05-17T16:59:35.302" v="886" actId="1076"/>
          <ac:spMkLst>
            <pc:docMk/>
            <pc:sldMk cId="0" sldId="256"/>
            <ac:spMk id="5" creationId="{00000000-0000-0000-0000-000000000000}"/>
          </ac:spMkLst>
        </pc:spChg>
        <pc:spChg chg="mod">
          <ac:chgData name="Roxana Poenaru" userId="10622b88f1f561cd" providerId="LiveId" clId="{58244E07-3F0B-4B92-8BA7-9E6A2568A649}" dt="2025-05-17T16:59:39.245" v="887" actId="1076"/>
          <ac:spMkLst>
            <pc:docMk/>
            <pc:sldMk cId="0" sldId="256"/>
            <ac:spMk id="7" creationId="{00000000-0000-0000-0000-000000000000}"/>
          </ac:spMkLst>
        </pc:spChg>
        <pc:spChg chg="mod">
          <ac:chgData name="Roxana Poenaru" userId="10622b88f1f561cd" providerId="LiveId" clId="{58244E07-3F0B-4B92-8BA7-9E6A2568A649}" dt="2025-05-17T16:59:30.080" v="885" actId="1076"/>
          <ac:spMkLst>
            <pc:docMk/>
            <pc:sldMk cId="0" sldId="256"/>
            <ac:spMk id="8" creationId="{00000000-0000-0000-0000-000000000000}"/>
          </ac:spMkLst>
        </pc:spChg>
        <pc:spChg chg="add del">
          <ac:chgData name="Roxana Poenaru" userId="10622b88f1f561cd" providerId="LiveId" clId="{58244E07-3F0B-4B92-8BA7-9E6A2568A649}" dt="2025-05-17T16:57:20.693" v="843" actId="22"/>
          <ac:spMkLst>
            <pc:docMk/>
            <pc:sldMk cId="0" sldId="256"/>
            <ac:spMk id="9" creationId="{8ADD6DEC-7E20-574D-5515-35FAEFEE1A95}"/>
          </ac:spMkLst>
        </pc:spChg>
        <pc:spChg chg="add mod">
          <ac:chgData name="Roxana Poenaru" userId="10622b88f1f561cd" providerId="LiveId" clId="{58244E07-3F0B-4B92-8BA7-9E6A2568A649}" dt="2025-05-17T16:59:49.468" v="888" actId="1076"/>
          <ac:spMkLst>
            <pc:docMk/>
            <pc:sldMk cId="0" sldId="256"/>
            <ac:spMk id="11" creationId="{91A6CEC2-4472-B3BA-90C0-03D4BB3E8B84}"/>
          </ac:spMkLst>
        </pc:spChg>
      </pc:sldChg>
      <pc:sldChg chg="modSp mod">
        <pc:chgData name="Roxana Poenaru" userId="10622b88f1f561cd" providerId="LiveId" clId="{58244E07-3F0B-4B92-8BA7-9E6A2568A649}" dt="2025-05-08T18:51:51.331" v="94" actId="20577"/>
        <pc:sldMkLst>
          <pc:docMk/>
          <pc:sldMk cId="0" sldId="257"/>
        </pc:sldMkLst>
        <pc:spChg chg="mod">
          <ac:chgData name="Roxana Poenaru" userId="10622b88f1f561cd" providerId="LiveId" clId="{58244E07-3F0B-4B92-8BA7-9E6A2568A649}" dt="2025-05-08T18:51:51.331" v="94" actId="20577"/>
          <ac:spMkLst>
            <pc:docMk/>
            <pc:sldMk cId="0" sldId="257"/>
            <ac:spMk id="5" creationId="{00000000-0000-0000-0000-000000000000}"/>
          </ac:spMkLst>
        </pc:spChg>
      </pc:sldChg>
      <pc:sldChg chg="modSp mod">
        <pc:chgData name="Roxana Poenaru" userId="10622b88f1f561cd" providerId="LiveId" clId="{58244E07-3F0B-4B92-8BA7-9E6A2568A649}" dt="2025-05-08T19:16:54.132" v="318" actId="1076"/>
        <pc:sldMkLst>
          <pc:docMk/>
          <pc:sldMk cId="0" sldId="258"/>
        </pc:sldMkLst>
        <pc:spChg chg="mod">
          <ac:chgData name="Roxana Poenaru" userId="10622b88f1f561cd" providerId="LiveId" clId="{58244E07-3F0B-4B92-8BA7-9E6A2568A649}" dt="2025-05-08T19:03:13.465" v="197" actId="1076"/>
          <ac:spMkLst>
            <pc:docMk/>
            <pc:sldMk cId="0" sldId="258"/>
            <ac:spMk id="11" creationId="{00000000-0000-0000-0000-000000000000}"/>
          </ac:spMkLst>
        </pc:spChg>
        <pc:spChg chg="mod">
          <ac:chgData name="Roxana Poenaru" userId="10622b88f1f561cd" providerId="LiveId" clId="{58244E07-3F0B-4B92-8BA7-9E6A2568A649}" dt="2025-05-08T19:02:20.499" v="190" actId="207"/>
          <ac:spMkLst>
            <pc:docMk/>
            <pc:sldMk cId="0" sldId="258"/>
            <ac:spMk id="21" creationId="{00000000-0000-0000-0000-000000000000}"/>
          </ac:spMkLst>
        </pc:spChg>
        <pc:spChg chg="mod">
          <ac:chgData name="Roxana Poenaru" userId="10622b88f1f561cd" providerId="LiveId" clId="{58244E07-3F0B-4B92-8BA7-9E6A2568A649}" dt="2025-05-08T19:08:09.660" v="230" actId="20577"/>
          <ac:spMkLst>
            <pc:docMk/>
            <pc:sldMk cId="0" sldId="258"/>
            <ac:spMk id="22" creationId="{00000000-0000-0000-0000-000000000000}"/>
          </ac:spMkLst>
        </pc:spChg>
        <pc:spChg chg="mod">
          <ac:chgData name="Roxana Poenaru" userId="10622b88f1f561cd" providerId="LiveId" clId="{58244E07-3F0B-4B92-8BA7-9E6A2568A649}" dt="2025-05-08T19:04:37.400" v="209" actId="1076"/>
          <ac:spMkLst>
            <pc:docMk/>
            <pc:sldMk cId="0" sldId="258"/>
            <ac:spMk id="23" creationId="{00000000-0000-0000-0000-000000000000}"/>
          </ac:spMkLst>
        </pc:spChg>
        <pc:grpChg chg="mod">
          <ac:chgData name="Roxana Poenaru" userId="10622b88f1f561cd" providerId="LiveId" clId="{58244E07-3F0B-4B92-8BA7-9E6A2568A649}" dt="2025-05-08T19:03:53.444" v="202" actId="1076"/>
          <ac:grpSpMkLst>
            <pc:docMk/>
            <pc:sldMk cId="0" sldId="258"/>
            <ac:grpSpMk id="16" creationId="{00000000-0000-0000-0000-000000000000}"/>
          </ac:grpSpMkLst>
        </pc:grpChg>
        <pc:grpChg chg="mod">
          <ac:chgData name="Roxana Poenaru" userId="10622b88f1f561cd" providerId="LiveId" clId="{58244E07-3F0B-4B92-8BA7-9E6A2568A649}" dt="2025-05-08T19:16:54.132" v="318" actId="1076"/>
          <ac:grpSpMkLst>
            <pc:docMk/>
            <pc:sldMk cId="0" sldId="258"/>
            <ac:grpSpMk id="18" creationId="{00000000-0000-0000-0000-000000000000}"/>
          </ac:grpSpMkLst>
        </pc:grpChg>
        <pc:grpChg chg="mod">
          <ac:chgData name="Roxana Poenaru" userId="10622b88f1f561cd" providerId="LiveId" clId="{58244E07-3F0B-4B92-8BA7-9E6A2568A649}" dt="2025-05-08T19:02:57.780" v="194" actId="1076"/>
          <ac:grpSpMkLst>
            <pc:docMk/>
            <pc:sldMk cId="0" sldId="258"/>
            <ac:grpSpMk id="20" creationId="{00000000-0000-0000-0000-000000000000}"/>
          </ac:grpSpMkLst>
        </pc:grpChg>
      </pc:sldChg>
      <pc:sldChg chg="modSp mod">
        <pc:chgData name="Roxana Poenaru" userId="10622b88f1f561cd" providerId="LiveId" clId="{58244E07-3F0B-4B92-8BA7-9E6A2568A649}" dt="2025-05-08T19:28:46.131" v="341" actId="20577"/>
        <pc:sldMkLst>
          <pc:docMk/>
          <pc:sldMk cId="0" sldId="259"/>
        </pc:sldMkLst>
        <pc:spChg chg="mod">
          <ac:chgData name="Roxana Poenaru" userId="10622b88f1f561cd" providerId="LiveId" clId="{58244E07-3F0B-4B92-8BA7-9E6A2568A649}" dt="2025-05-08T19:28:46.131" v="341" actId="20577"/>
          <ac:spMkLst>
            <pc:docMk/>
            <pc:sldMk cId="0" sldId="259"/>
            <ac:spMk id="8" creationId="{00000000-0000-0000-0000-000000000000}"/>
          </ac:spMkLst>
        </pc:spChg>
        <pc:grpChg chg="mod">
          <ac:chgData name="Roxana Poenaru" userId="10622b88f1f561cd" providerId="LiveId" clId="{58244E07-3F0B-4B92-8BA7-9E6A2568A649}" dt="2025-05-08T19:16:27.808" v="317" actId="1076"/>
          <ac:grpSpMkLst>
            <pc:docMk/>
            <pc:sldMk cId="0" sldId="259"/>
            <ac:grpSpMk id="6" creationId="{00000000-0000-0000-0000-000000000000}"/>
          </ac:grpSpMkLst>
        </pc:grpChg>
      </pc:sldChg>
      <pc:sldChg chg="modSp mod">
        <pc:chgData name="Roxana Poenaru" userId="10622b88f1f561cd" providerId="LiveId" clId="{58244E07-3F0B-4B92-8BA7-9E6A2568A649}" dt="2025-05-08T19:43:18.929" v="443" actId="20577"/>
        <pc:sldMkLst>
          <pc:docMk/>
          <pc:sldMk cId="0" sldId="260"/>
        </pc:sldMkLst>
        <pc:spChg chg="mod">
          <ac:chgData name="Roxana Poenaru" userId="10622b88f1f561cd" providerId="LiveId" clId="{58244E07-3F0B-4B92-8BA7-9E6A2568A649}" dt="2025-05-08T19:43:18.929" v="443" actId="20577"/>
          <ac:spMkLst>
            <pc:docMk/>
            <pc:sldMk cId="0" sldId="260"/>
            <ac:spMk id="7" creationId="{00000000-0000-0000-0000-000000000000}"/>
          </ac:spMkLst>
        </pc:spChg>
      </pc:sldChg>
      <pc:sldChg chg="modSp mod">
        <pc:chgData name="Roxana Poenaru" userId="10622b88f1f561cd" providerId="LiveId" clId="{58244E07-3F0B-4B92-8BA7-9E6A2568A649}" dt="2025-05-08T19:45:33.733" v="468" actId="255"/>
        <pc:sldMkLst>
          <pc:docMk/>
          <pc:sldMk cId="0" sldId="261"/>
        </pc:sldMkLst>
        <pc:spChg chg="mod">
          <ac:chgData name="Roxana Poenaru" userId="10622b88f1f561cd" providerId="LiveId" clId="{58244E07-3F0B-4B92-8BA7-9E6A2568A649}" dt="2025-05-08T19:45:33.733" v="468" actId="255"/>
          <ac:spMkLst>
            <pc:docMk/>
            <pc:sldMk cId="0" sldId="261"/>
            <ac:spMk id="8" creationId="{00000000-0000-0000-0000-000000000000}"/>
          </ac:spMkLst>
        </pc:spChg>
      </pc:sldChg>
      <pc:sldChg chg="addSp modSp mod">
        <pc:chgData name="Roxana Poenaru" userId="10622b88f1f561cd" providerId="LiveId" clId="{58244E07-3F0B-4B92-8BA7-9E6A2568A649}" dt="2025-05-08T19:55:19.256" v="538" actId="20577"/>
        <pc:sldMkLst>
          <pc:docMk/>
          <pc:sldMk cId="0" sldId="262"/>
        </pc:sldMkLst>
        <pc:spChg chg="mod">
          <ac:chgData name="Roxana Poenaru" userId="10622b88f1f561cd" providerId="LiveId" clId="{58244E07-3F0B-4B92-8BA7-9E6A2568A649}" dt="2025-05-08T19:55:19.256" v="538" actId="20577"/>
          <ac:spMkLst>
            <pc:docMk/>
            <pc:sldMk cId="0" sldId="262"/>
            <ac:spMk id="11" creationId="{00000000-0000-0000-0000-000000000000}"/>
          </ac:spMkLst>
        </pc:spChg>
        <pc:spChg chg="add">
          <ac:chgData name="Roxana Poenaru" userId="10622b88f1f561cd" providerId="LiveId" clId="{58244E07-3F0B-4B92-8BA7-9E6A2568A649}" dt="2025-05-08T19:53:48.731" v="500"/>
          <ac:spMkLst>
            <pc:docMk/>
            <pc:sldMk cId="0" sldId="262"/>
            <ac:spMk id="13" creationId="{B3539B37-6A84-70CC-609B-9CC6D24BCA6E}"/>
          </ac:spMkLst>
        </pc:spChg>
        <pc:spChg chg="add mod">
          <ac:chgData name="Roxana Poenaru" userId="10622b88f1f561cd" providerId="LiveId" clId="{58244E07-3F0B-4B92-8BA7-9E6A2568A649}" dt="2025-05-08T19:54:17.552" v="503" actId="20577"/>
          <ac:spMkLst>
            <pc:docMk/>
            <pc:sldMk cId="0" sldId="262"/>
            <ac:spMk id="14" creationId="{6D3A5C7A-8CE0-6248-B228-D94D80D45901}"/>
          </ac:spMkLst>
        </pc:spChg>
        <pc:spChg chg="add mod">
          <ac:chgData name="Roxana Poenaru" userId="10622b88f1f561cd" providerId="LiveId" clId="{58244E07-3F0B-4B92-8BA7-9E6A2568A649}" dt="2025-05-08T19:54:29.103" v="505" actId="20577"/>
          <ac:spMkLst>
            <pc:docMk/>
            <pc:sldMk cId="0" sldId="262"/>
            <ac:spMk id="15" creationId="{C0540BDA-4BF5-2715-7F72-EF5788900A5B}"/>
          </ac:spMkLst>
        </pc:spChg>
      </pc:sldChg>
      <pc:sldChg chg="modSp mod">
        <pc:chgData name="Roxana Poenaru" userId="10622b88f1f561cd" providerId="LiveId" clId="{58244E07-3F0B-4B92-8BA7-9E6A2568A649}" dt="2025-05-08T19:57:10.380" v="575" actId="20577"/>
        <pc:sldMkLst>
          <pc:docMk/>
          <pc:sldMk cId="0" sldId="263"/>
        </pc:sldMkLst>
        <pc:spChg chg="mod">
          <ac:chgData name="Roxana Poenaru" userId="10622b88f1f561cd" providerId="LiveId" clId="{58244E07-3F0B-4B92-8BA7-9E6A2568A649}" dt="2025-05-08T19:57:10.380" v="575" actId="20577"/>
          <ac:spMkLst>
            <pc:docMk/>
            <pc:sldMk cId="0" sldId="263"/>
            <ac:spMk id="11" creationId="{00000000-0000-0000-0000-000000000000}"/>
          </ac:spMkLst>
        </pc:spChg>
      </pc:sldChg>
      <pc:sldChg chg="modSp mod">
        <pc:chgData name="Roxana Poenaru" userId="10622b88f1f561cd" providerId="LiveId" clId="{58244E07-3F0B-4B92-8BA7-9E6A2568A649}" dt="2025-05-08T20:09:33.716" v="764" actId="20577"/>
        <pc:sldMkLst>
          <pc:docMk/>
          <pc:sldMk cId="0" sldId="264"/>
        </pc:sldMkLst>
        <pc:spChg chg="mod">
          <ac:chgData name="Roxana Poenaru" userId="10622b88f1f561cd" providerId="LiveId" clId="{58244E07-3F0B-4B92-8BA7-9E6A2568A649}" dt="2025-05-08T20:07:43.760" v="743" actId="1076"/>
          <ac:spMkLst>
            <pc:docMk/>
            <pc:sldMk cId="0" sldId="264"/>
            <ac:spMk id="5" creationId="{00000000-0000-0000-0000-000000000000}"/>
          </ac:spMkLst>
        </pc:spChg>
        <pc:spChg chg="mod">
          <ac:chgData name="Roxana Poenaru" userId="10622b88f1f561cd" providerId="LiveId" clId="{58244E07-3F0B-4B92-8BA7-9E6A2568A649}" dt="2025-05-08T20:09:33.716" v="764" actId="20577"/>
          <ac:spMkLst>
            <pc:docMk/>
            <pc:sldMk cId="0" sldId="264"/>
            <ac:spMk id="6" creationId="{00000000-0000-0000-0000-000000000000}"/>
          </ac:spMkLst>
        </pc:spChg>
      </pc:sldChg>
      <pc:sldChg chg="modSp mod">
        <pc:chgData name="Roxana Poenaru" userId="10622b88f1f561cd" providerId="LiveId" clId="{58244E07-3F0B-4B92-8BA7-9E6A2568A649}" dt="2025-05-08T20:14:06.197" v="801" actId="20577"/>
        <pc:sldMkLst>
          <pc:docMk/>
          <pc:sldMk cId="0" sldId="265"/>
        </pc:sldMkLst>
        <pc:spChg chg="mod">
          <ac:chgData name="Roxana Poenaru" userId="10622b88f1f561cd" providerId="LiveId" clId="{58244E07-3F0B-4B92-8BA7-9E6A2568A649}" dt="2025-05-08T20:14:06.197" v="801" actId="20577"/>
          <ac:spMkLst>
            <pc:docMk/>
            <pc:sldMk cId="0" sldId="265"/>
            <ac:spMk id="6" creationId="{00000000-0000-0000-0000-000000000000}"/>
          </ac:spMkLst>
        </pc:spChg>
      </pc:sldChg>
      <pc:sldChg chg="modSp mod">
        <pc:chgData name="Roxana Poenaru" userId="10622b88f1f561cd" providerId="LiveId" clId="{58244E07-3F0B-4B92-8BA7-9E6A2568A649}" dt="2025-05-08T18:43:38.419" v="91" actId="113"/>
        <pc:sldMkLst>
          <pc:docMk/>
          <pc:sldMk cId="0" sldId="266"/>
        </pc:sldMkLst>
        <pc:spChg chg="mod">
          <ac:chgData name="Roxana Poenaru" userId="10622b88f1f561cd" providerId="LiveId" clId="{58244E07-3F0B-4B92-8BA7-9E6A2568A649}" dt="2025-05-08T18:43:38.419" v="91" actId="113"/>
          <ac:spMkLst>
            <pc:docMk/>
            <pc:sldMk cId="0" sldId="266"/>
            <ac:spMk id="10" creationId="{00000000-0000-0000-0000-000000000000}"/>
          </ac:spMkLst>
        </pc:spChg>
      </pc:sldChg>
      <pc:sldChg chg="addSp modSp mod">
        <pc:chgData name="Roxana Poenaru" userId="10622b88f1f561cd" providerId="LiveId" clId="{58244E07-3F0B-4B92-8BA7-9E6A2568A649}" dt="2025-05-17T16:55:32.996" v="841"/>
        <pc:sldMkLst>
          <pc:docMk/>
          <pc:sldMk cId="0" sldId="267"/>
        </pc:sldMkLst>
        <pc:spChg chg="add mod">
          <ac:chgData name="Roxana Poenaru" userId="10622b88f1f561cd" providerId="LiveId" clId="{58244E07-3F0B-4B92-8BA7-9E6A2568A649}" dt="2025-05-17T16:55:32.996" v="841"/>
          <ac:spMkLst>
            <pc:docMk/>
            <pc:sldMk cId="0" sldId="267"/>
            <ac:spMk id="6" creationId="{FDD9EAEE-BF33-2672-DE2F-8844D54E1AEA}"/>
          </ac:spMkLst>
        </pc:spChg>
      </pc:sldChg>
      <pc:sldChg chg="modSp add mod">
        <pc:chgData name="Roxana Poenaru" userId="10622b88f1f561cd" providerId="LiveId" clId="{58244E07-3F0B-4B92-8BA7-9E6A2568A649}" dt="2025-05-17T16:52:19.889" v="834" actId="20577"/>
        <pc:sldMkLst>
          <pc:docMk/>
          <pc:sldMk cId="4281397633" sldId="268"/>
        </pc:sldMkLst>
        <pc:spChg chg="mod">
          <ac:chgData name="Roxana Poenaru" userId="10622b88f1f561cd" providerId="LiveId" clId="{58244E07-3F0B-4B92-8BA7-9E6A2568A649}" dt="2025-05-17T16:52:19.889" v="834" actId="20577"/>
          <ac:spMkLst>
            <pc:docMk/>
            <pc:sldMk cId="4281397633" sldId="268"/>
            <ac:spMk id="6" creationId="{566B9A45-2115-CF26-1B20-EC150C2D45E6}"/>
          </ac:spMkLst>
        </pc:spChg>
        <pc:spChg chg="mod">
          <ac:chgData name="Roxana Poenaru" userId="10622b88f1f561cd" providerId="LiveId" clId="{58244E07-3F0B-4B92-8BA7-9E6A2568A649}" dt="2025-05-17T16:51:36.030" v="827" actId="1076"/>
          <ac:spMkLst>
            <pc:docMk/>
            <pc:sldMk cId="4281397633" sldId="268"/>
            <ac:spMk id="7" creationId="{7E6B2258-D4F9-04EA-A571-C125FE76256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 Id="rId9"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hyperlink" Target="https://celticlifeintl.com/" TargetMode="External"/><Relationship Id="rId7" Type="http://schemas.openxmlformats.org/officeDocument/2006/relationships/hyperlink" Target="https://traveltrade.visitwales.com/useful-information/toolkit/year-of-croeso"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s://www.iccaworld.org/global-industry-news/post/public-abstract-2022-icca-business-analytics/" TargetMode="External"/><Relationship Id="rId5" Type="http://schemas.openxmlformats.org/officeDocument/2006/relationships/hyperlink" Target="https://www.lonelyplanet.com/" TargetMode="External"/><Relationship Id="rId4" Type="http://schemas.openxmlformats.org/officeDocument/2006/relationships/hyperlink" Target="https://www.gbta.org/global-business-travel-spending-is-coming-back-but-recent-headwinds-push-anticipated-full-recovery-into-2025-and-202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6430004" y="6015104"/>
            <a:ext cx="3121583" cy="0"/>
          </a:xfrm>
          <a:prstGeom prst="line">
            <a:avLst/>
          </a:prstGeom>
          <a:ln w="9525" cap="flat">
            <a:solidFill>
              <a:srgbClr val="000000"/>
            </a:solidFill>
            <a:prstDash val="solid"/>
            <a:headEnd type="none" w="sm" len="sm"/>
            <a:tailEnd type="none" w="sm" len="sm"/>
          </a:ln>
        </p:spPr>
        <p:txBody>
          <a:bodyPr/>
          <a:lstStyle/>
          <a:p>
            <a:endParaRPr lang="en-GB"/>
          </a:p>
        </p:txBody>
      </p:sp>
      <p:grpSp>
        <p:nvGrpSpPr>
          <p:cNvPr id="3" name="Group 3"/>
          <p:cNvGrpSpPr/>
          <p:nvPr/>
        </p:nvGrpSpPr>
        <p:grpSpPr>
          <a:xfrm>
            <a:off x="0" y="-56804"/>
            <a:ext cx="18288000" cy="10287000"/>
            <a:chOff x="0" y="-9339"/>
            <a:chExt cx="3006659" cy="1691245"/>
          </a:xfrm>
        </p:grpSpPr>
        <p:sp>
          <p:nvSpPr>
            <p:cNvPr id="4" name="Freeform 4"/>
            <p:cNvSpPr/>
            <p:nvPr/>
          </p:nvSpPr>
          <p:spPr>
            <a:xfrm>
              <a:off x="0" y="-9339"/>
              <a:ext cx="3006659" cy="1691245"/>
            </a:xfrm>
            <a:custGeom>
              <a:avLst/>
              <a:gdLst/>
              <a:ahLst/>
              <a:cxnLst/>
              <a:rect l="l" t="t" r="r" b="b"/>
              <a:pathLst>
                <a:path w="3006659" h="1691245">
                  <a:moveTo>
                    <a:pt x="0" y="0"/>
                  </a:moveTo>
                  <a:lnTo>
                    <a:pt x="3006659" y="0"/>
                  </a:lnTo>
                  <a:lnTo>
                    <a:pt x="3006659" y="1691245"/>
                  </a:lnTo>
                  <a:lnTo>
                    <a:pt x="0" y="1691245"/>
                  </a:lnTo>
                  <a:close/>
                </a:path>
              </a:pathLst>
            </a:custGeom>
            <a:solidFill>
              <a:srgbClr val="DDD0BC"/>
            </a:solidFill>
          </p:spPr>
          <p:txBody>
            <a:bodyPr/>
            <a:lstStyle/>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endParaRPr lang="en-GB" sz="1800" b="1" dirty="0">
                <a:solidFill>
                  <a:srgbClr val="000000"/>
                </a:solidFill>
                <a:effectLst/>
                <a:latin typeface="Times New Roman" panose="02020603050405020304" pitchFamily="18" charset="0"/>
                <a:ea typeface="Times New Roman" panose="02020603050405020304" pitchFamily="18" charset="0"/>
              </a:endParaRPr>
            </a:p>
            <a:p>
              <a:pPr algn="ctr">
                <a:lnSpc>
                  <a:spcPct val="150000"/>
                </a:lnSpc>
                <a:buNone/>
              </a:pPr>
              <a:endParaRPr lang="en-GB" b="1" dirty="0">
                <a:solidFill>
                  <a:srgbClr val="000000"/>
                </a:solidFill>
                <a:latin typeface="Times New Roman" panose="02020603050405020304" pitchFamily="18" charset="0"/>
                <a:ea typeface="Times New Roman" panose="02020603050405020304" pitchFamily="18" charset="0"/>
              </a:endParaRPr>
            </a:p>
            <a:p>
              <a:pPr algn="ctr">
                <a:lnSpc>
                  <a:spcPct val="150000"/>
                </a:lnSpc>
                <a:buNone/>
              </a:pPr>
              <a:r>
                <a:rPr lang="en-GB" sz="1800" b="1" dirty="0">
                  <a:solidFill>
                    <a:srgbClr val="000000"/>
                  </a:solidFill>
                  <a:effectLst/>
                  <a:latin typeface="Times New Roman" panose="02020603050405020304" pitchFamily="18" charset="0"/>
                  <a:ea typeface="Times New Roman" panose="02020603050405020304" pitchFamily="18" charset="0"/>
                </a:rPr>
                <a:t>Declaration </a:t>
              </a:r>
              <a:endParaRPr lang="en-GB" sz="1800" dirty="0">
                <a:effectLst/>
                <a:latin typeface="Times New Roman" panose="02020603050405020304" pitchFamily="18" charset="0"/>
                <a:ea typeface="Times New Roman" panose="02020603050405020304" pitchFamily="18" charset="0"/>
              </a:endParaRPr>
            </a:p>
            <a:p>
              <a:pPr>
                <a:lnSpc>
                  <a:spcPct val="115000"/>
                </a:lnSpc>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I have used Grammarly which is an AI tool to rectify any grammatical mistakes from this study.</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 Other than this, I confirm that I have not used any AI too in the research and creation of this assignment. I confirm that I have not presented any AI generated materials as my own work. I also confirm I have copies of my draft, notes and other resources I used, which I may be asked to provide in evidence.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grpSp>
      <p:sp>
        <p:nvSpPr>
          <p:cNvPr id="5" name="Freeform 5"/>
          <p:cNvSpPr/>
          <p:nvPr/>
        </p:nvSpPr>
        <p:spPr>
          <a:xfrm>
            <a:off x="14478000" y="-7348"/>
            <a:ext cx="3429000" cy="1499933"/>
          </a:xfrm>
          <a:custGeom>
            <a:avLst/>
            <a:gdLst/>
            <a:ahLst/>
            <a:cxnLst/>
            <a:rect l="l" t="t" r="r" b="b"/>
            <a:pathLst>
              <a:path w="6491892" h="3241493">
                <a:moveTo>
                  <a:pt x="0" y="0"/>
                </a:moveTo>
                <a:lnTo>
                  <a:pt x="6491892" y="0"/>
                </a:lnTo>
                <a:lnTo>
                  <a:pt x="6491892" y="3241493"/>
                </a:lnTo>
                <a:lnTo>
                  <a:pt x="0" y="3241493"/>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7" name="TextBox 7"/>
          <p:cNvSpPr txBox="1"/>
          <p:nvPr/>
        </p:nvSpPr>
        <p:spPr>
          <a:xfrm>
            <a:off x="1440031" y="2730166"/>
            <a:ext cx="14752469" cy="2202890"/>
          </a:xfrm>
          <a:prstGeom prst="rect">
            <a:avLst/>
          </a:prstGeom>
        </p:spPr>
        <p:txBody>
          <a:bodyPr lIns="0" tIns="0" rIns="0" bIns="0" rtlCol="0" anchor="t">
            <a:spAutoFit/>
          </a:bodyPr>
          <a:lstStyle/>
          <a:p>
            <a:pPr algn="ctr">
              <a:lnSpc>
                <a:spcPts val="8780"/>
              </a:lnSpc>
              <a:spcBef>
                <a:spcPct val="0"/>
              </a:spcBef>
            </a:pPr>
            <a:r>
              <a:rPr lang="en-US" sz="6272" dirty="0">
                <a:solidFill>
                  <a:srgbClr val="171616"/>
                </a:solidFill>
                <a:latin typeface="Raleway"/>
                <a:ea typeface="Raleway"/>
                <a:cs typeface="Raleway"/>
                <a:sym typeface="Raleway"/>
              </a:rPr>
              <a:t>MYTHIC WALES 2025: STORYTELLING AS STRATEGY</a:t>
            </a:r>
          </a:p>
        </p:txBody>
      </p:sp>
      <p:sp>
        <p:nvSpPr>
          <p:cNvPr id="8" name="TextBox 8"/>
          <p:cNvSpPr txBox="1"/>
          <p:nvPr/>
        </p:nvSpPr>
        <p:spPr>
          <a:xfrm>
            <a:off x="1448342" y="1650224"/>
            <a:ext cx="16206490" cy="1215461"/>
          </a:xfrm>
          <a:prstGeom prst="rect">
            <a:avLst/>
          </a:prstGeom>
        </p:spPr>
        <p:txBody>
          <a:bodyPr wrap="square" lIns="0" tIns="0" rIns="0" bIns="0" rtlCol="0" anchor="t">
            <a:spAutoFit/>
          </a:bodyPr>
          <a:lstStyle/>
          <a:p>
            <a:pPr algn="just">
              <a:lnSpc>
                <a:spcPts val="4899"/>
              </a:lnSpc>
            </a:pPr>
            <a:r>
              <a:rPr lang="en-US" sz="3499" dirty="0">
                <a:solidFill>
                  <a:srgbClr val="171616"/>
                </a:solidFill>
                <a:latin typeface="Open Sans"/>
                <a:ea typeface="Open Sans"/>
                <a:cs typeface="Open Sans"/>
                <a:sym typeface="Open Sans"/>
              </a:rPr>
              <a:t>BMIH6007- International Meetings Management for the Hotel Industry </a:t>
            </a:r>
          </a:p>
          <a:p>
            <a:pPr algn="r">
              <a:lnSpc>
                <a:spcPts val="4899"/>
              </a:lnSpc>
              <a:spcBef>
                <a:spcPct val="0"/>
              </a:spcBef>
            </a:pPr>
            <a:endParaRPr lang="en-US" sz="3499" dirty="0">
              <a:solidFill>
                <a:srgbClr val="171616"/>
              </a:solidFill>
              <a:latin typeface="Open Sans"/>
              <a:ea typeface="Open Sans"/>
              <a:cs typeface="Open Sans"/>
              <a:sym typeface="Open Sans"/>
            </a:endParaRPr>
          </a:p>
        </p:txBody>
      </p:sp>
      <p:sp>
        <p:nvSpPr>
          <p:cNvPr id="11" name="TextBox 8">
            <a:extLst>
              <a:ext uri="{FF2B5EF4-FFF2-40B4-BE49-F238E27FC236}">
                <a16:creationId xmlns:a16="http://schemas.microsoft.com/office/drawing/2014/main" id="{91A6CEC2-4472-B3BA-90C0-03D4BB3E8B84}"/>
              </a:ext>
            </a:extLst>
          </p:cNvPr>
          <p:cNvSpPr txBox="1"/>
          <p:nvPr/>
        </p:nvSpPr>
        <p:spPr>
          <a:xfrm>
            <a:off x="1471910" y="5524500"/>
            <a:ext cx="7672090" cy="2510687"/>
          </a:xfrm>
          <a:prstGeom prst="rect">
            <a:avLst/>
          </a:prstGeom>
        </p:spPr>
        <p:txBody>
          <a:bodyPr lIns="0" tIns="0" rIns="0" bIns="0" rtlCol="0" anchor="t">
            <a:spAutoFit/>
          </a:bodyPr>
          <a:lstStyle/>
          <a:p>
            <a:pPr algn="l">
              <a:lnSpc>
                <a:spcPts val="5047"/>
              </a:lnSpc>
            </a:pPr>
            <a:r>
              <a:rPr lang="en-US" sz="3600" b="1" dirty="0">
                <a:solidFill>
                  <a:srgbClr val="2E2E2E"/>
                </a:solidFill>
                <a:latin typeface="Canva Sans Bold"/>
                <a:ea typeface="Canva Sans Bold"/>
                <a:cs typeface="Canva Sans Bold"/>
                <a:sym typeface="Canva Sans Bold"/>
              </a:rPr>
              <a:t>Module Lead: Kathryn Flynn </a:t>
            </a:r>
          </a:p>
          <a:p>
            <a:pPr algn="l">
              <a:lnSpc>
                <a:spcPts val="5047"/>
              </a:lnSpc>
            </a:pPr>
            <a:r>
              <a:rPr lang="en-US" sz="3600" b="1" dirty="0">
                <a:solidFill>
                  <a:srgbClr val="2E2E2E"/>
                </a:solidFill>
                <a:latin typeface="Canva Sans Bold"/>
                <a:ea typeface="Canva Sans Bold"/>
                <a:cs typeface="Canva Sans Bold"/>
                <a:sym typeface="Canva Sans Bold"/>
              </a:rPr>
              <a:t>Student name: Mihaela Costache</a:t>
            </a:r>
          </a:p>
          <a:p>
            <a:pPr algn="l">
              <a:lnSpc>
                <a:spcPts val="5047"/>
              </a:lnSpc>
            </a:pPr>
            <a:r>
              <a:rPr lang="en-US" sz="3600" b="1" dirty="0">
                <a:solidFill>
                  <a:srgbClr val="2E2E2E"/>
                </a:solidFill>
                <a:latin typeface="Canva Sans Bold"/>
                <a:ea typeface="Canva Sans Bold"/>
                <a:cs typeface="Canva Sans Bold"/>
                <a:sym typeface="Canva Sans Bold"/>
              </a:rPr>
              <a:t>Student ID: 2246360</a:t>
            </a:r>
          </a:p>
          <a:p>
            <a:pPr algn="r">
              <a:lnSpc>
                <a:spcPts val="4899"/>
              </a:lnSpc>
              <a:spcBef>
                <a:spcPct val="0"/>
              </a:spcBef>
            </a:pPr>
            <a:endParaRPr lang="en-US" sz="3499" dirty="0">
              <a:solidFill>
                <a:srgbClr val="171616"/>
              </a:solidFill>
              <a:latin typeface="Open Sans"/>
              <a:ea typeface="Open Sans"/>
              <a:cs typeface="Open Sans"/>
              <a:sym typeface="Open San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sp>
        <p:nvSpPr>
          <p:cNvPr id="4" name="TextBox 4"/>
          <p:cNvSpPr txBox="1"/>
          <p:nvPr/>
        </p:nvSpPr>
        <p:spPr>
          <a:xfrm>
            <a:off x="10857705" y="1738694"/>
            <a:ext cx="5608462" cy="1019176"/>
          </a:xfrm>
          <a:prstGeom prst="rect">
            <a:avLst/>
          </a:prstGeom>
        </p:spPr>
        <p:txBody>
          <a:bodyPr lIns="0" tIns="0" rIns="0" bIns="0" rtlCol="0" anchor="t">
            <a:spAutoFit/>
          </a:bodyPr>
          <a:lstStyle/>
          <a:p>
            <a:pPr algn="l">
              <a:lnSpc>
                <a:spcPts val="8399"/>
              </a:lnSpc>
              <a:spcBef>
                <a:spcPct val="0"/>
              </a:spcBef>
            </a:pPr>
            <a:r>
              <a:rPr lang="en-US" sz="5999" b="1">
                <a:solidFill>
                  <a:srgbClr val="171616"/>
                </a:solidFill>
                <a:latin typeface="Raleway Bold"/>
                <a:ea typeface="Raleway Bold"/>
                <a:cs typeface="Raleway Bold"/>
                <a:sym typeface="Raleway Bold"/>
              </a:rPr>
              <a:t>Introduction</a:t>
            </a:r>
          </a:p>
        </p:txBody>
      </p:sp>
      <p:sp>
        <p:nvSpPr>
          <p:cNvPr id="5" name="TextBox 5"/>
          <p:cNvSpPr txBox="1"/>
          <p:nvPr/>
        </p:nvSpPr>
        <p:spPr>
          <a:xfrm>
            <a:off x="10857705" y="3022012"/>
            <a:ext cx="6161422" cy="4743927"/>
          </a:xfrm>
          <a:prstGeom prst="rect">
            <a:avLst/>
          </a:prstGeom>
        </p:spPr>
        <p:txBody>
          <a:bodyPr lIns="0" tIns="0" rIns="0" bIns="0" rtlCol="0" anchor="t">
            <a:spAutoFit/>
          </a:bodyPr>
          <a:lstStyle/>
          <a:p>
            <a:pPr algn="l">
              <a:lnSpc>
                <a:spcPts val="3079"/>
              </a:lnSpc>
            </a:pPr>
            <a:r>
              <a:rPr lang="en-US" sz="2199" dirty="0">
                <a:solidFill>
                  <a:srgbClr val="171616"/>
                </a:solidFill>
                <a:latin typeface="Open Sans"/>
                <a:ea typeface="Open Sans"/>
                <a:cs typeface="Open Sans"/>
                <a:sym typeface="Open Sans"/>
              </a:rPr>
              <a:t> Mythic Wales 2025 is a 3-day immersive B2B storytelling summit for  MICE professionals, fusing business conferencing with Welsh myth, language, and cultural identity.</a:t>
            </a:r>
          </a:p>
          <a:p>
            <a:pPr algn="l">
              <a:lnSpc>
                <a:spcPts val="3079"/>
              </a:lnSpc>
            </a:pPr>
            <a:r>
              <a:rPr lang="en-US" sz="2199" dirty="0">
                <a:solidFill>
                  <a:srgbClr val="171616"/>
                </a:solidFill>
                <a:latin typeface="Open Sans"/>
                <a:ea typeface="Open Sans"/>
                <a:cs typeface="Open Sans"/>
                <a:sym typeface="Open Sans"/>
              </a:rPr>
              <a:t>The event supports Year of </a:t>
            </a:r>
            <a:r>
              <a:rPr lang="en-US" sz="2199" dirty="0" err="1">
                <a:solidFill>
                  <a:srgbClr val="171616"/>
                </a:solidFill>
                <a:latin typeface="Open Sans"/>
                <a:ea typeface="Open Sans"/>
                <a:cs typeface="Open Sans"/>
                <a:sym typeface="Open Sans"/>
              </a:rPr>
              <a:t>Croeso</a:t>
            </a:r>
            <a:r>
              <a:rPr lang="en-US" sz="2199" dirty="0">
                <a:solidFill>
                  <a:srgbClr val="171616"/>
                </a:solidFill>
                <a:latin typeface="Open Sans"/>
                <a:ea typeface="Open Sans"/>
                <a:cs typeface="Open Sans"/>
                <a:sym typeface="Open Sans"/>
              </a:rPr>
              <a:t> by showcasing Wales as a destination where historical tales combine with contemporary hospitality (Visit  Wales, 2025).</a:t>
            </a:r>
          </a:p>
          <a:p>
            <a:pPr algn="l">
              <a:lnSpc>
                <a:spcPts val="3079"/>
              </a:lnSpc>
              <a:spcBef>
                <a:spcPct val="0"/>
              </a:spcBef>
            </a:pPr>
            <a:r>
              <a:rPr lang="en-US" sz="2199" dirty="0">
                <a:solidFill>
                  <a:srgbClr val="171616"/>
                </a:solidFill>
                <a:latin typeface="Open Sans"/>
                <a:ea typeface="Open Sans"/>
                <a:cs typeface="Open Sans"/>
                <a:sym typeface="Open Sans"/>
              </a:rPr>
              <a:t>The event will combine keynote sessions with live folklore performances, cultural networking,  and digital storytelling labs.</a:t>
            </a:r>
          </a:p>
          <a:p>
            <a:pPr algn="l">
              <a:lnSpc>
                <a:spcPts val="3079"/>
              </a:lnSpc>
              <a:spcBef>
                <a:spcPct val="0"/>
              </a:spcBef>
            </a:pPr>
            <a:endParaRPr lang="en-US" sz="2199" dirty="0">
              <a:solidFill>
                <a:srgbClr val="171616"/>
              </a:solidFill>
              <a:latin typeface="Open Sans"/>
              <a:ea typeface="Open Sans"/>
              <a:cs typeface="Open Sans"/>
              <a:sym typeface="Open Sans"/>
            </a:endParaRPr>
          </a:p>
        </p:txBody>
      </p:sp>
      <p:grpSp>
        <p:nvGrpSpPr>
          <p:cNvPr id="6" name="Group 6"/>
          <p:cNvGrpSpPr/>
          <p:nvPr/>
        </p:nvGrpSpPr>
        <p:grpSpPr>
          <a:xfrm>
            <a:off x="13980671" y="8398570"/>
            <a:ext cx="3278629" cy="859730"/>
            <a:chOff x="0" y="0"/>
            <a:chExt cx="7826849" cy="2052375"/>
          </a:xfrm>
        </p:grpSpPr>
        <p:sp>
          <p:nvSpPr>
            <p:cNvPr id="7" name="Freeform 7"/>
            <p:cNvSpPr/>
            <p:nvPr/>
          </p:nvSpPr>
          <p:spPr>
            <a:xfrm>
              <a:off x="0" y="0"/>
              <a:ext cx="7826849" cy="2052375"/>
            </a:xfrm>
            <a:custGeom>
              <a:avLst/>
              <a:gdLst/>
              <a:ahLst/>
              <a:cxnLst/>
              <a:rect l="l" t="t" r="r" b="b"/>
              <a:pathLst>
                <a:path w="7826849" h="2052375">
                  <a:moveTo>
                    <a:pt x="0" y="0"/>
                  </a:moveTo>
                  <a:lnTo>
                    <a:pt x="7826849" y="0"/>
                  </a:lnTo>
                  <a:lnTo>
                    <a:pt x="7826849" y="2052375"/>
                  </a:lnTo>
                  <a:lnTo>
                    <a:pt x="0" y="2052375"/>
                  </a:lnTo>
                  <a:close/>
                </a:path>
              </a:pathLst>
            </a:custGeom>
            <a:solidFill>
              <a:srgbClr val="DDD0BC"/>
            </a:solidFill>
          </p:spPr>
          <p:txBody>
            <a:bodyPr/>
            <a:lstStyle/>
            <a:p>
              <a:endParaRPr lang="en-GB"/>
            </a:p>
          </p:txBody>
        </p:sp>
      </p:grpSp>
      <p:sp>
        <p:nvSpPr>
          <p:cNvPr id="8" name="Freeform 8"/>
          <p:cNvSpPr/>
          <p:nvPr/>
        </p:nvSpPr>
        <p:spPr>
          <a:xfrm>
            <a:off x="-548667" y="1587976"/>
            <a:ext cx="11830192" cy="7926229"/>
          </a:xfrm>
          <a:custGeom>
            <a:avLst/>
            <a:gdLst/>
            <a:ahLst/>
            <a:cxnLst/>
            <a:rect l="l" t="t" r="r" b="b"/>
            <a:pathLst>
              <a:path w="11830192" h="7926229">
                <a:moveTo>
                  <a:pt x="0" y="0"/>
                </a:moveTo>
                <a:lnTo>
                  <a:pt x="11830192" y="0"/>
                </a:lnTo>
                <a:lnTo>
                  <a:pt x="11830192" y="7926229"/>
                </a:lnTo>
                <a:lnTo>
                  <a:pt x="0" y="792622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9" name="Freeform 9"/>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grpSp>
        <p:nvGrpSpPr>
          <p:cNvPr id="4" name="Group 4"/>
          <p:cNvGrpSpPr/>
          <p:nvPr/>
        </p:nvGrpSpPr>
        <p:grpSpPr>
          <a:xfrm>
            <a:off x="1724524" y="4652885"/>
            <a:ext cx="262733" cy="262733"/>
            <a:chOff x="0" y="0"/>
            <a:chExt cx="6350000" cy="6350000"/>
          </a:xfrm>
        </p:grpSpPr>
        <p:sp>
          <p:nvSpPr>
            <p:cNvPr id="5" name="Freeform 5"/>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DDD0BC"/>
            </a:solidFill>
          </p:spPr>
          <p:txBody>
            <a:bodyPr/>
            <a:lstStyle/>
            <a:p>
              <a:endParaRPr lang="en-GB"/>
            </a:p>
          </p:txBody>
        </p:sp>
      </p:grpSp>
      <p:grpSp>
        <p:nvGrpSpPr>
          <p:cNvPr id="6" name="Group 6"/>
          <p:cNvGrpSpPr/>
          <p:nvPr/>
        </p:nvGrpSpPr>
        <p:grpSpPr>
          <a:xfrm>
            <a:off x="1724524" y="5710196"/>
            <a:ext cx="262733" cy="262733"/>
            <a:chOff x="0" y="0"/>
            <a:chExt cx="6350000" cy="6350000"/>
          </a:xfrm>
        </p:grpSpPr>
        <p:sp>
          <p:nvSpPr>
            <p:cNvPr id="7" name="Freeform 7"/>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DDD0BC"/>
            </a:solidFill>
          </p:spPr>
          <p:txBody>
            <a:bodyPr/>
            <a:lstStyle/>
            <a:p>
              <a:endParaRPr lang="en-GB"/>
            </a:p>
          </p:txBody>
        </p:sp>
      </p:grpSp>
      <p:grpSp>
        <p:nvGrpSpPr>
          <p:cNvPr id="8" name="Group 8"/>
          <p:cNvGrpSpPr/>
          <p:nvPr/>
        </p:nvGrpSpPr>
        <p:grpSpPr>
          <a:xfrm>
            <a:off x="1724524" y="6767507"/>
            <a:ext cx="262733" cy="262733"/>
            <a:chOff x="0" y="0"/>
            <a:chExt cx="6350000" cy="6350000"/>
          </a:xfrm>
        </p:grpSpPr>
        <p:sp>
          <p:nvSpPr>
            <p:cNvPr id="9" name="Freeform 9"/>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DDD0BC"/>
            </a:solidFill>
          </p:spPr>
          <p:txBody>
            <a:bodyPr/>
            <a:lstStyle/>
            <a:p>
              <a:endParaRPr lang="en-GB"/>
            </a:p>
          </p:txBody>
        </p:sp>
      </p:grpSp>
      <p:sp>
        <p:nvSpPr>
          <p:cNvPr id="10" name="Freeform 10"/>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1" name="Freeform 11"/>
          <p:cNvSpPr/>
          <p:nvPr/>
        </p:nvSpPr>
        <p:spPr>
          <a:xfrm>
            <a:off x="1881959" y="157085"/>
            <a:ext cx="7314057" cy="8229600"/>
          </a:xfrm>
          <a:custGeom>
            <a:avLst/>
            <a:gdLst/>
            <a:ahLst/>
            <a:cxnLst/>
            <a:rect l="l" t="t" r="r" b="b"/>
            <a:pathLst>
              <a:path w="7314057" h="8229600">
                <a:moveTo>
                  <a:pt x="0" y="0"/>
                </a:moveTo>
                <a:lnTo>
                  <a:pt x="7314057" y="0"/>
                </a:lnTo>
                <a:lnTo>
                  <a:pt x="7314057" y="8229600"/>
                </a:lnTo>
                <a:lnTo>
                  <a:pt x="0" y="8229600"/>
                </a:lnTo>
                <a:lnTo>
                  <a:pt x="0" y="0"/>
                </a:lnTo>
                <a:close/>
              </a:path>
            </a:pathLst>
          </a:custGeom>
          <a:blipFill>
            <a:blip r:embed="rId3" cstate="email">
              <a:alphaModFix amt="35000"/>
              <a:extLst>
                <a:ext uri="{28A0092B-C50C-407E-A947-70E740481C1C}">
                  <a14:useLocalDpi xmlns:a14="http://schemas.microsoft.com/office/drawing/2010/main"/>
                </a:ext>
              </a:extLst>
            </a:blip>
            <a:stretch>
              <a:fillRect/>
            </a:stretch>
          </a:blipFill>
          <a:ln cap="sq">
            <a:noFill/>
            <a:prstDash val="solid"/>
            <a:miter/>
          </a:ln>
        </p:spPr>
        <p:txBody>
          <a:bodyPr/>
          <a:lstStyle/>
          <a:p>
            <a:endParaRPr lang="en-GB"/>
          </a:p>
        </p:txBody>
      </p:sp>
      <p:sp>
        <p:nvSpPr>
          <p:cNvPr id="12" name="TextBox 12"/>
          <p:cNvSpPr txBox="1"/>
          <p:nvPr/>
        </p:nvSpPr>
        <p:spPr>
          <a:xfrm>
            <a:off x="1724524" y="3021493"/>
            <a:ext cx="10172366" cy="1021714"/>
          </a:xfrm>
          <a:prstGeom prst="rect">
            <a:avLst/>
          </a:prstGeom>
        </p:spPr>
        <p:txBody>
          <a:bodyPr lIns="0" tIns="0" rIns="0" bIns="0" rtlCol="0" anchor="t">
            <a:spAutoFit/>
          </a:bodyPr>
          <a:lstStyle/>
          <a:p>
            <a:pPr algn="l">
              <a:lnSpc>
                <a:spcPts val="4060"/>
              </a:lnSpc>
            </a:pPr>
            <a:r>
              <a:rPr lang="en-US" sz="2900" b="1">
                <a:solidFill>
                  <a:srgbClr val="171616"/>
                </a:solidFill>
                <a:latin typeface="Raleway Bold"/>
                <a:ea typeface="Raleway Bold"/>
                <a:cs typeface="Raleway Bold"/>
                <a:sym typeface="Raleway Bold"/>
              </a:rPr>
              <a:t>The event takes place in South Wales </a:t>
            </a:r>
          </a:p>
          <a:p>
            <a:pPr algn="l">
              <a:lnSpc>
                <a:spcPts val="4060"/>
              </a:lnSpc>
              <a:spcBef>
                <a:spcPct val="0"/>
              </a:spcBef>
            </a:pPr>
            <a:r>
              <a:rPr lang="en-US" sz="2900" b="1">
                <a:solidFill>
                  <a:srgbClr val="171616"/>
                </a:solidFill>
                <a:latin typeface="Raleway Bold"/>
                <a:ea typeface="Raleway Bold"/>
                <a:cs typeface="Raleway Bold"/>
                <a:sym typeface="Raleway Bold"/>
              </a:rPr>
              <a:t>where it combines:</a:t>
            </a:r>
          </a:p>
        </p:txBody>
      </p:sp>
      <p:sp>
        <p:nvSpPr>
          <p:cNvPr id="13" name="TextBox 13"/>
          <p:cNvSpPr txBox="1"/>
          <p:nvPr/>
        </p:nvSpPr>
        <p:spPr>
          <a:xfrm>
            <a:off x="2387649" y="4567081"/>
            <a:ext cx="6161422" cy="815341"/>
          </a:xfrm>
          <a:prstGeom prst="rect">
            <a:avLst/>
          </a:prstGeom>
        </p:spPr>
        <p:txBody>
          <a:bodyPr lIns="0" tIns="0" rIns="0" bIns="0" rtlCol="0" anchor="t">
            <a:spAutoFit/>
          </a:bodyPr>
          <a:lstStyle/>
          <a:p>
            <a:pPr algn="l">
              <a:lnSpc>
                <a:spcPts val="3359"/>
              </a:lnSpc>
              <a:spcBef>
                <a:spcPct val="0"/>
              </a:spcBef>
            </a:pPr>
            <a:r>
              <a:rPr lang="en-US" sz="2399" b="1">
                <a:solidFill>
                  <a:srgbClr val="171616"/>
                </a:solidFill>
                <a:latin typeface="Open Sans Bold"/>
                <a:ea typeface="Open Sans Bold"/>
                <a:cs typeface="Open Sans Bold"/>
                <a:sym typeface="Open Sans Bold"/>
              </a:rPr>
              <a:t>Digital storytelling for destination branding</a:t>
            </a:r>
          </a:p>
        </p:txBody>
      </p:sp>
      <p:sp>
        <p:nvSpPr>
          <p:cNvPr id="14" name="TextBox 14"/>
          <p:cNvSpPr txBox="1"/>
          <p:nvPr/>
        </p:nvSpPr>
        <p:spPr>
          <a:xfrm>
            <a:off x="2387649" y="5624392"/>
            <a:ext cx="6161422" cy="396241"/>
          </a:xfrm>
          <a:prstGeom prst="rect">
            <a:avLst/>
          </a:prstGeom>
        </p:spPr>
        <p:txBody>
          <a:bodyPr lIns="0" tIns="0" rIns="0" bIns="0" rtlCol="0" anchor="t">
            <a:spAutoFit/>
          </a:bodyPr>
          <a:lstStyle/>
          <a:p>
            <a:pPr algn="l">
              <a:lnSpc>
                <a:spcPts val="3359"/>
              </a:lnSpc>
              <a:spcBef>
                <a:spcPct val="0"/>
              </a:spcBef>
            </a:pPr>
            <a:r>
              <a:rPr lang="en-US" sz="2399" b="1">
                <a:solidFill>
                  <a:srgbClr val="171616"/>
                </a:solidFill>
                <a:latin typeface="Open Sans Bold"/>
                <a:ea typeface="Open Sans Bold"/>
                <a:cs typeface="Open Sans Bold"/>
                <a:sym typeface="Open Sans Bold"/>
              </a:rPr>
              <a:t>Live performances of Celtic legends</a:t>
            </a:r>
          </a:p>
        </p:txBody>
      </p:sp>
      <p:sp>
        <p:nvSpPr>
          <p:cNvPr id="15" name="TextBox 15"/>
          <p:cNvSpPr txBox="1"/>
          <p:nvPr/>
        </p:nvSpPr>
        <p:spPr>
          <a:xfrm>
            <a:off x="2387649" y="6681703"/>
            <a:ext cx="6161422" cy="815341"/>
          </a:xfrm>
          <a:prstGeom prst="rect">
            <a:avLst/>
          </a:prstGeom>
        </p:spPr>
        <p:txBody>
          <a:bodyPr lIns="0" tIns="0" rIns="0" bIns="0" rtlCol="0" anchor="t">
            <a:spAutoFit/>
          </a:bodyPr>
          <a:lstStyle/>
          <a:p>
            <a:pPr algn="l">
              <a:lnSpc>
                <a:spcPts val="3359"/>
              </a:lnSpc>
              <a:spcBef>
                <a:spcPct val="0"/>
              </a:spcBef>
            </a:pPr>
            <a:r>
              <a:rPr lang="en-US" sz="2399" b="1">
                <a:solidFill>
                  <a:srgbClr val="171616"/>
                </a:solidFill>
                <a:latin typeface="Open Sans Bold"/>
                <a:ea typeface="Open Sans Bold"/>
                <a:cs typeface="Open Sans Bold"/>
                <a:sym typeface="Open Sans Bold"/>
              </a:rPr>
              <a:t>Business panels on emotional engagement in tourism</a:t>
            </a:r>
          </a:p>
        </p:txBody>
      </p:sp>
      <p:grpSp>
        <p:nvGrpSpPr>
          <p:cNvPr id="16" name="Group 16"/>
          <p:cNvGrpSpPr/>
          <p:nvPr/>
        </p:nvGrpSpPr>
        <p:grpSpPr>
          <a:xfrm>
            <a:off x="16298545" y="3878989"/>
            <a:ext cx="1989455" cy="2073258"/>
            <a:chOff x="0" y="0"/>
            <a:chExt cx="7826849" cy="8156545"/>
          </a:xfrm>
        </p:grpSpPr>
        <p:sp>
          <p:nvSpPr>
            <p:cNvPr id="17" name="Freeform 17"/>
            <p:cNvSpPr/>
            <p:nvPr/>
          </p:nvSpPr>
          <p:spPr>
            <a:xfrm>
              <a:off x="0" y="0"/>
              <a:ext cx="7826849" cy="8156546"/>
            </a:xfrm>
            <a:custGeom>
              <a:avLst/>
              <a:gdLst/>
              <a:ahLst/>
              <a:cxnLst/>
              <a:rect l="l" t="t" r="r" b="b"/>
              <a:pathLst>
                <a:path w="7826849" h="8156546">
                  <a:moveTo>
                    <a:pt x="0" y="0"/>
                  </a:moveTo>
                  <a:lnTo>
                    <a:pt x="7826849" y="0"/>
                  </a:lnTo>
                  <a:lnTo>
                    <a:pt x="7826849" y="8156546"/>
                  </a:lnTo>
                  <a:lnTo>
                    <a:pt x="0" y="8156546"/>
                  </a:lnTo>
                  <a:close/>
                </a:path>
              </a:pathLst>
            </a:custGeom>
            <a:solidFill>
              <a:srgbClr val="DDD0BC">
                <a:alpha val="53725"/>
              </a:srgbClr>
            </a:solidFill>
          </p:spPr>
          <p:txBody>
            <a:bodyPr/>
            <a:lstStyle/>
            <a:p>
              <a:endParaRPr lang="en-GB"/>
            </a:p>
          </p:txBody>
        </p:sp>
      </p:grpSp>
      <p:grpSp>
        <p:nvGrpSpPr>
          <p:cNvPr id="18" name="Group 18"/>
          <p:cNvGrpSpPr/>
          <p:nvPr/>
        </p:nvGrpSpPr>
        <p:grpSpPr>
          <a:xfrm>
            <a:off x="12820078" y="66843"/>
            <a:ext cx="2412529" cy="2514153"/>
            <a:chOff x="0" y="0"/>
            <a:chExt cx="7826849" cy="8156545"/>
          </a:xfrm>
        </p:grpSpPr>
        <p:sp>
          <p:nvSpPr>
            <p:cNvPr id="19" name="Freeform 19"/>
            <p:cNvSpPr/>
            <p:nvPr/>
          </p:nvSpPr>
          <p:spPr>
            <a:xfrm>
              <a:off x="0" y="0"/>
              <a:ext cx="7826849" cy="8156546"/>
            </a:xfrm>
            <a:custGeom>
              <a:avLst/>
              <a:gdLst/>
              <a:ahLst/>
              <a:cxnLst/>
              <a:rect l="l" t="t" r="r" b="b"/>
              <a:pathLst>
                <a:path w="7826849" h="8156546">
                  <a:moveTo>
                    <a:pt x="0" y="0"/>
                  </a:moveTo>
                  <a:lnTo>
                    <a:pt x="7826849" y="0"/>
                  </a:lnTo>
                  <a:lnTo>
                    <a:pt x="7826849" y="8156546"/>
                  </a:lnTo>
                  <a:lnTo>
                    <a:pt x="0" y="8156546"/>
                  </a:lnTo>
                  <a:close/>
                </a:path>
              </a:pathLst>
            </a:custGeom>
            <a:solidFill>
              <a:srgbClr val="DDD0BC">
                <a:alpha val="53725"/>
              </a:srgbClr>
            </a:solidFill>
          </p:spPr>
          <p:txBody>
            <a:bodyPr/>
            <a:lstStyle/>
            <a:p>
              <a:endParaRPr lang="en-GB"/>
            </a:p>
          </p:txBody>
        </p:sp>
      </p:grpSp>
      <p:grpSp>
        <p:nvGrpSpPr>
          <p:cNvPr id="20" name="Group 20"/>
          <p:cNvGrpSpPr/>
          <p:nvPr/>
        </p:nvGrpSpPr>
        <p:grpSpPr>
          <a:xfrm>
            <a:off x="14315225" y="1205158"/>
            <a:ext cx="3278629" cy="3416738"/>
            <a:chOff x="0" y="0"/>
            <a:chExt cx="7826849" cy="8156545"/>
          </a:xfrm>
        </p:grpSpPr>
        <p:sp>
          <p:nvSpPr>
            <p:cNvPr id="21" name="Freeform 21"/>
            <p:cNvSpPr/>
            <p:nvPr/>
          </p:nvSpPr>
          <p:spPr>
            <a:xfrm>
              <a:off x="0" y="0"/>
              <a:ext cx="7826849" cy="8156546"/>
            </a:xfrm>
            <a:custGeom>
              <a:avLst/>
              <a:gdLst/>
              <a:ahLst/>
              <a:cxnLst/>
              <a:rect l="l" t="t" r="r" b="b"/>
              <a:pathLst>
                <a:path w="7826849" h="8156546">
                  <a:moveTo>
                    <a:pt x="0" y="0"/>
                  </a:moveTo>
                  <a:lnTo>
                    <a:pt x="7826849" y="0"/>
                  </a:lnTo>
                  <a:lnTo>
                    <a:pt x="7826849" y="8156546"/>
                  </a:lnTo>
                  <a:lnTo>
                    <a:pt x="0" y="8156546"/>
                  </a:lnTo>
                  <a:close/>
                </a:path>
              </a:pathLst>
            </a:custGeom>
            <a:solidFill>
              <a:srgbClr val="DDD0BC">
                <a:alpha val="53725"/>
              </a:srgbClr>
            </a:solidFill>
          </p:spPr>
          <p:txBody>
            <a:bodyPr/>
            <a:lstStyle/>
            <a:p>
              <a:endParaRPr lang="en-GB"/>
            </a:p>
          </p:txBody>
        </p:sp>
      </p:grpSp>
      <p:sp>
        <p:nvSpPr>
          <p:cNvPr id="22" name="TextBox 22"/>
          <p:cNvSpPr txBox="1"/>
          <p:nvPr/>
        </p:nvSpPr>
        <p:spPr>
          <a:xfrm>
            <a:off x="9478554" y="4678158"/>
            <a:ext cx="8115300" cy="4458913"/>
          </a:xfrm>
          <a:prstGeom prst="rect">
            <a:avLst/>
          </a:prstGeom>
        </p:spPr>
        <p:txBody>
          <a:bodyPr wrap="square" lIns="0" tIns="0" rIns="0" bIns="0" rtlCol="0" anchor="t">
            <a:spAutoFit/>
          </a:bodyPr>
          <a:lstStyle/>
          <a:p>
            <a:pPr algn="l">
              <a:lnSpc>
                <a:spcPts val="3499"/>
              </a:lnSpc>
              <a:spcBef>
                <a:spcPct val="0"/>
              </a:spcBef>
            </a:pPr>
            <a:r>
              <a:rPr lang="en-US" sz="2499" dirty="0">
                <a:solidFill>
                  <a:srgbClr val="171616"/>
                </a:solidFill>
                <a:latin typeface="Open Sans"/>
                <a:ea typeface="Open Sans"/>
                <a:cs typeface="Open Sans"/>
                <a:sym typeface="Open Sans"/>
              </a:rPr>
              <a:t> The strategic MICE-cultural fusion of Mythic </a:t>
            </a:r>
            <a:r>
              <a:rPr lang="en-US" sz="2499" dirty="0">
                <a:solidFill>
                  <a:srgbClr val="171616"/>
                </a:solidFill>
                <a:latin typeface="Open Sans" panose="020B0606030504020204" pitchFamily="34" charset="0"/>
                <a:ea typeface="Open Sans" panose="020B0606030504020204" pitchFamily="34" charset="0"/>
                <a:cs typeface="Open Sans" panose="020B0606030504020204" pitchFamily="34" charset="0"/>
                <a:sym typeface="Open Sans"/>
              </a:rPr>
              <a:t>Wales </a:t>
            </a:r>
            <a:r>
              <a:rPr lang="en-US" sz="2499" dirty="0">
                <a:latin typeface="Open Sans" panose="020B0606030504020204" pitchFamily="34" charset="0"/>
                <a:ea typeface="Open Sans" panose="020B0606030504020204" pitchFamily="34" charset="0"/>
                <a:cs typeface="Open Sans" panose="020B0606030504020204" pitchFamily="34" charset="0"/>
                <a:sym typeface="Open Sans"/>
              </a:rPr>
              <a:t>uses </a:t>
            </a:r>
            <a:r>
              <a:rPr lang="en-US" sz="2500" dirty="0">
                <a:latin typeface="Open Sans" panose="020B0606030504020204" pitchFamily="34" charset="0"/>
                <a:ea typeface="Open Sans" panose="020B0606030504020204" pitchFamily="34" charset="0"/>
                <a:cs typeface="Open Sans" panose="020B0606030504020204" pitchFamily="34" charset="0"/>
                <a:sym typeface="Open Sans"/>
              </a:rPr>
              <a:t>storytelling as an emotional and place-based branding  tool </a:t>
            </a:r>
            <a:r>
              <a:rPr lang="en-GB" sz="2500" b="0" i="0" dirty="0">
                <a:effectLst/>
                <a:latin typeface="Open Sans" panose="020B0606030504020204" pitchFamily="34" charset="0"/>
                <a:ea typeface="Open Sans" panose="020B0606030504020204" pitchFamily="34" charset="0"/>
                <a:cs typeface="Open Sans" panose="020B0606030504020204" pitchFamily="34" charset="0"/>
              </a:rPr>
              <a:t>(Morgan, Pritchard and Pride, 2007)</a:t>
            </a:r>
            <a:r>
              <a:rPr lang="en-US" sz="2499" dirty="0">
                <a:latin typeface="Open Sans" panose="020B0606030504020204" pitchFamily="34" charset="0"/>
                <a:ea typeface="Open Sans" panose="020B0606030504020204" pitchFamily="34" charset="0"/>
                <a:cs typeface="Open Sans" panose="020B0606030504020204" pitchFamily="34" charset="0"/>
                <a:sym typeface="Open Sans"/>
              </a:rPr>
              <a:t>.</a:t>
            </a:r>
          </a:p>
          <a:p>
            <a:pPr algn="l">
              <a:lnSpc>
                <a:spcPts val="3499"/>
              </a:lnSpc>
              <a:spcBef>
                <a:spcPct val="0"/>
              </a:spcBef>
            </a:pPr>
            <a:endParaRPr lang="en-US" sz="2499" dirty="0">
              <a:solidFill>
                <a:srgbClr val="171616"/>
              </a:solidFill>
              <a:latin typeface="Open Sans"/>
              <a:ea typeface="Open Sans"/>
              <a:cs typeface="Open Sans"/>
              <a:sym typeface="Open Sans"/>
            </a:endParaRPr>
          </a:p>
          <a:p>
            <a:pPr algn="l">
              <a:lnSpc>
                <a:spcPts val="3499"/>
              </a:lnSpc>
              <a:spcBef>
                <a:spcPct val="0"/>
              </a:spcBef>
            </a:pPr>
            <a:r>
              <a:rPr lang="en-GB" sz="2499" dirty="0">
                <a:solidFill>
                  <a:srgbClr val="171616"/>
                </a:solidFill>
                <a:latin typeface="Open Sans"/>
                <a:ea typeface="Open Sans"/>
                <a:cs typeface="Open Sans"/>
                <a:sym typeface="Open Sans"/>
              </a:rPr>
              <a:t> The event showcases </a:t>
            </a:r>
            <a:r>
              <a:rPr lang="en-GB" sz="2499" dirty="0" err="1">
                <a:solidFill>
                  <a:srgbClr val="171616"/>
                </a:solidFill>
                <a:latin typeface="Open Sans"/>
                <a:ea typeface="Open Sans"/>
                <a:cs typeface="Open Sans"/>
                <a:sym typeface="Open Sans"/>
              </a:rPr>
              <a:t>Wales’</a:t>
            </a:r>
            <a:r>
              <a:rPr lang="en-GB" sz="2499" dirty="0">
                <a:solidFill>
                  <a:srgbClr val="171616"/>
                </a:solidFill>
                <a:latin typeface="Open Sans"/>
                <a:ea typeface="Open Sans"/>
                <a:cs typeface="Open Sans"/>
                <a:sym typeface="Open Sans"/>
              </a:rPr>
              <a:t> unique cultural identity through immersive storytelling and myth-inspired programming (Williams, 2010) which provides international planners  with an authentic destination experience based on identity and tradition.</a:t>
            </a:r>
          </a:p>
          <a:p>
            <a:pPr algn="l">
              <a:lnSpc>
                <a:spcPts val="3499"/>
              </a:lnSpc>
              <a:spcBef>
                <a:spcPct val="0"/>
              </a:spcBef>
            </a:pPr>
            <a:endParaRPr lang="en-US" sz="2499" dirty="0">
              <a:solidFill>
                <a:srgbClr val="171616"/>
              </a:solidFill>
              <a:latin typeface="Open Sans"/>
              <a:ea typeface="Open Sans"/>
              <a:cs typeface="Open Sans"/>
              <a:sym typeface="Open Sans"/>
            </a:endParaRPr>
          </a:p>
        </p:txBody>
      </p:sp>
      <p:sp>
        <p:nvSpPr>
          <p:cNvPr id="23" name="TextBox 23"/>
          <p:cNvSpPr txBox="1"/>
          <p:nvPr/>
        </p:nvSpPr>
        <p:spPr>
          <a:xfrm>
            <a:off x="9163050" y="3021493"/>
            <a:ext cx="7314057" cy="1090427"/>
          </a:xfrm>
          <a:prstGeom prst="rect">
            <a:avLst/>
          </a:prstGeom>
        </p:spPr>
        <p:txBody>
          <a:bodyPr wrap="square" lIns="0" tIns="0" rIns="0" bIns="0" rtlCol="0" anchor="t">
            <a:spAutoFit/>
          </a:bodyPr>
          <a:lstStyle/>
          <a:p>
            <a:pPr algn="ctr">
              <a:lnSpc>
                <a:spcPts val="9099"/>
              </a:lnSpc>
              <a:spcBef>
                <a:spcPct val="0"/>
              </a:spcBef>
            </a:pPr>
            <a:r>
              <a:rPr lang="en-US" sz="6499" b="1" dirty="0">
                <a:solidFill>
                  <a:srgbClr val="171616"/>
                </a:solidFill>
                <a:latin typeface="Open Sans Bold"/>
                <a:ea typeface="Open Sans Bold"/>
                <a:cs typeface="Open Sans Bold"/>
                <a:sym typeface="Open Sans Bold"/>
              </a:rPr>
              <a:t>Event Theme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sp>
        <p:nvSpPr>
          <p:cNvPr id="4" name="Freeform 4"/>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a:off x="977412" y="5502910"/>
            <a:ext cx="5027694" cy="3349701"/>
          </a:xfrm>
          <a:custGeom>
            <a:avLst/>
            <a:gdLst/>
            <a:ahLst/>
            <a:cxnLst/>
            <a:rect l="l" t="t" r="r" b="b"/>
            <a:pathLst>
              <a:path w="5027694" h="3349701">
                <a:moveTo>
                  <a:pt x="0" y="0"/>
                </a:moveTo>
                <a:lnTo>
                  <a:pt x="5027693" y="0"/>
                </a:lnTo>
                <a:lnTo>
                  <a:pt x="5027693" y="3349701"/>
                </a:lnTo>
                <a:lnTo>
                  <a:pt x="0" y="3349701"/>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grpSp>
        <p:nvGrpSpPr>
          <p:cNvPr id="6" name="Group 6"/>
          <p:cNvGrpSpPr/>
          <p:nvPr/>
        </p:nvGrpSpPr>
        <p:grpSpPr>
          <a:xfrm>
            <a:off x="15757136" y="7710513"/>
            <a:ext cx="1989455" cy="2073258"/>
            <a:chOff x="0" y="0"/>
            <a:chExt cx="7826849" cy="8156545"/>
          </a:xfrm>
        </p:grpSpPr>
        <p:sp>
          <p:nvSpPr>
            <p:cNvPr id="7" name="Freeform 7"/>
            <p:cNvSpPr/>
            <p:nvPr/>
          </p:nvSpPr>
          <p:spPr>
            <a:xfrm>
              <a:off x="0" y="0"/>
              <a:ext cx="7826849" cy="8156546"/>
            </a:xfrm>
            <a:custGeom>
              <a:avLst/>
              <a:gdLst/>
              <a:ahLst/>
              <a:cxnLst/>
              <a:rect l="l" t="t" r="r" b="b"/>
              <a:pathLst>
                <a:path w="7826849" h="8156546">
                  <a:moveTo>
                    <a:pt x="0" y="0"/>
                  </a:moveTo>
                  <a:lnTo>
                    <a:pt x="7826849" y="0"/>
                  </a:lnTo>
                  <a:lnTo>
                    <a:pt x="7826849" y="8156546"/>
                  </a:lnTo>
                  <a:lnTo>
                    <a:pt x="0" y="8156546"/>
                  </a:lnTo>
                  <a:close/>
                </a:path>
              </a:pathLst>
            </a:custGeom>
            <a:solidFill>
              <a:srgbClr val="DDD0BC">
                <a:alpha val="53725"/>
              </a:srgbClr>
            </a:solidFill>
          </p:spPr>
          <p:txBody>
            <a:bodyPr/>
            <a:lstStyle/>
            <a:p>
              <a:endParaRPr lang="en-GB"/>
            </a:p>
          </p:txBody>
        </p:sp>
      </p:grpSp>
      <p:sp>
        <p:nvSpPr>
          <p:cNvPr id="8" name="TextBox 8"/>
          <p:cNvSpPr txBox="1"/>
          <p:nvPr/>
        </p:nvSpPr>
        <p:spPr>
          <a:xfrm>
            <a:off x="6327794" y="2980550"/>
            <a:ext cx="11418797" cy="7306450"/>
          </a:xfrm>
          <a:prstGeom prst="rect">
            <a:avLst/>
          </a:prstGeom>
        </p:spPr>
        <p:txBody>
          <a:bodyPr lIns="0" tIns="0" rIns="0" bIns="0" rtlCol="0" anchor="t">
            <a:spAutoFit/>
          </a:bodyPr>
          <a:lstStyle/>
          <a:p>
            <a:pPr algn="l">
              <a:lnSpc>
                <a:spcPts val="3632"/>
              </a:lnSpc>
            </a:pPr>
            <a:r>
              <a:rPr lang="en-US" sz="2594" dirty="0">
                <a:solidFill>
                  <a:srgbClr val="171616"/>
                </a:solidFill>
                <a:latin typeface="Open Sans"/>
                <a:ea typeface="Open Sans"/>
                <a:cs typeface="Open Sans"/>
                <a:sym typeface="Open Sans"/>
              </a:rPr>
              <a:t> ICCA (2023) reports that 73% of buyers require authentic cultural context in event design, and the global business travel market will reach $1.4 trillion by 2026 according to GBTA (2022) </a:t>
            </a:r>
          </a:p>
          <a:p>
            <a:pPr algn="l">
              <a:lnSpc>
                <a:spcPts val="3632"/>
              </a:lnSpc>
            </a:pPr>
            <a:endParaRPr lang="en-US" sz="2594" dirty="0">
              <a:solidFill>
                <a:srgbClr val="171616"/>
              </a:solidFill>
              <a:latin typeface="Open Sans"/>
              <a:ea typeface="Open Sans"/>
              <a:cs typeface="Open Sans"/>
              <a:sym typeface="Open Sans"/>
            </a:endParaRPr>
          </a:p>
          <a:p>
            <a:pPr algn="l">
              <a:lnSpc>
                <a:spcPts val="3632"/>
              </a:lnSpc>
            </a:pPr>
            <a:r>
              <a:rPr lang="en-US" sz="2594" dirty="0">
                <a:solidFill>
                  <a:srgbClr val="171616"/>
                </a:solidFill>
                <a:latin typeface="Open Sans"/>
                <a:ea typeface="Open Sans"/>
                <a:cs typeface="Open Sans"/>
                <a:sym typeface="Open Sans"/>
              </a:rPr>
              <a:t>Target Market:</a:t>
            </a:r>
          </a:p>
          <a:p>
            <a:pPr algn="l">
              <a:lnSpc>
                <a:spcPts val="3632"/>
              </a:lnSpc>
            </a:pPr>
            <a:endParaRPr lang="en-US" sz="2594" dirty="0">
              <a:solidFill>
                <a:srgbClr val="171616"/>
              </a:solidFill>
              <a:latin typeface="Open Sans"/>
              <a:ea typeface="Open Sans"/>
              <a:cs typeface="Open Sans"/>
              <a:sym typeface="Open Sans"/>
            </a:endParaRPr>
          </a:p>
          <a:p>
            <a:pPr marL="560150" lvl="1" indent="-280075" algn="l">
              <a:lnSpc>
                <a:spcPts val="3632"/>
              </a:lnSpc>
              <a:buFont typeface="Arial"/>
              <a:buChar char="•"/>
            </a:pPr>
            <a:r>
              <a:rPr lang="en-US" sz="2594" dirty="0">
                <a:solidFill>
                  <a:srgbClr val="171616"/>
                </a:solidFill>
                <a:latin typeface="Open Sans"/>
                <a:ea typeface="Open Sans"/>
                <a:cs typeface="Open Sans"/>
                <a:sym typeface="Open Sans"/>
              </a:rPr>
              <a:t>MICE professionals &amp; Destination Management Companies (25–65)</a:t>
            </a:r>
          </a:p>
          <a:p>
            <a:pPr algn="l">
              <a:lnSpc>
                <a:spcPts val="3632"/>
              </a:lnSpc>
            </a:pPr>
            <a:endParaRPr lang="en-US" sz="2594" dirty="0">
              <a:solidFill>
                <a:srgbClr val="171616"/>
              </a:solidFill>
              <a:latin typeface="Open Sans"/>
              <a:ea typeface="Open Sans"/>
              <a:cs typeface="Open Sans"/>
              <a:sym typeface="Open Sans"/>
            </a:endParaRPr>
          </a:p>
          <a:p>
            <a:pPr marL="560150" lvl="1" indent="-280075" algn="l">
              <a:lnSpc>
                <a:spcPts val="3632"/>
              </a:lnSpc>
              <a:buFont typeface="Arial"/>
              <a:buChar char="•"/>
            </a:pPr>
            <a:r>
              <a:rPr lang="en-US" sz="2594" dirty="0">
                <a:solidFill>
                  <a:srgbClr val="171616"/>
                </a:solidFill>
                <a:latin typeface="Open Sans"/>
                <a:ea typeface="Open Sans"/>
                <a:cs typeface="Open Sans"/>
                <a:sym typeface="Open Sans"/>
              </a:rPr>
              <a:t>Experiential  marketing managers</a:t>
            </a:r>
          </a:p>
          <a:p>
            <a:pPr algn="l">
              <a:lnSpc>
                <a:spcPts val="3632"/>
              </a:lnSpc>
            </a:pPr>
            <a:endParaRPr lang="en-US" sz="2594" dirty="0">
              <a:solidFill>
                <a:srgbClr val="171616"/>
              </a:solidFill>
              <a:latin typeface="Open Sans"/>
              <a:ea typeface="Open Sans"/>
              <a:cs typeface="Open Sans"/>
              <a:sym typeface="Open Sans"/>
            </a:endParaRPr>
          </a:p>
          <a:p>
            <a:pPr marL="560150" lvl="1" indent="-280075" algn="l">
              <a:lnSpc>
                <a:spcPts val="3632"/>
              </a:lnSpc>
              <a:buFont typeface="Arial"/>
              <a:buChar char="•"/>
            </a:pPr>
            <a:r>
              <a:rPr lang="en-US" sz="2594" dirty="0">
                <a:solidFill>
                  <a:srgbClr val="171616"/>
                </a:solidFill>
                <a:latin typeface="Open Sans"/>
                <a:ea typeface="Open Sans"/>
                <a:cs typeface="Open Sans"/>
                <a:sym typeface="Open Sans"/>
              </a:rPr>
              <a:t>Digital travel media (Kotler and Lee, 2016)</a:t>
            </a:r>
          </a:p>
          <a:p>
            <a:pPr algn="l">
              <a:lnSpc>
                <a:spcPts val="3632"/>
              </a:lnSpc>
            </a:pPr>
            <a:endParaRPr lang="en-US" sz="2594" dirty="0">
              <a:solidFill>
                <a:srgbClr val="171616"/>
              </a:solidFill>
              <a:latin typeface="Open Sans"/>
              <a:ea typeface="Open Sans"/>
              <a:cs typeface="Open Sans"/>
              <a:sym typeface="Open Sans"/>
            </a:endParaRPr>
          </a:p>
          <a:p>
            <a:pPr algn="l">
              <a:lnSpc>
                <a:spcPts val="3632"/>
              </a:lnSpc>
            </a:pPr>
            <a:r>
              <a:rPr lang="en-US" sz="2594" dirty="0">
                <a:solidFill>
                  <a:srgbClr val="171616"/>
                </a:solidFill>
                <a:latin typeface="Open Sans"/>
                <a:ea typeface="Open Sans"/>
                <a:cs typeface="Open Sans"/>
                <a:sym typeface="Open Sans"/>
              </a:rPr>
              <a:t>Origin: North America, Scandinavia, DACH, Asia-Pacific</a:t>
            </a:r>
          </a:p>
          <a:p>
            <a:pPr algn="l">
              <a:lnSpc>
                <a:spcPts val="3632"/>
              </a:lnSpc>
            </a:pPr>
            <a:endParaRPr lang="en-US" sz="2594" dirty="0">
              <a:solidFill>
                <a:srgbClr val="171616"/>
              </a:solidFill>
              <a:latin typeface="Open Sans"/>
              <a:ea typeface="Open Sans"/>
              <a:cs typeface="Open Sans"/>
              <a:sym typeface="Open Sans"/>
            </a:endParaRPr>
          </a:p>
          <a:p>
            <a:pPr algn="l">
              <a:lnSpc>
                <a:spcPts val="3632"/>
              </a:lnSpc>
              <a:spcBef>
                <a:spcPct val="0"/>
              </a:spcBef>
            </a:pPr>
            <a:r>
              <a:rPr lang="en-US" sz="2594" dirty="0">
                <a:solidFill>
                  <a:srgbClr val="171616"/>
                </a:solidFill>
                <a:latin typeface="Open Sans"/>
                <a:ea typeface="Open Sans"/>
                <a:cs typeface="Open Sans"/>
                <a:sym typeface="Open Sans"/>
              </a:rPr>
              <a:t> </a:t>
            </a:r>
          </a:p>
          <a:p>
            <a:pPr algn="l">
              <a:lnSpc>
                <a:spcPts val="3632"/>
              </a:lnSpc>
              <a:spcBef>
                <a:spcPct val="0"/>
              </a:spcBef>
            </a:pPr>
            <a:endParaRPr lang="en-US" sz="2594" dirty="0">
              <a:solidFill>
                <a:srgbClr val="171616"/>
              </a:solidFill>
              <a:latin typeface="Open Sans"/>
              <a:ea typeface="Open Sans"/>
              <a:cs typeface="Open Sans"/>
              <a:sym typeface="Open Sans"/>
            </a:endParaRPr>
          </a:p>
        </p:txBody>
      </p:sp>
      <p:sp>
        <p:nvSpPr>
          <p:cNvPr id="9" name="Freeform 9"/>
          <p:cNvSpPr/>
          <p:nvPr/>
        </p:nvSpPr>
        <p:spPr>
          <a:xfrm>
            <a:off x="1273037" y="1722641"/>
            <a:ext cx="4436442" cy="4114800"/>
          </a:xfrm>
          <a:custGeom>
            <a:avLst/>
            <a:gdLst/>
            <a:ahLst/>
            <a:cxnLst/>
            <a:rect l="l" t="t" r="r" b="b"/>
            <a:pathLst>
              <a:path w="4436442" h="4114800">
                <a:moveTo>
                  <a:pt x="0" y="0"/>
                </a:moveTo>
                <a:lnTo>
                  <a:pt x="4436442" y="0"/>
                </a:lnTo>
                <a:lnTo>
                  <a:pt x="443644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TextBox 10"/>
          <p:cNvSpPr txBox="1"/>
          <p:nvPr/>
        </p:nvSpPr>
        <p:spPr>
          <a:xfrm>
            <a:off x="7438120" y="1155904"/>
            <a:ext cx="7686616" cy="1019176"/>
          </a:xfrm>
          <a:prstGeom prst="rect">
            <a:avLst/>
          </a:prstGeom>
        </p:spPr>
        <p:txBody>
          <a:bodyPr lIns="0" tIns="0" rIns="0" bIns="0" rtlCol="0" anchor="t">
            <a:spAutoFit/>
          </a:bodyPr>
          <a:lstStyle/>
          <a:p>
            <a:pPr algn="l">
              <a:lnSpc>
                <a:spcPts val="8399"/>
              </a:lnSpc>
              <a:spcBef>
                <a:spcPct val="0"/>
              </a:spcBef>
            </a:pPr>
            <a:r>
              <a:rPr lang="en-US" sz="5999">
                <a:solidFill>
                  <a:srgbClr val="171616"/>
                </a:solidFill>
                <a:latin typeface="Raleway"/>
                <a:ea typeface="Raleway"/>
                <a:cs typeface="Raleway"/>
                <a:sym typeface="Raleway"/>
              </a:rPr>
              <a:t>Target Market</a:t>
            </a:r>
          </a:p>
        </p:txBody>
      </p:sp>
      <p:grpSp>
        <p:nvGrpSpPr>
          <p:cNvPr id="11" name="Group 11"/>
          <p:cNvGrpSpPr/>
          <p:nvPr/>
        </p:nvGrpSpPr>
        <p:grpSpPr>
          <a:xfrm>
            <a:off x="14989677" y="6893071"/>
            <a:ext cx="2269623" cy="2365229"/>
            <a:chOff x="0" y="0"/>
            <a:chExt cx="7826849" cy="8156545"/>
          </a:xfrm>
        </p:grpSpPr>
        <p:sp>
          <p:nvSpPr>
            <p:cNvPr id="12" name="Freeform 12"/>
            <p:cNvSpPr/>
            <p:nvPr/>
          </p:nvSpPr>
          <p:spPr>
            <a:xfrm>
              <a:off x="0" y="0"/>
              <a:ext cx="7826849" cy="8156546"/>
            </a:xfrm>
            <a:custGeom>
              <a:avLst/>
              <a:gdLst/>
              <a:ahLst/>
              <a:cxnLst/>
              <a:rect l="l" t="t" r="r" b="b"/>
              <a:pathLst>
                <a:path w="7826849" h="8156546">
                  <a:moveTo>
                    <a:pt x="0" y="0"/>
                  </a:moveTo>
                  <a:lnTo>
                    <a:pt x="7826849" y="0"/>
                  </a:lnTo>
                  <a:lnTo>
                    <a:pt x="7826849" y="8156546"/>
                  </a:lnTo>
                  <a:lnTo>
                    <a:pt x="0" y="8156546"/>
                  </a:lnTo>
                  <a:close/>
                </a:path>
              </a:pathLst>
            </a:custGeom>
            <a:solidFill>
              <a:srgbClr val="DDD0BC">
                <a:alpha val="53725"/>
              </a:srgbClr>
            </a:solidFill>
          </p:spPr>
          <p:txBody>
            <a:bodyPr/>
            <a:lstStyle/>
            <a:p>
              <a:endParaRPr lang="en-GB"/>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sp>
        <p:nvSpPr>
          <p:cNvPr id="4" name="Freeform 4"/>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a:off x="3284400" y="1722641"/>
            <a:ext cx="6104241" cy="6644000"/>
          </a:xfrm>
          <a:custGeom>
            <a:avLst/>
            <a:gdLst/>
            <a:ahLst/>
            <a:cxnLst/>
            <a:rect l="l" t="t" r="r" b="b"/>
            <a:pathLst>
              <a:path w="6104241" h="6644000">
                <a:moveTo>
                  <a:pt x="0" y="0"/>
                </a:moveTo>
                <a:lnTo>
                  <a:pt x="6104241" y="0"/>
                </a:lnTo>
                <a:lnTo>
                  <a:pt x="6104241" y="6644001"/>
                </a:lnTo>
                <a:lnTo>
                  <a:pt x="0" y="6644001"/>
                </a:lnTo>
                <a:lnTo>
                  <a:pt x="0" y="0"/>
                </a:lnTo>
                <a:close/>
              </a:path>
            </a:pathLst>
          </a:custGeom>
          <a:blipFill>
            <a:blip r:embed="rId3" cstate="email">
              <a:extLst>
                <a:ext uri="{28A0092B-C50C-407E-A947-70E740481C1C}">
                  <a14:useLocalDpi xmlns:a14="http://schemas.microsoft.com/office/drawing/2010/main"/>
                </a:ext>
              </a:extLst>
            </a:blip>
            <a:stretch>
              <a:fillRect l="-48154" r="-15211"/>
            </a:stretch>
          </a:blipFill>
        </p:spPr>
        <p:txBody>
          <a:bodyPr/>
          <a:lstStyle/>
          <a:p>
            <a:endParaRPr lang="en-GB"/>
          </a:p>
        </p:txBody>
      </p:sp>
      <p:sp>
        <p:nvSpPr>
          <p:cNvPr id="6" name="Freeform 6"/>
          <p:cNvSpPr/>
          <p:nvPr/>
        </p:nvSpPr>
        <p:spPr>
          <a:xfrm>
            <a:off x="1295967" y="4861568"/>
            <a:ext cx="3414432" cy="4472933"/>
          </a:xfrm>
          <a:custGeom>
            <a:avLst/>
            <a:gdLst/>
            <a:ahLst/>
            <a:cxnLst/>
            <a:rect l="l" t="t" r="r" b="b"/>
            <a:pathLst>
              <a:path w="3414432" h="4472933">
                <a:moveTo>
                  <a:pt x="0" y="0"/>
                </a:moveTo>
                <a:lnTo>
                  <a:pt x="3414432" y="0"/>
                </a:lnTo>
                <a:lnTo>
                  <a:pt x="3414432" y="4472933"/>
                </a:lnTo>
                <a:lnTo>
                  <a:pt x="0" y="4472933"/>
                </a:lnTo>
                <a:lnTo>
                  <a:pt x="0" y="0"/>
                </a:lnTo>
                <a:close/>
              </a:path>
            </a:pathLst>
          </a:custGeom>
          <a:blipFill>
            <a:blip r:embed="rId4" cstate="email">
              <a:extLst>
                <a:ext uri="{28A0092B-C50C-407E-A947-70E740481C1C}">
                  <a14:useLocalDpi xmlns:a14="http://schemas.microsoft.com/office/drawing/2010/main"/>
                </a:ext>
              </a:extLst>
            </a:blip>
            <a:stretch>
              <a:fillRect t="-17491" r="-2546"/>
            </a:stretch>
          </a:blipFill>
        </p:spPr>
        <p:txBody>
          <a:bodyPr/>
          <a:lstStyle/>
          <a:p>
            <a:endParaRPr lang="en-GB"/>
          </a:p>
        </p:txBody>
      </p:sp>
      <p:sp>
        <p:nvSpPr>
          <p:cNvPr id="7" name="TextBox 7"/>
          <p:cNvSpPr txBox="1"/>
          <p:nvPr/>
        </p:nvSpPr>
        <p:spPr>
          <a:xfrm>
            <a:off x="10152367" y="981075"/>
            <a:ext cx="7106933" cy="9120958"/>
          </a:xfrm>
          <a:prstGeom prst="rect">
            <a:avLst/>
          </a:prstGeom>
        </p:spPr>
        <p:txBody>
          <a:bodyPr lIns="0" tIns="0" rIns="0" bIns="0" rtlCol="0" anchor="t">
            <a:spAutoFit/>
          </a:bodyPr>
          <a:lstStyle/>
          <a:p>
            <a:pPr algn="l">
              <a:lnSpc>
                <a:spcPts val="4199"/>
              </a:lnSpc>
            </a:pPr>
            <a:r>
              <a:rPr lang="en-US" sz="2999" b="1" dirty="0">
                <a:solidFill>
                  <a:srgbClr val="171616"/>
                </a:solidFill>
                <a:latin typeface="Open Sans Bold"/>
                <a:ea typeface="Open Sans Bold"/>
                <a:cs typeface="Open Sans Bold"/>
                <a:sym typeface="Open Sans Bold"/>
              </a:rPr>
              <a:t>Demand:</a:t>
            </a:r>
          </a:p>
          <a:p>
            <a:pPr marL="647692" lvl="1" indent="-323846" algn="l">
              <a:lnSpc>
                <a:spcPts val="4199"/>
              </a:lnSpc>
              <a:buFont typeface="Arial"/>
              <a:buChar char="•"/>
            </a:pPr>
            <a:r>
              <a:rPr lang="en-US" sz="2999" dirty="0">
                <a:solidFill>
                  <a:srgbClr val="171616"/>
                </a:solidFill>
                <a:latin typeface="Open Sans"/>
                <a:ea typeface="Open Sans"/>
                <a:cs typeface="Open Sans"/>
                <a:sym typeface="Open Sans"/>
              </a:rPr>
              <a:t>Post-pandemic surge in meaningful event experiences</a:t>
            </a:r>
          </a:p>
          <a:p>
            <a:pPr marL="647692" lvl="1" indent="-323846" algn="l">
              <a:lnSpc>
                <a:spcPts val="4199"/>
              </a:lnSpc>
              <a:buFont typeface="Arial"/>
              <a:buChar char="•"/>
            </a:pPr>
            <a:r>
              <a:rPr lang="en-US" sz="2999" dirty="0">
                <a:solidFill>
                  <a:srgbClr val="171616"/>
                </a:solidFill>
                <a:latin typeface="Open Sans"/>
                <a:ea typeface="Open Sans"/>
                <a:cs typeface="Open Sans"/>
                <a:sym typeface="Open Sans"/>
              </a:rPr>
              <a:t>Global rise in cultural narrative marketing (Clampet, 2023)</a:t>
            </a:r>
          </a:p>
          <a:p>
            <a:pPr algn="l">
              <a:lnSpc>
                <a:spcPts val="4199"/>
              </a:lnSpc>
            </a:pPr>
            <a:r>
              <a:rPr lang="en-US" sz="2999" b="1" dirty="0">
                <a:solidFill>
                  <a:srgbClr val="171616"/>
                </a:solidFill>
                <a:latin typeface="Open Sans Bold"/>
                <a:ea typeface="Open Sans Bold"/>
                <a:cs typeface="Open Sans Bold"/>
                <a:sym typeface="Open Sans Bold"/>
              </a:rPr>
              <a:t>Supply:</a:t>
            </a:r>
          </a:p>
          <a:p>
            <a:pPr marL="647692" lvl="1" indent="-323846" algn="l">
              <a:lnSpc>
                <a:spcPts val="4199"/>
              </a:lnSpc>
              <a:buFont typeface="Arial"/>
              <a:buChar char="•"/>
            </a:pPr>
            <a:r>
              <a:rPr lang="en-US" sz="2999" dirty="0">
                <a:solidFill>
                  <a:srgbClr val="171616"/>
                </a:solidFill>
                <a:latin typeface="Open Sans"/>
                <a:ea typeface="Open Sans"/>
                <a:cs typeface="Open Sans"/>
                <a:sym typeface="Open Sans"/>
              </a:rPr>
              <a:t>Wales has deep cultural capital and low storytelling saturation in MICE</a:t>
            </a:r>
          </a:p>
          <a:p>
            <a:pPr marL="647692" lvl="1" indent="-323846" algn="l">
              <a:lnSpc>
                <a:spcPts val="4199"/>
              </a:lnSpc>
              <a:buFont typeface="Arial"/>
              <a:buChar char="•"/>
            </a:pPr>
            <a:r>
              <a:rPr lang="en-US" sz="2999" dirty="0">
                <a:solidFill>
                  <a:srgbClr val="171616"/>
                </a:solidFill>
                <a:latin typeface="Open Sans"/>
                <a:ea typeface="Open Sans"/>
                <a:cs typeface="Open Sans"/>
                <a:sym typeface="Open Sans"/>
              </a:rPr>
              <a:t>High-quality venues (Castell Coch, St. Fagans); Gov Wales (2023),  Museum Wales (2025).</a:t>
            </a:r>
          </a:p>
          <a:p>
            <a:pPr algn="l">
              <a:lnSpc>
                <a:spcPts val="4199"/>
              </a:lnSpc>
            </a:pPr>
            <a:r>
              <a:rPr lang="en-US" sz="2999" b="1" dirty="0">
                <a:solidFill>
                  <a:srgbClr val="171616"/>
                </a:solidFill>
                <a:latin typeface="Open Sans Bold"/>
                <a:ea typeface="Open Sans Bold"/>
                <a:cs typeface="Open Sans Bold"/>
                <a:sym typeface="Open Sans Bold"/>
              </a:rPr>
              <a:t>Competition:</a:t>
            </a:r>
          </a:p>
          <a:p>
            <a:pPr marL="647692" lvl="1" indent="-323846" algn="l">
              <a:lnSpc>
                <a:spcPts val="4199"/>
              </a:lnSpc>
              <a:buFont typeface="Arial"/>
              <a:buChar char="•"/>
            </a:pPr>
            <a:r>
              <a:rPr lang="en-US" sz="2999" dirty="0">
                <a:solidFill>
                  <a:srgbClr val="171616"/>
                </a:solidFill>
                <a:latin typeface="Open Sans"/>
                <a:ea typeface="Open Sans"/>
                <a:cs typeface="Open Sans"/>
                <a:sym typeface="Open Sans"/>
              </a:rPr>
              <a:t>Ireland’s Storytelling Festival (domestic)</a:t>
            </a:r>
          </a:p>
          <a:p>
            <a:pPr marL="647692" lvl="1" indent="-323846" algn="l">
              <a:lnSpc>
                <a:spcPts val="4199"/>
              </a:lnSpc>
              <a:buFont typeface="Arial"/>
              <a:buChar char="•"/>
            </a:pPr>
            <a:r>
              <a:rPr lang="en-US" sz="2999" dirty="0">
                <a:solidFill>
                  <a:srgbClr val="171616"/>
                </a:solidFill>
                <a:latin typeface="Open Sans"/>
                <a:ea typeface="Open Sans"/>
                <a:cs typeface="Open Sans"/>
                <a:sym typeface="Open Sans"/>
              </a:rPr>
              <a:t>Scotland’s Burns-themed MICE packages (Creative Scotland, 2024)</a:t>
            </a:r>
          </a:p>
          <a:p>
            <a:pPr algn="l">
              <a:lnSpc>
                <a:spcPts val="4199"/>
              </a:lnSpc>
              <a:spcBef>
                <a:spcPct val="0"/>
              </a:spcBef>
            </a:pPr>
            <a:endParaRPr lang="en-US" sz="2999" dirty="0">
              <a:solidFill>
                <a:srgbClr val="171616"/>
              </a:solidFill>
              <a:latin typeface="Open Sans"/>
              <a:ea typeface="Open Sans"/>
              <a:cs typeface="Open Sans"/>
              <a:sym typeface="Open Sa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sp>
        <p:nvSpPr>
          <p:cNvPr id="4" name="Freeform 4"/>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a:off x="10495183" y="5412367"/>
            <a:ext cx="7393191" cy="4252483"/>
          </a:xfrm>
          <a:custGeom>
            <a:avLst/>
            <a:gdLst/>
            <a:ahLst/>
            <a:cxnLst/>
            <a:rect l="l" t="t" r="r" b="b"/>
            <a:pathLst>
              <a:path w="7393191" h="4252483">
                <a:moveTo>
                  <a:pt x="0" y="0"/>
                </a:moveTo>
                <a:lnTo>
                  <a:pt x="7393191" y="0"/>
                </a:lnTo>
                <a:lnTo>
                  <a:pt x="7393191" y="4252483"/>
                </a:lnTo>
                <a:lnTo>
                  <a:pt x="0" y="4252483"/>
                </a:lnTo>
                <a:lnTo>
                  <a:pt x="0" y="0"/>
                </a:lnTo>
                <a:close/>
              </a:path>
            </a:pathLst>
          </a:custGeom>
          <a:blipFill>
            <a:blip r:embed="rId3" cstate="email">
              <a:extLst>
                <a:ext uri="{28A0092B-C50C-407E-A947-70E740481C1C}">
                  <a14:useLocalDpi xmlns:a14="http://schemas.microsoft.com/office/drawing/2010/main"/>
                </a:ext>
              </a:extLst>
            </a:blip>
            <a:stretch>
              <a:fillRect t="-6251" b="-6251"/>
            </a:stretch>
          </a:blipFill>
        </p:spPr>
        <p:txBody>
          <a:bodyPr/>
          <a:lstStyle/>
          <a:p>
            <a:endParaRPr lang="en-GB"/>
          </a:p>
        </p:txBody>
      </p:sp>
      <p:sp>
        <p:nvSpPr>
          <p:cNvPr id="6" name="Freeform 6"/>
          <p:cNvSpPr/>
          <p:nvPr/>
        </p:nvSpPr>
        <p:spPr>
          <a:xfrm>
            <a:off x="10495183" y="788698"/>
            <a:ext cx="7393191" cy="4171640"/>
          </a:xfrm>
          <a:custGeom>
            <a:avLst/>
            <a:gdLst/>
            <a:ahLst/>
            <a:cxnLst/>
            <a:rect l="l" t="t" r="r" b="b"/>
            <a:pathLst>
              <a:path w="7393191" h="4171640">
                <a:moveTo>
                  <a:pt x="0" y="0"/>
                </a:moveTo>
                <a:lnTo>
                  <a:pt x="7393191" y="0"/>
                </a:lnTo>
                <a:lnTo>
                  <a:pt x="7393191" y="4171640"/>
                </a:lnTo>
                <a:lnTo>
                  <a:pt x="0" y="4171640"/>
                </a:lnTo>
                <a:lnTo>
                  <a:pt x="0" y="0"/>
                </a:lnTo>
                <a:close/>
              </a:path>
            </a:pathLst>
          </a:custGeom>
          <a:blipFill>
            <a:blip r:embed="rId4" cstate="email">
              <a:extLst>
                <a:ext uri="{28A0092B-C50C-407E-A947-70E740481C1C}">
                  <a14:useLocalDpi xmlns:a14="http://schemas.microsoft.com/office/drawing/2010/main"/>
                </a:ext>
              </a:extLst>
            </a:blip>
            <a:stretch>
              <a:fillRect l="-1064" r="-1064"/>
            </a:stretch>
          </a:blipFill>
        </p:spPr>
        <p:txBody>
          <a:bodyPr/>
          <a:lstStyle/>
          <a:p>
            <a:endParaRPr lang="en-GB"/>
          </a:p>
        </p:txBody>
      </p:sp>
      <p:sp>
        <p:nvSpPr>
          <p:cNvPr id="7" name="TextBox 7"/>
          <p:cNvSpPr txBox="1"/>
          <p:nvPr/>
        </p:nvSpPr>
        <p:spPr>
          <a:xfrm>
            <a:off x="2441479" y="1811876"/>
            <a:ext cx="6332906" cy="1019176"/>
          </a:xfrm>
          <a:prstGeom prst="rect">
            <a:avLst/>
          </a:prstGeom>
        </p:spPr>
        <p:txBody>
          <a:bodyPr lIns="0" tIns="0" rIns="0" bIns="0" rtlCol="0" anchor="t">
            <a:spAutoFit/>
          </a:bodyPr>
          <a:lstStyle/>
          <a:p>
            <a:pPr algn="l">
              <a:lnSpc>
                <a:spcPts val="8399"/>
              </a:lnSpc>
              <a:spcBef>
                <a:spcPct val="0"/>
              </a:spcBef>
            </a:pPr>
            <a:r>
              <a:rPr lang="en-US" sz="5999" b="1">
                <a:solidFill>
                  <a:srgbClr val="171616"/>
                </a:solidFill>
                <a:latin typeface="Raleway Bold"/>
                <a:ea typeface="Raleway Bold"/>
                <a:cs typeface="Raleway Bold"/>
                <a:sym typeface="Raleway Bold"/>
              </a:rPr>
              <a:t>Proposed Venue</a:t>
            </a:r>
          </a:p>
        </p:txBody>
      </p:sp>
      <p:sp>
        <p:nvSpPr>
          <p:cNvPr id="8" name="TextBox 8"/>
          <p:cNvSpPr txBox="1"/>
          <p:nvPr/>
        </p:nvSpPr>
        <p:spPr>
          <a:xfrm>
            <a:off x="1545710" y="3290719"/>
            <a:ext cx="8124444" cy="7040582"/>
          </a:xfrm>
          <a:prstGeom prst="rect">
            <a:avLst/>
          </a:prstGeom>
        </p:spPr>
        <p:txBody>
          <a:bodyPr lIns="0" tIns="0" rIns="0" bIns="0" rtlCol="0" anchor="t">
            <a:spAutoFit/>
          </a:bodyPr>
          <a:lstStyle/>
          <a:p>
            <a:pPr algn="l">
              <a:lnSpc>
                <a:spcPts val="4619"/>
              </a:lnSpc>
            </a:pPr>
            <a:r>
              <a:rPr lang="en-US" sz="3299" dirty="0">
                <a:solidFill>
                  <a:srgbClr val="171616"/>
                </a:solidFill>
                <a:latin typeface="Open Sans"/>
                <a:ea typeface="Open Sans"/>
                <a:cs typeface="Open Sans"/>
                <a:sym typeface="Open Sans"/>
              </a:rPr>
              <a:t>St Fagans National Museum of History, Cardiff</a:t>
            </a:r>
          </a:p>
          <a:p>
            <a:pPr algn="l">
              <a:lnSpc>
                <a:spcPts val="4619"/>
              </a:lnSpc>
            </a:pPr>
            <a:endParaRPr lang="en-US" sz="3299" dirty="0">
              <a:solidFill>
                <a:srgbClr val="171616"/>
              </a:solidFill>
              <a:latin typeface="Open Sans"/>
              <a:ea typeface="Open Sans"/>
              <a:cs typeface="Open Sans"/>
              <a:sym typeface="Open Sans"/>
            </a:endParaRPr>
          </a:p>
          <a:p>
            <a:pPr marL="712460" lvl="1" indent="-356230" algn="l">
              <a:lnSpc>
                <a:spcPts val="4619"/>
              </a:lnSpc>
              <a:buFont typeface="Arial"/>
              <a:buChar char="•"/>
            </a:pPr>
            <a:r>
              <a:rPr lang="en-US" sz="3299" dirty="0">
                <a:solidFill>
                  <a:srgbClr val="171616"/>
                </a:solidFill>
                <a:latin typeface="Open Sans"/>
                <a:ea typeface="Open Sans"/>
                <a:cs typeface="Open Sans"/>
                <a:sym typeface="Open Sans"/>
              </a:rPr>
              <a:t>Indoor and outdoor storytelling spaces</a:t>
            </a:r>
          </a:p>
          <a:p>
            <a:pPr marL="712460" lvl="1" indent="-356230" algn="l">
              <a:lnSpc>
                <a:spcPts val="4619"/>
              </a:lnSpc>
              <a:buFont typeface="Arial"/>
              <a:buChar char="•"/>
            </a:pPr>
            <a:r>
              <a:rPr lang="en-US" sz="3299" dirty="0">
                <a:solidFill>
                  <a:srgbClr val="171616"/>
                </a:solidFill>
                <a:latin typeface="Open Sans"/>
                <a:ea typeface="Open Sans"/>
                <a:cs typeface="Open Sans"/>
                <a:sym typeface="Open Sans"/>
              </a:rPr>
              <a:t>High accessibility (Cardiff Airport, train links)</a:t>
            </a:r>
          </a:p>
          <a:p>
            <a:pPr marL="712460" lvl="1" indent="-356230" algn="l">
              <a:lnSpc>
                <a:spcPts val="4619"/>
              </a:lnSpc>
              <a:buFont typeface="Arial"/>
              <a:buChar char="•"/>
            </a:pPr>
            <a:r>
              <a:rPr lang="en-US" sz="3299" dirty="0">
                <a:solidFill>
                  <a:srgbClr val="171616"/>
                </a:solidFill>
                <a:latin typeface="Open Sans"/>
                <a:ea typeface="Open Sans"/>
                <a:cs typeface="Open Sans"/>
                <a:sym typeface="Open Sans"/>
              </a:rPr>
              <a:t>Authentic Welsh setting for myth-based theming</a:t>
            </a:r>
          </a:p>
          <a:p>
            <a:pPr marL="712460" lvl="1" indent="-356230" algn="l">
              <a:lnSpc>
                <a:spcPts val="4619"/>
              </a:lnSpc>
              <a:buFont typeface="Arial"/>
              <a:buChar char="•"/>
            </a:pPr>
            <a:r>
              <a:rPr lang="en-US" sz="3300" dirty="0">
                <a:solidFill>
                  <a:srgbClr val="171616"/>
                </a:solidFill>
                <a:latin typeface="Open Sans"/>
                <a:ea typeface="Open Sans"/>
                <a:cs typeface="Open Sans"/>
                <a:sym typeface="Open Sans"/>
              </a:rPr>
              <a:t>Existing AV and event infrastructure (Museum Wales, 2025).</a:t>
            </a:r>
          </a:p>
          <a:p>
            <a:pPr algn="l">
              <a:lnSpc>
                <a:spcPts val="4619"/>
              </a:lnSpc>
              <a:spcBef>
                <a:spcPct val="0"/>
              </a:spcBef>
            </a:pPr>
            <a:endParaRPr lang="en-US" sz="3299" dirty="0">
              <a:solidFill>
                <a:srgbClr val="171616"/>
              </a:solidFill>
              <a:latin typeface="Open Sans"/>
              <a:ea typeface="Open Sans"/>
              <a:cs typeface="Open Sans"/>
              <a:sym typeface="Open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grpSp>
        <p:nvGrpSpPr>
          <p:cNvPr id="4" name="Group 4"/>
          <p:cNvGrpSpPr/>
          <p:nvPr/>
        </p:nvGrpSpPr>
        <p:grpSpPr>
          <a:xfrm>
            <a:off x="12867635" y="1604315"/>
            <a:ext cx="4708389" cy="7885807"/>
            <a:chOff x="0" y="0"/>
            <a:chExt cx="1094991" cy="1833937"/>
          </a:xfrm>
        </p:grpSpPr>
        <p:sp>
          <p:nvSpPr>
            <p:cNvPr id="5" name="Freeform 5"/>
            <p:cNvSpPr/>
            <p:nvPr/>
          </p:nvSpPr>
          <p:spPr>
            <a:xfrm>
              <a:off x="0" y="0"/>
              <a:ext cx="1094991" cy="1833937"/>
            </a:xfrm>
            <a:custGeom>
              <a:avLst/>
              <a:gdLst/>
              <a:ahLst/>
              <a:cxnLst/>
              <a:rect l="l" t="t" r="r" b="b"/>
              <a:pathLst>
                <a:path w="1094991" h="1833937">
                  <a:moveTo>
                    <a:pt x="0" y="0"/>
                  </a:moveTo>
                  <a:lnTo>
                    <a:pt x="1094991" y="0"/>
                  </a:lnTo>
                  <a:lnTo>
                    <a:pt x="1094991" y="1833937"/>
                  </a:lnTo>
                  <a:lnTo>
                    <a:pt x="0" y="1833937"/>
                  </a:lnTo>
                  <a:close/>
                </a:path>
              </a:pathLst>
            </a:custGeom>
            <a:solidFill>
              <a:srgbClr val="FFFCF6"/>
            </a:solidFill>
          </p:spPr>
          <p:txBody>
            <a:bodyPr/>
            <a:lstStyle/>
            <a:p>
              <a:endParaRPr lang="en-GB"/>
            </a:p>
          </p:txBody>
        </p:sp>
      </p:grpSp>
      <p:sp>
        <p:nvSpPr>
          <p:cNvPr id="6" name="Freeform 6"/>
          <p:cNvSpPr/>
          <p:nvPr/>
        </p:nvSpPr>
        <p:spPr>
          <a:xfrm>
            <a:off x="977412" y="4268042"/>
            <a:ext cx="11569720" cy="5222080"/>
          </a:xfrm>
          <a:custGeom>
            <a:avLst/>
            <a:gdLst/>
            <a:ahLst/>
            <a:cxnLst/>
            <a:rect l="l" t="t" r="r" b="b"/>
            <a:pathLst>
              <a:path w="11569720" h="5222080">
                <a:moveTo>
                  <a:pt x="0" y="0"/>
                </a:moveTo>
                <a:lnTo>
                  <a:pt x="11569719" y="0"/>
                </a:lnTo>
                <a:lnTo>
                  <a:pt x="11569719" y="5222080"/>
                </a:lnTo>
                <a:lnTo>
                  <a:pt x="0" y="5222080"/>
                </a:lnTo>
                <a:lnTo>
                  <a:pt x="0" y="0"/>
                </a:lnTo>
                <a:close/>
              </a:path>
            </a:pathLst>
          </a:custGeom>
          <a:blipFill>
            <a:blip r:embed="rId2" cstate="email">
              <a:extLst>
                <a:ext uri="{28A0092B-C50C-407E-A947-70E740481C1C}">
                  <a14:useLocalDpi xmlns:a14="http://schemas.microsoft.com/office/drawing/2010/main"/>
                </a:ext>
              </a:extLst>
            </a:blip>
            <a:stretch>
              <a:fillRect t="-57592" r="-6762"/>
            </a:stretch>
          </a:blipFill>
        </p:spPr>
        <p:txBody>
          <a:bodyPr/>
          <a:lstStyle/>
          <a:p>
            <a:endParaRPr lang="en-GB"/>
          </a:p>
        </p:txBody>
      </p:sp>
      <p:sp>
        <p:nvSpPr>
          <p:cNvPr id="7" name="Freeform 7"/>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8" name="Freeform 8"/>
          <p:cNvSpPr/>
          <p:nvPr/>
        </p:nvSpPr>
        <p:spPr>
          <a:xfrm rot="-2050200">
            <a:off x="4149516" y="589757"/>
            <a:ext cx="3364787" cy="4114800"/>
          </a:xfrm>
          <a:custGeom>
            <a:avLst/>
            <a:gdLst/>
            <a:ahLst/>
            <a:cxnLst/>
            <a:rect l="l" t="t" r="r" b="b"/>
            <a:pathLst>
              <a:path w="3364787" h="4114800">
                <a:moveTo>
                  <a:pt x="0" y="0"/>
                </a:moveTo>
                <a:lnTo>
                  <a:pt x="3364786" y="0"/>
                </a:lnTo>
                <a:lnTo>
                  <a:pt x="336478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rot="-1902987">
            <a:off x="7285436" y="2951417"/>
            <a:ext cx="1583024" cy="1497937"/>
          </a:xfrm>
          <a:custGeom>
            <a:avLst/>
            <a:gdLst/>
            <a:ahLst/>
            <a:cxnLst/>
            <a:rect l="l" t="t" r="r" b="b"/>
            <a:pathLst>
              <a:path w="1583024" h="1497937">
                <a:moveTo>
                  <a:pt x="0" y="0"/>
                </a:moveTo>
                <a:lnTo>
                  <a:pt x="1583024" y="0"/>
                </a:lnTo>
                <a:lnTo>
                  <a:pt x="1583024" y="1497937"/>
                </a:lnTo>
                <a:lnTo>
                  <a:pt x="0" y="1497937"/>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GB"/>
          </a:p>
        </p:txBody>
      </p:sp>
      <p:sp>
        <p:nvSpPr>
          <p:cNvPr id="10" name="TextBox 10"/>
          <p:cNvSpPr txBox="1"/>
          <p:nvPr/>
        </p:nvSpPr>
        <p:spPr>
          <a:xfrm>
            <a:off x="13005267" y="2191591"/>
            <a:ext cx="4570756" cy="2076451"/>
          </a:xfrm>
          <a:prstGeom prst="rect">
            <a:avLst/>
          </a:prstGeom>
        </p:spPr>
        <p:txBody>
          <a:bodyPr lIns="0" tIns="0" rIns="0" bIns="0" rtlCol="0" anchor="t">
            <a:spAutoFit/>
          </a:bodyPr>
          <a:lstStyle/>
          <a:p>
            <a:pPr algn="l">
              <a:lnSpc>
                <a:spcPts val="8399"/>
              </a:lnSpc>
              <a:spcBef>
                <a:spcPct val="0"/>
              </a:spcBef>
            </a:pPr>
            <a:r>
              <a:rPr lang="en-US" sz="5999">
                <a:solidFill>
                  <a:srgbClr val="171616"/>
                </a:solidFill>
                <a:latin typeface="Raleway"/>
                <a:ea typeface="Raleway"/>
                <a:cs typeface="Raleway"/>
                <a:sym typeface="Raleway"/>
              </a:rPr>
              <a:t>Operational Resources</a:t>
            </a:r>
          </a:p>
        </p:txBody>
      </p:sp>
      <p:sp>
        <p:nvSpPr>
          <p:cNvPr id="11" name="TextBox 11"/>
          <p:cNvSpPr txBox="1"/>
          <p:nvPr/>
        </p:nvSpPr>
        <p:spPr>
          <a:xfrm>
            <a:off x="13005267" y="4945174"/>
            <a:ext cx="4570756" cy="4070985"/>
          </a:xfrm>
          <a:prstGeom prst="rect">
            <a:avLst/>
          </a:prstGeom>
        </p:spPr>
        <p:txBody>
          <a:bodyPr lIns="0" tIns="0" rIns="0" bIns="0" rtlCol="0" anchor="t">
            <a:spAutoFit/>
          </a:bodyPr>
          <a:lstStyle/>
          <a:p>
            <a:pPr algn="l">
              <a:lnSpc>
                <a:spcPts val="2939"/>
              </a:lnSpc>
            </a:pPr>
            <a:r>
              <a:rPr lang="en-US" sz="2099" dirty="0">
                <a:solidFill>
                  <a:srgbClr val="171616"/>
                </a:solidFill>
                <a:latin typeface="Open Sans"/>
                <a:ea typeface="Open Sans"/>
                <a:cs typeface="Open Sans"/>
                <a:sym typeface="Open Sans"/>
              </a:rPr>
              <a:t>Staff &amp; Resources:</a:t>
            </a:r>
          </a:p>
          <a:p>
            <a:pPr marL="453387" lvl="1" indent="-226693" algn="l">
              <a:lnSpc>
                <a:spcPts val="2939"/>
              </a:lnSpc>
              <a:buFont typeface="Arial"/>
              <a:buChar char="•"/>
            </a:pPr>
            <a:r>
              <a:rPr lang="en-US" sz="2099" dirty="0">
                <a:solidFill>
                  <a:srgbClr val="171616"/>
                </a:solidFill>
                <a:latin typeface="Open Sans"/>
                <a:ea typeface="Open Sans"/>
                <a:cs typeface="Open Sans"/>
                <a:sym typeface="Open Sans"/>
              </a:rPr>
              <a:t>Event team (planners, cultural liaisons, bilingual hosts)</a:t>
            </a:r>
          </a:p>
          <a:p>
            <a:pPr marL="453387" lvl="1" indent="-226693" algn="l">
              <a:lnSpc>
                <a:spcPts val="2939"/>
              </a:lnSpc>
              <a:buFont typeface="Arial"/>
              <a:buChar char="•"/>
            </a:pPr>
            <a:r>
              <a:rPr lang="en-US" sz="2099" dirty="0">
                <a:solidFill>
                  <a:srgbClr val="171616"/>
                </a:solidFill>
                <a:latin typeface="Open Sans"/>
                <a:ea typeface="Open Sans"/>
                <a:cs typeface="Open Sans"/>
                <a:sym typeface="Open Sans"/>
              </a:rPr>
              <a:t>AV/tech support (for hybrid streams)  (Kulshrestha, 2023)</a:t>
            </a:r>
          </a:p>
          <a:p>
            <a:pPr marL="453387" lvl="1" indent="-226693" algn="l">
              <a:lnSpc>
                <a:spcPts val="2939"/>
              </a:lnSpc>
              <a:buFont typeface="Arial"/>
              <a:buChar char="•"/>
            </a:pPr>
            <a:r>
              <a:rPr lang="en-US" sz="2099" dirty="0">
                <a:solidFill>
                  <a:srgbClr val="171616"/>
                </a:solidFill>
                <a:latin typeface="Open Sans"/>
                <a:ea typeface="Open Sans"/>
                <a:cs typeface="Open Sans"/>
                <a:sym typeface="Open Sans"/>
              </a:rPr>
              <a:t>Performers (bardic artists, folklore experts)</a:t>
            </a:r>
          </a:p>
          <a:p>
            <a:pPr marL="453387" lvl="1" indent="-226693" algn="l">
              <a:lnSpc>
                <a:spcPts val="2939"/>
              </a:lnSpc>
              <a:buFont typeface="Arial"/>
              <a:buChar char="•"/>
            </a:pPr>
            <a:r>
              <a:rPr lang="en-US" sz="2099" dirty="0">
                <a:solidFill>
                  <a:srgbClr val="171616"/>
                </a:solidFill>
                <a:latin typeface="Open Sans"/>
                <a:ea typeface="Open Sans"/>
                <a:cs typeface="Open Sans"/>
                <a:sym typeface="Open Sans"/>
              </a:rPr>
              <a:t>Resources: staging, tents, interpreter headsets, wellness lounges </a:t>
            </a:r>
            <a:r>
              <a:rPr lang="en-GB" sz="2400" b="0" i="0" dirty="0">
                <a:solidFill>
                  <a:srgbClr val="2C3E50"/>
                </a:solidFill>
                <a:effectLst/>
                <a:latin typeface="Roboto" panose="02000000000000000000" pitchFamily="2" charset="0"/>
              </a:rPr>
              <a:t>(Bowdin et al., 2023)</a:t>
            </a:r>
            <a:endParaRPr lang="en-US" sz="2099" dirty="0">
              <a:solidFill>
                <a:srgbClr val="171616"/>
              </a:solidFill>
              <a:latin typeface="Open Sans"/>
              <a:ea typeface="Open Sans"/>
              <a:cs typeface="Open Sans"/>
              <a:sym typeface="Open Sans"/>
            </a:endParaRPr>
          </a:p>
          <a:p>
            <a:pPr algn="l">
              <a:lnSpc>
                <a:spcPts val="2939"/>
              </a:lnSpc>
              <a:spcBef>
                <a:spcPct val="0"/>
              </a:spcBef>
            </a:pPr>
            <a:endParaRPr lang="en-US" sz="2099" dirty="0">
              <a:solidFill>
                <a:srgbClr val="171616"/>
              </a:solidFill>
              <a:latin typeface="Open Sans"/>
              <a:ea typeface="Open Sans"/>
              <a:cs typeface="Open Sans"/>
              <a:sym typeface="Open Sans"/>
            </a:endParaRPr>
          </a:p>
        </p:txBody>
      </p:sp>
      <p:sp>
        <p:nvSpPr>
          <p:cNvPr id="12" name="TextBox 12"/>
          <p:cNvSpPr txBox="1"/>
          <p:nvPr/>
        </p:nvSpPr>
        <p:spPr>
          <a:xfrm>
            <a:off x="1463367" y="6644051"/>
            <a:ext cx="9971376" cy="2846071"/>
          </a:xfrm>
          <a:prstGeom prst="rect">
            <a:avLst/>
          </a:prstGeom>
        </p:spPr>
        <p:txBody>
          <a:bodyPr lIns="0" tIns="0" rIns="0" bIns="0" rtlCol="0" anchor="t">
            <a:spAutoFit/>
          </a:bodyPr>
          <a:lstStyle/>
          <a:p>
            <a:pPr algn="just">
              <a:lnSpc>
                <a:spcPts val="3779"/>
              </a:lnSpc>
              <a:spcBef>
                <a:spcPct val="0"/>
              </a:spcBef>
            </a:pPr>
            <a:r>
              <a:rPr lang="en-US" sz="2699" dirty="0">
                <a:solidFill>
                  <a:srgbClr val="171616"/>
                </a:solidFill>
                <a:latin typeface="Open Sans"/>
                <a:ea typeface="Open Sans"/>
                <a:cs typeface="Open Sans"/>
                <a:sym typeface="Open Sans"/>
              </a:rPr>
              <a:t> The involvement of local storytellers musicians and craftspeople enriches visitor experiences while creating direct economic benefits  for the host community which supports sustainable event practices and destination development goals (Getz and Page,  2019).</a:t>
            </a:r>
          </a:p>
          <a:p>
            <a:pPr algn="just">
              <a:lnSpc>
                <a:spcPts val="3779"/>
              </a:lnSpc>
              <a:spcBef>
                <a:spcPct val="0"/>
              </a:spcBef>
            </a:pPr>
            <a:endParaRPr lang="en-US" sz="2699" dirty="0">
              <a:solidFill>
                <a:srgbClr val="171616"/>
              </a:solidFill>
              <a:latin typeface="Open Sans"/>
              <a:ea typeface="Open Sans"/>
              <a:cs typeface="Open Sans"/>
              <a:sym typeface="Open Sans"/>
            </a:endParaRPr>
          </a:p>
        </p:txBody>
      </p:sp>
      <p:sp>
        <p:nvSpPr>
          <p:cNvPr id="13" name="Rectangle 1">
            <a:extLst>
              <a:ext uri="{FF2B5EF4-FFF2-40B4-BE49-F238E27FC236}">
                <a16:creationId xmlns:a16="http://schemas.microsoft.com/office/drawing/2014/main" id="{B3539B37-6A84-70CC-609B-9CC6D24BCA6E}"/>
              </a:ext>
            </a:extLst>
          </p:cNvPr>
          <p:cNvSpPr>
            <a:spLocks noChangeArrowheads="1"/>
          </p:cNvSpPr>
          <p:nvPr/>
        </p:nvSpPr>
        <p:spPr bwMode="auto">
          <a:xfrm>
            <a:off x="0" y="0"/>
            <a:ext cx="1828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90440" tIns="0" rIns="0" bIns="19044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C3E50"/>
                </a:solidFill>
                <a:effectLst/>
                <a:latin typeface="Roboto" panose="02000000000000000000" pitchFamily="2" charset="0"/>
              </a:rPr>
              <a:t>(Kulshreshtha, Sharad Kumar, 2023)</a:t>
            </a:r>
            <a:endParaRPr kumimoji="0" lang="en-US" altLang="en-US" sz="1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 name="Rectangle 2">
            <a:extLst>
              <a:ext uri="{FF2B5EF4-FFF2-40B4-BE49-F238E27FC236}">
                <a16:creationId xmlns:a16="http://schemas.microsoft.com/office/drawing/2014/main" id="{6D3A5C7A-8CE0-6248-B228-D94D80D45901}"/>
              </a:ext>
            </a:extLst>
          </p:cNvPr>
          <p:cNvSpPr>
            <a:spLocks noChangeArrowheads="1"/>
          </p:cNvSpPr>
          <p:nvPr/>
        </p:nvSpPr>
        <p:spPr bwMode="auto">
          <a:xfrm>
            <a:off x="152400" y="-166888"/>
            <a:ext cx="241993" cy="63857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90440" tIns="0" rIns="0" bIns="19044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C3E50"/>
                </a:solidFill>
                <a:effectLst/>
                <a:latin typeface="Roboto" panose="02000000000000000000" pitchFamily="2" charset="0"/>
              </a:rPr>
              <a:t>)</a:t>
            </a:r>
            <a:endParaRPr kumimoji="0" lang="en-US" altLang="en-US" sz="1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Rectangle 3">
            <a:extLst>
              <a:ext uri="{FF2B5EF4-FFF2-40B4-BE49-F238E27FC236}">
                <a16:creationId xmlns:a16="http://schemas.microsoft.com/office/drawing/2014/main" id="{C0540BDA-4BF5-2715-7F72-EF5788900A5B}"/>
              </a:ext>
            </a:extLst>
          </p:cNvPr>
          <p:cNvSpPr>
            <a:spLocks noChangeArrowheads="1"/>
          </p:cNvSpPr>
          <p:nvPr/>
        </p:nvSpPr>
        <p:spPr bwMode="auto">
          <a:xfrm>
            <a:off x="152400" y="-82249"/>
            <a:ext cx="192364" cy="4692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90440" tIns="0" rIns="0" bIns="19044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sp>
        <p:nvSpPr>
          <p:cNvPr id="4" name="Freeform 4"/>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a:off x="1028700" y="5978800"/>
            <a:ext cx="4950188" cy="3279500"/>
          </a:xfrm>
          <a:custGeom>
            <a:avLst/>
            <a:gdLst/>
            <a:ahLst/>
            <a:cxnLst/>
            <a:rect l="l" t="t" r="r" b="b"/>
            <a:pathLst>
              <a:path w="4950188" h="3279500">
                <a:moveTo>
                  <a:pt x="0" y="0"/>
                </a:moveTo>
                <a:lnTo>
                  <a:pt x="4950188" y="0"/>
                </a:lnTo>
                <a:lnTo>
                  <a:pt x="4950188" y="3279500"/>
                </a:lnTo>
                <a:lnTo>
                  <a:pt x="0" y="327950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
        <p:nvSpPr>
          <p:cNvPr id="6" name="Freeform 6"/>
          <p:cNvSpPr/>
          <p:nvPr/>
        </p:nvSpPr>
        <p:spPr>
          <a:xfrm>
            <a:off x="6682837" y="6773846"/>
            <a:ext cx="4922326" cy="3279500"/>
          </a:xfrm>
          <a:custGeom>
            <a:avLst/>
            <a:gdLst/>
            <a:ahLst/>
            <a:cxnLst/>
            <a:rect l="l" t="t" r="r" b="b"/>
            <a:pathLst>
              <a:path w="4922326" h="3279500">
                <a:moveTo>
                  <a:pt x="0" y="0"/>
                </a:moveTo>
                <a:lnTo>
                  <a:pt x="4922326" y="0"/>
                </a:lnTo>
                <a:lnTo>
                  <a:pt x="4922326" y="3279499"/>
                </a:lnTo>
                <a:lnTo>
                  <a:pt x="0" y="3279499"/>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GB"/>
          </a:p>
        </p:txBody>
      </p:sp>
      <p:sp>
        <p:nvSpPr>
          <p:cNvPr id="7" name="Freeform 7"/>
          <p:cNvSpPr/>
          <p:nvPr/>
        </p:nvSpPr>
        <p:spPr>
          <a:xfrm>
            <a:off x="11984391" y="5978800"/>
            <a:ext cx="5274909" cy="3521002"/>
          </a:xfrm>
          <a:custGeom>
            <a:avLst/>
            <a:gdLst/>
            <a:ahLst/>
            <a:cxnLst/>
            <a:rect l="l" t="t" r="r" b="b"/>
            <a:pathLst>
              <a:path w="5274909" h="3521002">
                <a:moveTo>
                  <a:pt x="0" y="0"/>
                </a:moveTo>
                <a:lnTo>
                  <a:pt x="5274909" y="0"/>
                </a:lnTo>
                <a:lnTo>
                  <a:pt x="5274909" y="3521002"/>
                </a:lnTo>
                <a:lnTo>
                  <a:pt x="0" y="3521002"/>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GB"/>
          </a:p>
        </p:txBody>
      </p:sp>
      <p:sp>
        <p:nvSpPr>
          <p:cNvPr id="8" name="TextBox 8"/>
          <p:cNvSpPr txBox="1"/>
          <p:nvPr/>
        </p:nvSpPr>
        <p:spPr>
          <a:xfrm>
            <a:off x="2509754" y="2655210"/>
            <a:ext cx="4900474" cy="2076451"/>
          </a:xfrm>
          <a:prstGeom prst="rect">
            <a:avLst/>
          </a:prstGeom>
        </p:spPr>
        <p:txBody>
          <a:bodyPr lIns="0" tIns="0" rIns="0" bIns="0" rtlCol="0" anchor="t">
            <a:spAutoFit/>
          </a:bodyPr>
          <a:lstStyle/>
          <a:p>
            <a:pPr algn="l">
              <a:lnSpc>
                <a:spcPts val="8399"/>
              </a:lnSpc>
              <a:spcBef>
                <a:spcPct val="0"/>
              </a:spcBef>
            </a:pPr>
            <a:r>
              <a:rPr lang="en-US" sz="5999" b="1">
                <a:solidFill>
                  <a:srgbClr val="171616"/>
                </a:solidFill>
                <a:latin typeface="Raleway Bold"/>
                <a:ea typeface="Raleway Bold"/>
                <a:cs typeface="Raleway Bold"/>
                <a:sym typeface="Raleway Bold"/>
              </a:rPr>
              <a:t>Financial Feasibility</a:t>
            </a:r>
          </a:p>
        </p:txBody>
      </p:sp>
      <p:sp>
        <p:nvSpPr>
          <p:cNvPr id="9" name="TextBox 9"/>
          <p:cNvSpPr txBox="1"/>
          <p:nvPr/>
        </p:nvSpPr>
        <p:spPr>
          <a:xfrm>
            <a:off x="7743018" y="1243605"/>
            <a:ext cx="3675332" cy="3159125"/>
          </a:xfrm>
          <a:prstGeom prst="rect">
            <a:avLst/>
          </a:prstGeom>
        </p:spPr>
        <p:txBody>
          <a:bodyPr lIns="0" tIns="0" rIns="0" bIns="0" rtlCol="0" anchor="t">
            <a:spAutoFit/>
          </a:bodyPr>
          <a:lstStyle/>
          <a:p>
            <a:pPr algn="l">
              <a:lnSpc>
                <a:spcPts val="2799"/>
              </a:lnSpc>
            </a:pPr>
            <a:r>
              <a:rPr lang="en-US" sz="1999" b="1">
                <a:solidFill>
                  <a:srgbClr val="171616"/>
                </a:solidFill>
                <a:latin typeface="Open Sans Bold"/>
                <a:ea typeface="Open Sans Bold"/>
                <a:cs typeface="Open Sans Bold"/>
                <a:sym typeface="Open Sans Bold"/>
              </a:rPr>
              <a:t>Projected Income:</a:t>
            </a:r>
          </a:p>
          <a:p>
            <a:pPr algn="l">
              <a:lnSpc>
                <a:spcPts val="2799"/>
              </a:lnSpc>
            </a:pPr>
            <a:endParaRPr lang="en-US" sz="1999" b="1">
              <a:solidFill>
                <a:srgbClr val="171616"/>
              </a:solidFill>
              <a:latin typeface="Open Sans Bold"/>
              <a:ea typeface="Open Sans Bold"/>
              <a:cs typeface="Open Sans Bold"/>
              <a:sym typeface="Open Sans Bold"/>
            </a:endParaRP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Ticket Sales (150 x £300): £45,000</a:t>
            </a: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Sponsorship: £15,000</a:t>
            </a: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Welsh Gov. Cultural Tourism Grant: £20,000</a:t>
            </a: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Total Revenue: £80,000</a:t>
            </a:r>
          </a:p>
          <a:p>
            <a:pPr algn="l">
              <a:lnSpc>
                <a:spcPts val="2799"/>
              </a:lnSpc>
              <a:spcBef>
                <a:spcPct val="0"/>
              </a:spcBef>
            </a:pPr>
            <a:endParaRPr lang="en-US" sz="1999" b="1">
              <a:solidFill>
                <a:srgbClr val="171616"/>
              </a:solidFill>
              <a:latin typeface="Open Sans Bold"/>
              <a:ea typeface="Open Sans Bold"/>
              <a:cs typeface="Open Sans Bold"/>
              <a:sym typeface="Open Sans Bold"/>
            </a:endParaRPr>
          </a:p>
        </p:txBody>
      </p:sp>
      <p:sp>
        <p:nvSpPr>
          <p:cNvPr id="10" name="TextBox 10"/>
          <p:cNvSpPr txBox="1"/>
          <p:nvPr/>
        </p:nvSpPr>
        <p:spPr>
          <a:xfrm>
            <a:off x="12367161" y="2467250"/>
            <a:ext cx="3842228" cy="3511550"/>
          </a:xfrm>
          <a:prstGeom prst="rect">
            <a:avLst/>
          </a:prstGeom>
        </p:spPr>
        <p:txBody>
          <a:bodyPr lIns="0" tIns="0" rIns="0" bIns="0" rtlCol="0" anchor="t">
            <a:spAutoFit/>
          </a:bodyPr>
          <a:lstStyle/>
          <a:p>
            <a:pPr algn="l">
              <a:lnSpc>
                <a:spcPts val="2799"/>
              </a:lnSpc>
            </a:pPr>
            <a:r>
              <a:rPr lang="en-US" sz="1999" b="1">
                <a:solidFill>
                  <a:srgbClr val="171616"/>
                </a:solidFill>
                <a:latin typeface="Open Sans Bold"/>
                <a:ea typeface="Open Sans Bold"/>
                <a:cs typeface="Open Sans Bold"/>
                <a:sym typeface="Open Sans Bold"/>
              </a:rPr>
              <a:t>Projected Costs:</a:t>
            </a:r>
          </a:p>
          <a:p>
            <a:pPr algn="l">
              <a:lnSpc>
                <a:spcPts val="2799"/>
              </a:lnSpc>
            </a:pPr>
            <a:endParaRPr lang="en-US" sz="1999" b="1">
              <a:solidFill>
                <a:srgbClr val="171616"/>
              </a:solidFill>
              <a:latin typeface="Open Sans Bold"/>
              <a:ea typeface="Open Sans Bold"/>
              <a:cs typeface="Open Sans Bold"/>
              <a:sym typeface="Open Sans Bold"/>
            </a:endParaRP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Venue: £10,000</a:t>
            </a: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Production &amp; AV: £15,000</a:t>
            </a: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Talent/Performers: £8,000</a:t>
            </a: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Staffing: £10,000</a:t>
            </a: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Marketing: £7,000</a:t>
            </a: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Catering: £5,000</a:t>
            </a:r>
          </a:p>
          <a:p>
            <a:pPr marL="431797" lvl="1" indent="-215899" algn="l">
              <a:lnSpc>
                <a:spcPts val="2799"/>
              </a:lnSpc>
              <a:buFont typeface="Arial"/>
              <a:buChar char="•"/>
            </a:pPr>
            <a:r>
              <a:rPr lang="en-US" sz="1999" b="1">
                <a:solidFill>
                  <a:srgbClr val="171616"/>
                </a:solidFill>
                <a:latin typeface="Open Sans Bold"/>
                <a:ea typeface="Open Sans Bold"/>
                <a:cs typeface="Open Sans Bold"/>
                <a:sym typeface="Open Sans Bold"/>
              </a:rPr>
              <a:t>Total Costs: £55,000</a:t>
            </a:r>
          </a:p>
          <a:p>
            <a:pPr algn="l">
              <a:lnSpc>
                <a:spcPts val="2799"/>
              </a:lnSpc>
              <a:spcBef>
                <a:spcPct val="0"/>
              </a:spcBef>
            </a:pPr>
            <a:endParaRPr lang="en-US" sz="1999" b="1">
              <a:solidFill>
                <a:srgbClr val="171616"/>
              </a:solidFill>
              <a:latin typeface="Open Sans Bold"/>
              <a:ea typeface="Open Sans Bold"/>
              <a:cs typeface="Open Sans Bold"/>
              <a:sym typeface="Open Sans Bold"/>
            </a:endParaRPr>
          </a:p>
        </p:txBody>
      </p:sp>
      <p:sp>
        <p:nvSpPr>
          <p:cNvPr id="11" name="TextBox 11"/>
          <p:cNvSpPr txBox="1"/>
          <p:nvPr/>
        </p:nvSpPr>
        <p:spPr>
          <a:xfrm>
            <a:off x="9345221" y="4693560"/>
            <a:ext cx="2740713" cy="1053622"/>
          </a:xfrm>
          <a:prstGeom prst="rect">
            <a:avLst/>
          </a:prstGeom>
        </p:spPr>
        <p:txBody>
          <a:bodyPr lIns="0" tIns="0" rIns="0" bIns="0" rtlCol="0" anchor="t">
            <a:spAutoFit/>
          </a:bodyPr>
          <a:lstStyle/>
          <a:p>
            <a:pPr algn="ctr">
              <a:lnSpc>
                <a:spcPts val="2799"/>
              </a:lnSpc>
              <a:spcBef>
                <a:spcPct val="0"/>
              </a:spcBef>
            </a:pPr>
            <a:r>
              <a:rPr lang="en-US" sz="1999" b="1" dirty="0">
                <a:solidFill>
                  <a:srgbClr val="171616"/>
                </a:solidFill>
                <a:latin typeface="Open Sans Bold"/>
                <a:ea typeface="Open Sans Bold"/>
                <a:cs typeface="Open Sans Bold"/>
                <a:sym typeface="Open Sans Bold"/>
              </a:rPr>
              <a:t>Projected Surplus: £25,000</a:t>
            </a:r>
          </a:p>
          <a:p>
            <a:pPr algn="ctr">
              <a:lnSpc>
                <a:spcPts val="2799"/>
              </a:lnSpc>
              <a:spcBef>
                <a:spcPct val="0"/>
              </a:spcBef>
            </a:pPr>
            <a:r>
              <a:rPr lang="en-US" sz="1999" b="1" dirty="0">
                <a:solidFill>
                  <a:srgbClr val="171616"/>
                </a:solidFill>
                <a:latin typeface="Open Sans Bold"/>
                <a:ea typeface="Open Sans Bold"/>
                <a:cs typeface="Open Sans Bold"/>
                <a:sym typeface="Open Sans Bold"/>
              </a:rPr>
              <a:t>(Tum et.al, 2020)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pic>
        <p:nvPicPr>
          <p:cNvPr id="4" name="Picture 4"/>
          <p:cNvPicPr>
            <a:picLocks noChangeAspect="1"/>
          </p:cNvPicPr>
          <p:nvPr/>
        </p:nvPicPr>
        <p:blipFill>
          <a:blip r:embed="rId2"/>
          <a:stretch>
            <a:fillRect/>
          </a:stretch>
        </p:blipFill>
        <p:spPr>
          <a:xfrm>
            <a:off x="1272690" y="1445011"/>
            <a:ext cx="9809758" cy="7349671"/>
          </a:xfrm>
          <a:prstGeom prst="rect">
            <a:avLst/>
          </a:prstGeom>
        </p:spPr>
      </p:pic>
      <p:sp>
        <p:nvSpPr>
          <p:cNvPr id="5" name="TextBox 5"/>
          <p:cNvSpPr txBox="1"/>
          <p:nvPr/>
        </p:nvSpPr>
        <p:spPr>
          <a:xfrm>
            <a:off x="11999929" y="1060482"/>
            <a:ext cx="5259371" cy="2076451"/>
          </a:xfrm>
          <a:prstGeom prst="rect">
            <a:avLst/>
          </a:prstGeom>
        </p:spPr>
        <p:txBody>
          <a:bodyPr lIns="0" tIns="0" rIns="0" bIns="0" rtlCol="0" anchor="t">
            <a:spAutoFit/>
          </a:bodyPr>
          <a:lstStyle/>
          <a:p>
            <a:pPr algn="l">
              <a:lnSpc>
                <a:spcPts val="8399"/>
              </a:lnSpc>
              <a:spcBef>
                <a:spcPct val="0"/>
              </a:spcBef>
            </a:pPr>
            <a:r>
              <a:rPr lang="en-US" sz="5999" dirty="0">
                <a:solidFill>
                  <a:srgbClr val="171616"/>
                </a:solidFill>
                <a:latin typeface="Raleway"/>
                <a:ea typeface="Raleway"/>
                <a:cs typeface="Raleway"/>
                <a:sym typeface="Raleway"/>
              </a:rPr>
              <a:t>Marketing Strategy</a:t>
            </a:r>
          </a:p>
        </p:txBody>
      </p:sp>
      <p:sp>
        <p:nvSpPr>
          <p:cNvPr id="6" name="TextBox 6"/>
          <p:cNvSpPr txBox="1"/>
          <p:nvPr/>
        </p:nvSpPr>
        <p:spPr>
          <a:xfrm>
            <a:off x="11405157" y="3566833"/>
            <a:ext cx="5835093" cy="6254276"/>
          </a:xfrm>
          <a:prstGeom prst="rect">
            <a:avLst/>
          </a:prstGeom>
        </p:spPr>
        <p:txBody>
          <a:bodyPr lIns="0" tIns="0" rIns="0" bIns="0" rtlCol="0" anchor="t">
            <a:spAutoFit/>
          </a:bodyPr>
          <a:lstStyle/>
          <a:p>
            <a:pPr marL="539745" lvl="1" indent="-269872" algn="l">
              <a:lnSpc>
                <a:spcPts val="3499"/>
              </a:lnSpc>
              <a:buFont typeface="Arial"/>
              <a:buChar char="•"/>
            </a:pPr>
            <a:r>
              <a:rPr lang="en-US" sz="2499" dirty="0">
                <a:solidFill>
                  <a:srgbClr val="171616"/>
                </a:solidFill>
                <a:latin typeface="Open Sans"/>
                <a:ea typeface="Open Sans"/>
                <a:cs typeface="Open Sans"/>
                <a:sym typeface="Open Sans"/>
              </a:rPr>
              <a:t>Story-driven social media campaign: #MythicWales2025</a:t>
            </a:r>
          </a:p>
          <a:p>
            <a:pPr marL="539745" lvl="1" indent="-269872" algn="l">
              <a:lnSpc>
                <a:spcPts val="3499"/>
              </a:lnSpc>
              <a:buFont typeface="Arial"/>
              <a:buChar char="•"/>
            </a:pPr>
            <a:r>
              <a:rPr lang="en-US" sz="2499" dirty="0">
                <a:solidFill>
                  <a:srgbClr val="171616"/>
                </a:solidFill>
                <a:latin typeface="Open Sans"/>
                <a:ea typeface="Open Sans"/>
                <a:cs typeface="Open Sans"/>
                <a:sym typeface="Open Sans"/>
              </a:rPr>
              <a:t>AR filters on Instagram/TikTok inspired by Welsh mythology (Evans, 2021).</a:t>
            </a:r>
          </a:p>
          <a:p>
            <a:pPr marL="539745" lvl="1" indent="-269872" algn="l">
              <a:lnSpc>
                <a:spcPts val="3499"/>
              </a:lnSpc>
              <a:buFont typeface="Arial"/>
              <a:buChar char="•"/>
            </a:pPr>
            <a:r>
              <a:rPr lang="en-US" sz="2499" dirty="0">
                <a:solidFill>
                  <a:srgbClr val="171616"/>
                </a:solidFill>
                <a:latin typeface="Open Sans"/>
                <a:ea typeface="Open Sans"/>
                <a:cs typeface="Open Sans"/>
                <a:sym typeface="Open Sans"/>
              </a:rPr>
              <a:t>Email campaigns to international MICE networks</a:t>
            </a:r>
          </a:p>
          <a:p>
            <a:pPr marL="539745" lvl="1" indent="-269872">
              <a:lnSpc>
                <a:spcPts val="3499"/>
              </a:lnSpc>
              <a:buFont typeface="Arial"/>
              <a:buChar char="•"/>
            </a:pPr>
            <a:r>
              <a:rPr lang="en-US" sz="2499" dirty="0">
                <a:solidFill>
                  <a:srgbClr val="171616"/>
                </a:solidFill>
                <a:latin typeface="Open Sans"/>
                <a:ea typeface="Open Sans"/>
                <a:cs typeface="Open Sans"/>
                <a:sym typeface="Open Sans"/>
              </a:rPr>
              <a:t>Collaborations with Lonely Planet, </a:t>
            </a:r>
            <a:r>
              <a:rPr lang="en-US" sz="2499" dirty="0" err="1">
                <a:solidFill>
                  <a:srgbClr val="171616"/>
                </a:solidFill>
                <a:latin typeface="Open Sans"/>
                <a:ea typeface="Open Sans"/>
                <a:cs typeface="Open Sans"/>
                <a:sym typeface="Open Sans"/>
              </a:rPr>
              <a:t>MICEbook</a:t>
            </a:r>
            <a:r>
              <a:rPr lang="en-US" sz="2499" dirty="0">
                <a:solidFill>
                  <a:srgbClr val="171616"/>
                </a:solidFill>
                <a:latin typeface="Open Sans"/>
                <a:ea typeface="Open Sans"/>
                <a:cs typeface="Open Sans"/>
                <a:sym typeface="Open Sans"/>
              </a:rPr>
              <a:t>, and Celtic Life Intl. Source: </a:t>
            </a:r>
            <a:r>
              <a:rPr lang="en-US" sz="2499" dirty="0" err="1">
                <a:solidFill>
                  <a:srgbClr val="171616"/>
                </a:solidFill>
                <a:latin typeface="Open Sans"/>
                <a:ea typeface="Open Sans"/>
                <a:cs typeface="Open Sans"/>
                <a:sym typeface="Open Sans"/>
              </a:rPr>
              <a:t>MICEbook</a:t>
            </a:r>
            <a:r>
              <a:rPr lang="en-US" sz="2499" dirty="0">
                <a:solidFill>
                  <a:srgbClr val="171616"/>
                </a:solidFill>
                <a:latin typeface="Open Sans"/>
                <a:ea typeface="Open Sans"/>
                <a:cs typeface="Open Sans"/>
                <a:sym typeface="Open Sans"/>
              </a:rPr>
              <a:t> (2025), Celtic Life International (2025), Lonely Planet (2025).</a:t>
            </a:r>
          </a:p>
          <a:p>
            <a:pPr marL="269873" lvl="1" algn="l">
              <a:lnSpc>
                <a:spcPts val="3499"/>
              </a:lnSpc>
            </a:pPr>
            <a:endParaRPr lang="en-US" sz="2499" b="1" dirty="0">
              <a:solidFill>
                <a:srgbClr val="171616"/>
              </a:solidFill>
              <a:latin typeface="Open Sans"/>
              <a:ea typeface="Open Sans"/>
              <a:cs typeface="Open Sans"/>
              <a:sym typeface="Open Sans"/>
            </a:endParaRPr>
          </a:p>
          <a:p>
            <a:pPr algn="l">
              <a:lnSpc>
                <a:spcPts val="3499"/>
              </a:lnSpc>
              <a:spcBef>
                <a:spcPct val="0"/>
              </a:spcBef>
            </a:pPr>
            <a:endParaRPr lang="en-US" sz="2499" dirty="0">
              <a:solidFill>
                <a:srgbClr val="171616"/>
              </a:solidFill>
              <a:latin typeface="Open Sans"/>
              <a:ea typeface="Open Sans"/>
              <a:cs typeface="Open Sans"/>
              <a:sym typeface="Open Sans"/>
            </a:endParaRPr>
          </a:p>
        </p:txBody>
      </p:sp>
      <p:sp>
        <p:nvSpPr>
          <p:cNvPr id="7" name="Freeform 7"/>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grpSp>
        <p:nvGrpSpPr>
          <p:cNvPr id="4" name="Group 4"/>
          <p:cNvGrpSpPr/>
          <p:nvPr/>
        </p:nvGrpSpPr>
        <p:grpSpPr>
          <a:xfrm>
            <a:off x="1028700" y="1028700"/>
            <a:ext cx="16230600" cy="8229600"/>
            <a:chOff x="0" y="0"/>
            <a:chExt cx="3774616" cy="1913890"/>
          </a:xfrm>
        </p:grpSpPr>
        <p:sp>
          <p:nvSpPr>
            <p:cNvPr id="5" name="Freeform 5"/>
            <p:cNvSpPr/>
            <p:nvPr/>
          </p:nvSpPr>
          <p:spPr>
            <a:xfrm>
              <a:off x="0" y="0"/>
              <a:ext cx="3774617" cy="1913890"/>
            </a:xfrm>
            <a:custGeom>
              <a:avLst/>
              <a:gdLst/>
              <a:ahLst/>
              <a:cxnLst/>
              <a:rect l="l" t="t" r="r" b="b"/>
              <a:pathLst>
                <a:path w="3774617" h="1913890">
                  <a:moveTo>
                    <a:pt x="0" y="0"/>
                  </a:moveTo>
                  <a:lnTo>
                    <a:pt x="3774617" y="0"/>
                  </a:lnTo>
                  <a:lnTo>
                    <a:pt x="3774617" y="1913890"/>
                  </a:lnTo>
                  <a:lnTo>
                    <a:pt x="0" y="1913890"/>
                  </a:lnTo>
                  <a:close/>
                </a:path>
              </a:pathLst>
            </a:custGeom>
            <a:solidFill>
              <a:srgbClr val="FFFCF6"/>
            </a:solidFill>
          </p:spPr>
          <p:txBody>
            <a:bodyPr/>
            <a:lstStyle/>
            <a:p>
              <a:endParaRPr lang="en-GB"/>
            </a:p>
          </p:txBody>
        </p:sp>
      </p:grpSp>
      <p:sp>
        <p:nvSpPr>
          <p:cNvPr id="6" name="TextBox 6"/>
          <p:cNvSpPr txBox="1"/>
          <p:nvPr/>
        </p:nvSpPr>
        <p:spPr>
          <a:xfrm>
            <a:off x="1498316" y="3559602"/>
            <a:ext cx="15291368" cy="5235664"/>
          </a:xfrm>
          <a:prstGeom prst="rect">
            <a:avLst/>
          </a:prstGeom>
        </p:spPr>
        <p:txBody>
          <a:bodyPr lIns="0" tIns="0" rIns="0" bIns="0" rtlCol="0" anchor="t">
            <a:spAutoFit/>
          </a:bodyPr>
          <a:lstStyle/>
          <a:p>
            <a:pPr marL="904855" lvl="1" indent="-452427" algn="l">
              <a:lnSpc>
                <a:spcPts val="5867"/>
              </a:lnSpc>
              <a:buFont typeface="Arial"/>
              <a:buChar char="•"/>
            </a:pPr>
            <a:r>
              <a:rPr lang="en-US" sz="4191" b="1" dirty="0">
                <a:solidFill>
                  <a:srgbClr val="171616"/>
                </a:solidFill>
                <a:latin typeface="Raleway Bold"/>
                <a:ea typeface="Raleway Bold"/>
                <a:cs typeface="Raleway Bold"/>
                <a:sym typeface="Raleway Bold"/>
              </a:rPr>
              <a:t>Strengths</a:t>
            </a:r>
            <a:r>
              <a:rPr lang="en-US" sz="4191" dirty="0">
                <a:solidFill>
                  <a:srgbClr val="171616"/>
                </a:solidFill>
                <a:latin typeface="Raleway"/>
                <a:ea typeface="Raleway"/>
                <a:cs typeface="Raleway"/>
                <a:sym typeface="Raleway"/>
              </a:rPr>
              <a:t>: Original theme, strong heritage assets, market demand</a:t>
            </a:r>
          </a:p>
          <a:p>
            <a:pPr marL="904855" lvl="1" indent="-452427" algn="l">
              <a:lnSpc>
                <a:spcPts val="5867"/>
              </a:lnSpc>
              <a:buFont typeface="Arial"/>
              <a:buChar char="•"/>
            </a:pPr>
            <a:r>
              <a:rPr lang="en-US" sz="4191" b="1" dirty="0">
                <a:solidFill>
                  <a:srgbClr val="171616"/>
                </a:solidFill>
                <a:latin typeface="Raleway Bold"/>
                <a:ea typeface="Raleway Bold"/>
                <a:cs typeface="Raleway Bold"/>
                <a:sym typeface="Raleway Bold"/>
              </a:rPr>
              <a:t>Weaknesses:</a:t>
            </a:r>
            <a:r>
              <a:rPr lang="en-US" sz="4191" dirty="0">
                <a:solidFill>
                  <a:srgbClr val="171616"/>
                </a:solidFill>
                <a:latin typeface="Raleway"/>
                <a:ea typeface="Raleway"/>
                <a:cs typeface="Raleway"/>
                <a:sym typeface="Raleway"/>
              </a:rPr>
              <a:t> Niche appeal may limit audience reach (Weinstein, 2013)</a:t>
            </a:r>
          </a:p>
          <a:p>
            <a:pPr marL="904855" lvl="1" indent="-452427" algn="l">
              <a:lnSpc>
                <a:spcPts val="5867"/>
              </a:lnSpc>
              <a:buFont typeface="Arial"/>
              <a:buChar char="•"/>
            </a:pPr>
            <a:r>
              <a:rPr lang="en-US" sz="4191" b="1" dirty="0">
                <a:solidFill>
                  <a:srgbClr val="171616"/>
                </a:solidFill>
                <a:latin typeface="Raleway Bold"/>
                <a:ea typeface="Raleway Bold"/>
                <a:cs typeface="Raleway Bold"/>
                <a:sym typeface="Raleway Bold"/>
              </a:rPr>
              <a:t>Opportunities:</a:t>
            </a:r>
            <a:r>
              <a:rPr lang="en-US" sz="4191" dirty="0">
                <a:solidFill>
                  <a:srgbClr val="171616"/>
                </a:solidFill>
                <a:latin typeface="Raleway"/>
                <a:ea typeface="Raleway"/>
                <a:cs typeface="Raleway"/>
                <a:sym typeface="Raleway"/>
              </a:rPr>
              <a:t> International press interest, digital spin-offs</a:t>
            </a:r>
          </a:p>
          <a:p>
            <a:pPr marL="904855" lvl="1" indent="-452427" algn="l">
              <a:lnSpc>
                <a:spcPts val="5867"/>
              </a:lnSpc>
              <a:buFont typeface="Arial"/>
              <a:buChar char="•"/>
            </a:pPr>
            <a:r>
              <a:rPr lang="en-US" sz="4191" b="1" dirty="0">
                <a:solidFill>
                  <a:srgbClr val="171616"/>
                </a:solidFill>
                <a:latin typeface="Raleway Bold"/>
                <a:ea typeface="Raleway Bold"/>
                <a:cs typeface="Raleway Bold"/>
                <a:sym typeface="Raleway Bold"/>
              </a:rPr>
              <a:t>Threats:</a:t>
            </a:r>
            <a:r>
              <a:rPr lang="en-US" sz="4191" dirty="0">
                <a:solidFill>
                  <a:srgbClr val="171616"/>
                </a:solidFill>
                <a:latin typeface="Raleway"/>
                <a:ea typeface="Raleway"/>
                <a:cs typeface="Raleway"/>
                <a:sym typeface="Raleway"/>
              </a:rPr>
              <a:t> Weather, transport strikes, political uncertainty (e.g. visa barriers) (Evans, 2024).</a:t>
            </a:r>
          </a:p>
        </p:txBody>
      </p:sp>
      <p:sp>
        <p:nvSpPr>
          <p:cNvPr id="7" name="TextBox 7"/>
          <p:cNvSpPr txBox="1"/>
          <p:nvPr/>
        </p:nvSpPr>
        <p:spPr>
          <a:xfrm>
            <a:off x="5159344" y="1315177"/>
            <a:ext cx="7234968" cy="866768"/>
          </a:xfrm>
          <a:prstGeom prst="rect">
            <a:avLst/>
          </a:prstGeom>
        </p:spPr>
        <p:txBody>
          <a:bodyPr lIns="0" tIns="0" rIns="0" bIns="0" rtlCol="0" anchor="t">
            <a:spAutoFit/>
          </a:bodyPr>
          <a:lstStyle/>
          <a:p>
            <a:pPr algn="ctr">
              <a:lnSpc>
                <a:spcPts val="7238"/>
              </a:lnSpc>
              <a:spcBef>
                <a:spcPct val="0"/>
              </a:spcBef>
            </a:pPr>
            <a:r>
              <a:rPr lang="en-US" sz="5170" b="1">
                <a:solidFill>
                  <a:srgbClr val="171616"/>
                </a:solidFill>
                <a:latin typeface="Open Sans Bold"/>
                <a:ea typeface="Open Sans Bold"/>
                <a:cs typeface="Open Sans Bold"/>
                <a:sym typeface="Open Sans Bold"/>
              </a:rPr>
              <a:t>SWOT ANALYSIS</a:t>
            </a:r>
          </a:p>
        </p:txBody>
      </p:sp>
      <p:sp>
        <p:nvSpPr>
          <p:cNvPr id="8" name="Freeform 8"/>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a:extLst>
            <a:ext uri="{FF2B5EF4-FFF2-40B4-BE49-F238E27FC236}">
              <a16:creationId xmlns:a16="http://schemas.microsoft.com/office/drawing/2014/main" id="{991787D7-A88E-F48C-FD4A-5390B00DC58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43B7369A-78D8-0DAB-47D6-F5C9352914BA}"/>
              </a:ext>
            </a:extLst>
          </p:cNvPr>
          <p:cNvGrpSpPr/>
          <p:nvPr/>
        </p:nvGrpSpPr>
        <p:grpSpPr>
          <a:xfrm>
            <a:off x="0" y="0"/>
            <a:ext cx="977412" cy="977412"/>
            <a:chOff x="0" y="0"/>
            <a:chExt cx="1913890" cy="1913890"/>
          </a:xfrm>
        </p:grpSpPr>
        <p:sp>
          <p:nvSpPr>
            <p:cNvPr id="3" name="Freeform 3">
              <a:extLst>
                <a:ext uri="{FF2B5EF4-FFF2-40B4-BE49-F238E27FC236}">
                  <a16:creationId xmlns:a16="http://schemas.microsoft.com/office/drawing/2014/main" id="{5A19511D-733B-10FE-4915-66CDCBDE4355}"/>
                </a:ext>
              </a:extLst>
            </p:cNvPr>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grpSp>
        <p:nvGrpSpPr>
          <p:cNvPr id="4" name="Group 4">
            <a:extLst>
              <a:ext uri="{FF2B5EF4-FFF2-40B4-BE49-F238E27FC236}">
                <a16:creationId xmlns:a16="http://schemas.microsoft.com/office/drawing/2014/main" id="{6A0ED892-55A4-B50C-8F5A-D3C6672C5D7C}"/>
              </a:ext>
            </a:extLst>
          </p:cNvPr>
          <p:cNvGrpSpPr/>
          <p:nvPr/>
        </p:nvGrpSpPr>
        <p:grpSpPr>
          <a:xfrm>
            <a:off x="1028700" y="1028700"/>
            <a:ext cx="16230600" cy="8229600"/>
            <a:chOff x="0" y="0"/>
            <a:chExt cx="3774616" cy="1913890"/>
          </a:xfrm>
        </p:grpSpPr>
        <p:sp>
          <p:nvSpPr>
            <p:cNvPr id="5" name="Freeform 5">
              <a:extLst>
                <a:ext uri="{FF2B5EF4-FFF2-40B4-BE49-F238E27FC236}">
                  <a16:creationId xmlns:a16="http://schemas.microsoft.com/office/drawing/2014/main" id="{64B7F626-5E8D-83A5-4918-0F9F5EB4E5D6}"/>
                </a:ext>
              </a:extLst>
            </p:cNvPr>
            <p:cNvSpPr/>
            <p:nvPr/>
          </p:nvSpPr>
          <p:spPr>
            <a:xfrm>
              <a:off x="0" y="0"/>
              <a:ext cx="3774617" cy="1913890"/>
            </a:xfrm>
            <a:custGeom>
              <a:avLst/>
              <a:gdLst/>
              <a:ahLst/>
              <a:cxnLst/>
              <a:rect l="l" t="t" r="r" b="b"/>
              <a:pathLst>
                <a:path w="3774617" h="1913890">
                  <a:moveTo>
                    <a:pt x="0" y="0"/>
                  </a:moveTo>
                  <a:lnTo>
                    <a:pt x="3774617" y="0"/>
                  </a:lnTo>
                  <a:lnTo>
                    <a:pt x="3774617" y="1913890"/>
                  </a:lnTo>
                  <a:lnTo>
                    <a:pt x="0" y="1913890"/>
                  </a:lnTo>
                  <a:close/>
                </a:path>
              </a:pathLst>
            </a:custGeom>
            <a:solidFill>
              <a:srgbClr val="FFFCF6"/>
            </a:solidFill>
          </p:spPr>
          <p:txBody>
            <a:bodyPr/>
            <a:lstStyle/>
            <a:p>
              <a:endParaRPr lang="en-GB"/>
            </a:p>
          </p:txBody>
        </p:sp>
      </p:grpSp>
      <p:sp>
        <p:nvSpPr>
          <p:cNvPr id="6" name="TextBox 6">
            <a:extLst>
              <a:ext uri="{FF2B5EF4-FFF2-40B4-BE49-F238E27FC236}">
                <a16:creationId xmlns:a16="http://schemas.microsoft.com/office/drawing/2014/main" id="{566B9A45-2115-CF26-1B20-EC150C2D45E6}"/>
              </a:ext>
            </a:extLst>
          </p:cNvPr>
          <p:cNvSpPr txBox="1"/>
          <p:nvPr/>
        </p:nvSpPr>
        <p:spPr>
          <a:xfrm>
            <a:off x="1295400" y="3086100"/>
            <a:ext cx="15291368" cy="6605270"/>
          </a:xfrm>
          <a:prstGeom prst="rect">
            <a:avLst/>
          </a:prstGeom>
        </p:spPr>
        <p:txBody>
          <a:bodyPr lIns="0" tIns="0" rIns="0" bIns="0" rtlCol="0" anchor="t">
            <a:spAutoFit/>
          </a:bodyPr>
          <a:lstStyle/>
          <a:p>
            <a:pPr marL="904855" lvl="1" indent="-452427" algn="l">
              <a:buFont typeface="Arial"/>
              <a:buChar char="•"/>
            </a:pPr>
            <a:r>
              <a:rPr lang="en-GB" sz="2400" dirty="0">
                <a:solidFill>
                  <a:srgbClr val="171616"/>
                </a:solidFill>
                <a:latin typeface="Raleway"/>
                <a:ea typeface="Raleway"/>
                <a:cs typeface="Raleway"/>
                <a:sym typeface="Raleway"/>
              </a:rPr>
              <a:t> </a:t>
            </a:r>
            <a:r>
              <a:rPr lang="en-GB" sz="2400" b="1" dirty="0">
                <a:solidFill>
                  <a:srgbClr val="171616"/>
                </a:solidFill>
                <a:latin typeface="Raleway"/>
                <a:ea typeface="Raleway"/>
                <a:cs typeface="Raleway"/>
                <a:sym typeface="Raleway"/>
              </a:rPr>
              <a:t>Risk Management</a:t>
            </a:r>
            <a:r>
              <a:rPr lang="en-GB" sz="2400" dirty="0">
                <a:solidFill>
                  <a:srgbClr val="171616"/>
                </a:solidFill>
                <a:latin typeface="Raleway"/>
                <a:ea typeface="Raleway"/>
                <a:cs typeface="Raleway"/>
                <a:sym typeface="Raleway"/>
              </a:rPr>
              <a:t>: The implementation of backup indoor venues together with performer contracts and event insurance will protect against weather disruptions and transport strikes according to O'Toole (2011).</a:t>
            </a:r>
          </a:p>
          <a:p>
            <a:pPr marL="904855" lvl="1" indent="-452427" algn="l">
              <a:buFont typeface="Arial"/>
              <a:buChar char="•"/>
            </a:pPr>
            <a:endParaRPr lang="en-GB" sz="2400" dirty="0">
              <a:solidFill>
                <a:srgbClr val="171616"/>
              </a:solidFill>
              <a:latin typeface="Raleway"/>
              <a:ea typeface="Raleway"/>
              <a:cs typeface="Raleway"/>
              <a:sym typeface="Raleway"/>
            </a:endParaRPr>
          </a:p>
          <a:p>
            <a:pPr marL="904855" lvl="1" indent="-452427" algn="l">
              <a:buFont typeface="Arial"/>
              <a:buChar char="•"/>
            </a:pPr>
            <a:r>
              <a:rPr lang="en-GB" sz="2400" b="1" dirty="0">
                <a:solidFill>
                  <a:srgbClr val="171616"/>
                </a:solidFill>
                <a:latin typeface="Raleway"/>
                <a:ea typeface="Raleway"/>
                <a:cs typeface="Raleway"/>
                <a:sym typeface="Raleway"/>
              </a:rPr>
              <a:t>Sustainability &amp; CSR</a:t>
            </a:r>
            <a:r>
              <a:rPr lang="en-GB" sz="2400" dirty="0">
                <a:solidFill>
                  <a:srgbClr val="171616"/>
                </a:solidFill>
                <a:latin typeface="Raleway"/>
                <a:ea typeface="Raleway"/>
                <a:cs typeface="Raleway"/>
                <a:sym typeface="Raleway"/>
              </a:rPr>
              <a:t>:  The event supports sustainable practices through its implementation of low-carbon transport solutions and locally sourced catering and digital ticketing and Welsh language preservation initiatives (Jones, 2014).</a:t>
            </a:r>
          </a:p>
          <a:p>
            <a:pPr marL="904855" lvl="1" indent="-452427" algn="l">
              <a:buFont typeface="Arial"/>
              <a:buChar char="•"/>
            </a:pPr>
            <a:endParaRPr lang="en-GB" sz="2400" dirty="0">
              <a:solidFill>
                <a:srgbClr val="171616"/>
              </a:solidFill>
              <a:latin typeface="Raleway"/>
              <a:ea typeface="Raleway"/>
              <a:cs typeface="Raleway"/>
              <a:sym typeface="Raleway"/>
            </a:endParaRPr>
          </a:p>
          <a:p>
            <a:pPr marL="904855" lvl="1" indent="-452427" algn="l">
              <a:buFont typeface="Arial"/>
              <a:buChar char="•"/>
            </a:pPr>
            <a:r>
              <a:rPr lang="en-GB" sz="2400" b="1" dirty="0">
                <a:solidFill>
                  <a:srgbClr val="171616"/>
                </a:solidFill>
                <a:latin typeface="Raleway"/>
                <a:ea typeface="Raleway"/>
                <a:cs typeface="Raleway"/>
                <a:sym typeface="Raleway"/>
              </a:rPr>
              <a:t>Stakeholder Engagement</a:t>
            </a:r>
            <a:r>
              <a:rPr lang="en-GB" sz="2400" dirty="0">
                <a:solidFill>
                  <a:srgbClr val="171616"/>
                </a:solidFill>
                <a:latin typeface="Raleway"/>
                <a:ea typeface="Raleway"/>
                <a:cs typeface="Raleway"/>
                <a:sym typeface="Raleway"/>
              </a:rPr>
              <a:t>: Visit  Wales along with sponsors suppliers and cultural partners will receive regular updates to maintain aligned expectations and accountability  (Freeman, 1984).</a:t>
            </a:r>
          </a:p>
          <a:p>
            <a:pPr marL="904855" lvl="1" indent="-452427" algn="l">
              <a:buFont typeface="Arial"/>
              <a:buChar char="•"/>
            </a:pPr>
            <a:endParaRPr lang="en-GB" sz="2400" dirty="0">
              <a:solidFill>
                <a:srgbClr val="171616"/>
              </a:solidFill>
              <a:latin typeface="Raleway"/>
              <a:ea typeface="Raleway"/>
              <a:cs typeface="Raleway"/>
              <a:sym typeface="Raleway"/>
            </a:endParaRPr>
          </a:p>
          <a:p>
            <a:pPr marL="904855" lvl="1" indent="-452427" algn="l">
              <a:buFont typeface="Arial"/>
              <a:buChar char="•"/>
            </a:pPr>
            <a:r>
              <a:rPr lang="en-GB" sz="2400" dirty="0">
                <a:solidFill>
                  <a:srgbClr val="171616"/>
                </a:solidFill>
                <a:latin typeface="Raleway"/>
                <a:ea typeface="Raleway"/>
                <a:cs typeface="Raleway"/>
                <a:sym typeface="Raleway"/>
              </a:rPr>
              <a:t>The event follows all UK licensing requirements and accessibility standards and insurance regulations and will provide visa information to international conference attendees.</a:t>
            </a:r>
          </a:p>
          <a:p>
            <a:pPr marL="904855" lvl="1" indent="-452427" algn="l">
              <a:buFont typeface="Arial"/>
              <a:buChar char="•"/>
            </a:pPr>
            <a:endParaRPr lang="en-GB" sz="2400" dirty="0">
              <a:solidFill>
                <a:srgbClr val="171616"/>
              </a:solidFill>
              <a:latin typeface="Raleway"/>
              <a:ea typeface="Raleway"/>
              <a:cs typeface="Raleway"/>
              <a:sym typeface="Raleway"/>
            </a:endParaRPr>
          </a:p>
          <a:p>
            <a:pPr marL="904855" lvl="1" indent="-452427" algn="l">
              <a:buFont typeface="Arial"/>
              <a:buChar char="•"/>
            </a:pPr>
            <a:r>
              <a:rPr lang="en-GB" sz="2400" dirty="0">
                <a:solidFill>
                  <a:srgbClr val="171616"/>
                </a:solidFill>
                <a:latin typeface="Raleway"/>
                <a:ea typeface="Raleway"/>
                <a:cs typeface="Raleway"/>
                <a:sym typeface="Raleway"/>
              </a:rPr>
              <a:t>The evaluation metrics will include digital feedback surveys and social media reach through hashtag engagement and delegate satisfaction KPIs after the event.</a:t>
            </a:r>
          </a:p>
          <a:p>
            <a:pPr marL="904855" lvl="1" indent="-452427" algn="l">
              <a:lnSpc>
                <a:spcPts val="5867"/>
              </a:lnSpc>
              <a:buFont typeface="Arial"/>
              <a:buChar char="•"/>
            </a:pPr>
            <a:endParaRPr lang="en-US" sz="4191" dirty="0">
              <a:solidFill>
                <a:srgbClr val="171616"/>
              </a:solidFill>
              <a:latin typeface="Raleway"/>
              <a:ea typeface="Raleway"/>
              <a:cs typeface="Raleway"/>
              <a:sym typeface="Raleway"/>
            </a:endParaRPr>
          </a:p>
        </p:txBody>
      </p:sp>
      <p:sp>
        <p:nvSpPr>
          <p:cNvPr id="7" name="TextBox 7">
            <a:extLst>
              <a:ext uri="{FF2B5EF4-FFF2-40B4-BE49-F238E27FC236}">
                <a16:creationId xmlns:a16="http://schemas.microsoft.com/office/drawing/2014/main" id="{7E6B2258-D4F9-04EA-A571-C125FE76256F}"/>
              </a:ext>
            </a:extLst>
          </p:cNvPr>
          <p:cNvSpPr txBox="1"/>
          <p:nvPr/>
        </p:nvSpPr>
        <p:spPr>
          <a:xfrm>
            <a:off x="4446572" y="727254"/>
            <a:ext cx="9394856" cy="1797736"/>
          </a:xfrm>
          <a:prstGeom prst="rect">
            <a:avLst/>
          </a:prstGeom>
        </p:spPr>
        <p:txBody>
          <a:bodyPr wrap="square" lIns="0" tIns="0" rIns="0" bIns="0" rtlCol="0" anchor="t">
            <a:spAutoFit/>
          </a:bodyPr>
          <a:lstStyle/>
          <a:p>
            <a:pPr algn="ctr">
              <a:lnSpc>
                <a:spcPts val="7238"/>
              </a:lnSpc>
              <a:spcBef>
                <a:spcPct val="0"/>
              </a:spcBef>
            </a:pPr>
            <a:r>
              <a:rPr lang="en-GB" sz="5400" dirty="0"/>
              <a:t>Management Considerations &amp; Strategic Control</a:t>
            </a:r>
            <a:endParaRPr lang="en-US" sz="5170" dirty="0">
              <a:solidFill>
                <a:srgbClr val="171616"/>
              </a:solidFill>
              <a:latin typeface="Open Sans Bold"/>
              <a:ea typeface="Open Sans Bold"/>
              <a:cs typeface="Open Sans Bold"/>
              <a:sym typeface="Open Sans Bold"/>
            </a:endParaRPr>
          </a:p>
        </p:txBody>
      </p:sp>
      <p:sp>
        <p:nvSpPr>
          <p:cNvPr id="8" name="Freeform 8">
            <a:extLst>
              <a:ext uri="{FF2B5EF4-FFF2-40B4-BE49-F238E27FC236}">
                <a16:creationId xmlns:a16="http://schemas.microsoft.com/office/drawing/2014/main" id="{CE8260F8-D128-AFBA-1F69-8E8FD230948F}"/>
              </a:ext>
            </a:extLst>
          </p:cNvPr>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Tree>
    <p:extLst>
      <p:ext uri="{BB962C8B-B14F-4D97-AF65-F5344CB8AC3E}">
        <p14:creationId xmlns:p14="http://schemas.microsoft.com/office/powerpoint/2010/main" val="4281397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sp>
        <p:nvSpPr>
          <p:cNvPr id="4" name="Freeform 4"/>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5" name="Freeform 5"/>
          <p:cNvSpPr/>
          <p:nvPr/>
        </p:nvSpPr>
        <p:spPr>
          <a:xfrm>
            <a:off x="10366303" y="7711179"/>
            <a:ext cx="7315200" cy="1947672"/>
          </a:xfrm>
          <a:custGeom>
            <a:avLst/>
            <a:gdLst/>
            <a:ahLst/>
            <a:cxnLst/>
            <a:rect l="l" t="t" r="r" b="b"/>
            <a:pathLst>
              <a:path w="7315200" h="1947672">
                <a:moveTo>
                  <a:pt x="0" y="0"/>
                </a:moveTo>
                <a:lnTo>
                  <a:pt x="7315200" y="0"/>
                </a:lnTo>
                <a:lnTo>
                  <a:pt x="7315200" y="1947672"/>
                </a:lnTo>
                <a:lnTo>
                  <a:pt x="0" y="194767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8027547" y="7256380"/>
            <a:ext cx="2232905" cy="2607773"/>
          </a:xfrm>
          <a:custGeom>
            <a:avLst/>
            <a:gdLst/>
            <a:ahLst/>
            <a:cxnLst/>
            <a:rect l="l" t="t" r="r" b="b"/>
            <a:pathLst>
              <a:path w="2232905" h="2607773">
                <a:moveTo>
                  <a:pt x="0" y="0"/>
                </a:moveTo>
                <a:lnTo>
                  <a:pt x="2232906" y="0"/>
                </a:lnTo>
                <a:lnTo>
                  <a:pt x="2232906" y="2607773"/>
                </a:lnTo>
                <a:lnTo>
                  <a:pt x="0" y="260777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6469919" y="6932530"/>
            <a:ext cx="3115256" cy="3340758"/>
          </a:xfrm>
          <a:custGeom>
            <a:avLst/>
            <a:gdLst/>
            <a:ahLst/>
            <a:cxnLst/>
            <a:rect l="l" t="t" r="r" b="b"/>
            <a:pathLst>
              <a:path w="3115256" h="3340758">
                <a:moveTo>
                  <a:pt x="0" y="0"/>
                </a:moveTo>
                <a:lnTo>
                  <a:pt x="3115257" y="0"/>
                </a:lnTo>
                <a:lnTo>
                  <a:pt x="3115257" y="3340758"/>
                </a:lnTo>
                <a:lnTo>
                  <a:pt x="0" y="334075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a:off x="1126438" y="7051813"/>
            <a:ext cx="4562431" cy="3016908"/>
          </a:xfrm>
          <a:custGeom>
            <a:avLst/>
            <a:gdLst/>
            <a:ahLst/>
            <a:cxnLst/>
            <a:rect l="l" t="t" r="r" b="b"/>
            <a:pathLst>
              <a:path w="4562431" h="3016908">
                <a:moveTo>
                  <a:pt x="0" y="0"/>
                </a:moveTo>
                <a:lnTo>
                  <a:pt x="4562431" y="0"/>
                </a:lnTo>
                <a:lnTo>
                  <a:pt x="4562431" y="3016907"/>
                </a:lnTo>
                <a:lnTo>
                  <a:pt x="0" y="3016907"/>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txBody>
          <a:bodyPr/>
          <a:lstStyle/>
          <a:p>
            <a:endParaRPr lang="en-GB"/>
          </a:p>
        </p:txBody>
      </p:sp>
      <p:sp>
        <p:nvSpPr>
          <p:cNvPr id="9" name="TextBox 9"/>
          <p:cNvSpPr txBox="1"/>
          <p:nvPr/>
        </p:nvSpPr>
        <p:spPr>
          <a:xfrm>
            <a:off x="1028700" y="1993500"/>
            <a:ext cx="16230600" cy="4939031"/>
          </a:xfrm>
          <a:prstGeom prst="rect">
            <a:avLst/>
          </a:prstGeom>
        </p:spPr>
        <p:txBody>
          <a:bodyPr lIns="0" tIns="0" rIns="0" bIns="0" rtlCol="0" anchor="t">
            <a:spAutoFit/>
          </a:bodyPr>
          <a:lstStyle/>
          <a:p>
            <a:pPr algn="l">
              <a:lnSpc>
                <a:spcPts val="3919"/>
              </a:lnSpc>
            </a:pPr>
            <a:r>
              <a:rPr lang="en-US" sz="2799" dirty="0">
                <a:solidFill>
                  <a:srgbClr val="171616"/>
                </a:solidFill>
                <a:latin typeface="Open Sans"/>
                <a:ea typeface="Open Sans"/>
                <a:cs typeface="Open Sans"/>
                <a:sym typeface="Open Sans"/>
              </a:rPr>
              <a:t> The Year of </a:t>
            </a:r>
            <a:r>
              <a:rPr lang="en-US" sz="2799" dirty="0" err="1">
                <a:solidFill>
                  <a:srgbClr val="171616"/>
                </a:solidFill>
                <a:latin typeface="Open Sans"/>
                <a:ea typeface="Open Sans"/>
                <a:cs typeface="Open Sans"/>
                <a:sym typeface="Open Sans"/>
              </a:rPr>
              <a:t>Croeso</a:t>
            </a:r>
            <a:r>
              <a:rPr lang="en-US" sz="2799" dirty="0">
                <a:solidFill>
                  <a:srgbClr val="171616"/>
                </a:solidFill>
                <a:latin typeface="Open Sans"/>
                <a:ea typeface="Open Sans"/>
                <a:cs typeface="Open Sans"/>
                <a:sym typeface="Open Sans"/>
              </a:rPr>
              <a:t> 2025 will benefit from the culturally distinct and financially sound event concept  of Mythic Wales. </a:t>
            </a:r>
          </a:p>
          <a:p>
            <a:pPr algn="l">
              <a:lnSpc>
                <a:spcPts val="3919"/>
              </a:lnSpc>
            </a:pPr>
            <a:endParaRPr lang="en-US" sz="2799" dirty="0">
              <a:solidFill>
                <a:srgbClr val="171616"/>
              </a:solidFill>
              <a:latin typeface="Open Sans"/>
              <a:ea typeface="Open Sans"/>
              <a:cs typeface="Open Sans"/>
              <a:sym typeface="Open Sans"/>
            </a:endParaRPr>
          </a:p>
          <a:p>
            <a:pPr algn="l">
              <a:lnSpc>
                <a:spcPts val="3919"/>
              </a:lnSpc>
            </a:pPr>
            <a:r>
              <a:rPr lang="en-US" sz="2799" dirty="0">
                <a:solidFill>
                  <a:srgbClr val="171616"/>
                </a:solidFill>
                <a:latin typeface="Open Sans"/>
                <a:ea typeface="Open Sans"/>
                <a:cs typeface="Open Sans"/>
                <a:sym typeface="Open Sans"/>
              </a:rPr>
              <a:t>The event has been strategically designed to attract international attention and enhance </a:t>
            </a:r>
            <a:r>
              <a:rPr lang="en-US" sz="2799" dirty="0" err="1">
                <a:solidFill>
                  <a:srgbClr val="171616"/>
                </a:solidFill>
                <a:latin typeface="Open Sans"/>
                <a:ea typeface="Open Sans"/>
                <a:cs typeface="Open Sans"/>
                <a:sym typeface="Open Sans"/>
              </a:rPr>
              <a:t>Wales’</a:t>
            </a:r>
            <a:r>
              <a:rPr lang="en-US" sz="2799" dirty="0">
                <a:solidFill>
                  <a:srgbClr val="171616"/>
                </a:solidFill>
                <a:latin typeface="Open Sans"/>
                <a:ea typeface="Open Sans"/>
                <a:cs typeface="Open Sans"/>
                <a:sym typeface="Open Sans"/>
              </a:rPr>
              <a:t> global  positioning within the MICE and cultural tourism sectors. </a:t>
            </a:r>
          </a:p>
          <a:p>
            <a:pPr algn="l">
              <a:lnSpc>
                <a:spcPts val="3919"/>
              </a:lnSpc>
            </a:pPr>
            <a:endParaRPr lang="en-US" sz="2799" dirty="0">
              <a:solidFill>
                <a:srgbClr val="171616"/>
              </a:solidFill>
              <a:latin typeface="Open Sans"/>
              <a:ea typeface="Open Sans"/>
              <a:cs typeface="Open Sans"/>
              <a:sym typeface="Open Sans"/>
            </a:endParaRPr>
          </a:p>
          <a:p>
            <a:pPr algn="l">
              <a:lnSpc>
                <a:spcPts val="3919"/>
              </a:lnSpc>
              <a:spcBef>
                <a:spcPct val="0"/>
              </a:spcBef>
            </a:pPr>
            <a:r>
              <a:rPr lang="en-US" sz="2799" dirty="0">
                <a:solidFill>
                  <a:srgbClr val="171616"/>
                </a:solidFill>
                <a:latin typeface="Open Sans"/>
                <a:ea typeface="Open Sans"/>
                <a:cs typeface="Open Sans"/>
                <a:sym typeface="Open Sans"/>
              </a:rPr>
              <a:t>The event has a strong foundation in pre-event feasibility  covering market demand, operational logistics and funding strategy and is well prepared to move confidently into the implementation phase.</a:t>
            </a:r>
          </a:p>
          <a:p>
            <a:pPr algn="l">
              <a:lnSpc>
                <a:spcPts val="3919"/>
              </a:lnSpc>
              <a:spcBef>
                <a:spcPct val="0"/>
              </a:spcBef>
            </a:pPr>
            <a:r>
              <a:rPr lang="en-US" sz="2799" dirty="0">
                <a:solidFill>
                  <a:srgbClr val="171616"/>
                </a:solidFill>
                <a:latin typeface="Open Sans"/>
                <a:ea typeface="Open Sans"/>
                <a:cs typeface="Open Sans"/>
                <a:sym typeface="Open Sans"/>
              </a:rPr>
              <a:t> </a:t>
            </a:r>
          </a:p>
        </p:txBody>
      </p:sp>
      <p:sp>
        <p:nvSpPr>
          <p:cNvPr id="10" name="TextBox 10"/>
          <p:cNvSpPr txBox="1"/>
          <p:nvPr/>
        </p:nvSpPr>
        <p:spPr>
          <a:xfrm>
            <a:off x="7258593" y="703466"/>
            <a:ext cx="4900474" cy="1019176"/>
          </a:xfrm>
          <a:prstGeom prst="rect">
            <a:avLst/>
          </a:prstGeom>
        </p:spPr>
        <p:txBody>
          <a:bodyPr lIns="0" tIns="0" rIns="0" bIns="0" rtlCol="0" anchor="t">
            <a:spAutoFit/>
          </a:bodyPr>
          <a:lstStyle/>
          <a:p>
            <a:pPr algn="l">
              <a:lnSpc>
                <a:spcPts val="8399"/>
              </a:lnSpc>
              <a:spcBef>
                <a:spcPct val="0"/>
              </a:spcBef>
            </a:pPr>
            <a:r>
              <a:rPr lang="en-US" sz="5999" dirty="0">
                <a:solidFill>
                  <a:srgbClr val="171616"/>
                </a:solidFill>
                <a:latin typeface="Raleway"/>
                <a:ea typeface="Raleway"/>
                <a:cs typeface="Raleway"/>
                <a:sym typeface="Raleway"/>
              </a:rPr>
              <a:t>Conclusion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977412" cy="977412"/>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DDD0BC"/>
            </a:solidFill>
          </p:spPr>
          <p:txBody>
            <a:bodyPr/>
            <a:lstStyle/>
            <a:p>
              <a:endParaRPr lang="en-GB"/>
            </a:p>
          </p:txBody>
        </p:sp>
      </p:grpSp>
      <p:sp>
        <p:nvSpPr>
          <p:cNvPr id="4" name="TextBox 4"/>
          <p:cNvSpPr txBox="1"/>
          <p:nvPr/>
        </p:nvSpPr>
        <p:spPr>
          <a:xfrm>
            <a:off x="6407563" y="703466"/>
            <a:ext cx="4372020" cy="1019176"/>
          </a:xfrm>
          <a:prstGeom prst="rect">
            <a:avLst/>
          </a:prstGeom>
        </p:spPr>
        <p:txBody>
          <a:bodyPr lIns="0" tIns="0" rIns="0" bIns="0" rtlCol="0" anchor="t">
            <a:spAutoFit/>
          </a:bodyPr>
          <a:lstStyle/>
          <a:p>
            <a:pPr algn="l">
              <a:lnSpc>
                <a:spcPts val="8399"/>
              </a:lnSpc>
              <a:spcBef>
                <a:spcPct val="0"/>
              </a:spcBef>
            </a:pPr>
            <a:r>
              <a:rPr lang="en-US" sz="5999">
                <a:solidFill>
                  <a:srgbClr val="171616"/>
                </a:solidFill>
                <a:latin typeface="Raleway"/>
                <a:ea typeface="Raleway"/>
                <a:cs typeface="Raleway"/>
                <a:sym typeface="Raleway"/>
              </a:rPr>
              <a:t>References</a:t>
            </a:r>
          </a:p>
        </p:txBody>
      </p:sp>
      <p:sp>
        <p:nvSpPr>
          <p:cNvPr id="5" name="Freeform 5"/>
          <p:cNvSpPr/>
          <p:nvPr/>
        </p:nvSpPr>
        <p:spPr>
          <a:xfrm>
            <a:off x="479518" y="322124"/>
            <a:ext cx="2804882" cy="1400517"/>
          </a:xfrm>
          <a:custGeom>
            <a:avLst/>
            <a:gdLst/>
            <a:ahLst/>
            <a:cxnLst/>
            <a:rect l="l" t="t" r="r" b="b"/>
            <a:pathLst>
              <a:path w="2804882" h="1400517">
                <a:moveTo>
                  <a:pt x="0" y="0"/>
                </a:moveTo>
                <a:lnTo>
                  <a:pt x="2804882" y="0"/>
                </a:lnTo>
                <a:lnTo>
                  <a:pt x="2804882" y="1400517"/>
                </a:lnTo>
                <a:lnTo>
                  <a:pt x="0" y="140051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GB"/>
          </a:p>
        </p:txBody>
      </p:sp>
      <p:sp>
        <p:nvSpPr>
          <p:cNvPr id="6" name="TextBox 5">
            <a:extLst>
              <a:ext uri="{FF2B5EF4-FFF2-40B4-BE49-F238E27FC236}">
                <a16:creationId xmlns:a16="http://schemas.microsoft.com/office/drawing/2014/main" id="{FDD9EAEE-BF33-2672-DE2F-8844D54E1AEA}"/>
              </a:ext>
            </a:extLst>
          </p:cNvPr>
          <p:cNvSpPr txBox="1"/>
          <p:nvPr/>
        </p:nvSpPr>
        <p:spPr>
          <a:xfrm>
            <a:off x="152400" y="2400300"/>
            <a:ext cx="17830800" cy="6494085"/>
          </a:xfrm>
          <a:prstGeom prst="rect">
            <a:avLst/>
          </a:prstGeom>
          <a:noFill/>
        </p:spPr>
        <p:txBody>
          <a:bodyPr wrap="square" rtlCol="0">
            <a:spAutoFit/>
          </a:bodyPr>
          <a:lstStyle/>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Bowdin, G., McDonnell, I., Harris, R., O’Toole, W., Allen, J. and Leo Kenneth Jago (2023). </a:t>
            </a:r>
            <a:r>
              <a:rPr lang="en-GB" sz="1600" b="0" i="1" dirty="0">
                <a:solidFill>
                  <a:srgbClr val="2C3E50"/>
                </a:solidFill>
                <a:effectLst/>
                <a:latin typeface="Calibri" panose="020F0502020204030204" pitchFamily="34" charset="0"/>
              </a:rPr>
              <a:t>Events Management</a:t>
            </a:r>
            <a:r>
              <a:rPr lang="en-GB" sz="1600" b="0" i="0" dirty="0">
                <a:solidFill>
                  <a:srgbClr val="2C3E50"/>
                </a:solidFill>
                <a:effectLst/>
                <a:latin typeface="Calibri" panose="020F0502020204030204" pitchFamily="34" charset="0"/>
              </a:rPr>
              <a:t>. [online] Routledge. </a:t>
            </a:r>
            <a:r>
              <a:rPr lang="en-GB" sz="1600" b="0" i="0" dirty="0" err="1">
                <a:solidFill>
                  <a:srgbClr val="2C3E50"/>
                </a:solidFill>
                <a:effectLst/>
                <a:latin typeface="Calibri" panose="020F0502020204030204" pitchFamily="34" charset="0"/>
              </a:rPr>
              <a:t>doi:https</a:t>
            </a:r>
            <a:r>
              <a:rPr lang="en-GB" sz="1600" b="0" i="0" dirty="0">
                <a:solidFill>
                  <a:srgbClr val="2C3E50"/>
                </a:solidFill>
                <a:effectLst/>
                <a:latin typeface="Calibri" panose="020F0502020204030204" pitchFamily="34" charset="0"/>
              </a:rPr>
              <a:t>://doi.org/10.4324/9781003044963. (Accessed 04 May 2025).</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Celtic Life International. (2025). </a:t>
            </a:r>
            <a:r>
              <a:rPr lang="en-GB" sz="1600" b="0" i="1" dirty="0">
                <a:solidFill>
                  <a:srgbClr val="2C3E50"/>
                </a:solidFill>
                <a:effectLst/>
                <a:latin typeface="Calibri" panose="020F0502020204030204" pitchFamily="34" charset="0"/>
              </a:rPr>
              <a:t>Celtic Life International</a:t>
            </a:r>
            <a:r>
              <a:rPr lang="en-GB" sz="1600" b="0" i="0" dirty="0">
                <a:solidFill>
                  <a:srgbClr val="2C3E50"/>
                </a:solidFill>
                <a:effectLst/>
                <a:latin typeface="Calibri" panose="020F0502020204030204" pitchFamily="34" charset="0"/>
              </a:rPr>
              <a:t>. [online] Available at: </a:t>
            </a:r>
            <a:r>
              <a:rPr lang="en-GB" sz="1600" b="0" i="0" dirty="0">
                <a:solidFill>
                  <a:srgbClr val="2C3E50"/>
                </a:solidFill>
                <a:effectLst/>
                <a:latin typeface="Calibri" panose="020F0502020204030204" pitchFamily="34" charset="0"/>
                <a:hlinkClick r:id="rId3"/>
              </a:rPr>
              <a:t>https://celticlifeintl.com/</a:t>
            </a:r>
            <a:r>
              <a:rPr lang="en-GB" sz="1600" b="0" i="0" dirty="0">
                <a:solidFill>
                  <a:srgbClr val="2C3E50"/>
                </a:solidFill>
                <a:effectLst/>
                <a:latin typeface="Calibri" panose="020F0502020204030204" pitchFamily="34" charset="0"/>
              </a:rPr>
              <a:t>.</a:t>
            </a:r>
            <a:r>
              <a:rPr lang="en-GB" sz="1600" dirty="0">
                <a:solidFill>
                  <a:srgbClr val="2C3E50"/>
                </a:solidFill>
                <a:latin typeface="Calibri" panose="020F0502020204030204" pitchFamily="34" charset="0"/>
              </a:rPr>
              <a:t> (Accessed 04 May 2025).</a:t>
            </a:r>
            <a:endParaRPr lang="en-GB" sz="1600" b="0" i="0" dirty="0">
              <a:solidFill>
                <a:srgbClr val="2C3E50"/>
              </a:solidFill>
              <a:effectLst/>
              <a:latin typeface="Calibri" panose="020F0502020204030204" pitchFamily="34" charset="0"/>
            </a:endParaRP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Clampet, J. (2023). </a:t>
            </a:r>
            <a:r>
              <a:rPr lang="en-GB" sz="1600" b="0" i="1" dirty="0">
                <a:solidFill>
                  <a:srgbClr val="2C3E50"/>
                </a:solidFill>
                <a:effectLst/>
                <a:latin typeface="Calibri" panose="020F0502020204030204" pitchFamily="34" charset="0"/>
              </a:rPr>
              <a:t>State of Travel 2023</a:t>
            </a:r>
            <a:r>
              <a:rPr lang="en-GB" sz="1600" b="0" i="0" dirty="0">
                <a:solidFill>
                  <a:srgbClr val="2C3E50"/>
                </a:solidFill>
                <a:effectLst/>
                <a:latin typeface="Calibri" panose="020F0502020204030204" pitchFamily="34" charset="0"/>
              </a:rPr>
              <a:t>. [online] Skift. Available at: https://skift.com/insights/state-of-travel-2023/ [Accessed 8 May 2025].</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Creative Scotland (2024). </a:t>
            </a:r>
            <a:r>
              <a:rPr lang="en-GB" sz="1600" b="0" i="1" dirty="0">
                <a:solidFill>
                  <a:srgbClr val="2C3E50"/>
                </a:solidFill>
                <a:effectLst/>
                <a:latin typeface="Calibri" panose="020F0502020204030204" pitchFamily="34" charset="0"/>
              </a:rPr>
              <a:t>Scottish International Storytelling Festival 2024 Programme Announced</a:t>
            </a:r>
            <a:r>
              <a:rPr lang="en-GB" sz="1600" b="0" i="0" dirty="0">
                <a:solidFill>
                  <a:srgbClr val="2C3E50"/>
                </a:solidFill>
                <a:effectLst/>
                <a:latin typeface="Calibri" panose="020F0502020204030204" pitchFamily="34" charset="0"/>
              </a:rPr>
              <a:t>. [online] Creative Scotland. Available at: https://www.creativescotland.com/news-stories/latest-news/archive/2024/09/scottish-international-storytelling-festival-2024-programme-announced [Accessed 8 May 2025].</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Evans, D. (2021). </a:t>
            </a:r>
            <a:r>
              <a:rPr lang="en-GB" sz="1600" b="0" i="1" dirty="0">
                <a:solidFill>
                  <a:srgbClr val="2C3E50"/>
                </a:solidFill>
                <a:effectLst/>
                <a:latin typeface="Calibri" panose="020F0502020204030204" pitchFamily="34" charset="0"/>
              </a:rPr>
              <a:t>Social Media Marketing</a:t>
            </a:r>
            <a:r>
              <a:rPr lang="en-GB" sz="1600" b="0" i="0" dirty="0">
                <a:solidFill>
                  <a:srgbClr val="2C3E50"/>
                </a:solidFill>
                <a:effectLst/>
                <a:latin typeface="Calibri" panose="020F0502020204030204" pitchFamily="34" charset="0"/>
              </a:rPr>
              <a:t>. A G Printing &amp; Publishing.</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Evans, N.G. (2024). </a:t>
            </a:r>
            <a:r>
              <a:rPr lang="en-GB" sz="1600" b="0" i="1" dirty="0">
                <a:solidFill>
                  <a:srgbClr val="2C3E50"/>
                </a:solidFill>
                <a:effectLst/>
                <a:latin typeface="Calibri" panose="020F0502020204030204" pitchFamily="34" charset="0"/>
              </a:rPr>
              <a:t>Strategic Management for Tourism, Hospitality and Events</a:t>
            </a:r>
            <a:r>
              <a:rPr lang="en-GB" sz="1600" b="0" i="0" dirty="0">
                <a:solidFill>
                  <a:srgbClr val="2C3E50"/>
                </a:solidFill>
                <a:effectLst/>
                <a:latin typeface="Calibri" panose="020F0502020204030204" pitchFamily="34" charset="0"/>
              </a:rPr>
              <a:t>. 3rd ed. Taylor &amp; Francis.</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Freeman, R.E. (1984). </a:t>
            </a:r>
            <a:r>
              <a:rPr lang="en-GB" sz="1600" b="0" i="1" dirty="0">
                <a:solidFill>
                  <a:srgbClr val="2C3E50"/>
                </a:solidFill>
                <a:effectLst/>
                <a:latin typeface="Calibri" panose="020F0502020204030204" pitchFamily="34" charset="0"/>
              </a:rPr>
              <a:t>Strategic Management: a Stakeholder Approach</a:t>
            </a:r>
            <a:r>
              <a:rPr lang="en-GB" sz="1600" b="0" i="0" dirty="0">
                <a:solidFill>
                  <a:srgbClr val="2C3E50"/>
                </a:solidFill>
                <a:effectLst/>
                <a:latin typeface="Calibri" panose="020F0502020204030204" pitchFamily="34" charset="0"/>
              </a:rPr>
              <a:t>. Cambridge: Cambridge University Press.</a:t>
            </a:r>
            <a:endParaRPr lang="en-GB" sz="1600" dirty="0">
              <a:solidFill>
                <a:srgbClr val="2C3E50"/>
              </a:solidFill>
              <a:latin typeface="Calibri" panose="020F0502020204030204" pitchFamily="34" charset="0"/>
            </a:endParaRPr>
          </a:p>
          <a:p>
            <a:pPr marL="285750" indent="-285750">
              <a:buFont typeface="Arial" panose="020B0604020202020204" pitchFamily="34" charset="0"/>
              <a:buChar char="•"/>
            </a:pPr>
            <a:r>
              <a:rPr lang="en-GB" sz="1600" dirty="0">
                <a:solidFill>
                  <a:srgbClr val="2C3E50"/>
                </a:solidFill>
                <a:latin typeface="Calibri" panose="020F0502020204030204" pitchFamily="34" charset="0"/>
              </a:rPr>
              <a:t>GBTA</a:t>
            </a:r>
            <a:r>
              <a:rPr lang="en-GB" sz="1600" b="0" i="0" dirty="0">
                <a:solidFill>
                  <a:srgbClr val="2C3E50"/>
                </a:solidFill>
                <a:effectLst/>
                <a:latin typeface="Calibri" panose="020F0502020204030204" pitchFamily="34" charset="0"/>
              </a:rPr>
              <a:t>. (2022). </a:t>
            </a:r>
            <a:r>
              <a:rPr lang="en-GB" sz="1600" b="0" i="1" dirty="0">
                <a:solidFill>
                  <a:srgbClr val="2C3E50"/>
                </a:solidFill>
                <a:effectLst/>
                <a:latin typeface="Calibri" panose="020F0502020204030204" pitchFamily="34" charset="0"/>
              </a:rPr>
              <a:t>Global Business Travel Spending is Coming Back, but Recent Headwinds Push Anticipated Full Recovery Into 2025 and 2026 - Global Business Travel Association - GBTA</a:t>
            </a:r>
            <a:r>
              <a:rPr lang="en-GB" sz="1600" b="0" i="0" dirty="0">
                <a:solidFill>
                  <a:srgbClr val="2C3E50"/>
                </a:solidFill>
                <a:effectLst/>
                <a:latin typeface="Calibri" panose="020F0502020204030204" pitchFamily="34" charset="0"/>
              </a:rPr>
              <a:t>. [online] Available at: </a:t>
            </a:r>
            <a:r>
              <a:rPr lang="en-GB" sz="1600" b="0" i="0" dirty="0">
                <a:solidFill>
                  <a:srgbClr val="2C3E50"/>
                </a:solidFill>
                <a:effectLst/>
                <a:latin typeface="Calibri" panose="020F0502020204030204" pitchFamily="34" charset="0"/>
                <a:hlinkClick r:id="rId4"/>
              </a:rPr>
              <a:t>https://www.gbta.org/global-business-travel-spending-is-coming-back-but-recent-headwinds-push-anticipated-full-recovery-into-2025-and-2026/</a:t>
            </a:r>
            <a:r>
              <a:rPr lang="en-GB" sz="1600" b="0" i="0" dirty="0">
                <a:solidFill>
                  <a:srgbClr val="2C3E50"/>
                </a:solidFill>
                <a:effectLst/>
                <a:latin typeface="Calibri" panose="020F0502020204030204" pitchFamily="34" charset="0"/>
              </a:rPr>
              <a:t>. (Accessed  30 April 2025).</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Getz, D. and Page, S.J. (2019). </a:t>
            </a:r>
            <a:r>
              <a:rPr lang="en-GB" sz="1600" b="0" i="1" dirty="0">
                <a:solidFill>
                  <a:srgbClr val="2C3E50"/>
                </a:solidFill>
                <a:effectLst/>
                <a:latin typeface="Calibri" panose="020F0502020204030204" pitchFamily="34" charset="0"/>
              </a:rPr>
              <a:t>Event studies : theory, research, and policy for planned events, 3rd edition</a:t>
            </a:r>
            <a:r>
              <a:rPr lang="en-GB" sz="1600" b="0" i="0" dirty="0">
                <a:solidFill>
                  <a:srgbClr val="2C3E50"/>
                </a:solidFill>
                <a:effectLst/>
                <a:latin typeface="Calibri" panose="020F0502020204030204" pitchFamily="34" charset="0"/>
              </a:rPr>
              <a:t>. New York: Routledge, Taylor &amp; Francis Group.</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Gov</a:t>
            </a:r>
            <a:r>
              <a:rPr lang="en-GB" sz="1600" dirty="0">
                <a:solidFill>
                  <a:srgbClr val="2C3E50"/>
                </a:solidFill>
                <a:latin typeface="Calibri" panose="020F0502020204030204" pitchFamily="34" charset="0"/>
              </a:rPr>
              <a:t> W</a:t>
            </a:r>
            <a:r>
              <a:rPr lang="en-GB" sz="1600" b="0" i="0" dirty="0">
                <a:solidFill>
                  <a:srgbClr val="2C3E50"/>
                </a:solidFill>
                <a:effectLst/>
                <a:latin typeface="Calibri" panose="020F0502020204030204" pitchFamily="34" charset="0"/>
              </a:rPr>
              <a:t>ales. (2023). </a:t>
            </a:r>
            <a:r>
              <a:rPr lang="en-GB" sz="1600" b="0" i="1" dirty="0">
                <a:solidFill>
                  <a:srgbClr val="2C3E50"/>
                </a:solidFill>
                <a:effectLst/>
                <a:latin typeface="Calibri" panose="020F0502020204030204" pitchFamily="34" charset="0"/>
              </a:rPr>
              <a:t>Castell Coch venue hire | </a:t>
            </a:r>
            <a:r>
              <a:rPr lang="en-GB" sz="1600" b="0" i="1" dirty="0" err="1">
                <a:solidFill>
                  <a:srgbClr val="2C3E50"/>
                </a:solidFill>
                <a:effectLst/>
                <a:latin typeface="Calibri" panose="020F0502020204030204" pitchFamily="34" charset="0"/>
              </a:rPr>
              <a:t>Cadw</a:t>
            </a:r>
            <a:r>
              <a:rPr lang="en-GB" sz="1600" b="0" i="0" dirty="0">
                <a:solidFill>
                  <a:srgbClr val="2C3E50"/>
                </a:solidFill>
                <a:effectLst/>
                <a:latin typeface="Calibri" panose="020F0502020204030204" pitchFamily="34" charset="0"/>
              </a:rPr>
              <a:t>. [online] Available at: https://cadw.gov.wales/visit/venue-hire/commercial-hire-events/castell-coch-venue-hire [Accessed 8 May 2025].</a:t>
            </a:r>
          </a:p>
          <a:p>
            <a:pPr marL="285750" indent="-285750">
              <a:buFont typeface="Arial" panose="020B0604020202020204" pitchFamily="34" charset="0"/>
              <a:buChar char="•"/>
            </a:pPr>
            <a:r>
              <a:rPr lang="en-GB" sz="1600" dirty="0"/>
              <a:t>Jones, M. (2014) </a:t>
            </a:r>
            <a:r>
              <a:rPr lang="en-GB" sz="1600" i="1" dirty="0"/>
              <a:t>Sustainable Event Management: A Practical Guide</a:t>
            </a:r>
            <a:r>
              <a:rPr lang="en-GB" sz="1600" dirty="0"/>
              <a:t>. 2nd </a:t>
            </a:r>
            <a:r>
              <a:rPr lang="en-GB" sz="1600" dirty="0" err="1"/>
              <a:t>edn</a:t>
            </a:r>
            <a:r>
              <a:rPr lang="en-GB" sz="1600" dirty="0"/>
              <a:t>. Abingdon: Routledge.</a:t>
            </a:r>
            <a:endParaRPr lang="en-GB" sz="1600" i="0" dirty="0">
              <a:solidFill>
                <a:srgbClr val="2C3E50"/>
              </a:solidFill>
              <a:effectLst/>
              <a:latin typeface="Calibri" panose="020F0502020204030204" pitchFamily="34" charset="0"/>
            </a:endParaRP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Kotler, P. and Lee, N. (2016). </a:t>
            </a:r>
            <a:r>
              <a:rPr lang="en-GB" sz="1600" b="0" i="1" dirty="0">
                <a:solidFill>
                  <a:srgbClr val="2C3E50"/>
                </a:solidFill>
                <a:effectLst/>
                <a:latin typeface="Calibri" panose="020F0502020204030204" pitchFamily="34" charset="0"/>
              </a:rPr>
              <a:t>Social marketing : changing </a:t>
            </a:r>
            <a:r>
              <a:rPr lang="en-GB" sz="1600" b="0" i="1" dirty="0" err="1">
                <a:solidFill>
                  <a:srgbClr val="2C3E50"/>
                </a:solidFill>
                <a:effectLst/>
                <a:latin typeface="Calibri" panose="020F0502020204030204" pitchFamily="34" charset="0"/>
              </a:rPr>
              <a:t>behaviors</a:t>
            </a:r>
            <a:r>
              <a:rPr lang="en-GB" sz="1600" b="0" i="1" dirty="0">
                <a:solidFill>
                  <a:srgbClr val="2C3E50"/>
                </a:solidFill>
                <a:effectLst/>
                <a:latin typeface="Calibri" panose="020F0502020204030204" pitchFamily="34" charset="0"/>
              </a:rPr>
              <a:t> for good</a:t>
            </a:r>
            <a:r>
              <a:rPr lang="en-GB" sz="1600" b="0" i="0" dirty="0">
                <a:solidFill>
                  <a:srgbClr val="2C3E50"/>
                </a:solidFill>
                <a:effectLst/>
                <a:latin typeface="Calibri" panose="020F0502020204030204" pitchFamily="34" charset="0"/>
              </a:rPr>
              <a:t>. Thousand Oaks: Sage Publications, Inc.</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Kulshreshtha, S.K. (2023). </a:t>
            </a:r>
            <a:r>
              <a:rPr lang="en-GB" sz="1600" b="0" i="1" dirty="0">
                <a:solidFill>
                  <a:srgbClr val="2C3E50"/>
                </a:solidFill>
                <a:effectLst/>
                <a:latin typeface="Calibri" panose="020F0502020204030204" pitchFamily="34" charset="0"/>
              </a:rPr>
              <a:t>Managing Festivals for Destination Marketing and Branding</a:t>
            </a:r>
            <a:r>
              <a:rPr lang="en-GB" sz="1600" b="0" i="0" dirty="0">
                <a:solidFill>
                  <a:srgbClr val="2C3E50"/>
                </a:solidFill>
                <a:effectLst/>
                <a:latin typeface="Calibri" panose="020F0502020204030204" pitchFamily="34" charset="0"/>
              </a:rPr>
              <a:t>. IGI Global.</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Lonely Planet (2025). </a:t>
            </a:r>
            <a:r>
              <a:rPr lang="en-GB" sz="1600" b="0" i="1" dirty="0">
                <a:solidFill>
                  <a:srgbClr val="2C3E50"/>
                </a:solidFill>
                <a:effectLst/>
                <a:latin typeface="Calibri" panose="020F0502020204030204" pitchFamily="34" charset="0"/>
              </a:rPr>
              <a:t>Lonely Planet | Travel Guides &amp; Travel Information</a:t>
            </a:r>
            <a:r>
              <a:rPr lang="en-GB" sz="1600" b="0" i="0" dirty="0">
                <a:solidFill>
                  <a:srgbClr val="2C3E50"/>
                </a:solidFill>
                <a:effectLst/>
                <a:latin typeface="Calibri" panose="020F0502020204030204" pitchFamily="34" charset="0"/>
              </a:rPr>
              <a:t>. [online] Lonely Planet. Available at: </a:t>
            </a:r>
            <a:r>
              <a:rPr lang="en-GB" sz="1600" b="0" i="0" dirty="0">
                <a:solidFill>
                  <a:srgbClr val="2C3E50"/>
                </a:solidFill>
                <a:effectLst/>
                <a:latin typeface="Calibri" panose="020F0502020204030204" pitchFamily="34" charset="0"/>
                <a:hlinkClick r:id="rId5"/>
              </a:rPr>
              <a:t>https://www.lonelyplanet.com/</a:t>
            </a:r>
            <a:r>
              <a:rPr lang="en-GB" sz="1600" b="0" i="0" dirty="0">
                <a:solidFill>
                  <a:srgbClr val="2C3E50"/>
                </a:solidFill>
                <a:effectLst/>
                <a:latin typeface="Calibri" panose="020F0502020204030204" pitchFamily="34" charset="0"/>
              </a:rPr>
              <a:t>.</a:t>
            </a:r>
            <a:r>
              <a:rPr lang="en-GB" sz="1600" dirty="0">
                <a:solidFill>
                  <a:srgbClr val="2C3E50"/>
                </a:solidFill>
                <a:latin typeface="Calibri" panose="020F0502020204030204" pitchFamily="34" charset="0"/>
              </a:rPr>
              <a:t> (Accessed 30 April 2025).</a:t>
            </a:r>
          </a:p>
          <a:p>
            <a:pPr marL="285750" indent="-285750">
              <a:buFont typeface="Arial" panose="020B0604020202020204" pitchFamily="34" charset="0"/>
              <a:buChar char="•"/>
            </a:pPr>
            <a:r>
              <a:rPr lang="en-GB" sz="1600" dirty="0">
                <a:solidFill>
                  <a:srgbClr val="2C3E50"/>
                </a:solidFill>
                <a:latin typeface="Calibri" panose="020F0502020204030204" pitchFamily="34" charset="0"/>
              </a:rPr>
              <a:t>ICCA</a:t>
            </a:r>
            <a:r>
              <a:rPr lang="en-GB" sz="1600" b="0" i="0" dirty="0">
                <a:solidFill>
                  <a:srgbClr val="2C3E50"/>
                </a:solidFill>
                <a:effectLst/>
                <a:latin typeface="Calibri" panose="020F0502020204030204" pitchFamily="34" charset="0"/>
              </a:rPr>
              <a:t>. (2023). </a:t>
            </a:r>
            <a:r>
              <a:rPr lang="en-GB" sz="1600" b="0" i="1" dirty="0">
                <a:solidFill>
                  <a:srgbClr val="2C3E50"/>
                </a:solidFill>
                <a:effectLst/>
                <a:latin typeface="Calibri" panose="020F0502020204030204" pitchFamily="34" charset="0"/>
              </a:rPr>
              <a:t>Public Abstract - 2022 ICCA Business Analytics</a:t>
            </a:r>
            <a:r>
              <a:rPr lang="en-GB" sz="1600" b="0" i="0" dirty="0">
                <a:solidFill>
                  <a:srgbClr val="2C3E50"/>
                </a:solidFill>
                <a:effectLst/>
                <a:latin typeface="Calibri" panose="020F0502020204030204" pitchFamily="34" charset="0"/>
              </a:rPr>
              <a:t>. [online] Available at: </a:t>
            </a:r>
            <a:r>
              <a:rPr lang="en-GB" sz="1600" b="0" i="0" dirty="0">
                <a:solidFill>
                  <a:srgbClr val="2C3E50"/>
                </a:solidFill>
                <a:effectLst/>
                <a:latin typeface="Calibri" panose="020F0502020204030204" pitchFamily="34" charset="0"/>
                <a:hlinkClick r:id="rId6"/>
              </a:rPr>
              <a:t>https://www.iccaworld.org/global-industry-news/post/public-abstract-2022-icca-business-analytics/</a:t>
            </a:r>
            <a:r>
              <a:rPr lang="en-GB" sz="1600" b="0" i="0" dirty="0">
                <a:solidFill>
                  <a:srgbClr val="2C3E50"/>
                </a:solidFill>
                <a:effectLst/>
                <a:latin typeface="Calibri" panose="020F0502020204030204" pitchFamily="34" charset="0"/>
              </a:rPr>
              <a:t>. (Accessed 30 April 2025)</a:t>
            </a:r>
          </a:p>
          <a:p>
            <a:pPr marL="285750" indent="-285750">
              <a:buFont typeface="Arial" panose="020B0604020202020204" pitchFamily="34" charset="0"/>
              <a:buChar char="•"/>
            </a:pPr>
            <a:r>
              <a:rPr lang="en-GB" sz="1600" dirty="0" err="1">
                <a:solidFill>
                  <a:srgbClr val="2C3E50"/>
                </a:solidFill>
                <a:latin typeface="Calibri" panose="020F0502020204030204" pitchFamily="34" charset="0"/>
              </a:rPr>
              <a:t>MICE</a:t>
            </a:r>
            <a:r>
              <a:rPr lang="en-GB" sz="1600" b="0" i="0" dirty="0" err="1">
                <a:solidFill>
                  <a:srgbClr val="2C3E50"/>
                </a:solidFill>
                <a:effectLst/>
                <a:latin typeface="Calibri" panose="020F0502020204030204" pitchFamily="34" charset="0"/>
              </a:rPr>
              <a:t>book</a:t>
            </a:r>
            <a:r>
              <a:rPr lang="en-GB" sz="1600" b="0" i="0" dirty="0">
                <a:solidFill>
                  <a:srgbClr val="2C3E50"/>
                </a:solidFill>
                <a:effectLst/>
                <a:latin typeface="Calibri" panose="020F0502020204030204" pitchFamily="34" charset="0"/>
              </a:rPr>
              <a:t> (2025). </a:t>
            </a:r>
            <a:r>
              <a:rPr lang="en-GB" sz="1600" b="0" i="1" dirty="0">
                <a:solidFill>
                  <a:srgbClr val="2C3E50"/>
                </a:solidFill>
                <a:effectLst/>
                <a:latin typeface="Calibri" panose="020F0502020204030204" pitchFamily="34" charset="0"/>
              </a:rPr>
              <a:t>Pushing the Boundaries: Where Next for Incentive Travel? - </a:t>
            </a:r>
            <a:r>
              <a:rPr lang="en-GB" sz="1600" b="0" i="1" dirty="0" err="1">
                <a:solidFill>
                  <a:srgbClr val="2C3E50"/>
                </a:solidFill>
                <a:effectLst/>
                <a:latin typeface="Calibri" panose="020F0502020204030204" pitchFamily="34" charset="0"/>
              </a:rPr>
              <a:t>micebook</a:t>
            </a:r>
            <a:r>
              <a:rPr lang="en-GB" sz="1600" b="0" i="1" dirty="0">
                <a:solidFill>
                  <a:srgbClr val="2C3E50"/>
                </a:solidFill>
                <a:effectLst/>
                <a:latin typeface="Calibri" panose="020F0502020204030204" pitchFamily="34" charset="0"/>
              </a:rPr>
              <a:t>.</a:t>
            </a:r>
            <a:r>
              <a:rPr lang="en-GB" sz="1600" b="0" i="0" dirty="0">
                <a:solidFill>
                  <a:srgbClr val="2C3E50"/>
                </a:solidFill>
                <a:effectLst/>
                <a:latin typeface="Calibri" panose="020F0502020204030204" pitchFamily="34" charset="0"/>
              </a:rPr>
              <a:t> [online] </a:t>
            </a:r>
            <a:r>
              <a:rPr lang="en-GB" sz="1600" b="0" i="0" dirty="0" err="1">
                <a:solidFill>
                  <a:srgbClr val="2C3E50"/>
                </a:solidFill>
                <a:effectLst/>
                <a:latin typeface="Calibri" panose="020F0502020204030204" pitchFamily="34" charset="0"/>
              </a:rPr>
              <a:t>micebook</a:t>
            </a:r>
            <a:r>
              <a:rPr lang="en-GB" sz="1600" b="0" i="0" dirty="0">
                <a:solidFill>
                  <a:srgbClr val="2C3E50"/>
                </a:solidFill>
                <a:effectLst/>
                <a:latin typeface="Calibri" panose="020F0502020204030204" pitchFamily="34" charset="0"/>
              </a:rPr>
              <a:t>. - powered by </a:t>
            </a:r>
            <a:r>
              <a:rPr lang="en-GB" sz="1600" b="0" i="0" dirty="0" err="1">
                <a:solidFill>
                  <a:srgbClr val="2C3E50"/>
                </a:solidFill>
                <a:effectLst/>
                <a:latin typeface="Calibri" panose="020F0502020204030204" pitchFamily="34" charset="0"/>
              </a:rPr>
              <a:t>micebook</a:t>
            </a:r>
            <a:r>
              <a:rPr lang="en-GB" sz="1600" b="0" i="0" dirty="0">
                <a:solidFill>
                  <a:srgbClr val="2C3E50"/>
                </a:solidFill>
                <a:effectLst/>
                <a:latin typeface="Calibri" panose="020F0502020204030204" pitchFamily="34" charset="0"/>
              </a:rPr>
              <a:t>. Available at: https://micebook.com/blog/2025/02/04/pushing-the-boundaries-where-next-for-incentive-travel/ [Accessed 8 May 2025].</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Morgan, N., Pritchard, A. and Pride, R. (2007). </a:t>
            </a:r>
            <a:r>
              <a:rPr lang="en-GB" sz="1600" b="0" i="1" dirty="0">
                <a:solidFill>
                  <a:srgbClr val="2C3E50"/>
                </a:solidFill>
                <a:effectLst/>
                <a:latin typeface="Calibri" panose="020F0502020204030204" pitchFamily="34" charset="0"/>
              </a:rPr>
              <a:t>Destination Branding</a:t>
            </a:r>
            <a:r>
              <a:rPr lang="en-GB" sz="1600" b="0" i="0" dirty="0">
                <a:solidFill>
                  <a:srgbClr val="2C3E50"/>
                </a:solidFill>
                <a:effectLst/>
                <a:latin typeface="Calibri" panose="020F0502020204030204" pitchFamily="34" charset="0"/>
              </a:rPr>
              <a:t>. Routledge.</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Museum Wales. (2025). </a:t>
            </a:r>
            <a:r>
              <a:rPr lang="en-GB" sz="1600" b="0" i="1" dirty="0">
                <a:solidFill>
                  <a:srgbClr val="2C3E50"/>
                </a:solidFill>
                <a:effectLst/>
                <a:latin typeface="Calibri" panose="020F0502020204030204" pitchFamily="34" charset="0"/>
              </a:rPr>
              <a:t>Wedding Venue for Hire at St. Fagans, Cardiff</a:t>
            </a:r>
            <a:r>
              <a:rPr lang="en-GB" sz="1600" b="0" i="0" dirty="0">
                <a:solidFill>
                  <a:srgbClr val="2C3E50"/>
                </a:solidFill>
                <a:effectLst/>
                <a:latin typeface="Calibri" panose="020F0502020204030204" pitchFamily="34" charset="0"/>
              </a:rPr>
              <a:t>. [online] Available at: https://museum.wales/stfagans/hire/wedding/ [Accessed 8 May 2025].</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O’Toole, W. (2021). </a:t>
            </a:r>
            <a:r>
              <a:rPr lang="en-GB" sz="1600" b="0" i="1" dirty="0">
                <a:solidFill>
                  <a:srgbClr val="2C3E50"/>
                </a:solidFill>
                <a:effectLst/>
                <a:latin typeface="Calibri" panose="020F0502020204030204" pitchFamily="34" charset="0"/>
              </a:rPr>
              <a:t>Events Feasibility and Development</a:t>
            </a:r>
            <a:r>
              <a:rPr lang="en-GB" sz="1600" b="0" i="0" dirty="0">
                <a:solidFill>
                  <a:srgbClr val="2C3E50"/>
                </a:solidFill>
                <a:effectLst/>
                <a:latin typeface="Calibri" panose="020F0502020204030204" pitchFamily="34" charset="0"/>
              </a:rPr>
              <a:t>. Routledge.</a:t>
            </a:r>
          </a:p>
          <a:p>
            <a:pPr marL="285750" indent="-285750">
              <a:buFont typeface="Arial" panose="020B0604020202020204" pitchFamily="34" charset="0"/>
              <a:buChar char="•"/>
            </a:pPr>
            <a:r>
              <a:rPr lang="en-GB" sz="1600" dirty="0"/>
              <a:t>Tum, J. et al. (2020) </a:t>
            </a:r>
            <a:r>
              <a:rPr lang="en-GB" sz="1600" i="1" dirty="0"/>
              <a:t>Management of Event Operations</a:t>
            </a:r>
            <a:r>
              <a:rPr lang="en-GB" sz="1600" dirty="0"/>
              <a:t>. Routledge.</a:t>
            </a:r>
            <a:endParaRPr lang="en-GB" sz="1600" b="0" i="0" dirty="0">
              <a:solidFill>
                <a:srgbClr val="2C3E50"/>
              </a:solidFill>
              <a:effectLst/>
              <a:latin typeface="Calibri" panose="020F0502020204030204" pitchFamily="34" charset="0"/>
            </a:endParaRPr>
          </a:p>
          <a:p>
            <a:pPr marL="285750" indent="-285750">
              <a:buFont typeface="Arial" panose="020B0604020202020204" pitchFamily="34" charset="0"/>
              <a:buChar char="•"/>
            </a:pPr>
            <a:r>
              <a:rPr lang="en-GB" sz="1600" dirty="0">
                <a:solidFill>
                  <a:srgbClr val="2C3E50"/>
                </a:solidFill>
                <a:latin typeface="Calibri" panose="020F0502020204030204" pitchFamily="34" charset="0"/>
              </a:rPr>
              <a:t>Visit Wales</a:t>
            </a:r>
            <a:r>
              <a:rPr lang="en-GB" sz="1600" b="0" i="0" dirty="0">
                <a:solidFill>
                  <a:srgbClr val="2C3E50"/>
                </a:solidFill>
                <a:effectLst/>
                <a:latin typeface="Calibri" panose="020F0502020204030204" pitchFamily="34" charset="0"/>
              </a:rPr>
              <a:t>. (2025). </a:t>
            </a:r>
            <a:r>
              <a:rPr lang="en-GB" sz="1600" b="0" i="1" dirty="0">
                <a:solidFill>
                  <a:srgbClr val="2C3E50"/>
                </a:solidFill>
                <a:effectLst/>
                <a:latin typeface="Calibri" panose="020F0502020204030204" pitchFamily="34" charset="0"/>
              </a:rPr>
              <a:t>Wales is celebrating a Year of </a:t>
            </a:r>
            <a:r>
              <a:rPr lang="en-GB" sz="1600" b="0" i="1" dirty="0" err="1">
                <a:solidFill>
                  <a:srgbClr val="2C3E50"/>
                </a:solidFill>
                <a:effectLst/>
                <a:latin typeface="Calibri" panose="020F0502020204030204" pitchFamily="34" charset="0"/>
              </a:rPr>
              <a:t>Croeso</a:t>
            </a:r>
            <a:r>
              <a:rPr lang="en-GB" sz="1600" b="0" i="1" dirty="0">
                <a:solidFill>
                  <a:srgbClr val="2C3E50"/>
                </a:solidFill>
                <a:effectLst/>
                <a:latin typeface="Calibri" panose="020F0502020204030204" pitchFamily="34" charset="0"/>
              </a:rPr>
              <a:t>, a Welsh welcome for visitors</a:t>
            </a:r>
            <a:r>
              <a:rPr lang="en-GB" sz="1600" b="0" i="0" dirty="0">
                <a:solidFill>
                  <a:srgbClr val="2C3E50"/>
                </a:solidFill>
                <a:effectLst/>
                <a:latin typeface="Calibri" panose="020F0502020204030204" pitchFamily="34" charset="0"/>
              </a:rPr>
              <a:t>. [online] Available at: </a:t>
            </a:r>
            <a:r>
              <a:rPr lang="en-GB" sz="1600" b="0" i="0" dirty="0">
                <a:solidFill>
                  <a:srgbClr val="2C3E50"/>
                </a:solidFill>
                <a:effectLst/>
                <a:latin typeface="Calibri" panose="020F0502020204030204" pitchFamily="34" charset="0"/>
                <a:hlinkClick r:id="rId7"/>
              </a:rPr>
              <a:t>https://traveltrade.visitwales.com/useful-information/toolkit/year-of-croeso</a:t>
            </a:r>
            <a:r>
              <a:rPr lang="en-GB" sz="1600" b="0" i="0" dirty="0">
                <a:solidFill>
                  <a:srgbClr val="2C3E50"/>
                </a:solidFill>
                <a:effectLst/>
                <a:latin typeface="Calibri" panose="020F0502020204030204" pitchFamily="34" charset="0"/>
              </a:rPr>
              <a:t>. (Accessed 01 May 2025)</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Weinstein, A. (2013). </a:t>
            </a:r>
            <a:r>
              <a:rPr lang="en-GB" sz="1600" b="0" i="1" dirty="0">
                <a:solidFill>
                  <a:srgbClr val="2C3E50"/>
                </a:solidFill>
                <a:effectLst/>
                <a:latin typeface="Calibri" panose="020F0502020204030204" pitchFamily="34" charset="0"/>
              </a:rPr>
              <a:t>Handbook of Niche Marketing</a:t>
            </a:r>
            <a:r>
              <a:rPr lang="en-GB" sz="1600" b="0" i="0" dirty="0">
                <a:solidFill>
                  <a:srgbClr val="2C3E50"/>
                </a:solidFill>
                <a:effectLst/>
                <a:latin typeface="Calibri" panose="020F0502020204030204" pitchFamily="34" charset="0"/>
              </a:rPr>
              <a:t>. Routledge. </a:t>
            </a:r>
          </a:p>
          <a:p>
            <a:pPr marL="285750" indent="-285750">
              <a:buFont typeface="Arial" panose="020B0604020202020204" pitchFamily="34" charset="0"/>
              <a:buChar char="•"/>
            </a:pPr>
            <a:r>
              <a:rPr lang="en-GB" sz="1600" b="0" i="0" dirty="0">
                <a:solidFill>
                  <a:srgbClr val="2C3E50"/>
                </a:solidFill>
                <a:effectLst/>
                <a:latin typeface="Calibri" panose="020F0502020204030204" pitchFamily="34" charset="0"/>
              </a:rPr>
              <a:t>Williams, J. (2010). </a:t>
            </a:r>
            <a:r>
              <a:rPr lang="en-GB" sz="1600" b="0" i="1" dirty="0">
                <a:solidFill>
                  <a:srgbClr val="2C3E50"/>
                </a:solidFill>
                <a:effectLst/>
                <a:latin typeface="Calibri" panose="020F0502020204030204" pitchFamily="34" charset="0"/>
              </a:rPr>
              <a:t>A history of Wales : derived from authentic sources</a:t>
            </a:r>
            <a:r>
              <a:rPr lang="en-GB" sz="1600" b="0" i="0" dirty="0">
                <a:solidFill>
                  <a:srgbClr val="2C3E50"/>
                </a:solidFill>
                <a:effectLst/>
                <a:latin typeface="Calibri" panose="020F0502020204030204" pitchFamily="34" charset="0"/>
              </a:rPr>
              <a:t>. Cambridge: Cambridge University Press.</a:t>
            </a:r>
            <a:endParaRPr lang="en-GB" sz="1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TotalTime>
  <Words>1715</Words>
  <Application>Microsoft Office PowerPoint</Application>
  <PresentationFormat>Custom</PresentationFormat>
  <Paragraphs>149</Paragraphs>
  <Slides>13</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13</vt:i4>
      </vt:variant>
    </vt:vector>
  </HeadingPairs>
  <TitlesOfParts>
    <vt:vector size="24" baseType="lpstr">
      <vt:lpstr>Raleway</vt:lpstr>
      <vt:lpstr>Roboto</vt:lpstr>
      <vt:lpstr>Times New Roman</vt:lpstr>
      <vt:lpstr>Arial</vt:lpstr>
      <vt:lpstr>Open Sans</vt:lpstr>
      <vt:lpstr>Canva Sans Bold</vt:lpstr>
      <vt:lpstr>Raleway Bold</vt:lpstr>
      <vt:lpstr>Calibri</vt:lpstr>
      <vt:lpstr>Aptos</vt:lpstr>
      <vt:lpstr>Open Sans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BMIH6007 International Meetings Management for the Hotel Industry</dc:title>
  <cp:lastModifiedBy>Roxana Poenaru</cp:lastModifiedBy>
  <cp:revision>1</cp:revision>
  <dcterms:created xsi:type="dcterms:W3CDTF">2006-08-16T00:00:00Z</dcterms:created>
  <dcterms:modified xsi:type="dcterms:W3CDTF">2025-05-17T17:00:00Z</dcterms:modified>
  <dc:identifier>DAGm4MpR4qM</dc:identifier>
</cp:coreProperties>
</file>