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64" r:id="rId2"/>
    <p:sldId id="276" r:id="rId3"/>
    <p:sldId id="281" r:id="rId4"/>
    <p:sldId id="279" r:id="rId5"/>
    <p:sldId id="269" r:id="rId6"/>
    <p:sldId id="270" r:id="rId7"/>
    <p:sldId id="280" r:id="rId8"/>
    <p:sldId id="282" r:id="rId9"/>
    <p:sldId id="285" r:id="rId10"/>
    <p:sldId id="283" r:id="rId11"/>
    <p:sldId id="284" r:id="rId12"/>
    <p:sldId id="274" r:id="rId1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709" autoAdjust="0"/>
  </p:normalViewPr>
  <p:slideViewPr>
    <p:cSldViewPr showGuides="1">
      <p:cViewPr varScale="1">
        <p:scale>
          <a:sx n="50" d="100"/>
          <a:sy n="50" d="100"/>
        </p:scale>
        <p:origin x="1284" y="44"/>
      </p:cViewPr>
      <p:guideLst>
        <p:guide pos="3839"/>
        <p:guide orient="horz" pos="2160"/>
      </p:guideLst>
    </p:cSldViewPr>
  </p:slideViewPr>
  <p:notesTextViewPr>
    <p:cViewPr>
      <p:scale>
        <a:sx n="1" d="1"/>
        <a:sy n="1" d="1"/>
      </p:scale>
      <p:origin x="0" y="-524"/>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12/7/2023</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12/7/2023</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a:t>
            </a:fld>
            <a:endParaRPr lang="en-GB"/>
          </a:p>
        </p:txBody>
      </p:sp>
    </p:spTree>
    <p:extLst>
      <p:ext uri="{BB962C8B-B14F-4D97-AF65-F5344CB8AC3E}">
        <p14:creationId xmlns:p14="http://schemas.microsoft.com/office/powerpoint/2010/main" val="3793488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Prioritising – If you have a deadline to meet, you can organise your workload so that you meet the closest deadline. Working like this means that you will meet deadlines. </a:t>
            </a:r>
          </a:p>
          <a:p>
            <a:endParaRPr lang="en-GB" dirty="0"/>
          </a:p>
          <a:p>
            <a:r>
              <a:rPr lang="en-GB" dirty="0"/>
              <a:t>Having strategies &amp; Systems in place – Using a diary means you can schedule your day and you will be able to visualise whether you have spare time to dedicate to tasks and deadlines. This may change the way you view the time and will help you realise it is important. Writing to do lists can be an effective way to ensure you are getting what you need done.</a:t>
            </a:r>
          </a:p>
          <a:p>
            <a:endParaRPr lang="en-GB" dirty="0"/>
          </a:p>
          <a:p>
            <a:r>
              <a:rPr lang="en-GB" dirty="0"/>
              <a:t>Organisation skills can increase your productivity because you have thought about something in advance, and you have given yourself time to prepare and finalise the smaller details. </a:t>
            </a:r>
          </a:p>
          <a:p>
            <a:endParaRPr lang="en-GB" dirty="0"/>
          </a:p>
          <a:p>
            <a:r>
              <a:rPr lang="en-GB" dirty="0"/>
              <a:t>This will decrease your stress levels because everything will be planned, organised and final. Everyone will know what they are doing, and things will run a lot smoother. </a:t>
            </a:r>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14447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means that you will have time to go through the right procedures. Completing risk assessments, ensuring you have adequate staff if you are going on a trip/outing, ensuring you have emergency contact details, first aid kits and so on. </a:t>
            </a:r>
          </a:p>
          <a:p>
            <a:endParaRPr lang="en-GB" dirty="0"/>
          </a:p>
          <a:p>
            <a:r>
              <a:rPr lang="en-GB" dirty="0"/>
              <a:t>Youth works is very hands on but to ensure this can happen in a meaningful way, there is a lot of paperwork which needs completing and following. These documents ensure that targets are met using a ‘SMART’ method. Meaning that youth work will be Specific, Measurable, Achievable, relevant and time bound. This process measures whether the intervention has worked. Along with case studies, these processes are very important when it comes to funding. </a:t>
            </a:r>
          </a:p>
          <a:p>
            <a:endParaRPr lang="en-GB" dirty="0"/>
          </a:p>
          <a:p>
            <a:r>
              <a:rPr lang="en-GB" dirty="0"/>
              <a:t>Monitoring, Evaluations and Reflection – You need to ensure you have thought about how you are going to gather information from the young people before and after an activity. This will be evidence that the work is young person led. This process will measure whether the activity has been beneficial or not to the young people and can help for future planning. </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814626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There might be case studies, charts, reports, articles and other information available which will help you to broaden your knowledge around the topic. When you research, you are gaining facts rather than stating your opinion. You are broadening your knowledge and gaining more information about the topic you have researched. </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GB" dirty="0"/>
          </a:p>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When planning an activity, outing or project, you can research what you will need. You will find lists of equipment, ingredients, methods, the best time to visit a certain place, the weather and so on. Researching can give you a good insight to what you are wanting to do. </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GB" dirty="0"/>
          </a:p>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If you identify a problem within your workplace, you can research that problem and it may help you. Others may have experienced the same or similar problem and given ideas on what they have done to resolve the problem.</a:t>
            </a:r>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3497990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research new trends and topics that are affecting the young people. This can give you an insight to what they are going through and how you can support the young people. You will also find out what signs and symptoms to look out for when it comes to different topics for example drugs, alcohol or even disabilities. </a:t>
            </a:r>
          </a:p>
          <a:p>
            <a:endParaRPr lang="en-GB" dirty="0"/>
          </a:p>
          <a:p>
            <a:r>
              <a:rPr lang="en-GB" dirty="0"/>
              <a:t>There are many theories which relate to youth work. It is important to have a good understanding of them, but it is impossible to know them all. Knowing how and where to research will help you when you need it. </a:t>
            </a:r>
          </a:p>
          <a:p>
            <a:endParaRPr lang="en-GB" dirty="0"/>
          </a:p>
          <a:p>
            <a:r>
              <a:rPr lang="en-GB" dirty="0"/>
              <a:t>Laws and legislations are important in any workplace but especially important when working with children and young people. Not only do you have to think about the health and safety of yourself and colleagues, but you are responsible for the young people. There are specific laws and legislations which only apply to children and young people which professionals are expected to follow for example, UNCRC. The United Nation Convention on the Rights of the Child is a legally binding international agreement setting out the civil, political, economic, social and cultural rights of every child, regardless of their race, religion or abilities. </a:t>
            </a:r>
          </a:p>
          <a:p>
            <a:endParaRPr lang="en-GB" dirty="0"/>
          </a:p>
          <a:p>
            <a:r>
              <a:rPr lang="en-GB" dirty="0"/>
              <a:t>There are many policies and procedures which go hand in hand with workplaces. These are procedures such as dress code, code of conduct, sickness and illness, health and safety, and so on. These policies and procedures transfer to a youth work setting but will have added ones such as confidentiality, safeguarding, social media. This is because you are a professional and you are expected to be a good role model to the young people you work with. </a:t>
            </a:r>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5446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Reading skills is having the ability to </a:t>
            </a:r>
            <a:r>
              <a:rPr lang="en-US" dirty="0"/>
              <a:t>read selectively which means using the reading list that your tutors/employers provide you. Everything on there should be relevant to your subject. You can use the contents page to see what the piece covers. That page will give you the titles it covers along with a page number which will save you reading through everything. This skill will help you to efficiently manage the time that you have and means you will cover more. </a:t>
            </a:r>
          </a:p>
          <a:p>
            <a:endParaRPr lang="en-GB" dirty="0"/>
          </a:p>
          <a:p>
            <a:r>
              <a:rPr lang="en-GB" dirty="0"/>
              <a:t>Things are constantly evolving, and new topics are always popping up. You aren’t expected to know everything which makes research, reading and keeping up to date essential. It is important that you take your time to research and read about topics you are unsure of which are relevant to your work. This will benefit you and the people you work with as you can educate others correctly.</a:t>
            </a:r>
          </a:p>
          <a:p>
            <a:endParaRPr lang="en-GB" dirty="0"/>
          </a:p>
          <a:p>
            <a:r>
              <a:rPr lang="en-GB" dirty="0"/>
              <a:t>Not only does reading help with information, but it also helps with spelling, punctuation and grammar. </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607722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that you select reliable sources when reading. For example, you are researching an illness, the NHS is the best place to do that as you know it is reliable and will be giving you the correct information. </a:t>
            </a:r>
          </a:p>
          <a:p>
            <a:endParaRPr lang="en-GB" dirty="0"/>
          </a:p>
          <a:p>
            <a:r>
              <a:rPr lang="en-GB" dirty="0"/>
              <a:t>There are many theorists which relate to youth work. It is important that you choose to read up to date information from appropriate theorists. Some theories can be out of date and no longer appropriate. It is important that you understand information and agree with it if you are going to support it and take it on board. </a:t>
            </a:r>
          </a:p>
          <a:p>
            <a:endParaRPr lang="en-GB" dirty="0"/>
          </a:p>
          <a:p>
            <a:r>
              <a:rPr lang="en-GB" dirty="0"/>
              <a:t>There can be a lot of paperwork involved in a youth work setting to ensure that everything runs smoothly, targets are met, records are kept up to date and secured safely. As well as planning activities, events and clubs for the young people, it also ensures that resources are gathered, and activities are booked. </a:t>
            </a:r>
          </a:p>
          <a:p>
            <a:endParaRPr lang="en-GB" dirty="0"/>
          </a:p>
          <a:p>
            <a:r>
              <a:rPr lang="en-GB" dirty="0"/>
              <a:t>Reading and understanding the key policies, procedures, Laws and legislations is very important as a youth worker. This ensures that you are a good role model for the young people, and it means that all professionals will be following the same process which will keep young people safe. </a:t>
            </a:r>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4170220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Is something that comes natural to me, and it is something that I do every day without any thought or prompts. However, when it comes to a youth work setting, there is a lot more to consider and it can be difficult to remember everything. I am going to set myself a target which is to go over all aspects of youth work and make a list of what needs to be done. I can then use the list as a prompt to ensure I have covered everything that needs doing. </a:t>
            </a:r>
          </a:p>
          <a:p>
            <a:endParaRPr lang="en-GB" dirty="0"/>
          </a:p>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Is something I struggle with. This is not a skill that comes easy or natural to me. These skills are going to take some work and practice for me to get used to. My first point of contact is usually the internet, but I have realised that this isn’t always reliable, and it would be beneficial if I read an appropriate book instead. To improve my personal skills, I am going to set myself a target which is to read through the resource list when we are given a new module. I am going to choose a resource and practice by reading the contents page and finding information I need from there rather than using the internet. I am going to try and apply this to my youth work role by finding relevant books for the topics we are doing. </a:t>
            </a:r>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3724441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 skills is an important skill to learn and to try and incorporate into your daily routine because not only will it help with your day-to-day lifestyle, but it is very helpful in the workplace and can be easily transferred to a youth work setting. </a:t>
            </a:r>
          </a:p>
          <a:p>
            <a:endParaRPr lang="en-GB" dirty="0"/>
          </a:p>
          <a:p>
            <a:r>
              <a:rPr lang="en-GB" dirty="0"/>
              <a:t>Research skills is a beneficial skill to learn as it will help broaden your knowledge about a subject and it will ensure that you are researching trustworthy information. It is also a skill which is highly beneficial in the workplace and can be transferred to a youth work setting. </a:t>
            </a:r>
          </a:p>
          <a:p>
            <a:endParaRPr lang="en-GB" dirty="0"/>
          </a:p>
          <a:p>
            <a:r>
              <a:rPr lang="en-GB" dirty="0"/>
              <a:t>Reading skills is a skill which will save you a lot of time as you will know the tricks on where to look for information without having to read a book from start to finish. This is something that will help you in the workplace and can be transferred to a youth work setting as it will be quick and efficient.  </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1682489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256191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12/7/2023</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12/7/2023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12/7/2023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12/7/2023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12/7/2023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12/7/2023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12/7/2023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12/7/2023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12/7/2023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savethechildren.org.uk/what-we-do/childrens-rights/united-nations-convention-of-the-rights-of-the-child#:~:text=The%20United%20Nations%20Convention%20on,friendly%20version%20of%20the%20UNCRC" TargetMode="External"/><Relationship Id="rId2" Type="http://schemas.openxmlformats.org/officeDocument/2006/relationships/hyperlink" Target="https://cerinet.ceredigion.gov.uk/documents/policies-and-procedure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Study Skills</a:t>
            </a:r>
          </a:p>
        </p:txBody>
      </p:sp>
      <p:sp>
        <p:nvSpPr>
          <p:cNvPr id="3" name="Subtitle 2"/>
          <p:cNvSpPr>
            <a:spLocks noGrp="1"/>
          </p:cNvSpPr>
          <p:nvPr>
            <p:ph type="subTitle" idx="1"/>
          </p:nvPr>
        </p:nvSpPr>
        <p:spPr/>
        <p:txBody>
          <a:bodyPr/>
          <a:lstStyle/>
          <a:p>
            <a:r>
              <a:rPr lang="en-US" dirty="0"/>
              <a:t>by Lionie Mason</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258208" y="332656"/>
            <a:ext cx="3672408" cy="820936"/>
          </a:xfrm>
        </p:spPr>
        <p:txBody>
          <a:bodyPr/>
          <a:lstStyle/>
          <a:p>
            <a:r>
              <a:rPr lang="en-US" dirty="0"/>
              <a:t>Introduction</a:t>
            </a:r>
          </a:p>
        </p:txBody>
      </p:sp>
      <p:sp>
        <p:nvSpPr>
          <p:cNvPr id="14" name="Content Placeholder 13"/>
          <p:cNvSpPr>
            <a:spLocks noGrp="1"/>
          </p:cNvSpPr>
          <p:nvPr>
            <p:ph idx="1"/>
          </p:nvPr>
        </p:nvSpPr>
        <p:spPr>
          <a:xfrm>
            <a:off x="441784" y="1513632"/>
            <a:ext cx="11305256" cy="5011712"/>
          </a:xfrm>
        </p:spPr>
        <p:txBody>
          <a:bodyPr>
            <a:normAutofit lnSpcReduction="10000"/>
          </a:bodyPr>
          <a:lstStyle/>
          <a:p>
            <a:pPr marL="0" indent="0">
              <a:buNone/>
            </a:pPr>
            <a:r>
              <a:rPr lang="en-US" dirty="0"/>
              <a:t>Today I am going to be talking about study skills. The three study skills I have chosen to discuss today are:</a:t>
            </a:r>
          </a:p>
          <a:p>
            <a:r>
              <a:rPr lang="en-US" dirty="0"/>
              <a:t>Organization skills </a:t>
            </a:r>
          </a:p>
          <a:p>
            <a:r>
              <a:rPr lang="en-US" dirty="0"/>
              <a:t>Research Skills </a:t>
            </a:r>
          </a:p>
          <a:p>
            <a:r>
              <a:rPr lang="en-US" dirty="0"/>
              <a:t>Reading skills </a:t>
            </a:r>
          </a:p>
          <a:p>
            <a:pPr marL="0" indent="0">
              <a:buNone/>
            </a:pPr>
            <a:endParaRPr lang="en-US" dirty="0"/>
          </a:p>
          <a:p>
            <a:pPr marL="0" indent="0">
              <a:buNone/>
            </a:pPr>
            <a:r>
              <a:rPr lang="en-US" dirty="0"/>
              <a:t>I have chosen these skills as I think they are important for future employability. I am going to go through these skills one by one to discuss the importance of them in the workplace, how they can be transferred to a youth work setting. I am going to reflect on my own practice and, finish with a conclusion. </a:t>
            </a:r>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146311"/>
            <a:ext cx="10157354" cy="1397000"/>
          </a:xfrm>
        </p:spPr>
        <p:txBody>
          <a:bodyPr anchor="b">
            <a:normAutofit/>
          </a:bodyPr>
          <a:lstStyle/>
          <a:p>
            <a:r>
              <a:rPr lang="en-US" dirty="0"/>
              <a:t>Why are organization Skills important in the workplace?</a:t>
            </a:r>
          </a:p>
        </p:txBody>
      </p:sp>
      <p:sp>
        <p:nvSpPr>
          <p:cNvPr id="6" name="Content Placeholder 4">
            <a:extLst>
              <a:ext uri="{FF2B5EF4-FFF2-40B4-BE49-F238E27FC236}">
                <a16:creationId xmlns:a16="http://schemas.microsoft.com/office/drawing/2014/main" id="{E23F7BAF-FE3C-5F4B-52AD-0ED5AD742928}"/>
              </a:ext>
            </a:extLst>
          </p:cNvPr>
          <p:cNvSpPr>
            <a:spLocks noGrp="1"/>
          </p:cNvSpPr>
          <p:nvPr>
            <p:ph sz="half" idx="1"/>
          </p:nvPr>
        </p:nvSpPr>
        <p:spPr>
          <a:xfrm>
            <a:off x="909836" y="2204864"/>
            <a:ext cx="8577504" cy="3391272"/>
          </a:xfrm>
        </p:spPr>
        <p:txBody>
          <a:bodyPr>
            <a:normAutofit lnSpcReduction="10000"/>
          </a:bodyPr>
          <a:lstStyle/>
          <a:p>
            <a:r>
              <a:rPr lang="en-US" dirty="0"/>
              <a:t>Prioritize workload and ensure things get done on time</a:t>
            </a:r>
          </a:p>
          <a:p>
            <a:r>
              <a:rPr lang="en-US" dirty="0"/>
              <a:t>Set and achieve goals </a:t>
            </a:r>
          </a:p>
          <a:p>
            <a:r>
              <a:rPr lang="en-US" dirty="0"/>
              <a:t>Have a plan &amp; know what you are doing</a:t>
            </a:r>
          </a:p>
          <a:p>
            <a:r>
              <a:rPr lang="en-US" dirty="0"/>
              <a:t>Increase your productivity </a:t>
            </a:r>
          </a:p>
          <a:p>
            <a:r>
              <a:rPr lang="en-US" dirty="0"/>
              <a:t>Helps you to be efficient </a:t>
            </a:r>
          </a:p>
          <a:p>
            <a:r>
              <a:rPr lang="en-US" dirty="0"/>
              <a:t>Decreases stress levels  </a:t>
            </a:r>
          </a:p>
        </p:txBody>
      </p:sp>
      <p:pic>
        <p:nvPicPr>
          <p:cNvPr id="10" name="Picture 9">
            <a:extLst>
              <a:ext uri="{FF2B5EF4-FFF2-40B4-BE49-F238E27FC236}">
                <a16:creationId xmlns:a16="http://schemas.microsoft.com/office/drawing/2014/main" id="{2B62D788-4651-7F18-4DC1-C805C9F04405}"/>
              </a:ext>
            </a:extLst>
          </p:cNvPr>
          <p:cNvPicPr>
            <a:picLocks noChangeAspect="1"/>
          </p:cNvPicPr>
          <p:nvPr/>
        </p:nvPicPr>
        <p:blipFill>
          <a:blip r:embed="rId3"/>
          <a:stretch>
            <a:fillRect/>
          </a:stretch>
        </p:blipFill>
        <p:spPr>
          <a:xfrm>
            <a:off x="7894612" y="4444113"/>
            <a:ext cx="4107472" cy="2304045"/>
          </a:xfrm>
          <a:prstGeom prst="rect">
            <a:avLst/>
          </a:prstGeom>
        </p:spPr>
      </p:pic>
    </p:spTree>
    <p:extLst>
      <p:ext uri="{BB962C8B-B14F-4D97-AF65-F5344CB8AC3E}">
        <p14:creationId xmlns:p14="http://schemas.microsoft.com/office/powerpoint/2010/main" val="33476192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735" y="332656"/>
            <a:ext cx="10157354" cy="1397000"/>
          </a:xfrm>
        </p:spPr>
        <p:txBody>
          <a:bodyPr/>
          <a:lstStyle/>
          <a:p>
            <a:pPr algn="ctr"/>
            <a:r>
              <a:rPr lang="en-US" dirty="0"/>
              <a:t>How can this skill be transferred to a Youth Work Setting?</a:t>
            </a:r>
          </a:p>
        </p:txBody>
      </p:sp>
      <p:sp>
        <p:nvSpPr>
          <p:cNvPr id="10" name="TextBox 9">
            <a:extLst>
              <a:ext uri="{FF2B5EF4-FFF2-40B4-BE49-F238E27FC236}">
                <a16:creationId xmlns:a16="http://schemas.microsoft.com/office/drawing/2014/main" id="{04DFB742-0A53-F769-9E1F-7953611135DE}"/>
              </a:ext>
            </a:extLst>
          </p:cNvPr>
          <p:cNvSpPr txBox="1"/>
          <p:nvPr/>
        </p:nvSpPr>
        <p:spPr>
          <a:xfrm>
            <a:off x="873832" y="2337940"/>
            <a:ext cx="10441160" cy="4154984"/>
          </a:xfrm>
          <a:prstGeom prst="rect">
            <a:avLst/>
          </a:prstGeom>
          <a:noFill/>
        </p:spPr>
        <p:txBody>
          <a:bodyPr wrap="square" rtlCol="0">
            <a:spAutoFit/>
          </a:bodyPr>
          <a:lstStyle/>
          <a:p>
            <a:pPr marL="342900" indent="-342900">
              <a:buFont typeface="Arial" panose="020B0604020202020204" pitchFamily="34" charset="0"/>
              <a:buChar char="•"/>
            </a:pPr>
            <a:r>
              <a:rPr lang="en-GB" dirty="0"/>
              <a:t>Youth club planning </a:t>
            </a:r>
          </a:p>
          <a:p>
            <a:endParaRPr lang="en-GB" dirty="0"/>
          </a:p>
          <a:p>
            <a:pPr marL="342900" indent="-342900">
              <a:buFont typeface="Arial" panose="020B0604020202020204" pitchFamily="34" charset="0"/>
              <a:buChar char="•"/>
            </a:pPr>
            <a:r>
              <a:rPr lang="en-GB" dirty="0"/>
              <a:t>Case studies</a:t>
            </a:r>
          </a:p>
          <a:p>
            <a:r>
              <a:rPr lang="en-GB" dirty="0"/>
              <a:t> </a:t>
            </a:r>
          </a:p>
          <a:p>
            <a:pPr marL="342900" indent="-342900">
              <a:buFont typeface="Arial" panose="020B0604020202020204" pitchFamily="34" charset="0"/>
              <a:buChar char="•"/>
            </a:pPr>
            <a:r>
              <a:rPr lang="en-GB" dirty="0"/>
              <a:t>Curriculum Development plans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Monitoring and evaluations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Project planning </a:t>
            </a:r>
          </a:p>
          <a:p>
            <a:endParaRPr lang="en-GB" dirty="0"/>
          </a:p>
          <a:p>
            <a:pPr marL="342900" indent="-342900">
              <a:buFont typeface="Arial" panose="020B0604020202020204" pitchFamily="34" charset="0"/>
              <a:buChar char="•"/>
            </a:pPr>
            <a:r>
              <a:rPr lang="en-GB" dirty="0"/>
              <a:t>Reflection</a:t>
            </a:r>
          </a:p>
        </p:txBody>
      </p:sp>
    </p:spTree>
    <p:extLst>
      <p:ext uri="{BB962C8B-B14F-4D97-AF65-F5344CB8AC3E}">
        <p14:creationId xmlns:p14="http://schemas.microsoft.com/office/powerpoint/2010/main" val="134035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332656"/>
            <a:ext cx="10157354" cy="1397000"/>
          </a:xfrm>
        </p:spPr>
        <p:txBody>
          <a:bodyPr/>
          <a:lstStyle/>
          <a:p>
            <a:r>
              <a:rPr lang="en-US" dirty="0"/>
              <a:t>Why are Research skills important in the workplace?</a:t>
            </a:r>
          </a:p>
        </p:txBody>
      </p:sp>
      <p:sp>
        <p:nvSpPr>
          <p:cNvPr id="3" name="TextBox 2">
            <a:extLst>
              <a:ext uri="{FF2B5EF4-FFF2-40B4-BE49-F238E27FC236}">
                <a16:creationId xmlns:a16="http://schemas.microsoft.com/office/drawing/2014/main" id="{CCA8B171-54AC-E338-754B-3394B7D60265}"/>
              </a:ext>
            </a:extLst>
          </p:cNvPr>
          <p:cNvSpPr txBox="1"/>
          <p:nvPr/>
        </p:nvSpPr>
        <p:spPr>
          <a:xfrm>
            <a:off x="1009813" y="2132856"/>
            <a:ext cx="8784976" cy="5262979"/>
          </a:xfrm>
          <a:prstGeom prst="rect">
            <a:avLst/>
          </a:prstGeom>
          <a:noFill/>
        </p:spPr>
        <p:txBody>
          <a:bodyPr wrap="square" rtlCol="0">
            <a:spAutoFit/>
          </a:bodyPr>
          <a:lstStyle/>
          <a:p>
            <a:pPr marL="342900" indent="-342900">
              <a:buFont typeface="Arial" panose="020B0604020202020204" pitchFamily="34" charset="0"/>
              <a:buChar char="•"/>
            </a:pPr>
            <a:r>
              <a:rPr lang="en-GB" dirty="0"/>
              <a:t>Collect information</a:t>
            </a:r>
          </a:p>
          <a:p>
            <a:r>
              <a:rPr lang="en-GB" dirty="0"/>
              <a:t> </a:t>
            </a:r>
          </a:p>
          <a:p>
            <a:pPr marL="342900" indent="-342900">
              <a:buFont typeface="Arial" panose="020B0604020202020204" pitchFamily="34" charset="0"/>
              <a:buChar char="•"/>
            </a:pPr>
            <a:r>
              <a:rPr lang="en-GB" dirty="0"/>
              <a:t>Gather resources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Broaden your knowledge and understanding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Problem solving</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New ideas</a:t>
            </a:r>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endParaRPr lang="en-GB" dirty="0"/>
          </a:p>
        </p:txBody>
      </p:sp>
      <p:pic>
        <p:nvPicPr>
          <p:cNvPr id="4" name="Picture 2" descr="Improve your research skills">
            <a:extLst>
              <a:ext uri="{FF2B5EF4-FFF2-40B4-BE49-F238E27FC236}">
                <a16:creationId xmlns:a16="http://schemas.microsoft.com/office/drawing/2014/main" id="{BAB61D10-AD35-259E-5F90-5DAC4BEB96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2724" y="4522279"/>
            <a:ext cx="2852352" cy="1999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DF44-EA88-A89C-D8DB-67AD8BEA75FC}"/>
              </a:ext>
            </a:extLst>
          </p:cNvPr>
          <p:cNvSpPr txBox="1">
            <a:spLocks/>
          </p:cNvSpPr>
          <p:nvPr/>
        </p:nvSpPr>
        <p:spPr>
          <a:xfrm>
            <a:off x="1015735" y="332532"/>
            <a:ext cx="10157354" cy="1397000"/>
          </a:xfrm>
          <a:prstGeom prst="rect">
            <a:avLst/>
          </a:prstGeom>
        </p:spPr>
        <p:txBody>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r>
              <a:rPr lang="en-US" dirty="0"/>
              <a:t>How can this skill be transferred to a Youth Work Setting?</a:t>
            </a:r>
          </a:p>
        </p:txBody>
      </p:sp>
      <p:sp>
        <p:nvSpPr>
          <p:cNvPr id="3" name="TextBox 2">
            <a:extLst>
              <a:ext uri="{FF2B5EF4-FFF2-40B4-BE49-F238E27FC236}">
                <a16:creationId xmlns:a16="http://schemas.microsoft.com/office/drawing/2014/main" id="{D0AE16DC-6DC5-ADBD-976C-A4A639EAB189}"/>
              </a:ext>
            </a:extLst>
          </p:cNvPr>
          <p:cNvSpPr txBox="1"/>
          <p:nvPr/>
        </p:nvSpPr>
        <p:spPr>
          <a:xfrm>
            <a:off x="873832" y="2127647"/>
            <a:ext cx="10441160" cy="6001643"/>
          </a:xfrm>
          <a:prstGeom prst="rect">
            <a:avLst/>
          </a:prstGeom>
          <a:noFill/>
        </p:spPr>
        <p:txBody>
          <a:bodyPr wrap="square" rtlCol="0">
            <a:spAutoFit/>
          </a:bodyPr>
          <a:lstStyle/>
          <a:p>
            <a:pPr marL="342900" indent="-342900">
              <a:buFont typeface="Arial" panose="020B0604020202020204" pitchFamily="34" charset="0"/>
              <a:buChar char="•"/>
            </a:pPr>
            <a:r>
              <a:rPr lang="en-GB" dirty="0"/>
              <a:t>Researching topics, trends</a:t>
            </a:r>
          </a:p>
          <a:p>
            <a:endParaRPr lang="en-GB" dirty="0"/>
          </a:p>
          <a:p>
            <a:pPr marL="342900" indent="-342900">
              <a:buFont typeface="Arial" panose="020B0604020202020204" pitchFamily="34" charset="0"/>
              <a:buChar char="•"/>
            </a:pPr>
            <a:r>
              <a:rPr lang="en-GB" dirty="0"/>
              <a:t>Researching new ideas and activities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Recipes  </a:t>
            </a:r>
          </a:p>
          <a:p>
            <a:endParaRPr lang="en-GB" dirty="0"/>
          </a:p>
          <a:p>
            <a:pPr marL="342900" indent="-342900">
              <a:buFont typeface="Arial" panose="020B0604020202020204" pitchFamily="34" charset="0"/>
              <a:buChar char="•"/>
            </a:pPr>
            <a:r>
              <a:rPr lang="en-GB" dirty="0"/>
              <a:t>Theorists </a:t>
            </a:r>
          </a:p>
          <a:p>
            <a:endParaRPr lang="en-GB" dirty="0"/>
          </a:p>
          <a:p>
            <a:pPr marL="342900" indent="-342900">
              <a:buFont typeface="Arial" panose="020B0604020202020204" pitchFamily="34" charset="0"/>
              <a:buChar char="•"/>
            </a:pPr>
            <a:r>
              <a:rPr lang="en-GB" dirty="0"/>
              <a:t>Laws and legislations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Policies and Procedures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0309845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9A89487-FEF1-F8BA-5F65-3CECE55BCD26}"/>
              </a:ext>
            </a:extLst>
          </p:cNvPr>
          <p:cNvSpPr>
            <a:spLocks noGrp="1"/>
          </p:cNvSpPr>
          <p:nvPr>
            <p:ph type="title"/>
          </p:nvPr>
        </p:nvSpPr>
        <p:spPr>
          <a:xfrm>
            <a:off x="261764" y="404664"/>
            <a:ext cx="8352928" cy="1930400"/>
          </a:xfrm>
        </p:spPr>
        <p:txBody>
          <a:bodyPr vert="horz" lIns="121899" tIns="60949" rIns="121899" bIns="60949" rtlCol="0" anchor="t">
            <a:normAutofit/>
          </a:bodyPr>
          <a:lstStyle/>
          <a:p>
            <a:r>
              <a:rPr lang="en-US" sz="4600" dirty="0"/>
              <a:t>Why are Reading skills important in the workplace?</a:t>
            </a:r>
          </a:p>
        </p:txBody>
      </p:sp>
      <p:sp>
        <p:nvSpPr>
          <p:cNvPr id="9" name="TextBox 8">
            <a:extLst>
              <a:ext uri="{FF2B5EF4-FFF2-40B4-BE49-F238E27FC236}">
                <a16:creationId xmlns:a16="http://schemas.microsoft.com/office/drawing/2014/main" id="{7B4F29F4-56DF-24FD-B77A-7565B988DA43}"/>
              </a:ext>
            </a:extLst>
          </p:cNvPr>
          <p:cNvSpPr txBox="1"/>
          <p:nvPr/>
        </p:nvSpPr>
        <p:spPr>
          <a:xfrm>
            <a:off x="933941" y="5013176"/>
            <a:ext cx="7008574" cy="1296987"/>
          </a:xfrm>
          <a:prstGeom prst="rect">
            <a:avLst/>
          </a:prstGeom>
        </p:spPr>
        <p:txBody>
          <a:bodyPr vert="horz" lIns="121899" tIns="60949" rIns="121899" bIns="60949" rtlCol="0" anchor="b">
            <a:normAutofit fontScale="25000" lnSpcReduction="20000"/>
          </a:bodyPr>
          <a:lstStyle/>
          <a:p>
            <a:pPr marL="1143000" indent="-1143000">
              <a:lnSpc>
                <a:spcPct val="95000"/>
              </a:lnSpc>
              <a:spcAft>
                <a:spcPts val="600"/>
              </a:spcAft>
              <a:buSzPct val="100000"/>
              <a:buFont typeface="Arial" panose="020B0604020202020204" pitchFamily="34" charset="0"/>
              <a:buChar char="•"/>
            </a:pPr>
            <a:r>
              <a:rPr lang="en-US" sz="9600" kern="1200" dirty="0">
                <a:latin typeface="+mn-lt"/>
                <a:ea typeface="+mn-ea"/>
                <a:cs typeface="+mn-cs"/>
              </a:rPr>
              <a:t>Understand information</a:t>
            </a:r>
          </a:p>
          <a:p>
            <a:pPr marL="1143000" indent="-1143000">
              <a:lnSpc>
                <a:spcPct val="95000"/>
              </a:lnSpc>
              <a:spcAft>
                <a:spcPts val="600"/>
              </a:spcAft>
              <a:buSzPct val="100000"/>
              <a:buFont typeface="Arial" panose="020B0604020202020204" pitchFamily="34" charset="0"/>
              <a:buChar char="•"/>
            </a:pPr>
            <a:endParaRPr lang="en-US" sz="9600" kern="1200" dirty="0">
              <a:latin typeface="+mn-lt"/>
              <a:ea typeface="+mn-ea"/>
              <a:cs typeface="+mn-cs"/>
            </a:endParaRPr>
          </a:p>
          <a:p>
            <a:pPr marL="1143000" indent="-1143000">
              <a:lnSpc>
                <a:spcPct val="95000"/>
              </a:lnSpc>
              <a:spcAft>
                <a:spcPts val="600"/>
              </a:spcAft>
              <a:buSzPct val="100000"/>
              <a:buFont typeface="Arial" panose="020B0604020202020204" pitchFamily="34" charset="0"/>
              <a:buChar char="•"/>
            </a:pPr>
            <a:r>
              <a:rPr lang="en-US" sz="9600" kern="1200" dirty="0">
                <a:latin typeface="+mn-lt"/>
                <a:ea typeface="+mn-ea"/>
                <a:cs typeface="+mn-cs"/>
              </a:rPr>
              <a:t>Efficiently manage your time</a:t>
            </a:r>
          </a:p>
          <a:p>
            <a:pPr marL="1143000" indent="-1143000">
              <a:lnSpc>
                <a:spcPct val="95000"/>
              </a:lnSpc>
              <a:spcAft>
                <a:spcPts val="600"/>
              </a:spcAft>
              <a:buSzPct val="100000"/>
              <a:buFont typeface="Arial" panose="020B0604020202020204" pitchFamily="34" charset="0"/>
              <a:buChar char="•"/>
            </a:pPr>
            <a:endParaRPr lang="en-US" sz="9600" kern="1200" dirty="0">
              <a:latin typeface="+mn-lt"/>
              <a:ea typeface="+mn-ea"/>
              <a:cs typeface="+mn-cs"/>
            </a:endParaRPr>
          </a:p>
          <a:p>
            <a:pPr marL="1143000" indent="-1143000">
              <a:lnSpc>
                <a:spcPct val="95000"/>
              </a:lnSpc>
              <a:spcAft>
                <a:spcPts val="600"/>
              </a:spcAft>
              <a:buSzPct val="100000"/>
              <a:buFont typeface="Arial" panose="020B0604020202020204" pitchFamily="34" charset="0"/>
              <a:buChar char="•"/>
            </a:pPr>
            <a:r>
              <a:rPr lang="en-US" sz="9600" kern="1200" dirty="0">
                <a:latin typeface="+mn-lt"/>
                <a:ea typeface="+mn-ea"/>
                <a:cs typeface="+mn-cs"/>
              </a:rPr>
              <a:t>Keep up to date </a:t>
            </a:r>
          </a:p>
          <a:p>
            <a:pPr marL="1143000" indent="-1143000">
              <a:lnSpc>
                <a:spcPct val="95000"/>
              </a:lnSpc>
              <a:spcAft>
                <a:spcPts val="600"/>
              </a:spcAft>
              <a:buSzPct val="100000"/>
              <a:buFont typeface="Arial" panose="020B0604020202020204" pitchFamily="34" charset="0"/>
              <a:buChar char="•"/>
            </a:pPr>
            <a:endParaRPr lang="en-US" sz="9600" kern="1200" dirty="0">
              <a:latin typeface="+mn-lt"/>
              <a:ea typeface="+mn-ea"/>
              <a:cs typeface="+mn-cs"/>
            </a:endParaRPr>
          </a:p>
          <a:p>
            <a:pPr marL="1143000" indent="-1143000">
              <a:lnSpc>
                <a:spcPct val="95000"/>
              </a:lnSpc>
              <a:spcAft>
                <a:spcPts val="600"/>
              </a:spcAft>
              <a:buSzPct val="100000"/>
              <a:buFont typeface="Arial" panose="020B0604020202020204" pitchFamily="34" charset="0"/>
              <a:buChar char="•"/>
            </a:pPr>
            <a:r>
              <a:rPr lang="en-US" sz="9600" kern="1200" dirty="0">
                <a:latin typeface="+mn-lt"/>
                <a:ea typeface="+mn-ea"/>
                <a:cs typeface="+mn-cs"/>
              </a:rPr>
              <a:t>Gain knowledge and understanding of relevant topics</a:t>
            </a:r>
          </a:p>
          <a:p>
            <a:pPr marL="1143000" indent="-1143000">
              <a:lnSpc>
                <a:spcPct val="95000"/>
              </a:lnSpc>
              <a:spcAft>
                <a:spcPts val="600"/>
              </a:spcAft>
              <a:buSzPct val="100000"/>
              <a:buFont typeface="Arial" panose="020B0604020202020204" pitchFamily="34" charset="0"/>
              <a:buChar char="•"/>
            </a:pPr>
            <a:endParaRPr lang="en-US" sz="9600" kern="1200" dirty="0">
              <a:latin typeface="+mn-lt"/>
              <a:ea typeface="+mn-ea"/>
              <a:cs typeface="+mn-cs"/>
            </a:endParaRPr>
          </a:p>
          <a:p>
            <a:pPr marL="1143000" indent="-1143000">
              <a:lnSpc>
                <a:spcPct val="95000"/>
              </a:lnSpc>
              <a:spcAft>
                <a:spcPts val="600"/>
              </a:spcAft>
              <a:buSzPct val="100000"/>
              <a:buFont typeface="Arial" panose="020B0604020202020204" pitchFamily="34" charset="0"/>
              <a:buChar char="•"/>
            </a:pPr>
            <a:r>
              <a:rPr lang="en-US" sz="9600" kern="1200" dirty="0">
                <a:latin typeface="+mn-lt"/>
                <a:ea typeface="+mn-ea"/>
                <a:cs typeface="+mn-cs"/>
              </a:rPr>
              <a:t>Know where to access information </a:t>
            </a:r>
          </a:p>
          <a:p>
            <a:pPr>
              <a:lnSpc>
                <a:spcPct val="95000"/>
              </a:lnSpc>
              <a:spcAft>
                <a:spcPts val="600"/>
              </a:spcAft>
              <a:buSzPct val="100000"/>
            </a:pPr>
            <a:endParaRPr lang="en-US" sz="700" kern="1200" dirty="0">
              <a:latin typeface="+mn-lt"/>
              <a:ea typeface="+mn-ea"/>
              <a:cs typeface="+mn-cs"/>
            </a:endParaRPr>
          </a:p>
          <a:p>
            <a:pPr>
              <a:lnSpc>
                <a:spcPct val="95000"/>
              </a:lnSpc>
              <a:spcAft>
                <a:spcPts val="600"/>
              </a:spcAft>
              <a:buSzPct val="100000"/>
            </a:pPr>
            <a:endParaRPr lang="en-US" sz="700" kern="1200" dirty="0">
              <a:latin typeface="+mn-lt"/>
              <a:ea typeface="+mn-ea"/>
              <a:cs typeface="+mn-cs"/>
            </a:endParaRPr>
          </a:p>
          <a:p>
            <a:pPr>
              <a:lnSpc>
                <a:spcPct val="95000"/>
              </a:lnSpc>
              <a:spcAft>
                <a:spcPts val="600"/>
              </a:spcAft>
              <a:buSzPct val="100000"/>
            </a:pPr>
            <a:endParaRPr lang="en-US" sz="700" kern="1200" dirty="0">
              <a:latin typeface="+mn-lt"/>
              <a:ea typeface="+mn-ea"/>
              <a:cs typeface="+mn-cs"/>
            </a:endParaRPr>
          </a:p>
        </p:txBody>
      </p:sp>
    </p:spTree>
    <p:extLst>
      <p:ext uri="{BB962C8B-B14F-4D97-AF65-F5344CB8AC3E}">
        <p14:creationId xmlns:p14="http://schemas.microsoft.com/office/powerpoint/2010/main" val="17506889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E89D-075E-76FD-E238-1245569AB22F}"/>
              </a:ext>
            </a:extLst>
          </p:cNvPr>
          <p:cNvSpPr txBox="1">
            <a:spLocks/>
          </p:cNvSpPr>
          <p:nvPr/>
        </p:nvSpPr>
        <p:spPr>
          <a:xfrm>
            <a:off x="1015735" y="404664"/>
            <a:ext cx="10157354" cy="1397000"/>
          </a:xfrm>
          <a:prstGeom prst="rect">
            <a:avLst/>
          </a:prstGeom>
        </p:spPr>
        <p:txBody>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r>
              <a:rPr lang="en-US" dirty="0"/>
              <a:t>How can this skill be transferred to a Youth Work Setting?</a:t>
            </a:r>
          </a:p>
        </p:txBody>
      </p:sp>
      <p:sp>
        <p:nvSpPr>
          <p:cNvPr id="4" name="TextBox 3">
            <a:extLst>
              <a:ext uri="{FF2B5EF4-FFF2-40B4-BE49-F238E27FC236}">
                <a16:creationId xmlns:a16="http://schemas.microsoft.com/office/drawing/2014/main" id="{21EC2ED6-E5E0-B63A-60FD-97607044D9C1}"/>
              </a:ext>
            </a:extLst>
          </p:cNvPr>
          <p:cNvSpPr txBox="1"/>
          <p:nvPr/>
        </p:nvSpPr>
        <p:spPr>
          <a:xfrm>
            <a:off x="729816" y="2132856"/>
            <a:ext cx="10729192" cy="3416320"/>
          </a:xfrm>
          <a:prstGeom prst="rect">
            <a:avLst/>
          </a:prstGeom>
          <a:noFill/>
        </p:spPr>
        <p:txBody>
          <a:bodyPr wrap="square" rtlCol="0">
            <a:spAutoFit/>
          </a:bodyPr>
          <a:lstStyle/>
          <a:p>
            <a:pPr marL="342900" indent="-342900">
              <a:buFont typeface="Arial" panose="020B0604020202020204" pitchFamily="34" charset="0"/>
              <a:buChar char="•"/>
            </a:pPr>
            <a:r>
              <a:rPr lang="en-GB" dirty="0"/>
              <a:t>Reading information, you have researched.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Reading about the different theories which relate to youth and youth work.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Reading and understanding reports, development plans, planning timetables and other processes.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Keeping up to date with policies, procedures, laws and legislations. </a:t>
            </a:r>
          </a:p>
        </p:txBody>
      </p:sp>
    </p:spTree>
    <p:extLst>
      <p:ext uri="{BB962C8B-B14F-4D97-AF65-F5344CB8AC3E}">
        <p14:creationId xmlns:p14="http://schemas.microsoft.com/office/powerpoint/2010/main" val="1908174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8F1D8-CC51-318C-CD0E-53811131C12C}"/>
              </a:ext>
            </a:extLst>
          </p:cNvPr>
          <p:cNvSpPr txBox="1">
            <a:spLocks/>
          </p:cNvSpPr>
          <p:nvPr/>
        </p:nvSpPr>
        <p:spPr>
          <a:xfrm>
            <a:off x="1117309" y="76200"/>
            <a:ext cx="10157354"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spcAft>
                <a:spcPts val="600"/>
              </a:spcAft>
            </a:pPr>
            <a:r>
              <a:rPr lang="en-US" dirty="0"/>
              <a:t>Reflecting on my own practice…</a:t>
            </a:r>
          </a:p>
        </p:txBody>
      </p:sp>
      <p:pic>
        <p:nvPicPr>
          <p:cNvPr id="5" name="Picture 4" descr="Arrows piercing notes">
            <a:extLst>
              <a:ext uri="{FF2B5EF4-FFF2-40B4-BE49-F238E27FC236}">
                <a16:creationId xmlns:a16="http://schemas.microsoft.com/office/drawing/2014/main" id="{1DBFC720-5AAD-90BB-0CEB-6D4A307EBF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7309" y="2362991"/>
            <a:ext cx="4977104" cy="3148018"/>
          </a:xfrm>
          <a:prstGeom prst="rect">
            <a:avLst/>
          </a:prstGeom>
          <a:noFill/>
        </p:spPr>
      </p:pic>
      <p:sp>
        <p:nvSpPr>
          <p:cNvPr id="3" name="TextBox 2">
            <a:extLst>
              <a:ext uri="{FF2B5EF4-FFF2-40B4-BE49-F238E27FC236}">
                <a16:creationId xmlns:a16="http://schemas.microsoft.com/office/drawing/2014/main" id="{F25FBA72-4048-4D87-2F5A-617F6C0CF24C}"/>
              </a:ext>
            </a:extLst>
          </p:cNvPr>
          <p:cNvSpPr txBox="1"/>
          <p:nvPr/>
        </p:nvSpPr>
        <p:spPr>
          <a:xfrm>
            <a:off x="6958507" y="2060848"/>
            <a:ext cx="4316155" cy="4470400"/>
          </a:xfrm>
          <a:prstGeom prst="rect">
            <a:avLst/>
          </a:prstGeom>
        </p:spPr>
        <p:txBody>
          <a:bodyPr vert="horz" lIns="121899" tIns="60949" rIns="121899" bIns="60949" rtlCol="0">
            <a:normAutofit/>
          </a:bodyPr>
          <a:lstStyle/>
          <a:p>
            <a:pPr indent="-304747">
              <a:lnSpc>
                <a:spcPct val="95000"/>
              </a:lnSpc>
              <a:spcAft>
                <a:spcPts val="600"/>
              </a:spcAft>
              <a:buSzPct val="100000"/>
            </a:pPr>
            <a:r>
              <a:rPr lang="en-GB" dirty="0"/>
              <a:t>Organisation…</a:t>
            </a:r>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a:p>
            <a:pPr indent="-304747">
              <a:lnSpc>
                <a:spcPct val="95000"/>
              </a:lnSpc>
              <a:spcAft>
                <a:spcPts val="600"/>
              </a:spcAft>
              <a:buSzPct val="100000"/>
            </a:pPr>
            <a:r>
              <a:rPr lang="en-GB" dirty="0"/>
              <a:t>Reading &amp; Researching…</a:t>
            </a:r>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a:p>
            <a:pPr indent="-304747">
              <a:lnSpc>
                <a:spcPct val="95000"/>
              </a:lnSpc>
              <a:spcAft>
                <a:spcPts val="600"/>
              </a:spcAft>
              <a:buSzPct val="100000"/>
            </a:pPr>
            <a:r>
              <a:rPr lang="en-GB" dirty="0"/>
              <a:t>Action points…</a:t>
            </a:r>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a:p>
            <a:pPr indent="-304747">
              <a:lnSpc>
                <a:spcPct val="95000"/>
              </a:lnSpc>
              <a:spcAft>
                <a:spcPts val="600"/>
              </a:spcAft>
              <a:buSzPct val="100000"/>
            </a:pPr>
            <a:endParaRPr lang="en-GB" dirty="0"/>
          </a:p>
        </p:txBody>
      </p:sp>
    </p:spTree>
    <p:extLst>
      <p:ext uri="{BB962C8B-B14F-4D97-AF65-F5344CB8AC3E}">
        <p14:creationId xmlns:p14="http://schemas.microsoft.com/office/powerpoint/2010/main" val="364350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0630-E3E7-73A5-9859-3440B5822422}"/>
              </a:ext>
            </a:extLst>
          </p:cNvPr>
          <p:cNvSpPr txBox="1">
            <a:spLocks/>
          </p:cNvSpPr>
          <p:nvPr/>
        </p:nvSpPr>
        <p:spPr>
          <a:xfrm>
            <a:off x="3718148" y="2730500"/>
            <a:ext cx="4752528" cy="1397000"/>
          </a:xfrm>
          <a:prstGeom prst="rect">
            <a:avLst/>
          </a:prstGeom>
        </p:spPr>
        <p:txBody>
          <a:bodyPr>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US" sz="4800" dirty="0"/>
              <a:t>To Conclude… </a:t>
            </a:r>
          </a:p>
        </p:txBody>
      </p:sp>
    </p:spTree>
    <p:extLst>
      <p:ext uri="{BB962C8B-B14F-4D97-AF65-F5344CB8AC3E}">
        <p14:creationId xmlns:p14="http://schemas.microsoft.com/office/powerpoint/2010/main" val="316778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AEC617-C023-D35E-1C6F-0008BEFB771D}"/>
              </a:ext>
            </a:extLst>
          </p:cNvPr>
          <p:cNvSpPr txBox="1"/>
          <p:nvPr/>
        </p:nvSpPr>
        <p:spPr>
          <a:xfrm>
            <a:off x="1089856" y="1412776"/>
            <a:ext cx="10009112" cy="3416320"/>
          </a:xfrm>
          <a:prstGeom prst="rect">
            <a:avLst/>
          </a:prstGeom>
          <a:noFill/>
        </p:spPr>
        <p:txBody>
          <a:bodyPr wrap="square" rtlCol="0">
            <a:spAutoFit/>
          </a:bodyPr>
          <a:lstStyle/>
          <a:p>
            <a:pPr algn="ctr"/>
            <a:r>
              <a:rPr lang="en-GB" sz="3200" dirty="0"/>
              <a:t>“The capacity to learn is a gift; </a:t>
            </a:r>
          </a:p>
          <a:p>
            <a:pPr algn="ctr"/>
            <a:r>
              <a:rPr lang="en-GB" sz="3200" dirty="0"/>
              <a:t>The ability to learn is a skill; </a:t>
            </a:r>
          </a:p>
          <a:p>
            <a:pPr algn="ctr"/>
            <a:r>
              <a:rPr lang="en-GB" sz="3200" dirty="0"/>
              <a:t>The willingness to learn is a choice.”</a:t>
            </a:r>
          </a:p>
          <a:p>
            <a:pPr algn="r"/>
            <a:endParaRPr lang="en-GB" dirty="0"/>
          </a:p>
          <a:p>
            <a:pPr algn="r"/>
            <a:endParaRPr lang="en-GB" dirty="0"/>
          </a:p>
          <a:p>
            <a:pPr algn="r"/>
            <a:endParaRPr lang="en-GB" dirty="0"/>
          </a:p>
          <a:p>
            <a:pPr algn="r"/>
            <a:endParaRPr lang="en-GB" dirty="0"/>
          </a:p>
          <a:p>
            <a:pPr algn="r"/>
            <a:r>
              <a:rPr lang="en-GB" dirty="0"/>
              <a:t>(Herbert, 2011)   </a:t>
            </a:r>
          </a:p>
        </p:txBody>
      </p:sp>
    </p:spTree>
    <p:extLst>
      <p:ext uri="{BB962C8B-B14F-4D97-AF65-F5344CB8AC3E}">
        <p14:creationId xmlns:p14="http://schemas.microsoft.com/office/powerpoint/2010/main" val="3081328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243408"/>
            <a:ext cx="10157354" cy="1397000"/>
          </a:xfrm>
        </p:spPr>
        <p:txBody>
          <a:bodyPr anchor="b">
            <a:normAutofit/>
          </a:bodyPr>
          <a:lstStyle/>
          <a:p>
            <a:r>
              <a:rPr lang="en-US" dirty="0"/>
              <a:t>Referencing</a:t>
            </a:r>
          </a:p>
        </p:txBody>
      </p:sp>
      <p:sp>
        <p:nvSpPr>
          <p:cNvPr id="5" name="TextBox 4">
            <a:extLst>
              <a:ext uri="{FF2B5EF4-FFF2-40B4-BE49-F238E27FC236}">
                <a16:creationId xmlns:a16="http://schemas.microsoft.com/office/drawing/2014/main" id="{D9FE367F-F4AC-2057-CF56-BBF7C8C4EDB3}"/>
              </a:ext>
            </a:extLst>
          </p:cNvPr>
          <p:cNvSpPr txBox="1"/>
          <p:nvPr/>
        </p:nvSpPr>
        <p:spPr>
          <a:xfrm>
            <a:off x="909836" y="1772816"/>
            <a:ext cx="10081120" cy="3477875"/>
          </a:xfrm>
          <a:prstGeom prst="rect">
            <a:avLst/>
          </a:prstGeom>
          <a:noFill/>
        </p:spPr>
        <p:txBody>
          <a:bodyPr wrap="square" rtlCol="0">
            <a:spAutoFit/>
          </a:bodyPr>
          <a:lstStyle/>
          <a:p>
            <a:r>
              <a:rPr lang="en-GB" sz="2000" dirty="0"/>
              <a:t>Cottrell, S. (2019) Study Skills handbook. London: Macmillan Education UK.</a:t>
            </a:r>
          </a:p>
          <a:p>
            <a:endParaRPr lang="en-GB" sz="2000" dirty="0"/>
          </a:p>
          <a:p>
            <a:r>
              <a:rPr lang="en-GB" sz="2000" dirty="0"/>
              <a:t>Herbert, B &amp; Anderson, K. (2011) House </a:t>
            </a:r>
            <a:r>
              <a:rPr lang="en-GB" sz="2000" dirty="0" err="1"/>
              <a:t>Harkonnen</a:t>
            </a:r>
            <a:r>
              <a:rPr lang="en-GB" sz="2000" dirty="0"/>
              <a:t>. America: </a:t>
            </a:r>
            <a:r>
              <a:rPr lang="en-GB" sz="2000" dirty="0" err="1"/>
              <a:t>WordFire</a:t>
            </a:r>
            <a:r>
              <a:rPr lang="en-GB" sz="2000" dirty="0"/>
              <a:t> Press.</a:t>
            </a:r>
          </a:p>
          <a:p>
            <a:endParaRPr lang="en-GB" sz="2000" dirty="0"/>
          </a:p>
          <a:p>
            <a:r>
              <a:rPr lang="en-GB" sz="2000" dirty="0"/>
              <a:t>Ceredigion County Council (2023) Policies and Procedures. </a:t>
            </a:r>
          </a:p>
          <a:p>
            <a:r>
              <a:rPr lang="en-GB" sz="2000" dirty="0"/>
              <a:t>Available at: </a:t>
            </a:r>
            <a:r>
              <a:rPr lang="en-GB" sz="2000" dirty="0">
                <a:hlinkClick r:id="rId2"/>
              </a:rPr>
              <a:t>Policies and Procedures | Cerinet (ceredigion.gov.uk)</a:t>
            </a:r>
            <a:r>
              <a:rPr lang="en-GB" sz="2000" dirty="0"/>
              <a:t>  (Accessed: 7</a:t>
            </a:r>
            <a:r>
              <a:rPr lang="en-GB" sz="2000" baseline="30000" dirty="0"/>
              <a:t>th</a:t>
            </a:r>
            <a:r>
              <a:rPr lang="en-GB" sz="2000" dirty="0"/>
              <a:t> December 2023).</a:t>
            </a:r>
          </a:p>
          <a:p>
            <a:endParaRPr lang="en-GB" sz="2000" dirty="0"/>
          </a:p>
          <a:p>
            <a:r>
              <a:rPr lang="en-GB" sz="2000" dirty="0"/>
              <a:t>UNCRC (1989) International Human Rights Agreement. Available at: </a:t>
            </a:r>
            <a:r>
              <a:rPr lang="en-GB" sz="2000" dirty="0">
                <a:hlinkClick r:id="rId3"/>
              </a:rPr>
              <a:t>UN Convention On The Rights Of The Child | Save the Children UK</a:t>
            </a:r>
            <a:r>
              <a:rPr lang="en-GB" sz="2000" dirty="0"/>
              <a:t> (Accessed: 7</a:t>
            </a:r>
            <a:r>
              <a:rPr lang="en-GB" sz="2000" baseline="30000" dirty="0"/>
              <a:t>th</a:t>
            </a:r>
            <a:r>
              <a:rPr lang="en-GB" sz="2000" dirty="0"/>
              <a:t> December 2023).</a:t>
            </a:r>
          </a:p>
        </p:txBody>
      </p:sp>
    </p:spTree>
    <p:extLst>
      <p:ext uri="{BB962C8B-B14F-4D97-AF65-F5344CB8AC3E}">
        <p14:creationId xmlns:p14="http://schemas.microsoft.com/office/powerpoint/2010/main" val="37613024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8179</TotalTime>
  <Words>2109</Words>
  <Application>Microsoft Office PowerPoint</Application>
  <PresentationFormat>Custom</PresentationFormat>
  <Paragraphs>159</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Books 16x9</vt:lpstr>
      <vt:lpstr>Study Skills</vt:lpstr>
      <vt:lpstr>Introduction</vt:lpstr>
      <vt:lpstr>Why are organization Skills important in the workplace?</vt:lpstr>
      <vt:lpstr>How can this skill be transferred to a Youth Work Setting?</vt:lpstr>
      <vt:lpstr>Why are Research skills important in the workplace?</vt:lpstr>
      <vt:lpstr>PowerPoint Presentation</vt:lpstr>
      <vt:lpstr>Why are Reading skills important in the workplace?</vt:lpstr>
      <vt:lpstr>PowerPoint Presentation</vt:lpstr>
      <vt:lpstr>PowerPoint Presentation</vt:lpstr>
      <vt:lpstr>PowerPoint Presentation</vt:lpstr>
      <vt:lpstr>PowerPoint Presentation</vt:lpstr>
      <vt:lpstr>Referencing</vt:lpstr>
    </vt:vector>
  </TitlesOfParts>
  <Company>Cyngor Sir 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Lionie Mason</dc:creator>
  <cp:lastModifiedBy>Lionie Mason</cp:lastModifiedBy>
  <cp:revision>10</cp:revision>
  <dcterms:created xsi:type="dcterms:W3CDTF">2023-11-24T09:12:19Z</dcterms:created>
  <dcterms:modified xsi:type="dcterms:W3CDTF">2023-12-07T15:57:51Z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