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1"/>
  </p:sldMasterIdLst>
  <p:sldIdLst>
    <p:sldId id="256" r:id="rId2"/>
    <p:sldId id="264" r:id="rId3"/>
    <p:sldId id="257" r:id="rId4"/>
    <p:sldId id="259" r:id="rId5"/>
    <p:sldId id="260" r:id="rId6"/>
    <p:sldId id="261" r:id="rId7"/>
    <p:sldId id="262" r:id="rId8"/>
    <p:sldId id="258" r:id="rId9"/>
    <p:sldId id="265"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A27573-27ED-479B-A314-35D971027425}" v="25" dt="2022-07-02T19:01:09.303"/>
    <p1510:client id="{2AA90508-B896-F2D7-D194-76FA7C89F360}" v="270" dt="2022-07-02T20:26:16.603"/>
    <p1510:client id="{3CA0CB70-67BA-8E2A-C167-ECB900E77D32}" v="2" dt="2022-07-02T19:03:11.313"/>
    <p1510:client id="{6D648F70-E192-AB5A-FD4D-BEB93CD6BC38}" v="789" dt="2022-07-03T10:01:33.275"/>
    <p1510:client id="{BF7E8679-E3E2-1BDF-A6D7-83E35E52DE28}" v="76" dt="2022-07-02T22:37:57.2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4" d="100"/>
          <a:sy n="114" d="100"/>
        </p:scale>
        <p:origin x="186"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3963F4-F115-4B8E-84C4-C2CFDE4869C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2B769A8-2BAC-476F-82B3-812E3527E732}">
      <dgm:prSet/>
      <dgm:spPr/>
      <dgm:t>
        <a:bodyPr/>
        <a:lstStyle/>
        <a:p>
          <a:r>
            <a:rPr lang="en-US"/>
            <a:t>Collected data will be protected in a secure location . Nothing containing personal information will be easily accessed by people who do not need to see the data.</a:t>
          </a:r>
        </a:p>
      </dgm:t>
    </dgm:pt>
    <dgm:pt modelId="{C3A185C3-48CE-44DA-91B4-D26489F984A6}" type="parTrans" cxnId="{9F1975EC-6CB2-480C-9680-2F1A1DE870C5}">
      <dgm:prSet/>
      <dgm:spPr/>
      <dgm:t>
        <a:bodyPr/>
        <a:lstStyle/>
        <a:p>
          <a:endParaRPr lang="en-US"/>
        </a:p>
      </dgm:t>
    </dgm:pt>
    <dgm:pt modelId="{8B525695-49DD-4846-844D-224E26F59297}" type="sibTrans" cxnId="{9F1975EC-6CB2-480C-9680-2F1A1DE870C5}">
      <dgm:prSet/>
      <dgm:spPr/>
      <dgm:t>
        <a:bodyPr/>
        <a:lstStyle/>
        <a:p>
          <a:endParaRPr lang="en-US"/>
        </a:p>
      </dgm:t>
    </dgm:pt>
    <dgm:pt modelId="{3C5CF60E-A4BA-4371-BC68-075C8B36646C}">
      <dgm:prSet/>
      <dgm:spPr/>
      <dgm:t>
        <a:bodyPr/>
        <a:lstStyle/>
        <a:p>
          <a:r>
            <a:rPr lang="en-US"/>
            <a:t>Participants will made aware that their involvement in the data collection is voluntary. They are free to withdraw from any active data collecting process at any time.</a:t>
          </a:r>
        </a:p>
      </dgm:t>
    </dgm:pt>
    <dgm:pt modelId="{F43CB835-70AE-44FF-B95E-383961458AC8}" type="parTrans" cxnId="{130F7F7F-FC04-4156-81FF-2D269153F6BF}">
      <dgm:prSet/>
      <dgm:spPr/>
      <dgm:t>
        <a:bodyPr/>
        <a:lstStyle/>
        <a:p>
          <a:endParaRPr lang="en-US"/>
        </a:p>
      </dgm:t>
    </dgm:pt>
    <dgm:pt modelId="{65F5B2E6-4E80-4932-A4A1-483AA3D87553}" type="sibTrans" cxnId="{130F7F7F-FC04-4156-81FF-2D269153F6BF}">
      <dgm:prSet/>
      <dgm:spPr/>
      <dgm:t>
        <a:bodyPr/>
        <a:lstStyle/>
        <a:p>
          <a:endParaRPr lang="en-US"/>
        </a:p>
      </dgm:t>
    </dgm:pt>
    <dgm:pt modelId="{C66BB651-F9AD-402F-899F-9C4B22647E2C}">
      <dgm:prSet/>
      <dgm:spPr/>
      <dgm:t>
        <a:bodyPr/>
        <a:lstStyle/>
        <a:p>
          <a:r>
            <a:rPr lang="en-US"/>
            <a:t>Anything that will cause physical or emotional harm to participants will be avoided. If not possible, participants will be made aware of these potential harms prior to their participation . </a:t>
          </a:r>
        </a:p>
      </dgm:t>
    </dgm:pt>
    <dgm:pt modelId="{2121807D-4008-4AA9-8220-5B9070E36D41}" type="parTrans" cxnId="{677C5AD4-4159-4E6F-991D-0854325CAEAB}">
      <dgm:prSet/>
      <dgm:spPr/>
      <dgm:t>
        <a:bodyPr/>
        <a:lstStyle/>
        <a:p>
          <a:endParaRPr lang="en-US"/>
        </a:p>
      </dgm:t>
    </dgm:pt>
    <dgm:pt modelId="{E345ECFF-0D10-4B4A-B6B4-3327D651D93F}" type="sibTrans" cxnId="{677C5AD4-4159-4E6F-991D-0854325CAEAB}">
      <dgm:prSet/>
      <dgm:spPr/>
      <dgm:t>
        <a:bodyPr/>
        <a:lstStyle/>
        <a:p>
          <a:endParaRPr lang="en-US"/>
        </a:p>
      </dgm:t>
    </dgm:pt>
    <dgm:pt modelId="{A035631B-33BB-44F2-95DC-1701FB43E48F}" type="pres">
      <dgm:prSet presAssocID="{A73963F4-F115-4B8E-84C4-C2CFDE4869C8}" presName="vert0" presStyleCnt="0">
        <dgm:presLayoutVars>
          <dgm:dir/>
          <dgm:animOne val="branch"/>
          <dgm:animLvl val="lvl"/>
        </dgm:presLayoutVars>
      </dgm:prSet>
      <dgm:spPr/>
    </dgm:pt>
    <dgm:pt modelId="{93560743-0371-4BDD-9877-9A273415E7EE}" type="pres">
      <dgm:prSet presAssocID="{02B769A8-2BAC-476F-82B3-812E3527E732}" presName="thickLine" presStyleLbl="alignNode1" presStyleIdx="0" presStyleCnt="3"/>
      <dgm:spPr/>
    </dgm:pt>
    <dgm:pt modelId="{989182CB-96EA-405F-AE58-A7DE6188477E}" type="pres">
      <dgm:prSet presAssocID="{02B769A8-2BAC-476F-82B3-812E3527E732}" presName="horz1" presStyleCnt="0"/>
      <dgm:spPr/>
    </dgm:pt>
    <dgm:pt modelId="{7689B4AA-E237-47B8-B463-8F0D04730F9F}" type="pres">
      <dgm:prSet presAssocID="{02B769A8-2BAC-476F-82B3-812E3527E732}" presName="tx1" presStyleLbl="revTx" presStyleIdx="0" presStyleCnt="3"/>
      <dgm:spPr/>
    </dgm:pt>
    <dgm:pt modelId="{89193E9B-07B3-4EB4-BBEC-978B56FF22CD}" type="pres">
      <dgm:prSet presAssocID="{02B769A8-2BAC-476F-82B3-812E3527E732}" presName="vert1" presStyleCnt="0"/>
      <dgm:spPr/>
    </dgm:pt>
    <dgm:pt modelId="{0807D01A-4325-4B59-A5CA-668A0D7C2EAB}" type="pres">
      <dgm:prSet presAssocID="{3C5CF60E-A4BA-4371-BC68-075C8B36646C}" presName="thickLine" presStyleLbl="alignNode1" presStyleIdx="1" presStyleCnt="3"/>
      <dgm:spPr/>
    </dgm:pt>
    <dgm:pt modelId="{9267004F-117A-4F7C-969C-6FB21C4D4205}" type="pres">
      <dgm:prSet presAssocID="{3C5CF60E-A4BA-4371-BC68-075C8B36646C}" presName="horz1" presStyleCnt="0"/>
      <dgm:spPr/>
    </dgm:pt>
    <dgm:pt modelId="{3CAC7961-B462-4678-825D-7102820BBB85}" type="pres">
      <dgm:prSet presAssocID="{3C5CF60E-A4BA-4371-BC68-075C8B36646C}" presName="tx1" presStyleLbl="revTx" presStyleIdx="1" presStyleCnt="3"/>
      <dgm:spPr/>
    </dgm:pt>
    <dgm:pt modelId="{586B9C9E-5102-4622-B49C-BD56918C7E47}" type="pres">
      <dgm:prSet presAssocID="{3C5CF60E-A4BA-4371-BC68-075C8B36646C}" presName="vert1" presStyleCnt="0"/>
      <dgm:spPr/>
    </dgm:pt>
    <dgm:pt modelId="{EB9247F1-5076-4D56-BC36-6409E0860FE2}" type="pres">
      <dgm:prSet presAssocID="{C66BB651-F9AD-402F-899F-9C4B22647E2C}" presName="thickLine" presStyleLbl="alignNode1" presStyleIdx="2" presStyleCnt="3"/>
      <dgm:spPr/>
    </dgm:pt>
    <dgm:pt modelId="{07312660-8FDB-4603-B662-EF2E60BAB725}" type="pres">
      <dgm:prSet presAssocID="{C66BB651-F9AD-402F-899F-9C4B22647E2C}" presName="horz1" presStyleCnt="0"/>
      <dgm:spPr/>
    </dgm:pt>
    <dgm:pt modelId="{9E557F7B-C700-4EFB-8B84-0A24CA588F14}" type="pres">
      <dgm:prSet presAssocID="{C66BB651-F9AD-402F-899F-9C4B22647E2C}" presName="tx1" presStyleLbl="revTx" presStyleIdx="2" presStyleCnt="3"/>
      <dgm:spPr/>
    </dgm:pt>
    <dgm:pt modelId="{5E2027AA-8504-426A-BDD3-9194B2C9B320}" type="pres">
      <dgm:prSet presAssocID="{C66BB651-F9AD-402F-899F-9C4B22647E2C}" presName="vert1" presStyleCnt="0"/>
      <dgm:spPr/>
    </dgm:pt>
  </dgm:ptLst>
  <dgm:cxnLst>
    <dgm:cxn modelId="{D97A2436-EAFE-4C5B-8A59-1FB6761B138D}" type="presOf" srcId="{3C5CF60E-A4BA-4371-BC68-075C8B36646C}" destId="{3CAC7961-B462-4678-825D-7102820BBB85}" srcOrd="0" destOrd="0" presId="urn:microsoft.com/office/officeart/2008/layout/LinedList"/>
    <dgm:cxn modelId="{87F53D5F-048F-47C1-B3AA-B4F7612DBE84}" type="presOf" srcId="{02B769A8-2BAC-476F-82B3-812E3527E732}" destId="{7689B4AA-E237-47B8-B463-8F0D04730F9F}" srcOrd="0" destOrd="0" presId="urn:microsoft.com/office/officeart/2008/layout/LinedList"/>
    <dgm:cxn modelId="{130F7F7F-FC04-4156-81FF-2D269153F6BF}" srcId="{A73963F4-F115-4B8E-84C4-C2CFDE4869C8}" destId="{3C5CF60E-A4BA-4371-BC68-075C8B36646C}" srcOrd="1" destOrd="0" parTransId="{F43CB835-70AE-44FF-B95E-383961458AC8}" sibTransId="{65F5B2E6-4E80-4932-A4A1-483AA3D87553}"/>
    <dgm:cxn modelId="{B351ADBD-B42E-460B-91D3-0C3ABB0B9445}" type="presOf" srcId="{A73963F4-F115-4B8E-84C4-C2CFDE4869C8}" destId="{A035631B-33BB-44F2-95DC-1701FB43E48F}" srcOrd="0" destOrd="0" presId="urn:microsoft.com/office/officeart/2008/layout/LinedList"/>
    <dgm:cxn modelId="{677C5AD4-4159-4E6F-991D-0854325CAEAB}" srcId="{A73963F4-F115-4B8E-84C4-C2CFDE4869C8}" destId="{C66BB651-F9AD-402F-899F-9C4B22647E2C}" srcOrd="2" destOrd="0" parTransId="{2121807D-4008-4AA9-8220-5B9070E36D41}" sibTransId="{E345ECFF-0D10-4B4A-B6B4-3327D651D93F}"/>
    <dgm:cxn modelId="{9F1975EC-6CB2-480C-9680-2F1A1DE870C5}" srcId="{A73963F4-F115-4B8E-84C4-C2CFDE4869C8}" destId="{02B769A8-2BAC-476F-82B3-812E3527E732}" srcOrd="0" destOrd="0" parTransId="{C3A185C3-48CE-44DA-91B4-D26489F984A6}" sibTransId="{8B525695-49DD-4846-844D-224E26F59297}"/>
    <dgm:cxn modelId="{413845F9-4CDC-43C3-9533-880167F91CC1}" type="presOf" srcId="{C66BB651-F9AD-402F-899F-9C4B22647E2C}" destId="{9E557F7B-C700-4EFB-8B84-0A24CA588F14}" srcOrd="0" destOrd="0" presId="urn:microsoft.com/office/officeart/2008/layout/LinedList"/>
    <dgm:cxn modelId="{C1DB23ED-45B7-4559-9C9F-0E3B38048167}" type="presParOf" srcId="{A035631B-33BB-44F2-95DC-1701FB43E48F}" destId="{93560743-0371-4BDD-9877-9A273415E7EE}" srcOrd="0" destOrd="0" presId="urn:microsoft.com/office/officeart/2008/layout/LinedList"/>
    <dgm:cxn modelId="{C6F961C6-9753-416F-A2A4-D526A3B222FE}" type="presParOf" srcId="{A035631B-33BB-44F2-95DC-1701FB43E48F}" destId="{989182CB-96EA-405F-AE58-A7DE6188477E}" srcOrd="1" destOrd="0" presId="urn:microsoft.com/office/officeart/2008/layout/LinedList"/>
    <dgm:cxn modelId="{2E1E189D-6874-47B0-9C02-6E139BD06359}" type="presParOf" srcId="{989182CB-96EA-405F-AE58-A7DE6188477E}" destId="{7689B4AA-E237-47B8-B463-8F0D04730F9F}" srcOrd="0" destOrd="0" presId="urn:microsoft.com/office/officeart/2008/layout/LinedList"/>
    <dgm:cxn modelId="{ED41238F-53D6-4549-8709-602558CE68AB}" type="presParOf" srcId="{989182CB-96EA-405F-AE58-A7DE6188477E}" destId="{89193E9B-07B3-4EB4-BBEC-978B56FF22CD}" srcOrd="1" destOrd="0" presId="urn:microsoft.com/office/officeart/2008/layout/LinedList"/>
    <dgm:cxn modelId="{0B1CC54D-6CF0-46D0-ABBF-5814802926D3}" type="presParOf" srcId="{A035631B-33BB-44F2-95DC-1701FB43E48F}" destId="{0807D01A-4325-4B59-A5CA-668A0D7C2EAB}" srcOrd="2" destOrd="0" presId="urn:microsoft.com/office/officeart/2008/layout/LinedList"/>
    <dgm:cxn modelId="{9E6E240B-7B52-4553-A7DF-15E3D2708A2D}" type="presParOf" srcId="{A035631B-33BB-44F2-95DC-1701FB43E48F}" destId="{9267004F-117A-4F7C-969C-6FB21C4D4205}" srcOrd="3" destOrd="0" presId="urn:microsoft.com/office/officeart/2008/layout/LinedList"/>
    <dgm:cxn modelId="{4E94114E-9983-4E4A-B312-460C5DB82CF7}" type="presParOf" srcId="{9267004F-117A-4F7C-969C-6FB21C4D4205}" destId="{3CAC7961-B462-4678-825D-7102820BBB85}" srcOrd="0" destOrd="0" presId="urn:microsoft.com/office/officeart/2008/layout/LinedList"/>
    <dgm:cxn modelId="{37D065A8-1AE9-4398-86DD-22C6280513BD}" type="presParOf" srcId="{9267004F-117A-4F7C-969C-6FB21C4D4205}" destId="{586B9C9E-5102-4622-B49C-BD56918C7E47}" srcOrd="1" destOrd="0" presId="urn:microsoft.com/office/officeart/2008/layout/LinedList"/>
    <dgm:cxn modelId="{E37E932C-0A2A-4622-8D31-B14D41282B74}" type="presParOf" srcId="{A035631B-33BB-44F2-95DC-1701FB43E48F}" destId="{EB9247F1-5076-4D56-BC36-6409E0860FE2}" srcOrd="4" destOrd="0" presId="urn:microsoft.com/office/officeart/2008/layout/LinedList"/>
    <dgm:cxn modelId="{734E8269-BB9D-40BE-966C-A2E4A2087FDB}" type="presParOf" srcId="{A035631B-33BB-44F2-95DC-1701FB43E48F}" destId="{07312660-8FDB-4603-B662-EF2E60BAB725}" srcOrd="5" destOrd="0" presId="urn:microsoft.com/office/officeart/2008/layout/LinedList"/>
    <dgm:cxn modelId="{6B9D9CFC-EB71-48C0-B718-35A66C702024}" type="presParOf" srcId="{07312660-8FDB-4603-B662-EF2E60BAB725}" destId="{9E557F7B-C700-4EFB-8B84-0A24CA588F14}" srcOrd="0" destOrd="0" presId="urn:microsoft.com/office/officeart/2008/layout/LinedList"/>
    <dgm:cxn modelId="{7A0ACDE6-27E9-48B6-8BF8-34FB049A340F}" type="presParOf" srcId="{07312660-8FDB-4603-B662-EF2E60BAB725}" destId="{5E2027AA-8504-426A-BDD3-9194B2C9B32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560743-0371-4BDD-9877-9A273415E7EE}">
      <dsp:nvSpPr>
        <dsp:cNvPr id="0" name=""/>
        <dsp:cNvSpPr/>
      </dsp:nvSpPr>
      <dsp:spPr>
        <a:xfrm>
          <a:off x="0" y="2358"/>
          <a:ext cx="53983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89B4AA-E237-47B8-B463-8F0D04730F9F}">
      <dsp:nvSpPr>
        <dsp:cNvPr id="0" name=""/>
        <dsp:cNvSpPr/>
      </dsp:nvSpPr>
      <dsp:spPr>
        <a:xfrm>
          <a:off x="0" y="2358"/>
          <a:ext cx="5398337" cy="1608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Collected data will be protected in a secure location . Nothing containing personal information will be easily accessed by people who do not need to see the data.</a:t>
          </a:r>
        </a:p>
      </dsp:txBody>
      <dsp:txXfrm>
        <a:off x="0" y="2358"/>
        <a:ext cx="5398337" cy="1608209"/>
      </dsp:txXfrm>
    </dsp:sp>
    <dsp:sp modelId="{0807D01A-4325-4B59-A5CA-668A0D7C2EAB}">
      <dsp:nvSpPr>
        <dsp:cNvPr id="0" name=""/>
        <dsp:cNvSpPr/>
      </dsp:nvSpPr>
      <dsp:spPr>
        <a:xfrm>
          <a:off x="0" y="1610567"/>
          <a:ext cx="5398337" cy="0"/>
        </a:xfrm>
        <a:prstGeom prst="line">
          <a:avLst/>
        </a:prstGeom>
        <a:solidFill>
          <a:schemeClr val="accent2">
            <a:hueOff val="6253407"/>
            <a:satOff val="2036"/>
            <a:lumOff val="-5687"/>
            <a:alphaOff val="0"/>
          </a:schemeClr>
        </a:solidFill>
        <a:ln w="12700" cap="flat" cmpd="sng" algn="ctr">
          <a:solidFill>
            <a:schemeClr val="accent2">
              <a:hueOff val="6253407"/>
              <a:satOff val="2036"/>
              <a:lumOff val="-5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AC7961-B462-4678-825D-7102820BBB85}">
      <dsp:nvSpPr>
        <dsp:cNvPr id="0" name=""/>
        <dsp:cNvSpPr/>
      </dsp:nvSpPr>
      <dsp:spPr>
        <a:xfrm>
          <a:off x="0" y="1610567"/>
          <a:ext cx="5398337" cy="1608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Participants will made aware that their involvement in the data collection is voluntary. They are free to withdraw from any active data collecting process at any time.</a:t>
          </a:r>
        </a:p>
      </dsp:txBody>
      <dsp:txXfrm>
        <a:off x="0" y="1610567"/>
        <a:ext cx="5398337" cy="1608209"/>
      </dsp:txXfrm>
    </dsp:sp>
    <dsp:sp modelId="{EB9247F1-5076-4D56-BC36-6409E0860FE2}">
      <dsp:nvSpPr>
        <dsp:cNvPr id="0" name=""/>
        <dsp:cNvSpPr/>
      </dsp:nvSpPr>
      <dsp:spPr>
        <a:xfrm>
          <a:off x="0" y="3218777"/>
          <a:ext cx="5398337" cy="0"/>
        </a:xfrm>
        <a:prstGeom prst="line">
          <a:avLst/>
        </a:prstGeom>
        <a:solidFill>
          <a:schemeClr val="accent2">
            <a:hueOff val="12506815"/>
            <a:satOff val="4072"/>
            <a:lumOff val="-11374"/>
            <a:alphaOff val="0"/>
          </a:schemeClr>
        </a:solidFill>
        <a:ln w="12700" cap="flat" cmpd="sng" algn="ctr">
          <a:solidFill>
            <a:schemeClr val="accent2">
              <a:hueOff val="12506815"/>
              <a:satOff val="4072"/>
              <a:lumOff val="-113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557F7B-C700-4EFB-8B84-0A24CA588F14}">
      <dsp:nvSpPr>
        <dsp:cNvPr id="0" name=""/>
        <dsp:cNvSpPr/>
      </dsp:nvSpPr>
      <dsp:spPr>
        <a:xfrm>
          <a:off x="0" y="3218777"/>
          <a:ext cx="5398337" cy="1608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Anything that will cause physical or emotional harm to participants will be avoided. If not possible, participants will be made aware of these potential harms prior to their participation . </a:t>
          </a:r>
        </a:p>
      </dsp:txBody>
      <dsp:txXfrm>
        <a:off x="0" y="3218777"/>
        <a:ext cx="5398337" cy="160820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6531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499411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254076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715383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072049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38756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700482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39027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3741671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0781046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59949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7/3/2022</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493506760"/>
      </p:ext>
    </p:extLst>
  </p:cSld>
  <p:clrMap bg1="dk1" tx1="lt1" bg2="dk2" tx2="lt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06" r:id="rId6"/>
    <p:sldLayoutId id="2147483802" r:id="rId7"/>
    <p:sldLayoutId id="2147483803" r:id="rId8"/>
    <p:sldLayoutId id="2147483804" r:id="rId9"/>
    <p:sldLayoutId id="2147483805" r:id="rId10"/>
    <p:sldLayoutId id="2147483807"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flatworldknowledge.lardbucket.org/books/public-speaking-practice-and-ethics/s12-03-putting-it-together-steps-to-c.html"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support.microsoft.com/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37D505C3-540C-4E1B-AFF5-74A9D9BD3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 name="Picture 3" descr="Abstract green background with triangles">
            <a:extLst>
              <a:ext uri="{FF2B5EF4-FFF2-40B4-BE49-F238E27FC236}">
                <a16:creationId xmlns:a16="http://schemas.microsoft.com/office/drawing/2014/main" id="{462442EA-4A3D-53BB-B821-857849923E57}"/>
              </a:ext>
            </a:extLst>
          </p:cNvPr>
          <p:cNvPicPr>
            <a:picLocks noChangeAspect="1"/>
          </p:cNvPicPr>
          <p:nvPr/>
        </p:nvPicPr>
        <p:blipFill rotWithShape="1">
          <a:blip r:embed="rId2"/>
          <a:srcRect t="5094" b="13678"/>
          <a:stretch/>
        </p:blipFill>
        <p:spPr>
          <a:xfrm>
            <a:off x="20" y="10"/>
            <a:ext cx="12191980" cy="6857990"/>
          </a:xfrm>
          <a:prstGeom prst="rect">
            <a:avLst/>
          </a:prstGeom>
        </p:spPr>
      </p:pic>
      <p:sp>
        <p:nvSpPr>
          <p:cNvPr id="59" name="Freeform: Shape 58">
            <a:extLst>
              <a:ext uri="{FF2B5EF4-FFF2-40B4-BE49-F238E27FC236}">
                <a16:creationId xmlns:a16="http://schemas.microsoft.com/office/drawing/2014/main" id="{C5C14909-AFB2-4E07-A65C-633954901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Shape 60">
            <a:extLst>
              <a:ext uri="{FF2B5EF4-FFF2-40B4-BE49-F238E27FC236}">
                <a16:creationId xmlns:a16="http://schemas.microsoft.com/office/drawing/2014/main" id="{5BC4B016-0848-4634-83F9-FBC4C80CA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143001" y="1181101"/>
            <a:ext cx="4953000" cy="2247899"/>
          </a:xfrm>
        </p:spPr>
        <p:txBody>
          <a:bodyPr>
            <a:normAutofit/>
          </a:bodyPr>
          <a:lstStyle/>
          <a:p>
            <a:pPr>
              <a:lnSpc>
                <a:spcPct val="90000"/>
              </a:lnSpc>
            </a:pPr>
            <a:r>
              <a:rPr lang="en-US" sz="3400">
                <a:solidFill>
                  <a:srgbClr val="FFFFFF"/>
                </a:solidFill>
              </a:rPr>
              <a:t>How do students use technology to collaborate at UWTSD?</a:t>
            </a:r>
          </a:p>
        </p:txBody>
      </p:sp>
      <p:sp>
        <p:nvSpPr>
          <p:cNvPr id="3" name="Subtitle 2"/>
          <p:cNvSpPr>
            <a:spLocks noGrp="1"/>
          </p:cNvSpPr>
          <p:nvPr>
            <p:ph type="subTitle" idx="1"/>
          </p:nvPr>
        </p:nvSpPr>
        <p:spPr>
          <a:xfrm>
            <a:off x="7881374" y="4541983"/>
            <a:ext cx="3167626" cy="1280159"/>
          </a:xfrm>
        </p:spPr>
        <p:txBody>
          <a:bodyPr anchor="b">
            <a:normAutofit/>
          </a:bodyPr>
          <a:lstStyle/>
          <a:p>
            <a:pPr algn="r"/>
            <a:r>
              <a:rPr lang="en-US" dirty="0">
                <a:solidFill>
                  <a:srgbClr val="FFFFFF"/>
                </a:solidFill>
              </a:rPr>
              <a:t>Asen </a:t>
            </a:r>
            <a:r>
              <a:rPr lang="en-US" dirty="0" err="1">
                <a:solidFill>
                  <a:srgbClr val="FFFFFF"/>
                </a:solidFill>
              </a:rPr>
              <a:t>Chipilov</a:t>
            </a:r>
            <a:r>
              <a:rPr lang="en-US" dirty="0">
                <a:solidFill>
                  <a:srgbClr val="FFFFFF"/>
                </a:solidFill>
              </a:rPr>
              <a:t> – 2128091</a:t>
            </a:r>
            <a:endParaRPr lang="en-US" dirty="0"/>
          </a:p>
          <a:p>
            <a:pPr algn="r"/>
            <a:r>
              <a:rPr lang="en-US" dirty="0">
                <a:solidFill>
                  <a:srgbClr val="FFFFFF"/>
                </a:solidFill>
              </a:rPr>
              <a:t>Tran Vi – 2128450</a:t>
            </a:r>
          </a:p>
          <a:p>
            <a:pPr algn="r"/>
            <a:r>
              <a:rPr lang="en-US" dirty="0">
                <a:solidFill>
                  <a:srgbClr val="FFFFFF"/>
                </a:solidFill>
              </a:rPr>
              <a:t>Teodora Stoyanova </a:t>
            </a:r>
            <a:r>
              <a:rPr lang="en-US" dirty="0">
                <a:solidFill>
                  <a:srgbClr val="FFFFFF"/>
                </a:solidFill>
                <a:ea typeface="+mn-lt"/>
                <a:cs typeface="+mn-lt"/>
              </a:rPr>
              <a:t>–</a:t>
            </a:r>
            <a:r>
              <a:rPr lang="en-US" dirty="0">
                <a:solidFill>
                  <a:srgbClr val="FFFFFF"/>
                </a:solidFill>
              </a:rPr>
              <a:t> 2125443</a:t>
            </a:r>
          </a:p>
        </p:txBody>
      </p:sp>
      <p:sp>
        <p:nvSpPr>
          <p:cNvPr id="6" name="TextBox 5">
            <a:extLst>
              <a:ext uri="{FF2B5EF4-FFF2-40B4-BE49-F238E27FC236}">
                <a16:creationId xmlns:a16="http://schemas.microsoft.com/office/drawing/2014/main" id="{309E916A-C7BB-8795-29D8-A0C039969503}"/>
              </a:ext>
            </a:extLst>
          </p:cNvPr>
          <p:cNvSpPr txBox="1"/>
          <p:nvPr/>
        </p:nvSpPr>
        <p:spPr>
          <a:xfrm>
            <a:off x="1218009" y="4303271"/>
            <a:ext cx="59376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Digital skills and research methods - BMSW4003</a:t>
            </a:r>
          </a:p>
        </p:txBody>
      </p:sp>
      <p:sp>
        <p:nvSpPr>
          <p:cNvPr id="4" name="TextBox 3">
            <a:extLst>
              <a:ext uri="{FF2B5EF4-FFF2-40B4-BE49-F238E27FC236}">
                <a16:creationId xmlns:a16="http://schemas.microsoft.com/office/drawing/2014/main" id="{20B53955-5E86-AF71-30E1-780A17601428}"/>
              </a:ext>
            </a:extLst>
          </p:cNvPr>
          <p:cNvSpPr txBox="1"/>
          <p:nvPr/>
        </p:nvSpPr>
        <p:spPr>
          <a:xfrm>
            <a:off x="1218009" y="4813696"/>
            <a:ext cx="39457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Lecturer : Zahra </a:t>
            </a:r>
            <a:r>
              <a:rPr lang="en-US" dirty="0" err="1"/>
              <a:t>Mohammadnazari</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E6F43-AE3B-AC41-0133-76BC0DDCC458}"/>
              </a:ext>
            </a:extLst>
          </p:cNvPr>
          <p:cNvSpPr>
            <a:spLocks noGrp="1"/>
          </p:cNvSpPr>
          <p:nvPr>
            <p:ph type="title"/>
          </p:nvPr>
        </p:nvSpPr>
        <p:spPr>
          <a:xfrm>
            <a:off x="1143000" y="378826"/>
            <a:ext cx="9905999" cy="967992"/>
          </a:xfrm>
        </p:spPr>
        <p:txBody>
          <a:bodyPr/>
          <a:lstStyle/>
          <a:p>
            <a:r>
              <a:rPr lang="en-US" dirty="0"/>
              <a:t>Introduction</a:t>
            </a:r>
          </a:p>
        </p:txBody>
      </p:sp>
      <p:sp>
        <p:nvSpPr>
          <p:cNvPr id="3" name="Content Placeholder 2">
            <a:extLst>
              <a:ext uri="{FF2B5EF4-FFF2-40B4-BE49-F238E27FC236}">
                <a16:creationId xmlns:a16="http://schemas.microsoft.com/office/drawing/2014/main" id="{BD8CCA1F-665F-40AB-464E-71AF11283810}"/>
              </a:ext>
            </a:extLst>
          </p:cNvPr>
          <p:cNvSpPr>
            <a:spLocks noGrp="1"/>
          </p:cNvSpPr>
          <p:nvPr>
            <p:ph idx="1"/>
          </p:nvPr>
        </p:nvSpPr>
        <p:spPr>
          <a:xfrm>
            <a:off x="1143000" y="1820058"/>
            <a:ext cx="9905999" cy="1953821"/>
          </a:xfrm>
        </p:spPr>
        <p:txBody>
          <a:bodyPr vert="horz" lIns="91440" tIns="45720" rIns="91440" bIns="45720" rtlCol="0" anchor="t">
            <a:normAutofit fontScale="92500" lnSpcReduction="10000"/>
          </a:bodyPr>
          <a:lstStyle/>
          <a:p>
            <a:r>
              <a:rPr lang="en-US" dirty="0"/>
              <a:t>Research question – Which technology is </a:t>
            </a:r>
            <a:r>
              <a:rPr lang="en-US" dirty="0" err="1"/>
              <a:t>favoured</a:t>
            </a:r>
            <a:r>
              <a:rPr lang="en-US" dirty="0"/>
              <a:t> by students the most, while being UWTSD's students, obtaining a higher-level degree?</a:t>
            </a:r>
          </a:p>
          <a:p>
            <a:r>
              <a:rPr lang="en-US" dirty="0"/>
              <a:t>Research purpose – to demonstrate the ways UWTSD's </a:t>
            </a:r>
            <a:r>
              <a:rPr lang="en-US" dirty="0" err="1"/>
              <a:t>studentsemploy</a:t>
            </a:r>
            <a:r>
              <a:rPr lang="en-US" dirty="0"/>
              <a:t> technology to collaborate at their university.</a:t>
            </a:r>
          </a:p>
          <a:p>
            <a:r>
              <a:rPr lang="en-US" dirty="0"/>
              <a:t>What will we cover today?</a:t>
            </a:r>
          </a:p>
          <a:p>
            <a:pPr lvl="1"/>
            <a:endParaRPr lang="en-US" i="0" dirty="0"/>
          </a:p>
        </p:txBody>
      </p:sp>
      <p:sp>
        <p:nvSpPr>
          <p:cNvPr id="4" name="TextBox 3">
            <a:extLst>
              <a:ext uri="{FF2B5EF4-FFF2-40B4-BE49-F238E27FC236}">
                <a16:creationId xmlns:a16="http://schemas.microsoft.com/office/drawing/2014/main" id="{F6F39519-EC11-7393-722B-9685269384E2}"/>
              </a:ext>
            </a:extLst>
          </p:cNvPr>
          <p:cNvSpPr txBox="1"/>
          <p:nvPr/>
        </p:nvSpPr>
        <p:spPr>
          <a:xfrm>
            <a:off x="2194322" y="3879055"/>
            <a:ext cx="532553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Introduction</a:t>
            </a:r>
          </a:p>
          <a:p>
            <a:r>
              <a:rPr lang="en-US" dirty="0"/>
              <a:t>- Rationalization</a:t>
            </a:r>
          </a:p>
          <a:p>
            <a:r>
              <a:rPr lang="en-US" dirty="0"/>
              <a:t>- Describing research methods</a:t>
            </a:r>
          </a:p>
          <a:p>
            <a:r>
              <a:rPr lang="en-US" dirty="0"/>
              <a:t>- Ethical considerations</a:t>
            </a:r>
          </a:p>
          <a:p>
            <a:r>
              <a:rPr lang="en-US" dirty="0"/>
              <a:t>- Research timeline</a:t>
            </a:r>
          </a:p>
          <a:p>
            <a:r>
              <a:rPr lang="en-US" dirty="0"/>
              <a:t>- Hypothesis</a:t>
            </a:r>
          </a:p>
          <a:p>
            <a:r>
              <a:rPr lang="en-US" dirty="0"/>
              <a:t>- Reference list</a:t>
            </a:r>
          </a:p>
        </p:txBody>
      </p:sp>
      <p:pic>
        <p:nvPicPr>
          <p:cNvPr id="6" name="Picture 6" descr="A picture containing LEGO, toy&#10;&#10;Description automatically generated">
            <a:extLst>
              <a:ext uri="{FF2B5EF4-FFF2-40B4-BE49-F238E27FC236}">
                <a16:creationId xmlns:a16="http://schemas.microsoft.com/office/drawing/2014/main" id="{0BC21E60-D998-01A1-9206-4267539F7FD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105650" y="3150848"/>
            <a:ext cx="4083049" cy="2982003"/>
          </a:xfrm>
          <a:prstGeom prst="rect">
            <a:avLst/>
          </a:prstGeom>
        </p:spPr>
      </p:pic>
      <p:sp>
        <p:nvSpPr>
          <p:cNvPr id="7" name="TextBox 6">
            <a:extLst>
              <a:ext uri="{FF2B5EF4-FFF2-40B4-BE49-F238E27FC236}">
                <a16:creationId xmlns:a16="http://schemas.microsoft.com/office/drawing/2014/main" id="{74285A2E-56EE-A39F-694B-47BF2E3CD30F}"/>
              </a:ext>
            </a:extLst>
          </p:cNvPr>
          <p:cNvSpPr txBox="1"/>
          <p:nvPr/>
        </p:nvSpPr>
        <p:spPr>
          <a:xfrm>
            <a:off x="8445500" y="5383213"/>
            <a:ext cx="2743200" cy="317500"/>
          </a:xfrm>
          <a:prstGeom prst="rect">
            <a:avLst/>
          </a:prstGeom>
        </p:spPr>
        <p:txBody>
          <a:bodyPr lIns="91440" tIns="45720" rIns="91440" bIns="45720" anchor="t">
            <a:normAutofit fontScale="92500" lnSpcReduction="20000"/>
          </a:bodyPr>
          <a:lstStyle/>
          <a:p>
            <a:endParaRPr lang="en-US" dirty="0"/>
          </a:p>
        </p:txBody>
      </p:sp>
      <p:sp>
        <p:nvSpPr>
          <p:cNvPr id="9" name="TextBox 8">
            <a:extLst>
              <a:ext uri="{FF2B5EF4-FFF2-40B4-BE49-F238E27FC236}">
                <a16:creationId xmlns:a16="http://schemas.microsoft.com/office/drawing/2014/main" id="{866FD592-843D-0BC7-019E-79119D538F4E}"/>
              </a:ext>
            </a:extLst>
          </p:cNvPr>
          <p:cNvSpPr txBox="1"/>
          <p:nvPr/>
        </p:nvSpPr>
        <p:spPr>
          <a:xfrm>
            <a:off x="361950" y="6223000"/>
            <a:ext cx="32893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Teodora Stoyanova – 2125443</a:t>
            </a:r>
            <a:endParaRPr lang="en-US" dirty="0"/>
          </a:p>
        </p:txBody>
      </p:sp>
    </p:spTree>
    <p:extLst>
      <p:ext uri="{BB962C8B-B14F-4D97-AF65-F5344CB8AC3E}">
        <p14:creationId xmlns:p14="http://schemas.microsoft.com/office/powerpoint/2010/main" val="2526806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Freeform: Shape 46">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49" name="Straight Connector 48">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1" name="Rectangle 50">
            <a:extLst>
              <a:ext uri="{FF2B5EF4-FFF2-40B4-BE49-F238E27FC236}">
                <a16:creationId xmlns:a16="http://schemas.microsoft.com/office/drawing/2014/main" id="{C0E2219A-04FA-42C2-92B5-2540C9749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B0E897CB-98BF-469B-8A73-7BD2916E2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Shape 54">
            <a:extLst>
              <a:ext uri="{FF2B5EF4-FFF2-40B4-BE49-F238E27FC236}">
                <a16:creationId xmlns:a16="http://schemas.microsoft.com/office/drawing/2014/main" id="{658CFA6B-BF53-4CCE-AA08-59DFD207B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F2E3BE6-9C95-036C-2AAA-D3854D6905BA}"/>
              </a:ext>
            </a:extLst>
          </p:cNvPr>
          <p:cNvSpPr>
            <a:spLocks noGrp="1"/>
          </p:cNvSpPr>
          <p:nvPr>
            <p:ph type="title"/>
          </p:nvPr>
        </p:nvSpPr>
        <p:spPr>
          <a:xfrm>
            <a:off x="1143000" y="1181101"/>
            <a:ext cx="6172200" cy="3156254"/>
          </a:xfrm>
        </p:spPr>
        <p:txBody>
          <a:bodyPr vert="horz" lIns="91440" tIns="45720" rIns="91440" bIns="45720" rtlCol="0" anchor="t">
            <a:normAutofit fontScale="90000"/>
          </a:bodyPr>
          <a:lstStyle/>
          <a:p>
            <a:pPr>
              <a:lnSpc>
                <a:spcPct val="90000"/>
              </a:lnSpc>
            </a:pPr>
            <a:r>
              <a:rPr lang="en-US" sz="1200" b="1" cap="all" spc="300" dirty="0"/>
              <a:t>In recent years, education has shifter from teacher- </a:t>
            </a:r>
            <a:r>
              <a:rPr lang="en-US" sz="1200" b="1" cap="all" spc="300" dirty="0" err="1"/>
              <a:t>centred</a:t>
            </a:r>
            <a:r>
              <a:rPr lang="en-US" sz="1200" b="1" cap="all" spc="300" dirty="0"/>
              <a:t> to students- </a:t>
            </a:r>
            <a:endParaRPr lang="en-US" sz="1200" cap="all" spc="300"/>
          </a:p>
          <a:p>
            <a:pPr>
              <a:lnSpc>
                <a:spcPct val="90000"/>
              </a:lnSpc>
            </a:pPr>
            <a:r>
              <a:rPr lang="en-US" sz="1200" b="1" cap="all" spc="300" dirty="0" err="1"/>
              <a:t>centred</a:t>
            </a:r>
            <a:r>
              <a:rPr lang="en-US" sz="1200" b="1" cap="all" spc="300" dirty="0"/>
              <a:t> with accent on collaboration (Schreurs and </a:t>
            </a:r>
            <a:r>
              <a:rPr lang="en-US" sz="1200" b="1" cap="all" spc="300" dirty="0" err="1"/>
              <a:t>Sumbraveanu</a:t>
            </a:r>
            <a:r>
              <a:rPr lang="en-US" sz="1200" b="1" cap="all" spc="300" dirty="0"/>
              <a:t>, 2014). </a:t>
            </a:r>
            <a:br>
              <a:rPr lang="en-US" dirty="0"/>
            </a:br>
            <a:endParaRPr lang="en-US" sz="1200" cap="all" spc="300"/>
          </a:p>
          <a:p>
            <a:pPr>
              <a:lnSpc>
                <a:spcPct val="90000"/>
              </a:lnSpc>
            </a:pPr>
            <a:r>
              <a:rPr lang="en-US" sz="1200" b="1" cap="all" spc="300" dirty="0"/>
              <a:t>Students` collaboration = using numerous different methods and pathways to </a:t>
            </a:r>
            <a:endParaRPr lang="en-US" sz="1200" cap="all" spc="300"/>
          </a:p>
          <a:p>
            <a:pPr>
              <a:lnSpc>
                <a:spcPct val="90000"/>
              </a:lnSpc>
            </a:pPr>
            <a:r>
              <a:rPr lang="en-US" sz="1200" b="1" cap="all" spc="300" dirty="0"/>
              <a:t>initiate students working together (Richey, Klen and Tracey, 2011), which can </a:t>
            </a:r>
          </a:p>
          <a:p>
            <a:pPr>
              <a:lnSpc>
                <a:spcPct val="90000"/>
              </a:lnSpc>
            </a:pPr>
            <a:r>
              <a:rPr lang="en-US" sz="1200" b="1" cap="all" spc="300" dirty="0"/>
              <a:t>be a beneficial relationship while achieving common goals (Mattessich, </a:t>
            </a:r>
            <a:endParaRPr lang="en-US" sz="1200" cap="all" spc="300"/>
          </a:p>
          <a:p>
            <a:pPr>
              <a:lnSpc>
                <a:spcPct val="90000"/>
              </a:lnSpc>
            </a:pPr>
            <a:r>
              <a:rPr lang="en-US" sz="1200" b="1" cap="all" spc="300" dirty="0"/>
              <a:t>Murray- Close and Monsey, 2001).</a:t>
            </a:r>
            <a:br>
              <a:rPr lang="en-US" sz="1200" b="1" cap="all" spc="300" dirty="0"/>
            </a:br>
            <a:r>
              <a:rPr lang="en-US" sz="1200" b="1" cap="all" spc="300" dirty="0"/>
              <a:t> </a:t>
            </a:r>
            <a:endParaRPr lang="en-US" sz="1200" cap="all" spc="300" dirty="0"/>
          </a:p>
          <a:p>
            <a:pPr>
              <a:lnSpc>
                <a:spcPct val="90000"/>
              </a:lnSpc>
            </a:pPr>
            <a:r>
              <a:rPr lang="en-US" sz="1200" b="1" cap="all" spc="300" dirty="0"/>
              <a:t>Technology provides increased ways to peak interest and offer </a:t>
            </a:r>
            <a:r>
              <a:rPr lang="en-US" sz="1200" b="1" cap="all" spc="300" dirty="0" err="1"/>
              <a:t>possiboloties</a:t>
            </a:r>
            <a:r>
              <a:rPr lang="en-US" sz="1200" b="1" cap="all" spc="300" dirty="0"/>
              <a:t> </a:t>
            </a:r>
            <a:endParaRPr lang="en-US" sz="1200" cap="all" spc="300"/>
          </a:p>
          <a:p>
            <a:pPr>
              <a:lnSpc>
                <a:spcPct val="90000"/>
              </a:lnSpc>
            </a:pPr>
            <a:r>
              <a:rPr lang="en-US" sz="1200" b="1" cap="all" spc="300" dirty="0"/>
              <a:t>for increased collaboration established by students, as they are required to </a:t>
            </a:r>
          </a:p>
          <a:p>
            <a:pPr>
              <a:lnSpc>
                <a:spcPct val="90000"/>
              </a:lnSpc>
            </a:pPr>
            <a:r>
              <a:rPr lang="en-US" sz="1200" b="1" cap="all" spc="300" dirty="0"/>
              <a:t>use it for writing, creating, researching </a:t>
            </a:r>
            <a:r>
              <a:rPr lang="en-US" sz="1200" b="1" cap="all" spc="300" dirty="0" err="1"/>
              <a:t>etc</a:t>
            </a:r>
            <a:r>
              <a:rPr lang="en-US" sz="1200" b="1" cap="all" spc="300" dirty="0"/>
              <a:t> (U.S. Department of Education, </a:t>
            </a:r>
            <a:endParaRPr lang="en-US" sz="1200" cap="all" spc="300"/>
          </a:p>
          <a:p>
            <a:pPr>
              <a:lnSpc>
                <a:spcPct val="90000"/>
              </a:lnSpc>
            </a:pPr>
            <a:r>
              <a:rPr lang="en-US" sz="1200" b="1" cap="all" spc="300" dirty="0"/>
              <a:t>2017)</a:t>
            </a:r>
            <a:endParaRPr lang="en-US" sz="1200" cap="all" spc="300" dirty="0"/>
          </a:p>
          <a:p>
            <a:pPr>
              <a:lnSpc>
                <a:spcPct val="90000"/>
              </a:lnSpc>
            </a:pPr>
            <a:endParaRPr lang="en-US" sz="1200" cap="all" spc="300"/>
          </a:p>
        </p:txBody>
      </p:sp>
      <p:cxnSp>
        <p:nvCxnSpPr>
          <p:cNvPr id="57" name="Straight Connector 56">
            <a:extLst>
              <a:ext uri="{FF2B5EF4-FFF2-40B4-BE49-F238E27FC236}">
                <a16:creationId xmlns:a16="http://schemas.microsoft.com/office/drawing/2014/main" id="{410A45DA-4E66-4841-B892-192B2BAA8D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4003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8" name="Graphic 17" descr="Cloud Computing">
            <a:extLst>
              <a:ext uri="{FF2B5EF4-FFF2-40B4-BE49-F238E27FC236}">
                <a16:creationId xmlns:a16="http://schemas.microsoft.com/office/drawing/2014/main" id="{2216C56E-C296-DB71-31F6-8C66DF8959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50868" y="3510116"/>
            <a:ext cx="2704417" cy="2704417"/>
          </a:xfrm>
          <a:prstGeom prst="rect">
            <a:avLst/>
          </a:prstGeom>
        </p:spPr>
      </p:pic>
      <p:sp>
        <p:nvSpPr>
          <p:cNvPr id="5" name="TextBox 4">
            <a:extLst>
              <a:ext uri="{FF2B5EF4-FFF2-40B4-BE49-F238E27FC236}">
                <a16:creationId xmlns:a16="http://schemas.microsoft.com/office/drawing/2014/main" id="{C32B1AD3-7B5B-7744-C4C2-CD3B335ECC68}"/>
              </a:ext>
            </a:extLst>
          </p:cNvPr>
          <p:cNvSpPr txBox="1"/>
          <p:nvPr/>
        </p:nvSpPr>
        <p:spPr>
          <a:xfrm>
            <a:off x="323850" y="6362700"/>
            <a:ext cx="32893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Teodora Stoyanova – 2125443</a:t>
            </a:r>
            <a:endParaRPr lang="en-US" dirty="0"/>
          </a:p>
        </p:txBody>
      </p:sp>
    </p:spTree>
    <p:extLst>
      <p:ext uri="{BB962C8B-B14F-4D97-AF65-F5344CB8AC3E}">
        <p14:creationId xmlns:p14="http://schemas.microsoft.com/office/powerpoint/2010/main" val="1713304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327AB4C5-0719-4E35-87CD-199EB59E3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51465132-EAE1-4917-B19B-CBF1591F8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84217-5A74-023E-0862-27F8EE763271}"/>
              </a:ext>
            </a:extLst>
          </p:cNvPr>
          <p:cNvSpPr>
            <a:spLocks noGrp="1"/>
          </p:cNvSpPr>
          <p:nvPr>
            <p:ph type="title"/>
          </p:nvPr>
        </p:nvSpPr>
        <p:spPr>
          <a:xfrm>
            <a:off x="1143001" y="-60513"/>
            <a:ext cx="5571308" cy="1240248"/>
          </a:xfrm>
        </p:spPr>
        <p:txBody>
          <a:bodyPr vert="horz" lIns="91440" tIns="45720" rIns="91440" bIns="45720" rtlCol="0" anchor="ctr">
            <a:normAutofit/>
          </a:bodyPr>
          <a:lstStyle/>
          <a:p>
            <a:r>
              <a:rPr lang="en-US" kern="1200">
                <a:solidFill>
                  <a:schemeClr val="tx1"/>
                </a:solidFill>
                <a:latin typeface="+mj-lt"/>
                <a:ea typeface="+mj-ea"/>
                <a:cs typeface="+mj-cs"/>
              </a:rPr>
              <a:t>Proposed method</a:t>
            </a:r>
          </a:p>
        </p:txBody>
      </p:sp>
      <p:sp>
        <p:nvSpPr>
          <p:cNvPr id="7" name="TextBox 6">
            <a:extLst>
              <a:ext uri="{FF2B5EF4-FFF2-40B4-BE49-F238E27FC236}">
                <a16:creationId xmlns:a16="http://schemas.microsoft.com/office/drawing/2014/main" id="{08A1C8A6-2DA8-2B02-0C81-9BB94F288D26}"/>
              </a:ext>
            </a:extLst>
          </p:cNvPr>
          <p:cNvSpPr txBox="1"/>
          <p:nvPr/>
        </p:nvSpPr>
        <p:spPr>
          <a:xfrm>
            <a:off x="1143001" y="1778001"/>
            <a:ext cx="7552437" cy="4025900"/>
          </a:xfrm>
          <a:prstGeom prst="rect">
            <a:avLst/>
          </a:prstGeom>
        </p:spPr>
        <p:txBody>
          <a:bodyPr rot="0" spcFirstLastPara="0" vertOverflow="overflow" horzOverflow="overflow" vert="horz" wrap="square" lIns="91440" tIns="45720" rIns="91440" bIns="45720" numCol="1" spcCol="0" rtlCol="0" fromWordArt="0" anchor="b" anchorCtr="0" forceAA="0" compatLnSpc="1">
            <a:prstTxWarp prst="textNoShape">
              <a:avLst/>
            </a:prstTxWarp>
            <a:noAutofit/>
          </a:bodyPr>
          <a:lstStyle/>
          <a:p>
            <a:pPr>
              <a:lnSpc>
                <a:spcPct val="110000"/>
              </a:lnSpc>
              <a:spcAft>
                <a:spcPts val="600"/>
              </a:spcAft>
            </a:pPr>
            <a:r>
              <a:rPr lang="en-US" sz="1400" b="1" dirty="0"/>
              <a:t>Quantitative method = summarizing and </a:t>
            </a:r>
            <a:r>
              <a:rPr lang="en-US" sz="1400" b="1" dirty="0" err="1"/>
              <a:t>analysing</a:t>
            </a:r>
            <a:r>
              <a:rPr lang="en-US" sz="1400" b="1" dirty="0"/>
              <a:t> mathematical, </a:t>
            </a:r>
            <a:endParaRPr lang="en-US" sz="1400" dirty="0"/>
          </a:p>
          <a:p>
            <a:pPr>
              <a:lnSpc>
                <a:spcPct val="110000"/>
              </a:lnSpc>
              <a:spcAft>
                <a:spcPts val="600"/>
              </a:spcAft>
            </a:pPr>
            <a:r>
              <a:rPr lang="en-US" sz="1400" b="1" dirty="0"/>
              <a:t>statistical or numerical collected data, in order to create a </a:t>
            </a:r>
            <a:r>
              <a:rPr lang="en-US" sz="1400" b="1" dirty="0" err="1"/>
              <a:t>generalised</a:t>
            </a:r>
            <a:r>
              <a:rPr lang="en-US" sz="1400" b="1" dirty="0"/>
              <a:t> </a:t>
            </a:r>
            <a:endParaRPr lang="en-US" sz="1400" dirty="0"/>
          </a:p>
          <a:p>
            <a:pPr>
              <a:lnSpc>
                <a:spcPct val="110000"/>
              </a:lnSpc>
              <a:spcAft>
                <a:spcPts val="600"/>
              </a:spcAft>
            </a:pPr>
            <a:r>
              <a:rPr lang="en-US" sz="1400" b="1" dirty="0"/>
              <a:t>opinion over different group of people, explaining a certain </a:t>
            </a:r>
            <a:endParaRPr lang="en-US" sz="1400" dirty="0"/>
          </a:p>
          <a:p>
            <a:pPr>
              <a:lnSpc>
                <a:spcPct val="110000"/>
              </a:lnSpc>
              <a:spcAft>
                <a:spcPts val="600"/>
              </a:spcAft>
            </a:pPr>
            <a:r>
              <a:rPr lang="en-US" sz="1400" b="1" dirty="0"/>
              <a:t>phenomenon (Scharrer and Ramasubramanian, 2021). </a:t>
            </a:r>
            <a:endParaRPr lang="en-US" sz="1400" dirty="0"/>
          </a:p>
          <a:p>
            <a:pPr>
              <a:lnSpc>
                <a:spcPct val="110000"/>
              </a:lnSpc>
              <a:spcAft>
                <a:spcPts val="600"/>
              </a:spcAft>
            </a:pPr>
            <a:endParaRPr lang="en-US" sz="1400" b="1" dirty="0"/>
          </a:p>
          <a:p>
            <a:pPr>
              <a:lnSpc>
                <a:spcPct val="110000"/>
              </a:lnSpc>
              <a:spcAft>
                <a:spcPts val="600"/>
              </a:spcAft>
            </a:pPr>
            <a:r>
              <a:rPr lang="en-US" sz="1400" b="1" dirty="0"/>
              <a:t>This research is based on Microsoft Forms, and data will be collected </a:t>
            </a:r>
            <a:endParaRPr lang="en-US" sz="1400" dirty="0"/>
          </a:p>
          <a:p>
            <a:pPr>
              <a:lnSpc>
                <a:spcPct val="110000"/>
              </a:lnSpc>
              <a:spcAft>
                <a:spcPts val="600"/>
              </a:spcAft>
            </a:pPr>
            <a:r>
              <a:rPr lang="en-US" sz="1400" b="1" dirty="0"/>
              <a:t>from UWTSD`s students studying the module Digital skills and </a:t>
            </a:r>
            <a:endParaRPr lang="en-US" sz="1400" dirty="0"/>
          </a:p>
          <a:p>
            <a:pPr>
              <a:lnSpc>
                <a:spcPct val="110000"/>
              </a:lnSpc>
              <a:spcAft>
                <a:spcPts val="600"/>
              </a:spcAft>
            </a:pPr>
            <a:r>
              <a:rPr lang="en-US" sz="1400" b="1" dirty="0"/>
              <a:t>research methods. </a:t>
            </a:r>
            <a:endParaRPr lang="en-US" sz="1400" dirty="0"/>
          </a:p>
          <a:p>
            <a:pPr>
              <a:lnSpc>
                <a:spcPct val="110000"/>
              </a:lnSpc>
              <a:spcAft>
                <a:spcPts val="600"/>
              </a:spcAft>
            </a:pPr>
            <a:endParaRPr lang="en-US" sz="1400" b="1" dirty="0"/>
          </a:p>
          <a:p>
            <a:pPr>
              <a:lnSpc>
                <a:spcPct val="110000"/>
              </a:lnSpc>
              <a:spcAft>
                <a:spcPts val="600"/>
              </a:spcAft>
            </a:pPr>
            <a:r>
              <a:rPr lang="en-US" sz="1400" b="1" dirty="0"/>
              <a:t>Microsoft forms = an analytical tool, which assist creating different </a:t>
            </a:r>
            <a:endParaRPr lang="en-US" sz="1400" dirty="0"/>
          </a:p>
          <a:p>
            <a:pPr>
              <a:lnSpc>
                <a:spcPct val="110000"/>
              </a:lnSpc>
              <a:spcAft>
                <a:spcPts val="600"/>
              </a:spcAft>
            </a:pPr>
            <a:r>
              <a:rPr lang="en-US" sz="1400" b="1" dirty="0"/>
              <a:t>quantitative forms such as surveys, quizzes </a:t>
            </a:r>
            <a:r>
              <a:rPr lang="en-US" sz="1400" b="1" dirty="0" err="1"/>
              <a:t>etc</a:t>
            </a:r>
            <a:r>
              <a:rPr lang="en-US" sz="1400" b="1" dirty="0"/>
              <a:t>, in order for data to be </a:t>
            </a:r>
            <a:endParaRPr lang="en-US" sz="1400" dirty="0"/>
          </a:p>
          <a:p>
            <a:pPr>
              <a:lnSpc>
                <a:spcPct val="110000"/>
              </a:lnSpc>
              <a:spcAft>
                <a:spcPts val="600"/>
              </a:spcAft>
            </a:pPr>
            <a:r>
              <a:rPr lang="en-US" sz="1400" b="1" dirty="0"/>
              <a:t>collected, which later through built- in system could be evaluated, </a:t>
            </a:r>
            <a:endParaRPr lang="en-US" sz="1400" dirty="0"/>
          </a:p>
          <a:p>
            <a:pPr>
              <a:lnSpc>
                <a:spcPct val="110000"/>
              </a:lnSpc>
              <a:spcAft>
                <a:spcPts val="600"/>
              </a:spcAft>
            </a:pPr>
            <a:r>
              <a:rPr lang="en-US" sz="1400" b="1" dirty="0"/>
              <a:t>graded or </a:t>
            </a:r>
            <a:r>
              <a:rPr lang="en-US" sz="1400" b="1" dirty="0" err="1"/>
              <a:t>analysed</a:t>
            </a:r>
            <a:r>
              <a:rPr lang="en-US" sz="1400" b="1" dirty="0"/>
              <a:t> (Microsoft, 2022). </a:t>
            </a:r>
            <a:endParaRPr lang="en-US" sz="1400" dirty="0"/>
          </a:p>
          <a:p>
            <a:pPr>
              <a:lnSpc>
                <a:spcPct val="110000"/>
              </a:lnSpc>
              <a:spcAft>
                <a:spcPts val="600"/>
              </a:spcAft>
            </a:pPr>
            <a:r>
              <a:rPr lang="en-US" sz="1400" b="1" dirty="0"/>
              <a:t>Collecting data relatively quickly = advantage.</a:t>
            </a:r>
            <a:endParaRPr lang="en-US" sz="1400" dirty="0"/>
          </a:p>
          <a:p>
            <a:pPr>
              <a:lnSpc>
                <a:spcPct val="110000"/>
              </a:lnSpc>
              <a:spcAft>
                <a:spcPts val="600"/>
              </a:spcAft>
            </a:pPr>
            <a:endParaRPr lang="en-US" sz="700"/>
          </a:p>
        </p:txBody>
      </p:sp>
      <p:pic>
        <p:nvPicPr>
          <p:cNvPr id="58" name="Graphic 57" descr="Statistics">
            <a:extLst>
              <a:ext uri="{FF2B5EF4-FFF2-40B4-BE49-F238E27FC236}">
                <a16:creationId xmlns:a16="http://schemas.microsoft.com/office/drawing/2014/main" id="{DBF87618-4DF5-EE73-9CE3-648D46A1AC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43507" y="3156155"/>
            <a:ext cx="2619311" cy="2619311"/>
          </a:xfrm>
          <a:prstGeom prst="rect">
            <a:avLst/>
          </a:prstGeom>
        </p:spPr>
      </p:pic>
      <p:cxnSp>
        <p:nvCxnSpPr>
          <p:cNvPr id="65" name="Straight Connector 64">
            <a:extLst>
              <a:ext uri="{FF2B5EF4-FFF2-40B4-BE49-F238E27FC236}">
                <a16:creationId xmlns:a16="http://schemas.microsoft.com/office/drawing/2014/main" id="{8D997AC9-EE0E-4715-BB2E-3B72C08A9D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546CF90B-5CCA-FB5E-0D22-12CF8DDE992A}"/>
              </a:ext>
            </a:extLst>
          </p:cNvPr>
          <p:cNvSpPr txBox="1"/>
          <p:nvPr/>
        </p:nvSpPr>
        <p:spPr>
          <a:xfrm>
            <a:off x="361950" y="6223000"/>
            <a:ext cx="32893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Teodora Stoyanova – 2125443</a:t>
            </a:r>
            <a:endParaRPr lang="en-US" dirty="0"/>
          </a:p>
        </p:txBody>
      </p:sp>
    </p:spTree>
    <p:extLst>
      <p:ext uri="{BB962C8B-B14F-4D97-AF65-F5344CB8AC3E}">
        <p14:creationId xmlns:p14="http://schemas.microsoft.com/office/powerpoint/2010/main" val="2571358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E26371-FA5F-F516-7064-744B20AC13FA}"/>
              </a:ext>
            </a:extLst>
          </p:cNvPr>
          <p:cNvSpPr>
            <a:spLocks noGrp="1"/>
          </p:cNvSpPr>
          <p:nvPr>
            <p:ph type="title"/>
          </p:nvPr>
        </p:nvSpPr>
        <p:spPr>
          <a:xfrm>
            <a:off x="1143000" y="1181100"/>
            <a:ext cx="3894413" cy="2514828"/>
          </a:xfrm>
        </p:spPr>
        <p:txBody>
          <a:bodyPr anchor="t">
            <a:normAutofit/>
          </a:bodyPr>
          <a:lstStyle/>
          <a:p>
            <a:r>
              <a:rPr lang="en-US" dirty="0"/>
              <a:t>Ethical considerations:</a:t>
            </a:r>
          </a:p>
        </p:txBody>
      </p:sp>
      <p:cxnSp>
        <p:nvCxnSpPr>
          <p:cNvPr id="26" name="Straight Connector 25">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3" name="Content Placeholder 2">
            <a:extLst>
              <a:ext uri="{FF2B5EF4-FFF2-40B4-BE49-F238E27FC236}">
                <a16:creationId xmlns:a16="http://schemas.microsoft.com/office/drawing/2014/main" id="{88CD2C3B-B254-1734-F2EC-7C1BA29A24EF}"/>
              </a:ext>
            </a:extLst>
          </p:cNvPr>
          <p:cNvGraphicFramePr>
            <a:graphicFrameLocks noGrp="1"/>
          </p:cNvGraphicFramePr>
          <p:nvPr>
            <p:ph idx="1"/>
            <p:extLst>
              <p:ext uri="{D42A27DB-BD31-4B8C-83A1-F6EECF244321}">
                <p14:modId xmlns:p14="http://schemas.microsoft.com/office/powerpoint/2010/main" val="1021922041"/>
              </p:ext>
            </p:extLst>
          </p:nvPr>
        </p:nvGraphicFramePr>
        <p:xfrm>
          <a:off x="5650663" y="1023909"/>
          <a:ext cx="5398337" cy="4829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6" name="TextBox 75">
            <a:extLst>
              <a:ext uri="{FF2B5EF4-FFF2-40B4-BE49-F238E27FC236}">
                <a16:creationId xmlns:a16="http://schemas.microsoft.com/office/drawing/2014/main" id="{C25F21BF-6373-CF12-A047-DE5F3929F46F}"/>
              </a:ext>
            </a:extLst>
          </p:cNvPr>
          <p:cNvSpPr txBox="1"/>
          <p:nvPr/>
        </p:nvSpPr>
        <p:spPr>
          <a:xfrm>
            <a:off x="400050" y="62230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FFFFFF"/>
                </a:solidFill>
                <a:latin typeface="Walbaum Display"/>
              </a:rPr>
              <a:t>Tran Vi – 2128450</a:t>
            </a:r>
            <a:endParaRPr lang="en-US"/>
          </a:p>
        </p:txBody>
      </p:sp>
    </p:spTree>
    <p:extLst>
      <p:ext uri="{BB962C8B-B14F-4D97-AF65-F5344CB8AC3E}">
        <p14:creationId xmlns:p14="http://schemas.microsoft.com/office/powerpoint/2010/main" val="3162464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33E7E-8ACD-9F4A-0A38-8310565453E0}"/>
              </a:ext>
            </a:extLst>
          </p:cNvPr>
          <p:cNvSpPr>
            <a:spLocks noGrp="1"/>
          </p:cNvSpPr>
          <p:nvPr>
            <p:ph type="title"/>
          </p:nvPr>
        </p:nvSpPr>
        <p:spPr>
          <a:xfrm>
            <a:off x="1143000" y="403035"/>
            <a:ext cx="9905999" cy="649698"/>
          </a:xfrm>
        </p:spPr>
        <p:txBody>
          <a:bodyPr>
            <a:normAutofit fontScale="90000"/>
          </a:bodyPr>
          <a:lstStyle/>
          <a:p>
            <a:r>
              <a:rPr lang="en-US" dirty="0"/>
              <a:t>Timetable</a:t>
            </a:r>
          </a:p>
        </p:txBody>
      </p:sp>
      <p:graphicFrame>
        <p:nvGraphicFramePr>
          <p:cNvPr id="4" name="Content Placeholder 3">
            <a:extLst>
              <a:ext uri="{FF2B5EF4-FFF2-40B4-BE49-F238E27FC236}">
                <a16:creationId xmlns:a16="http://schemas.microsoft.com/office/drawing/2014/main" id="{0C145570-47E4-4288-A2F1-7DADC965319A}"/>
              </a:ext>
            </a:extLst>
          </p:cNvPr>
          <p:cNvGraphicFramePr>
            <a:graphicFrameLocks noGrp="1"/>
          </p:cNvGraphicFramePr>
          <p:nvPr>
            <p:ph idx="1"/>
            <p:extLst>
              <p:ext uri="{D42A27DB-BD31-4B8C-83A1-F6EECF244321}">
                <p14:modId xmlns:p14="http://schemas.microsoft.com/office/powerpoint/2010/main" val="2874514650"/>
              </p:ext>
            </p:extLst>
          </p:nvPr>
        </p:nvGraphicFramePr>
        <p:xfrm>
          <a:off x="1143000" y="2332038"/>
          <a:ext cx="9906000" cy="741680"/>
        </p:xfrm>
        <a:graphic>
          <a:graphicData uri="http://schemas.openxmlformats.org/drawingml/2006/table">
            <a:tbl>
              <a:tblPr firstRow="1" bandRow="1">
                <a:tableStyleId>{5C22544A-7EE6-4342-B048-85BDC9FD1C3A}</a:tableStyleId>
              </a:tblPr>
              <a:tblGrid>
                <a:gridCol w="2476500">
                  <a:extLst>
                    <a:ext uri="{9D8B030D-6E8A-4147-A177-3AD203B41FA5}">
                      <a16:colId xmlns:a16="http://schemas.microsoft.com/office/drawing/2014/main" val="730873405"/>
                    </a:ext>
                  </a:extLst>
                </a:gridCol>
                <a:gridCol w="2476500">
                  <a:extLst>
                    <a:ext uri="{9D8B030D-6E8A-4147-A177-3AD203B41FA5}">
                      <a16:colId xmlns:a16="http://schemas.microsoft.com/office/drawing/2014/main" val="988331509"/>
                    </a:ext>
                  </a:extLst>
                </a:gridCol>
                <a:gridCol w="2476500">
                  <a:extLst>
                    <a:ext uri="{9D8B030D-6E8A-4147-A177-3AD203B41FA5}">
                      <a16:colId xmlns:a16="http://schemas.microsoft.com/office/drawing/2014/main" val="303833203"/>
                    </a:ext>
                  </a:extLst>
                </a:gridCol>
                <a:gridCol w="2476500">
                  <a:extLst>
                    <a:ext uri="{9D8B030D-6E8A-4147-A177-3AD203B41FA5}">
                      <a16:colId xmlns:a16="http://schemas.microsoft.com/office/drawing/2014/main" val="1400697586"/>
                    </a:ext>
                  </a:extLst>
                </a:gridCol>
              </a:tblGrid>
              <a:tr h="370840">
                <a:tc>
                  <a:txBody>
                    <a:bodyPr/>
                    <a:lstStyle/>
                    <a:p>
                      <a:r>
                        <a:rPr lang="en-GB" dirty="0"/>
                        <a:t>Week 7</a:t>
                      </a:r>
                    </a:p>
                  </a:txBody>
                  <a:tcPr/>
                </a:tc>
                <a:tc>
                  <a:txBody>
                    <a:bodyPr/>
                    <a:lstStyle/>
                    <a:p>
                      <a:r>
                        <a:rPr lang="en-GB" dirty="0"/>
                        <a:t>Week 8</a:t>
                      </a:r>
                    </a:p>
                  </a:txBody>
                  <a:tcPr/>
                </a:tc>
                <a:tc>
                  <a:txBody>
                    <a:bodyPr/>
                    <a:lstStyle/>
                    <a:p>
                      <a:r>
                        <a:rPr lang="en-GB" dirty="0"/>
                        <a:t>Week 9</a:t>
                      </a:r>
                    </a:p>
                  </a:txBody>
                  <a:tcPr/>
                </a:tc>
                <a:tc>
                  <a:txBody>
                    <a:bodyPr/>
                    <a:lstStyle/>
                    <a:p>
                      <a:r>
                        <a:rPr lang="en-GB" dirty="0"/>
                        <a:t>Week 10</a:t>
                      </a:r>
                    </a:p>
                  </a:txBody>
                  <a:tcPr/>
                </a:tc>
                <a:extLst>
                  <a:ext uri="{0D108BD9-81ED-4DB2-BD59-A6C34878D82A}">
                    <a16:rowId xmlns:a16="http://schemas.microsoft.com/office/drawing/2014/main" val="1668797467"/>
                  </a:ext>
                </a:extLst>
              </a:tr>
              <a:tr h="370840">
                <a:tc>
                  <a:txBody>
                    <a:bodyPr/>
                    <a:lstStyle/>
                    <a:p>
                      <a:r>
                        <a:rPr lang="en-GB" dirty="0"/>
                        <a:t>Research</a:t>
                      </a:r>
                    </a:p>
                  </a:txBody>
                  <a:tcPr/>
                </a:tc>
                <a:tc>
                  <a:txBody>
                    <a:bodyPr/>
                    <a:lstStyle/>
                    <a:p>
                      <a:r>
                        <a:rPr lang="en-GB" dirty="0"/>
                        <a:t>Data collection</a:t>
                      </a:r>
                    </a:p>
                  </a:txBody>
                  <a:tcPr/>
                </a:tc>
                <a:tc>
                  <a:txBody>
                    <a:bodyPr/>
                    <a:lstStyle/>
                    <a:p>
                      <a:r>
                        <a:rPr lang="en-GB" dirty="0"/>
                        <a:t>Data analysis</a:t>
                      </a:r>
                    </a:p>
                  </a:txBody>
                  <a:tcPr/>
                </a:tc>
                <a:tc>
                  <a:txBody>
                    <a:bodyPr/>
                    <a:lstStyle/>
                    <a:p>
                      <a:r>
                        <a:rPr lang="en-GB" dirty="0"/>
                        <a:t>Final report</a:t>
                      </a:r>
                    </a:p>
                  </a:txBody>
                  <a:tcPr/>
                </a:tc>
                <a:extLst>
                  <a:ext uri="{0D108BD9-81ED-4DB2-BD59-A6C34878D82A}">
                    <a16:rowId xmlns:a16="http://schemas.microsoft.com/office/drawing/2014/main" val="1594699436"/>
                  </a:ext>
                </a:extLst>
              </a:tr>
            </a:tbl>
          </a:graphicData>
        </a:graphic>
      </p:graphicFrame>
      <p:sp>
        <p:nvSpPr>
          <p:cNvPr id="5" name="TextBox 4">
            <a:extLst>
              <a:ext uri="{FF2B5EF4-FFF2-40B4-BE49-F238E27FC236}">
                <a16:creationId xmlns:a16="http://schemas.microsoft.com/office/drawing/2014/main" id="{887C6D26-DC4D-4C89-8B2C-FAE1FD03A407}"/>
              </a:ext>
            </a:extLst>
          </p:cNvPr>
          <p:cNvSpPr txBox="1"/>
          <p:nvPr/>
        </p:nvSpPr>
        <p:spPr>
          <a:xfrm>
            <a:off x="387350" y="62547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err="1">
                <a:solidFill>
                  <a:srgbClr val="FFFFFF"/>
                </a:solidFill>
                <a:latin typeface="Walbaum Display"/>
              </a:rPr>
              <a:t>Asen</a:t>
            </a:r>
            <a:r>
              <a:rPr lang="en-US" dirty="0">
                <a:solidFill>
                  <a:srgbClr val="FFFFFF"/>
                </a:solidFill>
                <a:latin typeface="Walbaum Display"/>
              </a:rPr>
              <a:t> </a:t>
            </a:r>
            <a:r>
              <a:rPr lang="en-US" dirty="0" err="1">
                <a:solidFill>
                  <a:srgbClr val="FFFFFF"/>
                </a:solidFill>
                <a:latin typeface="Walbaum Display"/>
              </a:rPr>
              <a:t>Chipilov</a:t>
            </a:r>
            <a:r>
              <a:rPr lang="en-US" dirty="0">
                <a:solidFill>
                  <a:srgbClr val="FFFFFF"/>
                </a:solidFill>
                <a:latin typeface="Walbaum Display"/>
              </a:rPr>
              <a:t> – 2128091</a:t>
            </a:r>
            <a:endParaRPr lang="en-US" dirty="0"/>
          </a:p>
        </p:txBody>
      </p:sp>
    </p:spTree>
    <p:extLst>
      <p:ext uri="{BB962C8B-B14F-4D97-AF65-F5344CB8AC3E}">
        <p14:creationId xmlns:p14="http://schemas.microsoft.com/office/powerpoint/2010/main" val="736187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6F9761-5C4F-85BE-4837-E651DE0B7E82}"/>
              </a:ext>
            </a:extLst>
          </p:cNvPr>
          <p:cNvSpPr>
            <a:spLocks noGrp="1"/>
          </p:cNvSpPr>
          <p:nvPr>
            <p:ph type="title"/>
          </p:nvPr>
        </p:nvSpPr>
        <p:spPr>
          <a:xfrm>
            <a:off x="1143000" y="872937"/>
            <a:ext cx="7810169" cy="1360898"/>
          </a:xfrm>
        </p:spPr>
        <p:txBody>
          <a:bodyPr>
            <a:normAutofit/>
          </a:bodyPr>
          <a:lstStyle/>
          <a:p>
            <a:r>
              <a:rPr lang="en-US" sz="2800" dirty="0">
                <a:ea typeface="+mj-lt"/>
                <a:cs typeface="+mj-lt"/>
              </a:rPr>
              <a:t>What will we find out of the outcome of our research?</a:t>
            </a:r>
            <a:endParaRPr lang="en-US" sz="2800" dirty="0"/>
          </a:p>
        </p:txBody>
      </p:sp>
      <p:sp>
        <p:nvSpPr>
          <p:cNvPr id="3" name="Content Placeholder 2">
            <a:extLst>
              <a:ext uri="{FF2B5EF4-FFF2-40B4-BE49-F238E27FC236}">
                <a16:creationId xmlns:a16="http://schemas.microsoft.com/office/drawing/2014/main" id="{24BD5283-1D24-BC74-57AA-4E1318B841F6}"/>
              </a:ext>
            </a:extLst>
          </p:cNvPr>
          <p:cNvSpPr>
            <a:spLocks noGrp="1"/>
          </p:cNvSpPr>
          <p:nvPr>
            <p:ph idx="1"/>
          </p:nvPr>
        </p:nvSpPr>
        <p:spPr>
          <a:xfrm>
            <a:off x="1142999" y="2332029"/>
            <a:ext cx="5435302" cy="3382972"/>
          </a:xfrm>
        </p:spPr>
        <p:txBody>
          <a:bodyPr vert="horz" lIns="91440" tIns="45720" rIns="91440" bIns="45720" rtlCol="0" anchor="t">
            <a:normAutofit/>
          </a:bodyPr>
          <a:lstStyle/>
          <a:p>
            <a:endParaRPr lang="en-US" dirty="0"/>
          </a:p>
          <a:p>
            <a:r>
              <a:rPr lang="en-US" dirty="0"/>
              <a:t>What tools students use for everyday collaboration.</a:t>
            </a:r>
          </a:p>
          <a:p>
            <a:r>
              <a:rPr lang="en-US" dirty="0"/>
              <a:t>How and how often they use these tools.</a:t>
            </a:r>
          </a:p>
          <a:p>
            <a:r>
              <a:rPr lang="en-US" dirty="0"/>
              <a:t>Their thoughts on how collaboration could be improved.</a:t>
            </a:r>
          </a:p>
          <a:p>
            <a:endParaRPr lang="en-US" dirty="0"/>
          </a:p>
        </p:txBody>
      </p:sp>
      <p:pic>
        <p:nvPicPr>
          <p:cNvPr id="5" name="Picture 4" descr="Different coloured question marks">
            <a:extLst>
              <a:ext uri="{FF2B5EF4-FFF2-40B4-BE49-F238E27FC236}">
                <a16:creationId xmlns:a16="http://schemas.microsoft.com/office/drawing/2014/main" id="{C8B9D581-6B30-987D-4612-4DF1F9D55D0C}"/>
              </a:ext>
            </a:extLst>
          </p:cNvPr>
          <p:cNvPicPr>
            <a:picLocks noChangeAspect="1"/>
          </p:cNvPicPr>
          <p:nvPr/>
        </p:nvPicPr>
        <p:blipFill rotWithShape="1">
          <a:blip r:embed="rId2">
            <a:alphaModFix/>
          </a:blip>
          <a:srcRect l="18442" r="19572"/>
          <a:stretch/>
        </p:blipFill>
        <p:spPr>
          <a:xfrm>
            <a:off x="4634621" y="10"/>
            <a:ext cx="7557379" cy="6857990"/>
          </a:xfrm>
          <a:custGeom>
            <a:avLst/>
            <a:gdLst/>
            <a:ahLst/>
            <a:cxnLst/>
            <a:rect l="l" t="t" r="r" b="b"/>
            <a:pathLst>
              <a:path w="7557379" h="6858000">
                <a:moveTo>
                  <a:pt x="62130" y="0"/>
                </a:moveTo>
                <a:lnTo>
                  <a:pt x="7557379" y="0"/>
                </a:lnTo>
                <a:lnTo>
                  <a:pt x="7557379" y="6858000"/>
                </a:lnTo>
                <a:lnTo>
                  <a:pt x="0" y="6858000"/>
                </a:lnTo>
                <a:lnTo>
                  <a:pt x="0" y="6857999"/>
                </a:lnTo>
                <a:lnTo>
                  <a:pt x="736812" y="6857999"/>
                </a:lnTo>
                <a:lnTo>
                  <a:pt x="6722464" y="3"/>
                </a:lnTo>
                <a:lnTo>
                  <a:pt x="7041779" y="1"/>
                </a:lnTo>
                <a:lnTo>
                  <a:pt x="62130" y="1"/>
                </a:lnTo>
                <a:close/>
              </a:path>
            </a:pathLst>
          </a:custGeom>
        </p:spPr>
      </p:pic>
      <p:sp>
        <p:nvSpPr>
          <p:cNvPr id="18" name="Freeform: Shape 17">
            <a:extLst>
              <a:ext uri="{FF2B5EF4-FFF2-40B4-BE49-F238E27FC236}">
                <a16:creationId xmlns:a16="http://schemas.microsoft.com/office/drawing/2014/main" id="{6D6B3702-19B7-471C-974D-4A163151E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76547" y="0"/>
            <a:ext cx="6812757" cy="6858000"/>
          </a:xfrm>
          <a:custGeom>
            <a:avLst/>
            <a:gdLst>
              <a:gd name="connsiteX0" fmla="*/ 6010592 w 6899617"/>
              <a:gd name="connsiteY0" fmla="*/ 0 h 6858000"/>
              <a:gd name="connsiteX1" fmla="*/ 6899617 w 6899617"/>
              <a:gd name="connsiteY1" fmla="*/ 0 h 6858000"/>
              <a:gd name="connsiteX2" fmla="*/ 6899617 w 6899617"/>
              <a:gd name="connsiteY2" fmla="*/ 1529274 h 6858000"/>
              <a:gd name="connsiteX3" fmla="*/ 2229334 w 6899617"/>
              <a:gd name="connsiteY3" fmla="*/ 6858000 h 6858000"/>
              <a:gd name="connsiteX4" fmla="*/ 0 w 6899617"/>
              <a:gd name="connsiteY4" fmla="*/ 6858000 h 6858000"/>
              <a:gd name="connsiteX0" fmla="*/ 5966258 w 6855283"/>
              <a:gd name="connsiteY0" fmla="*/ 0 h 6858000"/>
              <a:gd name="connsiteX1" fmla="*/ 6855283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55283"/>
              <a:gd name="connsiteY0" fmla="*/ 0 h 6858000"/>
              <a:gd name="connsiteX1" fmla="*/ 6810948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10948"/>
              <a:gd name="connsiteY0" fmla="*/ 0 h 6858000"/>
              <a:gd name="connsiteX1" fmla="*/ 6810948 w 6810948"/>
              <a:gd name="connsiteY1" fmla="*/ 0 h 6858000"/>
              <a:gd name="connsiteX2" fmla="*/ 6799865 w 6810948"/>
              <a:gd name="connsiteY2" fmla="*/ 1562525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0948"/>
              <a:gd name="connsiteY0" fmla="*/ 0 h 6858000"/>
              <a:gd name="connsiteX1" fmla="*/ 6810948 w 6810948"/>
              <a:gd name="connsiteY1" fmla="*/ 0 h 6858000"/>
              <a:gd name="connsiteX2" fmla="*/ 6799865 w 6810948"/>
              <a:gd name="connsiteY2" fmla="*/ 1551442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2757" h="6858000">
                <a:moveTo>
                  <a:pt x="5966258" y="0"/>
                </a:moveTo>
                <a:lnTo>
                  <a:pt x="6810948" y="0"/>
                </a:lnTo>
                <a:cubicBezTo>
                  <a:pt x="6807254" y="520842"/>
                  <a:pt x="6815473" y="1006772"/>
                  <a:pt x="6811779" y="1527614"/>
                </a:cubicBezTo>
                <a:lnTo>
                  <a:pt x="2185000" y="6858000"/>
                </a:lnTo>
                <a:lnTo>
                  <a:pt x="0" y="6858000"/>
                </a:lnTo>
                <a:lnTo>
                  <a:pt x="5966258" y="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0" name="Straight Connector 19">
            <a:extLst>
              <a:ext uri="{FF2B5EF4-FFF2-40B4-BE49-F238E27FC236}">
                <a16:creationId xmlns:a16="http://schemas.microsoft.com/office/drawing/2014/main" id="{50D86B0D-0E25-49AC-8123-2522E0A769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2CC84A2-F108-0391-5F89-F2023E06311E}"/>
              </a:ext>
            </a:extLst>
          </p:cNvPr>
          <p:cNvSpPr txBox="1"/>
          <p:nvPr/>
        </p:nvSpPr>
        <p:spPr>
          <a:xfrm>
            <a:off x="400050" y="62230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FFFFFF"/>
                </a:solidFill>
                <a:latin typeface="Walbaum Display"/>
              </a:rPr>
              <a:t>Tran Vi – 2128450</a:t>
            </a:r>
            <a:endParaRPr lang="en-US"/>
          </a:p>
        </p:txBody>
      </p:sp>
    </p:spTree>
    <p:extLst>
      <p:ext uri="{BB962C8B-B14F-4D97-AF65-F5344CB8AC3E}">
        <p14:creationId xmlns:p14="http://schemas.microsoft.com/office/powerpoint/2010/main" val="3420734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856CA-1ABA-2268-971C-B60770F6A892}"/>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1CD2F32C-285F-3FB9-9B61-DFB2A3367B05}"/>
              </a:ext>
            </a:extLst>
          </p:cNvPr>
          <p:cNvSpPr>
            <a:spLocks noGrp="1"/>
          </p:cNvSpPr>
          <p:nvPr>
            <p:ph idx="1"/>
          </p:nvPr>
        </p:nvSpPr>
        <p:spPr>
          <a:xfrm>
            <a:off x="1143000" y="2355839"/>
            <a:ext cx="9905999" cy="3543305"/>
          </a:xfrm>
        </p:spPr>
        <p:txBody>
          <a:bodyPr vert="horz" lIns="91440" tIns="45720" rIns="91440" bIns="45720" rtlCol="0" anchor="t">
            <a:normAutofit/>
          </a:bodyPr>
          <a:lstStyle/>
          <a:p>
            <a:r>
              <a:rPr lang="en-US" dirty="0">
                <a:ea typeface="+mn-lt"/>
                <a:cs typeface="+mn-lt"/>
              </a:rPr>
              <a:t>"Mutually accountable technology helps encourage teamwork and promotes students’ use of virtual collaboration in future careers."</a:t>
            </a:r>
          </a:p>
          <a:p>
            <a:r>
              <a:rPr lang="en-US" dirty="0">
                <a:ea typeface="+mn-lt"/>
                <a:cs typeface="+mn-lt"/>
              </a:rPr>
              <a:t>"Technology allows every student the opportunity for an equal, even superior, global education." , "Teachers have more flexibility in how they help students succeed. They can give extra help at the end of classes to students who need it, or have feedback sessions with video or chat."</a:t>
            </a:r>
          </a:p>
          <a:p>
            <a:endParaRPr lang="en-US" dirty="0"/>
          </a:p>
        </p:txBody>
      </p:sp>
      <p:sp>
        <p:nvSpPr>
          <p:cNvPr id="4" name="TextBox 3">
            <a:extLst>
              <a:ext uri="{FF2B5EF4-FFF2-40B4-BE49-F238E27FC236}">
                <a16:creationId xmlns:a16="http://schemas.microsoft.com/office/drawing/2014/main" id="{8D7C50FC-E5BA-9472-F769-931C22067B22}"/>
              </a:ext>
            </a:extLst>
          </p:cNvPr>
          <p:cNvSpPr txBox="1"/>
          <p:nvPr/>
        </p:nvSpPr>
        <p:spPr>
          <a:xfrm>
            <a:off x="387350" y="62547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err="1">
                <a:solidFill>
                  <a:srgbClr val="FFFFFF"/>
                </a:solidFill>
                <a:latin typeface="Walbaum Display"/>
              </a:rPr>
              <a:t>Asen</a:t>
            </a:r>
            <a:r>
              <a:rPr lang="en-US" dirty="0">
                <a:solidFill>
                  <a:srgbClr val="FFFFFF"/>
                </a:solidFill>
                <a:latin typeface="Walbaum Display"/>
              </a:rPr>
              <a:t> </a:t>
            </a:r>
            <a:r>
              <a:rPr lang="en-US" dirty="0" err="1">
                <a:solidFill>
                  <a:srgbClr val="FFFFFF"/>
                </a:solidFill>
                <a:latin typeface="Walbaum Display"/>
              </a:rPr>
              <a:t>Chipilov</a:t>
            </a:r>
            <a:r>
              <a:rPr lang="en-US" dirty="0">
                <a:solidFill>
                  <a:srgbClr val="FFFFFF"/>
                </a:solidFill>
                <a:latin typeface="Walbaum Display"/>
              </a:rPr>
              <a:t> – 2128091</a:t>
            </a:r>
            <a:endParaRPr lang="en-US" dirty="0"/>
          </a:p>
        </p:txBody>
      </p:sp>
    </p:spTree>
    <p:extLst>
      <p:ext uri="{BB962C8B-B14F-4D97-AF65-F5344CB8AC3E}">
        <p14:creationId xmlns:p14="http://schemas.microsoft.com/office/powerpoint/2010/main" val="8523764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0" name="Straight Connector 9">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4DE524F2-C7AF-4466-BA99-09C19DE0D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erial view of a highway near the ocean">
            <a:extLst>
              <a:ext uri="{FF2B5EF4-FFF2-40B4-BE49-F238E27FC236}">
                <a16:creationId xmlns:a16="http://schemas.microsoft.com/office/drawing/2014/main" id="{611E65ED-7BCA-7F0E-A0A3-231E3DC208CC}"/>
              </a:ext>
            </a:extLst>
          </p:cNvPr>
          <p:cNvPicPr>
            <a:picLocks noChangeAspect="1"/>
          </p:cNvPicPr>
          <p:nvPr/>
        </p:nvPicPr>
        <p:blipFill rotWithShape="1">
          <a:blip r:embed="rId2"/>
          <a:srcRect t="7719" r="-2" b="17231"/>
          <a:stretch/>
        </p:blipFill>
        <p:spPr>
          <a:xfrm>
            <a:off x="-44430" y="-3"/>
            <a:ext cx="12191979" cy="6858004"/>
          </a:xfrm>
          <a:prstGeom prst="rect">
            <a:avLst/>
          </a:prstGeom>
        </p:spPr>
      </p:pic>
      <p:sp>
        <p:nvSpPr>
          <p:cNvPr id="14" name="Freeform: Shape 13">
            <a:extLst>
              <a:ext uri="{FF2B5EF4-FFF2-40B4-BE49-F238E27FC236}">
                <a16:creationId xmlns:a16="http://schemas.microsoft.com/office/drawing/2014/main" id="{904E317E-14BB-4200-84F3-2064B4C97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3854" y="1544347"/>
            <a:ext cx="4676439" cy="5313651"/>
          </a:xfrm>
          <a:custGeom>
            <a:avLst/>
            <a:gdLst>
              <a:gd name="connsiteX0" fmla="*/ 6846874 w 6846874"/>
              <a:gd name="connsiteY0" fmla="*/ 3021586 h 3021586"/>
              <a:gd name="connsiteX1" fmla="*/ 0 w 6846874"/>
              <a:gd name="connsiteY1" fmla="*/ 3021585 h 3021586"/>
              <a:gd name="connsiteX2" fmla="*/ 3399286 w 6846874"/>
              <a:gd name="connsiteY2" fmla="*/ 0 h 3021586"/>
              <a:gd name="connsiteX0" fmla="*/ 6846874 w 6846874"/>
              <a:gd name="connsiteY0" fmla="*/ 3016405 h 3016405"/>
              <a:gd name="connsiteX1" fmla="*/ 0 w 6846874"/>
              <a:gd name="connsiteY1" fmla="*/ 3016404 h 3016405"/>
              <a:gd name="connsiteX2" fmla="*/ 3425190 w 6846874"/>
              <a:gd name="connsiteY2" fmla="*/ 0 h 3016405"/>
              <a:gd name="connsiteX3" fmla="*/ 6846874 w 6846874"/>
              <a:gd name="connsiteY3" fmla="*/ 3016405 h 3016405"/>
              <a:gd name="connsiteX0" fmla="*/ 6846874 w 6846874"/>
              <a:gd name="connsiteY0" fmla="*/ 3055286 h 3055286"/>
              <a:gd name="connsiteX1" fmla="*/ 0 w 6846874"/>
              <a:gd name="connsiteY1" fmla="*/ 3055285 h 3055286"/>
              <a:gd name="connsiteX2" fmla="*/ 3425190 w 6846874"/>
              <a:gd name="connsiteY2" fmla="*/ 0 h 3055286"/>
              <a:gd name="connsiteX3" fmla="*/ 6846874 w 6846874"/>
              <a:gd name="connsiteY3" fmla="*/ 3055286 h 3055286"/>
              <a:gd name="connsiteX0" fmla="*/ 6846874 w 6846874"/>
              <a:gd name="connsiteY0" fmla="*/ 5422604 h 5422604"/>
              <a:gd name="connsiteX1" fmla="*/ 0 w 6846874"/>
              <a:gd name="connsiteY1" fmla="*/ 5422603 h 5422604"/>
              <a:gd name="connsiteX2" fmla="*/ 6839561 w 6846874"/>
              <a:gd name="connsiteY2" fmla="*/ 0 h 5422604"/>
              <a:gd name="connsiteX3" fmla="*/ 6846874 w 6846874"/>
              <a:gd name="connsiteY3" fmla="*/ 5422604 h 5422604"/>
            </a:gdLst>
            <a:ahLst/>
            <a:cxnLst>
              <a:cxn ang="0">
                <a:pos x="connsiteX0" y="connsiteY0"/>
              </a:cxn>
              <a:cxn ang="0">
                <a:pos x="connsiteX1" y="connsiteY1"/>
              </a:cxn>
              <a:cxn ang="0">
                <a:pos x="connsiteX2" y="connsiteY2"/>
              </a:cxn>
              <a:cxn ang="0">
                <a:pos x="connsiteX3" y="connsiteY3"/>
              </a:cxn>
            </a:cxnLst>
            <a:rect l="l" t="t" r="r" b="b"/>
            <a:pathLst>
              <a:path w="6846874" h="5422604">
                <a:moveTo>
                  <a:pt x="6846874" y="5422604"/>
                </a:moveTo>
                <a:lnTo>
                  <a:pt x="0" y="5422603"/>
                </a:lnTo>
                <a:lnTo>
                  <a:pt x="6839561" y="0"/>
                </a:lnTo>
                <a:cubicBezTo>
                  <a:pt x="6841999" y="1807535"/>
                  <a:pt x="6844436" y="3615069"/>
                  <a:pt x="6846874" y="5422604"/>
                </a:cubicBez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1DF94A24-8152-43C5-86F3-5CC95D8090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FF56557-642A-12F5-D43F-C151AA220B99}"/>
              </a:ext>
            </a:extLst>
          </p:cNvPr>
          <p:cNvSpPr>
            <a:spLocks noGrp="1"/>
          </p:cNvSpPr>
          <p:nvPr>
            <p:ph type="title"/>
          </p:nvPr>
        </p:nvSpPr>
        <p:spPr>
          <a:xfrm>
            <a:off x="1143000" y="692151"/>
            <a:ext cx="6781800" cy="2736849"/>
          </a:xfrm>
        </p:spPr>
        <p:txBody>
          <a:bodyPr vert="horz" lIns="91440" tIns="45720" rIns="91440" bIns="45720" rtlCol="0" anchor="t">
            <a:normAutofit/>
          </a:bodyPr>
          <a:lstStyle/>
          <a:p>
            <a:r>
              <a:rPr lang="en-US" sz="4800" cap="all" spc="300" dirty="0">
                <a:solidFill>
                  <a:srgbClr val="FFFFFF"/>
                </a:solidFill>
              </a:rPr>
              <a:t>Thank you for your time</a:t>
            </a:r>
          </a:p>
        </p:txBody>
      </p:sp>
    </p:spTree>
    <p:extLst>
      <p:ext uri="{BB962C8B-B14F-4D97-AF65-F5344CB8AC3E}">
        <p14:creationId xmlns:p14="http://schemas.microsoft.com/office/powerpoint/2010/main" val="2179562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54D07-8354-FBFD-1B9E-70FD626069E3}"/>
              </a:ext>
            </a:extLst>
          </p:cNvPr>
          <p:cNvSpPr>
            <a:spLocks noGrp="1"/>
          </p:cNvSpPr>
          <p:nvPr>
            <p:ph type="title"/>
          </p:nvPr>
        </p:nvSpPr>
        <p:spPr>
          <a:xfrm>
            <a:off x="1143000" y="269685"/>
            <a:ext cx="9905999" cy="706848"/>
          </a:xfrm>
        </p:spPr>
        <p:txBody>
          <a:bodyPr/>
          <a:lstStyle/>
          <a:p>
            <a:r>
              <a:rPr lang="en-US" dirty="0"/>
              <a:t>References:</a:t>
            </a:r>
          </a:p>
        </p:txBody>
      </p:sp>
      <p:sp>
        <p:nvSpPr>
          <p:cNvPr id="3" name="Content Placeholder 2">
            <a:extLst>
              <a:ext uri="{FF2B5EF4-FFF2-40B4-BE49-F238E27FC236}">
                <a16:creationId xmlns:a16="http://schemas.microsoft.com/office/drawing/2014/main" id="{AF6C61D1-4BBC-8EEB-0914-FE07FE24E1A0}"/>
              </a:ext>
            </a:extLst>
          </p:cNvPr>
          <p:cNvSpPr>
            <a:spLocks noGrp="1"/>
          </p:cNvSpPr>
          <p:nvPr>
            <p:ph idx="1"/>
          </p:nvPr>
        </p:nvSpPr>
        <p:spPr>
          <a:xfrm>
            <a:off x="1143000" y="1030276"/>
            <a:ext cx="9905999" cy="4868868"/>
          </a:xfrm>
        </p:spPr>
        <p:txBody>
          <a:bodyPr vert="horz" lIns="91440" tIns="45720" rIns="91440" bIns="45720" rtlCol="0" anchor="t">
            <a:normAutofit fontScale="62500" lnSpcReduction="20000"/>
          </a:bodyPr>
          <a:lstStyle/>
          <a:p>
            <a:pPr marL="0" indent="0">
              <a:buNone/>
            </a:pPr>
            <a:endParaRPr lang="en-US" dirty="0"/>
          </a:p>
          <a:p>
            <a:r>
              <a:rPr lang="en-US" dirty="0">
                <a:ea typeface="+mn-lt"/>
                <a:cs typeface="+mn-lt"/>
              </a:rPr>
              <a:t>Gordon, Krystal, "</a:t>
            </a:r>
            <a:r>
              <a:rPr lang="en-US" i="1" dirty="0">
                <a:ea typeface="+mn-lt"/>
                <a:cs typeface="+mn-lt"/>
              </a:rPr>
              <a:t>Student Use Of Technology For Collaboration</a:t>
            </a:r>
            <a:r>
              <a:rPr lang="en-US" dirty="0">
                <a:ea typeface="+mn-lt"/>
                <a:cs typeface="+mn-lt"/>
              </a:rPr>
              <a:t>" (2019). Wayne State University Dissertations. 2203.</a:t>
            </a:r>
          </a:p>
          <a:p>
            <a:r>
              <a:rPr lang="en-US" dirty="0">
                <a:ea typeface="+mn-lt"/>
                <a:cs typeface="+mn-lt"/>
              </a:rPr>
              <a:t>Gallegos, Kendra, "</a:t>
            </a:r>
            <a:r>
              <a:rPr lang="en-US" i="1" dirty="0"/>
              <a:t>Enhancing Education with Collaboration Technology</a:t>
            </a:r>
            <a:r>
              <a:rPr lang="en-US" dirty="0">
                <a:ea typeface="+mn-lt"/>
                <a:cs typeface="+mn-lt"/>
              </a:rPr>
              <a:t>" (2018)</a:t>
            </a:r>
          </a:p>
          <a:p>
            <a:r>
              <a:rPr lang="en-US" dirty="0">
                <a:ea typeface="+mn-lt"/>
                <a:cs typeface="+mn-lt"/>
              </a:rPr>
              <a:t>1. Schreurs, J. and </a:t>
            </a:r>
            <a:r>
              <a:rPr lang="en-US" dirty="0" err="1">
                <a:ea typeface="+mn-lt"/>
                <a:cs typeface="+mn-lt"/>
              </a:rPr>
              <a:t>Dumbraveanu</a:t>
            </a:r>
            <a:r>
              <a:rPr lang="en-US" dirty="0">
                <a:ea typeface="+mn-lt"/>
                <a:cs typeface="+mn-lt"/>
              </a:rPr>
              <a:t>, R. (2014) `</a:t>
            </a:r>
            <a:r>
              <a:rPr lang="en-US" i="1" dirty="0">
                <a:ea typeface="+mn-lt"/>
                <a:cs typeface="+mn-lt"/>
              </a:rPr>
              <a:t>A shift from teacher-</a:t>
            </a:r>
            <a:r>
              <a:rPr lang="en-US" i="1" dirty="0" err="1">
                <a:ea typeface="+mn-lt"/>
                <a:cs typeface="+mn-lt"/>
              </a:rPr>
              <a:t>centred</a:t>
            </a:r>
            <a:r>
              <a:rPr lang="en-US" i="1" dirty="0">
                <a:ea typeface="+mn-lt"/>
                <a:cs typeface="+mn-lt"/>
              </a:rPr>
              <a:t> to learner-</a:t>
            </a:r>
            <a:r>
              <a:rPr lang="en-US" i="1" dirty="0" err="1">
                <a:ea typeface="+mn-lt"/>
                <a:cs typeface="+mn-lt"/>
              </a:rPr>
              <a:t>centred</a:t>
            </a:r>
            <a:r>
              <a:rPr lang="en-US" i="1" dirty="0">
                <a:ea typeface="+mn-lt"/>
                <a:cs typeface="+mn-lt"/>
              </a:rPr>
              <a:t> approach</a:t>
            </a:r>
            <a:r>
              <a:rPr lang="en-US" dirty="0">
                <a:ea typeface="+mn-lt"/>
                <a:cs typeface="+mn-lt"/>
              </a:rPr>
              <a:t>`, </a:t>
            </a:r>
          </a:p>
          <a:p>
            <a:r>
              <a:rPr lang="en-US" i="1" dirty="0">
                <a:ea typeface="+mn-lt"/>
                <a:cs typeface="+mn-lt"/>
              </a:rPr>
              <a:t>International Journal of Engineering Pedagogy. </a:t>
            </a:r>
            <a:r>
              <a:rPr lang="en-US" dirty="0">
                <a:ea typeface="+mn-lt"/>
                <a:cs typeface="+mn-lt"/>
              </a:rPr>
              <a:t>4 (3), pp. 36-41. </a:t>
            </a:r>
            <a:endParaRPr lang="en-US"/>
          </a:p>
          <a:p>
            <a:r>
              <a:rPr lang="en-US" dirty="0">
                <a:ea typeface="+mn-lt"/>
                <a:cs typeface="+mn-lt"/>
              </a:rPr>
              <a:t>2. Richey, R. C., Klein, J. D. and Tracey, M. W. (2011) </a:t>
            </a:r>
            <a:r>
              <a:rPr lang="en-US" i="1" dirty="0">
                <a:ea typeface="+mn-lt"/>
                <a:cs typeface="+mn-lt"/>
              </a:rPr>
              <a:t>The Instructional design knowledge base theory, research </a:t>
            </a:r>
            <a:endParaRPr lang="en-US"/>
          </a:p>
          <a:p>
            <a:r>
              <a:rPr lang="en-US" i="1" dirty="0">
                <a:ea typeface="+mn-lt"/>
                <a:cs typeface="+mn-lt"/>
              </a:rPr>
              <a:t>and practice. </a:t>
            </a:r>
            <a:r>
              <a:rPr lang="en-US" dirty="0">
                <a:ea typeface="+mn-lt"/>
                <a:cs typeface="+mn-lt"/>
              </a:rPr>
              <a:t>New York: Routledge. </a:t>
            </a:r>
            <a:endParaRPr lang="en-US"/>
          </a:p>
          <a:p>
            <a:r>
              <a:rPr lang="en-US" dirty="0">
                <a:ea typeface="+mn-lt"/>
                <a:cs typeface="+mn-lt"/>
              </a:rPr>
              <a:t>3. Mattessich, P., Murray- Close, M. and Monsey, B. (2001) </a:t>
            </a:r>
            <a:r>
              <a:rPr lang="en-US" i="1" dirty="0">
                <a:ea typeface="+mn-lt"/>
                <a:cs typeface="+mn-lt"/>
              </a:rPr>
              <a:t>Collaboration: What makes it work? </a:t>
            </a:r>
            <a:r>
              <a:rPr lang="en-US" dirty="0">
                <a:ea typeface="+mn-lt"/>
                <a:cs typeface="+mn-lt"/>
              </a:rPr>
              <a:t>2nd </a:t>
            </a:r>
            <a:r>
              <a:rPr lang="en-US" dirty="0" err="1">
                <a:ea typeface="+mn-lt"/>
                <a:cs typeface="+mn-lt"/>
              </a:rPr>
              <a:t>edn</a:t>
            </a:r>
            <a:r>
              <a:rPr lang="en-US" dirty="0">
                <a:ea typeface="+mn-lt"/>
                <a:cs typeface="+mn-lt"/>
              </a:rPr>
              <a:t>. St. Paul: </a:t>
            </a:r>
            <a:endParaRPr lang="en-US"/>
          </a:p>
          <a:p>
            <a:r>
              <a:rPr lang="en-US" dirty="0">
                <a:ea typeface="+mn-lt"/>
                <a:cs typeface="+mn-lt"/>
              </a:rPr>
              <a:t>Wilder Publishing Center. </a:t>
            </a:r>
            <a:endParaRPr lang="en-US"/>
          </a:p>
          <a:p>
            <a:r>
              <a:rPr lang="en-US" dirty="0">
                <a:ea typeface="+mn-lt"/>
                <a:cs typeface="+mn-lt"/>
              </a:rPr>
              <a:t>4. U.S. Department of Education (2017) </a:t>
            </a:r>
            <a:r>
              <a:rPr lang="en-US" i="1" dirty="0">
                <a:ea typeface="+mn-lt"/>
                <a:cs typeface="+mn-lt"/>
              </a:rPr>
              <a:t>Reimagining the role of technology in education: 2017 National Education </a:t>
            </a:r>
            <a:endParaRPr lang="en-US"/>
          </a:p>
          <a:p>
            <a:r>
              <a:rPr lang="en-US" i="1" dirty="0">
                <a:ea typeface="+mn-lt"/>
                <a:cs typeface="+mn-lt"/>
              </a:rPr>
              <a:t>Technology plan Update. </a:t>
            </a:r>
            <a:r>
              <a:rPr lang="en-US" dirty="0">
                <a:ea typeface="+mn-lt"/>
                <a:cs typeface="+mn-lt"/>
              </a:rPr>
              <a:t>Washington: Government Printing Office. </a:t>
            </a:r>
            <a:endParaRPr lang="en-US"/>
          </a:p>
          <a:p>
            <a:r>
              <a:rPr lang="en-US" dirty="0">
                <a:ea typeface="+mn-lt"/>
                <a:cs typeface="+mn-lt"/>
              </a:rPr>
              <a:t>5. Scharrer, E. and Ramasubramanian, S. (2021) </a:t>
            </a:r>
            <a:r>
              <a:rPr lang="en-US" i="1" dirty="0">
                <a:ea typeface="+mn-lt"/>
                <a:cs typeface="+mn-lt"/>
              </a:rPr>
              <a:t>Quantitative research methods in communication. </a:t>
            </a:r>
            <a:r>
              <a:rPr lang="en-US" dirty="0">
                <a:ea typeface="+mn-lt"/>
                <a:cs typeface="+mn-lt"/>
              </a:rPr>
              <a:t>Milton Park: </a:t>
            </a:r>
            <a:endParaRPr lang="en-US"/>
          </a:p>
          <a:p>
            <a:r>
              <a:rPr lang="en-US" dirty="0">
                <a:ea typeface="+mn-lt"/>
                <a:cs typeface="+mn-lt"/>
              </a:rPr>
              <a:t>Taylor and Francis. </a:t>
            </a:r>
            <a:endParaRPr lang="en-US"/>
          </a:p>
          <a:p>
            <a:r>
              <a:rPr lang="en-US" dirty="0">
                <a:ea typeface="+mn-lt"/>
                <a:cs typeface="+mn-lt"/>
              </a:rPr>
              <a:t>6. Microsoft (2022) </a:t>
            </a:r>
            <a:r>
              <a:rPr lang="en-US" i="1" dirty="0">
                <a:ea typeface="+mn-lt"/>
                <a:cs typeface="+mn-lt"/>
              </a:rPr>
              <a:t>Introduction to Microsoft forms. </a:t>
            </a:r>
            <a:r>
              <a:rPr lang="en-US" dirty="0">
                <a:ea typeface="+mn-lt"/>
                <a:cs typeface="+mn-lt"/>
              </a:rPr>
              <a:t>Available at: </a:t>
            </a:r>
            <a:r>
              <a:rPr lang="en-US" dirty="0">
                <a:ea typeface="+mn-lt"/>
                <a:cs typeface="+mn-lt"/>
                <a:hlinkClick r:id="rId2"/>
              </a:rPr>
              <a:t>https://support.microsoft.com/en-</a:t>
            </a:r>
            <a:r>
              <a:rPr lang="en-US" dirty="0">
                <a:ea typeface="+mn-lt"/>
                <a:cs typeface="+mn-lt"/>
              </a:rPr>
              <a:t> </a:t>
            </a:r>
            <a:endParaRPr lang="en-US"/>
          </a:p>
          <a:p>
            <a:r>
              <a:rPr lang="en-US" dirty="0">
                <a:ea typeface="+mn-lt"/>
                <a:cs typeface="+mn-lt"/>
              </a:rPr>
              <a:t>us/office/introduction-to-microsoft-forms-bb1dd261-260f-49aa-9af0-d3dddcea6d69 (Accessed: 20 June 2022).</a:t>
            </a:r>
            <a:endParaRPr lang="en-US" dirty="0"/>
          </a:p>
          <a:p>
            <a:endParaRPr lang="en-US" dirty="0"/>
          </a:p>
        </p:txBody>
      </p:sp>
    </p:spTree>
    <p:extLst>
      <p:ext uri="{BB962C8B-B14F-4D97-AF65-F5344CB8AC3E}">
        <p14:creationId xmlns:p14="http://schemas.microsoft.com/office/powerpoint/2010/main" val="1300262973"/>
      </p:ext>
    </p:extLst>
  </p:cSld>
  <p:clrMapOvr>
    <a:masterClrMapping/>
  </p:clrMapOvr>
</p:sld>
</file>

<file path=ppt/theme/theme1.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emplate>office theme</Template>
  <TotalTime>4</TotalTime>
  <Words>248</Words>
  <Application>Microsoft Office PowerPoint</Application>
  <PresentationFormat>Widescreen</PresentationFormat>
  <Paragraphs>87</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Walbaum Display</vt:lpstr>
      <vt:lpstr>RegattaVTI</vt:lpstr>
      <vt:lpstr>How do students use technology to collaborate at UWTSD?</vt:lpstr>
      <vt:lpstr>Introduction</vt:lpstr>
      <vt:lpstr>In recent years, education has shifter from teacher- centred to students-  centred with accent on collaboration (Schreurs and Sumbraveanu, 2014).   Students` collaboration = using numerous different methods and pathways to  initiate students working together (Richey, Klen and Tracey, 2011), which can  be a beneficial relationship while achieving common goals (Mattessich,  Murray- Close and Monsey, 2001).   Technology provides increased ways to peak interest and offer possiboloties  for increased collaboration established by students, as they are required to  use it for writing, creating, researching etc (U.S. Department of Education,  2017) </vt:lpstr>
      <vt:lpstr>Proposed method</vt:lpstr>
      <vt:lpstr>Ethical considerations:</vt:lpstr>
      <vt:lpstr>Timetable</vt:lpstr>
      <vt:lpstr>What will we find out of the outcome of our research?</vt:lpstr>
      <vt:lpstr>Conclusion</vt:lpstr>
      <vt:lpstr>Thank you for your time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UWTSD</cp:lastModifiedBy>
  <cp:revision>459</cp:revision>
  <dcterms:created xsi:type="dcterms:W3CDTF">2022-07-02T18:57:01Z</dcterms:created>
  <dcterms:modified xsi:type="dcterms:W3CDTF">2022-07-03T13:10:48Z</dcterms:modified>
</cp:coreProperties>
</file>