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3" r:id="rId1"/>
  </p:sldMasterIdLst>
  <p:notesMasterIdLst>
    <p:notesMasterId r:id="rId20"/>
  </p:notesMasterIdLst>
  <p:sldIdLst>
    <p:sldId id="256" r:id="rId2"/>
    <p:sldId id="257" r:id="rId3"/>
    <p:sldId id="258" r:id="rId4"/>
    <p:sldId id="259" r:id="rId5"/>
    <p:sldId id="274" r:id="rId6"/>
    <p:sldId id="275" r:id="rId7"/>
    <p:sldId id="260" r:id="rId8"/>
    <p:sldId id="276" r:id="rId9"/>
    <p:sldId id="263" r:id="rId10"/>
    <p:sldId id="264" r:id="rId11"/>
    <p:sldId id="265" r:id="rId12"/>
    <p:sldId id="266" r:id="rId13"/>
    <p:sldId id="269" r:id="rId14"/>
    <p:sldId id="270" r:id="rId15"/>
    <p:sldId id="271" r:id="rId16"/>
    <p:sldId id="272" r:id="rId17"/>
    <p:sldId id="273" r:id="rId18"/>
    <p:sldId id="27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varScale="1">
        <p:scale>
          <a:sx n="120" d="100"/>
          <a:sy n="120" d="100"/>
        </p:scale>
        <p:origin x="120" y="2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624E10E-1630-409A-B209-90BC2FBA677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F6CFAAC0-E4A0-4DFB-9046-C78980E330D4}"/>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23D151-B431-41A5-BD6F-76AB69D4DB13}" type="datetimeFigureOut">
              <a:rPr lang="en-GB" smtClean="0"/>
              <a:t>21/02/2024</a:t>
            </a:fld>
            <a:endParaRPr lang="en-GB"/>
          </a:p>
        </p:txBody>
      </p:sp>
      <p:sp>
        <p:nvSpPr>
          <p:cNvPr id="4" name="Slide Image Placeholder 3">
            <a:extLst>
              <a:ext uri="{FF2B5EF4-FFF2-40B4-BE49-F238E27FC236}">
                <a16:creationId xmlns:a16="http://schemas.microsoft.com/office/drawing/2014/main" id="{85656C4F-2AD5-4EB8-B65B-F4834ACA55C2}"/>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3A246302-97B3-46A6-96AD-4DCAFEF7BAD1}"/>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71C17136-AB82-4C42-AAAA-7A3EAACD4E69}"/>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5236307A-45A0-4452-91A1-6F6045651421}"/>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9C2B1E-96D8-48AC-A3A5-A4E1B3A015B8}"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5DAD4-AC92-480D-8113-0776B0BC61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D673D2-44D3-45B8-8131-33B940D23C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49765AE-67A3-4BA1-9D78-32DC096AC21A}"/>
              </a:ext>
            </a:extLst>
          </p:cNvPr>
          <p:cNvSpPr>
            <a:spLocks noGrp="1"/>
          </p:cNvSpPr>
          <p:nvPr>
            <p:ph type="dt" sz="half" idx="10"/>
          </p:nvPr>
        </p:nvSpPr>
        <p:spPr/>
        <p:txBody>
          <a:bodyPr/>
          <a:lstStyle/>
          <a:p>
            <a:fld id="{ED291B17-9318-49DB-B28B-6E5994AE9581}" type="datetime1">
              <a:rPr lang="en-US" smtClean="0"/>
              <a:t>2/21/2024</a:t>
            </a:fld>
            <a:endParaRPr lang="en-US" dirty="0"/>
          </a:p>
        </p:txBody>
      </p:sp>
      <p:sp>
        <p:nvSpPr>
          <p:cNvPr id="5" name="Footer Placeholder 4">
            <a:extLst>
              <a:ext uri="{FF2B5EF4-FFF2-40B4-BE49-F238E27FC236}">
                <a16:creationId xmlns:a16="http://schemas.microsoft.com/office/drawing/2014/main" id="{CD6999A9-0FFB-4C46-9093-D4A96362A52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BF73B-6710-45E9-A5F8-D790B2F14AA1}"/>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85261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9918C-F3C9-48EB-9630-15201B5556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CBD280-26CB-4687-81A3-804790659D3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853B587-9F6F-4BAD-B824-2261A6A492C1}"/>
              </a:ext>
            </a:extLst>
          </p:cNvPr>
          <p:cNvSpPr>
            <a:spLocks noGrp="1"/>
          </p:cNvSpPr>
          <p:nvPr>
            <p:ph type="dt" sz="half" idx="10"/>
          </p:nvPr>
        </p:nvSpPr>
        <p:spPr/>
        <p:txBody>
          <a:bodyPr/>
          <a:lstStyle/>
          <a:p>
            <a:fld id="{78DD82B9-B8EE-4375-B6FF-88FA6ABB15D9}" type="datetime1">
              <a:rPr lang="en-US" smtClean="0"/>
              <a:t>2/21/2024</a:t>
            </a:fld>
            <a:endParaRPr lang="en-US" dirty="0"/>
          </a:p>
        </p:txBody>
      </p:sp>
      <p:sp>
        <p:nvSpPr>
          <p:cNvPr id="5" name="Footer Placeholder 4">
            <a:extLst>
              <a:ext uri="{FF2B5EF4-FFF2-40B4-BE49-F238E27FC236}">
                <a16:creationId xmlns:a16="http://schemas.microsoft.com/office/drawing/2014/main" id="{C7E7F7B8-72F3-4AAC-8281-8738925DAB2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5A36BC-19DD-47DF-A3EE-3E202A0BF12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27439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C82D-6EC9-45A4-BEC5-90DED66A6C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1B6B00E-E214-42F9-988E-847FE7884B3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EA1056-3E83-4047-9BB6-8EB0A9AF9C65}"/>
              </a:ext>
            </a:extLst>
          </p:cNvPr>
          <p:cNvSpPr>
            <a:spLocks noGrp="1"/>
          </p:cNvSpPr>
          <p:nvPr>
            <p:ph type="dt" sz="half" idx="10"/>
          </p:nvPr>
        </p:nvSpPr>
        <p:spPr/>
        <p:txBody>
          <a:bodyPr/>
          <a:lstStyle/>
          <a:p>
            <a:fld id="{B2497495-0637-405E-AE64-5CC7506D51F5}" type="datetime1">
              <a:rPr lang="en-US" smtClean="0"/>
              <a:t>2/21/2024</a:t>
            </a:fld>
            <a:endParaRPr lang="en-US" dirty="0"/>
          </a:p>
        </p:txBody>
      </p:sp>
      <p:sp>
        <p:nvSpPr>
          <p:cNvPr id="5" name="Footer Placeholder 4">
            <a:extLst>
              <a:ext uri="{FF2B5EF4-FFF2-40B4-BE49-F238E27FC236}">
                <a16:creationId xmlns:a16="http://schemas.microsoft.com/office/drawing/2014/main" id="{82C948C2-9123-4A75-906D-A3037533421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DBCABFD-D42E-4F3A-BBDC-D2DF6968F5FB}"/>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649731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FD0E3-3F0D-4E17-A80D-A0B0CD0023D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0A00F38-9CBF-4CA6-945D-F3012A5D36F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A92FC3C-DEB0-4E02-BB34-2CD48E58BE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64D2D85-336A-4906-8A0A-4047F0D0A29C}"/>
              </a:ext>
            </a:extLst>
          </p:cNvPr>
          <p:cNvSpPr>
            <a:spLocks noGrp="1"/>
          </p:cNvSpPr>
          <p:nvPr>
            <p:ph type="dt" sz="half" idx="10"/>
          </p:nvPr>
        </p:nvSpPr>
        <p:spPr/>
        <p:txBody>
          <a:bodyPr/>
          <a:lstStyle/>
          <a:p>
            <a:fld id="{7BFFD690-9426-415D-8B65-26881E07B2D4}" type="datetime1">
              <a:rPr lang="en-US" smtClean="0"/>
              <a:t>2/21/2024</a:t>
            </a:fld>
            <a:endParaRPr lang="en-US" dirty="0"/>
          </a:p>
        </p:txBody>
      </p:sp>
      <p:sp>
        <p:nvSpPr>
          <p:cNvPr id="6" name="Footer Placeholder 5">
            <a:extLst>
              <a:ext uri="{FF2B5EF4-FFF2-40B4-BE49-F238E27FC236}">
                <a16:creationId xmlns:a16="http://schemas.microsoft.com/office/drawing/2014/main" id="{E97979E7-E499-4AA1-9132-86EFA8661D1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AC81B8C-F5BC-4DDB-9FD8-D6B233F64F4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56102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C8265F-AB1B-4DEB-817A-FFCE8199F70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CAF12A-0451-43AF-8587-F4C85131291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67BC58-915F-4FB0-AFBD-2FDB00C04D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03AA3A-28D0-4E1F-8E34-086ED498E6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685750E-F01E-4AFF-853B-420A44EF2D4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396A064-FEE3-4134-8ED7-3B8048246F39}"/>
              </a:ext>
            </a:extLst>
          </p:cNvPr>
          <p:cNvSpPr>
            <a:spLocks noGrp="1"/>
          </p:cNvSpPr>
          <p:nvPr>
            <p:ph type="dt" sz="half" idx="10"/>
          </p:nvPr>
        </p:nvSpPr>
        <p:spPr/>
        <p:txBody>
          <a:bodyPr/>
          <a:lstStyle/>
          <a:p>
            <a:fld id="{04C4989A-474C-40DE-95B9-011C28B71673}" type="datetime1">
              <a:rPr lang="en-US" smtClean="0"/>
              <a:t>2/21/2024</a:t>
            </a:fld>
            <a:endParaRPr lang="en-US" dirty="0"/>
          </a:p>
        </p:txBody>
      </p:sp>
      <p:sp>
        <p:nvSpPr>
          <p:cNvPr id="8" name="Footer Placeholder 7">
            <a:extLst>
              <a:ext uri="{FF2B5EF4-FFF2-40B4-BE49-F238E27FC236}">
                <a16:creationId xmlns:a16="http://schemas.microsoft.com/office/drawing/2014/main" id="{8C62D0B8-3C4B-4143-AAAF-9126A476B321}"/>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E360CD0-90EC-4269-9969-375CE521B812}"/>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56804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E8818-F6C8-4142-AA99-C4425C8B145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5A6DE75-5DE0-4831-A5AA-524B2F746822}"/>
              </a:ext>
            </a:extLst>
          </p:cNvPr>
          <p:cNvSpPr>
            <a:spLocks noGrp="1"/>
          </p:cNvSpPr>
          <p:nvPr>
            <p:ph type="dt" sz="half" idx="10"/>
          </p:nvPr>
        </p:nvSpPr>
        <p:spPr/>
        <p:txBody>
          <a:bodyPr/>
          <a:lstStyle/>
          <a:p>
            <a:fld id="{5DB4ED54-5B5E-4A04-93D3-5772E3CE3818}" type="datetime1">
              <a:rPr lang="en-US" smtClean="0"/>
              <a:t>2/21/2024</a:t>
            </a:fld>
            <a:endParaRPr lang="en-US" dirty="0"/>
          </a:p>
        </p:txBody>
      </p:sp>
      <p:sp>
        <p:nvSpPr>
          <p:cNvPr id="4" name="Footer Placeholder 3">
            <a:extLst>
              <a:ext uri="{FF2B5EF4-FFF2-40B4-BE49-F238E27FC236}">
                <a16:creationId xmlns:a16="http://schemas.microsoft.com/office/drawing/2014/main" id="{8511F49C-2F64-4787-95AE-A077722EE1E0}"/>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8F5AA6A-42C5-48DC-9F66-3136ACF05544}"/>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77095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B6CD66-E9B0-4D04-95C7-39DDC43EEDAD}"/>
              </a:ext>
            </a:extLst>
          </p:cNvPr>
          <p:cNvSpPr>
            <a:spLocks noGrp="1"/>
          </p:cNvSpPr>
          <p:nvPr>
            <p:ph type="dt" sz="half" idx="10"/>
          </p:nvPr>
        </p:nvSpPr>
        <p:spPr/>
        <p:txBody>
          <a:bodyPr/>
          <a:lstStyle/>
          <a:p>
            <a:fld id="{4EDE50D6-574B-40AF-946F-D52A04ADE379}" type="datetime1">
              <a:rPr lang="en-US" smtClean="0"/>
              <a:t>2/21/2024</a:t>
            </a:fld>
            <a:endParaRPr lang="en-US" dirty="0"/>
          </a:p>
        </p:txBody>
      </p:sp>
      <p:sp>
        <p:nvSpPr>
          <p:cNvPr id="3" name="Footer Placeholder 2">
            <a:extLst>
              <a:ext uri="{FF2B5EF4-FFF2-40B4-BE49-F238E27FC236}">
                <a16:creationId xmlns:a16="http://schemas.microsoft.com/office/drawing/2014/main" id="{43E2E571-B041-46C9-9016-ECAFD0EFA50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C95C41B-50AB-42A6-90F6-24494541773E}"/>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182768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A11ED-3EE5-4EB6-A8CF-7E2A8507F90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A74E02-A7AE-4019-8BC8-90AAF394B2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999C719-9A22-47AE-B7EB-5A273520D2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00A285-063E-4F35-A7BB-2C0881B49B8E}"/>
              </a:ext>
            </a:extLst>
          </p:cNvPr>
          <p:cNvSpPr>
            <a:spLocks noGrp="1"/>
          </p:cNvSpPr>
          <p:nvPr>
            <p:ph type="dt" sz="half" idx="10"/>
          </p:nvPr>
        </p:nvSpPr>
        <p:spPr/>
        <p:txBody>
          <a:bodyPr/>
          <a:lstStyle/>
          <a:p>
            <a:fld id="{D82884F1-FFEA-405F-9602-3DCA865EDA4E}" type="datetime1">
              <a:rPr lang="en-US" smtClean="0"/>
              <a:t>2/21/2024</a:t>
            </a:fld>
            <a:endParaRPr lang="en-US" dirty="0"/>
          </a:p>
        </p:txBody>
      </p:sp>
      <p:sp>
        <p:nvSpPr>
          <p:cNvPr id="6" name="Footer Placeholder 5">
            <a:extLst>
              <a:ext uri="{FF2B5EF4-FFF2-40B4-BE49-F238E27FC236}">
                <a16:creationId xmlns:a16="http://schemas.microsoft.com/office/drawing/2014/main" id="{9026D60C-382A-40F9-9D97-2C3A7B54237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8AA6E5A-0A39-4E9C-B28F-B037E6C21AA8}"/>
              </a:ext>
            </a:extLst>
          </p:cNvPr>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518479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9D187-2FCF-48A1-B479-FBA21B23E1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391BC84-5851-4C0F-93F5-666C55D18D4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BC2C0BC3-0759-4D30-9F65-3DF1731D5D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9A15CB-14AB-44C3-BF66-9D530D34FF9C}"/>
              </a:ext>
            </a:extLst>
          </p:cNvPr>
          <p:cNvSpPr>
            <a:spLocks noGrp="1"/>
          </p:cNvSpPr>
          <p:nvPr>
            <p:ph type="dt" sz="half" idx="10"/>
          </p:nvPr>
        </p:nvSpPr>
        <p:spPr/>
        <p:txBody>
          <a:bodyPr/>
          <a:lstStyle/>
          <a:p>
            <a:fld id="{7E18DB4A-8810-4A10-AD5C-D5E2C667F5B3}" type="datetime1">
              <a:rPr lang="en-US" smtClean="0"/>
              <a:t>2/21/2024</a:t>
            </a:fld>
            <a:endParaRPr lang="en-US" dirty="0"/>
          </a:p>
        </p:txBody>
      </p:sp>
      <p:sp>
        <p:nvSpPr>
          <p:cNvPr id="6" name="Footer Placeholder 5">
            <a:extLst>
              <a:ext uri="{FF2B5EF4-FFF2-40B4-BE49-F238E27FC236}">
                <a16:creationId xmlns:a16="http://schemas.microsoft.com/office/drawing/2014/main" id="{8B2C2EBC-DC98-42F9-B1C5-96BA12C660E7}"/>
              </a:ext>
            </a:extLst>
          </p:cNvPr>
          <p:cNvSpPr>
            <a:spLocks noGrp="1"/>
          </p:cNvSpPr>
          <p:nvPr>
            <p:ph type="ftr" sz="quarter" idx="11"/>
          </p:nvPr>
        </p:nvSpPr>
        <p:spPr/>
        <p:txBody>
          <a:bodyPr/>
          <a:lstStyle/>
          <a:p>
            <a:pPr algn="l"/>
            <a:endParaRPr lang="en-US" dirty="0"/>
          </a:p>
        </p:txBody>
      </p:sp>
      <p:sp>
        <p:nvSpPr>
          <p:cNvPr id="7" name="Slide Number Placeholder 6">
            <a:extLst>
              <a:ext uri="{FF2B5EF4-FFF2-40B4-BE49-F238E27FC236}">
                <a16:creationId xmlns:a16="http://schemas.microsoft.com/office/drawing/2014/main" id="{725E5CCB-0A00-46EA-BE5A-D1537BFB6A9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53560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04F4C-2381-46CD-9230-0E9237FE5BF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2EAA70C-E5E6-45A8-902F-07BE609BC8F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EF64C0-93F9-40FD-93C7-1CE0E37622FA}"/>
              </a:ext>
            </a:extLst>
          </p:cNvPr>
          <p:cNvSpPr>
            <a:spLocks noGrp="1"/>
          </p:cNvSpPr>
          <p:nvPr>
            <p:ph type="dt" sz="half" idx="10"/>
          </p:nvPr>
        </p:nvSpPr>
        <p:spPr/>
        <p:txBody>
          <a:bodyPr/>
          <a:lstStyle/>
          <a:p>
            <a:fld id="{2CED4963-E985-44C4-B8C4-FDD613B7C2F8}" type="datetime1">
              <a:rPr lang="en-US" smtClean="0"/>
              <a:t>2/21/2024</a:t>
            </a:fld>
            <a:endParaRPr lang="en-US" dirty="0"/>
          </a:p>
        </p:txBody>
      </p:sp>
      <p:sp>
        <p:nvSpPr>
          <p:cNvPr id="5" name="Footer Placeholder 4">
            <a:extLst>
              <a:ext uri="{FF2B5EF4-FFF2-40B4-BE49-F238E27FC236}">
                <a16:creationId xmlns:a16="http://schemas.microsoft.com/office/drawing/2014/main" id="{A24467E8-E318-413F-856C-7207340E07B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E5058CE-D2ED-45CB-B461-E2FD1599092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478761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5E689F-AF9B-44B5-8B77-F799BEC9DC6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E4D0E6-4AF7-4FEB-928E-85E058DDFBE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BF856F-755A-46A2-8B70-99B8C6E38FD1}"/>
              </a:ext>
            </a:extLst>
          </p:cNvPr>
          <p:cNvSpPr>
            <a:spLocks noGrp="1"/>
          </p:cNvSpPr>
          <p:nvPr>
            <p:ph type="dt" sz="half" idx="10"/>
          </p:nvPr>
        </p:nvSpPr>
        <p:spPr/>
        <p:txBody>
          <a:bodyPr/>
          <a:lstStyle/>
          <a:p>
            <a:fld id="{ED291B17-9318-49DB-B28B-6E5994AE9581}" type="datetime1">
              <a:rPr lang="en-US" smtClean="0"/>
              <a:t>2/21/2024</a:t>
            </a:fld>
            <a:endParaRPr lang="en-US" dirty="0"/>
          </a:p>
        </p:txBody>
      </p:sp>
      <p:sp>
        <p:nvSpPr>
          <p:cNvPr id="5" name="Footer Placeholder 4">
            <a:extLst>
              <a:ext uri="{FF2B5EF4-FFF2-40B4-BE49-F238E27FC236}">
                <a16:creationId xmlns:a16="http://schemas.microsoft.com/office/drawing/2014/main" id="{47D68E12-5E70-4A50-9607-4CD2A84E973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3810491-07BF-4C25-A649-4325643FB9A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710565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609600" y="274637"/>
            <a:ext cx="10972800" cy="1143000"/>
          </a:xfrm>
          <a:prstGeom prst="rect">
            <a:avLst/>
          </a:prstGeom>
        </p:spPr>
        <p:txBody>
          <a:bodyPr lIns="91425" tIns="91425" rIns="91425" bIns="91425" anchor="b"/>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2" name="Shape 12"/>
          <p:cNvSpPr txBox="1">
            <a:spLocks noGrp="1"/>
          </p:cNvSpPr>
          <p:nvPr>
            <p:ph type="body" idx="1"/>
          </p:nvPr>
        </p:nvSpPr>
        <p:spPr>
          <a:xfrm>
            <a:off x="609600" y="1600201"/>
            <a:ext cx="10972800" cy="4967573"/>
          </a:xfrm>
          <a:prstGeom prst="rect">
            <a:avLst/>
          </a:prstGeom>
        </p:spPr>
        <p:txBody>
          <a:bodyPr lIns="91425" tIns="91425" rIns="91425" bIns="91425"/>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extLst>
      <p:ext uri="{BB962C8B-B14F-4D97-AF65-F5344CB8AC3E}">
        <p14:creationId xmlns:p14="http://schemas.microsoft.com/office/powerpoint/2010/main" val="102962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9076742-6CA7-4775-9470-CC50E1DBD6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9277B3-CA86-44CB-8469-4BAB6E6FD3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177F25-3550-4A6A-A082-529033560C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291B17-9318-49DB-B28B-6E5994AE9581}" type="datetime1">
              <a:rPr lang="en-US" smtClean="0"/>
              <a:t>2/21/2024</a:t>
            </a:fld>
            <a:endParaRPr lang="en-US" dirty="0"/>
          </a:p>
        </p:txBody>
      </p:sp>
      <p:sp>
        <p:nvSpPr>
          <p:cNvPr id="5" name="Footer Placeholder 4">
            <a:extLst>
              <a:ext uri="{FF2B5EF4-FFF2-40B4-BE49-F238E27FC236}">
                <a16:creationId xmlns:a16="http://schemas.microsoft.com/office/drawing/2014/main" id="{D601C709-376C-4CED-A7A1-99AD45976D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C8B8536F-45FC-4E6A-9D56-297279A138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284403729"/>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group of people in a room&#10;&#10;Description automatically generated">
            <a:extLst>
              <a:ext uri="{FF2B5EF4-FFF2-40B4-BE49-F238E27FC236}">
                <a16:creationId xmlns:a16="http://schemas.microsoft.com/office/drawing/2014/main" id="{091F6109-ACAB-4A84-B125-A28E83900F26}"/>
              </a:ext>
            </a:extLst>
          </p:cNvPr>
          <p:cNvPicPr>
            <a:picLocks noChangeAspect="1"/>
          </p:cNvPicPr>
          <p:nvPr/>
        </p:nvPicPr>
        <p:blipFill rotWithShape="1">
          <a:blip r:embed="rId2">
            <a:extLst>
              <a:ext uri="{28A0092B-C50C-407E-A947-70E740481C1C}">
                <a14:useLocalDpi xmlns:a14="http://schemas.microsoft.com/office/drawing/2010/main" val="0"/>
              </a:ext>
            </a:extLst>
          </a:blip>
          <a:srcRect t="15094"/>
          <a:stretch/>
        </p:blipFill>
        <p:spPr>
          <a:xfrm>
            <a:off x="20" y="10"/>
            <a:ext cx="12191980" cy="6857990"/>
          </a:xfrm>
          <a:prstGeom prst="rect">
            <a:avLst/>
          </a:prstGeom>
        </p:spPr>
      </p:pic>
      <p:sp>
        <p:nvSpPr>
          <p:cNvPr id="47"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dirty="0"/>
          </a:p>
        </p:txBody>
      </p:sp>
      <p:sp>
        <p:nvSpPr>
          <p:cNvPr id="2" name="Title 1">
            <a:extLst>
              <a:ext uri="{FF2B5EF4-FFF2-40B4-BE49-F238E27FC236}">
                <a16:creationId xmlns:a16="http://schemas.microsoft.com/office/drawing/2014/main" id="{5CEC314E-7F19-45B5-90DB-0FE44A975549}"/>
              </a:ext>
            </a:extLst>
          </p:cNvPr>
          <p:cNvSpPr>
            <a:spLocks noGrp="1"/>
          </p:cNvSpPr>
          <p:nvPr>
            <p:ph type="ctrTitle"/>
          </p:nvPr>
        </p:nvSpPr>
        <p:spPr>
          <a:xfrm>
            <a:off x="8022021" y="3231931"/>
            <a:ext cx="3852041" cy="1834056"/>
          </a:xfrm>
        </p:spPr>
        <p:txBody>
          <a:bodyPr>
            <a:normAutofit/>
          </a:bodyPr>
          <a:lstStyle/>
          <a:p>
            <a:r>
              <a:rPr lang="en-GB" sz="4000" dirty="0"/>
              <a:t>The Ethics Of Suicide</a:t>
            </a:r>
          </a:p>
        </p:txBody>
      </p:sp>
      <p:sp>
        <p:nvSpPr>
          <p:cNvPr id="3" name="Subtitle 2">
            <a:extLst>
              <a:ext uri="{FF2B5EF4-FFF2-40B4-BE49-F238E27FC236}">
                <a16:creationId xmlns:a16="http://schemas.microsoft.com/office/drawing/2014/main" id="{7CDA298E-808C-4581-9FD5-7A3F1DAD8264}"/>
              </a:ext>
            </a:extLst>
          </p:cNvPr>
          <p:cNvSpPr>
            <a:spLocks noGrp="1"/>
          </p:cNvSpPr>
          <p:nvPr>
            <p:ph type="subTitle" idx="1"/>
          </p:nvPr>
        </p:nvSpPr>
        <p:spPr>
          <a:xfrm>
            <a:off x="7782910" y="5242675"/>
            <a:ext cx="4330262" cy="683284"/>
          </a:xfrm>
        </p:spPr>
        <p:txBody>
          <a:bodyPr>
            <a:normAutofit/>
          </a:bodyPr>
          <a:lstStyle/>
          <a:p>
            <a:endParaRPr lang="en-GB" sz="2000" dirty="0"/>
          </a:p>
        </p:txBody>
      </p:sp>
      <p:cxnSp>
        <p:nvCxnSpPr>
          <p:cNvPr id="48" name="Straight Connector 17">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2296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F0C4E-CF1B-42FA-BF7D-475CEE726AD7}"/>
              </a:ext>
            </a:extLst>
          </p:cNvPr>
          <p:cNvSpPr>
            <a:spLocks noGrp="1"/>
          </p:cNvSpPr>
          <p:nvPr>
            <p:ph type="title"/>
          </p:nvPr>
        </p:nvSpPr>
        <p:spPr/>
        <p:txBody>
          <a:bodyPr/>
          <a:lstStyle/>
          <a:p>
            <a:r>
              <a:rPr lang="en-GB" dirty="0"/>
              <a:t>Defining Suicide</a:t>
            </a:r>
          </a:p>
        </p:txBody>
      </p:sp>
      <p:sp>
        <p:nvSpPr>
          <p:cNvPr id="3" name="Content Placeholder 2">
            <a:extLst>
              <a:ext uri="{FF2B5EF4-FFF2-40B4-BE49-F238E27FC236}">
                <a16:creationId xmlns:a16="http://schemas.microsoft.com/office/drawing/2014/main" id="{826078EA-CCBB-403D-B42C-DB40660185EB}"/>
              </a:ext>
            </a:extLst>
          </p:cNvPr>
          <p:cNvSpPr>
            <a:spLocks noGrp="1"/>
          </p:cNvSpPr>
          <p:nvPr>
            <p:ph idx="1"/>
          </p:nvPr>
        </p:nvSpPr>
        <p:spPr/>
        <p:txBody>
          <a:bodyPr/>
          <a:lstStyle/>
          <a:p>
            <a:r>
              <a:rPr lang="en-GB" dirty="0"/>
              <a:t>Distinct from murder in that one is killing oneself</a:t>
            </a:r>
          </a:p>
          <a:p>
            <a:r>
              <a:rPr lang="en-GB" dirty="0"/>
              <a:t>An act of self-killing</a:t>
            </a:r>
          </a:p>
          <a:p>
            <a:pPr lvl="1"/>
            <a:r>
              <a:rPr lang="en-GB" dirty="0"/>
              <a:t>Needs to be distinct from accidents.</a:t>
            </a:r>
          </a:p>
          <a:p>
            <a:pPr lvl="1"/>
            <a:r>
              <a:rPr lang="en-GB" dirty="0"/>
              <a:t>Needs to be intended (to rule out dangerous activities where the person doesn’t intend to die).</a:t>
            </a:r>
          </a:p>
          <a:p>
            <a:pPr lvl="1"/>
            <a:r>
              <a:rPr lang="en-GB" dirty="0"/>
              <a:t>Suicide by proxy – ‘death by cop’.</a:t>
            </a:r>
          </a:p>
          <a:p>
            <a:r>
              <a:rPr lang="en-GB" dirty="0"/>
              <a:t>Suicide as ‘Intentional self-killing’</a:t>
            </a:r>
          </a:p>
          <a:p>
            <a:r>
              <a:rPr lang="en-GB" dirty="0"/>
              <a:t>The problem of intentions</a:t>
            </a:r>
          </a:p>
          <a:p>
            <a:pPr lvl="1"/>
            <a:r>
              <a:rPr lang="en-GB" dirty="0"/>
              <a:t>Can there be a non-instrumental form of suicide?</a:t>
            </a:r>
          </a:p>
          <a:p>
            <a:pPr lvl="1"/>
            <a:endParaRPr lang="en-GB" dirty="0"/>
          </a:p>
          <a:p>
            <a:pPr lvl="1"/>
            <a:endParaRPr lang="en-GB" dirty="0"/>
          </a:p>
          <a:p>
            <a:pPr lvl="1"/>
            <a:endParaRPr lang="en-GB" dirty="0"/>
          </a:p>
        </p:txBody>
      </p:sp>
    </p:spTree>
    <p:extLst>
      <p:ext uri="{BB962C8B-B14F-4D97-AF65-F5344CB8AC3E}">
        <p14:creationId xmlns:p14="http://schemas.microsoft.com/office/powerpoint/2010/main" val="694543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1547D-8E50-4BF1-BE04-A50E7970E770}"/>
              </a:ext>
            </a:extLst>
          </p:cNvPr>
          <p:cNvSpPr>
            <a:spLocks noGrp="1"/>
          </p:cNvSpPr>
          <p:nvPr>
            <p:ph type="title"/>
          </p:nvPr>
        </p:nvSpPr>
        <p:spPr/>
        <p:txBody>
          <a:bodyPr/>
          <a:lstStyle/>
          <a:p>
            <a:r>
              <a:rPr lang="en-GB" dirty="0"/>
              <a:t>Morality and Suicide </a:t>
            </a:r>
          </a:p>
        </p:txBody>
      </p:sp>
      <p:sp>
        <p:nvSpPr>
          <p:cNvPr id="3" name="Content Placeholder 2">
            <a:extLst>
              <a:ext uri="{FF2B5EF4-FFF2-40B4-BE49-F238E27FC236}">
                <a16:creationId xmlns:a16="http://schemas.microsoft.com/office/drawing/2014/main" id="{AD478489-DB48-423F-9E47-CB291B84201C}"/>
              </a:ext>
            </a:extLst>
          </p:cNvPr>
          <p:cNvSpPr>
            <a:spLocks noGrp="1"/>
          </p:cNvSpPr>
          <p:nvPr>
            <p:ph idx="1"/>
          </p:nvPr>
        </p:nvSpPr>
        <p:spPr/>
        <p:txBody>
          <a:bodyPr>
            <a:normAutofit fontScale="70000" lnSpcReduction="20000"/>
          </a:bodyPr>
          <a:lstStyle/>
          <a:p>
            <a:pPr marL="0" indent="0">
              <a:buNone/>
            </a:pPr>
            <a:r>
              <a:rPr lang="en-GB" dirty="0"/>
              <a:t>Did Socrates commit suicide?</a:t>
            </a:r>
          </a:p>
          <a:p>
            <a:pPr marL="0" indent="0">
              <a:buNone/>
            </a:pPr>
            <a:endParaRPr lang="en-GB" dirty="0"/>
          </a:p>
          <a:p>
            <a:pPr marL="0" indent="0">
              <a:buNone/>
            </a:pPr>
            <a:r>
              <a:rPr lang="en-GB" dirty="0"/>
              <a:t>R. G Frey – Socrates did commit suicide as he wanted to drink the hemlock and he knew the consequences. He also died at his own hand.  </a:t>
            </a:r>
          </a:p>
          <a:p>
            <a:pPr marL="0" indent="0">
              <a:buNone/>
            </a:pPr>
            <a:endParaRPr lang="en-GB" dirty="0"/>
          </a:p>
          <a:p>
            <a:pPr marL="0" indent="0">
              <a:buNone/>
            </a:pPr>
            <a:r>
              <a:rPr lang="en-GB" dirty="0"/>
              <a:t>‘Socrates took the cup of Hemlock and drank it, and thereby might be said strictly to have died by his own hand. Yet this cannot make a man a suicide, given the fact that his death was not decreed by him. In the case of the mother who dies while rescuing her child from a blazing building, the death is not decided upon at all, inevitable though her action might cause it to be.’  </a:t>
            </a:r>
          </a:p>
          <a:p>
            <a:pPr marL="0" indent="0">
              <a:buNone/>
            </a:pPr>
            <a:r>
              <a:rPr lang="en-GB" dirty="0"/>
              <a:t>	- Holland, R. F. ‘Suicide’ in Vesey, G., (ed), </a:t>
            </a:r>
            <a:r>
              <a:rPr lang="en-GB" i="1" dirty="0"/>
              <a:t>Talk of God, </a:t>
            </a:r>
            <a:r>
              <a:rPr lang="en-GB" dirty="0"/>
              <a:t>(Macmillan, 1969)  p.74</a:t>
            </a:r>
          </a:p>
          <a:p>
            <a:pPr marL="0" indent="0">
              <a:buNone/>
            </a:pPr>
            <a:endParaRPr lang="en-GB" dirty="0"/>
          </a:p>
          <a:p>
            <a:pPr marL="0" indent="0">
              <a:buNone/>
            </a:pPr>
            <a:r>
              <a:rPr lang="en-GB" dirty="0"/>
              <a:t>‘Taking hemlock does not, in the context of an Athenian judicial execution, amount to slaughtering oneself: in this circumstance it is no more an act of suicide that the condemned man’s walk to the scaffold in our society’ </a:t>
            </a:r>
          </a:p>
          <a:p>
            <a:pPr marL="0" indent="0">
              <a:buNone/>
            </a:pPr>
            <a:r>
              <a:rPr lang="en-GB" dirty="0"/>
              <a:t>	 - Holland, R. F. ‘Suicide’ in Vesey, G., (ed), </a:t>
            </a:r>
            <a:r>
              <a:rPr lang="en-GB" i="1" dirty="0"/>
              <a:t>Talk of God, </a:t>
            </a:r>
            <a:r>
              <a:rPr lang="en-GB" dirty="0"/>
              <a:t>(Macmillan, 1969)  p.75</a:t>
            </a:r>
          </a:p>
          <a:p>
            <a:pPr marL="0" indent="0">
              <a:buNone/>
            </a:pPr>
            <a:endParaRPr lang="en-GB" dirty="0"/>
          </a:p>
        </p:txBody>
      </p:sp>
    </p:spTree>
    <p:extLst>
      <p:ext uri="{BB962C8B-B14F-4D97-AF65-F5344CB8AC3E}">
        <p14:creationId xmlns:p14="http://schemas.microsoft.com/office/powerpoint/2010/main" val="2915491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143410-0468-4499-91B3-FAC03FCB2DC0}"/>
              </a:ext>
            </a:extLst>
          </p:cNvPr>
          <p:cNvSpPr>
            <a:spLocks noGrp="1"/>
          </p:cNvSpPr>
          <p:nvPr>
            <p:ph idx="1"/>
          </p:nvPr>
        </p:nvSpPr>
        <p:spPr>
          <a:xfrm>
            <a:off x="491690" y="452387"/>
            <a:ext cx="10515600" cy="5522445"/>
          </a:xfrm>
        </p:spPr>
        <p:txBody>
          <a:bodyPr>
            <a:normAutofit fontScale="85000" lnSpcReduction="20000"/>
          </a:bodyPr>
          <a:lstStyle/>
          <a:p>
            <a:pPr marL="0" indent="0">
              <a:buNone/>
            </a:pPr>
            <a:r>
              <a:rPr lang="en-GB" dirty="0"/>
              <a:t>Did Captain Oates commit Suicide?</a:t>
            </a:r>
          </a:p>
          <a:p>
            <a:pPr marL="0" indent="0">
              <a:buNone/>
            </a:pPr>
            <a:endParaRPr lang="en-GB" dirty="0"/>
          </a:p>
          <a:p>
            <a:pPr marL="0" indent="0">
              <a:buNone/>
            </a:pPr>
            <a:r>
              <a:rPr lang="en-GB" dirty="0"/>
              <a:t>‘He had borne intense suffering for weeks without complaint (Scott tells us) but remained cheerful right to the end. The sentiment that he was entitled to quit, or that anyway he was going to quit, never entered into it. Accordingly I want to deny he was a suicide, as I should liked to do in the case of the maniac. And there is a feature of Oates’s case that enables me to pursuit in my denial beyond the point to which I could take it in the other case. For if someone objects, ‘But he killed himself’, in regard to the maniac there was no answer, but in Oates’s case I can say, ‘No; the blizzard killed him.’ Had Oates taken out a revolver and shot himself I should have agreed he was a suicide.’ </a:t>
            </a:r>
          </a:p>
          <a:p>
            <a:pPr marL="0" indent="0">
              <a:buNone/>
            </a:pPr>
            <a:r>
              <a:rPr lang="en-GB" dirty="0"/>
              <a:t>- Holland, R. F. ‘Suicide’ in Vesey, G., (ed), </a:t>
            </a:r>
            <a:r>
              <a:rPr lang="en-GB" i="1" dirty="0"/>
              <a:t>Talk of God, </a:t>
            </a:r>
            <a:r>
              <a:rPr lang="en-GB" dirty="0"/>
              <a:t>(Macmillan, 1969)  pp. 79-80 </a:t>
            </a:r>
          </a:p>
          <a:p>
            <a:pPr marL="0" indent="0">
              <a:buNone/>
            </a:pPr>
            <a:endParaRPr lang="en-GB" dirty="0"/>
          </a:p>
          <a:p>
            <a:pPr marL="0" indent="0">
              <a:buNone/>
            </a:pPr>
            <a:r>
              <a:rPr lang="en-GB" dirty="0"/>
              <a:t>(The maniac example is someone who can’t help but rape children)</a:t>
            </a:r>
          </a:p>
          <a:p>
            <a:pPr marL="0" indent="0">
              <a:buNone/>
            </a:pPr>
            <a:endParaRPr lang="en-GB" dirty="0"/>
          </a:p>
          <a:p>
            <a:pPr marL="0" indent="0">
              <a:buNone/>
            </a:pPr>
            <a:r>
              <a:rPr lang="en-GB" dirty="0"/>
              <a:t>Campbell &amp; Collins – The distinction between giving your life and taking it. </a:t>
            </a:r>
          </a:p>
        </p:txBody>
      </p:sp>
    </p:spTree>
    <p:extLst>
      <p:ext uri="{BB962C8B-B14F-4D97-AF65-F5344CB8AC3E}">
        <p14:creationId xmlns:p14="http://schemas.microsoft.com/office/powerpoint/2010/main" val="3682226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95AF4CFF-DAA5-41B8-A295-2AE0837500E7}"/>
              </a:ext>
            </a:extLst>
          </p:cNvPr>
          <p:cNvSpPr>
            <a:spLocks noGrp="1"/>
          </p:cNvSpPr>
          <p:nvPr>
            <p:ph type="title"/>
          </p:nvPr>
        </p:nvSpPr>
        <p:spPr/>
        <p:txBody>
          <a:bodyPr/>
          <a:lstStyle/>
          <a:p>
            <a:pPr eaLnBrk="1" hangingPunct="1"/>
            <a:r>
              <a:rPr lang="en-GB" altLang="en-US" dirty="0"/>
              <a:t>Doctrine of Double Effect</a:t>
            </a:r>
          </a:p>
        </p:txBody>
      </p:sp>
      <p:sp>
        <p:nvSpPr>
          <p:cNvPr id="10243" name="Content Placeholder 2">
            <a:extLst>
              <a:ext uri="{FF2B5EF4-FFF2-40B4-BE49-F238E27FC236}">
                <a16:creationId xmlns:a16="http://schemas.microsoft.com/office/drawing/2014/main" id="{9271F7B4-3DD4-4246-B434-5E9F4E76065D}"/>
              </a:ext>
            </a:extLst>
          </p:cNvPr>
          <p:cNvSpPr>
            <a:spLocks noGrp="1"/>
          </p:cNvSpPr>
          <p:nvPr>
            <p:ph idx="1"/>
          </p:nvPr>
        </p:nvSpPr>
        <p:spPr/>
        <p:txBody>
          <a:bodyPr/>
          <a:lstStyle/>
          <a:p>
            <a:pPr marL="0" indent="0">
              <a:buNone/>
            </a:pPr>
            <a:r>
              <a:rPr lang="en-GB" altLang="en-US" dirty="0"/>
              <a:t>An act with harmful consequences may be consider morally permissible if the consequences are foreseen, but unintended .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hape 29">
            <a:extLst>
              <a:ext uri="{FF2B5EF4-FFF2-40B4-BE49-F238E27FC236}">
                <a16:creationId xmlns:a16="http://schemas.microsoft.com/office/drawing/2014/main" id="{8156EBEB-CC8C-41B3-BFF4-23C20D74B4EA}"/>
              </a:ext>
            </a:extLst>
          </p:cNvPr>
          <p:cNvSpPr>
            <a:spLocks noGrp="1"/>
          </p:cNvSpPr>
          <p:nvPr>
            <p:ph type="title"/>
          </p:nvPr>
        </p:nvSpPr>
        <p:spPr>
          <a:xfrm>
            <a:off x="344906" y="409107"/>
            <a:ext cx="8229600" cy="857250"/>
          </a:xfrm>
        </p:spPr>
        <p:txBody>
          <a:bodyPr/>
          <a:lstStyle/>
          <a:p>
            <a:pPr eaLnBrk="1" hangingPunct="1">
              <a:spcBef>
                <a:spcPct val="0"/>
              </a:spcBef>
            </a:pPr>
            <a:r>
              <a:rPr lang="en-GB" altLang="en-US" dirty="0"/>
              <a:t>The Doctrine of Double Effect</a:t>
            </a:r>
          </a:p>
        </p:txBody>
      </p:sp>
      <p:sp>
        <p:nvSpPr>
          <p:cNvPr id="11267" name="Shape 30">
            <a:extLst>
              <a:ext uri="{FF2B5EF4-FFF2-40B4-BE49-F238E27FC236}">
                <a16:creationId xmlns:a16="http://schemas.microsoft.com/office/drawing/2014/main" id="{19EACE8A-CD88-43A4-A888-A0DD85C99B99}"/>
              </a:ext>
            </a:extLst>
          </p:cNvPr>
          <p:cNvSpPr>
            <a:spLocks noGrp="1"/>
          </p:cNvSpPr>
          <p:nvPr>
            <p:ph type="body" idx="1"/>
          </p:nvPr>
        </p:nvSpPr>
        <p:spPr>
          <a:xfrm>
            <a:off x="344906" y="1701267"/>
            <a:ext cx="10839650" cy="3725863"/>
          </a:xfrm>
        </p:spPr>
        <p:txBody>
          <a:bodyPr/>
          <a:lstStyle/>
          <a:p>
            <a:pPr>
              <a:lnSpc>
                <a:spcPct val="153000"/>
              </a:lnSpc>
              <a:spcBef>
                <a:spcPts val="300"/>
              </a:spcBef>
              <a:spcAft>
                <a:spcPts val="100"/>
              </a:spcAft>
              <a:buNone/>
            </a:pPr>
            <a:endParaRPr lang="en-US" altLang="en-US" sz="1100" dirty="0">
              <a:solidFill>
                <a:srgbClr val="252525"/>
              </a:solidFill>
            </a:endParaRPr>
          </a:p>
          <a:p>
            <a:pPr>
              <a:lnSpc>
                <a:spcPct val="153000"/>
              </a:lnSpc>
              <a:spcBef>
                <a:spcPts val="300"/>
              </a:spcBef>
              <a:spcAft>
                <a:spcPts val="100"/>
              </a:spcAft>
              <a:buNone/>
            </a:pPr>
            <a:r>
              <a:rPr lang="en-GB" altLang="en-US" sz="1800" dirty="0">
                <a:solidFill>
                  <a:srgbClr val="252525"/>
                </a:solidFill>
              </a:rPr>
              <a:t>The action must be either morally good or at least morally neutral.</a:t>
            </a:r>
          </a:p>
          <a:p>
            <a:pPr>
              <a:lnSpc>
                <a:spcPct val="153000"/>
              </a:lnSpc>
              <a:spcBef>
                <a:spcPts val="300"/>
              </a:spcBef>
              <a:spcAft>
                <a:spcPts val="100"/>
              </a:spcAft>
              <a:buNone/>
            </a:pPr>
            <a:r>
              <a:rPr lang="en-GB" altLang="en-US" sz="1800" dirty="0">
                <a:solidFill>
                  <a:srgbClr val="252525"/>
                </a:solidFill>
              </a:rPr>
              <a:t>The good effect must not be achieved by means of a morally bad act.</a:t>
            </a:r>
          </a:p>
          <a:p>
            <a:pPr>
              <a:lnSpc>
                <a:spcPct val="153000"/>
              </a:lnSpc>
              <a:spcBef>
                <a:spcPts val="300"/>
              </a:spcBef>
              <a:spcAft>
                <a:spcPts val="100"/>
              </a:spcAft>
              <a:buNone/>
            </a:pPr>
            <a:r>
              <a:rPr lang="en-GB" altLang="en-US" sz="1800" dirty="0">
                <a:solidFill>
                  <a:srgbClr val="252525"/>
                </a:solidFill>
              </a:rPr>
              <a:t>The intention should be to achieve the good effect, with the bad effect being an unintended but foreseen consequence. </a:t>
            </a:r>
          </a:p>
          <a:p>
            <a:pPr>
              <a:lnSpc>
                <a:spcPct val="153000"/>
              </a:lnSpc>
              <a:spcBef>
                <a:spcPts val="300"/>
              </a:spcBef>
              <a:spcAft>
                <a:spcPts val="100"/>
              </a:spcAft>
              <a:buNone/>
            </a:pPr>
            <a:r>
              <a:rPr lang="en-GB" altLang="en-US" sz="1800" dirty="0">
                <a:solidFill>
                  <a:srgbClr val="252525"/>
                </a:solidFill>
              </a:rPr>
              <a:t>The good effect must be proportionate to the harm done. </a:t>
            </a: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89695-D62B-4CFD-8B15-16B34E72DC19}"/>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DDD82A38-3970-4FC3-96A4-78713328863C}"/>
              </a:ext>
            </a:extLst>
          </p:cNvPr>
          <p:cNvSpPr>
            <a:spLocks noGrp="1"/>
          </p:cNvSpPr>
          <p:nvPr>
            <p:ph idx="1"/>
          </p:nvPr>
        </p:nvSpPr>
        <p:spPr/>
        <p:txBody>
          <a:bodyPr>
            <a:normAutofit/>
          </a:bodyPr>
          <a:lstStyle/>
          <a:p>
            <a:pPr marL="0" indent="0">
              <a:buNone/>
            </a:pPr>
            <a:endParaRPr lang="en-GB" dirty="0"/>
          </a:p>
          <a:p>
            <a:pPr marL="0" indent="0">
              <a:buNone/>
            </a:pPr>
            <a:r>
              <a:rPr lang="en-GB" dirty="0"/>
              <a:t>‘The great divide among attitudes towards suicide lies between those in whose eyes this possibility is of special significance and those to whom it would not matter whether a man like Oates were held to be no suicide, or a suicide but an honourable one. The former are upholders of a religious ethics and I should call them that even though they might entertain no theological beliefs and never even mention a deity: the latter I should call a humanist.’ </a:t>
            </a:r>
          </a:p>
          <a:p>
            <a:pPr marL="0" indent="0">
              <a:buNone/>
            </a:pPr>
            <a:r>
              <a:rPr lang="en-GB" dirty="0"/>
              <a:t>- Holland, R. F. ‘Suicide’ in Vesey, G., (ed), </a:t>
            </a:r>
            <a:r>
              <a:rPr lang="en-GB" i="1" dirty="0"/>
              <a:t>Talk of God, </a:t>
            </a:r>
            <a:r>
              <a:rPr lang="en-GB" dirty="0"/>
              <a:t>(Macmillan, 1969)  p.81</a:t>
            </a:r>
          </a:p>
        </p:txBody>
      </p:sp>
    </p:spTree>
    <p:extLst>
      <p:ext uri="{BB962C8B-B14F-4D97-AF65-F5344CB8AC3E}">
        <p14:creationId xmlns:p14="http://schemas.microsoft.com/office/powerpoint/2010/main" val="1161146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B5AD0-9F2C-4DE3-AC29-61F5FDD0A60F}"/>
              </a:ext>
            </a:extLst>
          </p:cNvPr>
          <p:cNvSpPr>
            <a:spLocks noGrp="1"/>
          </p:cNvSpPr>
          <p:nvPr>
            <p:ph type="title"/>
          </p:nvPr>
        </p:nvSpPr>
        <p:spPr/>
        <p:txBody>
          <a:bodyPr/>
          <a:lstStyle/>
          <a:p>
            <a:r>
              <a:rPr lang="en-GB" dirty="0"/>
              <a:t>Thomas Aquinas (1225-1274)</a:t>
            </a:r>
          </a:p>
        </p:txBody>
      </p:sp>
      <p:sp>
        <p:nvSpPr>
          <p:cNvPr id="3" name="Content Placeholder 2">
            <a:extLst>
              <a:ext uri="{FF2B5EF4-FFF2-40B4-BE49-F238E27FC236}">
                <a16:creationId xmlns:a16="http://schemas.microsoft.com/office/drawing/2014/main" id="{ACEEA736-DA84-4FA5-AA02-78F64992DF84}"/>
              </a:ext>
            </a:extLst>
          </p:cNvPr>
          <p:cNvSpPr>
            <a:spLocks noGrp="1"/>
          </p:cNvSpPr>
          <p:nvPr>
            <p:ph idx="1"/>
          </p:nvPr>
        </p:nvSpPr>
        <p:spPr/>
        <p:txBody>
          <a:bodyPr/>
          <a:lstStyle/>
          <a:p>
            <a:pPr marL="0" indent="0">
              <a:buNone/>
            </a:pPr>
            <a:r>
              <a:rPr lang="en-GB" dirty="0"/>
              <a:t>Suicide is wrong for three seasons:</a:t>
            </a:r>
          </a:p>
          <a:p>
            <a:pPr marL="514350" indent="-514350">
              <a:buAutoNum type="arabicPeriod"/>
            </a:pPr>
            <a:r>
              <a:rPr lang="en-GB" dirty="0"/>
              <a:t>It is contrary to the natural law</a:t>
            </a:r>
          </a:p>
          <a:p>
            <a:pPr marL="514350" indent="-514350">
              <a:buAutoNum type="arabicPeriod"/>
            </a:pPr>
            <a:r>
              <a:rPr lang="en-GB" dirty="0"/>
              <a:t>It injures the community by depriving it of one of its members</a:t>
            </a:r>
          </a:p>
          <a:p>
            <a:pPr marL="514350" indent="-514350">
              <a:buAutoNum type="arabicPeriod"/>
            </a:pPr>
            <a:r>
              <a:rPr lang="en-GB" dirty="0"/>
              <a:t>Life is God’s gift and only God can pronounce life </a:t>
            </a:r>
            <a:r>
              <a:rPr lang="en-GB"/>
              <a:t>or death</a:t>
            </a:r>
            <a:endParaRPr lang="en-GB" dirty="0"/>
          </a:p>
        </p:txBody>
      </p:sp>
    </p:spTree>
    <p:extLst>
      <p:ext uri="{BB962C8B-B14F-4D97-AF65-F5344CB8AC3E}">
        <p14:creationId xmlns:p14="http://schemas.microsoft.com/office/powerpoint/2010/main" val="160417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28BC0-BEE5-42B7-A48E-51EFC3CCCD9E}"/>
              </a:ext>
            </a:extLst>
          </p:cNvPr>
          <p:cNvSpPr>
            <a:spLocks noGrp="1"/>
          </p:cNvSpPr>
          <p:nvPr>
            <p:ph type="title"/>
          </p:nvPr>
        </p:nvSpPr>
        <p:spPr/>
        <p:txBody>
          <a:bodyPr/>
          <a:lstStyle/>
          <a:p>
            <a:r>
              <a:rPr lang="en-GB" dirty="0"/>
              <a:t>David Hume (1771-1776)</a:t>
            </a:r>
          </a:p>
        </p:txBody>
      </p:sp>
      <p:sp>
        <p:nvSpPr>
          <p:cNvPr id="3" name="Content Placeholder 2">
            <a:extLst>
              <a:ext uri="{FF2B5EF4-FFF2-40B4-BE49-F238E27FC236}">
                <a16:creationId xmlns:a16="http://schemas.microsoft.com/office/drawing/2014/main" id="{AC0C9601-85D3-4FD8-B189-6CC73FC36967}"/>
              </a:ext>
            </a:extLst>
          </p:cNvPr>
          <p:cNvSpPr>
            <a:spLocks noGrp="1"/>
          </p:cNvSpPr>
          <p:nvPr>
            <p:ph idx="1"/>
          </p:nvPr>
        </p:nvSpPr>
        <p:spPr/>
        <p:txBody>
          <a:bodyPr>
            <a:normAutofit fontScale="92500" lnSpcReduction="20000"/>
          </a:bodyPr>
          <a:lstStyle/>
          <a:p>
            <a:pPr marL="0" indent="0">
              <a:buNone/>
            </a:pPr>
            <a:r>
              <a:rPr lang="en-GB" dirty="0"/>
              <a:t>If Suicide be criminal, it must be a transgression of our duty, either to God, our neighbour, or ourselves.</a:t>
            </a:r>
          </a:p>
          <a:p>
            <a:pPr marL="0" indent="0">
              <a:buNone/>
            </a:pPr>
            <a:r>
              <a:rPr lang="en-GB" dirty="0"/>
              <a:t>	- Hume, David. ‘Of Suicide’</a:t>
            </a:r>
          </a:p>
          <a:p>
            <a:pPr marL="0" indent="0">
              <a:buNone/>
            </a:pPr>
            <a:endParaRPr lang="en-GB" dirty="0"/>
          </a:p>
          <a:p>
            <a:pPr marL="0" indent="0">
              <a:buNone/>
            </a:pPr>
            <a:r>
              <a:rPr lang="en-GB" dirty="0"/>
              <a:t>Shall we assert, that the Almighty has reserved to himself, in any peculiar manner, the disposal of the lives of men, and has not submitted that event, in common with others, to the general laws, by which the universe is governed? This is plainly false. The lives of men depend upon the same laws as the lives of all other animals; and these are subjected to the general laws of matter and motion. The fall of a tower or the infusion of a poison will destroy a man equally with the meanest creature:</a:t>
            </a:r>
          </a:p>
          <a:p>
            <a:pPr marL="0" indent="0">
              <a:buNone/>
            </a:pPr>
            <a:r>
              <a:rPr lang="en-GB" dirty="0"/>
              <a:t>	- Hume, David. ‘Of Suicide’</a:t>
            </a:r>
          </a:p>
          <a:p>
            <a:pPr marL="0" indent="0">
              <a:buNone/>
            </a:pPr>
            <a:endParaRPr lang="en-GB" dirty="0"/>
          </a:p>
        </p:txBody>
      </p:sp>
    </p:spTree>
    <p:extLst>
      <p:ext uri="{BB962C8B-B14F-4D97-AF65-F5344CB8AC3E}">
        <p14:creationId xmlns:p14="http://schemas.microsoft.com/office/powerpoint/2010/main" val="3483201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DE16C6F-1F3A-4FD4-983A-AF9F4FCB4E25}"/>
              </a:ext>
            </a:extLst>
          </p:cNvPr>
          <p:cNvSpPr>
            <a:spLocks noGrp="1"/>
          </p:cNvSpPr>
          <p:nvPr>
            <p:ph idx="1"/>
          </p:nvPr>
        </p:nvSpPr>
        <p:spPr>
          <a:xfrm>
            <a:off x="838200" y="654518"/>
            <a:ext cx="10515600" cy="5522445"/>
          </a:xfrm>
        </p:spPr>
        <p:txBody>
          <a:bodyPr/>
          <a:lstStyle/>
          <a:p>
            <a:pPr marL="0" indent="0">
              <a:buNone/>
            </a:pPr>
            <a:r>
              <a:rPr lang="en-GB" dirty="0"/>
              <a:t>‘In order to destroy the evidence of this conclusion, we must shew a reason, why this particular case is excepted. Is it because human life is of so great importance, that it is a presumption for human prudence to dispose of it? But the life of man is of no greater importance to the universe than that of an oyster. And were it of ever so great importance, the order of nature has actually submitted it to human prudence, and reduced us to a necessity, in every incident, of determining concerning it.’</a:t>
            </a:r>
          </a:p>
          <a:p>
            <a:pPr marL="0" indent="0">
              <a:buNone/>
            </a:pPr>
            <a:r>
              <a:rPr lang="en-GB" dirty="0"/>
              <a:t>	- Hume, David. ‘Of Suicide’</a:t>
            </a:r>
          </a:p>
          <a:p>
            <a:pPr marL="0" indent="0">
              <a:buNone/>
            </a:pPr>
            <a:endParaRPr lang="en-GB" dirty="0"/>
          </a:p>
        </p:txBody>
      </p:sp>
    </p:spTree>
    <p:extLst>
      <p:ext uri="{BB962C8B-B14F-4D97-AF65-F5344CB8AC3E}">
        <p14:creationId xmlns:p14="http://schemas.microsoft.com/office/powerpoint/2010/main" val="1370145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264B79-AD5E-45FF-8439-C3905C92C0BE}"/>
              </a:ext>
            </a:extLst>
          </p:cNvPr>
          <p:cNvSpPr>
            <a:spLocks noGrp="1"/>
          </p:cNvSpPr>
          <p:nvPr>
            <p:ph idx="1"/>
          </p:nvPr>
        </p:nvSpPr>
        <p:spPr>
          <a:xfrm>
            <a:off x="838200" y="885524"/>
            <a:ext cx="10515600" cy="5291439"/>
          </a:xfrm>
        </p:spPr>
        <p:txBody>
          <a:bodyPr/>
          <a:lstStyle/>
          <a:p>
            <a:pPr marL="0" indent="0">
              <a:buNone/>
            </a:pPr>
            <a:r>
              <a:rPr lang="en-GB" dirty="0"/>
              <a:t>Were the disposal of human life so much reserved as the peculiar province of the almighty that it were an encroachment on his right for men to dispose of their own lives; it would be equally criminal to act for the preservation of life as for its destruction. If I turn aside a stone, which is falling upon my head, I disturb the course of nature, and I invade the peculiar province of the almighty, by lengthening out my life, beyond the period, which, by the general laws of matter and motion, he had assigned to it.</a:t>
            </a:r>
          </a:p>
          <a:p>
            <a:pPr marL="0" indent="0">
              <a:buNone/>
            </a:pPr>
            <a:endParaRPr lang="en-GB" dirty="0"/>
          </a:p>
          <a:p>
            <a:pPr marL="0" indent="0">
              <a:buNone/>
            </a:pPr>
            <a:r>
              <a:rPr lang="en-GB" dirty="0"/>
              <a:t>	- Hume, David. ‘Of Suicide’</a:t>
            </a:r>
          </a:p>
          <a:p>
            <a:pPr marL="0" indent="0">
              <a:buNone/>
            </a:pPr>
            <a:endParaRPr lang="en-GB" dirty="0"/>
          </a:p>
        </p:txBody>
      </p:sp>
    </p:spTree>
    <p:extLst>
      <p:ext uri="{BB962C8B-B14F-4D97-AF65-F5344CB8AC3E}">
        <p14:creationId xmlns:p14="http://schemas.microsoft.com/office/powerpoint/2010/main" val="2219569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BBF38E7-016E-4E23-A641-A37D6217D7C9}"/>
              </a:ext>
            </a:extLst>
          </p:cNvPr>
          <p:cNvSpPr>
            <a:spLocks noGrp="1"/>
          </p:cNvSpPr>
          <p:nvPr>
            <p:ph idx="1"/>
          </p:nvPr>
        </p:nvSpPr>
        <p:spPr>
          <a:xfrm>
            <a:off x="838200" y="404261"/>
            <a:ext cx="10515600" cy="5772702"/>
          </a:xfrm>
        </p:spPr>
        <p:txBody>
          <a:bodyPr/>
          <a:lstStyle/>
          <a:p>
            <a:pPr marL="0" indent="0">
              <a:buNone/>
            </a:pPr>
            <a:r>
              <a:rPr lang="en-GB" dirty="0"/>
              <a:t>Do you imagine that I repine at providence or curse my creation, because I go out of life, and put a period to a being, which, were it to continue, would render me miserable? Far be such sentiments from me. I am only convinced of a matter of fact, which you yourself acknowledge possible, that human life may be unhappy, and that my existence, if farther prolonged, would become </a:t>
            </a:r>
            <a:r>
              <a:rPr lang="en-GB" dirty="0" err="1"/>
              <a:t>uneligible</a:t>
            </a:r>
            <a:r>
              <a:rPr lang="en-GB" dirty="0"/>
              <a:t>. </a:t>
            </a:r>
          </a:p>
          <a:p>
            <a:pPr marL="0" indent="0">
              <a:buNone/>
            </a:pPr>
            <a:r>
              <a:rPr lang="en-GB" dirty="0"/>
              <a:t>	- Hume, David. ‘Of Suicide’</a:t>
            </a:r>
          </a:p>
          <a:p>
            <a:pPr marL="0" indent="0">
              <a:buNone/>
            </a:pPr>
            <a:endParaRPr lang="en-GB" dirty="0"/>
          </a:p>
        </p:txBody>
      </p:sp>
    </p:spTree>
    <p:extLst>
      <p:ext uri="{BB962C8B-B14F-4D97-AF65-F5344CB8AC3E}">
        <p14:creationId xmlns:p14="http://schemas.microsoft.com/office/powerpoint/2010/main" val="13364439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7ACD6A-3721-4C5F-BA7A-66C1F9EBBF4D}"/>
              </a:ext>
            </a:extLst>
          </p:cNvPr>
          <p:cNvSpPr>
            <a:spLocks noGrp="1"/>
          </p:cNvSpPr>
          <p:nvPr>
            <p:ph idx="1"/>
          </p:nvPr>
        </p:nvSpPr>
        <p:spPr>
          <a:xfrm>
            <a:off x="838200" y="548640"/>
            <a:ext cx="10515600" cy="5628323"/>
          </a:xfrm>
        </p:spPr>
        <p:txBody>
          <a:bodyPr/>
          <a:lstStyle/>
          <a:p>
            <a:pPr marL="0" indent="0">
              <a:buNone/>
            </a:pPr>
            <a:r>
              <a:rPr lang="en-GB" dirty="0"/>
              <a:t>‘It is providence, surely, that has placed me at present in this chamber: But may I not leave it, when I think proper, without being liable to the imputation of having deserted my post or station? When I shall be dead, the principles, of which I am composed, will still perform their part in the universe, and will be equally useful in the grand fabric, as when they composed this individual creature. The difference to the whole will be no greater than between my being in a chamber and in the open air. The one change is of more importance to me than the other; but not more so to the universe.’</a:t>
            </a:r>
          </a:p>
          <a:p>
            <a:pPr marL="0" indent="0">
              <a:buNone/>
            </a:pPr>
            <a:r>
              <a:rPr lang="en-GB" dirty="0"/>
              <a:t>	 - Hume, David. ‘Of Suicide’ </a:t>
            </a:r>
          </a:p>
        </p:txBody>
      </p:sp>
    </p:spTree>
    <p:extLst>
      <p:ext uri="{BB962C8B-B14F-4D97-AF65-F5344CB8AC3E}">
        <p14:creationId xmlns:p14="http://schemas.microsoft.com/office/powerpoint/2010/main" val="10635179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01CD3-711E-4760-8337-4C2490F760B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B0CBF9A-E067-48EB-A841-09824C28F9D6}"/>
              </a:ext>
            </a:extLst>
          </p:cNvPr>
          <p:cNvSpPr>
            <a:spLocks noGrp="1"/>
          </p:cNvSpPr>
          <p:nvPr>
            <p:ph idx="1"/>
          </p:nvPr>
        </p:nvSpPr>
        <p:spPr/>
        <p:txBody>
          <a:bodyPr>
            <a:normAutofit lnSpcReduction="10000"/>
          </a:bodyPr>
          <a:lstStyle/>
          <a:p>
            <a:pPr marL="0" indent="0">
              <a:buNone/>
            </a:pPr>
            <a:r>
              <a:rPr lang="en-GB" dirty="0"/>
              <a:t>‘A man, who retires from life, does no harm to society. He only ceases to do good; which, if it be an injury, is of the lowest kind.’</a:t>
            </a:r>
          </a:p>
          <a:p>
            <a:endParaRPr lang="en-GB" dirty="0"/>
          </a:p>
          <a:p>
            <a:pPr marL="0" indent="0">
              <a:buNone/>
            </a:pPr>
            <a:r>
              <a:rPr lang="en-GB" dirty="0"/>
              <a:t>‘All our obligations to do good to society seem to imply something reciprocal. I receive the benefits of society, and therefore ought to promote it's interest. But when I withdraw myself altogether from society, can I be bound any longer?’</a:t>
            </a:r>
          </a:p>
          <a:p>
            <a:pPr marL="0" indent="0">
              <a:buNone/>
            </a:pPr>
            <a:endParaRPr lang="en-GB" dirty="0"/>
          </a:p>
          <a:p>
            <a:pPr marL="0" indent="0">
              <a:buNone/>
            </a:pPr>
            <a:r>
              <a:rPr lang="en-GB" dirty="0"/>
              <a:t>	- Hume, David. ‘Of Suicide’</a:t>
            </a:r>
          </a:p>
          <a:p>
            <a:pPr marL="0" indent="0">
              <a:buNone/>
            </a:pPr>
            <a:r>
              <a:rPr lang="en-GB" dirty="0"/>
              <a:t>	</a:t>
            </a:r>
          </a:p>
        </p:txBody>
      </p:sp>
    </p:spTree>
    <p:extLst>
      <p:ext uri="{BB962C8B-B14F-4D97-AF65-F5344CB8AC3E}">
        <p14:creationId xmlns:p14="http://schemas.microsoft.com/office/powerpoint/2010/main" val="2038871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381964-65B6-4DA7-A6AD-C4A43346A67E}"/>
              </a:ext>
            </a:extLst>
          </p:cNvPr>
          <p:cNvSpPr>
            <a:spLocks noGrp="1"/>
          </p:cNvSpPr>
          <p:nvPr>
            <p:ph idx="1"/>
          </p:nvPr>
        </p:nvSpPr>
        <p:spPr>
          <a:xfrm>
            <a:off x="838200" y="837398"/>
            <a:ext cx="10515600" cy="5339565"/>
          </a:xfrm>
        </p:spPr>
        <p:txBody>
          <a:bodyPr/>
          <a:lstStyle/>
          <a:p>
            <a:pPr marL="0" indent="0">
              <a:buNone/>
            </a:pPr>
            <a:r>
              <a:rPr lang="en-GB" dirty="0"/>
              <a:t>But allowing, that our obligations to do good were perpetual, they have certainly some bounds. I am not obliged to do a small good to society, at the </a:t>
            </a:r>
            <a:r>
              <a:rPr lang="en-GB" dirty="0" err="1"/>
              <a:t>expence</a:t>
            </a:r>
            <a:r>
              <a:rPr lang="en-GB" dirty="0"/>
              <a:t> of a great harm to myself. Why then should I prolong a miserable existence, because of some frivolous advantage, which the public may, perhaps, receive from me? If upon account of age and infirmities, I may lawfully resign any office, and employ my time altogether in fencing against these calamities, and alleviating, as much as possible, the miseries of my future life: Why may I not cut short these miseries at once by an action, which is no more prejudicial to society? </a:t>
            </a:r>
          </a:p>
          <a:p>
            <a:pPr marL="0" indent="0">
              <a:buNone/>
            </a:pPr>
            <a:r>
              <a:rPr lang="en-GB" dirty="0"/>
              <a:t>	 - Hume, David. ‘Of Suicide’</a:t>
            </a:r>
          </a:p>
        </p:txBody>
      </p:sp>
    </p:spTree>
    <p:extLst>
      <p:ext uri="{BB962C8B-B14F-4D97-AF65-F5344CB8AC3E}">
        <p14:creationId xmlns:p14="http://schemas.microsoft.com/office/powerpoint/2010/main" val="25626170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54F85E-8716-4EF5-A48C-D322B6BB3A4B}"/>
              </a:ext>
            </a:extLst>
          </p:cNvPr>
          <p:cNvSpPr>
            <a:spLocks noGrp="1"/>
          </p:cNvSpPr>
          <p:nvPr>
            <p:ph idx="1"/>
          </p:nvPr>
        </p:nvSpPr>
        <p:spPr>
          <a:xfrm>
            <a:off x="838200" y="539015"/>
            <a:ext cx="10515600" cy="5637948"/>
          </a:xfrm>
        </p:spPr>
        <p:txBody>
          <a:bodyPr/>
          <a:lstStyle/>
          <a:p>
            <a:pPr marL="0" indent="0">
              <a:buNone/>
            </a:pPr>
            <a:r>
              <a:rPr lang="en-GB" dirty="0"/>
              <a:t>‘But suppose, that it is no longer in my power to promote the interest of the public: Suppose, that I am a burthen to it: Suppose, that my life hinders some person from being much more useful to the public. In such cases my resignation of life must not only be innocent but laudable.’ </a:t>
            </a:r>
          </a:p>
          <a:p>
            <a:pPr marL="0" indent="0">
              <a:buNone/>
            </a:pPr>
            <a:r>
              <a:rPr lang="en-GB" dirty="0"/>
              <a:t>	</a:t>
            </a:r>
          </a:p>
          <a:p>
            <a:pPr marL="0" indent="0">
              <a:buNone/>
            </a:pPr>
            <a:endParaRPr lang="en-GB" dirty="0"/>
          </a:p>
          <a:p>
            <a:pPr marL="0" indent="0">
              <a:buNone/>
            </a:pPr>
            <a:r>
              <a:rPr lang="en-GB" dirty="0"/>
              <a:t>‘That Suicide may often be consistent with interest and with our duty to ourselves, no one can question, who allows, that age, sickness, or misfortune may render life a burthen, and make it worse even than annihilation. I believe that no man ever threw away life, while it was worth keeping.’</a:t>
            </a:r>
          </a:p>
          <a:p>
            <a:pPr marL="0" indent="0">
              <a:buNone/>
            </a:pPr>
            <a:r>
              <a:rPr lang="en-GB" dirty="0"/>
              <a:t>	 - Hume, David. ‘Of Suicide’</a:t>
            </a:r>
          </a:p>
        </p:txBody>
      </p:sp>
    </p:spTree>
    <p:extLst>
      <p:ext uri="{BB962C8B-B14F-4D97-AF65-F5344CB8AC3E}">
        <p14:creationId xmlns:p14="http://schemas.microsoft.com/office/powerpoint/2010/main" val="2538403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136139-AEE7-482B-92EE-B760FF4C17A3}"/>
              </a:ext>
            </a:extLst>
          </p:cNvPr>
          <p:cNvSpPr>
            <a:spLocks noGrp="1"/>
          </p:cNvSpPr>
          <p:nvPr>
            <p:ph idx="1"/>
          </p:nvPr>
        </p:nvSpPr>
        <p:spPr>
          <a:xfrm>
            <a:off x="838200" y="712269"/>
            <a:ext cx="10515600" cy="5464694"/>
          </a:xfrm>
        </p:spPr>
        <p:txBody>
          <a:bodyPr/>
          <a:lstStyle/>
          <a:p>
            <a:pPr marL="0" indent="0">
              <a:buNone/>
            </a:pPr>
            <a:r>
              <a:rPr lang="en-GB" dirty="0"/>
              <a:t>‘If Suicide be supposed a crime, it is only cowardice can impel us to it. If it be no crime, both prudence and courage should engage us to rid ourselves at once of existence, when it becomes a burthen. It is the only way, that we can then be useful to society, by setting an example, which, if imitated, would preserve to every one his chance for happiness in life, and would effectually free him from all danger of misery.’</a:t>
            </a:r>
          </a:p>
          <a:p>
            <a:pPr marL="0" indent="0">
              <a:buNone/>
            </a:pPr>
            <a:r>
              <a:rPr lang="en-GB" dirty="0"/>
              <a:t> </a:t>
            </a:r>
          </a:p>
          <a:p>
            <a:pPr marL="0" indent="0">
              <a:buNone/>
            </a:pPr>
            <a:r>
              <a:rPr lang="en-GB" dirty="0"/>
              <a:t>- Hume, David. ‘Of Suicide’</a:t>
            </a:r>
          </a:p>
        </p:txBody>
      </p:sp>
    </p:spTree>
    <p:extLst>
      <p:ext uri="{BB962C8B-B14F-4D97-AF65-F5344CB8AC3E}">
        <p14:creationId xmlns:p14="http://schemas.microsoft.com/office/powerpoint/2010/main" val="1177948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9D256-D029-410B-A92D-17D592DE1419}"/>
              </a:ext>
            </a:extLst>
          </p:cNvPr>
          <p:cNvSpPr>
            <a:spLocks noGrp="1"/>
          </p:cNvSpPr>
          <p:nvPr>
            <p:ph type="title"/>
          </p:nvPr>
        </p:nvSpPr>
        <p:spPr/>
        <p:txBody>
          <a:bodyPr/>
          <a:lstStyle/>
          <a:p>
            <a:r>
              <a:rPr lang="en-GB" dirty="0"/>
              <a:t>John Donne (1572-1631)</a:t>
            </a:r>
          </a:p>
        </p:txBody>
      </p:sp>
      <p:sp>
        <p:nvSpPr>
          <p:cNvPr id="3" name="Content Placeholder 2">
            <a:extLst>
              <a:ext uri="{FF2B5EF4-FFF2-40B4-BE49-F238E27FC236}">
                <a16:creationId xmlns:a16="http://schemas.microsoft.com/office/drawing/2014/main" id="{8F361F8C-8D3E-47FF-82A3-D9BEC3067838}"/>
              </a:ext>
            </a:extLst>
          </p:cNvPr>
          <p:cNvSpPr>
            <a:spLocks noGrp="1"/>
          </p:cNvSpPr>
          <p:nvPr>
            <p:ph idx="1"/>
          </p:nvPr>
        </p:nvSpPr>
        <p:spPr/>
        <p:txBody>
          <a:bodyPr/>
          <a:lstStyle/>
          <a:p>
            <a:pPr marL="0" indent="0">
              <a:buNone/>
            </a:pPr>
            <a:r>
              <a:rPr lang="en-GB" dirty="0"/>
              <a:t>An argument against suicide is that it is giving in to despair</a:t>
            </a:r>
          </a:p>
          <a:p>
            <a:pPr marL="0" indent="0">
              <a:buNone/>
            </a:pPr>
            <a:endParaRPr lang="en-GB" dirty="0"/>
          </a:p>
          <a:p>
            <a:pPr marL="0" indent="0">
              <a:buNone/>
            </a:pPr>
            <a:r>
              <a:rPr lang="en-GB" dirty="0"/>
              <a:t>Donne’s response</a:t>
            </a:r>
          </a:p>
          <a:p>
            <a:pPr marL="0" indent="0">
              <a:buNone/>
            </a:pPr>
            <a:endParaRPr lang="en-GB" dirty="0"/>
          </a:p>
          <a:p>
            <a:pPr>
              <a:buFontTx/>
              <a:buChar char="-"/>
            </a:pPr>
            <a:r>
              <a:rPr lang="en-GB" dirty="0"/>
              <a:t>Not all despair is sinful</a:t>
            </a:r>
          </a:p>
          <a:p>
            <a:pPr>
              <a:buFontTx/>
              <a:buChar char="-"/>
            </a:pPr>
            <a:r>
              <a:rPr lang="en-GB" dirty="0"/>
              <a:t>Not all suicides are the result of despair</a:t>
            </a:r>
          </a:p>
        </p:txBody>
      </p:sp>
    </p:spTree>
    <p:extLst>
      <p:ext uri="{BB962C8B-B14F-4D97-AF65-F5344CB8AC3E}">
        <p14:creationId xmlns:p14="http://schemas.microsoft.com/office/powerpoint/2010/main" val="4024203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1882</Words>
  <Application>Microsoft Office PowerPoint</Application>
  <PresentationFormat>Widescreen</PresentationFormat>
  <Paragraphs>83</Paragraphs>
  <Slides>18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The Ethics Of Suicide</vt:lpstr>
      <vt:lpstr>Defining Suicide</vt:lpstr>
      <vt:lpstr>Morality and Suicide </vt:lpstr>
      <vt:lpstr>PowerPoint Presentation</vt:lpstr>
      <vt:lpstr>Doctrine of Double Effect</vt:lpstr>
      <vt:lpstr>The Doctrine of Double Effect</vt:lpstr>
      <vt:lpstr>PowerPoint Presentation</vt:lpstr>
      <vt:lpstr>Thomas Aquinas (1225-1274)</vt:lpstr>
      <vt:lpstr>David Hume (1771-1776)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John Donne (1572-1631)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Ethics Of Suicide</dc:title>
  <dc:creator>Tristan Nash</dc:creator>
  <cp:lastModifiedBy>Tristan Nash</cp:lastModifiedBy>
  <cp:revision>31</cp:revision>
  <dcterms:created xsi:type="dcterms:W3CDTF">2020-01-01T23:51:12Z</dcterms:created>
  <dcterms:modified xsi:type="dcterms:W3CDTF">2024-02-26T15:47:46Z</dcterms:modified>
</cp:coreProperties>
</file>