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273088D-1052-42E7-9987-1B4B7DF2D25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421114B-A01E-46D5-AC13-CC9EADE2476B}">
      <dgm:prSet/>
      <dgm:spPr/>
      <dgm:t>
        <a:bodyPr/>
        <a:lstStyle/>
        <a:p>
          <a:pPr>
            <a:lnSpc>
              <a:spcPct val="100000"/>
            </a:lnSpc>
          </a:pPr>
          <a:r>
            <a:rPr lang="en-GB" u="sng"/>
            <a:t>What is Human Resources?</a:t>
          </a:r>
          <a:endParaRPr lang="en-US"/>
        </a:p>
      </dgm:t>
    </dgm:pt>
    <dgm:pt modelId="{C237757F-7CF3-4D62-B779-BB9ED5C60B82}" type="parTrans" cxnId="{218A75DC-0690-416B-A2E9-98DC9D4D576F}">
      <dgm:prSet/>
      <dgm:spPr/>
      <dgm:t>
        <a:bodyPr/>
        <a:lstStyle/>
        <a:p>
          <a:endParaRPr lang="en-US"/>
        </a:p>
      </dgm:t>
    </dgm:pt>
    <dgm:pt modelId="{E770C51E-E2E3-4ECC-ADC4-9BCC1A9A069D}" type="sibTrans" cxnId="{218A75DC-0690-416B-A2E9-98DC9D4D576F}">
      <dgm:prSet/>
      <dgm:spPr/>
      <dgm:t>
        <a:bodyPr/>
        <a:lstStyle/>
        <a:p>
          <a:endParaRPr lang="en-US"/>
        </a:p>
      </dgm:t>
    </dgm:pt>
    <dgm:pt modelId="{560DC9A3-6340-4818-A9E3-10B677F0125A}">
      <dgm:prSet/>
      <dgm:spPr/>
      <dgm:t>
        <a:bodyPr/>
        <a:lstStyle/>
        <a:p>
          <a:pPr>
            <a:lnSpc>
              <a:spcPct val="100000"/>
            </a:lnSpc>
          </a:pPr>
          <a:r>
            <a:rPr lang="en-GB"/>
            <a:t>“Human resources or HR is the company department charged with finding, screening, recruiting, and training job applicants, and administering employee-benefit programs”</a:t>
          </a:r>
          <a:endParaRPr lang="en-US"/>
        </a:p>
      </dgm:t>
    </dgm:pt>
    <dgm:pt modelId="{48AC5B8A-8C24-4057-88B4-1FA43A5DDD7C}" type="parTrans" cxnId="{8EF15AAD-75BE-45BE-8A5E-AA6A5FF1CC5F}">
      <dgm:prSet/>
      <dgm:spPr/>
      <dgm:t>
        <a:bodyPr/>
        <a:lstStyle/>
        <a:p>
          <a:endParaRPr lang="en-US"/>
        </a:p>
      </dgm:t>
    </dgm:pt>
    <dgm:pt modelId="{D4E9234C-2E16-4171-AEDC-EED423B93652}" type="sibTrans" cxnId="{8EF15AAD-75BE-45BE-8A5E-AA6A5FF1CC5F}">
      <dgm:prSet/>
      <dgm:spPr/>
      <dgm:t>
        <a:bodyPr/>
        <a:lstStyle/>
        <a:p>
          <a:endParaRPr lang="en-US"/>
        </a:p>
      </dgm:t>
    </dgm:pt>
    <dgm:pt modelId="{81772CA2-E643-406F-BCE7-9E522364FCAE}">
      <dgm:prSet/>
      <dgm:spPr/>
      <dgm:t>
        <a:bodyPr/>
        <a:lstStyle/>
        <a:p>
          <a:pPr>
            <a:lnSpc>
              <a:spcPct val="100000"/>
            </a:lnSpc>
          </a:pPr>
          <a:r>
            <a:rPr lang="en-GB"/>
            <a:t>There are different areas that are involved when working within Human Resources. </a:t>
          </a:r>
          <a:endParaRPr lang="en-US"/>
        </a:p>
      </dgm:t>
    </dgm:pt>
    <dgm:pt modelId="{080F2192-EA8F-4661-BA98-927D0C9E4572}" type="parTrans" cxnId="{A23D5DDB-B9F1-405A-9BC8-18CBF512F4C9}">
      <dgm:prSet/>
      <dgm:spPr/>
      <dgm:t>
        <a:bodyPr/>
        <a:lstStyle/>
        <a:p>
          <a:endParaRPr lang="en-US"/>
        </a:p>
      </dgm:t>
    </dgm:pt>
    <dgm:pt modelId="{453D44B4-FDE3-4BFE-ADB6-93B7C2CCD75D}" type="sibTrans" cxnId="{A23D5DDB-B9F1-405A-9BC8-18CBF512F4C9}">
      <dgm:prSet/>
      <dgm:spPr/>
      <dgm:t>
        <a:bodyPr/>
        <a:lstStyle/>
        <a:p>
          <a:endParaRPr lang="en-US"/>
        </a:p>
      </dgm:t>
    </dgm:pt>
    <dgm:pt modelId="{A1F3D411-E354-48A3-8C8D-5149D5DD6967}">
      <dgm:prSet/>
      <dgm:spPr/>
      <dgm:t>
        <a:bodyPr/>
        <a:lstStyle/>
        <a:p>
          <a:pPr>
            <a:lnSpc>
              <a:spcPct val="100000"/>
            </a:lnSpc>
          </a:pPr>
          <a:r>
            <a:rPr lang="en-GB" dirty="0"/>
            <a:t>The HR system should influence and encourage the working team to reach goals and achieve the best that they can as an individual. (Kenton, 2019)</a:t>
          </a:r>
          <a:endParaRPr lang="en-US" dirty="0"/>
        </a:p>
      </dgm:t>
    </dgm:pt>
    <dgm:pt modelId="{D8070CEB-9BDC-4FD6-A4A9-D674AC4F1A11}" type="parTrans" cxnId="{4F577A08-3DF3-42FD-BF15-D62F2CE200C1}">
      <dgm:prSet/>
      <dgm:spPr/>
      <dgm:t>
        <a:bodyPr/>
        <a:lstStyle/>
        <a:p>
          <a:endParaRPr lang="en-US"/>
        </a:p>
      </dgm:t>
    </dgm:pt>
    <dgm:pt modelId="{5E93D108-0E95-4000-96F8-54C20F767446}" type="sibTrans" cxnId="{4F577A08-3DF3-42FD-BF15-D62F2CE200C1}">
      <dgm:prSet/>
      <dgm:spPr/>
      <dgm:t>
        <a:bodyPr/>
        <a:lstStyle/>
        <a:p>
          <a:endParaRPr lang="en-US"/>
        </a:p>
      </dgm:t>
    </dgm:pt>
    <dgm:pt modelId="{BB51D0E5-3BAF-4B16-BE06-8B4D60E55DBB}">
      <dgm:prSet/>
      <dgm:spPr/>
      <dgm:t>
        <a:bodyPr/>
        <a:lstStyle/>
        <a:p>
          <a:pPr>
            <a:lnSpc>
              <a:spcPct val="100000"/>
            </a:lnSpc>
          </a:pPr>
          <a:r>
            <a:rPr lang="en-US" dirty="0"/>
            <a:t>Ethics in a business </a:t>
          </a:r>
        </a:p>
      </dgm:t>
    </dgm:pt>
    <dgm:pt modelId="{92749B69-05C8-429E-AB32-9CBABB6E4D7D}" type="parTrans" cxnId="{7FC7F1B4-63B4-44F7-851B-AFAC3B5CD9BA}">
      <dgm:prSet/>
      <dgm:spPr/>
      <dgm:t>
        <a:bodyPr/>
        <a:lstStyle/>
        <a:p>
          <a:endParaRPr lang="en-GB"/>
        </a:p>
      </dgm:t>
    </dgm:pt>
    <dgm:pt modelId="{34C4827F-C420-4274-B889-A575323B7AE4}" type="sibTrans" cxnId="{7FC7F1B4-63B4-44F7-851B-AFAC3B5CD9BA}">
      <dgm:prSet/>
      <dgm:spPr/>
      <dgm:t>
        <a:bodyPr/>
        <a:lstStyle/>
        <a:p>
          <a:endParaRPr lang="en-GB"/>
        </a:p>
      </dgm:t>
    </dgm:pt>
    <dgm:pt modelId="{14191D0F-7663-4EC5-A4B9-1BC30FF00707}" type="pres">
      <dgm:prSet presAssocID="{E273088D-1052-42E7-9987-1B4B7DF2D256}" presName="root" presStyleCnt="0">
        <dgm:presLayoutVars>
          <dgm:dir/>
          <dgm:resizeHandles val="exact"/>
        </dgm:presLayoutVars>
      </dgm:prSet>
      <dgm:spPr/>
    </dgm:pt>
    <dgm:pt modelId="{703122CD-1EED-48BF-B3D8-C6FA6D4F0A33}" type="pres">
      <dgm:prSet presAssocID="{1421114B-A01E-46D5-AC13-CC9EADE2476B}" presName="compNode" presStyleCnt="0"/>
      <dgm:spPr/>
    </dgm:pt>
    <dgm:pt modelId="{1F3297D9-0AEA-43D0-9002-209FE27DE38A}" type="pres">
      <dgm:prSet presAssocID="{1421114B-A01E-46D5-AC13-CC9EADE2476B}" presName="bgRect" presStyleLbl="bgShp" presStyleIdx="0" presStyleCnt="5"/>
      <dgm:spPr/>
    </dgm:pt>
    <dgm:pt modelId="{440C9027-26FF-4CEF-95CD-321C205DD4B5}" type="pres">
      <dgm:prSet presAssocID="{1421114B-A01E-46D5-AC13-CC9EADE2476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Employee badge"/>
        </a:ext>
      </dgm:extLst>
    </dgm:pt>
    <dgm:pt modelId="{BF7F3864-026F-4D4A-B5A8-430F966DD017}" type="pres">
      <dgm:prSet presAssocID="{1421114B-A01E-46D5-AC13-CC9EADE2476B}" presName="spaceRect" presStyleCnt="0"/>
      <dgm:spPr/>
    </dgm:pt>
    <dgm:pt modelId="{9EDF9C5C-AFC7-4941-ABCF-27CF2C505706}" type="pres">
      <dgm:prSet presAssocID="{1421114B-A01E-46D5-AC13-CC9EADE2476B}" presName="parTx" presStyleLbl="revTx" presStyleIdx="0" presStyleCnt="5">
        <dgm:presLayoutVars>
          <dgm:chMax val="0"/>
          <dgm:chPref val="0"/>
        </dgm:presLayoutVars>
      </dgm:prSet>
      <dgm:spPr/>
    </dgm:pt>
    <dgm:pt modelId="{8F031E53-235A-4877-96D5-3E6F3E21FF06}" type="pres">
      <dgm:prSet presAssocID="{E770C51E-E2E3-4ECC-ADC4-9BCC1A9A069D}" presName="sibTrans" presStyleCnt="0"/>
      <dgm:spPr/>
    </dgm:pt>
    <dgm:pt modelId="{772FF1E4-3730-4374-A233-5AC8D13A47C2}" type="pres">
      <dgm:prSet presAssocID="{560DC9A3-6340-4818-A9E3-10B677F0125A}" presName="compNode" presStyleCnt="0"/>
      <dgm:spPr/>
    </dgm:pt>
    <dgm:pt modelId="{CDCD0D31-D0F7-4BF2-91A6-BE75E300AA4C}" type="pres">
      <dgm:prSet presAssocID="{560DC9A3-6340-4818-A9E3-10B677F0125A}" presName="bgRect" presStyleLbl="bgShp" presStyleIdx="1" presStyleCnt="5"/>
      <dgm:spPr/>
    </dgm:pt>
    <dgm:pt modelId="{DCB16FC8-00E5-474A-8755-B154B9C7296F}" type="pres">
      <dgm:prSet presAssocID="{560DC9A3-6340-4818-A9E3-10B677F0125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5820B4B2-A8A1-4827-B871-A8B540510085}" type="pres">
      <dgm:prSet presAssocID="{560DC9A3-6340-4818-A9E3-10B677F0125A}" presName="spaceRect" presStyleCnt="0"/>
      <dgm:spPr/>
    </dgm:pt>
    <dgm:pt modelId="{026C614F-C258-4798-9942-BFCC676E0862}" type="pres">
      <dgm:prSet presAssocID="{560DC9A3-6340-4818-A9E3-10B677F0125A}" presName="parTx" presStyleLbl="revTx" presStyleIdx="1" presStyleCnt="5">
        <dgm:presLayoutVars>
          <dgm:chMax val="0"/>
          <dgm:chPref val="0"/>
        </dgm:presLayoutVars>
      </dgm:prSet>
      <dgm:spPr/>
    </dgm:pt>
    <dgm:pt modelId="{74455760-8426-4EAD-9BC4-5D60020C9CE0}" type="pres">
      <dgm:prSet presAssocID="{D4E9234C-2E16-4171-AEDC-EED423B93652}" presName="sibTrans" presStyleCnt="0"/>
      <dgm:spPr/>
    </dgm:pt>
    <dgm:pt modelId="{048C3508-8350-4F97-966C-8F23E80FF287}" type="pres">
      <dgm:prSet presAssocID="{81772CA2-E643-406F-BCE7-9E522364FCAE}" presName="compNode" presStyleCnt="0"/>
      <dgm:spPr/>
    </dgm:pt>
    <dgm:pt modelId="{3663D8A7-614A-4E95-A5C8-DFA94C9064A2}" type="pres">
      <dgm:prSet presAssocID="{81772CA2-E643-406F-BCE7-9E522364FCAE}" presName="bgRect" presStyleLbl="bgShp" presStyleIdx="2" presStyleCnt="5"/>
      <dgm:spPr/>
    </dgm:pt>
    <dgm:pt modelId="{FC36255C-F2CF-465B-9012-A404796DAF81}" type="pres">
      <dgm:prSet presAssocID="{81772CA2-E643-406F-BCE7-9E522364FCA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945DF668-67DC-4439-B1B7-7B148256A251}" type="pres">
      <dgm:prSet presAssocID="{81772CA2-E643-406F-BCE7-9E522364FCAE}" presName="spaceRect" presStyleCnt="0"/>
      <dgm:spPr/>
    </dgm:pt>
    <dgm:pt modelId="{73D86203-F8F7-428F-8DD7-88F57E85AD04}" type="pres">
      <dgm:prSet presAssocID="{81772CA2-E643-406F-BCE7-9E522364FCAE}" presName="parTx" presStyleLbl="revTx" presStyleIdx="2" presStyleCnt="5">
        <dgm:presLayoutVars>
          <dgm:chMax val="0"/>
          <dgm:chPref val="0"/>
        </dgm:presLayoutVars>
      </dgm:prSet>
      <dgm:spPr/>
    </dgm:pt>
    <dgm:pt modelId="{1A2F8168-32DD-423D-B01E-34166DECA9E3}" type="pres">
      <dgm:prSet presAssocID="{453D44B4-FDE3-4BFE-ADB6-93B7C2CCD75D}" presName="sibTrans" presStyleCnt="0"/>
      <dgm:spPr/>
    </dgm:pt>
    <dgm:pt modelId="{AC3273B8-133A-485D-80B5-417C454C4B38}" type="pres">
      <dgm:prSet presAssocID="{A1F3D411-E354-48A3-8C8D-5149D5DD6967}" presName="compNode" presStyleCnt="0"/>
      <dgm:spPr/>
    </dgm:pt>
    <dgm:pt modelId="{29B5D518-95B5-41EB-9402-0BC30C3CD800}" type="pres">
      <dgm:prSet presAssocID="{A1F3D411-E354-48A3-8C8D-5149D5DD6967}" presName="bgRect" presStyleLbl="bgShp" presStyleIdx="3" presStyleCnt="5"/>
      <dgm:spPr/>
    </dgm:pt>
    <dgm:pt modelId="{97435264-21FF-4E01-93EB-EE3DB4B37D05}" type="pres">
      <dgm:prSet presAssocID="{A1F3D411-E354-48A3-8C8D-5149D5DD696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08B5DD85-8AAB-47E5-BBB3-B0997F7A00CA}" type="pres">
      <dgm:prSet presAssocID="{A1F3D411-E354-48A3-8C8D-5149D5DD6967}" presName="spaceRect" presStyleCnt="0"/>
      <dgm:spPr/>
    </dgm:pt>
    <dgm:pt modelId="{871CEA57-774B-4BB0-AD3D-FF41EBA6715C}" type="pres">
      <dgm:prSet presAssocID="{A1F3D411-E354-48A3-8C8D-5149D5DD6967}" presName="parTx" presStyleLbl="revTx" presStyleIdx="3" presStyleCnt="5">
        <dgm:presLayoutVars>
          <dgm:chMax val="0"/>
          <dgm:chPref val="0"/>
        </dgm:presLayoutVars>
      </dgm:prSet>
      <dgm:spPr/>
    </dgm:pt>
    <dgm:pt modelId="{2DAC960B-B272-40DF-845B-CEA60D69D636}" type="pres">
      <dgm:prSet presAssocID="{5E93D108-0E95-4000-96F8-54C20F767446}" presName="sibTrans" presStyleCnt="0"/>
      <dgm:spPr/>
    </dgm:pt>
    <dgm:pt modelId="{B860DF4B-EA30-4749-884C-764F8D3BA7BC}" type="pres">
      <dgm:prSet presAssocID="{BB51D0E5-3BAF-4B16-BE06-8B4D60E55DBB}" presName="compNode" presStyleCnt="0"/>
      <dgm:spPr/>
    </dgm:pt>
    <dgm:pt modelId="{BF721605-B33F-4946-8C1A-C658A75AC693}" type="pres">
      <dgm:prSet presAssocID="{BB51D0E5-3BAF-4B16-BE06-8B4D60E55DBB}" presName="bgRect" presStyleLbl="bgShp" presStyleIdx="4" presStyleCnt="5"/>
      <dgm:spPr/>
    </dgm:pt>
    <dgm:pt modelId="{1BAA92CC-7580-4051-A0A6-1B3814A41B76}" type="pres">
      <dgm:prSet presAssocID="{BB51D0E5-3BAF-4B16-BE06-8B4D60E55D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Social network"/>
        </a:ext>
      </dgm:extLst>
    </dgm:pt>
    <dgm:pt modelId="{C38487EA-2C5C-401D-BD9C-0B1F444F36B7}" type="pres">
      <dgm:prSet presAssocID="{BB51D0E5-3BAF-4B16-BE06-8B4D60E55DBB}" presName="spaceRect" presStyleCnt="0"/>
      <dgm:spPr/>
    </dgm:pt>
    <dgm:pt modelId="{87E7E315-7067-482F-81AD-D329791CF534}" type="pres">
      <dgm:prSet presAssocID="{BB51D0E5-3BAF-4B16-BE06-8B4D60E55DBB}" presName="parTx" presStyleLbl="revTx" presStyleIdx="4" presStyleCnt="5">
        <dgm:presLayoutVars>
          <dgm:chMax val="0"/>
          <dgm:chPref val="0"/>
        </dgm:presLayoutVars>
      </dgm:prSet>
      <dgm:spPr/>
    </dgm:pt>
  </dgm:ptLst>
  <dgm:cxnLst>
    <dgm:cxn modelId="{4F577A08-3DF3-42FD-BF15-D62F2CE200C1}" srcId="{E273088D-1052-42E7-9987-1B4B7DF2D256}" destId="{A1F3D411-E354-48A3-8C8D-5149D5DD6967}" srcOrd="3" destOrd="0" parTransId="{D8070CEB-9BDC-4FD6-A4A9-D674AC4F1A11}" sibTransId="{5E93D108-0E95-4000-96F8-54C20F767446}"/>
    <dgm:cxn modelId="{E53AF23D-1DC2-4FD0-B348-C03AE061D891}" type="presOf" srcId="{A1F3D411-E354-48A3-8C8D-5149D5DD6967}" destId="{871CEA57-774B-4BB0-AD3D-FF41EBA6715C}" srcOrd="0" destOrd="0" presId="urn:microsoft.com/office/officeart/2018/2/layout/IconVerticalSolidList"/>
    <dgm:cxn modelId="{82FC9860-96F4-4092-964C-F08E270CA0A6}" type="presOf" srcId="{560DC9A3-6340-4818-A9E3-10B677F0125A}" destId="{026C614F-C258-4798-9942-BFCC676E0862}" srcOrd="0" destOrd="0" presId="urn:microsoft.com/office/officeart/2018/2/layout/IconVerticalSolidList"/>
    <dgm:cxn modelId="{0A3F0F64-F3A8-44AD-9413-901161269DED}" type="presOf" srcId="{81772CA2-E643-406F-BCE7-9E522364FCAE}" destId="{73D86203-F8F7-428F-8DD7-88F57E85AD04}" srcOrd="0" destOrd="0" presId="urn:microsoft.com/office/officeart/2018/2/layout/IconVerticalSolidList"/>
    <dgm:cxn modelId="{494FE27B-8A84-4E21-9C9C-3019A35CC3A5}" type="presOf" srcId="{E273088D-1052-42E7-9987-1B4B7DF2D256}" destId="{14191D0F-7663-4EC5-A4B9-1BC30FF00707}" srcOrd="0" destOrd="0" presId="urn:microsoft.com/office/officeart/2018/2/layout/IconVerticalSolidList"/>
    <dgm:cxn modelId="{8EF15AAD-75BE-45BE-8A5E-AA6A5FF1CC5F}" srcId="{E273088D-1052-42E7-9987-1B4B7DF2D256}" destId="{560DC9A3-6340-4818-A9E3-10B677F0125A}" srcOrd="1" destOrd="0" parTransId="{48AC5B8A-8C24-4057-88B4-1FA43A5DDD7C}" sibTransId="{D4E9234C-2E16-4171-AEDC-EED423B93652}"/>
    <dgm:cxn modelId="{7FC7F1B4-63B4-44F7-851B-AFAC3B5CD9BA}" srcId="{E273088D-1052-42E7-9987-1B4B7DF2D256}" destId="{BB51D0E5-3BAF-4B16-BE06-8B4D60E55DBB}" srcOrd="4" destOrd="0" parTransId="{92749B69-05C8-429E-AB32-9CBABB6E4D7D}" sibTransId="{34C4827F-C420-4274-B889-A575323B7AE4}"/>
    <dgm:cxn modelId="{8CFC22B6-36A5-4196-9272-A14E124A15B9}" type="presOf" srcId="{BB51D0E5-3BAF-4B16-BE06-8B4D60E55DBB}" destId="{87E7E315-7067-482F-81AD-D329791CF534}" srcOrd="0" destOrd="0" presId="urn:microsoft.com/office/officeart/2018/2/layout/IconVerticalSolidList"/>
    <dgm:cxn modelId="{D3F736BC-3E50-43F3-8D7E-8943727BE2D8}" type="presOf" srcId="{1421114B-A01E-46D5-AC13-CC9EADE2476B}" destId="{9EDF9C5C-AFC7-4941-ABCF-27CF2C505706}" srcOrd="0" destOrd="0" presId="urn:microsoft.com/office/officeart/2018/2/layout/IconVerticalSolidList"/>
    <dgm:cxn modelId="{A23D5DDB-B9F1-405A-9BC8-18CBF512F4C9}" srcId="{E273088D-1052-42E7-9987-1B4B7DF2D256}" destId="{81772CA2-E643-406F-BCE7-9E522364FCAE}" srcOrd="2" destOrd="0" parTransId="{080F2192-EA8F-4661-BA98-927D0C9E4572}" sibTransId="{453D44B4-FDE3-4BFE-ADB6-93B7C2CCD75D}"/>
    <dgm:cxn modelId="{218A75DC-0690-416B-A2E9-98DC9D4D576F}" srcId="{E273088D-1052-42E7-9987-1B4B7DF2D256}" destId="{1421114B-A01E-46D5-AC13-CC9EADE2476B}" srcOrd="0" destOrd="0" parTransId="{C237757F-7CF3-4D62-B779-BB9ED5C60B82}" sibTransId="{E770C51E-E2E3-4ECC-ADC4-9BCC1A9A069D}"/>
    <dgm:cxn modelId="{78D6BDB9-667F-40AD-90D4-E141009F5CEC}" type="presParOf" srcId="{14191D0F-7663-4EC5-A4B9-1BC30FF00707}" destId="{703122CD-1EED-48BF-B3D8-C6FA6D4F0A33}" srcOrd="0" destOrd="0" presId="urn:microsoft.com/office/officeart/2018/2/layout/IconVerticalSolidList"/>
    <dgm:cxn modelId="{43081A90-97A9-4E1B-978B-678957AC9686}" type="presParOf" srcId="{703122CD-1EED-48BF-B3D8-C6FA6D4F0A33}" destId="{1F3297D9-0AEA-43D0-9002-209FE27DE38A}" srcOrd="0" destOrd="0" presId="urn:microsoft.com/office/officeart/2018/2/layout/IconVerticalSolidList"/>
    <dgm:cxn modelId="{47FCE0C2-835E-421A-916E-884F0C12FC31}" type="presParOf" srcId="{703122CD-1EED-48BF-B3D8-C6FA6D4F0A33}" destId="{440C9027-26FF-4CEF-95CD-321C205DD4B5}" srcOrd="1" destOrd="0" presId="urn:microsoft.com/office/officeart/2018/2/layout/IconVerticalSolidList"/>
    <dgm:cxn modelId="{627F31CC-13E3-420F-AC5E-B452A318CD1A}" type="presParOf" srcId="{703122CD-1EED-48BF-B3D8-C6FA6D4F0A33}" destId="{BF7F3864-026F-4D4A-B5A8-430F966DD017}" srcOrd="2" destOrd="0" presId="urn:microsoft.com/office/officeart/2018/2/layout/IconVerticalSolidList"/>
    <dgm:cxn modelId="{E5CCEAE2-ABCD-48ED-82D5-1872B9F5C840}" type="presParOf" srcId="{703122CD-1EED-48BF-B3D8-C6FA6D4F0A33}" destId="{9EDF9C5C-AFC7-4941-ABCF-27CF2C505706}" srcOrd="3" destOrd="0" presId="urn:microsoft.com/office/officeart/2018/2/layout/IconVerticalSolidList"/>
    <dgm:cxn modelId="{34107C33-094B-4A8B-ACF3-3E1B95C3864E}" type="presParOf" srcId="{14191D0F-7663-4EC5-A4B9-1BC30FF00707}" destId="{8F031E53-235A-4877-96D5-3E6F3E21FF06}" srcOrd="1" destOrd="0" presId="urn:microsoft.com/office/officeart/2018/2/layout/IconVerticalSolidList"/>
    <dgm:cxn modelId="{C4AA6C75-2EEC-4522-9279-04D8EBBC144B}" type="presParOf" srcId="{14191D0F-7663-4EC5-A4B9-1BC30FF00707}" destId="{772FF1E4-3730-4374-A233-5AC8D13A47C2}" srcOrd="2" destOrd="0" presId="urn:microsoft.com/office/officeart/2018/2/layout/IconVerticalSolidList"/>
    <dgm:cxn modelId="{E219FBFF-82E5-48DC-B3B2-AF3F00965BE9}" type="presParOf" srcId="{772FF1E4-3730-4374-A233-5AC8D13A47C2}" destId="{CDCD0D31-D0F7-4BF2-91A6-BE75E300AA4C}" srcOrd="0" destOrd="0" presId="urn:microsoft.com/office/officeart/2018/2/layout/IconVerticalSolidList"/>
    <dgm:cxn modelId="{3A07A1CF-6C18-4E68-A9A9-63B41B3C6BD4}" type="presParOf" srcId="{772FF1E4-3730-4374-A233-5AC8D13A47C2}" destId="{DCB16FC8-00E5-474A-8755-B154B9C7296F}" srcOrd="1" destOrd="0" presId="urn:microsoft.com/office/officeart/2018/2/layout/IconVerticalSolidList"/>
    <dgm:cxn modelId="{515538E8-015A-4B17-BD8A-BF0D189E0449}" type="presParOf" srcId="{772FF1E4-3730-4374-A233-5AC8D13A47C2}" destId="{5820B4B2-A8A1-4827-B871-A8B540510085}" srcOrd="2" destOrd="0" presId="urn:microsoft.com/office/officeart/2018/2/layout/IconVerticalSolidList"/>
    <dgm:cxn modelId="{9B2737A0-A2E5-46E8-A896-BAD74858F169}" type="presParOf" srcId="{772FF1E4-3730-4374-A233-5AC8D13A47C2}" destId="{026C614F-C258-4798-9942-BFCC676E0862}" srcOrd="3" destOrd="0" presId="urn:microsoft.com/office/officeart/2018/2/layout/IconVerticalSolidList"/>
    <dgm:cxn modelId="{958F4A98-1352-4431-A8EA-E854584A3AF5}" type="presParOf" srcId="{14191D0F-7663-4EC5-A4B9-1BC30FF00707}" destId="{74455760-8426-4EAD-9BC4-5D60020C9CE0}" srcOrd="3" destOrd="0" presId="urn:microsoft.com/office/officeart/2018/2/layout/IconVerticalSolidList"/>
    <dgm:cxn modelId="{73B9B39E-B42B-4307-9426-63E58E5EBE82}" type="presParOf" srcId="{14191D0F-7663-4EC5-A4B9-1BC30FF00707}" destId="{048C3508-8350-4F97-966C-8F23E80FF287}" srcOrd="4" destOrd="0" presId="urn:microsoft.com/office/officeart/2018/2/layout/IconVerticalSolidList"/>
    <dgm:cxn modelId="{D0F2D578-F3A0-4C22-AC22-FA0EA8BB58F1}" type="presParOf" srcId="{048C3508-8350-4F97-966C-8F23E80FF287}" destId="{3663D8A7-614A-4E95-A5C8-DFA94C9064A2}" srcOrd="0" destOrd="0" presId="urn:microsoft.com/office/officeart/2018/2/layout/IconVerticalSolidList"/>
    <dgm:cxn modelId="{2F21A202-5C90-45EC-9CE8-D47D32587A5B}" type="presParOf" srcId="{048C3508-8350-4F97-966C-8F23E80FF287}" destId="{FC36255C-F2CF-465B-9012-A404796DAF81}" srcOrd="1" destOrd="0" presId="urn:microsoft.com/office/officeart/2018/2/layout/IconVerticalSolidList"/>
    <dgm:cxn modelId="{FB5BD2B3-C904-46E7-A570-BD2912C6D214}" type="presParOf" srcId="{048C3508-8350-4F97-966C-8F23E80FF287}" destId="{945DF668-67DC-4439-B1B7-7B148256A251}" srcOrd="2" destOrd="0" presId="urn:microsoft.com/office/officeart/2018/2/layout/IconVerticalSolidList"/>
    <dgm:cxn modelId="{C33C1207-0A11-462A-B2AD-93AEA3CD9AE8}" type="presParOf" srcId="{048C3508-8350-4F97-966C-8F23E80FF287}" destId="{73D86203-F8F7-428F-8DD7-88F57E85AD04}" srcOrd="3" destOrd="0" presId="urn:microsoft.com/office/officeart/2018/2/layout/IconVerticalSolidList"/>
    <dgm:cxn modelId="{4BFBA22B-0543-4735-9A99-65968816D3C5}" type="presParOf" srcId="{14191D0F-7663-4EC5-A4B9-1BC30FF00707}" destId="{1A2F8168-32DD-423D-B01E-34166DECA9E3}" srcOrd="5" destOrd="0" presId="urn:microsoft.com/office/officeart/2018/2/layout/IconVerticalSolidList"/>
    <dgm:cxn modelId="{78F8691B-29A7-4FFE-911F-C81ECB401612}" type="presParOf" srcId="{14191D0F-7663-4EC5-A4B9-1BC30FF00707}" destId="{AC3273B8-133A-485D-80B5-417C454C4B38}" srcOrd="6" destOrd="0" presId="urn:microsoft.com/office/officeart/2018/2/layout/IconVerticalSolidList"/>
    <dgm:cxn modelId="{61D85DB6-92DA-471B-807E-39DB0C267EA6}" type="presParOf" srcId="{AC3273B8-133A-485D-80B5-417C454C4B38}" destId="{29B5D518-95B5-41EB-9402-0BC30C3CD800}" srcOrd="0" destOrd="0" presId="urn:microsoft.com/office/officeart/2018/2/layout/IconVerticalSolidList"/>
    <dgm:cxn modelId="{50EDBB06-2C8A-463F-841D-AE014CD546F1}" type="presParOf" srcId="{AC3273B8-133A-485D-80B5-417C454C4B38}" destId="{97435264-21FF-4E01-93EB-EE3DB4B37D05}" srcOrd="1" destOrd="0" presId="urn:microsoft.com/office/officeart/2018/2/layout/IconVerticalSolidList"/>
    <dgm:cxn modelId="{A7314AA7-133D-4253-936D-EC06B765ACB6}" type="presParOf" srcId="{AC3273B8-133A-485D-80B5-417C454C4B38}" destId="{08B5DD85-8AAB-47E5-BBB3-B0997F7A00CA}" srcOrd="2" destOrd="0" presId="urn:microsoft.com/office/officeart/2018/2/layout/IconVerticalSolidList"/>
    <dgm:cxn modelId="{C6A57D9E-409A-4A14-AF3F-F44014667890}" type="presParOf" srcId="{AC3273B8-133A-485D-80B5-417C454C4B38}" destId="{871CEA57-774B-4BB0-AD3D-FF41EBA6715C}" srcOrd="3" destOrd="0" presId="urn:microsoft.com/office/officeart/2018/2/layout/IconVerticalSolidList"/>
    <dgm:cxn modelId="{B4F8E055-6FFE-467A-8AA3-6C61588135DB}" type="presParOf" srcId="{14191D0F-7663-4EC5-A4B9-1BC30FF00707}" destId="{2DAC960B-B272-40DF-845B-CEA60D69D636}" srcOrd="7" destOrd="0" presId="urn:microsoft.com/office/officeart/2018/2/layout/IconVerticalSolidList"/>
    <dgm:cxn modelId="{2394567A-75EE-48A4-A617-7593EF9885AE}" type="presParOf" srcId="{14191D0F-7663-4EC5-A4B9-1BC30FF00707}" destId="{B860DF4B-EA30-4749-884C-764F8D3BA7BC}" srcOrd="8" destOrd="0" presId="urn:microsoft.com/office/officeart/2018/2/layout/IconVerticalSolidList"/>
    <dgm:cxn modelId="{F308A09F-83A3-40E1-BCBC-FA80457CB640}" type="presParOf" srcId="{B860DF4B-EA30-4749-884C-764F8D3BA7BC}" destId="{BF721605-B33F-4946-8C1A-C658A75AC693}" srcOrd="0" destOrd="0" presId="urn:microsoft.com/office/officeart/2018/2/layout/IconVerticalSolidList"/>
    <dgm:cxn modelId="{C39415D4-891E-40E3-8EB3-C7256B6C2EC2}" type="presParOf" srcId="{B860DF4B-EA30-4749-884C-764F8D3BA7BC}" destId="{1BAA92CC-7580-4051-A0A6-1B3814A41B76}" srcOrd="1" destOrd="0" presId="urn:microsoft.com/office/officeart/2018/2/layout/IconVerticalSolidList"/>
    <dgm:cxn modelId="{18C3DCF8-2350-4BC1-B686-B867D64F0779}" type="presParOf" srcId="{B860DF4B-EA30-4749-884C-764F8D3BA7BC}" destId="{C38487EA-2C5C-401D-BD9C-0B1F444F36B7}" srcOrd="2" destOrd="0" presId="urn:microsoft.com/office/officeart/2018/2/layout/IconVerticalSolidList"/>
    <dgm:cxn modelId="{A9E50797-C360-42FA-BD25-305E1A97C1A3}" type="presParOf" srcId="{B860DF4B-EA30-4749-884C-764F8D3BA7BC}" destId="{87E7E315-7067-482F-81AD-D329791CF53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297D9-0AEA-43D0-9002-209FE27DE38A}">
      <dsp:nvSpPr>
        <dsp:cNvPr id="0" name=""/>
        <dsp:cNvSpPr/>
      </dsp:nvSpPr>
      <dsp:spPr>
        <a:xfrm>
          <a:off x="0" y="3768"/>
          <a:ext cx="6692813" cy="8026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0C9027-26FF-4CEF-95CD-321C205DD4B5}">
      <dsp:nvSpPr>
        <dsp:cNvPr id="0" name=""/>
        <dsp:cNvSpPr/>
      </dsp:nvSpPr>
      <dsp:spPr>
        <a:xfrm>
          <a:off x="242789" y="184355"/>
          <a:ext cx="441434" cy="44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DF9C5C-AFC7-4941-ABCF-27CF2C505706}">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u="sng" kern="1200"/>
            <a:t>What is Human Resources?</a:t>
          </a:r>
          <a:endParaRPr lang="en-US" sz="1400" kern="1200"/>
        </a:p>
      </dsp:txBody>
      <dsp:txXfrm>
        <a:off x="927013" y="3768"/>
        <a:ext cx="5765800" cy="802608"/>
      </dsp:txXfrm>
    </dsp:sp>
    <dsp:sp modelId="{CDCD0D31-D0F7-4BF2-91A6-BE75E300AA4C}">
      <dsp:nvSpPr>
        <dsp:cNvPr id="0" name=""/>
        <dsp:cNvSpPr/>
      </dsp:nvSpPr>
      <dsp:spPr>
        <a:xfrm>
          <a:off x="0" y="1007029"/>
          <a:ext cx="6692813" cy="8026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16FC8-00E5-474A-8755-B154B9C7296F}">
      <dsp:nvSpPr>
        <dsp:cNvPr id="0" name=""/>
        <dsp:cNvSpPr/>
      </dsp:nvSpPr>
      <dsp:spPr>
        <a:xfrm>
          <a:off x="242789" y="1187616"/>
          <a:ext cx="441434" cy="44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6C614F-C258-4798-9942-BFCC676E0862}">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a:t>“Human resources or HR is the company department charged with finding, screening, recruiting, and training job applicants, and administering employee-benefit programs”</a:t>
          </a:r>
          <a:endParaRPr lang="en-US" sz="1400" kern="1200"/>
        </a:p>
      </dsp:txBody>
      <dsp:txXfrm>
        <a:off x="927013" y="1007029"/>
        <a:ext cx="5765800" cy="802608"/>
      </dsp:txXfrm>
    </dsp:sp>
    <dsp:sp modelId="{3663D8A7-614A-4E95-A5C8-DFA94C9064A2}">
      <dsp:nvSpPr>
        <dsp:cNvPr id="0" name=""/>
        <dsp:cNvSpPr/>
      </dsp:nvSpPr>
      <dsp:spPr>
        <a:xfrm>
          <a:off x="0" y="2010290"/>
          <a:ext cx="6692813" cy="8026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36255C-F2CF-465B-9012-A404796DAF81}">
      <dsp:nvSpPr>
        <dsp:cNvPr id="0" name=""/>
        <dsp:cNvSpPr/>
      </dsp:nvSpPr>
      <dsp:spPr>
        <a:xfrm>
          <a:off x="242789" y="2190877"/>
          <a:ext cx="441434" cy="441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D86203-F8F7-428F-8DD7-88F57E85AD04}">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a:t>There are different areas that are involved when working within Human Resources. </a:t>
          </a:r>
          <a:endParaRPr lang="en-US" sz="1400" kern="1200"/>
        </a:p>
      </dsp:txBody>
      <dsp:txXfrm>
        <a:off x="927013" y="2010290"/>
        <a:ext cx="5765800" cy="802608"/>
      </dsp:txXfrm>
    </dsp:sp>
    <dsp:sp modelId="{29B5D518-95B5-41EB-9402-0BC30C3CD800}">
      <dsp:nvSpPr>
        <dsp:cNvPr id="0" name=""/>
        <dsp:cNvSpPr/>
      </dsp:nvSpPr>
      <dsp:spPr>
        <a:xfrm>
          <a:off x="0" y="3013551"/>
          <a:ext cx="6692813" cy="8026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35264-21FF-4E01-93EB-EE3DB4B37D05}">
      <dsp:nvSpPr>
        <dsp:cNvPr id="0" name=""/>
        <dsp:cNvSpPr/>
      </dsp:nvSpPr>
      <dsp:spPr>
        <a:xfrm>
          <a:off x="242789" y="3194138"/>
          <a:ext cx="441434" cy="441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1CEA57-774B-4BB0-AD3D-FF41EBA6715C}">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dirty="0"/>
            <a:t>The HR system should influence and encourage the working team to reach goals and achieve the best that they can as an individual. (Kenton, 2019)</a:t>
          </a:r>
          <a:endParaRPr lang="en-US" sz="1400" kern="1200" dirty="0"/>
        </a:p>
      </dsp:txBody>
      <dsp:txXfrm>
        <a:off x="927013" y="3013551"/>
        <a:ext cx="5765800" cy="802608"/>
      </dsp:txXfrm>
    </dsp:sp>
    <dsp:sp modelId="{BF721605-B33F-4946-8C1A-C658A75AC693}">
      <dsp:nvSpPr>
        <dsp:cNvPr id="0" name=""/>
        <dsp:cNvSpPr/>
      </dsp:nvSpPr>
      <dsp:spPr>
        <a:xfrm>
          <a:off x="0" y="4016812"/>
          <a:ext cx="6692813" cy="80260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AA92CC-7580-4051-A0A6-1B3814A41B76}">
      <dsp:nvSpPr>
        <dsp:cNvPr id="0" name=""/>
        <dsp:cNvSpPr/>
      </dsp:nvSpPr>
      <dsp:spPr>
        <a:xfrm>
          <a:off x="242789" y="4197399"/>
          <a:ext cx="441434" cy="441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7E315-7067-482F-81AD-D329791CF534}">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US" sz="1400" kern="1200" dirty="0"/>
            <a:t>Ethics in a business </a:t>
          </a:r>
        </a:p>
      </dsp:txBody>
      <dsp:txXfrm>
        <a:off x="927013" y="4016812"/>
        <a:ext cx="5765800" cy="8026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1210540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1740050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1014685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EC0C54-D5D4-4132-858A-4C7A3D61FB39}"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267244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EC0C54-D5D4-4132-858A-4C7A3D61FB39}" type="datetimeFigureOut">
              <a:rPr lang="en-GB" smtClean="0"/>
              <a:t>23/04/2020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3521658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EC0C54-D5D4-4132-858A-4C7A3D61FB39}" type="datetimeFigureOut">
              <a:rPr lang="en-GB" smtClean="0"/>
              <a:t>23/04/2020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4178935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EC0C54-D5D4-4132-858A-4C7A3D61FB39}" type="datetimeFigureOut">
              <a:rPr lang="en-GB" smtClean="0"/>
              <a:t>23/04/2020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3834816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EC0C54-D5D4-4132-858A-4C7A3D61FB39}"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1972849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BE3C2A-4644-413A-9FAC-B532E0BFEB3C}" type="slidenum">
              <a:rPr lang="en-GB" smtClean="0"/>
              <a:t>‹#›</a:t>
            </a:fld>
            <a:endParaRPr lang="en-GB"/>
          </a:p>
        </p:txBody>
      </p:sp>
      <p:sp>
        <p:nvSpPr>
          <p:cNvPr id="5" name="Date Placeholder 4"/>
          <p:cNvSpPr>
            <a:spLocks noGrp="1"/>
          </p:cNvSpPr>
          <p:nvPr>
            <p:ph type="dt" sz="half" idx="10"/>
          </p:nvPr>
        </p:nvSpPr>
        <p:spPr/>
        <p:txBody>
          <a:bodyPr/>
          <a:lstStyle/>
          <a:p>
            <a:fld id="{3EEC0C54-D5D4-4132-858A-4C7A3D61FB39}" type="datetimeFigureOut">
              <a:rPr lang="en-GB" smtClean="0"/>
              <a:t>23/04/2020</a:t>
            </a:fld>
            <a:endParaRPr lang="en-GB"/>
          </a:p>
        </p:txBody>
      </p:sp>
    </p:spTree>
    <p:extLst>
      <p:ext uri="{BB962C8B-B14F-4D97-AF65-F5344CB8AC3E}">
        <p14:creationId xmlns:p14="http://schemas.microsoft.com/office/powerpoint/2010/main" val="3900984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1567357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92371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2964512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68838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1381275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4287921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C0C54-D5D4-4132-858A-4C7A3D61FB39}"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E3C2A-4644-413A-9FAC-B532E0BFEB3C}" type="slidenum">
              <a:rPr lang="en-GB" smtClean="0"/>
              <a:t>‹#›</a:t>
            </a:fld>
            <a:endParaRPr lang="en-GB"/>
          </a:p>
        </p:txBody>
      </p:sp>
    </p:spTree>
    <p:extLst>
      <p:ext uri="{BB962C8B-B14F-4D97-AF65-F5344CB8AC3E}">
        <p14:creationId xmlns:p14="http://schemas.microsoft.com/office/powerpoint/2010/main" val="2174140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EEC0C54-D5D4-4132-858A-4C7A3D61FB39}" type="datetimeFigureOut">
              <a:rPr lang="en-GB" smtClean="0"/>
              <a:t>23/04/2020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ABE3C2A-4644-413A-9FAC-B532E0BFEB3C}" type="slidenum">
              <a:rPr lang="en-GB" smtClean="0"/>
              <a:t>‹#›</a:t>
            </a:fld>
            <a:endParaRPr lang="en-GB"/>
          </a:p>
        </p:txBody>
      </p:sp>
    </p:spTree>
    <p:extLst>
      <p:ext uri="{BB962C8B-B14F-4D97-AF65-F5344CB8AC3E}">
        <p14:creationId xmlns:p14="http://schemas.microsoft.com/office/powerpoint/2010/main" val="153811860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A5709-7312-422C-A1CA-D7D6455B57F2}"/>
              </a:ext>
            </a:extLst>
          </p:cNvPr>
          <p:cNvSpPr>
            <a:spLocks noGrp="1"/>
          </p:cNvSpPr>
          <p:nvPr>
            <p:ph type="ctrTitle"/>
          </p:nvPr>
        </p:nvSpPr>
        <p:spPr>
          <a:xfrm>
            <a:off x="638175" y="2404534"/>
            <a:ext cx="8635828" cy="1646299"/>
          </a:xfrm>
        </p:spPr>
        <p:txBody>
          <a:bodyPr/>
          <a:lstStyle/>
          <a:p>
            <a:pPr algn="ctr"/>
            <a:r>
              <a:rPr lang="en-GB" dirty="0"/>
              <a:t>The Inter-cultural Workplace BMSP5002- Critical Reflection Of My Learning </a:t>
            </a:r>
          </a:p>
        </p:txBody>
      </p:sp>
      <p:sp>
        <p:nvSpPr>
          <p:cNvPr id="3" name="Subtitle 2">
            <a:extLst>
              <a:ext uri="{FF2B5EF4-FFF2-40B4-BE49-F238E27FC236}">
                <a16:creationId xmlns:a16="http://schemas.microsoft.com/office/drawing/2014/main" id="{88BBE606-F548-4F98-B062-C72E9565F96A}"/>
              </a:ext>
            </a:extLst>
          </p:cNvPr>
          <p:cNvSpPr>
            <a:spLocks noGrp="1"/>
          </p:cNvSpPr>
          <p:nvPr>
            <p:ph type="subTitle" idx="1"/>
          </p:nvPr>
        </p:nvSpPr>
        <p:spPr/>
        <p:txBody>
          <a:bodyPr>
            <a:normAutofit lnSpcReduction="10000"/>
          </a:bodyPr>
          <a:lstStyle/>
          <a:p>
            <a:r>
              <a:rPr lang="en-GB" dirty="0"/>
              <a:t>Hannah Kilburn </a:t>
            </a:r>
          </a:p>
          <a:p>
            <a:r>
              <a:rPr lang="en-GB" dirty="0"/>
              <a:t>1805552</a:t>
            </a:r>
          </a:p>
          <a:p>
            <a:r>
              <a:rPr lang="en-GB" dirty="0"/>
              <a:t>Total time – 10m 47s</a:t>
            </a:r>
          </a:p>
        </p:txBody>
      </p:sp>
      <p:pic>
        <p:nvPicPr>
          <p:cNvPr id="5" name="Audio 4">
            <a:hlinkClick r:id="" action="ppaction://media"/>
            <a:extLst>
              <a:ext uri="{FF2B5EF4-FFF2-40B4-BE49-F238E27FC236}">
                <a16:creationId xmlns:a16="http://schemas.microsoft.com/office/drawing/2014/main" id="{91540BDF-29AA-45D5-814E-55E5914617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48900" y="4914900"/>
            <a:ext cx="1727200" cy="1727200"/>
          </a:xfrm>
          <a:prstGeom prst="rect">
            <a:avLst/>
          </a:prstGeom>
        </p:spPr>
      </p:pic>
    </p:spTree>
    <p:extLst>
      <p:ext uri="{BB962C8B-B14F-4D97-AF65-F5344CB8AC3E}">
        <p14:creationId xmlns:p14="http://schemas.microsoft.com/office/powerpoint/2010/main" val="2667646209"/>
      </p:ext>
    </p:extLst>
  </p:cSld>
  <p:clrMapOvr>
    <a:masterClrMapping/>
  </p:clrMapOvr>
  <mc:AlternateContent xmlns:mc="http://schemas.openxmlformats.org/markup-compatibility/2006">
    <mc:Choice xmlns:p14="http://schemas.microsoft.com/office/powerpoint/2010/main" Requires="p14">
      <p:transition spd="slow" p14:dur="2000" advTm="5768"/>
    </mc:Choice>
    <mc:Fallback>
      <p:transition spd="slow" advTm="5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0F3D-220F-40E9-9D55-78C9D72FC798}"/>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FB8954D-176B-46A3-9239-7F37B13EC891}"/>
              </a:ext>
            </a:extLst>
          </p:cNvPr>
          <p:cNvSpPr>
            <a:spLocks noGrp="1"/>
          </p:cNvSpPr>
          <p:nvPr>
            <p:ph idx="1"/>
          </p:nvPr>
        </p:nvSpPr>
        <p:spPr/>
        <p:txBody>
          <a:bodyPr/>
          <a:lstStyle/>
          <a:p>
            <a:r>
              <a:rPr lang="en-GB" u="sng" dirty="0"/>
              <a:t>What is involved in the inter-cultural workplace? </a:t>
            </a:r>
          </a:p>
          <a:p>
            <a:pPr marL="0" indent="0">
              <a:buNone/>
            </a:pPr>
            <a:r>
              <a:rPr lang="en-GB" dirty="0"/>
              <a:t>The inter-cultural workplace is where different people from different cultures and communities come together to work in the same environment. </a:t>
            </a:r>
          </a:p>
          <a:p>
            <a:pPr marL="0" indent="0">
              <a:buNone/>
            </a:pPr>
            <a:endParaRPr lang="en-GB" dirty="0"/>
          </a:p>
          <a:p>
            <a:pPr marL="0" indent="0">
              <a:buNone/>
            </a:pPr>
            <a:r>
              <a:rPr lang="en-GB" dirty="0"/>
              <a:t>People will build new relationships and learn about new beliefs that people are involved in. Building and knowing the team is a key way of creating a diverse workplace. The manager will build intercultural skills by learning about their staffs religions and beliefs. </a:t>
            </a:r>
          </a:p>
          <a:p>
            <a:pPr marL="0" indent="0">
              <a:buNone/>
            </a:pPr>
            <a:endParaRPr lang="en-GB" dirty="0"/>
          </a:p>
          <a:p>
            <a:pPr marL="0" indent="0">
              <a:buNone/>
            </a:pPr>
            <a:r>
              <a:rPr lang="en-GB" dirty="0"/>
              <a:t>Communication is another very important key factor to have when working together to create an efficient workplace. (</a:t>
            </a:r>
            <a:r>
              <a:rPr lang="en-GB" dirty="0" err="1"/>
              <a:t>NotreDameOnline</a:t>
            </a:r>
            <a:r>
              <a:rPr lang="en-GB" dirty="0"/>
              <a:t>, 2019)</a:t>
            </a:r>
          </a:p>
        </p:txBody>
      </p:sp>
      <p:pic>
        <p:nvPicPr>
          <p:cNvPr id="6" name="Audio 5">
            <a:hlinkClick r:id="" action="ppaction://media"/>
            <a:extLst>
              <a:ext uri="{FF2B5EF4-FFF2-40B4-BE49-F238E27FC236}">
                <a16:creationId xmlns:a16="http://schemas.microsoft.com/office/drawing/2014/main" id="{B2A90BCE-3421-4506-9A71-980C6D29A0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86975" y="4752975"/>
            <a:ext cx="1889125" cy="1889125"/>
          </a:xfrm>
          <a:prstGeom prst="rect">
            <a:avLst/>
          </a:prstGeom>
        </p:spPr>
      </p:pic>
    </p:spTree>
    <p:extLst>
      <p:ext uri="{BB962C8B-B14F-4D97-AF65-F5344CB8AC3E}">
        <p14:creationId xmlns:p14="http://schemas.microsoft.com/office/powerpoint/2010/main" val="3806202385"/>
      </p:ext>
    </p:extLst>
  </p:cSld>
  <p:clrMapOvr>
    <a:masterClrMapping/>
  </p:clrMapOvr>
  <mc:AlternateContent xmlns:mc="http://schemas.openxmlformats.org/markup-compatibility/2006">
    <mc:Choice xmlns:p14="http://schemas.microsoft.com/office/powerpoint/2010/main" Requires="p14">
      <p:transition spd="slow" p14:dur="2000" advTm="60216"/>
    </mc:Choice>
    <mc:Fallback>
      <p:transition spd="slow" advTm="60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5CC7-8FA2-4142-ACE3-E095070B3951}"/>
              </a:ext>
            </a:extLst>
          </p:cNvPr>
          <p:cNvSpPr>
            <a:spLocks noGrp="1"/>
          </p:cNvSpPr>
          <p:nvPr>
            <p:ph type="title"/>
          </p:nvPr>
        </p:nvSpPr>
        <p:spPr/>
        <p:txBody>
          <a:bodyPr/>
          <a:lstStyle/>
          <a:p>
            <a:r>
              <a:rPr lang="en-GB" dirty="0"/>
              <a:t>Managing people </a:t>
            </a:r>
          </a:p>
        </p:txBody>
      </p:sp>
      <p:sp>
        <p:nvSpPr>
          <p:cNvPr id="3" name="Content Placeholder 2">
            <a:extLst>
              <a:ext uri="{FF2B5EF4-FFF2-40B4-BE49-F238E27FC236}">
                <a16:creationId xmlns:a16="http://schemas.microsoft.com/office/drawing/2014/main" id="{2225CBB3-C02A-43C0-8148-595A24117540}"/>
              </a:ext>
            </a:extLst>
          </p:cNvPr>
          <p:cNvSpPr>
            <a:spLocks noGrp="1"/>
          </p:cNvSpPr>
          <p:nvPr>
            <p:ph idx="1"/>
          </p:nvPr>
        </p:nvSpPr>
        <p:spPr/>
        <p:txBody>
          <a:bodyPr/>
          <a:lstStyle/>
          <a:p>
            <a:r>
              <a:rPr lang="en-GB" u="sng" dirty="0"/>
              <a:t>What is people management? </a:t>
            </a:r>
          </a:p>
          <a:p>
            <a:pPr marL="0" indent="0">
              <a:buNone/>
            </a:pPr>
            <a:r>
              <a:rPr lang="en-GB" dirty="0"/>
              <a:t>This involves organising, developing, problem solving and motivation for the company. </a:t>
            </a:r>
          </a:p>
          <a:p>
            <a:pPr marL="0" indent="0">
              <a:buNone/>
            </a:pPr>
            <a:endParaRPr lang="en-GB" dirty="0"/>
          </a:p>
          <a:p>
            <a:pPr marL="0" indent="0">
              <a:buNone/>
            </a:pPr>
            <a:r>
              <a:rPr lang="en-GB" dirty="0"/>
              <a:t>It is important to have a secure and efficient human resources system in place to encourage these factors. </a:t>
            </a:r>
          </a:p>
          <a:p>
            <a:pPr marL="0" indent="0">
              <a:buNone/>
            </a:pPr>
            <a:endParaRPr lang="en-GB" dirty="0"/>
          </a:p>
          <a:p>
            <a:pPr marL="0" indent="0">
              <a:buNone/>
            </a:pPr>
            <a:r>
              <a:rPr lang="en-GB" dirty="0"/>
              <a:t>As a manager it is key to gain and have knowledge of people skills in general to be able to help new team members and to guide people in the correct direction. (Lattice, 2019)</a:t>
            </a:r>
          </a:p>
        </p:txBody>
      </p:sp>
      <p:pic>
        <p:nvPicPr>
          <p:cNvPr id="4" name="Audio 3">
            <a:hlinkClick r:id="" action="ppaction://media"/>
            <a:extLst>
              <a:ext uri="{FF2B5EF4-FFF2-40B4-BE49-F238E27FC236}">
                <a16:creationId xmlns:a16="http://schemas.microsoft.com/office/drawing/2014/main" id="{AB10FD12-93B4-4C7A-8375-46AC6C9763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63200" y="5029200"/>
            <a:ext cx="1612900" cy="1612900"/>
          </a:xfrm>
          <a:prstGeom prst="rect">
            <a:avLst/>
          </a:prstGeom>
        </p:spPr>
      </p:pic>
    </p:spTree>
    <p:extLst>
      <p:ext uri="{BB962C8B-B14F-4D97-AF65-F5344CB8AC3E}">
        <p14:creationId xmlns:p14="http://schemas.microsoft.com/office/powerpoint/2010/main" val="4093435927"/>
      </p:ext>
    </p:extLst>
  </p:cSld>
  <p:clrMapOvr>
    <a:masterClrMapping/>
  </p:clrMapOvr>
  <mc:AlternateContent xmlns:mc="http://schemas.openxmlformats.org/markup-compatibility/2006">
    <mc:Choice xmlns:p14="http://schemas.microsoft.com/office/powerpoint/2010/main" Requires="p14">
      <p:transition spd="slow" p14:dur="2000" advTm="83238"/>
    </mc:Choice>
    <mc:Fallback>
      <p:transition spd="slow" advTm="83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E4A86-5585-4692-A19E-B943000B6865}"/>
              </a:ext>
            </a:extLst>
          </p:cNvPr>
          <p:cNvSpPr>
            <a:spLocks noGrp="1"/>
          </p:cNvSpPr>
          <p:nvPr>
            <p:ph type="title"/>
          </p:nvPr>
        </p:nvSpPr>
        <p:spPr/>
        <p:txBody>
          <a:bodyPr/>
          <a:lstStyle/>
          <a:p>
            <a:r>
              <a:rPr lang="en-GB" dirty="0"/>
              <a:t>People Skills</a:t>
            </a:r>
          </a:p>
        </p:txBody>
      </p:sp>
      <p:sp>
        <p:nvSpPr>
          <p:cNvPr id="3" name="Content Placeholder 2">
            <a:extLst>
              <a:ext uri="{FF2B5EF4-FFF2-40B4-BE49-F238E27FC236}">
                <a16:creationId xmlns:a16="http://schemas.microsoft.com/office/drawing/2014/main" id="{F1CDA40A-4FBC-4186-9B96-F756E93B2047}"/>
              </a:ext>
            </a:extLst>
          </p:cNvPr>
          <p:cNvSpPr>
            <a:spLocks noGrp="1"/>
          </p:cNvSpPr>
          <p:nvPr>
            <p:ph idx="1"/>
          </p:nvPr>
        </p:nvSpPr>
        <p:spPr>
          <a:xfrm>
            <a:off x="677334" y="2160589"/>
            <a:ext cx="8596668" cy="4230686"/>
          </a:xfrm>
        </p:spPr>
        <p:txBody>
          <a:bodyPr>
            <a:normAutofit/>
          </a:bodyPr>
          <a:lstStyle/>
          <a:p>
            <a:r>
              <a:rPr lang="en-GB" dirty="0"/>
              <a:t>As a manager of a company it is important to have different types of people skills to allow you to have the best team. </a:t>
            </a:r>
          </a:p>
          <a:p>
            <a:endParaRPr lang="en-GB" dirty="0"/>
          </a:p>
          <a:p>
            <a:r>
              <a:rPr lang="en-GB" dirty="0"/>
              <a:t>People management is the key way of training a team and motivating them to create the best work and for tasks to be completed efficiently. </a:t>
            </a:r>
          </a:p>
          <a:p>
            <a:endParaRPr lang="en-GB" dirty="0"/>
          </a:p>
          <a:p>
            <a:r>
              <a:rPr lang="en-GB" dirty="0"/>
              <a:t>Leading a team and ensuring they have the best chance of reaching their goals is how managers should train and monitor their staff. (Indeed, 2020)</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EDFC1857-A736-49E4-B941-B393097B19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58425" y="4924425"/>
            <a:ext cx="1717675" cy="1717675"/>
          </a:xfrm>
          <a:prstGeom prst="rect">
            <a:avLst/>
          </a:prstGeom>
        </p:spPr>
      </p:pic>
    </p:spTree>
    <p:extLst>
      <p:ext uri="{BB962C8B-B14F-4D97-AF65-F5344CB8AC3E}">
        <p14:creationId xmlns:p14="http://schemas.microsoft.com/office/powerpoint/2010/main" val="1802865183"/>
      </p:ext>
    </p:extLst>
  </p:cSld>
  <p:clrMapOvr>
    <a:masterClrMapping/>
  </p:clrMapOvr>
  <mc:AlternateContent xmlns:mc="http://schemas.openxmlformats.org/markup-compatibility/2006">
    <mc:Choice xmlns:p14="http://schemas.microsoft.com/office/powerpoint/2010/main" Requires="p14">
      <p:transition spd="slow" p14:dur="2000" advTm="180202"/>
    </mc:Choice>
    <mc:Fallback>
      <p:transition spd="slow" advTm="180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9"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12F6711-C90C-4FCC-A7B9-D5397E54E4C7}"/>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Human Resources </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B34D1F-F41F-48EA-BAEF-9AA304427A44}"/>
              </a:ext>
            </a:extLst>
          </p:cNvPr>
          <p:cNvGraphicFramePr>
            <a:graphicFrameLocks noGrp="1"/>
          </p:cNvGraphicFramePr>
          <p:nvPr>
            <p:ph idx="1"/>
            <p:extLst>
              <p:ext uri="{D42A27DB-BD31-4B8C-83A1-F6EECF244321}">
                <p14:modId xmlns:p14="http://schemas.microsoft.com/office/powerpoint/2010/main" val="41269987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198699E5-C4BA-46E1-8FE0-4571BD65599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34625" y="5000625"/>
            <a:ext cx="1641475" cy="1641475"/>
          </a:xfrm>
          <a:prstGeom prst="rect">
            <a:avLst/>
          </a:prstGeom>
        </p:spPr>
      </p:pic>
    </p:spTree>
    <p:extLst>
      <p:ext uri="{BB962C8B-B14F-4D97-AF65-F5344CB8AC3E}">
        <p14:creationId xmlns:p14="http://schemas.microsoft.com/office/powerpoint/2010/main" val="465724611"/>
      </p:ext>
    </p:extLst>
  </p:cSld>
  <p:clrMapOvr>
    <a:masterClrMapping/>
  </p:clrMapOvr>
  <mc:AlternateContent xmlns:mc="http://schemas.openxmlformats.org/markup-compatibility/2006">
    <mc:Choice xmlns:p14="http://schemas.microsoft.com/office/powerpoint/2010/main" Requires="p14">
      <p:transition spd="slow" p14:dur="2000" advTm="78042"/>
    </mc:Choice>
    <mc:Fallback>
      <p:transition spd="slow" advTm="78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D612A-849A-465C-A744-553239698EDB}"/>
              </a:ext>
            </a:extLst>
          </p:cNvPr>
          <p:cNvSpPr>
            <a:spLocks noGrp="1"/>
          </p:cNvSpPr>
          <p:nvPr>
            <p:ph type="title"/>
          </p:nvPr>
        </p:nvSpPr>
        <p:spPr>
          <a:xfrm>
            <a:off x="362935" y="609600"/>
            <a:ext cx="8911066" cy="1320800"/>
          </a:xfrm>
        </p:spPr>
        <p:txBody>
          <a:bodyPr anchor="ctr">
            <a:normAutofit/>
          </a:bodyPr>
          <a:lstStyle/>
          <a:p>
            <a:pPr>
              <a:lnSpc>
                <a:spcPct val="90000"/>
              </a:lnSpc>
            </a:pPr>
            <a:r>
              <a:rPr lang="en-GB" sz="3100" dirty="0"/>
              <a:t>The Internal and External Factors </a:t>
            </a:r>
          </a:p>
        </p:txBody>
      </p:sp>
      <p:sp>
        <p:nvSpPr>
          <p:cNvPr id="8" name="Content Placeholder 7">
            <a:extLst>
              <a:ext uri="{FF2B5EF4-FFF2-40B4-BE49-F238E27FC236}">
                <a16:creationId xmlns:a16="http://schemas.microsoft.com/office/drawing/2014/main" id="{1AAF29FC-6532-4123-9330-5A492F6CF529}"/>
              </a:ext>
            </a:extLst>
          </p:cNvPr>
          <p:cNvSpPr>
            <a:spLocks noGrp="1"/>
          </p:cNvSpPr>
          <p:nvPr>
            <p:ph idx="1"/>
          </p:nvPr>
        </p:nvSpPr>
        <p:spPr>
          <a:xfrm>
            <a:off x="4582160" y="2160589"/>
            <a:ext cx="5447665" cy="3880773"/>
          </a:xfrm>
        </p:spPr>
        <p:txBody>
          <a:bodyPr>
            <a:normAutofit/>
          </a:bodyPr>
          <a:lstStyle/>
          <a:p>
            <a:r>
              <a:rPr lang="en-US" dirty="0"/>
              <a:t>What is VUCA? (</a:t>
            </a:r>
            <a:r>
              <a:rPr lang="en-US" dirty="0" err="1"/>
              <a:t>Vcomply</a:t>
            </a:r>
            <a:r>
              <a:rPr lang="en-US" dirty="0"/>
              <a:t>, 2017)</a:t>
            </a:r>
          </a:p>
          <a:p>
            <a:pPr marL="0" indent="0">
              <a:buNone/>
            </a:pPr>
            <a:endParaRPr lang="en-US" dirty="0"/>
          </a:p>
          <a:p>
            <a:r>
              <a:rPr lang="en-US" dirty="0"/>
              <a:t>The Internal environment is more manageable for a company than the external factors.</a:t>
            </a:r>
          </a:p>
        </p:txBody>
      </p:sp>
      <p:pic>
        <p:nvPicPr>
          <p:cNvPr id="4" name="Content Placeholder 3">
            <a:extLst>
              <a:ext uri="{FF2B5EF4-FFF2-40B4-BE49-F238E27FC236}">
                <a16:creationId xmlns:a16="http://schemas.microsoft.com/office/drawing/2014/main" id="{82F8E307-E6CA-47BC-A6B9-1B27910D9F85}"/>
              </a:ext>
            </a:extLst>
          </p:cNvPr>
          <p:cNvPicPr>
            <a:picLocks noChangeAspect="1"/>
          </p:cNvPicPr>
          <p:nvPr/>
        </p:nvPicPr>
        <p:blipFill>
          <a:blip r:embed="rId4"/>
          <a:stretch>
            <a:fillRect/>
          </a:stretch>
        </p:blipFill>
        <p:spPr>
          <a:xfrm>
            <a:off x="362935" y="2160589"/>
            <a:ext cx="3985546" cy="3846051"/>
          </a:xfrm>
          <a:prstGeom prst="rect">
            <a:avLst/>
          </a:prstGeom>
        </p:spPr>
      </p:pic>
      <p:pic>
        <p:nvPicPr>
          <p:cNvPr id="3" name="Audio 2">
            <a:hlinkClick r:id="" action="ppaction://media"/>
            <a:extLst>
              <a:ext uri="{FF2B5EF4-FFF2-40B4-BE49-F238E27FC236}">
                <a16:creationId xmlns:a16="http://schemas.microsoft.com/office/drawing/2014/main" id="{6E8D3813-D2D1-482E-A30E-CF32257888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63504" y="4929504"/>
            <a:ext cx="1712596" cy="1712596"/>
          </a:xfrm>
          <a:prstGeom prst="rect">
            <a:avLst/>
          </a:prstGeom>
        </p:spPr>
      </p:pic>
    </p:spTree>
    <p:extLst>
      <p:ext uri="{BB962C8B-B14F-4D97-AF65-F5344CB8AC3E}">
        <p14:creationId xmlns:p14="http://schemas.microsoft.com/office/powerpoint/2010/main" val="3414961569"/>
      </p:ext>
    </p:extLst>
  </p:cSld>
  <p:clrMapOvr>
    <a:masterClrMapping/>
  </p:clrMapOvr>
  <mc:AlternateContent xmlns:mc="http://schemas.openxmlformats.org/markup-compatibility/2006">
    <mc:Choice xmlns:p14="http://schemas.microsoft.com/office/powerpoint/2010/main" Requires="p14">
      <p:transition spd="slow" p14:dur="2000" advTm="16378"/>
    </mc:Choice>
    <mc:Fallback>
      <p:transition spd="slow" advTm="16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3B44B-E4BD-4827-A746-05D93C49D7C6}"/>
              </a:ext>
            </a:extLst>
          </p:cNvPr>
          <p:cNvSpPr>
            <a:spLocks noGrp="1"/>
          </p:cNvSpPr>
          <p:nvPr>
            <p:ph type="title"/>
          </p:nvPr>
        </p:nvSpPr>
        <p:spPr>
          <a:xfrm>
            <a:off x="675064" y="609600"/>
            <a:ext cx="4023275" cy="1320800"/>
          </a:xfrm>
        </p:spPr>
        <p:txBody>
          <a:bodyPr anchor="ctr">
            <a:normAutofit/>
          </a:bodyPr>
          <a:lstStyle/>
          <a:p>
            <a:r>
              <a:rPr lang="en-GB" dirty="0"/>
              <a:t>SWOT and PESTEL </a:t>
            </a:r>
          </a:p>
        </p:txBody>
      </p:sp>
      <p:sp>
        <p:nvSpPr>
          <p:cNvPr id="3" name="Content Placeholder 2">
            <a:extLst>
              <a:ext uri="{FF2B5EF4-FFF2-40B4-BE49-F238E27FC236}">
                <a16:creationId xmlns:a16="http://schemas.microsoft.com/office/drawing/2014/main" id="{EBDD821D-338E-4A92-85B4-F8F4A4B168A4}"/>
              </a:ext>
            </a:extLst>
          </p:cNvPr>
          <p:cNvSpPr>
            <a:spLocks noGrp="1"/>
          </p:cNvSpPr>
          <p:nvPr>
            <p:ph idx="1"/>
          </p:nvPr>
        </p:nvSpPr>
        <p:spPr>
          <a:xfrm>
            <a:off x="671361" y="2160589"/>
            <a:ext cx="2930517" cy="3880773"/>
          </a:xfrm>
        </p:spPr>
        <p:txBody>
          <a:bodyPr>
            <a:normAutofit/>
          </a:bodyPr>
          <a:lstStyle/>
          <a:p>
            <a:r>
              <a:rPr lang="en-GB" dirty="0"/>
              <a:t>What is a SWOT analysis? (Parsons, 2018)</a:t>
            </a:r>
          </a:p>
          <a:p>
            <a:endParaRPr lang="en-GB" dirty="0"/>
          </a:p>
          <a:p>
            <a:endParaRPr lang="en-GB" dirty="0"/>
          </a:p>
          <a:p>
            <a:endParaRPr lang="en-GB" dirty="0"/>
          </a:p>
          <a:p>
            <a:r>
              <a:rPr lang="en-GB" dirty="0"/>
              <a:t>What is a PESTEL analysis? (Business-to-you, 2016)</a:t>
            </a:r>
          </a:p>
          <a:p>
            <a:endParaRPr lang="en-GB" dirty="0"/>
          </a:p>
        </p:txBody>
      </p:sp>
      <p:pic>
        <p:nvPicPr>
          <p:cNvPr id="5" name="Picture 4">
            <a:extLst>
              <a:ext uri="{FF2B5EF4-FFF2-40B4-BE49-F238E27FC236}">
                <a16:creationId xmlns:a16="http://schemas.microsoft.com/office/drawing/2014/main" id="{17D93306-D622-42A6-A2B9-33A223B29BCB}"/>
              </a:ext>
            </a:extLst>
          </p:cNvPr>
          <p:cNvPicPr>
            <a:picLocks noChangeAspect="1"/>
          </p:cNvPicPr>
          <p:nvPr/>
        </p:nvPicPr>
        <p:blipFill>
          <a:blip r:embed="rId4"/>
          <a:stretch>
            <a:fillRect/>
          </a:stretch>
        </p:blipFill>
        <p:spPr>
          <a:xfrm>
            <a:off x="4698340" y="3646060"/>
            <a:ext cx="3468996" cy="2601747"/>
          </a:xfrm>
          <a:prstGeom prst="rect">
            <a:avLst/>
          </a:prstGeom>
        </p:spPr>
      </p:pic>
      <p:pic>
        <p:nvPicPr>
          <p:cNvPr id="4" name="Picture 3">
            <a:extLst>
              <a:ext uri="{FF2B5EF4-FFF2-40B4-BE49-F238E27FC236}">
                <a16:creationId xmlns:a16="http://schemas.microsoft.com/office/drawing/2014/main" id="{F6DA5EFA-7538-4105-AC64-8D75B1879EAC}"/>
              </a:ext>
            </a:extLst>
          </p:cNvPr>
          <p:cNvPicPr>
            <a:picLocks noChangeAspect="1"/>
          </p:cNvPicPr>
          <p:nvPr/>
        </p:nvPicPr>
        <p:blipFill>
          <a:blip r:embed="rId5"/>
          <a:stretch>
            <a:fillRect/>
          </a:stretch>
        </p:blipFill>
        <p:spPr>
          <a:xfrm>
            <a:off x="4785614" y="609600"/>
            <a:ext cx="3381722" cy="2602341"/>
          </a:xfrm>
          <a:prstGeom prst="rect">
            <a:avLst/>
          </a:prstGeom>
        </p:spPr>
      </p:pic>
      <p:pic>
        <p:nvPicPr>
          <p:cNvPr id="6" name="Audio 5">
            <a:hlinkClick r:id="" action="ppaction://media"/>
            <a:extLst>
              <a:ext uri="{FF2B5EF4-FFF2-40B4-BE49-F238E27FC236}">
                <a16:creationId xmlns:a16="http://schemas.microsoft.com/office/drawing/2014/main" id="{BADE8661-8B8A-429C-B785-D6A6FF2AF9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44125" y="4810125"/>
            <a:ext cx="1831975" cy="1831975"/>
          </a:xfrm>
          <a:prstGeom prst="rect">
            <a:avLst/>
          </a:prstGeom>
        </p:spPr>
      </p:pic>
    </p:spTree>
    <p:extLst>
      <p:ext uri="{BB962C8B-B14F-4D97-AF65-F5344CB8AC3E}">
        <p14:creationId xmlns:p14="http://schemas.microsoft.com/office/powerpoint/2010/main" val="1009962200"/>
      </p:ext>
    </p:extLst>
  </p:cSld>
  <p:clrMapOvr>
    <a:masterClrMapping/>
  </p:clrMapOvr>
  <mc:AlternateContent xmlns:mc="http://schemas.openxmlformats.org/markup-compatibility/2006">
    <mc:Choice xmlns:p14="http://schemas.microsoft.com/office/powerpoint/2010/main" Requires="p14">
      <p:transition spd="slow" p14:dur="2000" advTm="86321"/>
    </mc:Choice>
    <mc:Fallback>
      <p:transition spd="slow" advTm="86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8AF96-A1A8-44B5-933E-7A5E6BED0B41}"/>
              </a:ext>
            </a:extLst>
          </p:cNvPr>
          <p:cNvSpPr>
            <a:spLocks noGrp="1"/>
          </p:cNvSpPr>
          <p:nvPr>
            <p:ph type="title"/>
          </p:nvPr>
        </p:nvSpPr>
        <p:spPr>
          <a:xfrm>
            <a:off x="677334" y="609600"/>
            <a:ext cx="8596668" cy="1320800"/>
          </a:xfrm>
        </p:spPr>
        <p:txBody>
          <a:bodyPr anchor="t">
            <a:normAutofit/>
          </a:bodyPr>
          <a:lstStyle/>
          <a:p>
            <a:r>
              <a:rPr lang="en-GB" dirty="0"/>
              <a:t>My Learning – Gibbs Model </a:t>
            </a:r>
          </a:p>
        </p:txBody>
      </p:sp>
      <p:sp>
        <p:nvSpPr>
          <p:cNvPr id="8" name="Content Placeholder 7">
            <a:extLst>
              <a:ext uri="{FF2B5EF4-FFF2-40B4-BE49-F238E27FC236}">
                <a16:creationId xmlns:a16="http://schemas.microsoft.com/office/drawing/2014/main" id="{4D49A176-6046-43F7-B851-2F737D4C389C}"/>
              </a:ext>
            </a:extLst>
          </p:cNvPr>
          <p:cNvSpPr>
            <a:spLocks noGrp="1"/>
          </p:cNvSpPr>
          <p:nvPr>
            <p:ph idx="1"/>
          </p:nvPr>
        </p:nvSpPr>
        <p:spPr>
          <a:xfrm>
            <a:off x="677334" y="2160589"/>
            <a:ext cx="8395546" cy="4402771"/>
          </a:xfrm>
        </p:spPr>
        <p:txBody>
          <a:bodyPr>
            <a:normAutofit fontScale="92500" lnSpcReduction="10000"/>
          </a:bodyPr>
          <a:lstStyle/>
          <a:p>
            <a:r>
              <a:rPr lang="en-US" dirty="0"/>
              <a:t>Overall, I have learnt many new and interesting factors about the inter-cultural workplace. As I haven’t worked in many places yet, I have discovered how different workplaces manage their staff and how they have different goals and targets depending on their market. </a:t>
            </a:r>
          </a:p>
          <a:p>
            <a:r>
              <a:rPr lang="en-US" dirty="0"/>
              <a:t>I was most drawn to the way that managers manage people and the skills that they require to help and encourage their team, this outlined to me how important it is to focus on the employees and work as a team. </a:t>
            </a:r>
          </a:p>
          <a:p>
            <a:endParaRPr lang="en-US" dirty="0"/>
          </a:p>
          <a:p>
            <a:r>
              <a:rPr lang="en-US" dirty="0"/>
              <a:t>Description </a:t>
            </a:r>
          </a:p>
          <a:p>
            <a:r>
              <a:rPr lang="en-US" dirty="0"/>
              <a:t>Feeling </a:t>
            </a:r>
          </a:p>
          <a:p>
            <a:r>
              <a:rPr lang="en-US" dirty="0"/>
              <a:t>Evaluation </a:t>
            </a:r>
          </a:p>
          <a:p>
            <a:r>
              <a:rPr lang="en-US" dirty="0"/>
              <a:t>Analysis </a:t>
            </a:r>
          </a:p>
          <a:p>
            <a:r>
              <a:rPr lang="en-US" dirty="0"/>
              <a:t>Conclusion </a:t>
            </a:r>
          </a:p>
          <a:p>
            <a:r>
              <a:rPr lang="en-US" dirty="0"/>
              <a:t>Action Plan</a:t>
            </a:r>
          </a:p>
        </p:txBody>
      </p:sp>
      <p:pic>
        <p:nvPicPr>
          <p:cNvPr id="4" name="Content Placeholder 3">
            <a:extLst>
              <a:ext uri="{FF2B5EF4-FFF2-40B4-BE49-F238E27FC236}">
                <a16:creationId xmlns:a16="http://schemas.microsoft.com/office/drawing/2014/main" id="{38D9B1FD-8D47-4E53-915B-09DA5ACFE112}"/>
              </a:ext>
            </a:extLst>
          </p:cNvPr>
          <p:cNvPicPr>
            <a:picLocks noChangeAspect="1"/>
          </p:cNvPicPr>
          <p:nvPr/>
        </p:nvPicPr>
        <p:blipFill>
          <a:blip r:embed="rId4"/>
          <a:stretch>
            <a:fillRect/>
          </a:stretch>
        </p:blipFill>
        <p:spPr>
          <a:xfrm>
            <a:off x="6543040" y="157480"/>
            <a:ext cx="2164080" cy="2003109"/>
          </a:xfrm>
          <a:prstGeom prst="rect">
            <a:avLst/>
          </a:prstGeom>
        </p:spPr>
      </p:pic>
      <p:sp>
        <p:nvSpPr>
          <p:cNvPr id="5" name="TextBox 4">
            <a:extLst>
              <a:ext uri="{FF2B5EF4-FFF2-40B4-BE49-F238E27FC236}">
                <a16:creationId xmlns:a16="http://schemas.microsoft.com/office/drawing/2014/main" id="{1AE4B84A-F2FC-4849-ACD9-BF4074041E39}"/>
              </a:ext>
            </a:extLst>
          </p:cNvPr>
          <p:cNvSpPr txBox="1"/>
          <p:nvPr/>
        </p:nvSpPr>
        <p:spPr>
          <a:xfrm>
            <a:off x="8707120" y="1561068"/>
            <a:ext cx="1859280" cy="369332"/>
          </a:xfrm>
          <a:prstGeom prst="rect">
            <a:avLst/>
          </a:prstGeom>
          <a:noFill/>
        </p:spPr>
        <p:txBody>
          <a:bodyPr wrap="square" rtlCol="0">
            <a:spAutoFit/>
          </a:bodyPr>
          <a:lstStyle/>
          <a:p>
            <a:r>
              <a:rPr lang="en-GB"/>
              <a:t>(Gibbs, 2019)</a:t>
            </a:r>
            <a:endParaRPr lang="en-GB" dirty="0"/>
          </a:p>
        </p:txBody>
      </p:sp>
      <p:pic>
        <p:nvPicPr>
          <p:cNvPr id="3" name="Audio 2">
            <a:hlinkClick r:id="" action="ppaction://media"/>
            <a:extLst>
              <a:ext uri="{FF2B5EF4-FFF2-40B4-BE49-F238E27FC236}">
                <a16:creationId xmlns:a16="http://schemas.microsoft.com/office/drawing/2014/main" id="{730EC123-7ADC-46E2-9388-BE151FCD71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16820" y="4782820"/>
            <a:ext cx="1859280" cy="1859280"/>
          </a:xfrm>
          <a:prstGeom prst="rect">
            <a:avLst/>
          </a:prstGeom>
        </p:spPr>
      </p:pic>
    </p:spTree>
    <p:extLst>
      <p:ext uri="{BB962C8B-B14F-4D97-AF65-F5344CB8AC3E}">
        <p14:creationId xmlns:p14="http://schemas.microsoft.com/office/powerpoint/2010/main" val="3214473072"/>
      </p:ext>
    </p:extLst>
  </p:cSld>
  <p:clrMapOvr>
    <a:masterClrMapping/>
  </p:clrMapOvr>
  <mc:AlternateContent xmlns:mc="http://schemas.openxmlformats.org/markup-compatibility/2006">
    <mc:Choice xmlns:p14="http://schemas.microsoft.com/office/powerpoint/2010/main" Requires="p14">
      <p:transition spd="slow" p14:dur="2000" advTm="125127"/>
    </mc:Choice>
    <mc:Fallback>
      <p:transition spd="slow" advTm="125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82AE2D-F6C8-4B3B-B58B-86988C35F82C}"/>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Conclusion </a:t>
            </a:r>
          </a:p>
        </p:txBody>
      </p:sp>
      <p:sp>
        <p:nvSpPr>
          <p:cNvPr id="3" name="Content Placeholder 2">
            <a:extLst>
              <a:ext uri="{FF2B5EF4-FFF2-40B4-BE49-F238E27FC236}">
                <a16:creationId xmlns:a16="http://schemas.microsoft.com/office/drawing/2014/main" id="{02F3B1D1-5213-4FCE-A685-4109DD7FD642}"/>
              </a:ext>
            </a:extLst>
          </p:cNvPr>
          <p:cNvSpPr>
            <a:spLocks noGrp="1"/>
          </p:cNvSpPr>
          <p:nvPr>
            <p:ph idx="1"/>
          </p:nvPr>
        </p:nvSpPr>
        <p:spPr>
          <a:xfrm>
            <a:off x="6116084" y="609600"/>
            <a:ext cx="5511296" cy="5545667"/>
          </a:xfrm>
        </p:spPr>
        <p:txBody>
          <a:bodyPr anchor="ctr">
            <a:normAutofit/>
          </a:bodyPr>
          <a:lstStyle/>
          <a:p>
            <a:r>
              <a:rPr lang="en-GB" dirty="0">
                <a:solidFill>
                  <a:srgbClr val="FFFFFF"/>
                </a:solidFill>
              </a:rPr>
              <a:t>Overall, I have learned new information about the inter-cultural workplace which has widened my knowledge on the everyday world and how real companies work as a team to ensure their staff work to the best of their abilities. Having a SWOT analysis and a PESTEL analysis helps the company to see how well the company is doing and if any improvements or changes need to be made for the future of the company.  There will always be different internal and external factors that have to be managed closely to ensure that the business runs as smoothly as possible and all the workers are encouraged to perform at their best. </a:t>
            </a:r>
          </a:p>
        </p:txBody>
      </p:sp>
      <p:pic>
        <p:nvPicPr>
          <p:cNvPr id="4" name="Audio 3">
            <a:hlinkClick r:id="" action="ppaction://media"/>
            <a:extLst>
              <a:ext uri="{FF2B5EF4-FFF2-40B4-BE49-F238E27FC236}">
                <a16:creationId xmlns:a16="http://schemas.microsoft.com/office/drawing/2014/main" id="{4937400F-1FBE-42B9-8DC0-724984B945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58450" y="5124450"/>
            <a:ext cx="1517650" cy="1517650"/>
          </a:xfrm>
          <a:prstGeom prst="rect">
            <a:avLst/>
          </a:prstGeom>
        </p:spPr>
      </p:pic>
    </p:spTree>
    <p:extLst>
      <p:ext uri="{BB962C8B-B14F-4D97-AF65-F5344CB8AC3E}">
        <p14:creationId xmlns:p14="http://schemas.microsoft.com/office/powerpoint/2010/main" val="33397253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130"/>
    </mc:Choice>
    <mc:Fallback>
      <p:transition spd="slow" advTm="12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30F2F-225C-444C-80B5-CDFA3862477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3C210E0-F51F-4F3E-B1BE-6391A6214B32}"/>
              </a:ext>
            </a:extLst>
          </p:cNvPr>
          <p:cNvSpPr>
            <a:spLocks noGrp="1"/>
          </p:cNvSpPr>
          <p:nvPr>
            <p:ph idx="1"/>
          </p:nvPr>
        </p:nvSpPr>
        <p:spPr>
          <a:xfrm>
            <a:off x="677334" y="1402080"/>
            <a:ext cx="8596668" cy="5161281"/>
          </a:xfrm>
        </p:spPr>
        <p:txBody>
          <a:bodyPr>
            <a:normAutofit fontScale="85000" lnSpcReduction="20000"/>
          </a:bodyPr>
          <a:lstStyle/>
          <a:p>
            <a:r>
              <a:rPr lang="en-GB" dirty="0"/>
              <a:t>Business-to-you. (2016, September). Retrieved from business-to-you.com: https://www.business-to-you.com/scanning-the-environment-pestel-analysis/</a:t>
            </a:r>
          </a:p>
          <a:p>
            <a:r>
              <a:rPr lang="en-GB" dirty="0"/>
              <a:t>Gibbs. (2019, March). Retrieved from ed.ac.uk: https://www.ed.ac.uk/reflection/reflectors-toolkit/reflecting-on-experience/gibbs-reflective-cycle</a:t>
            </a:r>
          </a:p>
          <a:p>
            <a:r>
              <a:rPr lang="en-GB" dirty="0"/>
              <a:t>Harris, F. (2016, December). Retrieved from hrmagazine.co.uk: https://www.hrmagazine.co.uk/article-details/what-is-hrs-role-in-ethics-1</a:t>
            </a:r>
          </a:p>
          <a:p>
            <a:r>
              <a:rPr lang="en-GB" dirty="0"/>
              <a:t>Indeed. (2020, February). Retrieved from Indeed.com: https://www.indeed.com/career-advice/career-development/guide-to-people-management</a:t>
            </a:r>
          </a:p>
          <a:p>
            <a:r>
              <a:rPr lang="en-GB" dirty="0"/>
              <a:t>Kenton, W. (2019, May). Retrieved from Investopedia.com: https://www.investopedia.com/terms/h/humanresources.asp</a:t>
            </a:r>
          </a:p>
          <a:p>
            <a:r>
              <a:rPr lang="en-GB" dirty="0"/>
              <a:t>Lattice. (2019, September). Retrieved from Lattice.com: https://lattice.com/library/6-people-management-tips-that-will-make-you-a-bette</a:t>
            </a:r>
          </a:p>
          <a:p>
            <a:r>
              <a:rPr lang="en-GB" dirty="0" err="1"/>
              <a:t>NotreDameOnline</a:t>
            </a:r>
            <a:r>
              <a:rPr lang="en-GB" dirty="0"/>
              <a:t>. (2019, October). Retrieved from Notredameonline.com: https://www.notredameonline.com/resources/intercultural-management/intercultural-communication-in-the-global-workplace/</a:t>
            </a:r>
          </a:p>
          <a:p>
            <a:r>
              <a:rPr lang="en-GB" dirty="0"/>
              <a:t>Parsons, N. (2018, April). Retrieved from liveplan.com: https://www.liveplan.com/blog/what-is-a-swot-analysis-and-how-to-do-it-right-with-examples/</a:t>
            </a:r>
          </a:p>
          <a:p>
            <a:r>
              <a:rPr lang="en-GB" dirty="0" err="1"/>
              <a:t>Vcomply</a:t>
            </a:r>
            <a:r>
              <a:rPr lang="en-GB" dirty="0"/>
              <a:t>. (2017, November). Retrieved from blog.v-comply.com: https://blog.v-comply.com/vuca/</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72692662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6089</TotalTime>
  <Words>872</Words>
  <Application>Microsoft Office PowerPoint</Application>
  <PresentationFormat>Widescreen</PresentationFormat>
  <Paragraphs>66</Paragraphs>
  <Slides>10</Slides>
  <Notes>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The Inter-cultural Workplace BMSP5002- Critical Reflection Of My Learning </vt:lpstr>
      <vt:lpstr>Introduction </vt:lpstr>
      <vt:lpstr>Managing people </vt:lpstr>
      <vt:lpstr>People Skills</vt:lpstr>
      <vt:lpstr>Human Resources </vt:lpstr>
      <vt:lpstr>The Internal and External Factors </vt:lpstr>
      <vt:lpstr>SWOT and PESTEL </vt:lpstr>
      <vt:lpstr>My Learning – Gibbs Model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 - Critical Reflection Of My Learning </dc:title>
  <dc:creator>hannah23 kilburn</dc:creator>
  <cp:lastModifiedBy>hannah23 kilburn</cp:lastModifiedBy>
  <cp:revision>9</cp:revision>
  <dcterms:created xsi:type="dcterms:W3CDTF">2020-04-23T13:38:57Z</dcterms:created>
  <dcterms:modified xsi:type="dcterms:W3CDTF">2020-04-27T19:09:40Z</dcterms:modified>
</cp:coreProperties>
</file>