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8" r:id="rId1"/>
  </p:sldMasterIdLst>
  <p:sldIdLst>
    <p:sldId id="256" r:id="rId2"/>
    <p:sldId id="257" r:id="rId3"/>
    <p:sldId id="274" r:id="rId4"/>
    <p:sldId id="258" r:id="rId5"/>
    <p:sldId id="259" r:id="rId6"/>
    <p:sldId id="260" r:id="rId7"/>
    <p:sldId id="263" r:id="rId8"/>
    <p:sldId id="265" r:id="rId9"/>
    <p:sldId id="269" r:id="rId10"/>
    <p:sldId id="267" r:id="rId11"/>
    <p:sldId id="264" r:id="rId12"/>
    <p:sldId id="276" r:id="rId13"/>
    <p:sldId id="277" r:id="rId14"/>
    <p:sldId id="275" r:id="rId15"/>
    <p:sldId id="262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8AAAB82-857C-8A4F-B92C-6791F5D622E8}" v="367" dt="2020-10-29T03:22:56.907"/>
    <p1510:client id="{2E8B9FF2-72D0-D4FC-76ED-E199CA8282CE}" v="242" dt="2020-10-29T04:11:23.821"/>
    <p1510:client id="{2EB69A4E-B154-7C75-B60A-C5C87C940FAB}" v="7" dt="2020-10-29T02:58:36.320"/>
    <p1510:client id="{3572427F-04BF-7F47-9A48-D53B15585A32}" v="1686" dt="2020-10-29T03:57:42.165"/>
    <p1510:client id="{3620E177-FCA1-4008-BC86-49143BB0EAAD}" v="2" dt="2020-10-28T23:40:38.640"/>
    <p1510:client id="{3BB9908B-79D5-A5CC-1605-0BDE1AB426AE}" v="321" dt="2020-10-29T21:14:56.439"/>
    <p1510:client id="{41C7D99B-2C0C-832E-B87E-F25E32D53281}" v="2" dt="2020-10-29T02:46:11.470"/>
    <p1510:client id="{4CED6E3D-CC35-9706-500E-2A8C3A5AD48F}" v="4" dt="2020-10-29T03:03:25.202"/>
    <p1510:client id="{50A466B3-E9B4-9220-FE97-AE96A06860DE}" v="6" dt="2020-10-29T03:01:41.153"/>
    <p1510:client id="{6F45A64E-16D8-CE59-FF4F-8344C6CB3F73}" v="266" dt="2020-10-29T10:03:02.657"/>
    <p1510:client id="{71772B81-92A7-02DF-71EB-AB70E0B9A02A}" v="156" dt="2020-10-29T11:17:01.274"/>
    <p1510:client id="{8ADF107A-62C4-42F8-2655-DF9127D16A8F}" v="3" dt="2020-10-29T04:26:08.609"/>
    <p1510:client id="{96979A6E-32B5-41E7-9121-0A4C7828E023}" v="318" dt="2020-10-29T13:30:09.582"/>
    <p1510:client id="{CD6DC9CA-0BE8-8449-8F07-2410D27984F5}" v="631" dt="2020-10-29T21:21:49.602"/>
    <p1510:client id="{E5CF4C07-D3F3-4644-880B-81229CD25F12}" v="916" dt="2020-10-29T20:01:39.958"/>
    <p1510:client id="{F71DED3B-6809-A593-326A-B11F160717E9}" v="6" dt="2020-10-29T04:16:01.82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9" name="Group 88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90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2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3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4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5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6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7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8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1669293" y="1186483"/>
            <a:ext cx="8848345" cy="4477933"/>
            <a:chOff x="1669293" y="1186483"/>
            <a:chExt cx="8848345" cy="4477933"/>
          </a:xfrm>
        </p:grpSpPr>
        <p:sp>
          <p:nvSpPr>
            <p:cNvPr id="39" name="Rectangle 38"/>
            <p:cNvSpPr/>
            <p:nvPr/>
          </p:nvSpPr>
          <p:spPr>
            <a:xfrm>
              <a:off x="1674042" y="1186483"/>
              <a:ext cx="8843596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40"/>
            <p:cNvSpPr/>
            <p:nvPr/>
          </p:nvSpPr>
          <p:spPr>
            <a:xfrm>
              <a:off x="1669293" y="1991156"/>
              <a:ext cx="884566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9236" y="2075504"/>
            <a:ext cx="8679915" cy="1748729"/>
          </a:xfrm>
        </p:spPr>
        <p:txBody>
          <a:bodyPr bIns="0" anchor="b">
            <a:normAutofit/>
          </a:bodyPr>
          <a:lstStyle>
            <a:lvl1pPr algn="ctr">
              <a:lnSpc>
                <a:spcPct val="80000"/>
              </a:lnSpc>
              <a:defRPr sz="5400" spc="-150"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9237" y="3906266"/>
            <a:ext cx="8673427" cy="1322587"/>
          </a:xfrm>
        </p:spPr>
        <p:txBody>
          <a:bodyPr t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rgbClr val="FFFEFF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 vert="horz" lIns="91440" tIns="45720" rIns="91440" bIns="45720" rtlCol="0" anchor="ctr"/>
          <a:lstStyle>
            <a:lvl1pPr>
              <a:defRPr lang="en-US"/>
            </a:lvl1pPr>
          </a:lstStyle>
          <a:p>
            <a:fld id="{72EA7947-E287-4738-8C82-07CE4F01EF03}" type="datetime2">
              <a:rPr lang="en-US" smtClean="0"/>
              <a:t>Thursday, October 29, 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Sample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039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0" name="Group 79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81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7" name="Group 26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8" name="Rectangle 27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49925"/>
            <a:ext cx="3498979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18447" y="803186"/>
            <a:ext cx="6281873" cy="5248622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8C025-CD7A-4966-867E-81CF82B15267}" type="datetime2">
              <a:rPr lang="en-US" smtClean="0"/>
              <a:t>Thursday, October 29, 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97457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78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3259545" y="1186483"/>
            <a:ext cx="5666145" cy="4477933"/>
            <a:chOff x="3259545" y="1186483"/>
            <a:chExt cx="5666145" cy="4477933"/>
          </a:xfrm>
        </p:grpSpPr>
        <p:sp>
          <p:nvSpPr>
            <p:cNvPr id="99" name="Rectangle 98"/>
            <p:cNvSpPr/>
            <p:nvPr/>
          </p:nvSpPr>
          <p:spPr>
            <a:xfrm>
              <a:off x="3259545" y="1186483"/>
              <a:ext cx="5657881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1" name="Rectangle 100"/>
            <p:cNvSpPr/>
            <p:nvPr/>
          </p:nvSpPr>
          <p:spPr>
            <a:xfrm>
              <a:off x="3259545" y="1991156"/>
              <a:ext cx="5666145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44216" y="2074730"/>
            <a:ext cx="5490224" cy="1689390"/>
          </a:xfrm>
        </p:spPr>
        <p:txBody>
          <a:bodyPr bIns="0" anchor="b">
            <a:normAutofit/>
          </a:bodyPr>
          <a:lstStyle>
            <a:lvl1pPr algn="ctr">
              <a:defRPr sz="4400"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44215" y="3846851"/>
            <a:ext cx="5490223" cy="1383770"/>
          </a:xfrm>
        </p:spPr>
        <p:txBody>
          <a:bodyPr tIns="0"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FE809929-0719-4517-94D6-FDF7F99E70F6}" type="datetime2">
              <a:rPr lang="en-US" smtClean="0"/>
              <a:t>Thursday, October 29, 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Sample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80642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roup 3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3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59" name="Group 58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0" name="Rectangle 59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1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2" name="Rectangle 61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0" y="2339669"/>
            <a:ext cx="3500828" cy="2470065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20878" y="803187"/>
            <a:ext cx="6269591" cy="238265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18447" y="3672162"/>
            <a:ext cx="6272022" cy="238358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20E95673-5512-4AAA-9AEB-E00C61EC65D5}" type="datetime2">
              <a:rPr lang="en-US" smtClean="0"/>
              <a:t>Thursday, October 29, 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21070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40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9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0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61" name="Group 6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2" name="Rectangle 6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3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4" name="Rectangle 63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1" y="2363915"/>
            <a:ext cx="3500828" cy="2460497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25137" y="803185"/>
            <a:ext cx="6265088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25305" y="1488985"/>
            <a:ext cx="6264350" cy="169685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18653" y="3665887"/>
            <a:ext cx="6264414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18447" y="4351687"/>
            <a:ext cx="6265588" cy="17040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C13138FA-2E87-4873-8BBA-13E447C9A99A}" type="datetime2">
              <a:rPr lang="en-US" smtClean="0"/>
              <a:t>Thursday, October 29, 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82859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4" name="Group 23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5" name="Rectangle 24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5BB40A-97BD-4BFB-B639-0BFF95FDE8B7}" type="datetime2">
              <a:rPr lang="en-US" smtClean="0"/>
              <a:t>Thursday, October 29, 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142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9EE9E0E3-ECF6-4CFE-8698-AEFEBCECC3C0}" type="datetime2">
              <a:rPr lang="en-US" smtClean="0"/>
              <a:t>Thursday, October 29, 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26043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4" name="Group 73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5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6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1" name="Group 2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2" name="Rectangle 2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32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52026"/>
            <a:ext cx="3501197" cy="1223298"/>
          </a:xfrm>
        </p:spPr>
        <p:txBody>
          <a:bodyPr bIns="0" anchor="b">
            <a:noAutofit/>
          </a:bodyPr>
          <a:lstStyle>
            <a:lvl1pPr algn="ctr">
              <a:defRPr sz="3200"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9983" y="802809"/>
            <a:ext cx="6275035" cy="5249940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8631" y="3580186"/>
            <a:ext cx="3501197" cy="1221164"/>
          </a:xfrm>
        </p:spPr>
        <p:txBody>
          <a:bodyPr/>
          <a:lstStyle>
            <a:lvl1pPr marL="0" indent="0" algn="ctr">
              <a:buNone/>
              <a:defRPr sz="16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462FC-960E-4740-921F-B36862979F21}" type="datetime2">
              <a:rPr lang="en-US" smtClean="0"/>
              <a:t>Thursday, October 29, 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73218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3" name="Group 72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81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76" name="Group 75"/>
          <p:cNvGrpSpPr/>
          <p:nvPr/>
        </p:nvGrpSpPr>
        <p:grpSpPr>
          <a:xfrm>
            <a:off x="805336" y="1698331"/>
            <a:ext cx="5941540" cy="3470421"/>
            <a:chOff x="805336" y="1698331"/>
            <a:chExt cx="5941540" cy="3470421"/>
          </a:xfrm>
        </p:grpSpPr>
        <p:sp>
          <p:nvSpPr>
            <p:cNvPr id="77" name="Rectangle 76"/>
            <p:cNvSpPr/>
            <p:nvPr/>
          </p:nvSpPr>
          <p:spPr>
            <a:xfrm>
              <a:off x="805336" y="1698331"/>
              <a:ext cx="5941540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8" name="Isosceles Triangle 9"/>
            <p:cNvSpPr/>
            <p:nvPr/>
          </p:nvSpPr>
          <p:spPr>
            <a:xfrm rot="10800000">
              <a:off x="3618113" y="4896349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9" name="Rectangle 78"/>
            <p:cNvSpPr/>
            <p:nvPr/>
          </p:nvSpPr>
          <p:spPr>
            <a:xfrm>
              <a:off x="805336" y="2274403"/>
              <a:ext cx="5941540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43510" y="0"/>
            <a:ext cx="4648490" cy="6858000"/>
          </a:xfrm>
          <a:solidFill>
            <a:schemeClr val="bg1">
              <a:lumMod val="65000"/>
              <a:lumOff val="3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5443" y="2360255"/>
            <a:ext cx="5776646" cy="1178032"/>
          </a:xfrm>
        </p:spPr>
        <p:txBody>
          <a:bodyPr bIns="0" anchor="b">
            <a:normAutofit/>
          </a:bodyPr>
          <a:lstStyle>
            <a:lvl1pPr>
              <a:defRPr sz="3600"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5443" y="3545012"/>
            <a:ext cx="5776646" cy="1274198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E50BC9E2-CB44-4C05-9BB5-496C18A241E0}" type="datetime2">
              <a:rPr lang="en-US" smtClean="0"/>
              <a:t>Thursday, October 29, 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5942203" cy="320040"/>
          </a:xfrm>
        </p:spPr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828377" y="320040"/>
            <a:ext cx="914400" cy="320040"/>
          </a:xfrm>
        </p:spPr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90893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1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09983" y="794719"/>
            <a:ext cx="6275035" cy="525709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2EBD84-71F4-4271-8C46-0D47C0A9B12E}" type="datetime2">
              <a:rPr lang="en-US" smtClean="0"/>
              <a:t>Thursday, October 29, 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19891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 flipH="1">
            <a:off x="0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7718948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807437" y="2349925"/>
            <a:ext cx="3501195" cy="2456442"/>
          </a:xfrm>
        </p:spPr>
        <p:txBody>
          <a:bodyPr vert="eaVert"/>
          <a:lstStyle>
            <a:lvl1pPr algn="l">
              <a:lnSpc>
                <a:spcPct val="80000"/>
              </a:lnSpc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02747" y="798444"/>
            <a:ext cx="6268622" cy="5257303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ABAE0CE1-F450-4107-B2CB-17B18F8A3F4A}" type="datetime2">
              <a:rPr lang="en-US" smtClean="0"/>
              <a:t>Thursday, October 29, 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47594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91161" y="2358391"/>
            <a:ext cx="3498667" cy="2456485"/>
          </a:xfrm>
          <a:prstGeom prst="rect">
            <a:avLst/>
          </a:prstGeom>
        </p:spPr>
        <p:txBody>
          <a:bodyPr vert="horz" lIns="228600" tIns="228600" rIns="228600" bIns="22860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34982" y="794719"/>
            <a:ext cx="5950036" cy="52570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04672" y="320040"/>
            <a:ext cx="3657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6CB39B-5F4C-4A7E-9BE3-AAFD45576D16}" type="datetime2">
              <a:rPr lang="en-US" smtClean="0"/>
              <a:t>Thursday, October 29, 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04672" y="6227064"/>
            <a:ext cx="10588752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Sample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320040"/>
            <a:ext cx="9144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19649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690" r:id="rId2"/>
    <p:sldLayoutId id="2147483691" r:id="rId3"/>
    <p:sldLayoutId id="2147483692" r:id="rId4"/>
    <p:sldLayoutId id="2147483693" r:id="rId5"/>
    <p:sldLayoutId id="2147483694" r:id="rId6"/>
    <p:sldLayoutId id="2147483695" r:id="rId7"/>
    <p:sldLayoutId id="2147483696" r:id="rId8"/>
    <p:sldLayoutId id="2147483697" r:id="rId9"/>
    <p:sldLayoutId id="2147483698" r:id="rId10"/>
    <p:sldLayoutId id="2147483699" r:id="rId11"/>
  </p:sldLayoutIdLst>
  <p:hf sldNum="0" hdr="0" ftr="0" dt="0"/>
  <p:txStyles>
    <p:titleStyle>
      <a:lvl1pPr algn="ctr" defTabSz="914400" rtl="0" eaLnBrk="1" latinLnBrk="0" hangingPunct="1">
        <a:lnSpc>
          <a:spcPct val="85000"/>
        </a:lnSpc>
        <a:spcBef>
          <a:spcPct val="0"/>
        </a:spcBef>
        <a:buNone/>
        <a:defRPr sz="4000" b="0" i="0" kern="1200" cap="none" spc="-15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ifrc.org/en/what-we-do/disaster-management/about-disasters/aggravating-factors/under-development/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education.gov.scot/nih/Documents/fam2-supporting-vulnerable-families.pdf" TargetMode="External"/><Relationship Id="rId2" Type="http://schemas.openxmlformats.org/officeDocument/2006/relationships/hyperlink" Target="https://www.womenshealth.gov/relationships-and-safety/domestic-violence/effects-domestic-violence-children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troubledfamilies.blog.gov.u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35" name="Group 70">
            <a:extLst>
              <a:ext uri="{FF2B5EF4-FFF2-40B4-BE49-F238E27FC236}">
                <a16:creationId xmlns:a16="http://schemas.microsoft.com/office/drawing/2014/main" id="{BEF0548A-9968-4011-A0EA-C1968C3270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2" name="Freeform 5">
              <a:extLst>
                <a:ext uri="{FF2B5EF4-FFF2-40B4-BE49-F238E27FC236}">
                  <a16:creationId xmlns:a16="http://schemas.microsoft.com/office/drawing/2014/main" id="{366CE10B-11AE-4992-8644-83541BC835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36" name="Freeform 6">
              <a:extLst>
                <a:ext uri="{FF2B5EF4-FFF2-40B4-BE49-F238E27FC236}">
                  <a16:creationId xmlns:a16="http://schemas.microsoft.com/office/drawing/2014/main" id="{E1075C7A-C203-4F66-B27D-FF3FA5A385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4" name="Freeform 7">
              <a:extLst>
                <a:ext uri="{FF2B5EF4-FFF2-40B4-BE49-F238E27FC236}">
                  <a16:creationId xmlns:a16="http://schemas.microsoft.com/office/drawing/2014/main" id="{33922F52-1ADE-4738-BB57-A8917B2F3E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5" name="Freeform 8">
              <a:extLst>
                <a:ext uri="{FF2B5EF4-FFF2-40B4-BE49-F238E27FC236}">
                  <a16:creationId xmlns:a16="http://schemas.microsoft.com/office/drawing/2014/main" id="{FD8B1A7D-85FE-496D-B500-64556C96ED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6" name="Freeform 9">
              <a:extLst>
                <a:ext uri="{FF2B5EF4-FFF2-40B4-BE49-F238E27FC236}">
                  <a16:creationId xmlns:a16="http://schemas.microsoft.com/office/drawing/2014/main" id="{268ED253-918E-42B9-9DC1-550228931F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10">
              <a:extLst>
                <a:ext uri="{FF2B5EF4-FFF2-40B4-BE49-F238E27FC236}">
                  <a16:creationId xmlns:a16="http://schemas.microsoft.com/office/drawing/2014/main" id="{9628A3B7-EEAF-462C-BBEB-7DD2D23D4D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11">
              <a:extLst>
                <a:ext uri="{FF2B5EF4-FFF2-40B4-BE49-F238E27FC236}">
                  <a16:creationId xmlns:a16="http://schemas.microsoft.com/office/drawing/2014/main" id="{77FEA7DD-5921-4DE6-B4A1-AD5F33FA53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12">
              <a:extLst>
                <a:ext uri="{FF2B5EF4-FFF2-40B4-BE49-F238E27FC236}">
                  <a16:creationId xmlns:a16="http://schemas.microsoft.com/office/drawing/2014/main" id="{6BEA2E44-DA01-43F3-B29D-09D067A7A3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13">
              <a:extLst>
                <a:ext uri="{FF2B5EF4-FFF2-40B4-BE49-F238E27FC236}">
                  <a16:creationId xmlns:a16="http://schemas.microsoft.com/office/drawing/2014/main" id="{9DCCD644-E10A-4257-A2A0-41D3423334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4">
              <a:extLst>
                <a:ext uri="{FF2B5EF4-FFF2-40B4-BE49-F238E27FC236}">
                  <a16:creationId xmlns:a16="http://schemas.microsoft.com/office/drawing/2014/main" id="{D7EC30B8-EAD5-4B92-9AFA-26687915C3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5">
              <a:extLst>
                <a:ext uri="{FF2B5EF4-FFF2-40B4-BE49-F238E27FC236}">
                  <a16:creationId xmlns:a16="http://schemas.microsoft.com/office/drawing/2014/main" id="{DB6A6B8D-0A2A-401E-AA9E-E1599FCF4F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6">
              <a:extLst>
                <a:ext uri="{FF2B5EF4-FFF2-40B4-BE49-F238E27FC236}">
                  <a16:creationId xmlns:a16="http://schemas.microsoft.com/office/drawing/2014/main" id="{B8C49BC6-35DA-48F8-9102-E25B3440F9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7">
              <a:extLst>
                <a:ext uri="{FF2B5EF4-FFF2-40B4-BE49-F238E27FC236}">
                  <a16:creationId xmlns:a16="http://schemas.microsoft.com/office/drawing/2014/main" id="{82CDE0F9-EDF5-4A30-A391-7E5DD0B4AC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8">
              <a:extLst>
                <a:ext uri="{FF2B5EF4-FFF2-40B4-BE49-F238E27FC236}">
                  <a16:creationId xmlns:a16="http://schemas.microsoft.com/office/drawing/2014/main" id="{C7E88D73-CAEB-46C9-A8A1-87BF36A0AF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9">
              <a:extLst>
                <a:ext uri="{FF2B5EF4-FFF2-40B4-BE49-F238E27FC236}">
                  <a16:creationId xmlns:a16="http://schemas.microsoft.com/office/drawing/2014/main" id="{AE6C3B5E-2996-4F50-97C8-69E9186477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20">
              <a:extLst>
                <a:ext uri="{FF2B5EF4-FFF2-40B4-BE49-F238E27FC236}">
                  <a16:creationId xmlns:a16="http://schemas.microsoft.com/office/drawing/2014/main" id="{6AAC2749-48B9-4F4F-B610-F469B06F5E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21">
              <a:extLst>
                <a:ext uri="{FF2B5EF4-FFF2-40B4-BE49-F238E27FC236}">
                  <a16:creationId xmlns:a16="http://schemas.microsoft.com/office/drawing/2014/main" id="{DABA1C75-F82D-44C4-B9A6-A9F6CADE78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22">
              <a:extLst>
                <a:ext uri="{FF2B5EF4-FFF2-40B4-BE49-F238E27FC236}">
                  <a16:creationId xmlns:a16="http://schemas.microsoft.com/office/drawing/2014/main" id="{DBD6B42E-8DF7-416B-91CF-9BD5BF722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23">
              <a:extLst>
                <a:ext uri="{FF2B5EF4-FFF2-40B4-BE49-F238E27FC236}">
                  <a16:creationId xmlns:a16="http://schemas.microsoft.com/office/drawing/2014/main" id="{7AD99BC0-1DEE-447B-91F0-F0FCD3A901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4">
              <a:extLst>
                <a:ext uri="{FF2B5EF4-FFF2-40B4-BE49-F238E27FC236}">
                  <a16:creationId xmlns:a16="http://schemas.microsoft.com/office/drawing/2014/main" id="{F2069244-FECD-43BF-8F3F-F5A7D6076D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5">
              <a:extLst>
                <a:ext uri="{FF2B5EF4-FFF2-40B4-BE49-F238E27FC236}">
                  <a16:creationId xmlns:a16="http://schemas.microsoft.com/office/drawing/2014/main" id="{F35B6158-89DC-4D7A-AD07-E4D6902BCC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1037" name="Group 93">
            <a:extLst>
              <a:ext uri="{FF2B5EF4-FFF2-40B4-BE49-F238E27FC236}">
                <a16:creationId xmlns:a16="http://schemas.microsoft.com/office/drawing/2014/main" id="{2803FFA9-F470-4A54-ADD8-2857082A78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95" name="Rectangle 94">
              <a:extLst>
                <a:ext uri="{FF2B5EF4-FFF2-40B4-BE49-F238E27FC236}">
                  <a16:creationId xmlns:a16="http://schemas.microsoft.com/office/drawing/2014/main" id="{83F6B909-898F-49CA-AD31-67587092FA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6" name="Isosceles Triangle 22">
              <a:extLst>
                <a:ext uri="{FF2B5EF4-FFF2-40B4-BE49-F238E27FC236}">
                  <a16:creationId xmlns:a16="http://schemas.microsoft.com/office/drawing/2014/main" id="{D44D71C5-53C0-452F-84E9-A94F605211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7" name="Rectangle 96">
              <a:extLst>
                <a:ext uri="{FF2B5EF4-FFF2-40B4-BE49-F238E27FC236}">
                  <a16:creationId xmlns:a16="http://schemas.microsoft.com/office/drawing/2014/main" id="{93294BC1-3897-41EA-B83D-11C2477AA8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1038" name="Rectangle 98">
            <a:extLst>
              <a:ext uri="{FF2B5EF4-FFF2-40B4-BE49-F238E27FC236}">
                <a16:creationId xmlns:a16="http://schemas.microsoft.com/office/drawing/2014/main" id="{A3BAF07C-C39E-42EB-BB22-8D46691D97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3061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39" name="Group 100">
            <a:extLst>
              <a:ext uri="{FF2B5EF4-FFF2-40B4-BE49-F238E27FC236}">
                <a16:creationId xmlns:a16="http://schemas.microsoft.com/office/drawing/2014/main" id="{D8E9CF54-0466-4261-9E62-0249E60E18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1040" name="Freeform 5">
              <a:extLst>
                <a:ext uri="{FF2B5EF4-FFF2-40B4-BE49-F238E27FC236}">
                  <a16:creationId xmlns:a16="http://schemas.microsoft.com/office/drawing/2014/main" id="{33E32106-E8B1-4F76-9EE6-58537738A3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41" name="Freeform 6">
              <a:extLst>
                <a:ext uri="{FF2B5EF4-FFF2-40B4-BE49-F238E27FC236}">
                  <a16:creationId xmlns:a16="http://schemas.microsoft.com/office/drawing/2014/main" id="{C32C2C46-A045-44FB-8A74-5EBD650C27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42" name="Freeform 7">
              <a:extLst>
                <a:ext uri="{FF2B5EF4-FFF2-40B4-BE49-F238E27FC236}">
                  <a16:creationId xmlns:a16="http://schemas.microsoft.com/office/drawing/2014/main" id="{6A76F79C-6683-4940-BCF7-4BCCCEE406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5" name="Freeform 8">
              <a:extLst>
                <a:ext uri="{FF2B5EF4-FFF2-40B4-BE49-F238E27FC236}">
                  <a16:creationId xmlns:a16="http://schemas.microsoft.com/office/drawing/2014/main" id="{FF4675A3-6D07-4B1F-9BFC-AEBEA1AD06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43" name="Freeform 9">
              <a:extLst>
                <a:ext uri="{FF2B5EF4-FFF2-40B4-BE49-F238E27FC236}">
                  <a16:creationId xmlns:a16="http://schemas.microsoft.com/office/drawing/2014/main" id="{765E127A-B6B7-4B1D-B7BD-6C8C969D29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7" name="Freeform 10">
              <a:extLst>
                <a:ext uri="{FF2B5EF4-FFF2-40B4-BE49-F238E27FC236}">
                  <a16:creationId xmlns:a16="http://schemas.microsoft.com/office/drawing/2014/main" id="{3BCA9D9E-C72C-4751-BFA9-10B85CACE3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8" name="Freeform 11">
              <a:extLst>
                <a:ext uri="{FF2B5EF4-FFF2-40B4-BE49-F238E27FC236}">
                  <a16:creationId xmlns:a16="http://schemas.microsoft.com/office/drawing/2014/main" id="{080C708C-69BF-441B-AB75-C98160ED06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9" name="Freeform 12">
              <a:extLst>
                <a:ext uri="{FF2B5EF4-FFF2-40B4-BE49-F238E27FC236}">
                  <a16:creationId xmlns:a16="http://schemas.microsoft.com/office/drawing/2014/main" id="{3E79964E-F8F1-4763-8892-7BC3DAE306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10" name="Freeform 13">
              <a:extLst>
                <a:ext uri="{FF2B5EF4-FFF2-40B4-BE49-F238E27FC236}">
                  <a16:creationId xmlns:a16="http://schemas.microsoft.com/office/drawing/2014/main" id="{FE09592A-FCC9-4AE5-BA0B-730C6F3BBE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11" name="Freeform 14">
              <a:extLst>
                <a:ext uri="{FF2B5EF4-FFF2-40B4-BE49-F238E27FC236}">
                  <a16:creationId xmlns:a16="http://schemas.microsoft.com/office/drawing/2014/main" id="{96448994-820C-4BC1-ABF3-4579C6F99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12" name="Freeform 15">
              <a:extLst>
                <a:ext uri="{FF2B5EF4-FFF2-40B4-BE49-F238E27FC236}">
                  <a16:creationId xmlns:a16="http://schemas.microsoft.com/office/drawing/2014/main" id="{9BB0D192-565A-42B9-B292-CC032D71A6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3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13" name="Freeform 16">
              <a:extLst>
                <a:ext uri="{FF2B5EF4-FFF2-40B4-BE49-F238E27FC236}">
                  <a16:creationId xmlns:a16="http://schemas.microsoft.com/office/drawing/2014/main" id="{6D1CA09C-5F40-4E92-A7E9-D1FCEE5128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3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14" name="Freeform 17">
              <a:extLst>
                <a:ext uri="{FF2B5EF4-FFF2-40B4-BE49-F238E27FC236}">
                  <a16:creationId xmlns:a16="http://schemas.microsoft.com/office/drawing/2014/main" id="{379F5AA5-2E14-4880-A5A6-07AEF2AD89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15" name="Freeform 18">
              <a:extLst>
                <a:ext uri="{FF2B5EF4-FFF2-40B4-BE49-F238E27FC236}">
                  <a16:creationId xmlns:a16="http://schemas.microsoft.com/office/drawing/2014/main" id="{EF14BD32-D239-4DA3-98B3-7752073657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16" name="Freeform 19">
              <a:extLst>
                <a:ext uri="{FF2B5EF4-FFF2-40B4-BE49-F238E27FC236}">
                  <a16:creationId xmlns:a16="http://schemas.microsoft.com/office/drawing/2014/main" id="{CF07B250-E5E4-4624-9BD7-8D513A67B7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17" name="Freeform 20">
              <a:extLst>
                <a:ext uri="{FF2B5EF4-FFF2-40B4-BE49-F238E27FC236}">
                  <a16:creationId xmlns:a16="http://schemas.microsoft.com/office/drawing/2014/main" id="{BCC5D120-7C8C-4290-865C-4EE6E4F245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18" name="Freeform 21">
              <a:extLst>
                <a:ext uri="{FF2B5EF4-FFF2-40B4-BE49-F238E27FC236}">
                  <a16:creationId xmlns:a16="http://schemas.microsoft.com/office/drawing/2014/main" id="{C24688C6-CAE5-4EF2-B2BA-A138DA0A24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19" name="Freeform 22">
              <a:extLst>
                <a:ext uri="{FF2B5EF4-FFF2-40B4-BE49-F238E27FC236}">
                  <a16:creationId xmlns:a16="http://schemas.microsoft.com/office/drawing/2014/main" id="{6BD31099-7C13-4901-A04F-632B1CD846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20" name="Freeform 23">
              <a:extLst>
                <a:ext uri="{FF2B5EF4-FFF2-40B4-BE49-F238E27FC236}">
                  <a16:creationId xmlns:a16="http://schemas.microsoft.com/office/drawing/2014/main" id="{679F5FF7-82B2-4033-8FBE-63170C9378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1F23F1F-C858-9A4A-A502-D569486D110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54690" y="4625610"/>
            <a:ext cx="10000623" cy="1777829"/>
          </a:xfrm>
        </p:spPr>
        <p:txBody>
          <a:bodyPr vert="horz" lIns="228600" tIns="228600" rIns="228600" bIns="228600" rtlCol="0" anchor="ctr" anchorCtr="0">
            <a:noAutofit/>
          </a:bodyPr>
          <a:lstStyle/>
          <a:p>
            <a:pPr>
              <a:lnSpc>
                <a:spcPct val="85000"/>
              </a:lnSpc>
            </a:pPr>
            <a:r>
              <a:rPr lang="en-US" sz="4400" u="sng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Children young people and Families </a:t>
            </a:r>
            <a:br>
              <a:rPr lang="en-US" sz="3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36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4" descr="Family walk">
            <a:extLst>
              <a:ext uri="{FF2B5EF4-FFF2-40B4-BE49-F238E27FC236}">
                <a16:creationId xmlns:a16="http://schemas.microsoft.com/office/drawing/2014/main" id="{AB740B6B-AF72-3446-BBA5-B9AE3110C09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208" r="15160" b="2"/>
          <a:stretch/>
        </p:blipFill>
        <p:spPr bwMode="auto">
          <a:xfrm>
            <a:off x="20" y="10"/>
            <a:ext cx="3958454" cy="4269172"/>
          </a:xfrm>
          <a:custGeom>
            <a:avLst/>
            <a:gdLst/>
            <a:ahLst/>
            <a:cxnLst/>
            <a:rect l="l" t="t" r="r" b="b"/>
            <a:pathLst>
              <a:path w="3958474" h="4269182">
                <a:moveTo>
                  <a:pt x="0" y="0"/>
                </a:moveTo>
                <a:lnTo>
                  <a:pt x="3958474" y="0"/>
                </a:lnTo>
                <a:lnTo>
                  <a:pt x="3958474" y="4269182"/>
                </a:lnTo>
                <a:lnTo>
                  <a:pt x="3743408" y="4265769"/>
                </a:lnTo>
                <a:cubicBezTo>
                  <a:pt x="2663916" y="4241935"/>
                  <a:pt x="1529012" y="4189137"/>
                  <a:pt x="400746" y="4093206"/>
                </a:cubicBezTo>
                <a:lnTo>
                  <a:pt x="0" y="4056230"/>
                </a:lnTo>
                <a:lnTo>
                  <a:pt x="0" y="2956891"/>
                </a:lnTo>
                <a:lnTo>
                  <a:pt x="0" y="2764766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Family holding hands">
            <a:extLst>
              <a:ext uri="{FF2B5EF4-FFF2-40B4-BE49-F238E27FC236}">
                <a16:creationId xmlns:a16="http://schemas.microsoft.com/office/drawing/2014/main" id="{36A851CD-BBB6-2C42-BEBD-9D8ED27D62A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896" r="20143" b="1"/>
          <a:stretch/>
        </p:blipFill>
        <p:spPr bwMode="auto">
          <a:xfrm>
            <a:off x="3995213" y="10"/>
            <a:ext cx="4057897" cy="4295212"/>
          </a:xfrm>
          <a:custGeom>
            <a:avLst/>
            <a:gdLst/>
            <a:ahLst/>
            <a:cxnLst/>
            <a:rect l="l" t="t" r="r" b="b"/>
            <a:pathLst>
              <a:path w="3962329" h="4295222">
                <a:moveTo>
                  <a:pt x="0" y="0"/>
                </a:moveTo>
                <a:lnTo>
                  <a:pt x="3962329" y="0"/>
                </a:lnTo>
                <a:lnTo>
                  <a:pt x="3962329" y="4235683"/>
                </a:lnTo>
                <a:lnTo>
                  <a:pt x="3825931" y="4241643"/>
                </a:lnTo>
                <a:cubicBezTo>
                  <a:pt x="3408113" y="4258040"/>
                  <a:pt x="3011048" y="4269966"/>
                  <a:pt x="2640159" y="4278117"/>
                </a:cubicBezTo>
                <a:cubicBezTo>
                  <a:pt x="1960196" y="4293061"/>
                  <a:pt x="1214161" y="4299682"/>
                  <a:pt x="428231" y="4292004"/>
                </a:cubicBezTo>
                <a:lnTo>
                  <a:pt x="0" y="4285209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6EB58630-3966-FD44-B255-F9E1CA9AFAA2}"/>
              </a:ext>
            </a:extLst>
          </p:cNvPr>
          <p:cNvSpPr/>
          <p:nvPr/>
        </p:nvSpPr>
        <p:spPr>
          <a:xfrm>
            <a:off x="20" y="3949952"/>
            <a:ext cx="3958454" cy="443844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wrap="square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GB" sz="12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(THOMAS, 2020)</a:t>
            </a:r>
            <a:endParaRPr lang="en-US" sz="120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77124B4B-D75F-4EFD-8A48-B5D70B56E9C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68507" y="4663818"/>
            <a:ext cx="8702606" cy="1411033"/>
          </a:xfrm>
        </p:spPr>
        <p:txBody>
          <a:bodyPr/>
          <a:lstStyle/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AD2534E-7CEA-FB46-A37F-128E51ABB079}"/>
              </a:ext>
            </a:extLst>
          </p:cNvPr>
          <p:cNvSpPr txBox="1"/>
          <p:nvPr/>
        </p:nvSpPr>
        <p:spPr>
          <a:xfrm>
            <a:off x="8156575" y="14286"/>
            <a:ext cx="3775602" cy="46351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10000"/>
              </a:lnSpc>
            </a:pPr>
            <a:endParaRPr lang="en-US">
              <a:solidFill>
                <a:schemeClr val="bg1">
                  <a:lumMod val="95000"/>
                  <a:lumOff val="5000"/>
                </a:schemeClr>
              </a:solidFill>
              <a:highlight>
                <a:srgbClr val="FF0000"/>
              </a:highlight>
              <a:latin typeface="Arial"/>
              <a:cs typeface="Arial"/>
            </a:endParaRPr>
          </a:p>
          <a:p>
            <a:pPr>
              <a:lnSpc>
                <a:spcPct val="110000"/>
              </a:lnSpc>
            </a:pPr>
            <a:r>
              <a:rPr lang="en-US">
                <a:solidFill>
                  <a:schemeClr val="bg1">
                    <a:lumMod val="95000"/>
                    <a:lumOff val="5000"/>
                  </a:schemeClr>
                </a:solidFill>
                <a:highlight>
                  <a:srgbClr val="FF0000"/>
                </a:highlight>
                <a:latin typeface="Arial"/>
                <a:cs typeface="Arial"/>
              </a:rPr>
              <a:t>Mehnaz Akhtar 1813781</a:t>
            </a:r>
          </a:p>
          <a:p>
            <a:pPr>
              <a:lnSpc>
                <a:spcPct val="110000"/>
              </a:lnSpc>
            </a:pPr>
            <a:endParaRPr lang="en-US">
              <a:solidFill>
                <a:schemeClr val="bg1">
                  <a:lumMod val="95000"/>
                  <a:lumOff val="5000"/>
                </a:schemeClr>
              </a:solidFill>
              <a:highlight>
                <a:srgbClr val="FF0000"/>
              </a:highlight>
              <a:latin typeface="Arial"/>
              <a:cs typeface="Arial"/>
            </a:endParaRPr>
          </a:p>
          <a:p>
            <a:pPr>
              <a:lnSpc>
                <a:spcPct val="110000"/>
              </a:lnSpc>
            </a:pPr>
            <a:r>
              <a:rPr lang="en-US">
                <a:solidFill>
                  <a:schemeClr val="bg1">
                    <a:lumMod val="95000"/>
                    <a:lumOff val="5000"/>
                  </a:schemeClr>
                </a:solidFill>
                <a:highlight>
                  <a:srgbClr val="FF0000"/>
                </a:highlight>
                <a:latin typeface="Arial"/>
                <a:cs typeface="Arial"/>
              </a:rPr>
              <a:t>Saminah Chohan 1807436</a:t>
            </a:r>
          </a:p>
          <a:p>
            <a:pPr>
              <a:lnSpc>
                <a:spcPct val="110000"/>
              </a:lnSpc>
            </a:pPr>
            <a:endParaRPr lang="en-US">
              <a:solidFill>
                <a:schemeClr val="bg1">
                  <a:lumMod val="95000"/>
                  <a:lumOff val="5000"/>
                </a:schemeClr>
              </a:solidFill>
              <a:ea typeface="+mn-lt"/>
              <a:cs typeface="+mn-lt"/>
            </a:endParaRPr>
          </a:p>
          <a:p>
            <a:pPr>
              <a:lnSpc>
                <a:spcPct val="110000"/>
              </a:lnSpc>
            </a:pPr>
            <a:r>
              <a:rPr lang="en-US">
                <a:solidFill>
                  <a:schemeClr val="bg1">
                    <a:lumMod val="95000"/>
                    <a:lumOff val="5000"/>
                  </a:schemeClr>
                </a:solidFill>
                <a:highlight>
                  <a:srgbClr val="FF0000"/>
                </a:highlight>
                <a:latin typeface="Arial"/>
                <a:cs typeface="Arial"/>
              </a:rPr>
              <a:t>Letitia Buyana 1817068</a:t>
            </a:r>
          </a:p>
          <a:p>
            <a:pPr>
              <a:lnSpc>
                <a:spcPct val="110000"/>
              </a:lnSpc>
            </a:pPr>
            <a:endParaRPr lang="en-US">
              <a:solidFill>
                <a:schemeClr val="bg1">
                  <a:lumMod val="95000"/>
                  <a:lumOff val="5000"/>
                </a:schemeClr>
              </a:solidFill>
              <a:highlight>
                <a:srgbClr val="FF0000"/>
              </a:highlight>
              <a:latin typeface="Arial"/>
              <a:cs typeface="Arial"/>
            </a:endParaRPr>
          </a:p>
          <a:p>
            <a:pPr>
              <a:lnSpc>
                <a:spcPct val="110000"/>
              </a:lnSpc>
            </a:pPr>
            <a:r>
              <a:rPr lang="en-US">
                <a:solidFill>
                  <a:schemeClr val="bg1">
                    <a:lumMod val="95000"/>
                    <a:lumOff val="5000"/>
                  </a:schemeClr>
                </a:solidFill>
                <a:highlight>
                  <a:srgbClr val="FF0000"/>
                </a:highlight>
                <a:latin typeface="Arial"/>
                <a:cs typeface="Arial"/>
              </a:rPr>
              <a:t>Gulnaz Begum 1907551</a:t>
            </a:r>
          </a:p>
          <a:p>
            <a:pPr>
              <a:lnSpc>
                <a:spcPct val="110000"/>
              </a:lnSpc>
            </a:pPr>
            <a:endParaRPr lang="en-US">
              <a:solidFill>
                <a:schemeClr val="bg1">
                  <a:lumMod val="95000"/>
                  <a:lumOff val="5000"/>
                </a:schemeClr>
              </a:solidFill>
              <a:ea typeface="+mn-lt"/>
              <a:cs typeface="+mn-lt"/>
            </a:endParaRPr>
          </a:p>
          <a:p>
            <a:pPr>
              <a:lnSpc>
                <a:spcPct val="110000"/>
              </a:lnSpc>
            </a:pPr>
            <a:r>
              <a:rPr lang="en-US">
                <a:solidFill>
                  <a:schemeClr val="bg1">
                    <a:lumMod val="95000"/>
                    <a:lumOff val="5000"/>
                  </a:schemeClr>
                </a:solidFill>
                <a:highlight>
                  <a:srgbClr val="FF0000"/>
                </a:highlight>
                <a:latin typeface="Arial"/>
                <a:cs typeface="Arial"/>
              </a:rPr>
              <a:t>Shelim Islam 1714298</a:t>
            </a:r>
          </a:p>
          <a:p>
            <a:pPr>
              <a:lnSpc>
                <a:spcPct val="110000"/>
              </a:lnSpc>
            </a:pPr>
            <a:endParaRPr lang="en-US">
              <a:solidFill>
                <a:schemeClr val="bg1">
                  <a:lumMod val="95000"/>
                  <a:lumOff val="5000"/>
                </a:schemeClr>
              </a:solidFill>
              <a:highlight>
                <a:srgbClr val="FF0000"/>
              </a:highlight>
              <a:latin typeface="Arial"/>
              <a:cs typeface="Arial"/>
            </a:endParaRPr>
          </a:p>
          <a:p>
            <a:pPr>
              <a:lnSpc>
                <a:spcPct val="110000"/>
              </a:lnSpc>
            </a:pPr>
            <a:r>
              <a:rPr lang="en-US">
                <a:solidFill>
                  <a:schemeClr val="bg1">
                    <a:lumMod val="95000"/>
                    <a:lumOff val="5000"/>
                  </a:schemeClr>
                </a:solidFill>
                <a:highlight>
                  <a:srgbClr val="FF0000"/>
                </a:highlight>
                <a:latin typeface="Arial"/>
                <a:cs typeface="Arial"/>
              </a:rPr>
              <a:t>Awais Ali          1816831</a:t>
            </a:r>
          </a:p>
          <a:p>
            <a:pPr>
              <a:lnSpc>
                <a:spcPct val="110000"/>
              </a:lnSpc>
            </a:pPr>
            <a:endParaRPr lang="en-US">
              <a:solidFill>
                <a:schemeClr val="bg1">
                  <a:lumMod val="95000"/>
                  <a:lumOff val="5000"/>
                </a:schemeClr>
              </a:solidFill>
              <a:ea typeface="+mn-lt"/>
              <a:cs typeface="+mn-lt"/>
            </a:endParaRPr>
          </a:p>
          <a:p>
            <a:pPr>
              <a:lnSpc>
                <a:spcPct val="110000"/>
              </a:lnSpc>
            </a:pPr>
            <a:r>
              <a:rPr lang="en-US">
                <a:solidFill>
                  <a:schemeClr val="bg1">
                    <a:lumMod val="95000"/>
                    <a:lumOff val="5000"/>
                  </a:schemeClr>
                </a:solidFill>
                <a:highlight>
                  <a:srgbClr val="FF0000"/>
                </a:highlight>
                <a:latin typeface="Arial"/>
                <a:cs typeface="Arial"/>
              </a:rPr>
              <a:t>Mohammed Mia 1814468</a:t>
            </a:r>
            <a:endParaRPr lang="en-US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5734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6" name="Rectangle 75">
            <a:extLst>
              <a:ext uri="{FF2B5EF4-FFF2-40B4-BE49-F238E27FC236}">
                <a16:creationId xmlns:a16="http://schemas.microsoft.com/office/drawing/2014/main" id="{F3C5918A-1DC5-4CF3-AA27-00AA3088A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8" name="Freeform: Shape 77">
            <a:extLst>
              <a:ext uri="{FF2B5EF4-FFF2-40B4-BE49-F238E27FC236}">
                <a16:creationId xmlns:a16="http://schemas.microsoft.com/office/drawing/2014/main" id="{B786683A-6FD6-4BF7-B3B0-DC3976773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74788" y="-15796"/>
            <a:ext cx="7911916" cy="6889592"/>
          </a:xfrm>
          <a:custGeom>
            <a:avLst/>
            <a:gdLst>
              <a:gd name="connsiteX0" fmla="*/ 1144064 w 7911916"/>
              <a:gd name="connsiteY0" fmla="*/ 0 h 6889592"/>
              <a:gd name="connsiteX1" fmla="*/ 7911916 w 7911916"/>
              <a:gd name="connsiteY1" fmla="*/ 0 h 6889592"/>
              <a:gd name="connsiteX2" fmla="*/ 7911916 w 7911916"/>
              <a:gd name="connsiteY2" fmla="*/ 6889592 h 6889592"/>
              <a:gd name="connsiteX3" fmla="*/ 1282780 w 7911916"/>
              <a:gd name="connsiteY3" fmla="*/ 6889592 h 6889592"/>
              <a:gd name="connsiteX4" fmla="*/ 1021588 w 7911916"/>
              <a:gd name="connsiteY4" fmla="*/ 6461391 h 6889592"/>
              <a:gd name="connsiteX5" fmla="*/ 841264 w 7911916"/>
              <a:gd name="connsiteY5" fmla="*/ 370936 h 6889592"/>
              <a:gd name="connsiteX6" fmla="*/ 1119707 w 7911916"/>
              <a:gd name="connsiteY6" fmla="*/ 26053 h 68895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911916" h="6889592">
                <a:moveTo>
                  <a:pt x="1144064" y="0"/>
                </a:moveTo>
                <a:lnTo>
                  <a:pt x="7911916" y="0"/>
                </a:lnTo>
                <a:lnTo>
                  <a:pt x="7911916" y="6889592"/>
                </a:lnTo>
                <a:lnTo>
                  <a:pt x="1282780" y="6889592"/>
                </a:lnTo>
                <a:lnTo>
                  <a:pt x="1021588" y="6461391"/>
                </a:lnTo>
                <a:cubicBezTo>
                  <a:pt x="-73086" y="4533675"/>
                  <a:pt x="-509682" y="2192905"/>
                  <a:pt x="841264" y="370936"/>
                </a:cubicBezTo>
                <a:cubicBezTo>
                  <a:pt x="928899" y="253509"/>
                  <a:pt x="1021859" y="138477"/>
                  <a:pt x="1119707" y="26053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0" name="Freeform: Shape 79">
            <a:extLst>
              <a:ext uri="{FF2B5EF4-FFF2-40B4-BE49-F238E27FC236}">
                <a16:creationId xmlns:a16="http://schemas.microsoft.com/office/drawing/2014/main" id="{05169E50-59FB-4AEE-B61D-44A882A4C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249750" y="-6726"/>
            <a:ext cx="5931659" cy="6871452"/>
          </a:xfrm>
          <a:custGeom>
            <a:avLst/>
            <a:gdLst>
              <a:gd name="connsiteX0" fmla="*/ 2429503 w 5931659"/>
              <a:gd name="connsiteY0" fmla="*/ 0 h 6871452"/>
              <a:gd name="connsiteX1" fmla="*/ 5931659 w 5931659"/>
              <a:gd name="connsiteY1" fmla="*/ 0 h 6871452"/>
              <a:gd name="connsiteX2" fmla="*/ 5931659 w 5931659"/>
              <a:gd name="connsiteY2" fmla="*/ 6871452 h 6871452"/>
              <a:gd name="connsiteX3" fmla="*/ 1302090 w 5931659"/>
              <a:gd name="connsiteY3" fmla="*/ 6871452 h 6871452"/>
              <a:gd name="connsiteX4" fmla="*/ 1257860 w 5931659"/>
              <a:gd name="connsiteY4" fmla="*/ 6820098 h 6871452"/>
              <a:gd name="connsiteX5" fmla="*/ 456609 w 5931659"/>
              <a:gd name="connsiteY5" fmla="*/ 1965059 h 6871452"/>
              <a:gd name="connsiteX6" fmla="*/ 2356353 w 5931659"/>
              <a:gd name="connsiteY6" fmla="*/ 42030 h 68714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31659" h="6871452">
                <a:moveTo>
                  <a:pt x="2429503" y="0"/>
                </a:moveTo>
                <a:lnTo>
                  <a:pt x="5931659" y="0"/>
                </a:lnTo>
                <a:lnTo>
                  <a:pt x="5931659" y="6871452"/>
                </a:lnTo>
                <a:lnTo>
                  <a:pt x="1302090" y="6871452"/>
                </a:lnTo>
                <a:lnTo>
                  <a:pt x="1257860" y="6820098"/>
                </a:lnTo>
                <a:cubicBezTo>
                  <a:pt x="121068" y="5395213"/>
                  <a:pt x="-469022" y="3541076"/>
                  <a:pt x="456609" y="1965059"/>
                </a:cubicBezTo>
                <a:cubicBezTo>
                  <a:pt x="919425" y="1178905"/>
                  <a:pt x="1583566" y="524859"/>
                  <a:pt x="2356353" y="42030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2" name="Freeform: Shape 81">
            <a:extLst>
              <a:ext uri="{FF2B5EF4-FFF2-40B4-BE49-F238E27FC236}">
                <a16:creationId xmlns:a16="http://schemas.microsoft.com/office/drawing/2014/main" id="{117C30F0-5A38-4B60-B632-3AF7C2780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33528" y="-3116"/>
            <a:ext cx="6766974" cy="6864232"/>
          </a:xfrm>
          <a:custGeom>
            <a:avLst/>
            <a:gdLst>
              <a:gd name="connsiteX0" fmla="*/ 2135088 w 6766974"/>
              <a:gd name="connsiteY0" fmla="*/ 0 h 6864232"/>
              <a:gd name="connsiteX1" fmla="*/ 6766974 w 6766974"/>
              <a:gd name="connsiteY1" fmla="*/ 0 h 6864232"/>
              <a:gd name="connsiteX2" fmla="*/ 6766974 w 6766974"/>
              <a:gd name="connsiteY2" fmla="*/ 6864232 h 6864232"/>
              <a:gd name="connsiteX3" fmla="*/ 1128977 w 6766974"/>
              <a:gd name="connsiteY3" fmla="*/ 6864232 h 6864232"/>
              <a:gd name="connsiteX4" fmla="*/ 1004776 w 6766974"/>
              <a:gd name="connsiteY4" fmla="*/ 6687663 h 6864232"/>
              <a:gd name="connsiteX5" fmla="*/ 709736 w 6766974"/>
              <a:gd name="connsiteY5" fmla="*/ 1521351 h 6864232"/>
              <a:gd name="connsiteX6" fmla="*/ 1896284 w 6766974"/>
              <a:gd name="connsiteY6" fmla="*/ 197391 h 6864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766974" h="6864232">
                <a:moveTo>
                  <a:pt x="2135088" y="0"/>
                </a:moveTo>
                <a:lnTo>
                  <a:pt x="6766974" y="0"/>
                </a:lnTo>
                <a:lnTo>
                  <a:pt x="6766974" y="6864232"/>
                </a:lnTo>
                <a:lnTo>
                  <a:pt x="1128977" y="6864232"/>
                </a:lnTo>
                <a:lnTo>
                  <a:pt x="1004776" y="6687663"/>
                </a:lnTo>
                <a:cubicBezTo>
                  <a:pt x="-54053" y="5122098"/>
                  <a:pt x="-463081" y="3202457"/>
                  <a:pt x="709736" y="1521351"/>
                </a:cubicBezTo>
                <a:cubicBezTo>
                  <a:pt x="1045443" y="1039181"/>
                  <a:pt x="1446565" y="592246"/>
                  <a:pt x="1896284" y="197391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4" name="Freeform: Shape 83">
            <a:extLst>
              <a:ext uri="{FF2B5EF4-FFF2-40B4-BE49-F238E27FC236}">
                <a16:creationId xmlns:a16="http://schemas.microsoft.com/office/drawing/2014/main" id="{A200CBA5-3F2B-4AAC-9F86-99AFECC19C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36" y="0"/>
            <a:ext cx="5238864" cy="6858000"/>
          </a:xfrm>
          <a:custGeom>
            <a:avLst/>
            <a:gdLst>
              <a:gd name="connsiteX0" fmla="*/ 2829115 w 5238864"/>
              <a:gd name="connsiteY0" fmla="*/ 0 h 6864726"/>
              <a:gd name="connsiteX1" fmla="*/ 5238864 w 5238864"/>
              <a:gd name="connsiteY1" fmla="*/ 0 h 6864726"/>
              <a:gd name="connsiteX2" fmla="*/ 5238864 w 5238864"/>
              <a:gd name="connsiteY2" fmla="*/ 6864726 h 6864726"/>
              <a:gd name="connsiteX3" fmla="*/ 1518091 w 5238864"/>
              <a:gd name="connsiteY3" fmla="*/ 6864726 h 6864726"/>
              <a:gd name="connsiteX4" fmla="*/ 1435414 w 5238864"/>
              <a:gd name="connsiteY4" fmla="*/ 6778879 h 6864726"/>
              <a:gd name="connsiteX5" fmla="*/ 406006 w 5238864"/>
              <a:gd name="connsiteY5" fmla="*/ 2093910 h 6864726"/>
              <a:gd name="connsiteX6" fmla="*/ 2559142 w 5238864"/>
              <a:gd name="connsiteY6" fmla="*/ 124487 h 68647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38864" h="6864726">
                <a:moveTo>
                  <a:pt x="2829115" y="0"/>
                </a:moveTo>
                <a:lnTo>
                  <a:pt x="5238864" y="0"/>
                </a:lnTo>
                <a:lnTo>
                  <a:pt x="5238864" y="6864726"/>
                </a:lnTo>
                <a:lnTo>
                  <a:pt x="1518091" y="6864726"/>
                </a:lnTo>
                <a:lnTo>
                  <a:pt x="1435414" y="6778879"/>
                </a:lnTo>
                <a:cubicBezTo>
                  <a:pt x="226066" y="5476104"/>
                  <a:pt x="-499346" y="3635393"/>
                  <a:pt x="406006" y="2093910"/>
                </a:cubicBezTo>
                <a:cubicBezTo>
                  <a:pt x="907547" y="1241972"/>
                  <a:pt x="1674986" y="564513"/>
                  <a:pt x="2559142" y="12448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F73B4B-2DBA-D94A-8056-50575A9B60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46173" y="1139375"/>
            <a:ext cx="3456122" cy="4589717"/>
          </a:xfrm>
        </p:spPr>
        <p:txBody>
          <a:bodyPr>
            <a:normAutofit/>
          </a:bodyPr>
          <a:lstStyle/>
          <a:p>
            <a:pPr algn="l"/>
            <a:r>
              <a:rPr lang="en-US" sz="480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br>
              <a:rPr lang="en-US" sz="4800"/>
            </a:br>
            <a:br>
              <a:rPr lang="en-US" sz="4800"/>
            </a:br>
            <a:endParaRPr lang="en-US" sz="48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838E0FC-3216-4E34-934D-A98CB79D6AE9}"/>
              </a:ext>
            </a:extLst>
          </p:cNvPr>
          <p:cNvSpPr txBox="1"/>
          <p:nvPr/>
        </p:nvSpPr>
        <p:spPr>
          <a:xfrm>
            <a:off x="1245079" y="281796"/>
            <a:ext cx="6006860" cy="110799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6600"/>
              <a:t>Family A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94EAA31-89F1-4D50-9B28-394807481855}"/>
              </a:ext>
            </a:extLst>
          </p:cNvPr>
          <p:cNvSpPr txBox="1"/>
          <p:nvPr/>
        </p:nvSpPr>
        <p:spPr>
          <a:xfrm>
            <a:off x="1245080" y="2265872"/>
            <a:ext cx="1017917" cy="369332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Mother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834DDDB8-755B-45A5-BFD7-56388596F672}"/>
              </a:ext>
            </a:extLst>
          </p:cNvPr>
          <p:cNvSpPr txBox="1"/>
          <p:nvPr/>
        </p:nvSpPr>
        <p:spPr>
          <a:xfrm>
            <a:off x="3156369" y="2236218"/>
            <a:ext cx="1132936" cy="400110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000"/>
              <a:t>Father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0CDB5BA8-5FA3-494F-9D46-CE98531E809F}"/>
              </a:ext>
            </a:extLst>
          </p:cNvPr>
          <p:cNvSpPr txBox="1"/>
          <p:nvPr/>
        </p:nvSpPr>
        <p:spPr>
          <a:xfrm>
            <a:off x="1085131" y="3931849"/>
            <a:ext cx="1305464" cy="369332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Daughter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01CC1752-8ED0-43B7-ACAC-48D28049B663}"/>
              </a:ext>
            </a:extLst>
          </p:cNvPr>
          <p:cNvSpPr txBox="1"/>
          <p:nvPr/>
        </p:nvSpPr>
        <p:spPr>
          <a:xfrm>
            <a:off x="3686534" y="3945327"/>
            <a:ext cx="1406106" cy="369332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Daughter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FA522F69-984A-48A8-ABD5-C7D6A56A69F8}"/>
              </a:ext>
            </a:extLst>
          </p:cNvPr>
          <p:cNvSpPr txBox="1"/>
          <p:nvPr/>
        </p:nvSpPr>
        <p:spPr>
          <a:xfrm>
            <a:off x="2607334" y="3930051"/>
            <a:ext cx="730370" cy="383710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Son</a:t>
            </a:r>
          </a:p>
        </p:txBody>
      </p: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96539BDE-51B4-4919-B55C-26C2C0A79710}"/>
              </a:ext>
            </a:extLst>
          </p:cNvPr>
          <p:cNvCxnSpPr/>
          <p:nvPr/>
        </p:nvCxnSpPr>
        <p:spPr>
          <a:xfrm>
            <a:off x="2204796" y="2486176"/>
            <a:ext cx="905773" cy="0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47049754-113C-421E-95BB-F9208FA634E7}"/>
              </a:ext>
            </a:extLst>
          </p:cNvPr>
          <p:cNvCxnSpPr/>
          <p:nvPr/>
        </p:nvCxnSpPr>
        <p:spPr>
          <a:xfrm>
            <a:off x="2757936" y="2491956"/>
            <a:ext cx="14378" cy="977660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FD29C000-7E71-4867-B984-2A1D9B7B2144}"/>
              </a:ext>
            </a:extLst>
          </p:cNvPr>
          <p:cNvCxnSpPr/>
          <p:nvPr/>
        </p:nvCxnSpPr>
        <p:spPr>
          <a:xfrm flipV="1">
            <a:off x="1599150" y="3462040"/>
            <a:ext cx="2587923" cy="14377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955D51C1-AF4E-4637-948D-4DBFBF25B9AA}"/>
              </a:ext>
            </a:extLst>
          </p:cNvPr>
          <p:cNvCxnSpPr/>
          <p:nvPr/>
        </p:nvCxnSpPr>
        <p:spPr>
          <a:xfrm>
            <a:off x="1620328" y="3482197"/>
            <a:ext cx="0" cy="388189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6F8AFD2D-B8A0-4F31-AD30-FEF0E251D6D6}"/>
              </a:ext>
            </a:extLst>
          </p:cNvPr>
          <p:cNvCxnSpPr/>
          <p:nvPr/>
        </p:nvCxnSpPr>
        <p:spPr>
          <a:xfrm flipH="1">
            <a:off x="2769618" y="3438165"/>
            <a:ext cx="0" cy="431320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9529B382-77A5-4710-9DD1-6CBE1729D1FB}"/>
              </a:ext>
            </a:extLst>
          </p:cNvPr>
          <p:cNvCxnSpPr/>
          <p:nvPr/>
        </p:nvCxnSpPr>
        <p:spPr>
          <a:xfrm flipH="1">
            <a:off x="4134568" y="3480399"/>
            <a:ext cx="14377" cy="460075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60289B44-2D0A-4F89-8668-42F15C4B9466}"/>
              </a:ext>
            </a:extLst>
          </p:cNvPr>
          <p:cNvSpPr txBox="1"/>
          <p:nvPr/>
        </p:nvSpPr>
        <p:spPr>
          <a:xfrm>
            <a:off x="1968440" y="4987686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A primary age son- focus of referral </a:t>
            </a:r>
          </a:p>
        </p:txBody>
      </p: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7D99C583-55D5-429E-83CD-BE0115D9ED87}"/>
              </a:ext>
            </a:extLst>
          </p:cNvPr>
          <p:cNvCxnSpPr/>
          <p:nvPr/>
        </p:nvCxnSpPr>
        <p:spPr>
          <a:xfrm flipH="1">
            <a:off x="2917374" y="4463962"/>
            <a:ext cx="5750" cy="51183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48EAD695-2B37-40F7-9EC0-943F54FC397E}"/>
              </a:ext>
            </a:extLst>
          </p:cNvPr>
          <p:cNvSpPr txBox="1"/>
          <p:nvPr/>
        </p:nvSpPr>
        <p:spPr>
          <a:xfrm>
            <a:off x="626852" y="5730816"/>
            <a:ext cx="6481313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According to Education Government Scotland 73% of referrals come directly from schools, reason being non-attendance at school, child behaviour and parenting skills.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67214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6" name="Rectangle 75">
            <a:extLst>
              <a:ext uri="{FF2B5EF4-FFF2-40B4-BE49-F238E27FC236}">
                <a16:creationId xmlns:a16="http://schemas.microsoft.com/office/drawing/2014/main" id="{F3C5918A-1DC5-4CF3-AA27-00AA3088A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8" name="Freeform: Shape 77">
            <a:extLst>
              <a:ext uri="{FF2B5EF4-FFF2-40B4-BE49-F238E27FC236}">
                <a16:creationId xmlns:a16="http://schemas.microsoft.com/office/drawing/2014/main" id="{B786683A-6FD6-4BF7-B3B0-DC3976773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74788" y="-15796"/>
            <a:ext cx="7911916" cy="6889592"/>
          </a:xfrm>
          <a:custGeom>
            <a:avLst/>
            <a:gdLst>
              <a:gd name="connsiteX0" fmla="*/ 1144064 w 7911916"/>
              <a:gd name="connsiteY0" fmla="*/ 0 h 6889592"/>
              <a:gd name="connsiteX1" fmla="*/ 7911916 w 7911916"/>
              <a:gd name="connsiteY1" fmla="*/ 0 h 6889592"/>
              <a:gd name="connsiteX2" fmla="*/ 7911916 w 7911916"/>
              <a:gd name="connsiteY2" fmla="*/ 6889592 h 6889592"/>
              <a:gd name="connsiteX3" fmla="*/ 1282780 w 7911916"/>
              <a:gd name="connsiteY3" fmla="*/ 6889592 h 6889592"/>
              <a:gd name="connsiteX4" fmla="*/ 1021588 w 7911916"/>
              <a:gd name="connsiteY4" fmla="*/ 6461391 h 6889592"/>
              <a:gd name="connsiteX5" fmla="*/ 841264 w 7911916"/>
              <a:gd name="connsiteY5" fmla="*/ 370936 h 6889592"/>
              <a:gd name="connsiteX6" fmla="*/ 1119707 w 7911916"/>
              <a:gd name="connsiteY6" fmla="*/ 26053 h 68895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911916" h="6889592">
                <a:moveTo>
                  <a:pt x="1144064" y="0"/>
                </a:moveTo>
                <a:lnTo>
                  <a:pt x="7911916" y="0"/>
                </a:lnTo>
                <a:lnTo>
                  <a:pt x="7911916" y="6889592"/>
                </a:lnTo>
                <a:lnTo>
                  <a:pt x="1282780" y="6889592"/>
                </a:lnTo>
                <a:lnTo>
                  <a:pt x="1021588" y="6461391"/>
                </a:lnTo>
                <a:cubicBezTo>
                  <a:pt x="-73086" y="4533675"/>
                  <a:pt x="-509682" y="2192905"/>
                  <a:pt x="841264" y="370936"/>
                </a:cubicBezTo>
                <a:cubicBezTo>
                  <a:pt x="928899" y="253509"/>
                  <a:pt x="1021859" y="138477"/>
                  <a:pt x="1119707" y="26053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0" name="Freeform: Shape 79">
            <a:extLst>
              <a:ext uri="{FF2B5EF4-FFF2-40B4-BE49-F238E27FC236}">
                <a16:creationId xmlns:a16="http://schemas.microsoft.com/office/drawing/2014/main" id="{05169E50-59FB-4AEE-B61D-44A882A4C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249750" y="-6726"/>
            <a:ext cx="5931659" cy="6871452"/>
          </a:xfrm>
          <a:custGeom>
            <a:avLst/>
            <a:gdLst>
              <a:gd name="connsiteX0" fmla="*/ 2429503 w 5931659"/>
              <a:gd name="connsiteY0" fmla="*/ 0 h 6871452"/>
              <a:gd name="connsiteX1" fmla="*/ 5931659 w 5931659"/>
              <a:gd name="connsiteY1" fmla="*/ 0 h 6871452"/>
              <a:gd name="connsiteX2" fmla="*/ 5931659 w 5931659"/>
              <a:gd name="connsiteY2" fmla="*/ 6871452 h 6871452"/>
              <a:gd name="connsiteX3" fmla="*/ 1302090 w 5931659"/>
              <a:gd name="connsiteY3" fmla="*/ 6871452 h 6871452"/>
              <a:gd name="connsiteX4" fmla="*/ 1257860 w 5931659"/>
              <a:gd name="connsiteY4" fmla="*/ 6820098 h 6871452"/>
              <a:gd name="connsiteX5" fmla="*/ 456609 w 5931659"/>
              <a:gd name="connsiteY5" fmla="*/ 1965059 h 6871452"/>
              <a:gd name="connsiteX6" fmla="*/ 2356353 w 5931659"/>
              <a:gd name="connsiteY6" fmla="*/ 42030 h 68714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31659" h="6871452">
                <a:moveTo>
                  <a:pt x="2429503" y="0"/>
                </a:moveTo>
                <a:lnTo>
                  <a:pt x="5931659" y="0"/>
                </a:lnTo>
                <a:lnTo>
                  <a:pt x="5931659" y="6871452"/>
                </a:lnTo>
                <a:lnTo>
                  <a:pt x="1302090" y="6871452"/>
                </a:lnTo>
                <a:lnTo>
                  <a:pt x="1257860" y="6820098"/>
                </a:lnTo>
                <a:cubicBezTo>
                  <a:pt x="121068" y="5395213"/>
                  <a:pt x="-469022" y="3541076"/>
                  <a:pt x="456609" y="1965059"/>
                </a:cubicBezTo>
                <a:cubicBezTo>
                  <a:pt x="919425" y="1178905"/>
                  <a:pt x="1583566" y="524859"/>
                  <a:pt x="2356353" y="42030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2" name="Freeform: Shape 81">
            <a:extLst>
              <a:ext uri="{FF2B5EF4-FFF2-40B4-BE49-F238E27FC236}">
                <a16:creationId xmlns:a16="http://schemas.microsoft.com/office/drawing/2014/main" id="{117C30F0-5A38-4B60-B632-3AF7C2780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33528" y="-3116"/>
            <a:ext cx="6766974" cy="6864232"/>
          </a:xfrm>
          <a:custGeom>
            <a:avLst/>
            <a:gdLst>
              <a:gd name="connsiteX0" fmla="*/ 2135088 w 6766974"/>
              <a:gd name="connsiteY0" fmla="*/ 0 h 6864232"/>
              <a:gd name="connsiteX1" fmla="*/ 6766974 w 6766974"/>
              <a:gd name="connsiteY1" fmla="*/ 0 h 6864232"/>
              <a:gd name="connsiteX2" fmla="*/ 6766974 w 6766974"/>
              <a:gd name="connsiteY2" fmla="*/ 6864232 h 6864232"/>
              <a:gd name="connsiteX3" fmla="*/ 1128977 w 6766974"/>
              <a:gd name="connsiteY3" fmla="*/ 6864232 h 6864232"/>
              <a:gd name="connsiteX4" fmla="*/ 1004776 w 6766974"/>
              <a:gd name="connsiteY4" fmla="*/ 6687663 h 6864232"/>
              <a:gd name="connsiteX5" fmla="*/ 709736 w 6766974"/>
              <a:gd name="connsiteY5" fmla="*/ 1521351 h 6864232"/>
              <a:gd name="connsiteX6" fmla="*/ 1896284 w 6766974"/>
              <a:gd name="connsiteY6" fmla="*/ 197391 h 6864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766974" h="6864232">
                <a:moveTo>
                  <a:pt x="2135088" y="0"/>
                </a:moveTo>
                <a:lnTo>
                  <a:pt x="6766974" y="0"/>
                </a:lnTo>
                <a:lnTo>
                  <a:pt x="6766974" y="6864232"/>
                </a:lnTo>
                <a:lnTo>
                  <a:pt x="1128977" y="6864232"/>
                </a:lnTo>
                <a:lnTo>
                  <a:pt x="1004776" y="6687663"/>
                </a:lnTo>
                <a:cubicBezTo>
                  <a:pt x="-54053" y="5122098"/>
                  <a:pt x="-463081" y="3202457"/>
                  <a:pt x="709736" y="1521351"/>
                </a:cubicBezTo>
                <a:cubicBezTo>
                  <a:pt x="1045443" y="1039181"/>
                  <a:pt x="1446565" y="592246"/>
                  <a:pt x="1896284" y="197391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4" name="Freeform: Shape 83">
            <a:extLst>
              <a:ext uri="{FF2B5EF4-FFF2-40B4-BE49-F238E27FC236}">
                <a16:creationId xmlns:a16="http://schemas.microsoft.com/office/drawing/2014/main" id="{A200CBA5-3F2B-4AAC-9F86-99AFECC19C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36" y="0"/>
            <a:ext cx="5238864" cy="6858000"/>
          </a:xfrm>
          <a:custGeom>
            <a:avLst/>
            <a:gdLst>
              <a:gd name="connsiteX0" fmla="*/ 2829115 w 5238864"/>
              <a:gd name="connsiteY0" fmla="*/ 0 h 6864726"/>
              <a:gd name="connsiteX1" fmla="*/ 5238864 w 5238864"/>
              <a:gd name="connsiteY1" fmla="*/ 0 h 6864726"/>
              <a:gd name="connsiteX2" fmla="*/ 5238864 w 5238864"/>
              <a:gd name="connsiteY2" fmla="*/ 6864726 h 6864726"/>
              <a:gd name="connsiteX3" fmla="*/ 1518091 w 5238864"/>
              <a:gd name="connsiteY3" fmla="*/ 6864726 h 6864726"/>
              <a:gd name="connsiteX4" fmla="*/ 1435414 w 5238864"/>
              <a:gd name="connsiteY4" fmla="*/ 6778879 h 6864726"/>
              <a:gd name="connsiteX5" fmla="*/ 406006 w 5238864"/>
              <a:gd name="connsiteY5" fmla="*/ 2093910 h 6864726"/>
              <a:gd name="connsiteX6" fmla="*/ 2559142 w 5238864"/>
              <a:gd name="connsiteY6" fmla="*/ 124487 h 68647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38864" h="6864726">
                <a:moveTo>
                  <a:pt x="2829115" y="0"/>
                </a:moveTo>
                <a:lnTo>
                  <a:pt x="5238864" y="0"/>
                </a:lnTo>
                <a:lnTo>
                  <a:pt x="5238864" y="6864726"/>
                </a:lnTo>
                <a:lnTo>
                  <a:pt x="1518091" y="6864726"/>
                </a:lnTo>
                <a:lnTo>
                  <a:pt x="1435414" y="6778879"/>
                </a:lnTo>
                <a:cubicBezTo>
                  <a:pt x="226066" y="5476104"/>
                  <a:pt x="-499346" y="3635393"/>
                  <a:pt x="406006" y="2093910"/>
                </a:cubicBezTo>
                <a:cubicBezTo>
                  <a:pt x="907547" y="1241972"/>
                  <a:pt x="1674986" y="564513"/>
                  <a:pt x="2559142" y="12448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F73B4B-2DBA-D94A-8056-50575A9B60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46173" y="1139375"/>
            <a:ext cx="3456122" cy="4589717"/>
          </a:xfrm>
        </p:spPr>
        <p:txBody>
          <a:bodyPr>
            <a:normAutofit/>
          </a:bodyPr>
          <a:lstStyle/>
          <a:p>
            <a:pPr algn="l"/>
            <a:r>
              <a:rPr lang="en-US" sz="4800"/>
              <a:t>Risk Factors</a:t>
            </a:r>
            <a:br>
              <a:rPr lang="en-US" sz="4800"/>
            </a:br>
            <a:br>
              <a:rPr lang="en-US" sz="4800"/>
            </a:br>
            <a:endParaRPr lang="en-US" sz="48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838E0FC-3216-4E34-934D-A98CB79D6AE9}"/>
              </a:ext>
            </a:extLst>
          </p:cNvPr>
          <p:cNvSpPr txBox="1"/>
          <p:nvPr/>
        </p:nvSpPr>
        <p:spPr>
          <a:xfrm>
            <a:off x="1245079" y="281796"/>
            <a:ext cx="6006860" cy="110799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6600"/>
              <a:t>Family A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60289B44-2D0A-4F89-8668-42F15C4B9466}"/>
              </a:ext>
            </a:extLst>
          </p:cNvPr>
          <p:cNvSpPr txBox="1"/>
          <p:nvPr/>
        </p:nvSpPr>
        <p:spPr>
          <a:xfrm>
            <a:off x="688855" y="2356629"/>
            <a:ext cx="5359879" cy="424731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Looking at family A there was many factors that put them in a vulnerable position.</a:t>
            </a: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Low paid jobs</a:t>
            </a:r>
          </a:p>
          <a:p>
            <a:pPr marL="285750" indent="-285750">
              <a:buFont typeface="Wingdings" pitchFamily="2" charset="2"/>
              <a:buChar char="v"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Non-payment of rent</a:t>
            </a:r>
          </a:p>
          <a:p>
            <a:pPr marL="285750" indent="-285750">
              <a:buFont typeface="Wingdings" pitchFamily="2" charset="2"/>
              <a:buChar char="v"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Parent alcohol problems</a:t>
            </a: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School attendance and behaviour</a:t>
            </a: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itchFamily="2" charset="2"/>
              <a:buChar char="v"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/>
              <a:buChar char="•"/>
            </a:pP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04940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3C5918A-1DC5-4CF3-AA27-00AA3088A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B786683A-6FD6-4BF7-B3B0-DC3976773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74788" y="-15796"/>
            <a:ext cx="7911916" cy="6889592"/>
          </a:xfrm>
          <a:custGeom>
            <a:avLst/>
            <a:gdLst>
              <a:gd name="connsiteX0" fmla="*/ 1144064 w 7911916"/>
              <a:gd name="connsiteY0" fmla="*/ 0 h 6889592"/>
              <a:gd name="connsiteX1" fmla="*/ 7911916 w 7911916"/>
              <a:gd name="connsiteY1" fmla="*/ 0 h 6889592"/>
              <a:gd name="connsiteX2" fmla="*/ 7911916 w 7911916"/>
              <a:gd name="connsiteY2" fmla="*/ 6889592 h 6889592"/>
              <a:gd name="connsiteX3" fmla="*/ 1282780 w 7911916"/>
              <a:gd name="connsiteY3" fmla="*/ 6889592 h 6889592"/>
              <a:gd name="connsiteX4" fmla="*/ 1021588 w 7911916"/>
              <a:gd name="connsiteY4" fmla="*/ 6461391 h 6889592"/>
              <a:gd name="connsiteX5" fmla="*/ 841264 w 7911916"/>
              <a:gd name="connsiteY5" fmla="*/ 370936 h 6889592"/>
              <a:gd name="connsiteX6" fmla="*/ 1119707 w 7911916"/>
              <a:gd name="connsiteY6" fmla="*/ 26053 h 68895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911916" h="6889592">
                <a:moveTo>
                  <a:pt x="1144064" y="0"/>
                </a:moveTo>
                <a:lnTo>
                  <a:pt x="7911916" y="0"/>
                </a:lnTo>
                <a:lnTo>
                  <a:pt x="7911916" y="6889592"/>
                </a:lnTo>
                <a:lnTo>
                  <a:pt x="1282780" y="6889592"/>
                </a:lnTo>
                <a:lnTo>
                  <a:pt x="1021588" y="6461391"/>
                </a:lnTo>
                <a:cubicBezTo>
                  <a:pt x="-73086" y="4533675"/>
                  <a:pt x="-509682" y="2192905"/>
                  <a:pt x="841264" y="370936"/>
                </a:cubicBezTo>
                <a:cubicBezTo>
                  <a:pt x="928899" y="253509"/>
                  <a:pt x="1021859" y="138477"/>
                  <a:pt x="1119707" y="26053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05169E50-59FB-4AEE-B61D-44A882A4C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249750" y="-6726"/>
            <a:ext cx="5931659" cy="6871452"/>
          </a:xfrm>
          <a:custGeom>
            <a:avLst/>
            <a:gdLst>
              <a:gd name="connsiteX0" fmla="*/ 2429503 w 5931659"/>
              <a:gd name="connsiteY0" fmla="*/ 0 h 6871452"/>
              <a:gd name="connsiteX1" fmla="*/ 5931659 w 5931659"/>
              <a:gd name="connsiteY1" fmla="*/ 0 h 6871452"/>
              <a:gd name="connsiteX2" fmla="*/ 5931659 w 5931659"/>
              <a:gd name="connsiteY2" fmla="*/ 6871452 h 6871452"/>
              <a:gd name="connsiteX3" fmla="*/ 1302090 w 5931659"/>
              <a:gd name="connsiteY3" fmla="*/ 6871452 h 6871452"/>
              <a:gd name="connsiteX4" fmla="*/ 1257860 w 5931659"/>
              <a:gd name="connsiteY4" fmla="*/ 6820098 h 6871452"/>
              <a:gd name="connsiteX5" fmla="*/ 456609 w 5931659"/>
              <a:gd name="connsiteY5" fmla="*/ 1965059 h 6871452"/>
              <a:gd name="connsiteX6" fmla="*/ 2356353 w 5931659"/>
              <a:gd name="connsiteY6" fmla="*/ 42030 h 68714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31659" h="6871452">
                <a:moveTo>
                  <a:pt x="2429503" y="0"/>
                </a:moveTo>
                <a:lnTo>
                  <a:pt x="5931659" y="0"/>
                </a:lnTo>
                <a:lnTo>
                  <a:pt x="5931659" y="6871452"/>
                </a:lnTo>
                <a:lnTo>
                  <a:pt x="1302090" y="6871452"/>
                </a:lnTo>
                <a:lnTo>
                  <a:pt x="1257860" y="6820098"/>
                </a:lnTo>
                <a:cubicBezTo>
                  <a:pt x="121068" y="5395213"/>
                  <a:pt x="-469022" y="3541076"/>
                  <a:pt x="456609" y="1965059"/>
                </a:cubicBezTo>
                <a:cubicBezTo>
                  <a:pt x="919425" y="1178905"/>
                  <a:pt x="1583566" y="524859"/>
                  <a:pt x="2356353" y="42030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17C30F0-5A38-4B60-B632-3AF7C2780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33528" y="-3116"/>
            <a:ext cx="6766974" cy="6864232"/>
          </a:xfrm>
          <a:custGeom>
            <a:avLst/>
            <a:gdLst>
              <a:gd name="connsiteX0" fmla="*/ 2135088 w 6766974"/>
              <a:gd name="connsiteY0" fmla="*/ 0 h 6864232"/>
              <a:gd name="connsiteX1" fmla="*/ 6766974 w 6766974"/>
              <a:gd name="connsiteY1" fmla="*/ 0 h 6864232"/>
              <a:gd name="connsiteX2" fmla="*/ 6766974 w 6766974"/>
              <a:gd name="connsiteY2" fmla="*/ 6864232 h 6864232"/>
              <a:gd name="connsiteX3" fmla="*/ 1128977 w 6766974"/>
              <a:gd name="connsiteY3" fmla="*/ 6864232 h 6864232"/>
              <a:gd name="connsiteX4" fmla="*/ 1004776 w 6766974"/>
              <a:gd name="connsiteY4" fmla="*/ 6687663 h 6864232"/>
              <a:gd name="connsiteX5" fmla="*/ 709736 w 6766974"/>
              <a:gd name="connsiteY5" fmla="*/ 1521351 h 6864232"/>
              <a:gd name="connsiteX6" fmla="*/ 1896284 w 6766974"/>
              <a:gd name="connsiteY6" fmla="*/ 197391 h 6864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766974" h="6864232">
                <a:moveTo>
                  <a:pt x="2135088" y="0"/>
                </a:moveTo>
                <a:lnTo>
                  <a:pt x="6766974" y="0"/>
                </a:lnTo>
                <a:lnTo>
                  <a:pt x="6766974" y="6864232"/>
                </a:lnTo>
                <a:lnTo>
                  <a:pt x="1128977" y="6864232"/>
                </a:lnTo>
                <a:lnTo>
                  <a:pt x="1004776" y="6687663"/>
                </a:lnTo>
                <a:cubicBezTo>
                  <a:pt x="-54053" y="5122098"/>
                  <a:pt x="-463081" y="3202457"/>
                  <a:pt x="709736" y="1521351"/>
                </a:cubicBezTo>
                <a:cubicBezTo>
                  <a:pt x="1045443" y="1039181"/>
                  <a:pt x="1446565" y="592246"/>
                  <a:pt x="1896284" y="197391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200CBA5-3F2B-4AAC-9F86-99AFECC19C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36" y="0"/>
            <a:ext cx="5238864" cy="6858000"/>
          </a:xfrm>
          <a:custGeom>
            <a:avLst/>
            <a:gdLst>
              <a:gd name="connsiteX0" fmla="*/ 2829115 w 5238864"/>
              <a:gd name="connsiteY0" fmla="*/ 0 h 6864726"/>
              <a:gd name="connsiteX1" fmla="*/ 5238864 w 5238864"/>
              <a:gd name="connsiteY1" fmla="*/ 0 h 6864726"/>
              <a:gd name="connsiteX2" fmla="*/ 5238864 w 5238864"/>
              <a:gd name="connsiteY2" fmla="*/ 6864726 h 6864726"/>
              <a:gd name="connsiteX3" fmla="*/ 1518091 w 5238864"/>
              <a:gd name="connsiteY3" fmla="*/ 6864726 h 6864726"/>
              <a:gd name="connsiteX4" fmla="*/ 1435414 w 5238864"/>
              <a:gd name="connsiteY4" fmla="*/ 6778879 h 6864726"/>
              <a:gd name="connsiteX5" fmla="*/ 406006 w 5238864"/>
              <a:gd name="connsiteY5" fmla="*/ 2093910 h 6864726"/>
              <a:gd name="connsiteX6" fmla="*/ 2559142 w 5238864"/>
              <a:gd name="connsiteY6" fmla="*/ 124487 h 68647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38864" h="6864726">
                <a:moveTo>
                  <a:pt x="2829115" y="0"/>
                </a:moveTo>
                <a:lnTo>
                  <a:pt x="5238864" y="0"/>
                </a:lnTo>
                <a:lnTo>
                  <a:pt x="5238864" y="6864726"/>
                </a:lnTo>
                <a:lnTo>
                  <a:pt x="1518091" y="6864726"/>
                </a:lnTo>
                <a:lnTo>
                  <a:pt x="1435414" y="6778879"/>
                </a:lnTo>
                <a:cubicBezTo>
                  <a:pt x="226066" y="5476104"/>
                  <a:pt x="-499346" y="3635393"/>
                  <a:pt x="406006" y="2093910"/>
                </a:cubicBezTo>
                <a:cubicBezTo>
                  <a:pt x="907547" y="1241972"/>
                  <a:pt x="1674986" y="564513"/>
                  <a:pt x="2559142" y="12448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30556E-5E4F-AD43-B9F2-6E894F120E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74928" y="1124998"/>
            <a:ext cx="3456122" cy="4589717"/>
          </a:xfrm>
        </p:spPr>
        <p:txBody>
          <a:bodyPr>
            <a:normAutofit/>
          </a:bodyPr>
          <a:lstStyle/>
          <a:p>
            <a:pPr algn="l"/>
            <a:r>
              <a:rPr lang="en-US" sz="4800">
                <a:latin typeface="Arial" panose="020B0604020202020204" pitchFamily="34" charset="0"/>
                <a:cs typeface="Arial" panose="020B0604020202020204" pitchFamily="34" charset="0"/>
              </a:rPr>
              <a:t>Risk</a:t>
            </a:r>
            <a:r>
              <a:rPr lang="en-US" sz="4800"/>
              <a:t> </a:t>
            </a:r>
            <a:r>
              <a:rPr lang="en-US" sz="4800" b="1"/>
              <a:t>Factors</a:t>
            </a:r>
            <a:br>
              <a:rPr lang="en-US" sz="4800" b="1"/>
            </a:br>
            <a:r>
              <a:rPr lang="en-US" sz="4800" b="1"/>
              <a:t>Vulnerability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3E64A1-70C6-3D48-A656-BCB184CCA5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0950" y="257175"/>
            <a:ext cx="5864970" cy="6326505"/>
          </a:xfrm>
        </p:spPr>
        <p:txBody>
          <a:bodyPr>
            <a:noAutofit/>
          </a:bodyPr>
          <a:lstStyle/>
          <a:p>
            <a:pPr>
              <a:buNone/>
            </a:pPr>
            <a:endParaRPr lang="en-US" sz="1600">
              <a:latin typeface="Arial"/>
              <a:ea typeface="+mn-lt"/>
              <a:cs typeface="Arial"/>
            </a:endParaRPr>
          </a:p>
          <a:p>
            <a:pPr>
              <a:buNone/>
            </a:pPr>
            <a:endParaRPr lang="en-US" sz="1600">
              <a:latin typeface="Arial"/>
              <a:ea typeface="+mn-lt"/>
              <a:cs typeface="Arial"/>
            </a:endParaRPr>
          </a:p>
          <a:p>
            <a:pPr>
              <a:buNone/>
            </a:pPr>
            <a:endParaRPr lang="en-US" sz="1600"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pPr>
              <a:buNone/>
            </a:pPr>
            <a:r>
              <a:rPr lang="en-US" sz="1600">
                <a:latin typeface="Arial"/>
                <a:ea typeface="+mn-lt"/>
                <a:cs typeface="Arial"/>
              </a:rPr>
              <a:t>Family A are also suffering from the following:</a:t>
            </a:r>
            <a:endParaRPr lang="en-US" sz="1600">
              <a:latin typeface="Arial"/>
              <a:cs typeface="Arial"/>
            </a:endParaRPr>
          </a:p>
          <a:p>
            <a:pPr>
              <a:buFont typeface="Wingdings" pitchFamily="2" charset="2"/>
              <a:buChar char="v"/>
            </a:pPr>
            <a:r>
              <a:rPr lang="en-US" sz="1600" b="1">
                <a:latin typeface="Arial"/>
                <a:ea typeface="+mn-lt"/>
                <a:cs typeface="Arial"/>
              </a:rPr>
              <a:t>Domestic violence</a:t>
            </a:r>
            <a:endParaRPr lang="en-US" sz="1600" b="1">
              <a:latin typeface="Arial"/>
              <a:cs typeface="Arial"/>
            </a:endParaRPr>
          </a:p>
          <a:p>
            <a:pPr>
              <a:buFont typeface="Wingdings" pitchFamily="2" charset="2"/>
              <a:buChar char="v"/>
            </a:pPr>
            <a:r>
              <a:rPr lang="en-US" sz="1600" b="1">
                <a:latin typeface="Arial"/>
                <a:ea typeface="+mn-lt"/>
                <a:cs typeface="Arial"/>
              </a:rPr>
              <a:t>Poor parenting</a:t>
            </a:r>
            <a:endParaRPr lang="en-US" sz="1600" b="1">
              <a:latin typeface="Arial"/>
              <a:cs typeface="Arial"/>
            </a:endParaRPr>
          </a:p>
          <a:p>
            <a:pPr>
              <a:buFont typeface="Wingdings" pitchFamily="2" charset="2"/>
              <a:buChar char="v"/>
            </a:pPr>
            <a:r>
              <a:rPr lang="en-US" sz="1600" b="1">
                <a:latin typeface="Arial"/>
                <a:ea typeface="+mn-lt"/>
                <a:cs typeface="Arial"/>
              </a:rPr>
              <a:t>Poverty</a:t>
            </a:r>
            <a:endParaRPr lang="en-US" sz="1600" b="1">
              <a:latin typeface="Arial"/>
              <a:cs typeface="Arial"/>
            </a:endParaRPr>
          </a:p>
          <a:p>
            <a:pPr>
              <a:buFont typeface="Wingdings" pitchFamily="2" charset="2"/>
              <a:buChar char="v"/>
            </a:pPr>
            <a:r>
              <a:rPr lang="en-US" sz="1600" b="1">
                <a:latin typeface="Arial"/>
                <a:ea typeface="+mn-lt"/>
                <a:cs typeface="Arial"/>
              </a:rPr>
              <a:t>Cleanliness</a:t>
            </a:r>
            <a:endParaRPr lang="en-US" sz="1600" b="1">
              <a:latin typeface="Arial"/>
              <a:cs typeface="Arial"/>
            </a:endParaRPr>
          </a:p>
          <a:p>
            <a:pPr marL="0" indent="0">
              <a:buNone/>
            </a:pPr>
            <a:endParaRPr lang="en-US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600">
                <a:latin typeface="Arial"/>
                <a:cs typeface="Arial"/>
              </a:rPr>
              <a:t>Vulnerability is most often associated with </a:t>
            </a:r>
            <a:r>
              <a:rPr lang="en-US" sz="1600">
                <a:latin typeface="Arial"/>
                <a:cs typeface="Aria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poverty</a:t>
            </a:r>
            <a:r>
              <a:rPr lang="en-US" sz="1600">
                <a:latin typeface="Arial"/>
                <a:cs typeface="Arial"/>
              </a:rPr>
              <a:t>, but it can also arise when people are isolated, insecure and defenseless in the face of risk, or stress (</a:t>
            </a:r>
            <a:r>
              <a:rPr lang="en-GB" sz="1600">
                <a:latin typeface="Arial"/>
                <a:cs typeface="Arial"/>
              </a:rPr>
              <a:t>G </a:t>
            </a:r>
            <a:r>
              <a:rPr lang="en-GB" sz="1600" err="1">
                <a:latin typeface="Arial"/>
                <a:cs typeface="Arial"/>
              </a:rPr>
              <a:t>Kamanou</a:t>
            </a:r>
            <a:r>
              <a:rPr lang="en-GB" sz="1600">
                <a:latin typeface="Arial"/>
                <a:cs typeface="Arial"/>
              </a:rPr>
              <a:t>, </a:t>
            </a:r>
            <a:r>
              <a:rPr lang="en-US" sz="1600">
                <a:latin typeface="Arial"/>
                <a:cs typeface="Arial"/>
              </a:rPr>
              <a:t>2002).</a:t>
            </a:r>
          </a:p>
          <a:p>
            <a:pPr marL="57150" indent="-285750">
              <a:buFont typeface="Wingdings" pitchFamily="2" charset="2"/>
              <a:buChar char="v"/>
            </a:pPr>
            <a:r>
              <a:rPr lang="en-US" sz="1600">
                <a:latin typeface="Arial"/>
                <a:cs typeface="Arial"/>
              </a:rPr>
              <a:t>To determine people’s vulnerability, two questions need to be asked:</a:t>
            </a:r>
          </a:p>
          <a:p>
            <a:pPr marL="57150" indent="-285750">
              <a:buFont typeface="Wingdings" pitchFamily="2" charset="2"/>
              <a:buChar char="v"/>
            </a:pPr>
            <a:r>
              <a:rPr lang="en-US" sz="1600" b="1">
                <a:latin typeface="Arial"/>
                <a:cs typeface="Arial"/>
              </a:rPr>
              <a:t> what</a:t>
            </a:r>
            <a:r>
              <a:rPr lang="en-US" sz="1600">
                <a:latin typeface="Arial"/>
                <a:cs typeface="Arial"/>
              </a:rPr>
              <a:t> threat or hazard </a:t>
            </a:r>
            <a:r>
              <a:rPr lang="en-US" sz="1600" b="1">
                <a:latin typeface="Arial"/>
                <a:cs typeface="Arial"/>
              </a:rPr>
              <a:t>are they vulnerable</a:t>
            </a:r>
            <a:r>
              <a:rPr lang="en-US" sz="1600">
                <a:latin typeface="Arial"/>
                <a:cs typeface="Arial"/>
              </a:rPr>
              <a:t>?</a:t>
            </a:r>
          </a:p>
          <a:p>
            <a:pPr marL="57150" indent="-285750">
              <a:buFont typeface="Wingdings" pitchFamily="2" charset="2"/>
              <a:buChar char="v"/>
            </a:pPr>
            <a:r>
              <a:rPr lang="en-US" sz="1600" b="1">
                <a:latin typeface="Arial"/>
                <a:cs typeface="Arial"/>
              </a:rPr>
              <a:t>what makes them vulnerable</a:t>
            </a:r>
            <a:r>
              <a:rPr lang="en-US" sz="1600">
                <a:latin typeface="Arial"/>
                <a:cs typeface="Arial"/>
              </a:rPr>
              <a:t> to that threat or hazard?</a:t>
            </a:r>
          </a:p>
          <a:p>
            <a:pPr>
              <a:buNone/>
            </a:pPr>
            <a:endParaRPr lang="en-US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US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1600"/>
          </a:p>
        </p:txBody>
      </p:sp>
    </p:spTree>
    <p:extLst>
      <p:ext uri="{BB962C8B-B14F-4D97-AF65-F5344CB8AC3E}">
        <p14:creationId xmlns:p14="http://schemas.microsoft.com/office/powerpoint/2010/main" val="31727224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3C5918A-1DC5-4CF3-AA27-00AA3088A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B786683A-6FD6-4BF7-B3B0-DC3976773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74788" y="-15796"/>
            <a:ext cx="7911916" cy="6889592"/>
          </a:xfrm>
          <a:custGeom>
            <a:avLst/>
            <a:gdLst>
              <a:gd name="connsiteX0" fmla="*/ 1144064 w 7911916"/>
              <a:gd name="connsiteY0" fmla="*/ 0 h 6889592"/>
              <a:gd name="connsiteX1" fmla="*/ 7911916 w 7911916"/>
              <a:gd name="connsiteY1" fmla="*/ 0 h 6889592"/>
              <a:gd name="connsiteX2" fmla="*/ 7911916 w 7911916"/>
              <a:gd name="connsiteY2" fmla="*/ 6889592 h 6889592"/>
              <a:gd name="connsiteX3" fmla="*/ 1282780 w 7911916"/>
              <a:gd name="connsiteY3" fmla="*/ 6889592 h 6889592"/>
              <a:gd name="connsiteX4" fmla="*/ 1021588 w 7911916"/>
              <a:gd name="connsiteY4" fmla="*/ 6461391 h 6889592"/>
              <a:gd name="connsiteX5" fmla="*/ 841264 w 7911916"/>
              <a:gd name="connsiteY5" fmla="*/ 370936 h 6889592"/>
              <a:gd name="connsiteX6" fmla="*/ 1119707 w 7911916"/>
              <a:gd name="connsiteY6" fmla="*/ 26053 h 68895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911916" h="6889592">
                <a:moveTo>
                  <a:pt x="1144064" y="0"/>
                </a:moveTo>
                <a:lnTo>
                  <a:pt x="7911916" y="0"/>
                </a:lnTo>
                <a:lnTo>
                  <a:pt x="7911916" y="6889592"/>
                </a:lnTo>
                <a:lnTo>
                  <a:pt x="1282780" y="6889592"/>
                </a:lnTo>
                <a:lnTo>
                  <a:pt x="1021588" y="6461391"/>
                </a:lnTo>
                <a:cubicBezTo>
                  <a:pt x="-73086" y="4533675"/>
                  <a:pt x="-509682" y="2192905"/>
                  <a:pt x="841264" y="370936"/>
                </a:cubicBezTo>
                <a:cubicBezTo>
                  <a:pt x="928899" y="253509"/>
                  <a:pt x="1021859" y="138477"/>
                  <a:pt x="1119707" y="26053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05169E50-59FB-4AEE-B61D-44A882A4C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249750" y="-6726"/>
            <a:ext cx="5931659" cy="6871452"/>
          </a:xfrm>
          <a:custGeom>
            <a:avLst/>
            <a:gdLst>
              <a:gd name="connsiteX0" fmla="*/ 2429503 w 5931659"/>
              <a:gd name="connsiteY0" fmla="*/ 0 h 6871452"/>
              <a:gd name="connsiteX1" fmla="*/ 5931659 w 5931659"/>
              <a:gd name="connsiteY1" fmla="*/ 0 h 6871452"/>
              <a:gd name="connsiteX2" fmla="*/ 5931659 w 5931659"/>
              <a:gd name="connsiteY2" fmla="*/ 6871452 h 6871452"/>
              <a:gd name="connsiteX3" fmla="*/ 1302090 w 5931659"/>
              <a:gd name="connsiteY3" fmla="*/ 6871452 h 6871452"/>
              <a:gd name="connsiteX4" fmla="*/ 1257860 w 5931659"/>
              <a:gd name="connsiteY4" fmla="*/ 6820098 h 6871452"/>
              <a:gd name="connsiteX5" fmla="*/ 456609 w 5931659"/>
              <a:gd name="connsiteY5" fmla="*/ 1965059 h 6871452"/>
              <a:gd name="connsiteX6" fmla="*/ 2356353 w 5931659"/>
              <a:gd name="connsiteY6" fmla="*/ 42030 h 68714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31659" h="6871452">
                <a:moveTo>
                  <a:pt x="2429503" y="0"/>
                </a:moveTo>
                <a:lnTo>
                  <a:pt x="5931659" y="0"/>
                </a:lnTo>
                <a:lnTo>
                  <a:pt x="5931659" y="6871452"/>
                </a:lnTo>
                <a:lnTo>
                  <a:pt x="1302090" y="6871452"/>
                </a:lnTo>
                <a:lnTo>
                  <a:pt x="1257860" y="6820098"/>
                </a:lnTo>
                <a:cubicBezTo>
                  <a:pt x="121068" y="5395213"/>
                  <a:pt x="-469022" y="3541076"/>
                  <a:pt x="456609" y="1965059"/>
                </a:cubicBezTo>
                <a:cubicBezTo>
                  <a:pt x="919425" y="1178905"/>
                  <a:pt x="1583566" y="524859"/>
                  <a:pt x="2356353" y="42030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17C30F0-5A38-4B60-B632-3AF7C2780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33528" y="-3116"/>
            <a:ext cx="6766974" cy="6864232"/>
          </a:xfrm>
          <a:custGeom>
            <a:avLst/>
            <a:gdLst>
              <a:gd name="connsiteX0" fmla="*/ 2135088 w 6766974"/>
              <a:gd name="connsiteY0" fmla="*/ 0 h 6864232"/>
              <a:gd name="connsiteX1" fmla="*/ 6766974 w 6766974"/>
              <a:gd name="connsiteY1" fmla="*/ 0 h 6864232"/>
              <a:gd name="connsiteX2" fmla="*/ 6766974 w 6766974"/>
              <a:gd name="connsiteY2" fmla="*/ 6864232 h 6864232"/>
              <a:gd name="connsiteX3" fmla="*/ 1128977 w 6766974"/>
              <a:gd name="connsiteY3" fmla="*/ 6864232 h 6864232"/>
              <a:gd name="connsiteX4" fmla="*/ 1004776 w 6766974"/>
              <a:gd name="connsiteY4" fmla="*/ 6687663 h 6864232"/>
              <a:gd name="connsiteX5" fmla="*/ 709736 w 6766974"/>
              <a:gd name="connsiteY5" fmla="*/ 1521351 h 6864232"/>
              <a:gd name="connsiteX6" fmla="*/ 1896284 w 6766974"/>
              <a:gd name="connsiteY6" fmla="*/ 197391 h 6864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766974" h="6864232">
                <a:moveTo>
                  <a:pt x="2135088" y="0"/>
                </a:moveTo>
                <a:lnTo>
                  <a:pt x="6766974" y="0"/>
                </a:lnTo>
                <a:lnTo>
                  <a:pt x="6766974" y="6864232"/>
                </a:lnTo>
                <a:lnTo>
                  <a:pt x="1128977" y="6864232"/>
                </a:lnTo>
                <a:lnTo>
                  <a:pt x="1004776" y="6687663"/>
                </a:lnTo>
                <a:cubicBezTo>
                  <a:pt x="-54053" y="5122098"/>
                  <a:pt x="-463081" y="3202457"/>
                  <a:pt x="709736" y="1521351"/>
                </a:cubicBezTo>
                <a:cubicBezTo>
                  <a:pt x="1045443" y="1039181"/>
                  <a:pt x="1446565" y="592246"/>
                  <a:pt x="1896284" y="197391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200CBA5-3F2B-4AAC-9F86-99AFECC19C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36" y="0"/>
            <a:ext cx="5238864" cy="6858000"/>
          </a:xfrm>
          <a:custGeom>
            <a:avLst/>
            <a:gdLst>
              <a:gd name="connsiteX0" fmla="*/ 2829115 w 5238864"/>
              <a:gd name="connsiteY0" fmla="*/ 0 h 6864726"/>
              <a:gd name="connsiteX1" fmla="*/ 5238864 w 5238864"/>
              <a:gd name="connsiteY1" fmla="*/ 0 h 6864726"/>
              <a:gd name="connsiteX2" fmla="*/ 5238864 w 5238864"/>
              <a:gd name="connsiteY2" fmla="*/ 6864726 h 6864726"/>
              <a:gd name="connsiteX3" fmla="*/ 1518091 w 5238864"/>
              <a:gd name="connsiteY3" fmla="*/ 6864726 h 6864726"/>
              <a:gd name="connsiteX4" fmla="*/ 1435414 w 5238864"/>
              <a:gd name="connsiteY4" fmla="*/ 6778879 h 6864726"/>
              <a:gd name="connsiteX5" fmla="*/ 406006 w 5238864"/>
              <a:gd name="connsiteY5" fmla="*/ 2093910 h 6864726"/>
              <a:gd name="connsiteX6" fmla="*/ 2559142 w 5238864"/>
              <a:gd name="connsiteY6" fmla="*/ 124487 h 68647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38864" h="6864726">
                <a:moveTo>
                  <a:pt x="2829115" y="0"/>
                </a:moveTo>
                <a:lnTo>
                  <a:pt x="5238864" y="0"/>
                </a:lnTo>
                <a:lnTo>
                  <a:pt x="5238864" y="6864726"/>
                </a:lnTo>
                <a:lnTo>
                  <a:pt x="1518091" y="6864726"/>
                </a:lnTo>
                <a:lnTo>
                  <a:pt x="1435414" y="6778879"/>
                </a:lnTo>
                <a:cubicBezTo>
                  <a:pt x="226066" y="5476104"/>
                  <a:pt x="-499346" y="3635393"/>
                  <a:pt x="406006" y="2093910"/>
                </a:cubicBezTo>
                <a:cubicBezTo>
                  <a:pt x="907547" y="1241972"/>
                  <a:pt x="1674986" y="564513"/>
                  <a:pt x="2559142" y="12448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22577D-0E60-7842-901C-F9262BF414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74928" y="1124998"/>
            <a:ext cx="3456122" cy="4589717"/>
          </a:xfrm>
        </p:spPr>
        <p:txBody>
          <a:bodyPr>
            <a:normAutofit/>
          </a:bodyPr>
          <a:lstStyle/>
          <a:p>
            <a:pPr algn="l"/>
            <a:r>
              <a:rPr lang="en-US" sz="4800">
                <a:cs typeface="Calibri Light"/>
              </a:rPr>
              <a:t>The impact it has on the Family?</a:t>
            </a:r>
            <a:endParaRPr lang="en-US" sz="48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55CFC8-0253-E041-9487-D365DA933F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8577" y="675801"/>
            <a:ext cx="5466550" cy="5366863"/>
          </a:xfrm>
        </p:spPr>
        <p:txBody>
          <a:bodyPr>
            <a:normAutofit/>
          </a:bodyPr>
          <a:lstStyle/>
          <a:p>
            <a:pPr algn="just">
              <a:buFont typeface="Wingdings" pitchFamily="2" charset="2"/>
              <a:buChar char="v"/>
            </a:pPr>
            <a:r>
              <a:rPr lang="en-US" sz="1600">
                <a:latin typeface="Arial"/>
                <a:ea typeface="+mn-lt"/>
                <a:cs typeface="Arial"/>
              </a:rPr>
              <a:t>This situation has effected the child in many ways, the impact it has left him with has been noticed in school due to him having behavioral problems.</a:t>
            </a:r>
            <a:endParaRPr lang="en-US" sz="1600">
              <a:latin typeface="Arial"/>
              <a:cs typeface="Arial"/>
            </a:endParaRPr>
          </a:p>
          <a:p>
            <a:pPr algn="just">
              <a:buFont typeface="Wingdings" pitchFamily="2" charset="2"/>
              <a:buChar char="v"/>
            </a:pPr>
            <a:r>
              <a:rPr lang="en-US" sz="1600">
                <a:latin typeface="Arial"/>
                <a:ea typeface="+mn-lt"/>
                <a:cs typeface="Arial"/>
              </a:rPr>
              <a:t>His mental health is effected by his home life, the neglect from his parents, the trauma, the fear is all being noticed in behavioral problems.</a:t>
            </a:r>
            <a:endParaRPr lang="en-US" sz="1600">
              <a:latin typeface="Arial"/>
              <a:cs typeface="Arial"/>
            </a:endParaRPr>
          </a:p>
          <a:p>
            <a:pPr algn="just">
              <a:buFont typeface="Wingdings" pitchFamily="2" charset="2"/>
              <a:buChar char="v"/>
            </a:pPr>
            <a:r>
              <a:rPr lang="en-US" sz="1600">
                <a:latin typeface="Arial"/>
                <a:ea typeface="+mn-lt"/>
                <a:cs typeface="Arial"/>
              </a:rPr>
              <a:t>The home itself is not a clean safe environment for all three children</a:t>
            </a:r>
            <a:endParaRPr lang="en-US" sz="1600">
              <a:latin typeface="Arial"/>
              <a:cs typeface="Arial"/>
            </a:endParaRPr>
          </a:p>
          <a:p>
            <a:pPr algn="just">
              <a:buFont typeface="Wingdings" pitchFamily="2" charset="2"/>
              <a:buChar char="v"/>
            </a:pPr>
            <a:r>
              <a:rPr lang="en-US" sz="1600">
                <a:latin typeface="Arial"/>
                <a:ea typeface="+mn-lt"/>
                <a:cs typeface="Arial"/>
              </a:rPr>
              <a:t>The parents are making him a vulnerable child</a:t>
            </a:r>
            <a:endParaRPr lang="en-US" sz="1600">
              <a:latin typeface="Arial"/>
              <a:cs typeface="Arial"/>
            </a:endParaRPr>
          </a:p>
          <a:p>
            <a:pPr algn="just">
              <a:buFont typeface="Wingdings" pitchFamily="2" charset="2"/>
              <a:buChar char="v"/>
            </a:pPr>
            <a:r>
              <a:rPr lang="en-US" sz="1600">
                <a:latin typeface="Arial"/>
                <a:ea typeface="+mn-lt"/>
                <a:cs typeface="Arial"/>
              </a:rPr>
              <a:t> Any child exposed to violence in the home are also victims of physical abuse.</a:t>
            </a:r>
            <a:endParaRPr lang="en-US" sz="16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1426161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3C5918A-1DC5-4CF3-AA27-00AA3088A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B786683A-6FD6-4BF7-B3B0-DC3976773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74788" y="-15796"/>
            <a:ext cx="7911916" cy="6889592"/>
          </a:xfrm>
          <a:custGeom>
            <a:avLst/>
            <a:gdLst>
              <a:gd name="connsiteX0" fmla="*/ 1144064 w 7911916"/>
              <a:gd name="connsiteY0" fmla="*/ 0 h 6889592"/>
              <a:gd name="connsiteX1" fmla="*/ 7911916 w 7911916"/>
              <a:gd name="connsiteY1" fmla="*/ 0 h 6889592"/>
              <a:gd name="connsiteX2" fmla="*/ 7911916 w 7911916"/>
              <a:gd name="connsiteY2" fmla="*/ 6889592 h 6889592"/>
              <a:gd name="connsiteX3" fmla="*/ 1282780 w 7911916"/>
              <a:gd name="connsiteY3" fmla="*/ 6889592 h 6889592"/>
              <a:gd name="connsiteX4" fmla="*/ 1021588 w 7911916"/>
              <a:gd name="connsiteY4" fmla="*/ 6461391 h 6889592"/>
              <a:gd name="connsiteX5" fmla="*/ 841264 w 7911916"/>
              <a:gd name="connsiteY5" fmla="*/ 370936 h 6889592"/>
              <a:gd name="connsiteX6" fmla="*/ 1119707 w 7911916"/>
              <a:gd name="connsiteY6" fmla="*/ 26053 h 68895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911916" h="6889592">
                <a:moveTo>
                  <a:pt x="1144064" y="0"/>
                </a:moveTo>
                <a:lnTo>
                  <a:pt x="7911916" y="0"/>
                </a:lnTo>
                <a:lnTo>
                  <a:pt x="7911916" y="6889592"/>
                </a:lnTo>
                <a:lnTo>
                  <a:pt x="1282780" y="6889592"/>
                </a:lnTo>
                <a:lnTo>
                  <a:pt x="1021588" y="6461391"/>
                </a:lnTo>
                <a:cubicBezTo>
                  <a:pt x="-73086" y="4533675"/>
                  <a:pt x="-509682" y="2192905"/>
                  <a:pt x="841264" y="370936"/>
                </a:cubicBezTo>
                <a:cubicBezTo>
                  <a:pt x="928899" y="253509"/>
                  <a:pt x="1021859" y="138477"/>
                  <a:pt x="1119707" y="26053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05169E50-59FB-4AEE-B61D-44A882A4C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249750" y="-6726"/>
            <a:ext cx="5931659" cy="6871452"/>
          </a:xfrm>
          <a:custGeom>
            <a:avLst/>
            <a:gdLst>
              <a:gd name="connsiteX0" fmla="*/ 2429503 w 5931659"/>
              <a:gd name="connsiteY0" fmla="*/ 0 h 6871452"/>
              <a:gd name="connsiteX1" fmla="*/ 5931659 w 5931659"/>
              <a:gd name="connsiteY1" fmla="*/ 0 h 6871452"/>
              <a:gd name="connsiteX2" fmla="*/ 5931659 w 5931659"/>
              <a:gd name="connsiteY2" fmla="*/ 6871452 h 6871452"/>
              <a:gd name="connsiteX3" fmla="*/ 1302090 w 5931659"/>
              <a:gd name="connsiteY3" fmla="*/ 6871452 h 6871452"/>
              <a:gd name="connsiteX4" fmla="*/ 1257860 w 5931659"/>
              <a:gd name="connsiteY4" fmla="*/ 6820098 h 6871452"/>
              <a:gd name="connsiteX5" fmla="*/ 456609 w 5931659"/>
              <a:gd name="connsiteY5" fmla="*/ 1965059 h 6871452"/>
              <a:gd name="connsiteX6" fmla="*/ 2356353 w 5931659"/>
              <a:gd name="connsiteY6" fmla="*/ 42030 h 68714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31659" h="6871452">
                <a:moveTo>
                  <a:pt x="2429503" y="0"/>
                </a:moveTo>
                <a:lnTo>
                  <a:pt x="5931659" y="0"/>
                </a:lnTo>
                <a:lnTo>
                  <a:pt x="5931659" y="6871452"/>
                </a:lnTo>
                <a:lnTo>
                  <a:pt x="1302090" y="6871452"/>
                </a:lnTo>
                <a:lnTo>
                  <a:pt x="1257860" y="6820098"/>
                </a:lnTo>
                <a:cubicBezTo>
                  <a:pt x="121068" y="5395213"/>
                  <a:pt x="-469022" y="3541076"/>
                  <a:pt x="456609" y="1965059"/>
                </a:cubicBezTo>
                <a:cubicBezTo>
                  <a:pt x="919425" y="1178905"/>
                  <a:pt x="1583566" y="524859"/>
                  <a:pt x="2356353" y="42030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17C30F0-5A38-4B60-B632-3AF7C2780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33528" y="-3116"/>
            <a:ext cx="6766974" cy="6864232"/>
          </a:xfrm>
          <a:custGeom>
            <a:avLst/>
            <a:gdLst>
              <a:gd name="connsiteX0" fmla="*/ 2135088 w 6766974"/>
              <a:gd name="connsiteY0" fmla="*/ 0 h 6864232"/>
              <a:gd name="connsiteX1" fmla="*/ 6766974 w 6766974"/>
              <a:gd name="connsiteY1" fmla="*/ 0 h 6864232"/>
              <a:gd name="connsiteX2" fmla="*/ 6766974 w 6766974"/>
              <a:gd name="connsiteY2" fmla="*/ 6864232 h 6864232"/>
              <a:gd name="connsiteX3" fmla="*/ 1128977 w 6766974"/>
              <a:gd name="connsiteY3" fmla="*/ 6864232 h 6864232"/>
              <a:gd name="connsiteX4" fmla="*/ 1004776 w 6766974"/>
              <a:gd name="connsiteY4" fmla="*/ 6687663 h 6864232"/>
              <a:gd name="connsiteX5" fmla="*/ 709736 w 6766974"/>
              <a:gd name="connsiteY5" fmla="*/ 1521351 h 6864232"/>
              <a:gd name="connsiteX6" fmla="*/ 1896284 w 6766974"/>
              <a:gd name="connsiteY6" fmla="*/ 197391 h 6864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766974" h="6864232">
                <a:moveTo>
                  <a:pt x="2135088" y="0"/>
                </a:moveTo>
                <a:lnTo>
                  <a:pt x="6766974" y="0"/>
                </a:lnTo>
                <a:lnTo>
                  <a:pt x="6766974" y="6864232"/>
                </a:lnTo>
                <a:lnTo>
                  <a:pt x="1128977" y="6864232"/>
                </a:lnTo>
                <a:lnTo>
                  <a:pt x="1004776" y="6687663"/>
                </a:lnTo>
                <a:cubicBezTo>
                  <a:pt x="-54053" y="5122098"/>
                  <a:pt x="-463081" y="3202457"/>
                  <a:pt x="709736" y="1521351"/>
                </a:cubicBezTo>
                <a:cubicBezTo>
                  <a:pt x="1045443" y="1039181"/>
                  <a:pt x="1446565" y="592246"/>
                  <a:pt x="1896284" y="197391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200CBA5-3F2B-4AAC-9F86-99AFECC19C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36" y="0"/>
            <a:ext cx="5238864" cy="6858000"/>
          </a:xfrm>
          <a:custGeom>
            <a:avLst/>
            <a:gdLst>
              <a:gd name="connsiteX0" fmla="*/ 2829115 w 5238864"/>
              <a:gd name="connsiteY0" fmla="*/ 0 h 6864726"/>
              <a:gd name="connsiteX1" fmla="*/ 5238864 w 5238864"/>
              <a:gd name="connsiteY1" fmla="*/ 0 h 6864726"/>
              <a:gd name="connsiteX2" fmla="*/ 5238864 w 5238864"/>
              <a:gd name="connsiteY2" fmla="*/ 6864726 h 6864726"/>
              <a:gd name="connsiteX3" fmla="*/ 1518091 w 5238864"/>
              <a:gd name="connsiteY3" fmla="*/ 6864726 h 6864726"/>
              <a:gd name="connsiteX4" fmla="*/ 1435414 w 5238864"/>
              <a:gd name="connsiteY4" fmla="*/ 6778879 h 6864726"/>
              <a:gd name="connsiteX5" fmla="*/ 406006 w 5238864"/>
              <a:gd name="connsiteY5" fmla="*/ 2093910 h 6864726"/>
              <a:gd name="connsiteX6" fmla="*/ 2559142 w 5238864"/>
              <a:gd name="connsiteY6" fmla="*/ 124487 h 68647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38864" h="6864726">
                <a:moveTo>
                  <a:pt x="2829115" y="0"/>
                </a:moveTo>
                <a:lnTo>
                  <a:pt x="5238864" y="0"/>
                </a:lnTo>
                <a:lnTo>
                  <a:pt x="5238864" y="6864726"/>
                </a:lnTo>
                <a:lnTo>
                  <a:pt x="1518091" y="6864726"/>
                </a:lnTo>
                <a:lnTo>
                  <a:pt x="1435414" y="6778879"/>
                </a:lnTo>
                <a:cubicBezTo>
                  <a:pt x="226066" y="5476104"/>
                  <a:pt x="-499346" y="3635393"/>
                  <a:pt x="406006" y="2093910"/>
                </a:cubicBezTo>
                <a:cubicBezTo>
                  <a:pt x="907547" y="1241972"/>
                  <a:pt x="1674986" y="564513"/>
                  <a:pt x="2559142" y="12448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85378B-B744-4B4E-9A06-C67E998BE3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00676" y="800100"/>
            <a:ext cx="3687097" cy="1628776"/>
          </a:xfrm>
        </p:spPr>
        <p:txBody>
          <a:bodyPr>
            <a:normAutofit fontScale="90000"/>
          </a:bodyPr>
          <a:lstStyle/>
          <a:p>
            <a:r>
              <a:rPr lang="en-US" sz="4800"/>
              <a:t>Analysis of the rationale</a:t>
            </a:r>
            <a:br>
              <a:rPr lang="en-US" sz="4800"/>
            </a:br>
            <a:endParaRPr lang="en-US" sz="48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8FC929-9A46-A841-A53C-286BED71C2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5927" y="186431"/>
            <a:ext cx="5639788" cy="6188969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US" sz="1500">
                <a:latin typeface="Arial"/>
                <a:cs typeface="Arial"/>
              </a:rPr>
              <a:t>f</a:t>
            </a: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3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6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6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endParaRPr lang="en-US" sz="5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endParaRPr lang="en-US" sz="6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endParaRPr lang="en-US" sz="6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endParaRPr lang="en-US" sz="6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US" sz="6400">
                <a:latin typeface="Arial"/>
                <a:cs typeface="Arial"/>
              </a:rPr>
              <a:t>Looking at the case study, features of safeguarding is taking action to promote welfare for children from harm.</a:t>
            </a:r>
          </a:p>
          <a:p>
            <a:pPr marL="0" indent="0">
              <a:lnSpc>
                <a:spcPct val="110000"/>
              </a:lnSpc>
              <a:buNone/>
            </a:pPr>
            <a:endParaRPr lang="en-US" sz="6400">
              <a:latin typeface="Arial"/>
              <a:cs typeface="Arial"/>
            </a:endParaRPr>
          </a:p>
          <a:p>
            <a:pPr>
              <a:lnSpc>
                <a:spcPct val="110000"/>
              </a:lnSpc>
              <a:buFont typeface="Wingdings" pitchFamily="2" charset="2"/>
              <a:buChar char="v"/>
            </a:pPr>
            <a:r>
              <a:rPr lang="en-US" sz="6400">
                <a:latin typeface="Arial"/>
                <a:cs typeface="Arial"/>
              </a:rPr>
              <a:t>The organizations involved In the case study are as follow: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</a:pPr>
            <a:endParaRPr lang="en-US" sz="6400">
              <a:latin typeface="Arial"/>
              <a:cs typeface="Arial"/>
            </a:endParaRPr>
          </a:p>
          <a:p>
            <a:pPr>
              <a:lnSpc>
                <a:spcPct val="110000"/>
              </a:lnSpc>
              <a:buFont typeface="Wingdings" pitchFamily="2" charset="2"/>
              <a:buChar char="v"/>
            </a:pPr>
            <a:r>
              <a:rPr lang="en-US" sz="6400">
                <a:latin typeface="Arial"/>
                <a:cs typeface="Arial"/>
              </a:rPr>
              <a:t> Safeguarding team 	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</a:pPr>
            <a:r>
              <a:rPr lang="en-US" sz="6400">
                <a:latin typeface="Arial"/>
                <a:cs typeface="Arial"/>
              </a:rPr>
              <a:t> Connections		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</a:pPr>
            <a:r>
              <a:rPr lang="en-US" sz="6400">
                <a:latin typeface="Arial"/>
                <a:cs typeface="Arial"/>
              </a:rPr>
              <a:t> Job Centre Plus		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</a:pPr>
            <a:r>
              <a:rPr lang="en-US" sz="6400">
                <a:latin typeface="Arial"/>
                <a:cs typeface="Arial"/>
              </a:rPr>
              <a:t> Neighbourhood services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</a:pPr>
            <a:r>
              <a:rPr lang="en-US" sz="6400">
                <a:latin typeface="Arial"/>
                <a:cs typeface="Arial"/>
              </a:rPr>
              <a:t> Education services used for sons' mother	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</a:pPr>
            <a:r>
              <a:rPr lang="en-US" sz="6400">
                <a:latin typeface="Arial"/>
                <a:cs typeface="Arial"/>
              </a:rPr>
              <a:t> Metropolitan Police			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</a:pPr>
            <a:r>
              <a:rPr lang="en-US" sz="6400">
                <a:latin typeface="Arial"/>
                <a:cs typeface="Arial"/>
              </a:rPr>
              <a:t> Antisocial behaviour team </a:t>
            </a:r>
            <a:endParaRPr lang="en-US" sz="6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  <a:buFont typeface="Wingdings" pitchFamily="2" charset="2"/>
              <a:buChar char="v"/>
            </a:pPr>
            <a:r>
              <a:rPr lang="en-US" sz="6400">
                <a:latin typeface="Arial"/>
                <a:cs typeface="Arial"/>
              </a:rPr>
              <a:t>Child and adolescent mental health services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6400">
                <a:latin typeface="Arial"/>
                <a:cs typeface="Arial"/>
              </a:rPr>
              <a:t>		</a:t>
            </a:r>
          </a:p>
          <a:p>
            <a:pPr>
              <a:lnSpc>
                <a:spcPct val="110000"/>
              </a:lnSpc>
            </a:pPr>
            <a:endParaRPr lang="en-US" sz="6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/>
          </a:p>
          <a:p>
            <a:pPr>
              <a:lnSpc>
                <a:spcPct val="110000"/>
              </a:lnSpc>
            </a:pPr>
            <a:endParaRPr lang="en-US" sz="1500"/>
          </a:p>
          <a:p>
            <a:pPr>
              <a:lnSpc>
                <a:spcPct val="110000"/>
              </a:lnSpc>
            </a:pPr>
            <a:endParaRPr lang="en-US" sz="1500"/>
          </a:p>
        </p:txBody>
      </p:sp>
      <p:pic>
        <p:nvPicPr>
          <p:cNvPr id="2052" name="Picture 4" descr="safeguarding image">
            <a:extLst>
              <a:ext uri="{FF2B5EF4-FFF2-40B4-BE49-F238E27FC236}">
                <a16:creationId xmlns:a16="http://schemas.microsoft.com/office/drawing/2014/main" id="{C14EFB70-B5C0-2547-BF1D-C8BD5B7AF1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6890" y="2743200"/>
            <a:ext cx="4360883" cy="2673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273415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7">
            <a:extLst>
              <a:ext uri="{FF2B5EF4-FFF2-40B4-BE49-F238E27FC236}">
                <a16:creationId xmlns:a16="http://schemas.microsoft.com/office/drawing/2014/main" id="{F3C5918A-1DC5-4CF3-AA27-00AA3088A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reeform: Shape 9">
            <a:extLst>
              <a:ext uri="{FF2B5EF4-FFF2-40B4-BE49-F238E27FC236}">
                <a16:creationId xmlns:a16="http://schemas.microsoft.com/office/drawing/2014/main" id="{B786683A-6FD6-4BF7-B3B0-DC3976773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74788" y="-15796"/>
            <a:ext cx="7911916" cy="6889592"/>
          </a:xfrm>
          <a:custGeom>
            <a:avLst/>
            <a:gdLst>
              <a:gd name="connsiteX0" fmla="*/ 1144064 w 7911916"/>
              <a:gd name="connsiteY0" fmla="*/ 0 h 6889592"/>
              <a:gd name="connsiteX1" fmla="*/ 7911916 w 7911916"/>
              <a:gd name="connsiteY1" fmla="*/ 0 h 6889592"/>
              <a:gd name="connsiteX2" fmla="*/ 7911916 w 7911916"/>
              <a:gd name="connsiteY2" fmla="*/ 6889592 h 6889592"/>
              <a:gd name="connsiteX3" fmla="*/ 1282780 w 7911916"/>
              <a:gd name="connsiteY3" fmla="*/ 6889592 h 6889592"/>
              <a:gd name="connsiteX4" fmla="*/ 1021588 w 7911916"/>
              <a:gd name="connsiteY4" fmla="*/ 6461391 h 6889592"/>
              <a:gd name="connsiteX5" fmla="*/ 841264 w 7911916"/>
              <a:gd name="connsiteY5" fmla="*/ 370936 h 6889592"/>
              <a:gd name="connsiteX6" fmla="*/ 1119707 w 7911916"/>
              <a:gd name="connsiteY6" fmla="*/ 26053 h 68895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911916" h="6889592">
                <a:moveTo>
                  <a:pt x="1144064" y="0"/>
                </a:moveTo>
                <a:lnTo>
                  <a:pt x="7911916" y="0"/>
                </a:lnTo>
                <a:lnTo>
                  <a:pt x="7911916" y="6889592"/>
                </a:lnTo>
                <a:lnTo>
                  <a:pt x="1282780" y="6889592"/>
                </a:lnTo>
                <a:lnTo>
                  <a:pt x="1021588" y="6461391"/>
                </a:lnTo>
                <a:cubicBezTo>
                  <a:pt x="-73086" y="4533675"/>
                  <a:pt x="-509682" y="2192905"/>
                  <a:pt x="841264" y="370936"/>
                </a:cubicBezTo>
                <a:cubicBezTo>
                  <a:pt x="928899" y="253509"/>
                  <a:pt x="1021859" y="138477"/>
                  <a:pt x="1119707" y="26053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" name="Freeform: Shape 11">
            <a:extLst>
              <a:ext uri="{FF2B5EF4-FFF2-40B4-BE49-F238E27FC236}">
                <a16:creationId xmlns:a16="http://schemas.microsoft.com/office/drawing/2014/main" id="{05169E50-59FB-4AEE-B61D-44A882A4C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249750" y="-6726"/>
            <a:ext cx="5931659" cy="6871452"/>
          </a:xfrm>
          <a:custGeom>
            <a:avLst/>
            <a:gdLst>
              <a:gd name="connsiteX0" fmla="*/ 2429503 w 5931659"/>
              <a:gd name="connsiteY0" fmla="*/ 0 h 6871452"/>
              <a:gd name="connsiteX1" fmla="*/ 5931659 w 5931659"/>
              <a:gd name="connsiteY1" fmla="*/ 0 h 6871452"/>
              <a:gd name="connsiteX2" fmla="*/ 5931659 w 5931659"/>
              <a:gd name="connsiteY2" fmla="*/ 6871452 h 6871452"/>
              <a:gd name="connsiteX3" fmla="*/ 1302090 w 5931659"/>
              <a:gd name="connsiteY3" fmla="*/ 6871452 h 6871452"/>
              <a:gd name="connsiteX4" fmla="*/ 1257860 w 5931659"/>
              <a:gd name="connsiteY4" fmla="*/ 6820098 h 6871452"/>
              <a:gd name="connsiteX5" fmla="*/ 456609 w 5931659"/>
              <a:gd name="connsiteY5" fmla="*/ 1965059 h 6871452"/>
              <a:gd name="connsiteX6" fmla="*/ 2356353 w 5931659"/>
              <a:gd name="connsiteY6" fmla="*/ 42030 h 68714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31659" h="6871452">
                <a:moveTo>
                  <a:pt x="2429503" y="0"/>
                </a:moveTo>
                <a:lnTo>
                  <a:pt x="5931659" y="0"/>
                </a:lnTo>
                <a:lnTo>
                  <a:pt x="5931659" y="6871452"/>
                </a:lnTo>
                <a:lnTo>
                  <a:pt x="1302090" y="6871452"/>
                </a:lnTo>
                <a:lnTo>
                  <a:pt x="1257860" y="6820098"/>
                </a:lnTo>
                <a:cubicBezTo>
                  <a:pt x="121068" y="5395213"/>
                  <a:pt x="-469022" y="3541076"/>
                  <a:pt x="456609" y="1965059"/>
                </a:cubicBezTo>
                <a:cubicBezTo>
                  <a:pt x="919425" y="1178905"/>
                  <a:pt x="1583566" y="524859"/>
                  <a:pt x="2356353" y="42030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" name="Freeform: Shape 13">
            <a:extLst>
              <a:ext uri="{FF2B5EF4-FFF2-40B4-BE49-F238E27FC236}">
                <a16:creationId xmlns:a16="http://schemas.microsoft.com/office/drawing/2014/main" id="{117C30F0-5A38-4B60-B632-3AF7C2780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33528" y="-3116"/>
            <a:ext cx="6766974" cy="6864232"/>
          </a:xfrm>
          <a:custGeom>
            <a:avLst/>
            <a:gdLst>
              <a:gd name="connsiteX0" fmla="*/ 2135088 w 6766974"/>
              <a:gd name="connsiteY0" fmla="*/ 0 h 6864232"/>
              <a:gd name="connsiteX1" fmla="*/ 6766974 w 6766974"/>
              <a:gd name="connsiteY1" fmla="*/ 0 h 6864232"/>
              <a:gd name="connsiteX2" fmla="*/ 6766974 w 6766974"/>
              <a:gd name="connsiteY2" fmla="*/ 6864232 h 6864232"/>
              <a:gd name="connsiteX3" fmla="*/ 1128977 w 6766974"/>
              <a:gd name="connsiteY3" fmla="*/ 6864232 h 6864232"/>
              <a:gd name="connsiteX4" fmla="*/ 1004776 w 6766974"/>
              <a:gd name="connsiteY4" fmla="*/ 6687663 h 6864232"/>
              <a:gd name="connsiteX5" fmla="*/ 709736 w 6766974"/>
              <a:gd name="connsiteY5" fmla="*/ 1521351 h 6864232"/>
              <a:gd name="connsiteX6" fmla="*/ 1896284 w 6766974"/>
              <a:gd name="connsiteY6" fmla="*/ 197391 h 6864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766974" h="6864232">
                <a:moveTo>
                  <a:pt x="2135088" y="0"/>
                </a:moveTo>
                <a:lnTo>
                  <a:pt x="6766974" y="0"/>
                </a:lnTo>
                <a:lnTo>
                  <a:pt x="6766974" y="6864232"/>
                </a:lnTo>
                <a:lnTo>
                  <a:pt x="1128977" y="6864232"/>
                </a:lnTo>
                <a:lnTo>
                  <a:pt x="1004776" y="6687663"/>
                </a:lnTo>
                <a:cubicBezTo>
                  <a:pt x="-54053" y="5122098"/>
                  <a:pt x="-463081" y="3202457"/>
                  <a:pt x="709736" y="1521351"/>
                </a:cubicBezTo>
                <a:cubicBezTo>
                  <a:pt x="1045443" y="1039181"/>
                  <a:pt x="1446565" y="592246"/>
                  <a:pt x="1896284" y="197391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1" name="Freeform: Shape 15">
            <a:extLst>
              <a:ext uri="{FF2B5EF4-FFF2-40B4-BE49-F238E27FC236}">
                <a16:creationId xmlns:a16="http://schemas.microsoft.com/office/drawing/2014/main" id="{A200CBA5-3F2B-4AAC-9F86-99AFECC19C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36" y="0"/>
            <a:ext cx="5238864" cy="6858000"/>
          </a:xfrm>
          <a:custGeom>
            <a:avLst/>
            <a:gdLst>
              <a:gd name="connsiteX0" fmla="*/ 2829115 w 5238864"/>
              <a:gd name="connsiteY0" fmla="*/ 0 h 6864726"/>
              <a:gd name="connsiteX1" fmla="*/ 5238864 w 5238864"/>
              <a:gd name="connsiteY1" fmla="*/ 0 h 6864726"/>
              <a:gd name="connsiteX2" fmla="*/ 5238864 w 5238864"/>
              <a:gd name="connsiteY2" fmla="*/ 6864726 h 6864726"/>
              <a:gd name="connsiteX3" fmla="*/ 1518091 w 5238864"/>
              <a:gd name="connsiteY3" fmla="*/ 6864726 h 6864726"/>
              <a:gd name="connsiteX4" fmla="*/ 1435414 w 5238864"/>
              <a:gd name="connsiteY4" fmla="*/ 6778879 h 6864726"/>
              <a:gd name="connsiteX5" fmla="*/ 406006 w 5238864"/>
              <a:gd name="connsiteY5" fmla="*/ 2093910 h 6864726"/>
              <a:gd name="connsiteX6" fmla="*/ 2559142 w 5238864"/>
              <a:gd name="connsiteY6" fmla="*/ 124487 h 68647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38864" h="6864726">
                <a:moveTo>
                  <a:pt x="2829115" y="0"/>
                </a:moveTo>
                <a:lnTo>
                  <a:pt x="5238864" y="0"/>
                </a:lnTo>
                <a:lnTo>
                  <a:pt x="5238864" y="6864726"/>
                </a:lnTo>
                <a:lnTo>
                  <a:pt x="1518091" y="6864726"/>
                </a:lnTo>
                <a:lnTo>
                  <a:pt x="1435414" y="6778879"/>
                </a:lnTo>
                <a:cubicBezTo>
                  <a:pt x="226066" y="5476104"/>
                  <a:pt x="-499346" y="3635393"/>
                  <a:pt x="406006" y="2093910"/>
                </a:cubicBezTo>
                <a:cubicBezTo>
                  <a:pt x="907547" y="1241972"/>
                  <a:pt x="1674986" y="564513"/>
                  <a:pt x="2559142" y="12448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46EDA9-DDAC-F04E-A049-82CD98288D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27766" y="3429001"/>
            <a:ext cx="3616505" cy="2071688"/>
          </a:xfrm>
        </p:spPr>
        <p:txBody>
          <a:bodyPr>
            <a:normAutofit/>
          </a:bodyPr>
          <a:lstStyle/>
          <a:p>
            <a:endParaRPr lang="en-US" sz="48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DE727-6D12-5F42-B8F6-88313E2CA2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7136" y="329184"/>
            <a:ext cx="5518579" cy="590092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buFont typeface="Wingdings" pitchFamily="2" charset="2"/>
              <a:buChar char="v"/>
            </a:pPr>
            <a:r>
              <a:rPr lang="en-US" sz="1600" b="1">
                <a:latin typeface="Arial"/>
                <a:cs typeface="Arial"/>
              </a:rPr>
              <a:t>Duties of safeguarding </a:t>
            </a:r>
            <a:r>
              <a:rPr lang="en-US" sz="1600">
                <a:latin typeface="Arial"/>
                <a:cs typeface="Arial"/>
              </a:rPr>
              <a:t>Protection, accountability, empowering, partnership, importance (The care Act 2014).</a:t>
            </a:r>
          </a:p>
          <a:p>
            <a:pPr algn="just">
              <a:buFont typeface="Wingdings" pitchFamily="2" charset="2"/>
              <a:buChar char="v"/>
            </a:pPr>
            <a:r>
              <a:rPr lang="en-US" sz="1600" b="1">
                <a:latin typeface="Arial"/>
                <a:cs typeface="Arial"/>
              </a:rPr>
              <a:t>Police</a:t>
            </a:r>
            <a:r>
              <a:rPr lang="en-US" sz="1600">
                <a:latin typeface="Arial"/>
                <a:cs typeface="Arial"/>
              </a:rPr>
              <a:t> were involved to protect the welfare of children,</a:t>
            </a:r>
          </a:p>
          <a:p>
            <a:pPr algn="just">
              <a:buFont typeface="Wingdings" pitchFamily="2" charset="2"/>
              <a:buChar char="v"/>
            </a:pPr>
            <a:r>
              <a:rPr lang="en-US" sz="1600" b="1">
                <a:latin typeface="Arial"/>
                <a:cs typeface="Arial"/>
              </a:rPr>
              <a:t>Neighbourhood</a:t>
            </a:r>
            <a:r>
              <a:rPr lang="en-US" sz="1600">
                <a:latin typeface="Arial"/>
                <a:cs typeface="Arial"/>
              </a:rPr>
              <a:t> services was used to prevent homeless by providing accommodation earlier.</a:t>
            </a:r>
          </a:p>
          <a:p>
            <a:pPr algn="just">
              <a:buFont typeface="Wingdings" pitchFamily="2" charset="2"/>
              <a:buChar char="v"/>
            </a:pPr>
            <a:r>
              <a:rPr lang="en-US" sz="1600" b="1">
                <a:latin typeface="Arial"/>
                <a:cs typeface="Arial"/>
              </a:rPr>
              <a:t>CAMHS </a:t>
            </a:r>
            <a:r>
              <a:rPr lang="en-US" sz="1600">
                <a:latin typeface="Arial"/>
                <a:cs typeface="Arial"/>
              </a:rPr>
              <a:t>were involved for supporting the son since previous autumn but did not seem to have a positive impact on the family's engagement.</a:t>
            </a:r>
          </a:p>
          <a:p>
            <a:endParaRPr lang="en-US" sz="1600"/>
          </a:p>
        </p:txBody>
      </p:sp>
      <p:pic>
        <p:nvPicPr>
          <p:cNvPr id="4098" name="Picture 2" descr="Good neighbourhoods - apse">
            <a:extLst>
              <a:ext uri="{FF2B5EF4-FFF2-40B4-BE49-F238E27FC236}">
                <a16:creationId xmlns:a16="http://schemas.microsoft.com/office/drawing/2014/main" id="{41EDD866-A0E4-4F47-A7D2-42C4E7AC566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00677" y="1196272"/>
            <a:ext cx="3743594" cy="4304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21531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3C5918A-1DC5-4CF3-AA27-00AA3088A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B786683A-6FD6-4BF7-B3B0-DC3976773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74788" y="-15796"/>
            <a:ext cx="7911916" cy="6889592"/>
          </a:xfrm>
          <a:custGeom>
            <a:avLst/>
            <a:gdLst>
              <a:gd name="connsiteX0" fmla="*/ 1144064 w 7911916"/>
              <a:gd name="connsiteY0" fmla="*/ 0 h 6889592"/>
              <a:gd name="connsiteX1" fmla="*/ 7911916 w 7911916"/>
              <a:gd name="connsiteY1" fmla="*/ 0 h 6889592"/>
              <a:gd name="connsiteX2" fmla="*/ 7911916 w 7911916"/>
              <a:gd name="connsiteY2" fmla="*/ 6889592 h 6889592"/>
              <a:gd name="connsiteX3" fmla="*/ 1282780 w 7911916"/>
              <a:gd name="connsiteY3" fmla="*/ 6889592 h 6889592"/>
              <a:gd name="connsiteX4" fmla="*/ 1021588 w 7911916"/>
              <a:gd name="connsiteY4" fmla="*/ 6461391 h 6889592"/>
              <a:gd name="connsiteX5" fmla="*/ 841264 w 7911916"/>
              <a:gd name="connsiteY5" fmla="*/ 370936 h 6889592"/>
              <a:gd name="connsiteX6" fmla="*/ 1119707 w 7911916"/>
              <a:gd name="connsiteY6" fmla="*/ 26053 h 68895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911916" h="6889592">
                <a:moveTo>
                  <a:pt x="1144064" y="0"/>
                </a:moveTo>
                <a:lnTo>
                  <a:pt x="7911916" y="0"/>
                </a:lnTo>
                <a:lnTo>
                  <a:pt x="7911916" y="6889592"/>
                </a:lnTo>
                <a:lnTo>
                  <a:pt x="1282780" y="6889592"/>
                </a:lnTo>
                <a:lnTo>
                  <a:pt x="1021588" y="6461391"/>
                </a:lnTo>
                <a:cubicBezTo>
                  <a:pt x="-73086" y="4533675"/>
                  <a:pt x="-509682" y="2192905"/>
                  <a:pt x="841264" y="370936"/>
                </a:cubicBezTo>
                <a:cubicBezTo>
                  <a:pt x="928899" y="253509"/>
                  <a:pt x="1021859" y="138477"/>
                  <a:pt x="1119707" y="26053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05169E50-59FB-4AEE-B61D-44A882A4C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249750" y="-6726"/>
            <a:ext cx="5931659" cy="6871452"/>
          </a:xfrm>
          <a:custGeom>
            <a:avLst/>
            <a:gdLst>
              <a:gd name="connsiteX0" fmla="*/ 2429503 w 5931659"/>
              <a:gd name="connsiteY0" fmla="*/ 0 h 6871452"/>
              <a:gd name="connsiteX1" fmla="*/ 5931659 w 5931659"/>
              <a:gd name="connsiteY1" fmla="*/ 0 h 6871452"/>
              <a:gd name="connsiteX2" fmla="*/ 5931659 w 5931659"/>
              <a:gd name="connsiteY2" fmla="*/ 6871452 h 6871452"/>
              <a:gd name="connsiteX3" fmla="*/ 1302090 w 5931659"/>
              <a:gd name="connsiteY3" fmla="*/ 6871452 h 6871452"/>
              <a:gd name="connsiteX4" fmla="*/ 1257860 w 5931659"/>
              <a:gd name="connsiteY4" fmla="*/ 6820098 h 6871452"/>
              <a:gd name="connsiteX5" fmla="*/ 456609 w 5931659"/>
              <a:gd name="connsiteY5" fmla="*/ 1965059 h 6871452"/>
              <a:gd name="connsiteX6" fmla="*/ 2356353 w 5931659"/>
              <a:gd name="connsiteY6" fmla="*/ 42030 h 68714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31659" h="6871452">
                <a:moveTo>
                  <a:pt x="2429503" y="0"/>
                </a:moveTo>
                <a:lnTo>
                  <a:pt x="5931659" y="0"/>
                </a:lnTo>
                <a:lnTo>
                  <a:pt x="5931659" y="6871452"/>
                </a:lnTo>
                <a:lnTo>
                  <a:pt x="1302090" y="6871452"/>
                </a:lnTo>
                <a:lnTo>
                  <a:pt x="1257860" y="6820098"/>
                </a:lnTo>
                <a:cubicBezTo>
                  <a:pt x="121068" y="5395213"/>
                  <a:pt x="-469022" y="3541076"/>
                  <a:pt x="456609" y="1965059"/>
                </a:cubicBezTo>
                <a:cubicBezTo>
                  <a:pt x="919425" y="1178905"/>
                  <a:pt x="1583566" y="524859"/>
                  <a:pt x="2356353" y="42030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17C30F0-5A38-4B60-B632-3AF7C2780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33528" y="-3116"/>
            <a:ext cx="6766974" cy="6864232"/>
          </a:xfrm>
          <a:custGeom>
            <a:avLst/>
            <a:gdLst>
              <a:gd name="connsiteX0" fmla="*/ 2135088 w 6766974"/>
              <a:gd name="connsiteY0" fmla="*/ 0 h 6864232"/>
              <a:gd name="connsiteX1" fmla="*/ 6766974 w 6766974"/>
              <a:gd name="connsiteY1" fmla="*/ 0 h 6864232"/>
              <a:gd name="connsiteX2" fmla="*/ 6766974 w 6766974"/>
              <a:gd name="connsiteY2" fmla="*/ 6864232 h 6864232"/>
              <a:gd name="connsiteX3" fmla="*/ 1128977 w 6766974"/>
              <a:gd name="connsiteY3" fmla="*/ 6864232 h 6864232"/>
              <a:gd name="connsiteX4" fmla="*/ 1004776 w 6766974"/>
              <a:gd name="connsiteY4" fmla="*/ 6687663 h 6864232"/>
              <a:gd name="connsiteX5" fmla="*/ 709736 w 6766974"/>
              <a:gd name="connsiteY5" fmla="*/ 1521351 h 6864232"/>
              <a:gd name="connsiteX6" fmla="*/ 1896284 w 6766974"/>
              <a:gd name="connsiteY6" fmla="*/ 197391 h 6864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766974" h="6864232">
                <a:moveTo>
                  <a:pt x="2135088" y="0"/>
                </a:moveTo>
                <a:lnTo>
                  <a:pt x="6766974" y="0"/>
                </a:lnTo>
                <a:lnTo>
                  <a:pt x="6766974" y="6864232"/>
                </a:lnTo>
                <a:lnTo>
                  <a:pt x="1128977" y="6864232"/>
                </a:lnTo>
                <a:lnTo>
                  <a:pt x="1004776" y="6687663"/>
                </a:lnTo>
                <a:cubicBezTo>
                  <a:pt x="-54053" y="5122098"/>
                  <a:pt x="-463081" y="3202457"/>
                  <a:pt x="709736" y="1521351"/>
                </a:cubicBezTo>
                <a:cubicBezTo>
                  <a:pt x="1045443" y="1039181"/>
                  <a:pt x="1446565" y="592246"/>
                  <a:pt x="1896284" y="197391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200CBA5-3F2B-4AAC-9F86-99AFECC19C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36" y="0"/>
            <a:ext cx="5238864" cy="6858000"/>
          </a:xfrm>
          <a:custGeom>
            <a:avLst/>
            <a:gdLst>
              <a:gd name="connsiteX0" fmla="*/ 2829115 w 5238864"/>
              <a:gd name="connsiteY0" fmla="*/ 0 h 6864726"/>
              <a:gd name="connsiteX1" fmla="*/ 5238864 w 5238864"/>
              <a:gd name="connsiteY1" fmla="*/ 0 h 6864726"/>
              <a:gd name="connsiteX2" fmla="*/ 5238864 w 5238864"/>
              <a:gd name="connsiteY2" fmla="*/ 6864726 h 6864726"/>
              <a:gd name="connsiteX3" fmla="*/ 1518091 w 5238864"/>
              <a:gd name="connsiteY3" fmla="*/ 6864726 h 6864726"/>
              <a:gd name="connsiteX4" fmla="*/ 1435414 w 5238864"/>
              <a:gd name="connsiteY4" fmla="*/ 6778879 h 6864726"/>
              <a:gd name="connsiteX5" fmla="*/ 406006 w 5238864"/>
              <a:gd name="connsiteY5" fmla="*/ 2093910 h 6864726"/>
              <a:gd name="connsiteX6" fmla="*/ 2559142 w 5238864"/>
              <a:gd name="connsiteY6" fmla="*/ 124487 h 68647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38864" h="6864726">
                <a:moveTo>
                  <a:pt x="2829115" y="0"/>
                </a:moveTo>
                <a:lnTo>
                  <a:pt x="5238864" y="0"/>
                </a:lnTo>
                <a:lnTo>
                  <a:pt x="5238864" y="6864726"/>
                </a:lnTo>
                <a:lnTo>
                  <a:pt x="1518091" y="6864726"/>
                </a:lnTo>
                <a:lnTo>
                  <a:pt x="1435414" y="6778879"/>
                </a:lnTo>
                <a:cubicBezTo>
                  <a:pt x="226066" y="5476104"/>
                  <a:pt x="-499346" y="3635393"/>
                  <a:pt x="406006" y="2093910"/>
                </a:cubicBezTo>
                <a:cubicBezTo>
                  <a:pt x="907547" y="1241972"/>
                  <a:pt x="1674986" y="564513"/>
                  <a:pt x="2559142" y="12448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17158E-D6B6-D747-B5CF-05312BF599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8577" y="794042"/>
            <a:ext cx="5427137" cy="5248622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1600">
                <a:latin typeface="Arial"/>
                <a:cs typeface="Arial"/>
              </a:rPr>
              <a:t>CAMHS benefits for the most part supporting youngsters encountering: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</a:pPr>
            <a:r>
              <a:rPr lang="en-GB" sz="1600">
                <a:latin typeface="Arial"/>
                <a:cs typeface="Arial"/>
              </a:rPr>
              <a:t>  Violent or angry behaviour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</a:pPr>
            <a:r>
              <a:rPr lang="en-GB" sz="1600">
                <a:latin typeface="Arial"/>
                <a:cs typeface="Arial"/>
              </a:rPr>
              <a:t>  Anxiety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</a:pPr>
            <a:r>
              <a:rPr lang="en-GB" sz="1600">
                <a:latin typeface="Arial"/>
                <a:cs typeface="Arial"/>
              </a:rPr>
              <a:t>  Depression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</a:pPr>
            <a:r>
              <a:rPr lang="en-GB" sz="1600">
                <a:latin typeface="Arial"/>
                <a:cs typeface="Arial"/>
              </a:rPr>
              <a:t>  Eating difficulties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</a:pPr>
            <a:r>
              <a:rPr lang="en-GB" sz="1600">
                <a:latin typeface="Arial"/>
                <a:cs typeface="Arial"/>
              </a:rPr>
              <a:t>  Low self-esteem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</a:pPr>
            <a:r>
              <a:rPr lang="en-GB" sz="1600">
                <a:latin typeface="Arial"/>
                <a:cs typeface="Arial"/>
              </a:rPr>
              <a:t>  Self-harming and the effects of abuse or traumatic events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600">
                <a:latin typeface="Arial"/>
                <a:cs typeface="Arial"/>
              </a:rPr>
              <a:t>                 The Mental capacity Act 2005</a:t>
            </a:r>
          </a:p>
          <a:p>
            <a:pPr>
              <a:lnSpc>
                <a:spcPct val="110000"/>
              </a:lnSpc>
            </a:pPr>
            <a:endParaRPr lang="en-US" sz="1600"/>
          </a:p>
        </p:txBody>
      </p:sp>
      <p:pic>
        <p:nvPicPr>
          <p:cNvPr id="3076" name="Picture 4" descr="Our specialist CAMHS services - City &amp; Hackney CAMHS">
            <a:extLst>
              <a:ext uri="{FF2B5EF4-FFF2-40B4-BE49-F238E27FC236}">
                <a16:creationId xmlns:a16="http://schemas.microsoft.com/office/drawing/2014/main" id="{76061B11-87C5-1A40-BF2A-755967ACE4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30746" y="2102552"/>
            <a:ext cx="3565525" cy="2097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392925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3C5918A-1DC5-4CF3-AA27-00AA3088A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B786683A-6FD6-4BF7-B3B0-DC3976773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74788" y="-15796"/>
            <a:ext cx="7911916" cy="6889592"/>
          </a:xfrm>
          <a:custGeom>
            <a:avLst/>
            <a:gdLst>
              <a:gd name="connsiteX0" fmla="*/ 1144064 w 7911916"/>
              <a:gd name="connsiteY0" fmla="*/ 0 h 6889592"/>
              <a:gd name="connsiteX1" fmla="*/ 7911916 w 7911916"/>
              <a:gd name="connsiteY1" fmla="*/ 0 h 6889592"/>
              <a:gd name="connsiteX2" fmla="*/ 7911916 w 7911916"/>
              <a:gd name="connsiteY2" fmla="*/ 6889592 h 6889592"/>
              <a:gd name="connsiteX3" fmla="*/ 1282780 w 7911916"/>
              <a:gd name="connsiteY3" fmla="*/ 6889592 h 6889592"/>
              <a:gd name="connsiteX4" fmla="*/ 1021588 w 7911916"/>
              <a:gd name="connsiteY4" fmla="*/ 6461391 h 6889592"/>
              <a:gd name="connsiteX5" fmla="*/ 841264 w 7911916"/>
              <a:gd name="connsiteY5" fmla="*/ 370936 h 6889592"/>
              <a:gd name="connsiteX6" fmla="*/ 1119707 w 7911916"/>
              <a:gd name="connsiteY6" fmla="*/ 26053 h 68895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911916" h="6889592">
                <a:moveTo>
                  <a:pt x="1144064" y="0"/>
                </a:moveTo>
                <a:lnTo>
                  <a:pt x="7911916" y="0"/>
                </a:lnTo>
                <a:lnTo>
                  <a:pt x="7911916" y="6889592"/>
                </a:lnTo>
                <a:lnTo>
                  <a:pt x="1282780" y="6889592"/>
                </a:lnTo>
                <a:lnTo>
                  <a:pt x="1021588" y="6461391"/>
                </a:lnTo>
                <a:cubicBezTo>
                  <a:pt x="-73086" y="4533675"/>
                  <a:pt x="-509682" y="2192905"/>
                  <a:pt x="841264" y="370936"/>
                </a:cubicBezTo>
                <a:cubicBezTo>
                  <a:pt x="928899" y="253509"/>
                  <a:pt x="1021859" y="138477"/>
                  <a:pt x="1119707" y="26053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05169E50-59FB-4AEE-B61D-44A882A4C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249750" y="-6726"/>
            <a:ext cx="5931659" cy="6871452"/>
          </a:xfrm>
          <a:custGeom>
            <a:avLst/>
            <a:gdLst>
              <a:gd name="connsiteX0" fmla="*/ 2429503 w 5931659"/>
              <a:gd name="connsiteY0" fmla="*/ 0 h 6871452"/>
              <a:gd name="connsiteX1" fmla="*/ 5931659 w 5931659"/>
              <a:gd name="connsiteY1" fmla="*/ 0 h 6871452"/>
              <a:gd name="connsiteX2" fmla="*/ 5931659 w 5931659"/>
              <a:gd name="connsiteY2" fmla="*/ 6871452 h 6871452"/>
              <a:gd name="connsiteX3" fmla="*/ 1302090 w 5931659"/>
              <a:gd name="connsiteY3" fmla="*/ 6871452 h 6871452"/>
              <a:gd name="connsiteX4" fmla="*/ 1257860 w 5931659"/>
              <a:gd name="connsiteY4" fmla="*/ 6820098 h 6871452"/>
              <a:gd name="connsiteX5" fmla="*/ 456609 w 5931659"/>
              <a:gd name="connsiteY5" fmla="*/ 1965059 h 6871452"/>
              <a:gd name="connsiteX6" fmla="*/ 2356353 w 5931659"/>
              <a:gd name="connsiteY6" fmla="*/ 42030 h 68714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31659" h="6871452">
                <a:moveTo>
                  <a:pt x="2429503" y="0"/>
                </a:moveTo>
                <a:lnTo>
                  <a:pt x="5931659" y="0"/>
                </a:lnTo>
                <a:lnTo>
                  <a:pt x="5931659" y="6871452"/>
                </a:lnTo>
                <a:lnTo>
                  <a:pt x="1302090" y="6871452"/>
                </a:lnTo>
                <a:lnTo>
                  <a:pt x="1257860" y="6820098"/>
                </a:lnTo>
                <a:cubicBezTo>
                  <a:pt x="121068" y="5395213"/>
                  <a:pt x="-469022" y="3541076"/>
                  <a:pt x="456609" y="1965059"/>
                </a:cubicBezTo>
                <a:cubicBezTo>
                  <a:pt x="919425" y="1178905"/>
                  <a:pt x="1583566" y="524859"/>
                  <a:pt x="2356353" y="42030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17C30F0-5A38-4B60-B632-3AF7C2780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33528" y="-3116"/>
            <a:ext cx="6766974" cy="6864232"/>
          </a:xfrm>
          <a:custGeom>
            <a:avLst/>
            <a:gdLst>
              <a:gd name="connsiteX0" fmla="*/ 2135088 w 6766974"/>
              <a:gd name="connsiteY0" fmla="*/ 0 h 6864232"/>
              <a:gd name="connsiteX1" fmla="*/ 6766974 w 6766974"/>
              <a:gd name="connsiteY1" fmla="*/ 0 h 6864232"/>
              <a:gd name="connsiteX2" fmla="*/ 6766974 w 6766974"/>
              <a:gd name="connsiteY2" fmla="*/ 6864232 h 6864232"/>
              <a:gd name="connsiteX3" fmla="*/ 1128977 w 6766974"/>
              <a:gd name="connsiteY3" fmla="*/ 6864232 h 6864232"/>
              <a:gd name="connsiteX4" fmla="*/ 1004776 w 6766974"/>
              <a:gd name="connsiteY4" fmla="*/ 6687663 h 6864232"/>
              <a:gd name="connsiteX5" fmla="*/ 709736 w 6766974"/>
              <a:gd name="connsiteY5" fmla="*/ 1521351 h 6864232"/>
              <a:gd name="connsiteX6" fmla="*/ 1896284 w 6766974"/>
              <a:gd name="connsiteY6" fmla="*/ 197391 h 6864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766974" h="6864232">
                <a:moveTo>
                  <a:pt x="2135088" y="0"/>
                </a:moveTo>
                <a:lnTo>
                  <a:pt x="6766974" y="0"/>
                </a:lnTo>
                <a:lnTo>
                  <a:pt x="6766974" y="6864232"/>
                </a:lnTo>
                <a:lnTo>
                  <a:pt x="1128977" y="6864232"/>
                </a:lnTo>
                <a:lnTo>
                  <a:pt x="1004776" y="6687663"/>
                </a:lnTo>
                <a:cubicBezTo>
                  <a:pt x="-54053" y="5122098"/>
                  <a:pt x="-463081" y="3202457"/>
                  <a:pt x="709736" y="1521351"/>
                </a:cubicBezTo>
                <a:cubicBezTo>
                  <a:pt x="1045443" y="1039181"/>
                  <a:pt x="1446565" y="592246"/>
                  <a:pt x="1896284" y="197391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200CBA5-3F2B-4AAC-9F86-99AFECC19C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36" y="0"/>
            <a:ext cx="5238864" cy="6858000"/>
          </a:xfrm>
          <a:custGeom>
            <a:avLst/>
            <a:gdLst>
              <a:gd name="connsiteX0" fmla="*/ 2829115 w 5238864"/>
              <a:gd name="connsiteY0" fmla="*/ 0 h 6864726"/>
              <a:gd name="connsiteX1" fmla="*/ 5238864 w 5238864"/>
              <a:gd name="connsiteY1" fmla="*/ 0 h 6864726"/>
              <a:gd name="connsiteX2" fmla="*/ 5238864 w 5238864"/>
              <a:gd name="connsiteY2" fmla="*/ 6864726 h 6864726"/>
              <a:gd name="connsiteX3" fmla="*/ 1518091 w 5238864"/>
              <a:gd name="connsiteY3" fmla="*/ 6864726 h 6864726"/>
              <a:gd name="connsiteX4" fmla="*/ 1435414 w 5238864"/>
              <a:gd name="connsiteY4" fmla="*/ 6778879 h 6864726"/>
              <a:gd name="connsiteX5" fmla="*/ 406006 w 5238864"/>
              <a:gd name="connsiteY5" fmla="*/ 2093910 h 6864726"/>
              <a:gd name="connsiteX6" fmla="*/ 2559142 w 5238864"/>
              <a:gd name="connsiteY6" fmla="*/ 124487 h 68647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38864" h="6864726">
                <a:moveTo>
                  <a:pt x="2829115" y="0"/>
                </a:moveTo>
                <a:lnTo>
                  <a:pt x="5238864" y="0"/>
                </a:lnTo>
                <a:lnTo>
                  <a:pt x="5238864" y="6864726"/>
                </a:lnTo>
                <a:lnTo>
                  <a:pt x="1518091" y="6864726"/>
                </a:lnTo>
                <a:lnTo>
                  <a:pt x="1435414" y="6778879"/>
                </a:lnTo>
                <a:cubicBezTo>
                  <a:pt x="226066" y="5476104"/>
                  <a:pt x="-499346" y="3635393"/>
                  <a:pt x="406006" y="2093910"/>
                </a:cubicBezTo>
                <a:cubicBezTo>
                  <a:pt x="907547" y="1241972"/>
                  <a:pt x="1674986" y="564513"/>
                  <a:pt x="2559142" y="12448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841C5A-8BDF-3645-85CC-5D9AA30645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28456" y="968822"/>
            <a:ext cx="3456122" cy="4589717"/>
          </a:xfrm>
        </p:spPr>
        <p:txBody>
          <a:bodyPr>
            <a:normAutofit/>
          </a:bodyPr>
          <a:lstStyle/>
          <a:p>
            <a:pPr algn="l"/>
            <a:br>
              <a:rPr lang="en-GB" b="1"/>
            </a:br>
            <a:endParaRPr lang="en-US" sz="48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45F346-60FF-DF42-95E5-92D0B8DD4A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2481" y="365760"/>
            <a:ext cx="5433234" cy="5676904"/>
          </a:xfrm>
        </p:spPr>
        <p:txBody>
          <a:bodyPr>
            <a:normAutofit/>
          </a:bodyPr>
          <a:lstStyle/>
          <a:p>
            <a:endParaRPr lang="en-GB" b="1" u="sng"/>
          </a:p>
          <a:p>
            <a:pPr marL="0" indent="0" algn="ctr">
              <a:buNone/>
            </a:pPr>
            <a:r>
              <a:rPr lang="en-GB" sz="1700" b="1" u="sng">
                <a:latin typeface="Arial" panose="020B0604020202020204" pitchFamily="34" charset="0"/>
                <a:cs typeface="Arial" panose="020B0604020202020204" pitchFamily="34" charset="0"/>
              </a:rPr>
              <a:t>Metropolitan Police</a:t>
            </a:r>
          </a:p>
          <a:p>
            <a:pPr marL="0" indent="0">
              <a:buNone/>
            </a:pPr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Officials play an indispensable role in guarding London's community safe, regardless of whether they're in the city, working eye to eye with the overall population, or in the background, conveying a scope of master benefits and improving how we police the capital.</a:t>
            </a:r>
          </a:p>
          <a:p>
            <a:pPr>
              <a:buFont typeface="Wingdings" pitchFamily="2" charset="2"/>
              <a:buChar char="v"/>
            </a:pPr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 The Antisocial Behaviour (ASB), Crime and Policing Act 2014.</a:t>
            </a:r>
          </a:p>
          <a:p>
            <a:pPr>
              <a:buFont typeface="Wingdings" pitchFamily="2" charset="2"/>
              <a:buChar char="v"/>
            </a:pPr>
            <a:endParaRPr lang="en-GB" sz="17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itchFamily="2" charset="2"/>
              <a:buChar char="v"/>
            </a:pPr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Antisocial behaviour can lastingly affect areas and networks as it frequently prompts an expansion in crime, especially violence and criminal harm.</a:t>
            </a:r>
            <a:endParaRPr lang="en-GB"/>
          </a:p>
          <a:p>
            <a:endParaRPr lang="en-US" sz="1600"/>
          </a:p>
        </p:txBody>
      </p:sp>
      <p:pic>
        <p:nvPicPr>
          <p:cNvPr id="1028" name="Picture 4" descr="Brand Health Check: Metropolitan Police">
            <a:extLst>
              <a:ext uri="{FF2B5EF4-FFF2-40B4-BE49-F238E27FC236}">
                <a16:creationId xmlns:a16="http://schemas.microsoft.com/office/drawing/2014/main" id="{A88CD672-ABE4-D34D-A377-5DC4827EA9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00676" y="1592952"/>
            <a:ext cx="3467100" cy="241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27ABF6B-D4D2-E04D-B62F-F4905645D412}"/>
              </a:ext>
            </a:extLst>
          </p:cNvPr>
          <p:cNvSpPr txBox="1"/>
          <p:nvPr/>
        </p:nvSpPr>
        <p:spPr>
          <a:xfrm>
            <a:off x="12491649" y="5872219"/>
            <a:ext cx="63295" cy="108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/>
          </a:p>
        </p:txBody>
      </p:sp>
      <p:pic>
        <p:nvPicPr>
          <p:cNvPr id="1030" name="Picture 6" descr="Logo">
            <a:extLst>
              <a:ext uri="{FF2B5EF4-FFF2-40B4-BE49-F238E27FC236}">
                <a16:creationId xmlns:a16="http://schemas.microsoft.com/office/drawing/2014/main" id="{8B8F2B04-E465-9C4F-AC10-6BBCC06091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3901" y="4636852"/>
            <a:ext cx="4177352" cy="7574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691477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3C5918A-1DC5-4CF3-AA27-00AA3088A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B786683A-6FD6-4BF7-B3B0-DC3976773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74788" y="-15796"/>
            <a:ext cx="7911916" cy="6889592"/>
          </a:xfrm>
          <a:custGeom>
            <a:avLst/>
            <a:gdLst>
              <a:gd name="connsiteX0" fmla="*/ 1144064 w 7911916"/>
              <a:gd name="connsiteY0" fmla="*/ 0 h 6889592"/>
              <a:gd name="connsiteX1" fmla="*/ 7911916 w 7911916"/>
              <a:gd name="connsiteY1" fmla="*/ 0 h 6889592"/>
              <a:gd name="connsiteX2" fmla="*/ 7911916 w 7911916"/>
              <a:gd name="connsiteY2" fmla="*/ 6889592 h 6889592"/>
              <a:gd name="connsiteX3" fmla="*/ 1282780 w 7911916"/>
              <a:gd name="connsiteY3" fmla="*/ 6889592 h 6889592"/>
              <a:gd name="connsiteX4" fmla="*/ 1021588 w 7911916"/>
              <a:gd name="connsiteY4" fmla="*/ 6461391 h 6889592"/>
              <a:gd name="connsiteX5" fmla="*/ 841264 w 7911916"/>
              <a:gd name="connsiteY5" fmla="*/ 370936 h 6889592"/>
              <a:gd name="connsiteX6" fmla="*/ 1119707 w 7911916"/>
              <a:gd name="connsiteY6" fmla="*/ 26053 h 68895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911916" h="6889592">
                <a:moveTo>
                  <a:pt x="1144064" y="0"/>
                </a:moveTo>
                <a:lnTo>
                  <a:pt x="7911916" y="0"/>
                </a:lnTo>
                <a:lnTo>
                  <a:pt x="7911916" y="6889592"/>
                </a:lnTo>
                <a:lnTo>
                  <a:pt x="1282780" y="6889592"/>
                </a:lnTo>
                <a:lnTo>
                  <a:pt x="1021588" y="6461391"/>
                </a:lnTo>
                <a:cubicBezTo>
                  <a:pt x="-73086" y="4533675"/>
                  <a:pt x="-509682" y="2192905"/>
                  <a:pt x="841264" y="370936"/>
                </a:cubicBezTo>
                <a:cubicBezTo>
                  <a:pt x="928899" y="253509"/>
                  <a:pt x="1021859" y="138477"/>
                  <a:pt x="1119707" y="26053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05169E50-59FB-4AEE-B61D-44A882A4C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249750" y="-6726"/>
            <a:ext cx="5931659" cy="6871452"/>
          </a:xfrm>
          <a:custGeom>
            <a:avLst/>
            <a:gdLst>
              <a:gd name="connsiteX0" fmla="*/ 2429503 w 5931659"/>
              <a:gd name="connsiteY0" fmla="*/ 0 h 6871452"/>
              <a:gd name="connsiteX1" fmla="*/ 5931659 w 5931659"/>
              <a:gd name="connsiteY1" fmla="*/ 0 h 6871452"/>
              <a:gd name="connsiteX2" fmla="*/ 5931659 w 5931659"/>
              <a:gd name="connsiteY2" fmla="*/ 6871452 h 6871452"/>
              <a:gd name="connsiteX3" fmla="*/ 1302090 w 5931659"/>
              <a:gd name="connsiteY3" fmla="*/ 6871452 h 6871452"/>
              <a:gd name="connsiteX4" fmla="*/ 1257860 w 5931659"/>
              <a:gd name="connsiteY4" fmla="*/ 6820098 h 6871452"/>
              <a:gd name="connsiteX5" fmla="*/ 456609 w 5931659"/>
              <a:gd name="connsiteY5" fmla="*/ 1965059 h 6871452"/>
              <a:gd name="connsiteX6" fmla="*/ 2356353 w 5931659"/>
              <a:gd name="connsiteY6" fmla="*/ 42030 h 68714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31659" h="6871452">
                <a:moveTo>
                  <a:pt x="2429503" y="0"/>
                </a:moveTo>
                <a:lnTo>
                  <a:pt x="5931659" y="0"/>
                </a:lnTo>
                <a:lnTo>
                  <a:pt x="5931659" y="6871452"/>
                </a:lnTo>
                <a:lnTo>
                  <a:pt x="1302090" y="6871452"/>
                </a:lnTo>
                <a:lnTo>
                  <a:pt x="1257860" y="6820098"/>
                </a:lnTo>
                <a:cubicBezTo>
                  <a:pt x="121068" y="5395213"/>
                  <a:pt x="-469022" y="3541076"/>
                  <a:pt x="456609" y="1965059"/>
                </a:cubicBezTo>
                <a:cubicBezTo>
                  <a:pt x="919425" y="1178905"/>
                  <a:pt x="1583566" y="524859"/>
                  <a:pt x="2356353" y="42030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17C30F0-5A38-4B60-B632-3AF7C2780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33528" y="-3116"/>
            <a:ext cx="6766974" cy="6864232"/>
          </a:xfrm>
          <a:custGeom>
            <a:avLst/>
            <a:gdLst>
              <a:gd name="connsiteX0" fmla="*/ 2135088 w 6766974"/>
              <a:gd name="connsiteY0" fmla="*/ 0 h 6864232"/>
              <a:gd name="connsiteX1" fmla="*/ 6766974 w 6766974"/>
              <a:gd name="connsiteY1" fmla="*/ 0 h 6864232"/>
              <a:gd name="connsiteX2" fmla="*/ 6766974 w 6766974"/>
              <a:gd name="connsiteY2" fmla="*/ 6864232 h 6864232"/>
              <a:gd name="connsiteX3" fmla="*/ 1128977 w 6766974"/>
              <a:gd name="connsiteY3" fmla="*/ 6864232 h 6864232"/>
              <a:gd name="connsiteX4" fmla="*/ 1004776 w 6766974"/>
              <a:gd name="connsiteY4" fmla="*/ 6687663 h 6864232"/>
              <a:gd name="connsiteX5" fmla="*/ 709736 w 6766974"/>
              <a:gd name="connsiteY5" fmla="*/ 1521351 h 6864232"/>
              <a:gd name="connsiteX6" fmla="*/ 1896284 w 6766974"/>
              <a:gd name="connsiteY6" fmla="*/ 197391 h 6864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766974" h="6864232">
                <a:moveTo>
                  <a:pt x="2135088" y="0"/>
                </a:moveTo>
                <a:lnTo>
                  <a:pt x="6766974" y="0"/>
                </a:lnTo>
                <a:lnTo>
                  <a:pt x="6766974" y="6864232"/>
                </a:lnTo>
                <a:lnTo>
                  <a:pt x="1128977" y="6864232"/>
                </a:lnTo>
                <a:lnTo>
                  <a:pt x="1004776" y="6687663"/>
                </a:lnTo>
                <a:cubicBezTo>
                  <a:pt x="-54053" y="5122098"/>
                  <a:pt x="-463081" y="3202457"/>
                  <a:pt x="709736" y="1521351"/>
                </a:cubicBezTo>
                <a:cubicBezTo>
                  <a:pt x="1045443" y="1039181"/>
                  <a:pt x="1446565" y="592246"/>
                  <a:pt x="1896284" y="197391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200CBA5-3F2B-4AAC-9F86-99AFECC19C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36" y="0"/>
            <a:ext cx="5238864" cy="6858000"/>
          </a:xfrm>
          <a:custGeom>
            <a:avLst/>
            <a:gdLst>
              <a:gd name="connsiteX0" fmla="*/ 2829115 w 5238864"/>
              <a:gd name="connsiteY0" fmla="*/ 0 h 6864726"/>
              <a:gd name="connsiteX1" fmla="*/ 5238864 w 5238864"/>
              <a:gd name="connsiteY1" fmla="*/ 0 h 6864726"/>
              <a:gd name="connsiteX2" fmla="*/ 5238864 w 5238864"/>
              <a:gd name="connsiteY2" fmla="*/ 6864726 h 6864726"/>
              <a:gd name="connsiteX3" fmla="*/ 1518091 w 5238864"/>
              <a:gd name="connsiteY3" fmla="*/ 6864726 h 6864726"/>
              <a:gd name="connsiteX4" fmla="*/ 1435414 w 5238864"/>
              <a:gd name="connsiteY4" fmla="*/ 6778879 h 6864726"/>
              <a:gd name="connsiteX5" fmla="*/ 406006 w 5238864"/>
              <a:gd name="connsiteY5" fmla="*/ 2093910 h 6864726"/>
              <a:gd name="connsiteX6" fmla="*/ 2559142 w 5238864"/>
              <a:gd name="connsiteY6" fmla="*/ 124487 h 68647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38864" h="6864726">
                <a:moveTo>
                  <a:pt x="2829115" y="0"/>
                </a:moveTo>
                <a:lnTo>
                  <a:pt x="5238864" y="0"/>
                </a:lnTo>
                <a:lnTo>
                  <a:pt x="5238864" y="6864726"/>
                </a:lnTo>
                <a:lnTo>
                  <a:pt x="1518091" y="6864726"/>
                </a:lnTo>
                <a:lnTo>
                  <a:pt x="1435414" y="6778879"/>
                </a:lnTo>
                <a:cubicBezTo>
                  <a:pt x="226066" y="5476104"/>
                  <a:pt x="-499346" y="3635393"/>
                  <a:pt x="406006" y="2093910"/>
                </a:cubicBezTo>
                <a:cubicBezTo>
                  <a:pt x="907547" y="1241972"/>
                  <a:pt x="1674986" y="564513"/>
                  <a:pt x="2559142" y="12448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9DB231-81CF-9B45-A329-807C416DBB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74928" y="1124998"/>
            <a:ext cx="3456122" cy="4589717"/>
          </a:xfrm>
        </p:spPr>
        <p:txBody>
          <a:bodyPr>
            <a:normAutofit/>
          </a:bodyPr>
          <a:lstStyle/>
          <a:p>
            <a:r>
              <a:rPr lang="en-US" sz="4800"/>
              <a:t>Policies and professional  interventions in place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C23E6D-4564-1148-8A54-16355BB7F1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8577" y="794042"/>
            <a:ext cx="5427137" cy="5248622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endParaRPr lang="en-US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700">
                <a:latin typeface="Arial" panose="020B0604020202020204" pitchFamily="34" charset="0"/>
                <a:cs typeface="Arial" panose="020B0604020202020204" pitchFamily="34" charset="0"/>
              </a:rPr>
              <a:t>The Equality Act 2010: Protects children, young people and adults against harassment, discrimination and victimization.</a:t>
            </a:r>
          </a:p>
          <a:p>
            <a:pPr marL="0" indent="0">
              <a:buNone/>
            </a:pPr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The service also operates in compliance with Mental Health Act 1983, as amended by the Mental Health Act 2007. Legislative frameworks of the Children Act 2004.</a:t>
            </a:r>
          </a:p>
          <a:p>
            <a:pPr marL="0" indent="0">
              <a:buNone/>
            </a:pPr>
            <a:endParaRPr lang="en-US" sz="17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itchFamily="2" charset="2"/>
              <a:buChar char="v"/>
            </a:pPr>
            <a:r>
              <a:rPr lang="en-US" sz="1700">
                <a:latin typeface="Arial" panose="020B0604020202020204" pitchFamily="34" charset="0"/>
                <a:cs typeface="Arial" panose="020B0604020202020204" pitchFamily="34" charset="0"/>
              </a:rPr>
              <a:t>Importance of early intervention </a:t>
            </a:r>
            <a:r>
              <a:rPr lang="en-US" sz="1600">
                <a:latin typeface="Arial" panose="020B0604020202020204" pitchFamily="34" charset="0"/>
                <a:cs typeface="Arial" panose="020B0604020202020204" pitchFamily="34" charset="0"/>
              </a:rPr>
              <a:t>is to prevent problems before they occur and avoid issues to escalate.</a:t>
            </a:r>
          </a:p>
          <a:p>
            <a:pPr>
              <a:buFont typeface="Wingdings" pitchFamily="2" charset="2"/>
              <a:buChar char="v"/>
            </a:pPr>
            <a:r>
              <a:rPr lang="en-US" sz="1600">
                <a:latin typeface="Arial" panose="020B0604020202020204" pitchFamily="34" charset="0"/>
                <a:cs typeface="Arial" panose="020B0604020202020204" pitchFamily="34" charset="0"/>
              </a:rPr>
              <a:t>Keeping families safe by giving support when needed and keeping children safe from abuse by securing their homes. </a:t>
            </a:r>
          </a:p>
          <a:p>
            <a:pPr>
              <a:buFont typeface="Wingdings" pitchFamily="2" charset="2"/>
              <a:buChar char="v"/>
            </a:pPr>
            <a:r>
              <a:rPr lang="en-US" sz="1600">
                <a:latin typeface="Arial" panose="020B0604020202020204" pitchFamily="34" charset="0"/>
                <a:cs typeface="Arial" panose="020B0604020202020204" pitchFamily="34" charset="0"/>
              </a:rPr>
              <a:t>Prevent crime by giving support.</a:t>
            </a:r>
          </a:p>
          <a:p>
            <a:endParaRPr lang="en-US" sz="1600"/>
          </a:p>
        </p:txBody>
      </p:sp>
    </p:spTree>
    <p:extLst>
      <p:ext uri="{BB962C8B-B14F-4D97-AF65-F5344CB8AC3E}">
        <p14:creationId xmlns:p14="http://schemas.microsoft.com/office/powerpoint/2010/main" val="18091594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" name="Group 7">
            <a:extLst>
              <a:ext uri="{FF2B5EF4-FFF2-40B4-BE49-F238E27FC236}">
                <a16:creationId xmlns:a16="http://schemas.microsoft.com/office/drawing/2014/main" id="{15E1AC81-83F2-45A8-9054-15570F4E25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35" name="Freeform 5">
              <a:extLst>
                <a:ext uri="{FF2B5EF4-FFF2-40B4-BE49-F238E27FC236}">
                  <a16:creationId xmlns:a16="http://schemas.microsoft.com/office/drawing/2014/main" id="{B15AA7C5-9BFE-4B90-A119-467AFACE9E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7" name="Freeform 6">
              <a:extLst>
                <a:ext uri="{FF2B5EF4-FFF2-40B4-BE49-F238E27FC236}">
                  <a16:creationId xmlns:a16="http://schemas.microsoft.com/office/drawing/2014/main" id="{944AB87D-35AF-4719-9940-5822E77023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9" name="Freeform 7">
              <a:extLst>
                <a:ext uri="{FF2B5EF4-FFF2-40B4-BE49-F238E27FC236}">
                  <a16:creationId xmlns:a16="http://schemas.microsoft.com/office/drawing/2014/main" id="{E8B33BE3-7890-4628-9322-7EFBA3375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8">
              <a:extLst>
                <a:ext uri="{FF2B5EF4-FFF2-40B4-BE49-F238E27FC236}">
                  <a16:creationId xmlns:a16="http://schemas.microsoft.com/office/drawing/2014/main" id="{01AD3ECF-519E-45E2-99DA-F5C1B50715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3" name="Freeform 9">
              <a:extLst>
                <a:ext uri="{FF2B5EF4-FFF2-40B4-BE49-F238E27FC236}">
                  <a16:creationId xmlns:a16="http://schemas.microsoft.com/office/drawing/2014/main" id="{C050E700-0FF1-4D25-B54C-84BA04FCDC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10">
              <a:extLst>
                <a:ext uri="{FF2B5EF4-FFF2-40B4-BE49-F238E27FC236}">
                  <a16:creationId xmlns:a16="http://schemas.microsoft.com/office/drawing/2014/main" id="{720D9C11-F5C9-41B0-B2F2-EE20BC3D0C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" name="Freeform 11">
              <a:extLst>
                <a:ext uri="{FF2B5EF4-FFF2-40B4-BE49-F238E27FC236}">
                  <a16:creationId xmlns:a16="http://schemas.microsoft.com/office/drawing/2014/main" id="{623A9DA0-857E-4CDE-80EA-F30F1CE55C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2">
              <a:extLst>
                <a:ext uri="{FF2B5EF4-FFF2-40B4-BE49-F238E27FC236}">
                  <a16:creationId xmlns:a16="http://schemas.microsoft.com/office/drawing/2014/main" id="{C48B8F4C-2C83-46F6-AFCD-58166AEB18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7" name="Freeform 13">
              <a:extLst>
                <a:ext uri="{FF2B5EF4-FFF2-40B4-BE49-F238E27FC236}">
                  <a16:creationId xmlns:a16="http://schemas.microsoft.com/office/drawing/2014/main" id="{234C3795-C44D-41A7-A8F6-891387A668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" name="Freeform 14">
              <a:extLst>
                <a:ext uri="{FF2B5EF4-FFF2-40B4-BE49-F238E27FC236}">
                  <a16:creationId xmlns:a16="http://schemas.microsoft.com/office/drawing/2014/main" id="{91CC36F4-5DFA-4954-B354-97B180E98F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" name="Freeform 15">
              <a:extLst>
                <a:ext uri="{FF2B5EF4-FFF2-40B4-BE49-F238E27FC236}">
                  <a16:creationId xmlns:a16="http://schemas.microsoft.com/office/drawing/2014/main" id="{7087A08E-C024-457D-8F99-1F340CED61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" name="Freeform 16">
              <a:extLst>
                <a:ext uri="{FF2B5EF4-FFF2-40B4-BE49-F238E27FC236}">
                  <a16:creationId xmlns:a16="http://schemas.microsoft.com/office/drawing/2014/main" id="{61CFBC61-7F57-45D7-860E-BF51B0EDA5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7">
              <a:extLst>
                <a:ext uri="{FF2B5EF4-FFF2-40B4-BE49-F238E27FC236}">
                  <a16:creationId xmlns:a16="http://schemas.microsoft.com/office/drawing/2014/main" id="{2591C3DB-4880-431E-BC3D-37F1378AC5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2" name="Freeform 18">
              <a:extLst>
                <a:ext uri="{FF2B5EF4-FFF2-40B4-BE49-F238E27FC236}">
                  <a16:creationId xmlns:a16="http://schemas.microsoft.com/office/drawing/2014/main" id="{79557EFE-4199-4E24-8A13-1B9CC1715A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9">
              <a:extLst>
                <a:ext uri="{FF2B5EF4-FFF2-40B4-BE49-F238E27FC236}">
                  <a16:creationId xmlns:a16="http://schemas.microsoft.com/office/drawing/2014/main" id="{0B965615-6052-4907-A136-9CAD14604C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4" name="Freeform 20">
              <a:extLst>
                <a:ext uri="{FF2B5EF4-FFF2-40B4-BE49-F238E27FC236}">
                  <a16:creationId xmlns:a16="http://schemas.microsoft.com/office/drawing/2014/main" id="{F788FFC4-205D-47C1-91E7-DD1A52E0A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21">
              <a:extLst>
                <a:ext uri="{FF2B5EF4-FFF2-40B4-BE49-F238E27FC236}">
                  <a16:creationId xmlns:a16="http://schemas.microsoft.com/office/drawing/2014/main" id="{462FADD6-C927-46ED-A6E6-273B35C2F1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6" name="Freeform 22">
              <a:extLst>
                <a:ext uri="{FF2B5EF4-FFF2-40B4-BE49-F238E27FC236}">
                  <a16:creationId xmlns:a16="http://schemas.microsoft.com/office/drawing/2014/main" id="{AF64005E-134D-4444-9425-FB1C188985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7" name="Freeform 23">
              <a:extLst>
                <a:ext uri="{FF2B5EF4-FFF2-40B4-BE49-F238E27FC236}">
                  <a16:creationId xmlns:a16="http://schemas.microsoft.com/office/drawing/2014/main" id="{E2565CA7-A8CB-463D-8D25-4F41235BC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8" name="Freeform 24">
              <a:extLst>
                <a:ext uri="{FF2B5EF4-FFF2-40B4-BE49-F238E27FC236}">
                  <a16:creationId xmlns:a16="http://schemas.microsoft.com/office/drawing/2014/main" id="{41ABBFC0-4EEA-4634-A73B-945729D6B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9" name="Freeform 25">
              <a:extLst>
                <a:ext uri="{FF2B5EF4-FFF2-40B4-BE49-F238E27FC236}">
                  <a16:creationId xmlns:a16="http://schemas.microsoft.com/office/drawing/2014/main" id="{E422F11F-726A-4A93-9D1B-B1400B061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31" name="Group 30">
            <a:extLst>
              <a:ext uri="{FF2B5EF4-FFF2-40B4-BE49-F238E27FC236}">
                <a16:creationId xmlns:a16="http://schemas.microsoft.com/office/drawing/2014/main" id="{FBF129BC-EA9E-4D20-898B-399F7727D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CFF42BAE-3249-46C8-9108-A83C87206B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33" name="Isosceles Triangle 22">
              <a:extLst>
                <a:ext uri="{FF2B5EF4-FFF2-40B4-BE49-F238E27FC236}">
                  <a16:creationId xmlns:a16="http://schemas.microsoft.com/office/drawing/2014/main" id="{4DDE2BA8-4174-4A99-BB09-0BA28F2685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4A893933-F7DD-4DA6-85C7-4CFF58741E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F3C5918A-1DC5-4CF3-AA27-00AA3088A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B786683A-6FD6-4BF7-B3B0-DC3976773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74788" y="-15796"/>
            <a:ext cx="7911916" cy="6889592"/>
          </a:xfrm>
          <a:custGeom>
            <a:avLst/>
            <a:gdLst>
              <a:gd name="connsiteX0" fmla="*/ 1144064 w 7911916"/>
              <a:gd name="connsiteY0" fmla="*/ 0 h 6889592"/>
              <a:gd name="connsiteX1" fmla="*/ 7911916 w 7911916"/>
              <a:gd name="connsiteY1" fmla="*/ 0 h 6889592"/>
              <a:gd name="connsiteX2" fmla="*/ 7911916 w 7911916"/>
              <a:gd name="connsiteY2" fmla="*/ 6889592 h 6889592"/>
              <a:gd name="connsiteX3" fmla="*/ 1282780 w 7911916"/>
              <a:gd name="connsiteY3" fmla="*/ 6889592 h 6889592"/>
              <a:gd name="connsiteX4" fmla="*/ 1021588 w 7911916"/>
              <a:gd name="connsiteY4" fmla="*/ 6461391 h 6889592"/>
              <a:gd name="connsiteX5" fmla="*/ 841264 w 7911916"/>
              <a:gd name="connsiteY5" fmla="*/ 370936 h 6889592"/>
              <a:gd name="connsiteX6" fmla="*/ 1119707 w 7911916"/>
              <a:gd name="connsiteY6" fmla="*/ 26053 h 68895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911916" h="6889592">
                <a:moveTo>
                  <a:pt x="1144064" y="0"/>
                </a:moveTo>
                <a:lnTo>
                  <a:pt x="7911916" y="0"/>
                </a:lnTo>
                <a:lnTo>
                  <a:pt x="7911916" y="6889592"/>
                </a:lnTo>
                <a:lnTo>
                  <a:pt x="1282780" y="6889592"/>
                </a:lnTo>
                <a:lnTo>
                  <a:pt x="1021588" y="6461391"/>
                </a:lnTo>
                <a:cubicBezTo>
                  <a:pt x="-73086" y="4533675"/>
                  <a:pt x="-509682" y="2192905"/>
                  <a:pt x="841264" y="370936"/>
                </a:cubicBezTo>
                <a:cubicBezTo>
                  <a:pt x="928899" y="253509"/>
                  <a:pt x="1021859" y="138477"/>
                  <a:pt x="1119707" y="26053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05169E50-59FB-4AEE-B61D-44A882A4C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249750" y="-6726"/>
            <a:ext cx="5931659" cy="6871452"/>
          </a:xfrm>
          <a:custGeom>
            <a:avLst/>
            <a:gdLst>
              <a:gd name="connsiteX0" fmla="*/ 2429503 w 5931659"/>
              <a:gd name="connsiteY0" fmla="*/ 0 h 6871452"/>
              <a:gd name="connsiteX1" fmla="*/ 5931659 w 5931659"/>
              <a:gd name="connsiteY1" fmla="*/ 0 h 6871452"/>
              <a:gd name="connsiteX2" fmla="*/ 5931659 w 5931659"/>
              <a:gd name="connsiteY2" fmla="*/ 6871452 h 6871452"/>
              <a:gd name="connsiteX3" fmla="*/ 1302090 w 5931659"/>
              <a:gd name="connsiteY3" fmla="*/ 6871452 h 6871452"/>
              <a:gd name="connsiteX4" fmla="*/ 1257860 w 5931659"/>
              <a:gd name="connsiteY4" fmla="*/ 6820098 h 6871452"/>
              <a:gd name="connsiteX5" fmla="*/ 456609 w 5931659"/>
              <a:gd name="connsiteY5" fmla="*/ 1965059 h 6871452"/>
              <a:gd name="connsiteX6" fmla="*/ 2356353 w 5931659"/>
              <a:gd name="connsiteY6" fmla="*/ 42030 h 68714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31659" h="6871452">
                <a:moveTo>
                  <a:pt x="2429503" y="0"/>
                </a:moveTo>
                <a:lnTo>
                  <a:pt x="5931659" y="0"/>
                </a:lnTo>
                <a:lnTo>
                  <a:pt x="5931659" y="6871452"/>
                </a:lnTo>
                <a:lnTo>
                  <a:pt x="1302090" y="6871452"/>
                </a:lnTo>
                <a:lnTo>
                  <a:pt x="1257860" y="6820098"/>
                </a:lnTo>
                <a:cubicBezTo>
                  <a:pt x="121068" y="5395213"/>
                  <a:pt x="-469022" y="3541076"/>
                  <a:pt x="456609" y="1965059"/>
                </a:cubicBezTo>
                <a:cubicBezTo>
                  <a:pt x="919425" y="1178905"/>
                  <a:pt x="1583566" y="524859"/>
                  <a:pt x="2356353" y="42030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2" name="Freeform: Shape 41">
            <a:extLst>
              <a:ext uri="{FF2B5EF4-FFF2-40B4-BE49-F238E27FC236}">
                <a16:creationId xmlns:a16="http://schemas.microsoft.com/office/drawing/2014/main" id="{117C30F0-5A38-4B60-B632-3AF7C2780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33528" y="-3116"/>
            <a:ext cx="6766974" cy="6864232"/>
          </a:xfrm>
          <a:custGeom>
            <a:avLst/>
            <a:gdLst>
              <a:gd name="connsiteX0" fmla="*/ 2135088 w 6766974"/>
              <a:gd name="connsiteY0" fmla="*/ 0 h 6864232"/>
              <a:gd name="connsiteX1" fmla="*/ 6766974 w 6766974"/>
              <a:gd name="connsiteY1" fmla="*/ 0 h 6864232"/>
              <a:gd name="connsiteX2" fmla="*/ 6766974 w 6766974"/>
              <a:gd name="connsiteY2" fmla="*/ 6864232 h 6864232"/>
              <a:gd name="connsiteX3" fmla="*/ 1128977 w 6766974"/>
              <a:gd name="connsiteY3" fmla="*/ 6864232 h 6864232"/>
              <a:gd name="connsiteX4" fmla="*/ 1004776 w 6766974"/>
              <a:gd name="connsiteY4" fmla="*/ 6687663 h 6864232"/>
              <a:gd name="connsiteX5" fmla="*/ 709736 w 6766974"/>
              <a:gd name="connsiteY5" fmla="*/ 1521351 h 6864232"/>
              <a:gd name="connsiteX6" fmla="*/ 1896284 w 6766974"/>
              <a:gd name="connsiteY6" fmla="*/ 197391 h 6864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766974" h="6864232">
                <a:moveTo>
                  <a:pt x="2135088" y="0"/>
                </a:moveTo>
                <a:lnTo>
                  <a:pt x="6766974" y="0"/>
                </a:lnTo>
                <a:lnTo>
                  <a:pt x="6766974" y="6864232"/>
                </a:lnTo>
                <a:lnTo>
                  <a:pt x="1128977" y="6864232"/>
                </a:lnTo>
                <a:lnTo>
                  <a:pt x="1004776" y="6687663"/>
                </a:lnTo>
                <a:cubicBezTo>
                  <a:pt x="-54053" y="5122098"/>
                  <a:pt x="-463081" y="3202457"/>
                  <a:pt x="709736" y="1521351"/>
                </a:cubicBezTo>
                <a:cubicBezTo>
                  <a:pt x="1045443" y="1039181"/>
                  <a:pt x="1446565" y="592246"/>
                  <a:pt x="1896284" y="197391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A200CBA5-3F2B-4AAC-9F86-99AFECC19C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36" y="0"/>
            <a:ext cx="5238864" cy="6858000"/>
          </a:xfrm>
          <a:custGeom>
            <a:avLst/>
            <a:gdLst>
              <a:gd name="connsiteX0" fmla="*/ 2829115 w 5238864"/>
              <a:gd name="connsiteY0" fmla="*/ 0 h 6864726"/>
              <a:gd name="connsiteX1" fmla="*/ 5238864 w 5238864"/>
              <a:gd name="connsiteY1" fmla="*/ 0 h 6864726"/>
              <a:gd name="connsiteX2" fmla="*/ 5238864 w 5238864"/>
              <a:gd name="connsiteY2" fmla="*/ 6864726 h 6864726"/>
              <a:gd name="connsiteX3" fmla="*/ 1518091 w 5238864"/>
              <a:gd name="connsiteY3" fmla="*/ 6864726 h 6864726"/>
              <a:gd name="connsiteX4" fmla="*/ 1435414 w 5238864"/>
              <a:gd name="connsiteY4" fmla="*/ 6778879 h 6864726"/>
              <a:gd name="connsiteX5" fmla="*/ 406006 w 5238864"/>
              <a:gd name="connsiteY5" fmla="*/ 2093910 h 6864726"/>
              <a:gd name="connsiteX6" fmla="*/ 2559142 w 5238864"/>
              <a:gd name="connsiteY6" fmla="*/ 124487 h 68647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38864" h="6864726">
                <a:moveTo>
                  <a:pt x="2829115" y="0"/>
                </a:moveTo>
                <a:lnTo>
                  <a:pt x="5238864" y="0"/>
                </a:lnTo>
                <a:lnTo>
                  <a:pt x="5238864" y="6864726"/>
                </a:lnTo>
                <a:lnTo>
                  <a:pt x="1518091" y="6864726"/>
                </a:lnTo>
                <a:lnTo>
                  <a:pt x="1435414" y="6778879"/>
                </a:lnTo>
                <a:cubicBezTo>
                  <a:pt x="226066" y="5476104"/>
                  <a:pt x="-499346" y="3635393"/>
                  <a:pt x="406006" y="2093910"/>
                </a:cubicBezTo>
                <a:cubicBezTo>
                  <a:pt x="907547" y="1241972"/>
                  <a:pt x="1674986" y="564513"/>
                  <a:pt x="2559142" y="12448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178C6E-4A1C-E542-AC38-732723277247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7874928" y="1124998"/>
            <a:ext cx="3456122" cy="4589717"/>
          </a:xfrm>
        </p:spPr>
        <p:txBody>
          <a:bodyPr vert="horz" lIns="228600" tIns="228600" rIns="228600" bIns="228600" rtlCol="0" anchor="ctr">
            <a:normAutofit/>
          </a:bodyPr>
          <a:lstStyle/>
          <a:p>
            <a:pPr algn="l"/>
            <a:r>
              <a:rPr lang="en-US" sz="4800">
                <a:solidFill>
                  <a:srgbClr val="FFFEFF"/>
                </a:solidFill>
              </a:rPr>
              <a:t>Discuss and Evaluate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801CDC-C30C-A64C-AAEE-9AC07C61C5A1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798577" y="794042"/>
            <a:ext cx="5427137" cy="524862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algn="ctr"/>
            <a:r>
              <a:rPr lang="en-US" sz="1600" b="1" u="sng"/>
              <a:t>MULTIDISCIPLINARY TEAMS</a:t>
            </a:r>
          </a:p>
          <a:p>
            <a:pPr marL="0"/>
            <a:endParaRPr lang="en-US" sz="1600"/>
          </a:p>
          <a:p>
            <a:pPr marL="57150" indent="-285750">
              <a:buFont typeface="Wingdings" pitchFamily="2" charset="2"/>
              <a:buChar char="v"/>
            </a:pPr>
            <a:r>
              <a:rPr lang="en-US" sz="1600"/>
              <a:t>MDT's are groups of people from different professional backgrounds, for example: </a:t>
            </a:r>
          </a:p>
          <a:p>
            <a:pPr>
              <a:buFont typeface="Wingdings" pitchFamily="2" charset="2"/>
              <a:buChar char="v"/>
            </a:pPr>
            <a:r>
              <a:rPr lang="en-US" sz="1600"/>
              <a:t>Health</a:t>
            </a:r>
          </a:p>
          <a:p>
            <a:pPr>
              <a:buFont typeface="Wingdings" pitchFamily="2" charset="2"/>
              <a:buChar char="v"/>
            </a:pPr>
            <a:r>
              <a:rPr lang="en-US" sz="1600"/>
              <a:t>Education</a:t>
            </a:r>
          </a:p>
          <a:p>
            <a:pPr>
              <a:buFont typeface="Wingdings" pitchFamily="2" charset="2"/>
              <a:buChar char="v"/>
            </a:pPr>
            <a:r>
              <a:rPr lang="en-US" sz="1600"/>
              <a:t>Employment</a:t>
            </a:r>
          </a:p>
          <a:p>
            <a:pPr>
              <a:buFont typeface="Wingdings" pitchFamily="2" charset="2"/>
              <a:buChar char="v"/>
            </a:pPr>
            <a:r>
              <a:rPr lang="en-US" sz="1600"/>
              <a:t>Criminal Justice</a:t>
            </a:r>
          </a:p>
          <a:p>
            <a:pPr>
              <a:buFont typeface="Wingdings" pitchFamily="2" charset="2"/>
              <a:buChar char="v"/>
            </a:pPr>
            <a:r>
              <a:rPr lang="en-US" sz="1600"/>
              <a:t>Social Care</a:t>
            </a:r>
          </a:p>
          <a:p>
            <a:pPr marL="57150" indent="-285750">
              <a:buFont typeface="Wingdings" pitchFamily="2" charset="2"/>
              <a:buChar char="v"/>
            </a:pPr>
            <a:r>
              <a:rPr lang="en-US" sz="1600"/>
              <a:t>Who then collaborate as a team to plan and provide support to vulnerable children, young people and families.</a:t>
            </a:r>
          </a:p>
        </p:txBody>
      </p:sp>
    </p:spTree>
    <p:extLst>
      <p:ext uri="{BB962C8B-B14F-4D97-AF65-F5344CB8AC3E}">
        <p14:creationId xmlns:p14="http://schemas.microsoft.com/office/powerpoint/2010/main" val="130811373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15E1AC81-83F2-45A8-9054-15570F4E25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9" name="Freeform 5">
              <a:extLst>
                <a:ext uri="{FF2B5EF4-FFF2-40B4-BE49-F238E27FC236}">
                  <a16:creationId xmlns:a16="http://schemas.microsoft.com/office/drawing/2014/main" id="{B15AA7C5-9BFE-4B90-A119-467AFACE9E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" name="Freeform 6">
              <a:extLst>
                <a:ext uri="{FF2B5EF4-FFF2-40B4-BE49-F238E27FC236}">
                  <a16:creationId xmlns:a16="http://schemas.microsoft.com/office/drawing/2014/main" id="{944AB87D-35AF-4719-9940-5822E77023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1" name="Freeform 7">
              <a:extLst>
                <a:ext uri="{FF2B5EF4-FFF2-40B4-BE49-F238E27FC236}">
                  <a16:creationId xmlns:a16="http://schemas.microsoft.com/office/drawing/2014/main" id="{E8B33BE3-7890-4628-9322-7EFBA3375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2" name="Freeform 8">
              <a:extLst>
                <a:ext uri="{FF2B5EF4-FFF2-40B4-BE49-F238E27FC236}">
                  <a16:creationId xmlns:a16="http://schemas.microsoft.com/office/drawing/2014/main" id="{01AD3ECF-519E-45E2-99DA-F5C1B50715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3" name="Freeform 9">
              <a:extLst>
                <a:ext uri="{FF2B5EF4-FFF2-40B4-BE49-F238E27FC236}">
                  <a16:creationId xmlns:a16="http://schemas.microsoft.com/office/drawing/2014/main" id="{C050E700-0FF1-4D25-B54C-84BA04FCDC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4" name="Freeform 10">
              <a:extLst>
                <a:ext uri="{FF2B5EF4-FFF2-40B4-BE49-F238E27FC236}">
                  <a16:creationId xmlns:a16="http://schemas.microsoft.com/office/drawing/2014/main" id="{720D9C11-F5C9-41B0-B2F2-EE20BC3D0C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" name="Freeform 11">
              <a:extLst>
                <a:ext uri="{FF2B5EF4-FFF2-40B4-BE49-F238E27FC236}">
                  <a16:creationId xmlns:a16="http://schemas.microsoft.com/office/drawing/2014/main" id="{623A9DA0-857E-4CDE-80EA-F30F1CE55C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6" name="Freeform 12">
              <a:extLst>
                <a:ext uri="{FF2B5EF4-FFF2-40B4-BE49-F238E27FC236}">
                  <a16:creationId xmlns:a16="http://schemas.microsoft.com/office/drawing/2014/main" id="{C48B8F4C-2C83-46F6-AFCD-58166AEB18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7" name="Freeform 13">
              <a:extLst>
                <a:ext uri="{FF2B5EF4-FFF2-40B4-BE49-F238E27FC236}">
                  <a16:creationId xmlns:a16="http://schemas.microsoft.com/office/drawing/2014/main" id="{234C3795-C44D-41A7-A8F6-891387A668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" name="Freeform 14">
              <a:extLst>
                <a:ext uri="{FF2B5EF4-FFF2-40B4-BE49-F238E27FC236}">
                  <a16:creationId xmlns:a16="http://schemas.microsoft.com/office/drawing/2014/main" id="{91CC36F4-5DFA-4954-B354-97B180E98F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" name="Freeform 15">
              <a:extLst>
                <a:ext uri="{FF2B5EF4-FFF2-40B4-BE49-F238E27FC236}">
                  <a16:creationId xmlns:a16="http://schemas.microsoft.com/office/drawing/2014/main" id="{7087A08E-C024-457D-8F99-1F340CED61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" name="Freeform 16">
              <a:extLst>
                <a:ext uri="{FF2B5EF4-FFF2-40B4-BE49-F238E27FC236}">
                  <a16:creationId xmlns:a16="http://schemas.microsoft.com/office/drawing/2014/main" id="{61CFBC61-7F57-45D7-860E-BF51B0EDA5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1" name="Freeform 17">
              <a:extLst>
                <a:ext uri="{FF2B5EF4-FFF2-40B4-BE49-F238E27FC236}">
                  <a16:creationId xmlns:a16="http://schemas.microsoft.com/office/drawing/2014/main" id="{2591C3DB-4880-431E-BC3D-37F1378AC5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2" name="Freeform 18">
              <a:extLst>
                <a:ext uri="{FF2B5EF4-FFF2-40B4-BE49-F238E27FC236}">
                  <a16:creationId xmlns:a16="http://schemas.microsoft.com/office/drawing/2014/main" id="{79557EFE-4199-4E24-8A13-1B9CC1715A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3" name="Freeform 19">
              <a:extLst>
                <a:ext uri="{FF2B5EF4-FFF2-40B4-BE49-F238E27FC236}">
                  <a16:creationId xmlns:a16="http://schemas.microsoft.com/office/drawing/2014/main" id="{0B965615-6052-4907-A136-9CAD14604C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4" name="Freeform 20">
              <a:extLst>
                <a:ext uri="{FF2B5EF4-FFF2-40B4-BE49-F238E27FC236}">
                  <a16:creationId xmlns:a16="http://schemas.microsoft.com/office/drawing/2014/main" id="{F788FFC4-205D-47C1-91E7-DD1A52E0A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5" name="Freeform 21">
              <a:extLst>
                <a:ext uri="{FF2B5EF4-FFF2-40B4-BE49-F238E27FC236}">
                  <a16:creationId xmlns:a16="http://schemas.microsoft.com/office/drawing/2014/main" id="{462FADD6-C927-46ED-A6E6-273B35C2F1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6" name="Freeform 22">
              <a:extLst>
                <a:ext uri="{FF2B5EF4-FFF2-40B4-BE49-F238E27FC236}">
                  <a16:creationId xmlns:a16="http://schemas.microsoft.com/office/drawing/2014/main" id="{AF64005E-134D-4444-9425-FB1C188985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7" name="Freeform 23">
              <a:extLst>
                <a:ext uri="{FF2B5EF4-FFF2-40B4-BE49-F238E27FC236}">
                  <a16:creationId xmlns:a16="http://schemas.microsoft.com/office/drawing/2014/main" id="{E2565CA7-A8CB-463D-8D25-4F41235BC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8" name="Freeform 24">
              <a:extLst>
                <a:ext uri="{FF2B5EF4-FFF2-40B4-BE49-F238E27FC236}">
                  <a16:creationId xmlns:a16="http://schemas.microsoft.com/office/drawing/2014/main" id="{41ABBFC0-4EEA-4634-A73B-945729D6B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9" name="Freeform 25">
              <a:extLst>
                <a:ext uri="{FF2B5EF4-FFF2-40B4-BE49-F238E27FC236}">
                  <a16:creationId xmlns:a16="http://schemas.microsoft.com/office/drawing/2014/main" id="{E422F11F-726A-4A93-9D1B-B1400B061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31" name="Group 30">
            <a:extLst>
              <a:ext uri="{FF2B5EF4-FFF2-40B4-BE49-F238E27FC236}">
                <a16:creationId xmlns:a16="http://schemas.microsoft.com/office/drawing/2014/main" id="{FBF129BC-EA9E-4D20-898B-399F7727D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CFF42BAE-3249-46C8-9108-A83C87206B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33" name="Isosceles Triangle 22">
              <a:extLst>
                <a:ext uri="{FF2B5EF4-FFF2-40B4-BE49-F238E27FC236}">
                  <a16:creationId xmlns:a16="http://schemas.microsoft.com/office/drawing/2014/main" id="{4DDE2BA8-4174-4A99-BB09-0BA28F2685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4A893933-F7DD-4DA6-85C7-4CFF58741E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F3C5918A-1DC5-4CF3-AA27-00AA3088A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B786683A-6FD6-4BF7-B3B0-DC3976773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74788" y="-15796"/>
            <a:ext cx="7911916" cy="6889592"/>
          </a:xfrm>
          <a:custGeom>
            <a:avLst/>
            <a:gdLst>
              <a:gd name="connsiteX0" fmla="*/ 1144064 w 7911916"/>
              <a:gd name="connsiteY0" fmla="*/ 0 h 6889592"/>
              <a:gd name="connsiteX1" fmla="*/ 7911916 w 7911916"/>
              <a:gd name="connsiteY1" fmla="*/ 0 h 6889592"/>
              <a:gd name="connsiteX2" fmla="*/ 7911916 w 7911916"/>
              <a:gd name="connsiteY2" fmla="*/ 6889592 h 6889592"/>
              <a:gd name="connsiteX3" fmla="*/ 1282780 w 7911916"/>
              <a:gd name="connsiteY3" fmla="*/ 6889592 h 6889592"/>
              <a:gd name="connsiteX4" fmla="*/ 1021588 w 7911916"/>
              <a:gd name="connsiteY4" fmla="*/ 6461391 h 6889592"/>
              <a:gd name="connsiteX5" fmla="*/ 841264 w 7911916"/>
              <a:gd name="connsiteY5" fmla="*/ 370936 h 6889592"/>
              <a:gd name="connsiteX6" fmla="*/ 1119707 w 7911916"/>
              <a:gd name="connsiteY6" fmla="*/ 26053 h 68895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911916" h="6889592">
                <a:moveTo>
                  <a:pt x="1144064" y="0"/>
                </a:moveTo>
                <a:lnTo>
                  <a:pt x="7911916" y="0"/>
                </a:lnTo>
                <a:lnTo>
                  <a:pt x="7911916" y="6889592"/>
                </a:lnTo>
                <a:lnTo>
                  <a:pt x="1282780" y="6889592"/>
                </a:lnTo>
                <a:lnTo>
                  <a:pt x="1021588" y="6461391"/>
                </a:lnTo>
                <a:cubicBezTo>
                  <a:pt x="-73086" y="4533675"/>
                  <a:pt x="-509682" y="2192905"/>
                  <a:pt x="841264" y="370936"/>
                </a:cubicBezTo>
                <a:cubicBezTo>
                  <a:pt x="928899" y="253509"/>
                  <a:pt x="1021859" y="138477"/>
                  <a:pt x="1119707" y="26053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05169E50-59FB-4AEE-B61D-44A882A4C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249750" y="-6726"/>
            <a:ext cx="5931659" cy="6871452"/>
          </a:xfrm>
          <a:custGeom>
            <a:avLst/>
            <a:gdLst>
              <a:gd name="connsiteX0" fmla="*/ 2429503 w 5931659"/>
              <a:gd name="connsiteY0" fmla="*/ 0 h 6871452"/>
              <a:gd name="connsiteX1" fmla="*/ 5931659 w 5931659"/>
              <a:gd name="connsiteY1" fmla="*/ 0 h 6871452"/>
              <a:gd name="connsiteX2" fmla="*/ 5931659 w 5931659"/>
              <a:gd name="connsiteY2" fmla="*/ 6871452 h 6871452"/>
              <a:gd name="connsiteX3" fmla="*/ 1302090 w 5931659"/>
              <a:gd name="connsiteY3" fmla="*/ 6871452 h 6871452"/>
              <a:gd name="connsiteX4" fmla="*/ 1257860 w 5931659"/>
              <a:gd name="connsiteY4" fmla="*/ 6820098 h 6871452"/>
              <a:gd name="connsiteX5" fmla="*/ 456609 w 5931659"/>
              <a:gd name="connsiteY5" fmla="*/ 1965059 h 6871452"/>
              <a:gd name="connsiteX6" fmla="*/ 2356353 w 5931659"/>
              <a:gd name="connsiteY6" fmla="*/ 42030 h 68714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31659" h="6871452">
                <a:moveTo>
                  <a:pt x="2429503" y="0"/>
                </a:moveTo>
                <a:lnTo>
                  <a:pt x="5931659" y="0"/>
                </a:lnTo>
                <a:lnTo>
                  <a:pt x="5931659" y="6871452"/>
                </a:lnTo>
                <a:lnTo>
                  <a:pt x="1302090" y="6871452"/>
                </a:lnTo>
                <a:lnTo>
                  <a:pt x="1257860" y="6820098"/>
                </a:lnTo>
                <a:cubicBezTo>
                  <a:pt x="121068" y="5395213"/>
                  <a:pt x="-469022" y="3541076"/>
                  <a:pt x="456609" y="1965059"/>
                </a:cubicBezTo>
                <a:cubicBezTo>
                  <a:pt x="919425" y="1178905"/>
                  <a:pt x="1583566" y="524859"/>
                  <a:pt x="2356353" y="42030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2" name="Freeform: Shape 41">
            <a:extLst>
              <a:ext uri="{FF2B5EF4-FFF2-40B4-BE49-F238E27FC236}">
                <a16:creationId xmlns:a16="http://schemas.microsoft.com/office/drawing/2014/main" id="{117C30F0-5A38-4B60-B632-3AF7C2780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33528" y="-3116"/>
            <a:ext cx="6766974" cy="6864232"/>
          </a:xfrm>
          <a:custGeom>
            <a:avLst/>
            <a:gdLst>
              <a:gd name="connsiteX0" fmla="*/ 2135088 w 6766974"/>
              <a:gd name="connsiteY0" fmla="*/ 0 h 6864232"/>
              <a:gd name="connsiteX1" fmla="*/ 6766974 w 6766974"/>
              <a:gd name="connsiteY1" fmla="*/ 0 h 6864232"/>
              <a:gd name="connsiteX2" fmla="*/ 6766974 w 6766974"/>
              <a:gd name="connsiteY2" fmla="*/ 6864232 h 6864232"/>
              <a:gd name="connsiteX3" fmla="*/ 1128977 w 6766974"/>
              <a:gd name="connsiteY3" fmla="*/ 6864232 h 6864232"/>
              <a:gd name="connsiteX4" fmla="*/ 1004776 w 6766974"/>
              <a:gd name="connsiteY4" fmla="*/ 6687663 h 6864232"/>
              <a:gd name="connsiteX5" fmla="*/ 709736 w 6766974"/>
              <a:gd name="connsiteY5" fmla="*/ 1521351 h 6864232"/>
              <a:gd name="connsiteX6" fmla="*/ 1896284 w 6766974"/>
              <a:gd name="connsiteY6" fmla="*/ 197391 h 6864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766974" h="6864232">
                <a:moveTo>
                  <a:pt x="2135088" y="0"/>
                </a:moveTo>
                <a:lnTo>
                  <a:pt x="6766974" y="0"/>
                </a:lnTo>
                <a:lnTo>
                  <a:pt x="6766974" y="6864232"/>
                </a:lnTo>
                <a:lnTo>
                  <a:pt x="1128977" y="6864232"/>
                </a:lnTo>
                <a:lnTo>
                  <a:pt x="1004776" y="6687663"/>
                </a:lnTo>
                <a:cubicBezTo>
                  <a:pt x="-54053" y="5122098"/>
                  <a:pt x="-463081" y="3202457"/>
                  <a:pt x="709736" y="1521351"/>
                </a:cubicBezTo>
                <a:cubicBezTo>
                  <a:pt x="1045443" y="1039181"/>
                  <a:pt x="1446565" y="592246"/>
                  <a:pt x="1896284" y="197391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A200CBA5-3F2B-4AAC-9F86-99AFECC19C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36" y="0"/>
            <a:ext cx="5238864" cy="6858000"/>
          </a:xfrm>
          <a:custGeom>
            <a:avLst/>
            <a:gdLst>
              <a:gd name="connsiteX0" fmla="*/ 2829115 w 5238864"/>
              <a:gd name="connsiteY0" fmla="*/ 0 h 6864726"/>
              <a:gd name="connsiteX1" fmla="*/ 5238864 w 5238864"/>
              <a:gd name="connsiteY1" fmla="*/ 0 h 6864726"/>
              <a:gd name="connsiteX2" fmla="*/ 5238864 w 5238864"/>
              <a:gd name="connsiteY2" fmla="*/ 6864726 h 6864726"/>
              <a:gd name="connsiteX3" fmla="*/ 1518091 w 5238864"/>
              <a:gd name="connsiteY3" fmla="*/ 6864726 h 6864726"/>
              <a:gd name="connsiteX4" fmla="*/ 1435414 w 5238864"/>
              <a:gd name="connsiteY4" fmla="*/ 6778879 h 6864726"/>
              <a:gd name="connsiteX5" fmla="*/ 406006 w 5238864"/>
              <a:gd name="connsiteY5" fmla="*/ 2093910 h 6864726"/>
              <a:gd name="connsiteX6" fmla="*/ 2559142 w 5238864"/>
              <a:gd name="connsiteY6" fmla="*/ 124487 h 68647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38864" h="6864726">
                <a:moveTo>
                  <a:pt x="2829115" y="0"/>
                </a:moveTo>
                <a:lnTo>
                  <a:pt x="5238864" y="0"/>
                </a:lnTo>
                <a:lnTo>
                  <a:pt x="5238864" y="6864726"/>
                </a:lnTo>
                <a:lnTo>
                  <a:pt x="1518091" y="6864726"/>
                </a:lnTo>
                <a:lnTo>
                  <a:pt x="1435414" y="6778879"/>
                </a:lnTo>
                <a:cubicBezTo>
                  <a:pt x="226066" y="5476104"/>
                  <a:pt x="-499346" y="3635393"/>
                  <a:pt x="406006" y="2093910"/>
                </a:cubicBezTo>
                <a:cubicBezTo>
                  <a:pt x="907547" y="1241972"/>
                  <a:pt x="1674986" y="564513"/>
                  <a:pt x="2559142" y="12448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183FB0D-1437-A94B-B474-6FBD59B58469}"/>
              </a:ext>
            </a:extLst>
          </p:cNvPr>
          <p:cNvSpPr txBox="1"/>
          <p:nvPr/>
        </p:nvSpPr>
        <p:spPr>
          <a:xfrm>
            <a:off x="798577" y="794042"/>
            <a:ext cx="5427137" cy="524862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</a:pPr>
            <a:endParaRPr lang="en-US" sz="16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6DC2D11-541D-A041-9B12-74557A1C3490}"/>
              </a:ext>
            </a:extLst>
          </p:cNvPr>
          <p:cNvSpPr txBox="1"/>
          <p:nvPr/>
        </p:nvSpPr>
        <p:spPr>
          <a:xfrm>
            <a:off x="8441976" y="1844675"/>
            <a:ext cx="2943689" cy="28931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-228600" algn="ctr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r>
              <a:rPr lang="en-US" sz="3200" b="1" u="sng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MDT’S</a:t>
            </a:r>
          </a:p>
          <a:p>
            <a:pPr indent="-228600" algn="ctr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endParaRPr lang="en-US" sz="3200" b="1" u="sng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 algn="ctr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r>
              <a:rPr lang="en-US" sz="28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ACTION</a:t>
            </a:r>
          </a:p>
          <a:p>
            <a:pPr indent="-228600" algn="ctr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r>
              <a:rPr lang="en-US" sz="28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PLAN</a:t>
            </a:r>
          </a:p>
          <a:p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1FC9FE8-EBFE-594B-B7CE-0EA41F0A35E3}"/>
              </a:ext>
            </a:extLst>
          </p:cNvPr>
          <p:cNvSpPr txBox="1"/>
          <p:nvPr/>
        </p:nvSpPr>
        <p:spPr>
          <a:xfrm>
            <a:off x="2543175" y="3043238"/>
            <a:ext cx="1847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47428EB-3E94-2D4E-B91A-70FE33A10411}"/>
              </a:ext>
            </a:extLst>
          </p:cNvPr>
          <p:cNvSpPr txBox="1"/>
          <p:nvPr/>
        </p:nvSpPr>
        <p:spPr>
          <a:xfrm>
            <a:off x="806335" y="985838"/>
            <a:ext cx="5488901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>
              <a:latin typeface="Arial"/>
              <a:cs typeface="Arial"/>
            </a:endParaRPr>
          </a:p>
          <a:p>
            <a:pPr algn="ctr"/>
            <a:r>
              <a:rPr lang="en-US" b="1">
                <a:latin typeface="Arial"/>
                <a:cs typeface="Arial"/>
              </a:rPr>
              <a:t>Outlined assessments</a:t>
            </a:r>
            <a:r>
              <a:rPr lang="en-US">
                <a:latin typeface="Arial"/>
                <a:cs typeface="Arial"/>
              </a:rPr>
              <a:t>:</a:t>
            </a:r>
          </a:p>
          <a:p>
            <a:endParaRPr lang="en-US">
              <a:latin typeface="Arial"/>
              <a:cs typeface="Arial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US">
                <a:latin typeface="Arial"/>
                <a:cs typeface="Arial"/>
              </a:rPr>
              <a:t>Job opportunities for parents.</a:t>
            </a:r>
          </a:p>
          <a:p>
            <a:pPr marL="285750" indent="-285750">
              <a:buFont typeface="Wingdings" pitchFamily="2" charset="2"/>
              <a:buChar char="v"/>
            </a:pPr>
            <a:endParaRPr lang="en-US">
              <a:latin typeface="Arial"/>
              <a:cs typeface="Arial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US">
                <a:latin typeface="Arial"/>
                <a:cs typeface="Arial"/>
              </a:rPr>
              <a:t>Assistance with financial issues.</a:t>
            </a:r>
          </a:p>
          <a:p>
            <a:pPr marL="285750" indent="-285750">
              <a:buFont typeface="Wingdings" pitchFamily="2" charset="2"/>
              <a:buChar char="v"/>
            </a:pPr>
            <a:endParaRPr lang="en-US">
              <a:latin typeface="Arial"/>
              <a:cs typeface="Arial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US">
                <a:latin typeface="Arial"/>
                <a:cs typeface="Arial"/>
              </a:rPr>
              <a:t>Relationship guidance.</a:t>
            </a:r>
          </a:p>
          <a:p>
            <a:pPr marL="285750" indent="-285750">
              <a:buFont typeface="Wingdings" pitchFamily="2" charset="2"/>
              <a:buChar char="v"/>
            </a:pPr>
            <a:endParaRPr lang="en-US">
              <a:latin typeface="Arial"/>
              <a:cs typeface="Arial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US">
                <a:latin typeface="Arial"/>
                <a:cs typeface="Arial"/>
              </a:rPr>
              <a:t>Help with cleanliness.</a:t>
            </a:r>
          </a:p>
          <a:p>
            <a:pPr marL="285750" indent="-285750">
              <a:buFont typeface="Wingdings" pitchFamily="2" charset="2"/>
              <a:buChar char="v"/>
            </a:pPr>
            <a:endParaRPr lang="en-US">
              <a:latin typeface="Arial"/>
              <a:cs typeface="Arial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US">
                <a:latin typeface="Arial"/>
                <a:cs typeface="Arial"/>
              </a:rPr>
              <a:t>Time management &amp; school attendance.</a:t>
            </a:r>
          </a:p>
          <a:p>
            <a:pPr marL="285750" indent="-285750">
              <a:buFont typeface="Wingdings" pitchFamily="2" charset="2"/>
              <a:buChar char="v"/>
            </a:pPr>
            <a:endParaRPr lang="en-US">
              <a:latin typeface="Arial"/>
              <a:cs typeface="Arial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US">
                <a:latin typeface="Arial"/>
                <a:cs typeface="Arial"/>
              </a:rPr>
              <a:t>Deal with aggression at home.</a:t>
            </a:r>
          </a:p>
          <a:p>
            <a:pPr marL="285750" indent="-285750">
              <a:buFont typeface="Wingdings" pitchFamily="2" charset="2"/>
              <a:buChar char="v"/>
            </a:pPr>
            <a:endParaRPr lang="en-US">
              <a:latin typeface="Arial"/>
              <a:cs typeface="Arial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US">
                <a:latin typeface="Arial"/>
                <a:cs typeface="Arial"/>
              </a:rPr>
              <a:t>Counselling for children.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092828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15E1AC81-83F2-45A8-9054-15570F4E25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8" name="Freeform 5">
              <a:extLst>
                <a:ext uri="{FF2B5EF4-FFF2-40B4-BE49-F238E27FC236}">
                  <a16:creationId xmlns:a16="http://schemas.microsoft.com/office/drawing/2014/main" id="{B15AA7C5-9BFE-4B90-A119-467AFACE9E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" name="Freeform 6">
              <a:extLst>
                <a:ext uri="{FF2B5EF4-FFF2-40B4-BE49-F238E27FC236}">
                  <a16:creationId xmlns:a16="http://schemas.microsoft.com/office/drawing/2014/main" id="{944AB87D-35AF-4719-9940-5822E77023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" name="Freeform 7">
              <a:extLst>
                <a:ext uri="{FF2B5EF4-FFF2-40B4-BE49-F238E27FC236}">
                  <a16:creationId xmlns:a16="http://schemas.microsoft.com/office/drawing/2014/main" id="{E8B33BE3-7890-4628-9322-7EFBA3375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1" name="Freeform 8">
              <a:extLst>
                <a:ext uri="{FF2B5EF4-FFF2-40B4-BE49-F238E27FC236}">
                  <a16:creationId xmlns:a16="http://schemas.microsoft.com/office/drawing/2014/main" id="{01AD3ECF-519E-45E2-99DA-F5C1B50715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2" name="Freeform 9">
              <a:extLst>
                <a:ext uri="{FF2B5EF4-FFF2-40B4-BE49-F238E27FC236}">
                  <a16:creationId xmlns:a16="http://schemas.microsoft.com/office/drawing/2014/main" id="{C050E700-0FF1-4D25-B54C-84BA04FCDC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3" name="Freeform 10">
              <a:extLst>
                <a:ext uri="{FF2B5EF4-FFF2-40B4-BE49-F238E27FC236}">
                  <a16:creationId xmlns:a16="http://schemas.microsoft.com/office/drawing/2014/main" id="{720D9C11-F5C9-41B0-B2F2-EE20BC3D0C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4" name="Freeform 11">
              <a:extLst>
                <a:ext uri="{FF2B5EF4-FFF2-40B4-BE49-F238E27FC236}">
                  <a16:creationId xmlns:a16="http://schemas.microsoft.com/office/drawing/2014/main" id="{623A9DA0-857E-4CDE-80EA-F30F1CE55C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" name="Freeform 12">
              <a:extLst>
                <a:ext uri="{FF2B5EF4-FFF2-40B4-BE49-F238E27FC236}">
                  <a16:creationId xmlns:a16="http://schemas.microsoft.com/office/drawing/2014/main" id="{C48B8F4C-2C83-46F6-AFCD-58166AEB18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6" name="Freeform 13">
              <a:extLst>
                <a:ext uri="{FF2B5EF4-FFF2-40B4-BE49-F238E27FC236}">
                  <a16:creationId xmlns:a16="http://schemas.microsoft.com/office/drawing/2014/main" id="{234C3795-C44D-41A7-A8F6-891387A668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91CC36F4-5DFA-4954-B354-97B180E98F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7087A08E-C024-457D-8F99-1F340CED61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" name="Freeform 16">
              <a:extLst>
                <a:ext uri="{FF2B5EF4-FFF2-40B4-BE49-F238E27FC236}">
                  <a16:creationId xmlns:a16="http://schemas.microsoft.com/office/drawing/2014/main" id="{61CFBC61-7F57-45D7-860E-BF51B0EDA5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" name="Freeform 17">
              <a:extLst>
                <a:ext uri="{FF2B5EF4-FFF2-40B4-BE49-F238E27FC236}">
                  <a16:creationId xmlns:a16="http://schemas.microsoft.com/office/drawing/2014/main" id="{2591C3DB-4880-431E-BC3D-37F1378AC5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1" name="Freeform 18">
              <a:extLst>
                <a:ext uri="{FF2B5EF4-FFF2-40B4-BE49-F238E27FC236}">
                  <a16:creationId xmlns:a16="http://schemas.microsoft.com/office/drawing/2014/main" id="{79557EFE-4199-4E24-8A13-1B9CC1715A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2" name="Freeform 19">
              <a:extLst>
                <a:ext uri="{FF2B5EF4-FFF2-40B4-BE49-F238E27FC236}">
                  <a16:creationId xmlns:a16="http://schemas.microsoft.com/office/drawing/2014/main" id="{0B965615-6052-4907-A136-9CAD14604C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3" name="Freeform 20">
              <a:extLst>
                <a:ext uri="{FF2B5EF4-FFF2-40B4-BE49-F238E27FC236}">
                  <a16:creationId xmlns:a16="http://schemas.microsoft.com/office/drawing/2014/main" id="{F788FFC4-205D-47C1-91E7-DD1A52E0A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4" name="Freeform 21">
              <a:extLst>
                <a:ext uri="{FF2B5EF4-FFF2-40B4-BE49-F238E27FC236}">
                  <a16:creationId xmlns:a16="http://schemas.microsoft.com/office/drawing/2014/main" id="{462FADD6-C927-46ED-A6E6-273B35C2F1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5" name="Freeform 22">
              <a:extLst>
                <a:ext uri="{FF2B5EF4-FFF2-40B4-BE49-F238E27FC236}">
                  <a16:creationId xmlns:a16="http://schemas.microsoft.com/office/drawing/2014/main" id="{AF64005E-134D-4444-9425-FB1C188985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6" name="Freeform 23">
              <a:extLst>
                <a:ext uri="{FF2B5EF4-FFF2-40B4-BE49-F238E27FC236}">
                  <a16:creationId xmlns:a16="http://schemas.microsoft.com/office/drawing/2014/main" id="{E2565CA7-A8CB-463D-8D25-4F41235BC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7" name="Freeform 24">
              <a:extLst>
                <a:ext uri="{FF2B5EF4-FFF2-40B4-BE49-F238E27FC236}">
                  <a16:creationId xmlns:a16="http://schemas.microsoft.com/office/drawing/2014/main" id="{41ABBFC0-4EEA-4634-A73B-945729D6B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8" name="Freeform 25">
              <a:extLst>
                <a:ext uri="{FF2B5EF4-FFF2-40B4-BE49-F238E27FC236}">
                  <a16:creationId xmlns:a16="http://schemas.microsoft.com/office/drawing/2014/main" id="{E422F11F-726A-4A93-9D1B-B1400B061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FBF129BC-EA9E-4D20-898B-399F7727D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CFF42BAE-3249-46C8-9108-A83C87206B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32" name="Isosceles Triangle 22">
              <a:extLst>
                <a:ext uri="{FF2B5EF4-FFF2-40B4-BE49-F238E27FC236}">
                  <a16:creationId xmlns:a16="http://schemas.microsoft.com/office/drawing/2014/main" id="{4DDE2BA8-4174-4A99-BB09-0BA28F2685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4A893933-F7DD-4DA6-85C7-4CFF58741E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F3C5918A-1DC5-4CF3-AA27-00AA3088A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B786683A-6FD6-4BF7-B3B0-DC3976773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74788" y="-15796"/>
            <a:ext cx="7911916" cy="6889592"/>
          </a:xfrm>
          <a:custGeom>
            <a:avLst/>
            <a:gdLst>
              <a:gd name="connsiteX0" fmla="*/ 1144064 w 7911916"/>
              <a:gd name="connsiteY0" fmla="*/ 0 h 6889592"/>
              <a:gd name="connsiteX1" fmla="*/ 7911916 w 7911916"/>
              <a:gd name="connsiteY1" fmla="*/ 0 h 6889592"/>
              <a:gd name="connsiteX2" fmla="*/ 7911916 w 7911916"/>
              <a:gd name="connsiteY2" fmla="*/ 6889592 h 6889592"/>
              <a:gd name="connsiteX3" fmla="*/ 1282780 w 7911916"/>
              <a:gd name="connsiteY3" fmla="*/ 6889592 h 6889592"/>
              <a:gd name="connsiteX4" fmla="*/ 1021588 w 7911916"/>
              <a:gd name="connsiteY4" fmla="*/ 6461391 h 6889592"/>
              <a:gd name="connsiteX5" fmla="*/ 841264 w 7911916"/>
              <a:gd name="connsiteY5" fmla="*/ 370936 h 6889592"/>
              <a:gd name="connsiteX6" fmla="*/ 1119707 w 7911916"/>
              <a:gd name="connsiteY6" fmla="*/ 26053 h 68895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911916" h="6889592">
                <a:moveTo>
                  <a:pt x="1144064" y="0"/>
                </a:moveTo>
                <a:lnTo>
                  <a:pt x="7911916" y="0"/>
                </a:lnTo>
                <a:lnTo>
                  <a:pt x="7911916" y="6889592"/>
                </a:lnTo>
                <a:lnTo>
                  <a:pt x="1282780" y="6889592"/>
                </a:lnTo>
                <a:lnTo>
                  <a:pt x="1021588" y="6461391"/>
                </a:lnTo>
                <a:cubicBezTo>
                  <a:pt x="-73086" y="4533675"/>
                  <a:pt x="-509682" y="2192905"/>
                  <a:pt x="841264" y="370936"/>
                </a:cubicBezTo>
                <a:cubicBezTo>
                  <a:pt x="928899" y="253509"/>
                  <a:pt x="1021859" y="138477"/>
                  <a:pt x="1119707" y="26053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05169E50-59FB-4AEE-B61D-44A882A4C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249750" y="-6726"/>
            <a:ext cx="5931659" cy="6871452"/>
          </a:xfrm>
          <a:custGeom>
            <a:avLst/>
            <a:gdLst>
              <a:gd name="connsiteX0" fmla="*/ 2429503 w 5931659"/>
              <a:gd name="connsiteY0" fmla="*/ 0 h 6871452"/>
              <a:gd name="connsiteX1" fmla="*/ 5931659 w 5931659"/>
              <a:gd name="connsiteY1" fmla="*/ 0 h 6871452"/>
              <a:gd name="connsiteX2" fmla="*/ 5931659 w 5931659"/>
              <a:gd name="connsiteY2" fmla="*/ 6871452 h 6871452"/>
              <a:gd name="connsiteX3" fmla="*/ 1302090 w 5931659"/>
              <a:gd name="connsiteY3" fmla="*/ 6871452 h 6871452"/>
              <a:gd name="connsiteX4" fmla="*/ 1257860 w 5931659"/>
              <a:gd name="connsiteY4" fmla="*/ 6820098 h 6871452"/>
              <a:gd name="connsiteX5" fmla="*/ 456609 w 5931659"/>
              <a:gd name="connsiteY5" fmla="*/ 1965059 h 6871452"/>
              <a:gd name="connsiteX6" fmla="*/ 2356353 w 5931659"/>
              <a:gd name="connsiteY6" fmla="*/ 42030 h 68714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31659" h="6871452">
                <a:moveTo>
                  <a:pt x="2429503" y="0"/>
                </a:moveTo>
                <a:lnTo>
                  <a:pt x="5931659" y="0"/>
                </a:lnTo>
                <a:lnTo>
                  <a:pt x="5931659" y="6871452"/>
                </a:lnTo>
                <a:lnTo>
                  <a:pt x="1302090" y="6871452"/>
                </a:lnTo>
                <a:lnTo>
                  <a:pt x="1257860" y="6820098"/>
                </a:lnTo>
                <a:cubicBezTo>
                  <a:pt x="121068" y="5395213"/>
                  <a:pt x="-469022" y="3541076"/>
                  <a:pt x="456609" y="1965059"/>
                </a:cubicBezTo>
                <a:cubicBezTo>
                  <a:pt x="919425" y="1178905"/>
                  <a:pt x="1583566" y="524859"/>
                  <a:pt x="2356353" y="42030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117C30F0-5A38-4B60-B632-3AF7C2780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33528" y="-3116"/>
            <a:ext cx="6766974" cy="6864232"/>
          </a:xfrm>
          <a:custGeom>
            <a:avLst/>
            <a:gdLst>
              <a:gd name="connsiteX0" fmla="*/ 2135088 w 6766974"/>
              <a:gd name="connsiteY0" fmla="*/ 0 h 6864232"/>
              <a:gd name="connsiteX1" fmla="*/ 6766974 w 6766974"/>
              <a:gd name="connsiteY1" fmla="*/ 0 h 6864232"/>
              <a:gd name="connsiteX2" fmla="*/ 6766974 w 6766974"/>
              <a:gd name="connsiteY2" fmla="*/ 6864232 h 6864232"/>
              <a:gd name="connsiteX3" fmla="*/ 1128977 w 6766974"/>
              <a:gd name="connsiteY3" fmla="*/ 6864232 h 6864232"/>
              <a:gd name="connsiteX4" fmla="*/ 1004776 w 6766974"/>
              <a:gd name="connsiteY4" fmla="*/ 6687663 h 6864232"/>
              <a:gd name="connsiteX5" fmla="*/ 709736 w 6766974"/>
              <a:gd name="connsiteY5" fmla="*/ 1521351 h 6864232"/>
              <a:gd name="connsiteX6" fmla="*/ 1896284 w 6766974"/>
              <a:gd name="connsiteY6" fmla="*/ 197391 h 6864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766974" h="6864232">
                <a:moveTo>
                  <a:pt x="2135088" y="0"/>
                </a:moveTo>
                <a:lnTo>
                  <a:pt x="6766974" y="0"/>
                </a:lnTo>
                <a:lnTo>
                  <a:pt x="6766974" y="6864232"/>
                </a:lnTo>
                <a:lnTo>
                  <a:pt x="1128977" y="6864232"/>
                </a:lnTo>
                <a:lnTo>
                  <a:pt x="1004776" y="6687663"/>
                </a:lnTo>
                <a:cubicBezTo>
                  <a:pt x="-54053" y="5122098"/>
                  <a:pt x="-463081" y="3202457"/>
                  <a:pt x="709736" y="1521351"/>
                </a:cubicBezTo>
                <a:cubicBezTo>
                  <a:pt x="1045443" y="1039181"/>
                  <a:pt x="1446565" y="592246"/>
                  <a:pt x="1896284" y="197391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A200CBA5-3F2B-4AAC-9F86-99AFECC19C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36" y="0"/>
            <a:ext cx="5238864" cy="6858000"/>
          </a:xfrm>
          <a:custGeom>
            <a:avLst/>
            <a:gdLst>
              <a:gd name="connsiteX0" fmla="*/ 2829115 w 5238864"/>
              <a:gd name="connsiteY0" fmla="*/ 0 h 6864726"/>
              <a:gd name="connsiteX1" fmla="*/ 5238864 w 5238864"/>
              <a:gd name="connsiteY1" fmla="*/ 0 h 6864726"/>
              <a:gd name="connsiteX2" fmla="*/ 5238864 w 5238864"/>
              <a:gd name="connsiteY2" fmla="*/ 6864726 h 6864726"/>
              <a:gd name="connsiteX3" fmla="*/ 1518091 w 5238864"/>
              <a:gd name="connsiteY3" fmla="*/ 6864726 h 6864726"/>
              <a:gd name="connsiteX4" fmla="*/ 1435414 w 5238864"/>
              <a:gd name="connsiteY4" fmla="*/ 6778879 h 6864726"/>
              <a:gd name="connsiteX5" fmla="*/ 406006 w 5238864"/>
              <a:gd name="connsiteY5" fmla="*/ 2093910 h 6864726"/>
              <a:gd name="connsiteX6" fmla="*/ 2559142 w 5238864"/>
              <a:gd name="connsiteY6" fmla="*/ 124487 h 68647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38864" h="6864726">
                <a:moveTo>
                  <a:pt x="2829115" y="0"/>
                </a:moveTo>
                <a:lnTo>
                  <a:pt x="5238864" y="0"/>
                </a:lnTo>
                <a:lnTo>
                  <a:pt x="5238864" y="6864726"/>
                </a:lnTo>
                <a:lnTo>
                  <a:pt x="1518091" y="6864726"/>
                </a:lnTo>
                <a:lnTo>
                  <a:pt x="1435414" y="6778879"/>
                </a:lnTo>
                <a:cubicBezTo>
                  <a:pt x="226066" y="5476104"/>
                  <a:pt x="-499346" y="3635393"/>
                  <a:pt x="406006" y="2093910"/>
                </a:cubicBezTo>
                <a:cubicBezTo>
                  <a:pt x="907547" y="1241972"/>
                  <a:pt x="1674986" y="564513"/>
                  <a:pt x="2559142" y="12448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4B1ABA4-56A1-4845-A561-B4862CB078AA}"/>
              </a:ext>
            </a:extLst>
          </p:cNvPr>
          <p:cNvSpPr txBox="1"/>
          <p:nvPr/>
        </p:nvSpPr>
        <p:spPr>
          <a:xfrm>
            <a:off x="798577" y="794042"/>
            <a:ext cx="5427137" cy="524862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57150" algn="ctr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</a:pPr>
            <a:r>
              <a:rPr lang="en-US" sz="1600" b="1" u="sng">
                <a:latin typeface="Arial" panose="020B0604020202020204" pitchFamily="34" charset="0"/>
                <a:cs typeface="Arial" panose="020B0604020202020204" pitchFamily="34" charset="0"/>
              </a:rPr>
              <a:t>POSITIVES</a:t>
            </a:r>
          </a:p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endParaRPr lang="en-US" sz="1600" b="1" u="sng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28575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itchFamily="2" charset="2"/>
              <a:buChar char="v"/>
            </a:pPr>
            <a:r>
              <a:rPr lang="en-US" sz="1600">
                <a:latin typeface="Arial" panose="020B0604020202020204" pitchFamily="34" charset="0"/>
                <a:cs typeface="Arial" panose="020B0604020202020204" pitchFamily="34" charset="0"/>
              </a:rPr>
              <a:t>Job centre plus was contacted.</a:t>
            </a:r>
          </a:p>
          <a:p>
            <a:pPr marL="342900" indent="-28575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itchFamily="2" charset="2"/>
              <a:buChar char="v"/>
            </a:pPr>
            <a:r>
              <a:rPr lang="en-US" sz="1600">
                <a:latin typeface="Arial" panose="020B0604020202020204" pitchFamily="34" charset="0"/>
                <a:cs typeface="Arial" panose="020B0604020202020204" pitchFamily="34" charset="0"/>
              </a:rPr>
              <a:t>Connections monitored rent.</a:t>
            </a:r>
          </a:p>
          <a:p>
            <a:pPr marL="342900" indent="-28575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itchFamily="2" charset="2"/>
              <a:buChar char="v"/>
            </a:pPr>
            <a:r>
              <a:rPr lang="en-US" sz="1600">
                <a:latin typeface="Arial" panose="020B0604020202020204" pitchFamily="34" charset="0"/>
                <a:cs typeface="Arial" panose="020B0604020202020204" pitchFamily="34" charset="0"/>
              </a:rPr>
              <a:t>Parents invited to counselling.</a:t>
            </a:r>
          </a:p>
          <a:p>
            <a:pPr marL="342900" indent="-28575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itchFamily="2" charset="2"/>
              <a:buChar char="v"/>
            </a:pPr>
            <a:r>
              <a:rPr lang="en-US" sz="1600">
                <a:latin typeface="Arial" panose="020B0604020202020204" pitchFamily="34" charset="0"/>
                <a:cs typeface="Arial" panose="020B0604020202020204" pitchFamily="34" charset="0"/>
              </a:rPr>
              <a:t>Personal hygiene</a:t>
            </a:r>
          </a:p>
          <a:p>
            <a:pPr marL="342900" indent="-28575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itchFamily="2" charset="2"/>
              <a:buChar char="v"/>
            </a:pPr>
            <a:r>
              <a:rPr lang="en-US" sz="1600">
                <a:latin typeface="Arial" panose="020B0604020202020204" pitchFamily="34" charset="0"/>
                <a:cs typeface="Arial" panose="020B0604020202020204" pitchFamily="34" charset="0"/>
              </a:rPr>
              <a:t>Improvements in school attendance</a:t>
            </a:r>
          </a:p>
          <a:p>
            <a:pPr marL="342900" indent="-28575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itchFamily="2" charset="2"/>
              <a:buChar char="v"/>
            </a:pPr>
            <a:r>
              <a:rPr lang="en-US" sz="1600">
                <a:latin typeface="Arial" panose="020B0604020202020204" pitchFamily="34" charset="0"/>
                <a:cs typeface="Arial" panose="020B0604020202020204" pitchFamily="34" charset="0"/>
              </a:rPr>
              <a:t>Behavioural improvement in children.</a:t>
            </a:r>
          </a:p>
          <a:p>
            <a:pPr marL="342900" indent="-28575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itchFamily="2" charset="2"/>
              <a:buChar char="v"/>
            </a:pPr>
            <a:endParaRPr lang="en-US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" algn="ctr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</a:pPr>
            <a:r>
              <a:rPr lang="en-US" sz="1600" b="1" u="sng">
                <a:latin typeface="Arial" panose="020B0604020202020204" pitchFamily="34" charset="0"/>
                <a:cs typeface="Arial" panose="020B0604020202020204" pitchFamily="34" charset="0"/>
              </a:rPr>
              <a:t>NEGATIVES</a:t>
            </a:r>
          </a:p>
          <a:p>
            <a:pPr marL="342900" indent="-28575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itchFamily="2" charset="2"/>
              <a:buChar char="v"/>
            </a:pPr>
            <a:endParaRPr lang="en-US" sz="1600" b="1" u="sng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28575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itchFamily="2" charset="2"/>
              <a:buChar char="v"/>
            </a:pPr>
            <a:r>
              <a:rPr lang="en-US" sz="1600">
                <a:latin typeface="Arial" panose="020B0604020202020204" pitchFamily="34" charset="0"/>
                <a:cs typeface="Arial" panose="020B0604020202020204" pitchFamily="34" charset="0"/>
              </a:rPr>
              <a:t>Incident between father and daughter</a:t>
            </a:r>
            <a:endParaRPr lang="en-US" sz="1600" b="1" u="sng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28575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itchFamily="2" charset="2"/>
              <a:buChar char="v"/>
            </a:pPr>
            <a:r>
              <a:rPr lang="en-US" sz="1600">
                <a:latin typeface="Arial" panose="020B0604020202020204" pitchFamily="34" charset="0"/>
                <a:cs typeface="Arial" panose="020B0604020202020204" pitchFamily="34" charset="0"/>
              </a:rPr>
              <a:t>Relationship broken down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endParaRPr lang="en-US" sz="160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0901E10-92CA-9B4B-9D08-8529E8931627}"/>
              </a:ext>
            </a:extLst>
          </p:cNvPr>
          <p:cNvSpPr txBox="1"/>
          <p:nvPr/>
        </p:nvSpPr>
        <p:spPr>
          <a:xfrm>
            <a:off x="9072214" y="1985963"/>
            <a:ext cx="2429224" cy="25237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US" sz="28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28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OUTCOME</a:t>
            </a:r>
          </a:p>
          <a:p>
            <a:pPr algn="ctr"/>
            <a:r>
              <a:rPr lang="en-US" sz="28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ctr"/>
            <a:r>
              <a:rPr lang="en-GB" sz="28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</a:t>
            </a:r>
          </a:p>
          <a:p>
            <a:pPr algn="ctr"/>
            <a:r>
              <a:rPr lang="en-GB" sz="28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MDT’S  PLAN</a:t>
            </a:r>
            <a:endParaRPr lang="en-US" sz="28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451222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" name="Group 7">
            <a:extLst>
              <a:ext uri="{FF2B5EF4-FFF2-40B4-BE49-F238E27FC236}">
                <a16:creationId xmlns:a16="http://schemas.microsoft.com/office/drawing/2014/main" id="{15E1AC81-83F2-45A8-9054-15570F4E25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35" name="Freeform 5">
              <a:extLst>
                <a:ext uri="{FF2B5EF4-FFF2-40B4-BE49-F238E27FC236}">
                  <a16:creationId xmlns:a16="http://schemas.microsoft.com/office/drawing/2014/main" id="{B15AA7C5-9BFE-4B90-A119-467AFACE9E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7" name="Freeform 6">
              <a:extLst>
                <a:ext uri="{FF2B5EF4-FFF2-40B4-BE49-F238E27FC236}">
                  <a16:creationId xmlns:a16="http://schemas.microsoft.com/office/drawing/2014/main" id="{944AB87D-35AF-4719-9940-5822E77023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9" name="Freeform 7">
              <a:extLst>
                <a:ext uri="{FF2B5EF4-FFF2-40B4-BE49-F238E27FC236}">
                  <a16:creationId xmlns:a16="http://schemas.microsoft.com/office/drawing/2014/main" id="{E8B33BE3-7890-4628-9322-7EFBA3375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8">
              <a:extLst>
                <a:ext uri="{FF2B5EF4-FFF2-40B4-BE49-F238E27FC236}">
                  <a16:creationId xmlns:a16="http://schemas.microsoft.com/office/drawing/2014/main" id="{01AD3ECF-519E-45E2-99DA-F5C1B50715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3" name="Freeform 9">
              <a:extLst>
                <a:ext uri="{FF2B5EF4-FFF2-40B4-BE49-F238E27FC236}">
                  <a16:creationId xmlns:a16="http://schemas.microsoft.com/office/drawing/2014/main" id="{C050E700-0FF1-4D25-B54C-84BA04FCDC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10">
              <a:extLst>
                <a:ext uri="{FF2B5EF4-FFF2-40B4-BE49-F238E27FC236}">
                  <a16:creationId xmlns:a16="http://schemas.microsoft.com/office/drawing/2014/main" id="{720D9C11-F5C9-41B0-B2F2-EE20BC3D0C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" name="Freeform 11">
              <a:extLst>
                <a:ext uri="{FF2B5EF4-FFF2-40B4-BE49-F238E27FC236}">
                  <a16:creationId xmlns:a16="http://schemas.microsoft.com/office/drawing/2014/main" id="{623A9DA0-857E-4CDE-80EA-F30F1CE55C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2">
              <a:extLst>
                <a:ext uri="{FF2B5EF4-FFF2-40B4-BE49-F238E27FC236}">
                  <a16:creationId xmlns:a16="http://schemas.microsoft.com/office/drawing/2014/main" id="{C48B8F4C-2C83-46F6-AFCD-58166AEB18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7" name="Freeform 13">
              <a:extLst>
                <a:ext uri="{FF2B5EF4-FFF2-40B4-BE49-F238E27FC236}">
                  <a16:creationId xmlns:a16="http://schemas.microsoft.com/office/drawing/2014/main" id="{234C3795-C44D-41A7-A8F6-891387A668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" name="Freeform 14">
              <a:extLst>
                <a:ext uri="{FF2B5EF4-FFF2-40B4-BE49-F238E27FC236}">
                  <a16:creationId xmlns:a16="http://schemas.microsoft.com/office/drawing/2014/main" id="{91CC36F4-5DFA-4954-B354-97B180E98F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" name="Freeform 15">
              <a:extLst>
                <a:ext uri="{FF2B5EF4-FFF2-40B4-BE49-F238E27FC236}">
                  <a16:creationId xmlns:a16="http://schemas.microsoft.com/office/drawing/2014/main" id="{7087A08E-C024-457D-8F99-1F340CED61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" name="Freeform 16">
              <a:extLst>
                <a:ext uri="{FF2B5EF4-FFF2-40B4-BE49-F238E27FC236}">
                  <a16:creationId xmlns:a16="http://schemas.microsoft.com/office/drawing/2014/main" id="{61CFBC61-7F57-45D7-860E-BF51B0EDA5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7">
              <a:extLst>
                <a:ext uri="{FF2B5EF4-FFF2-40B4-BE49-F238E27FC236}">
                  <a16:creationId xmlns:a16="http://schemas.microsoft.com/office/drawing/2014/main" id="{2591C3DB-4880-431E-BC3D-37F1378AC5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2" name="Freeform 18">
              <a:extLst>
                <a:ext uri="{FF2B5EF4-FFF2-40B4-BE49-F238E27FC236}">
                  <a16:creationId xmlns:a16="http://schemas.microsoft.com/office/drawing/2014/main" id="{79557EFE-4199-4E24-8A13-1B9CC1715A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9">
              <a:extLst>
                <a:ext uri="{FF2B5EF4-FFF2-40B4-BE49-F238E27FC236}">
                  <a16:creationId xmlns:a16="http://schemas.microsoft.com/office/drawing/2014/main" id="{0B965615-6052-4907-A136-9CAD14604C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4" name="Freeform 20">
              <a:extLst>
                <a:ext uri="{FF2B5EF4-FFF2-40B4-BE49-F238E27FC236}">
                  <a16:creationId xmlns:a16="http://schemas.microsoft.com/office/drawing/2014/main" id="{F788FFC4-205D-47C1-91E7-DD1A52E0A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21">
              <a:extLst>
                <a:ext uri="{FF2B5EF4-FFF2-40B4-BE49-F238E27FC236}">
                  <a16:creationId xmlns:a16="http://schemas.microsoft.com/office/drawing/2014/main" id="{462FADD6-C927-46ED-A6E6-273B35C2F1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6" name="Freeform 22">
              <a:extLst>
                <a:ext uri="{FF2B5EF4-FFF2-40B4-BE49-F238E27FC236}">
                  <a16:creationId xmlns:a16="http://schemas.microsoft.com/office/drawing/2014/main" id="{AF64005E-134D-4444-9425-FB1C188985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7" name="Freeform 23">
              <a:extLst>
                <a:ext uri="{FF2B5EF4-FFF2-40B4-BE49-F238E27FC236}">
                  <a16:creationId xmlns:a16="http://schemas.microsoft.com/office/drawing/2014/main" id="{E2565CA7-A8CB-463D-8D25-4F41235BC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8" name="Freeform 24">
              <a:extLst>
                <a:ext uri="{FF2B5EF4-FFF2-40B4-BE49-F238E27FC236}">
                  <a16:creationId xmlns:a16="http://schemas.microsoft.com/office/drawing/2014/main" id="{41ABBFC0-4EEA-4634-A73B-945729D6B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9" name="Freeform 25">
              <a:extLst>
                <a:ext uri="{FF2B5EF4-FFF2-40B4-BE49-F238E27FC236}">
                  <a16:creationId xmlns:a16="http://schemas.microsoft.com/office/drawing/2014/main" id="{E422F11F-726A-4A93-9D1B-B1400B061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31" name="Group 30">
            <a:extLst>
              <a:ext uri="{FF2B5EF4-FFF2-40B4-BE49-F238E27FC236}">
                <a16:creationId xmlns:a16="http://schemas.microsoft.com/office/drawing/2014/main" id="{FBF129BC-EA9E-4D20-898B-399F7727D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CFF42BAE-3249-46C8-9108-A83C87206B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33" name="Isosceles Triangle 22">
              <a:extLst>
                <a:ext uri="{FF2B5EF4-FFF2-40B4-BE49-F238E27FC236}">
                  <a16:creationId xmlns:a16="http://schemas.microsoft.com/office/drawing/2014/main" id="{4DDE2BA8-4174-4A99-BB09-0BA28F2685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4A893933-F7DD-4DA6-85C7-4CFF58741E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F3C5918A-1DC5-4CF3-AA27-00AA3088A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B786683A-6FD6-4BF7-B3B0-DC3976773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74788" y="-15796"/>
            <a:ext cx="7911916" cy="6889592"/>
          </a:xfrm>
          <a:custGeom>
            <a:avLst/>
            <a:gdLst>
              <a:gd name="connsiteX0" fmla="*/ 1144064 w 7911916"/>
              <a:gd name="connsiteY0" fmla="*/ 0 h 6889592"/>
              <a:gd name="connsiteX1" fmla="*/ 7911916 w 7911916"/>
              <a:gd name="connsiteY1" fmla="*/ 0 h 6889592"/>
              <a:gd name="connsiteX2" fmla="*/ 7911916 w 7911916"/>
              <a:gd name="connsiteY2" fmla="*/ 6889592 h 6889592"/>
              <a:gd name="connsiteX3" fmla="*/ 1282780 w 7911916"/>
              <a:gd name="connsiteY3" fmla="*/ 6889592 h 6889592"/>
              <a:gd name="connsiteX4" fmla="*/ 1021588 w 7911916"/>
              <a:gd name="connsiteY4" fmla="*/ 6461391 h 6889592"/>
              <a:gd name="connsiteX5" fmla="*/ 841264 w 7911916"/>
              <a:gd name="connsiteY5" fmla="*/ 370936 h 6889592"/>
              <a:gd name="connsiteX6" fmla="*/ 1119707 w 7911916"/>
              <a:gd name="connsiteY6" fmla="*/ 26053 h 68895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911916" h="6889592">
                <a:moveTo>
                  <a:pt x="1144064" y="0"/>
                </a:moveTo>
                <a:lnTo>
                  <a:pt x="7911916" y="0"/>
                </a:lnTo>
                <a:lnTo>
                  <a:pt x="7911916" y="6889592"/>
                </a:lnTo>
                <a:lnTo>
                  <a:pt x="1282780" y="6889592"/>
                </a:lnTo>
                <a:lnTo>
                  <a:pt x="1021588" y="6461391"/>
                </a:lnTo>
                <a:cubicBezTo>
                  <a:pt x="-73086" y="4533675"/>
                  <a:pt x="-509682" y="2192905"/>
                  <a:pt x="841264" y="370936"/>
                </a:cubicBezTo>
                <a:cubicBezTo>
                  <a:pt x="928899" y="253509"/>
                  <a:pt x="1021859" y="138477"/>
                  <a:pt x="1119707" y="26053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05169E50-59FB-4AEE-B61D-44A882A4C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249750" y="-6726"/>
            <a:ext cx="5931659" cy="6871452"/>
          </a:xfrm>
          <a:custGeom>
            <a:avLst/>
            <a:gdLst>
              <a:gd name="connsiteX0" fmla="*/ 2429503 w 5931659"/>
              <a:gd name="connsiteY0" fmla="*/ 0 h 6871452"/>
              <a:gd name="connsiteX1" fmla="*/ 5931659 w 5931659"/>
              <a:gd name="connsiteY1" fmla="*/ 0 h 6871452"/>
              <a:gd name="connsiteX2" fmla="*/ 5931659 w 5931659"/>
              <a:gd name="connsiteY2" fmla="*/ 6871452 h 6871452"/>
              <a:gd name="connsiteX3" fmla="*/ 1302090 w 5931659"/>
              <a:gd name="connsiteY3" fmla="*/ 6871452 h 6871452"/>
              <a:gd name="connsiteX4" fmla="*/ 1257860 w 5931659"/>
              <a:gd name="connsiteY4" fmla="*/ 6820098 h 6871452"/>
              <a:gd name="connsiteX5" fmla="*/ 456609 w 5931659"/>
              <a:gd name="connsiteY5" fmla="*/ 1965059 h 6871452"/>
              <a:gd name="connsiteX6" fmla="*/ 2356353 w 5931659"/>
              <a:gd name="connsiteY6" fmla="*/ 42030 h 68714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31659" h="6871452">
                <a:moveTo>
                  <a:pt x="2429503" y="0"/>
                </a:moveTo>
                <a:lnTo>
                  <a:pt x="5931659" y="0"/>
                </a:lnTo>
                <a:lnTo>
                  <a:pt x="5931659" y="6871452"/>
                </a:lnTo>
                <a:lnTo>
                  <a:pt x="1302090" y="6871452"/>
                </a:lnTo>
                <a:lnTo>
                  <a:pt x="1257860" y="6820098"/>
                </a:lnTo>
                <a:cubicBezTo>
                  <a:pt x="121068" y="5395213"/>
                  <a:pt x="-469022" y="3541076"/>
                  <a:pt x="456609" y="1965059"/>
                </a:cubicBezTo>
                <a:cubicBezTo>
                  <a:pt x="919425" y="1178905"/>
                  <a:pt x="1583566" y="524859"/>
                  <a:pt x="2356353" y="42030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2" name="Freeform: Shape 41">
            <a:extLst>
              <a:ext uri="{FF2B5EF4-FFF2-40B4-BE49-F238E27FC236}">
                <a16:creationId xmlns:a16="http://schemas.microsoft.com/office/drawing/2014/main" id="{117C30F0-5A38-4B60-B632-3AF7C2780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33528" y="-3116"/>
            <a:ext cx="6766974" cy="6864232"/>
          </a:xfrm>
          <a:custGeom>
            <a:avLst/>
            <a:gdLst>
              <a:gd name="connsiteX0" fmla="*/ 2135088 w 6766974"/>
              <a:gd name="connsiteY0" fmla="*/ 0 h 6864232"/>
              <a:gd name="connsiteX1" fmla="*/ 6766974 w 6766974"/>
              <a:gd name="connsiteY1" fmla="*/ 0 h 6864232"/>
              <a:gd name="connsiteX2" fmla="*/ 6766974 w 6766974"/>
              <a:gd name="connsiteY2" fmla="*/ 6864232 h 6864232"/>
              <a:gd name="connsiteX3" fmla="*/ 1128977 w 6766974"/>
              <a:gd name="connsiteY3" fmla="*/ 6864232 h 6864232"/>
              <a:gd name="connsiteX4" fmla="*/ 1004776 w 6766974"/>
              <a:gd name="connsiteY4" fmla="*/ 6687663 h 6864232"/>
              <a:gd name="connsiteX5" fmla="*/ 709736 w 6766974"/>
              <a:gd name="connsiteY5" fmla="*/ 1521351 h 6864232"/>
              <a:gd name="connsiteX6" fmla="*/ 1896284 w 6766974"/>
              <a:gd name="connsiteY6" fmla="*/ 197391 h 6864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766974" h="6864232">
                <a:moveTo>
                  <a:pt x="2135088" y="0"/>
                </a:moveTo>
                <a:lnTo>
                  <a:pt x="6766974" y="0"/>
                </a:lnTo>
                <a:lnTo>
                  <a:pt x="6766974" y="6864232"/>
                </a:lnTo>
                <a:lnTo>
                  <a:pt x="1128977" y="6864232"/>
                </a:lnTo>
                <a:lnTo>
                  <a:pt x="1004776" y="6687663"/>
                </a:lnTo>
                <a:cubicBezTo>
                  <a:pt x="-54053" y="5122098"/>
                  <a:pt x="-463081" y="3202457"/>
                  <a:pt x="709736" y="1521351"/>
                </a:cubicBezTo>
                <a:cubicBezTo>
                  <a:pt x="1045443" y="1039181"/>
                  <a:pt x="1446565" y="592246"/>
                  <a:pt x="1896284" y="197391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A200CBA5-3F2B-4AAC-9F86-99AFECC19C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36" y="0"/>
            <a:ext cx="5238864" cy="6858000"/>
          </a:xfrm>
          <a:custGeom>
            <a:avLst/>
            <a:gdLst>
              <a:gd name="connsiteX0" fmla="*/ 2829115 w 5238864"/>
              <a:gd name="connsiteY0" fmla="*/ 0 h 6864726"/>
              <a:gd name="connsiteX1" fmla="*/ 5238864 w 5238864"/>
              <a:gd name="connsiteY1" fmla="*/ 0 h 6864726"/>
              <a:gd name="connsiteX2" fmla="*/ 5238864 w 5238864"/>
              <a:gd name="connsiteY2" fmla="*/ 6864726 h 6864726"/>
              <a:gd name="connsiteX3" fmla="*/ 1518091 w 5238864"/>
              <a:gd name="connsiteY3" fmla="*/ 6864726 h 6864726"/>
              <a:gd name="connsiteX4" fmla="*/ 1435414 w 5238864"/>
              <a:gd name="connsiteY4" fmla="*/ 6778879 h 6864726"/>
              <a:gd name="connsiteX5" fmla="*/ 406006 w 5238864"/>
              <a:gd name="connsiteY5" fmla="*/ 2093910 h 6864726"/>
              <a:gd name="connsiteX6" fmla="*/ 2559142 w 5238864"/>
              <a:gd name="connsiteY6" fmla="*/ 124487 h 68647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38864" h="6864726">
                <a:moveTo>
                  <a:pt x="2829115" y="0"/>
                </a:moveTo>
                <a:lnTo>
                  <a:pt x="5238864" y="0"/>
                </a:lnTo>
                <a:lnTo>
                  <a:pt x="5238864" y="6864726"/>
                </a:lnTo>
                <a:lnTo>
                  <a:pt x="1518091" y="6864726"/>
                </a:lnTo>
                <a:lnTo>
                  <a:pt x="1435414" y="6778879"/>
                </a:lnTo>
                <a:cubicBezTo>
                  <a:pt x="226066" y="5476104"/>
                  <a:pt x="-499346" y="3635393"/>
                  <a:pt x="406006" y="2093910"/>
                </a:cubicBezTo>
                <a:cubicBezTo>
                  <a:pt x="907547" y="1241972"/>
                  <a:pt x="1674986" y="564513"/>
                  <a:pt x="2559142" y="12448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178C6E-4A1C-E542-AC38-732723277247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7874928" y="1124998"/>
            <a:ext cx="3456122" cy="4589717"/>
          </a:xfrm>
        </p:spPr>
        <p:txBody>
          <a:bodyPr vert="horz" lIns="228600" tIns="228600" rIns="228600" bIns="228600" rtlCol="0" anchor="ctr">
            <a:normAutofit/>
          </a:bodyPr>
          <a:lstStyle/>
          <a:p>
            <a:pPr algn="l"/>
            <a:r>
              <a:rPr lang="en-US" sz="3600">
                <a:solidFill>
                  <a:srgbClr val="FFFEFF"/>
                </a:solidFill>
                <a:cs typeface="Calibri Light"/>
              </a:rPr>
              <a:t>Recommendation and conclusion</a:t>
            </a:r>
          </a:p>
        </p:txBody>
      </p:sp>
      <p:pic>
        <p:nvPicPr>
          <p:cNvPr id="4" name="Picture 4" descr="A group of people standing in front of a sunset&#10;&#10;Description automatically generated">
            <a:extLst>
              <a:ext uri="{FF2B5EF4-FFF2-40B4-BE49-F238E27FC236}">
                <a16:creationId xmlns:a16="http://schemas.microsoft.com/office/drawing/2014/main" id="{13E174CF-DFFC-41AC-BDF9-4E5ECC539DE0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>
          <a:blip r:embed="rId2"/>
          <a:stretch>
            <a:fillRect/>
          </a:stretch>
        </p:blipFill>
        <p:spPr>
          <a:xfrm>
            <a:off x="352879" y="1963283"/>
            <a:ext cx="6246646" cy="3513989"/>
          </a:xfrm>
        </p:spPr>
      </p:pic>
    </p:spTree>
    <p:extLst>
      <p:ext uri="{BB962C8B-B14F-4D97-AF65-F5344CB8AC3E}">
        <p14:creationId xmlns:p14="http://schemas.microsoft.com/office/powerpoint/2010/main" val="252488445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3C5918A-1DC5-4CF3-AA27-00AA3088A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B786683A-6FD6-4BF7-B3B0-DC3976773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74788" y="-15796"/>
            <a:ext cx="7911916" cy="6889592"/>
          </a:xfrm>
          <a:custGeom>
            <a:avLst/>
            <a:gdLst>
              <a:gd name="connsiteX0" fmla="*/ 1144064 w 7911916"/>
              <a:gd name="connsiteY0" fmla="*/ 0 h 6889592"/>
              <a:gd name="connsiteX1" fmla="*/ 7911916 w 7911916"/>
              <a:gd name="connsiteY1" fmla="*/ 0 h 6889592"/>
              <a:gd name="connsiteX2" fmla="*/ 7911916 w 7911916"/>
              <a:gd name="connsiteY2" fmla="*/ 6889592 h 6889592"/>
              <a:gd name="connsiteX3" fmla="*/ 1282780 w 7911916"/>
              <a:gd name="connsiteY3" fmla="*/ 6889592 h 6889592"/>
              <a:gd name="connsiteX4" fmla="*/ 1021588 w 7911916"/>
              <a:gd name="connsiteY4" fmla="*/ 6461391 h 6889592"/>
              <a:gd name="connsiteX5" fmla="*/ 841264 w 7911916"/>
              <a:gd name="connsiteY5" fmla="*/ 370936 h 6889592"/>
              <a:gd name="connsiteX6" fmla="*/ 1119707 w 7911916"/>
              <a:gd name="connsiteY6" fmla="*/ 26053 h 68895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911916" h="6889592">
                <a:moveTo>
                  <a:pt x="1144064" y="0"/>
                </a:moveTo>
                <a:lnTo>
                  <a:pt x="7911916" y="0"/>
                </a:lnTo>
                <a:lnTo>
                  <a:pt x="7911916" y="6889592"/>
                </a:lnTo>
                <a:lnTo>
                  <a:pt x="1282780" y="6889592"/>
                </a:lnTo>
                <a:lnTo>
                  <a:pt x="1021588" y="6461391"/>
                </a:lnTo>
                <a:cubicBezTo>
                  <a:pt x="-73086" y="4533675"/>
                  <a:pt x="-509682" y="2192905"/>
                  <a:pt x="841264" y="370936"/>
                </a:cubicBezTo>
                <a:cubicBezTo>
                  <a:pt x="928899" y="253509"/>
                  <a:pt x="1021859" y="138477"/>
                  <a:pt x="1119707" y="26053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05169E50-59FB-4AEE-B61D-44A882A4C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249750" y="-6726"/>
            <a:ext cx="5931659" cy="6871452"/>
          </a:xfrm>
          <a:custGeom>
            <a:avLst/>
            <a:gdLst>
              <a:gd name="connsiteX0" fmla="*/ 2429503 w 5931659"/>
              <a:gd name="connsiteY0" fmla="*/ 0 h 6871452"/>
              <a:gd name="connsiteX1" fmla="*/ 5931659 w 5931659"/>
              <a:gd name="connsiteY1" fmla="*/ 0 h 6871452"/>
              <a:gd name="connsiteX2" fmla="*/ 5931659 w 5931659"/>
              <a:gd name="connsiteY2" fmla="*/ 6871452 h 6871452"/>
              <a:gd name="connsiteX3" fmla="*/ 1302090 w 5931659"/>
              <a:gd name="connsiteY3" fmla="*/ 6871452 h 6871452"/>
              <a:gd name="connsiteX4" fmla="*/ 1257860 w 5931659"/>
              <a:gd name="connsiteY4" fmla="*/ 6820098 h 6871452"/>
              <a:gd name="connsiteX5" fmla="*/ 456609 w 5931659"/>
              <a:gd name="connsiteY5" fmla="*/ 1965059 h 6871452"/>
              <a:gd name="connsiteX6" fmla="*/ 2356353 w 5931659"/>
              <a:gd name="connsiteY6" fmla="*/ 42030 h 68714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31659" h="6871452">
                <a:moveTo>
                  <a:pt x="2429503" y="0"/>
                </a:moveTo>
                <a:lnTo>
                  <a:pt x="5931659" y="0"/>
                </a:lnTo>
                <a:lnTo>
                  <a:pt x="5931659" y="6871452"/>
                </a:lnTo>
                <a:lnTo>
                  <a:pt x="1302090" y="6871452"/>
                </a:lnTo>
                <a:lnTo>
                  <a:pt x="1257860" y="6820098"/>
                </a:lnTo>
                <a:cubicBezTo>
                  <a:pt x="121068" y="5395213"/>
                  <a:pt x="-469022" y="3541076"/>
                  <a:pt x="456609" y="1965059"/>
                </a:cubicBezTo>
                <a:cubicBezTo>
                  <a:pt x="919425" y="1178905"/>
                  <a:pt x="1583566" y="524859"/>
                  <a:pt x="2356353" y="42030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17C30F0-5A38-4B60-B632-3AF7C2780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33528" y="-3116"/>
            <a:ext cx="6766974" cy="6864232"/>
          </a:xfrm>
          <a:custGeom>
            <a:avLst/>
            <a:gdLst>
              <a:gd name="connsiteX0" fmla="*/ 2135088 w 6766974"/>
              <a:gd name="connsiteY0" fmla="*/ 0 h 6864232"/>
              <a:gd name="connsiteX1" fmla="*/ 6766974 w 6766974"/>
              <a:gd name="connsiteY1" fmla="*/ 0 h 6864232"/>
              <a:gd name="connsiteX2" fmla="*/ 6766974 w 6766974"/>
              <a:gd name="connsiteY2" fmla="*/ 6864232 h 6864232"/>
              <a:gd name="connsiteX3" fmla="*/ 1128977 w 6766974"/>
              <a:gd name="connsiteY3" fmla="*/ 6864232 h 6864232"/>
              <a:gd name="connsiteX4" fmla="*/ 1004776 w 6766974"/>
              <a:gd name="connsiteY4" fmla="*/ 6687663 h 6864232"/>
              <a:gd name="connsiteX5" fmla="*/ 709736 w 6766974"/>
              <a:gd name="connsiteY5" fmla="*/ 1521351 h 6864232"/>
              <a:gd name="connsiteX6" fmla="*/ 1896284 w 6766974"/>
              <a:gd name="connsiteY6" fmla="*/ 197391 h 6864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766974" h="6864232">
                <a:moveTo>
                  <a:pt x="2135088" y="0"/>
                </a:moveTo>
                <a:lnTo>
                  <a:pt x="6766974" y="0"/>
                </a:lnTo>
                <a:lnTo>
                  <a:pt x="6766974" y="6864232"/>
                </a:lnTo>
                <a:lnTo>
                  <a:pt x="1128977" y="6864232"/>
                </a:lnTo>
                <a:lnTo>
                  <a:pt x="1004776" y="6687663"/>
                </a:lnTo>
                <a:cubicBezTo>
                  <a:pt x="-54053" y="5122098"/>
                  <a:pt x="-463081" y="3202457"/>
                  <a:pt x="709736" y="1521351"/>
                </a:cubicBezTo>
                <a:cubicBezTo>
                  <a:pt x="1045443" y="1039181"/>
                  <a:pt x="1446565" y="592246"/>
                  <a:pt x="1896284" y="197391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200CBA5-3F2B-4AAC-9F86-99AFECC19C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36" y="0"/>
            <a:ext cx="5238864" cy="6858000"/>
          </a:xfrm>
          <a:custGeom>
            <a:avLst/>
            <a:gdLst>
              <a:gd name="connsiteX0" fmla="*/ 2829115 w 5238864"/>
              <a:gd name="connsiteY0" fmla="*/ 0 h 6864726"/>
              <a:gd name="connsiteX1" fmla="*/ 5238864 w 5238864"/>
              <a:gd name="connsiteY1" fmla="*/ 0 h 6864726"/>
              <a:gd name="connsiteX2" fmla="*/ 5238864 w 5238864"/>
              <a:gd name="connsiteY2" fmla="*/ 6864726 h 6864726"/>
              <a:gd name="connsiteX3" fmla="*/ 1518091 w 5238864"/>
              <a:gd name="connsiteY3" fmla="*/ 6864726 h 6864726"/>
              <a:gd name="connsiteX4" fmla="*/ 1435414 w 5238864"/>
              <a:gd name="connsiteY4" fmla="*/ 6778879 h 6864726"/>
              <a:gd name="connsiteX5" fmla="*/ 406006 w 5238864"/>
              <a:gd name="connsiteY5" fmla="*/ 2093910 h 6864726"/>
              <a:gd name="connsiteX6" fmla="*/ 2559142 w 5238864"/>
              <a:gd name="connsiteY6" fmla="*/ 124487 h 68647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38864" h="6864726">
                <a:moveTo>
                  <a:pt x="2829115" y="0"/>
                </a:moveTo>
                <a:lnTo>
                  <a:pt x="5238864" y="0"/>
                </a:lnTo>
                <a:lnTo>
                  <a:pt x="5238864" y="6864726"/>
                </a:lnTo>
                <a:lnTo>
                  <a:pt x="1518091" y="6864726"/>
                </a:lnTo>
                <a:lnTo>
                  <a:pt x="1435414" y="6778879"/>
                </a:lnTo>
                <a:cubicBezTo>
                  <a:pt x="226066" y="5476104"/>
                  <a:pt x="-499346" y="3635393"/>
                  <a:pt x="406006" y="2093910"/>
                </a:cubicBezTo>
                <a:cubicBezTo>
                  <a:pt x="907547" y="1241972"/>
                  <a:pt x="1674986" y="564513"/>
                  <a:pt x="2559142" y="12448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9CE277-0D2B-EE4C-BBC4-C98767041E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74928" y="1124998"/>
            <a:ext cx="3456122" cy="4589717"/>
          </a:xfrm>
        </p:spPr>
        <p:txBody>
          <a:bodyPr>
            <a:normAutofit/>
          </a:bodyPr>
          <a:lstStyle/>
          <a:p>
            <a:pPr algn="l"/>
            <a:r>
              <a:rPr lang="en-US" sz="480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32F5A9-F03A-BC4E-B44B-ECD61BEAFD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8577" y="794042"/>
            <a:ext cx="5602223" cy="554960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endParaRPr lang="en-GB" sz="1200">
              <a:latin typeface="Arial"/>
              <a:cs typeface="Arial"/>
            </a:endParaRPr>
          </a:p>
          <a:p>
            <a:pPr>
              <a:buFont typeface="Wingdings" pitchFamily="2" charset="2"/>
              <a:buChar char="v"/>
            </a:pPr>
            <a:r>
              <a:rPr lang="en-GB" sz="1200">
                <a:latin typeface="Arial"/>
                <a:cs typeface="Arial"/>
              </a:rPr>
              <a:t>  </a:t>
            </a:r>
            <a:r>
              <a:rPr lang="en-GB" sz="1200">
                <a:latin typeface="Arial"/>
                <a:ea typeface="+mn-lt"/>
                <a:cs typeface="Arial"/>
              </a:rPr>
              <a:t>E</a:t>
            </a:r>
            <a:r>
              <a:rPr lang="en-GB" sz="1200">
                <a:latin typeface="Arial"/>
                <a:ea typeface="+mn-lt"/>
                <a:cs typeface="Aria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ffects of domestic violence. Available at: https://www.womenshealth.gov/relationships-and-safety/domestic-violence/effects-domestic-violence-children</a:t>
            </a:r>
            <a:r>
              <a:rPr lang="en-GB" sz="1200">
                <a:latin typeface="Arial"/>
                <a:ea typeface="+mn-lt"/>
                <a:cs typeface="Arial"/>
              </a:rPr>
              <a:t>[online] (Accessed on 7</a:t>
            </a:r>
            <a:r>
              <a:rPr lang="en-GB" sz="1200" baseline="30000">
                <a:latin typeface="Arial"/>
                <a:ea typeface="+mn-lt"/>
                <a:cs typeface="Arial"/>
              </a:rPr>
              <a:t>th</a:t>
            </a:r>
            <a:r>
              <a:rPr lang="en-GB" sz="1200">
                <a:latin typeface="Arial"/>
                <a:ea typeface="+mn-lt"/>
                <a:cs typeface="Arial"/>
              </a:rPr>
              <a:t> October 2020)</a:t>
            </a:r>
          </a:p>
          <a:p>
            <a:pPr>
              <a:buFont typeface="Wingdings" pitchFamily="2" charset="2"/>
              <a:buChar char="v"/>
            </a:pPr>
            <a:r>
              <a:rPr lang="en-GB" sz="1200" err="1">
                <a:latin typeface="Arial"/>
                <a:cs typeface="Arial"/>
              </a:rPr>
              <a:t>Education.gov.scot</a:t>
            </a:r>
            <a:r>
              <a:rPr lang="en-GB" sz="1200">
                <a:latin typeface="Arial"/>
                <a:cs typeface="Arial"/>
              </a:rPr>
              <a:t>. Supporting Vulnerable </a:t>
            </a:r>
            <a:r>
              <a:rPr lang="en-GB" sz="1200" err="1">
                <a:latin typeface="Arial"/>
                <a:cs typeface="Arial"/>
              </a:rPr>
              <a:t>Familie</a:t>
            </a:r>
            <a:r>
              <a:rPr lang="en-GB" sz="1200">
                <a:latin typeface="Arial"/>
                <a:cs typeface="Arial"/>
              </a:rPr>
              <a:t>. Available at; </a:t>
            </a:r>
            <a:r>
              <a:rPr lang="en-GB" sz="1200">
                <a:ea typeface="+mn-lt"/>
                <a:cs typeface="+mn-lt"/>
                <a:hlinkClick r:id="rId3"/>
              </a:rPr>
              <a:t>https://education.gov.scot/nih/Documents/fam2-supporting-vulnerable-families.pdf</a:t>
            </a:r>
            <a:r>
              <a:rPr lang="en-GB" sz="1200">
                <a:ea typeface="+mn-lt"/>
                <a:cs typeface="+mn-lt"/>
              </a:rPr>
              <a:t>. [Accessed on 29th October 2020}</a:t>
            </a:r>
            <a:endParaRPr lang="en-GB" sz="1200">
              <a:latin typeface="Arial"/>
              <a:ea typeface="+mn-lt"/>
              <a:cs typeface="Arial"/>
            </a:endParaRPr>
          </a:p>
          <a:p>
            <a:pPr>
              <a:buFont typeface="Wingdings" pitchFamily="2" charset="2"/>
              <a:buChar char="v"/>
            </a:pPr>
            <a:r>
              <a:rPr lang="en-GB" sz="1200">
                <a:latin typeface="Arial"/>
                <a:cs typeface="Arial"/>
              </a:rPr>
              <a:t> Gisele, K,(2002). Measuring vulnerability to poverty. [online]Available at: https://www.econstor.eu/handle/10419/53096 econstor.eu(accessed on 29</a:t>
            </a:r>
            <a:r>
              <a:rPr lang="en-GB" sz="1200" baseline="30000">
                <a:latin typeface="Arial"/>
                <a:cs typeface="Arial"/>
              </a:rPr>
              <a:t>th</a:t>
            </a:r>
            <a:r>
              <a:rPr lang="en-GB" sz="1200">
                <a:latin typeface="Arial"/>
                <a:cs typeface="Arial"/>
              </a:rPr>
              <a:t> October 2020)</a:t>
            </a:r>
            <a:endParaRPr lang="en-GB" sz="1200">
              <a:latin typeface="Arial"/>
              <a:ea typeface="+mn-lt"/>
              <a:cs typeface="Arial"/>
            </a:endParaRPr>
          </a:p>
          <a:p>
            <a:pPr>
              <a:buFont typeface="Wingdings" pitchFamily="2" charset="2"/>
              <a:buChar char="v"/>
            </a:pPr>
            <a:r>
              <a:rPr lang="en-GB" sz="1200">
                <a:latin typeface="Arial"/>
                <a:cs typeface="Arial"/>
              </a:rPr>
              <a:t>King, E,(2018) 'Troubled Families',GOV.UK [online]  Available at: </a:t>
            </a:r>
            <a:r>
              <a:rPr lang="en-GB" sz="1200">
                <a:latin typeface="Arial"/>
                <a:ea typeface="+mn-lt"/>
                <a:cs typeface="Arial"/>
                <a:hlinkClick r:id="rId4"/>
              </a:rPr>
              <a:t>https://troubledfamilies.blog.gov.uk</a:t>
            </a:r>
            <a:r>
              <a:rPr lang="en-GB" sz="1200">
                <a:latin typeface="Arial"/>
                <a:ea typeface="+mn-lt"/>
                <a:cs typeface="Arial"/>
              </a:rPr>
              <a:t> (Accessed 28 October 2020)</a:t>
            </a:r>
            <a:endParaRPr lang="en-GB" sz="1200" b="1">
              <a:latin typeface="Arial"/>
              <a:cs typeface="Arial"/>
            </a:endParaRPr>
          </a:p>
          <a:p>
            <a:pPr>
              <a:buFont typeface="Wingdings" pitchFamily="2" charset="2"/>
              <a:buChar char="v"/>
            </a:pPr>
            <a:r>
              <a:rPr lang="en-GB" sz="1200">
                <a:latin typeface="Arial"/>
                <a:cs typeface="Arial"/>
              </a:rPr>
              <a:t>Local.gov.uk (2020) </a:t>
            </a:r>
            <a:r>
              <a:rPr lang="en-GB" sz="1200" i="1">
                <a:latin typeface="Arial"/>
                <a:cs typeface="Arial"/>
              </a:rPr>
              <a:t>Local Government Association</a:t>
            </a:r>
            <a:r>
              <a:rPr lang="en-GB" sz="1200">
                <a:latin typeface="Arial"/>
                <a:cs typeface="Arial"/>
              </a:rPr>
              <a:t>. [online] Available at: &lt;https://www.local.gov.uk/&gt; [Accessed 27 October 2020].</a:t>
            </a:r>
          </a:p>
          <a:p>
            <a:pPr>
              <a:buFont typeface="Wingdings" pitchFamily="2" charset="2"/>
              <a:buChar char="v"/>
            </a:pPr>
            <a:r>
              <a:rPr lang="en-GB" sz="1200">
                <a:latin typeface="Arial"/>
                <a:cs typeface="Arial"/>
              </a:rPr>
              <a:t>Pettitt, B. and Kingdom), G., 2020. </a:t>
            </a:r>
            <a:r>
              <a:rPr lang="en-GB" sz="1200" i="1">
                <a:latin typeface="Arial"/>
                <a:cs typeface="Arial"/>
              </a:rPr>
              <a:t>Effective Joint Working Between Child And Adolescent Mental Health Services (CAMHS) And Schools</a:t>
            </a:r>
            <a:r>
              <a:rPr lang="en-GB" sz="1200">
                <a:latin typeface="Arial"/>
                <a:cs typeface="Arial"/>
              </a:rPr>
              <a:t>. [online] Core.ac.uk. Available at: &lt;https://core.ac.uk/display/40979641&gt; [Accessed 18 October 2020].</a:t>
            </a:r>
          </a:p>
          <a:p>
            <a:pPr>
              <a:buFont typeface="Wingdings" pitchFamily="2" charset="2"/>
              <a:buChar char="v"/>
            </a:pPr>
            <a:r>
              <a:rPr lang="en-GB" sz="1200">
                <a:latin typeface="Arial"/>
                <a:cs typeface="Arial"/>
              </a:rPr>
              <a:t> THOMAS, K., 2020. </a:t>
            </a:r>
            <a:r>
              <a:rPr lang="en-GB" sz="1200" i="1">
                <a:latin typeface="Arial"/>
                <a:cs typeface="Arial"/>
              </a:rPr>
              <a:t>THE GUARDIAN, [online]</a:t>
            </a:r>
            <a:endParaRPr lang="en-GB" sz="1200">
              <a:latin typeface="Arial"/>
              <a:cs typeface="Arial"/>
            </a:endParaRPr>
          </a:p>
          <a:p>
            <a:pPr marL="0" indent="0">
              <a:buNone/>
            </a:pP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9893388"/>
      </p:ext>
    </p:extLst>
  </p:cSld>
  <p:clrMapOvr>
    <a:masterClrMapping/>
  </p:clrMapOvr>
</p:sld>
</file>

<file path=ppt/theme/theme1.xml><?xml version="1.0" encoding="utf-8"?>
<a:theme xmlns:a="http://schemas.openxmlformats.org/drawingml/2006/main" name="Atlas">
  <a:themeElements>
    <a:clrScheme name="Atlas">
      <a:dk1>
        <a:sysClr val="windowText" lastClr="000000"/>
      </a:dk1>
      <a:lt1>
        <a:sysClr val="window" lastClr="FFFFFF"/>
      </a:lt1>
      <a:dk2>
        <a:srgbClr val="454545"/>
      </a:dk2>
      <a:lt2>
        <a:srgbClr val="E0E0E0"/>
      </a:lt2>
      <a:accent1>
        <a:srgbClr val="F81B02"/>
      </a:accent1>
      <a:accent2>
        <a:srgbClr val="FC7715"/>
      </a:accent2>
      <a:accent3>
        <a:srgbClr val="AFBF41"/>
      </a:accent3>
      <a:accent4>
        <a:srgbClr val="50C49F"/>
      </a:accent4>
      <a:accent5>
        <a:srgbClr val="3B95C4"/>
      </a:accent5>
      <a:accent6>
        <a:srgbClr val="B560D4"/>
      </a:accent6>
      <a:hlink>
        <a:srgbClr val="FC5A1A"/>
      </a:hlink>
      <a:folHlink>
        <a:srgbClr val="B49E74"/>
      </a:folHlink>
    </a:clrScheme>
    <a:fontScheme name="Atlas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tlas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alpha val="60000"/>
                <a:satMod val="109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0000"/>
            </a:schemeClr>
          </a:solidFill>
          <a:prstDash val="solid"/>
        </a:ln>
        <a:ln w="15875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0" h="0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10000">
              <a:schemeClr val="phClr">
                <a:tint val="94000"/>
                <a:lumMod val="116000"/>
              </a:schemeClr>
            </a:gs>
            <a:gs pos="100000">
              <a:schemeClr val="phClr">
                <a:tint val="98000"/>
                <a:shade val="86000"/>
                <a:satMod val="90000"/>
                <a:lumMod val="88000"/>
              </a:schemeClr>
            </a:gs>
          </a:gsLst>
          <a:path path="circle">
            <a:fillToRect l="50000" t="15000" r="50000" b="169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tlas" id="{5156B0E4-0EB1-49FE-A26B-15F6F698AEC6}" vid="{508F7963-D0B5-43F7-BB2C-FCE3009C08E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15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Atlas</vt:lpstr>
      <vt:lpstr>Children young people and Families  </vt:lpstr>
      <vt:lpstr>Introduction  </vt:lpstr>
      <vt:lpstr>Risk Factors  </vt:lpstr>
      <vt:lpstr>Risk Factors Vulnerability </vt:lpstr>
      <vt:lpstr>The impact it has on the Family?</vt:lpstr>
      <vt:lpstr>Analysis of the rationale </vt:lpstr>
      <vt:lpstr>PowerPoint Presentation</vt:lpstr>
      <vt:lpstr>PowerPoint Presentation</vt:lpstr>
      <vt:lpstr> </vt:lpstr>
      <vt:lpstr>Policies and professional  interventions in place</vt:lpstr>
      <vt:lpstr>Discuss and Evaluate </vt:lpstr>
      <vt:lpstr>PowerPoint Presentation</vt:lpstr>
      <vt:lpstr>PowerPoint Presentation</vt:lpstr>
      <vt:lpstr>Recommendation and 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Children young people and Families  </dc:title>
  <dc:creator>Gulnaz Begum (1907551)</dc:creator>
  <cp:revision>4</cp:revision>
  <dcterms:created xsi:type="dcterms:W3CDTF">2020-10-29T20:40:30Z</dcterms:created>
  <dcterms:modified xsi:type="dcterms:W3CDTF">2020-10-29T21:39:26Z</dcterms:modified>
</cp:coreProperties>
</file>