
<file path=[Content_Types].xml><?xml version="1.0" encoding="utf-8"?>
<Types xmlns="http://schemas.openxmlformats.org/package/2006/content-types">
  <Default Extension="xml" ContentType="application/xml"/>
  <Default Extension="jpg" ContentType="image/jpeg"/>
  <Default Extension="tiff" ContentType="image/tiff"/>
  <Default Extension="emf" ContentType="image/x-emf"/>
  <Default Extension="jpeg" ContentType="image/jpeg"/>
  <Default Extension="rels" ContentType="application/vnd.openxmlformats-package.relationships+xml"/>
  <Default Extension="vml" ContentType="application/vnd.openxmlformats-officedocument.vmlDrawing"/>
  <Default Extension="bin" ContentType="application/vnd.openxmlformats-officedocument.oleObject"/>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328" r:id="rId2"/>
    <p:sldId id="290" r:id="rId3"/>
    <p:sldId id="329" r:id="rId4"/>
    <p:sldId id="332" r:id="rId5"/>
    <p:sldId id="330" r:id="rId6"/>
    <p:sldId id="331" r:id="rId7"/>
    <p:sldId id="418" r:id="rId8"/>
    <p:sldId id="421" r:id="rId9"/>
    <p:sldId id="419" r:id="rId10"/>
    <p:sldId id="420" r:id="rId11"/>
    <p:sldId id="338" r:id="rId12"/>
    <p:sldId id="422" r:id="rId13"/>
    <p:sldId id="336" r:id="rId14"/>
    <p:sldId id="371" r:id="rId15"/>
    <p:sldId id="423" r:id="rId16"/>
    <p:sldId id="424" r:id="rId17"/>
    <p:sldId id="340" r:id="rId18"/>
    <p:sldId id="426" r:id="rId19"/>
    <p:sldId id="341" r:id="rId20"/>
    <p:sldId id="342" r:id="rId21"/>
    <p:sldId id="343" r:id="rId22"/>
    <p:sldId id="427" r:id="rId23"/>
    <p:sldId id="428" r:id="rId24"/>
    <p:sldId id="349" r:id="rId25"/>
    <p:sldId id="352" r:id="rId26"/>
    <p:sldId id="351" r:id="rId27"/>
    <p:sldId id="429" r:id="rId28"/>
    <p:sldId id="372" r:id="rId29"/>
    <p:sldId id="373" r:id="rId30"/>
    <p:sldId id="430" r:id="rId31"/>
    <p:sldId id="438" r:id="rId32"/>
    <p:sldId id="431" r:id="rId33"/>
    <p:sldId id="437" r:id="rId34"/>
    <p:sldId id="443" r:id="rId35"/>
    <p:sldId id="401" r:id="rId36"/>
    <p:sldId id="411" r:id="rId37"/>
    <p:sldId id="380" r:id="rId38"/>
    <p:sldId id="368" r:id="rId39"/>
    <p:sldId id="444" r:id="rId40"/>
    <p:sldId id="417" r:id="rId41"/>
    <p:sldId id="445"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3366"/>
    <a:srgbClr val="FF6600"/>
    <a:srgbClr val="FF3399"/>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576"/>
  </p:normalViewPr>
  <p:slideViewPr>
    <p:cSldViewPr>
      <p:cViewPr varScale="1">
        <p:scale>
          <a:sx n="95" d="100"/>
          <a:sy n="95" d="100"/>
        </p:scale>
        <p:origin x="1584" y="192"/>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6992"/>
    </p:cViewPr>
  </p:sorter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theme" Target="theme/theme1.xml"/><Relationship Id="rId47"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notesMaster" Target="notesMasters/notesMaster1.xml"/><Relationship Id="rId44" Type="http://schemas.openxmlformats.org/officeDocument/2006/relationships/presProps" Target="presProps.xml"/><Relationship Id="rId4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1FABE7-4954-4782-97D1-07F6CAE2FB4E}" type="doc">
      <dgm:prSet loTypeId="urn:microsoft.com/office/officeart/2005/8/layout/radial6" loCatId="cycle" qsTypeId="urn:microsoft.com/office/officeart/2005/8/quickstyle/simple1" qsCatId="simple" csTypeId="urn:microsoft.com/office/officeart/2005/8/colors/colorful5" csCatId="colorful" phldr="1"/>
      <dgm:spPr/>
      <dgm:t>
        <a:bodyPr/>
        <a:lstStyle/>
        <a:p>
          <a:endParaRPr lang="en-US"/>
        </a:p>
      </dgm:t>
    </dgm:pt>
    <dgm:pt modelId="{F6063BDB-AB9A-4489-A3D1-E345470777D7}">
      <dgm:prSet phldrT="[Text]"/>
      <dgm:spPr/>
      <dgm:t>
        <a:bodyPr/>
        <a:lstStyle/>
        <a:p>
          <a:r>
            <a:rPr lang="en-GB" dirty="0"/>
            <a:t>Me</a:t>
          </a:r>
          <a:endParaRPr lang="en-US" dirty="0"/>
        </a:p>
      </dgm:t>
    </dgm:pt>
    <dgm:pt modelId="{7AFDB7B3-99A1-4B9E-A6B1-1C6655B539A1}" type="parTrans" cxnId="{F93C1E3E-433D-479C-8C12-F4D81B2F60CC}">
      <dgm:prSet/>
      <dgm:spPr/>
      <dgm:t>
        <a:bodyPr/>
        <a:lstStyle/>
        <a:p>
          <a:endParaRPr lang="en-US"/>
        </a:p>
      </dgm:t>
    </dgm:pt>
    <dgm:pt modelId="{82C7C8A1-C671-45C9-804C-E6F523A7950D}" type="sibTrans" cxnId="{F93C1E3E-433D-479C-8C12-F4D81B2F60CC}">
      <dgm:prSet/>
      <dgm:spPr/>
      <dgm:t>
        <a:bodyPr/>
        <a:lstStyle/>
        <a:p>
          <a:endParaRPr lang="en-US"/>
        </a:p>
      </dgm:t>
    </dgm:pt>
    <dgm:pt modelId="{2A4F0A4E-273B-4F56-8642-A261A76A37BA}">
      <dgm:prSet phldrT="[Text]"/>
      <dgm:spPr/>
      <dgm:t>
        <a:bodyPr/>
        <a:lstStyle/>
        <a:p>
          <a:r>
            <a:rPr lang="en-GB" dirty="0">
              <a:solidFill>
                <a:schemeClr val="tx1"/>
              </a:solidFill>
            </a:rPr>
            <a:t>Experiences</a:t>
          </a:r>
          <a:endParaRPr lang="en-US" dirty="0">
            <a:solidFill>
              <a:schemeClr val="tx1"/>
            </a:solidFill>
          </a:endParaRPr>
        </a:p>
      </dgm:t>
    </dgm:pt>
    <dgm:pt modelId="{0D2779FE-3121-41B3-9775-6C8BDC2551DF}" type="parTrans" cxnId="{3D3E6028-E869-40F9-93EA-8531FE54A904}">
      <dgm:prSet/>
      <dgm:spPr/>
      <dgm:t>
        <a:bodyPr/>
        <a:lstStyle/>
        <a:p>
          <a:endParaRPr lang="en-US"/>
        </a:p>
      </dgm:t>
    </dgm:pt>
    <dgm:pt modelId="{61A83B16-3534-4EE7-9A64-2FFBF4897B13}" type="sibTrans" cxnId="{3D3E6028-E869-40F9-93EA-8531FE54A904}">
      <dgm:prSet/>
      <dgm:spPr/>
      <dgm:t>
        <a:bodyPr/>
        <a:lstStyle/>
        <a:p>
          <a:endParaRPr lang="en-US"/>
        </a:p>
      </dgm:t>
    </dgm:pt>
    <dgm:pt modelId="{7FE1E537-D1BC-4298-B823-854C74B8A6C3}">
      <dgm:prSet phldrT="[Text]"/>
      <dgm:spPr/>
      <dgm:t>
        <a:bodyPr/>
        <a:lstStyle/>
        <a:p>
          <a:r>
            <a:rPr lang="en-GB" dirty="0">
              <a:solidFill>
                <a:schemeClr val="tx1"/>
              </a:solidFill>
            </a:rPr>
            <a:t>Nurture</a:t>
          </a:r>
          <a:endParaRPr lang="en-US" dirty="0">
            <a:solidFill>
              <a:schemeClr val="tx1"/>
            </a:solidFill>
          </a:endParaRPr>
        </a:p>
      </dgm:t>
    </dgm:pt>
    <dgm:pt modelId="{E0DA7295-5EFE-496E-BF49-B0F8C64D697C}" type="parTrans" cxnId="{B44C55A9-8407-42E4-ADA5-C7F93C294FD8}">
      <dgm:prSet/>
      <dgm:spPr/>
      <dgm:t>
        <a:bodyPr/>
        <a:lstStyle/>
        <a:p>
          <a:endParaRPr lang="en-US"/>
        </a:p>
      </dgm:t>
    </dgm:pt>
    <dgm:pt modelId="{8B145BF4-769E-4E11-B734-496469631861}" type="sibTrans" cxnId="{B44C55A9-8407-42E4-ADA5-C7F93C294FD8}">
      <dgm:prSet/>
      <dgm:spPr/>
      <dgm:t>
        <a:bodyPr/>
        <a:lstStyle/>
        <a:p>
          <a:endParaRPr lang="en-US"/>
        </a:p>
      </dgm:t>
    </dgm:pt>
    <dgm:pt modelId="{EFAE857F-7E0C-42A9-BB8E-5AE397134B22}">
      <dgm:prSet phldrT="[Text]"/>
      <dgm:spPr/>
      <dgm:t>
        <a:bodyPr/>
        <a:lstStyle/>
        <a:p>
          <a:r>
            <a:rPr lang="en-GB" dirty="0">
              <a:solidFill>
                <a:schemeClr val="tx1"/>
              </a:solidFill>
            </a:rPr>
            <a:t>Nature</a:t>
          </a:r>
          <a:endParaRPr lang="en-US" dirty="0">
            <a:solidFill>
              <a:schemeClr val="tx1"/>
            </a:solidFill>
          </a:endParaRPr>
        </a:p>
      </dgm:t>
    </dgm:pt>
    <dgm:pt modelId="{00F805E3-DC50-46EC-9F9D-BBAFF664B426}" type="parTrans" cxnId="{FB3C60BD-3BDC-4141-BB86-5B95F8852907}">
      <dgm:prSet/>
      <dgm:spPr/>
      <dgm:t>
        <a:bodyPr/>
        <a:lstStyle/>
        <a:p>
          <a:endParaRPr lang="en-US"/>
        </a:p>
      </dgm:t>
    </dgm:pt>
    <dgm:pt modelId="{156B06EC-958D-4EDE-B436-5EB2EE8124DB}" type="sibTrans" cxnId="{FB3C60BD-3BDC-4141-BB86-5B95F8852907}">
      <dgm:prSet/>
      <dgm:spPr/>
      <dgm:t>
        <a:bodyPr/>
        <a:lstStyle/>
        <a:p>
          <a:endParaRPr lang="en-US"/>
        </a:p>
      </dgm:t>
    </dgm:pt>
    <dgm:pt modelId="{BCA180A9-588E-488C-9D08-D35034D723D8}">
      <dgm:prSet phldrT="[Text]"/>
      <dgm:spPr/>
      <dgm:t>
        <a:bodyPr/>
        <a:lstStyle/>
        <a:p>
          <a:r>
            <a:rPr lang="en-GB" dirty="0">
              <a:solidFill>
                <a:schemeClr val="tx1"/>
              </a:solidFill>
            </a:rPr>
            <a:t>Beliefs/Ideas</a:t>
          </a:r>
          <a:endParaRPr lang="en-US" dirty="0">
            <a:solidFill>
              <a:schemeClr val="tx1"/>
            </a:solidFill>
          </a:endParaRPr>
        </a:p>
      </dgm:t>
    </dgm:pt>
    <dgm:pt modelId="{F1D88577-91FD-431E-80D0-2C73C64C642C}" type="parTrans" cxnId="{447173A3-5957-41A4-B631-EC6D2D96B012}">
      <dgm:prSet/>
      <dgm:spPr/>
      <dgm:t>
        <a:bodyPr/>
        <a:lstStyle/>
        <a:p>
          <a:endParaRPr lang="en-US"/>
        </a:p>
      </dgm:t>
    </dgm:pt>
    <dgm:pt modelId="{C4372F68-F4B7-4C2D-B619-9EDE9568FFF3}" type="sibTrans" cxnId="{447173A3-5957-41A4-B631-EC6D2D96B012}">
      <dgm:prSet/>
      <dgm:spPr/>
      <dgm:t>
        <a:bodyPr/>
        <a:lstStyle/>
        <a:p>
          <a:endParaRPr lang="en-US"/>
        </a:p>
      </dgm:t>
    </dgm:pt>
    <dgm:pt modelId="{382C1004-DC8B-4643-A3C1-C9185197485E}" type="pres">
      <dgm:prSet presAssocID="{4D1FABE7-4954-4782-97D1-07F6CAE2FB4E}" presName="Name0" presStyleCnt="0">
        <dgm:presLayoutVars>
          <dgm:chMax val="1"/>
          <dgm:dir/>
          <dgm:animLvl val="ctr"/>
          <dgm:resizeHandles val="exact"/>
        </dgm:presLayoutVars>
      </dgm:prSet>
      <dgm:spPr/>
      <dgm:t>
        <a:bodyPr/>
        <a:lstStyle/>
        <a:p>
          <a:endParaRPr lang="en-US"/>
        </a:p>
      </dgm:t>
    </dgm:pt>
    <dgm:pt modelId="{BA547006-1C2B-4E89-8D8B-22019E5DB842}" type="pres">
      <dgm:prSet presAssocID="{F6063BDB-AB9A-4489-A3D1-E345470777D7}" presName="centerShape" presStyleLbl="node0" presStyleIdx="0" presStyleCnt="1"/>
      <dgm:spPr/>
      <dgm:t>
        <a:bodyPr/>
        <a:lstStyle/>
        <a:p>
          <a:endParaRPr lang="en-US"/>
        </a:p>
      </dgm:t>
    </dgm:pt>
    <dgm:pt modelId="{0B91D3A7-5A72-4118-B675-6331A31FA6C4}" type="pres">
      <dgm:prSet presAssocID="{2A4F0A4E-273B-4F56-8642-A261A76A37BA}" presName="node" presStyleLbl="node1" presStyleIdx="0" presStyleCnt="4" custScaleX="201868" custRadScaleRad="96171" custRadScaleInc="16103">
        <dgm:presLayoutVars>
          <dgm:bulletEnabled val="1"/>
        </dgm:presLayoutVars>
      </dgm:prSet>
      <dgm:spPr/>
      <dgm:t>
        <a:bodyPr/>
        <a:lstStyle/>
        <a:p>
          <a:endParaRPr lang="en-US"/>
        </a:p>
      </dgm:t>
    </dgm:pt>
    <dgm:pt modelId="{00E414F0-B426-4F8F-ADA0-9D4422AEAA1D}" type="pres">
      <dgm:prSet presAssocID="{2A4F0A4E-273B-4F56-8642-A261A76A37BA}" presName="dummy" presStyleCnt="0"/>
      <dgm:spPr/>
    </dgm:pt>
    <dgm:pt modelId="{BE56DEF1-7CD4-4EB7-BEF4-4BE9942DF928}" type="pres">
      <dgm:prSet presAssocID="{61A83B16-3534-4EE7-9A64-2FFBF4897B13}" presName="sibTrans" presStyleLbl="sibTrans2D1" presStyleIdx="0" presStyleCnt="4"/>
      <dgm:spPr/>
      <dgm:t>
        <a:bodyPr/>
        <a:lstStyle/>
        <a:p>
          <a:endParaRPr lang="en-US"/>
        </a:p>
      </dgm:t>
    </dgm:pt>
    <dgm:pt modelId="{D629CD44-18CB-4446-AE60-9DB65306F478}" type="pres">
      <dgm:prSet presAssocID="{7FE1E537-D1BC-4298-B823-854C74B8A6C3}" presName="node" presStyleLbl="node1" presStyleIdx="1" presStyleCnt="4" custScaleX="192873" custRadScaleRad="132275" custRadScaleInc="8355">
        <dgm:presLayoutVars>
          <dgm:bulletEnabled val="1"/>
        </dgm:presLayoutVars>
      </dgm:prSet>
      <dgm:spPr/>
      <dgm:t>
        <a:bodyPr/>
        <a:lstStyle/>
        <a:p>
          <a:endParaRPr lang="en-US"/>
        </a:p>
      </dgm:t>
    </dgm:pt>
    <dgm:pt modelId="{D344A2DC-F435-40F2-8959-9AD984DD396E}" type="pres">
      <dgm:prSet presAssocID="{7FE1E537-D1BC-4298-B823-854C74B8A6C3}" presName="dummy" presStyleCnt="0"/>
      <dgm:spPr/>
    </dgm:pt>
    <dgm:pt modelId="{54C3D515-CC2A-44C1-AC46-BD6A8B99B2BB}" type="pres">
      <dgm:prSet presAssocID="{8B145BF4-769E-4E11-B734-496469631861}" presName="sibTrans" presStyleLbl="sibTrans2D1" presStyleIdx="1" presStyleCnt="4"/>
      <dgm:spPr/>
      <dgm:t>
        <a:bodyPr/>
        <a:lstStyle/>
        <a:p>
          <a:endParaRPr lang="en-US"/>
        </a:p>
      </dgm:t>
    </dgm:pt>
    <dgm:pt modelId="{968EBC42-1AD6-411F-A1F3-2451D2879509}" type="pres">
      <dgm:prSet presAssocID="{EFAE857F-7E0C-42A9-BB8E-5AE397134B22}" presName="node" presStyleLbl="node1" presStyleIdx="2" presStyleCnt="4" custScaleX="220799" custRadScaleRad="100019" custRadScaleInc="-28199">
        <dgm:presLayoutVars>
          <dgm:bulletEnabled val="1"/>
        </dgm:presLayoutVars>
      </dgm:prSet>
      <dgm:spPr/>
      <dgm:t>
        <a:bodyPr/>
        <a:lstStyle/>
        <a:p>
          <a:endParaRPr lang="en-US"/>
        </a:p>
      </dgm:t>
    </dgm:pt>
    <dgm:pt modelId="{C417C9D5-E777-4AA1-B66D-2D803C775061}" type="pres">
      <dgm:prSet presAssocID="{EFAE857F-7E0C-42A9-BB8E-5AE397134B22}" presName="dummy" presStyleCnt="0"/>
      <dgm:spPr/>
    </dgm:pt>
    <dgm:pt modelId="{0A70B685-F476-41CD-81F0-4409ADBDA33E}" type="pres">
      <dgm:prSet presAssocID="{156B06EC-958D-4EDE-B436-5EB2EE8124DB}" presName="sibTrans" presStyleLbl="sibTrans2D1" presStyleIdx="2" presStyleCnt="4"/>
      <dgm:spPr/>
      <dgm:t>
        <a:bodyPr/>
        <a:lstStyle/>
        <a:p>
          <a:endParaRPr lang="en-US"/>
        </a:p>
      </dgm:t>
    </dgm:pt>
    <dgm:pt modelId="{96502555-918A-4C92-BE76-58C8A1A6FB03}" type="pres">
      <dgm:prSet presAssocID="{BCA180A9-588E-488C-9D08-D35034D723D8}" presName="node" presStyleLbl="node1" presStyleIdx="3" presStyleCnt="4" custScaleX="184538" custRadScaleRad="128530" custRadScaleInc="3987">
        <dgm:presLayoutVars>
          <dgm:bulletEnabled val="1"/>
        </dgm:presLayoutVars>
      </dgm:prSet>
      <dgm:spPr/>
      <dgm:t>
        <a:bodyPr/>
        <a:lstStyle/>
        <a:p>
          <a:endParaRPr lang="en-US"/>
        </a:p>
      </dgm:t>
    </dgm:pt>
    <dgm:pt modelId="{0274478A-9571-463B-A2E2-F01D65049CD7}" type="pres">
      <dgm:prSet presAssocID="{BCA180A9-588E-488C-9D08-D35034D723D8}" presName="dummy" presStyleCnt="0"/>
      <dgm:spPr/>
    </dgm:pt>
    <dgm:pt modelId="{1CD817C3-72FF-4D7F-9022-50C448B1EC86}" type="pres">
      <dgm:prSet presAssocID="{C4372F68-F4B7-4C2D-B619-9EDE9568FFF3}" presName="sibTrans" presStyleLbl="sibTrans2D1" presStyleIdx="3" presStyleCnt="4"/>
      <dgm:spPr/>
      <dgm:t>
        <a:bodyPr/>
        <a:lstStyle/>
        <a:p>
          <a:endParaRPr lang="en-US"/>
        </a:p>
      </dgm:t>
    </dgm:pt>
  </dgm:ptLst>
  <dgm:cxnLst>
    <dgm:cxn modelId="{6218E77B-476F-2E40-BF70-C938647E78A1}" type="presOf" srcId="{2A4F0A4E-273B-4F56-8642-A261A76A37BA}" destId="{0B91D3A7-5A72-4118-B675-6331A31FA6C4}" srcOrd="0" destOrd="0" presId="urn:microsoft.com/office/officeart/2005/8/layout/radial6"/>
    <dgm:cxn modelId="{7F211CAC-1155-7E4A-A9E2-F07ACDA53132}" type="presOf" srcId="{C4372F68-F4B7-4C2D-B619-9EDE9568FFF3}" destId="{1CD817C3-72FF-4D7F-9022-50C448B1EC86}" srcOrd="0" destOrd="0" presId="urn:microsoft.com/office/officeart/2005/8/layout/radial6"/>
    <dgm:cxn modelId="{D885B740-A45A-1A48-B310-30A463510083}" type="presOf" srcId="{F6063BDB-AB9A-4489-A3D1-E345470777D7}" destId="{BA547006-1C2B-4E89-8D8B-22019E5DB842}" srcOrd="0" destOrd="0" presId="urn:microsoft.com/office/officeart/2005/8/layout/radial6"/>
    <dgm:cxn modelId="{164DE7D1-1C94-3045-BFCB-3A6B91CFE9F2}" type="presOf" srcId="{7FE1E537-D1BC-4298-B823-854C74B8A6C3}" destId="{D629CD44-18CB-4446-AE60-9DB65306F478}" srcOrd="0" destOrd="0" presId="urn:microsoft.com/office/officeart/2005/8/layout/radial6"/>
    <dgm:cxn modelId="{447173A3-5957-41A4-B631-EC6D2D96B012}" srcId="{F6063BDB-AB9A-4489-A3D1-E345470777D7}" destId="{BCA180A9-588E-488C-9D08-D35034D723D8}" srcOrd="3" destOrd="0" parTransId="{F1D88577-91FD-431E-80D0-2C73C64C642C}" sibTransId="{C4372F68-F4B7-4C2D-B619-9EDE9568FFF3}"/>
    <dgm:cxn modelId="{F93C1E3E-433D-479C-8C12-F4D81B2F60CC}" srcId="{4D1FABE7-4954-4782-97D1-07F6CAE2FB4E}" destId="{F6063BDB-AB9A-4489-A3D1-E345470777D7}" srcOrd="0" destOrd="0" parTransId="{7AFDB7B3-99A1-4B9E-A6B1-1C6655B539A1}" sibTransId="{82C7C8A1-C671-45C9-804C-E6F523A7950D}"/>
    <dgm:cxn modelId="{1AD63219-8FE5-E44D-8C30-4A0F9DE56DA7}" type="presOf" srcId="{EFAE857F-7E0C-42A9-BB8E-5AE397134B22}" destId="{968EBC42-1AD6-411F-A1F3-2451D2879509}" srcOrd="0" destOrd="0" presId="urn:microsoft.com/office/officeart/2005/8/layout/radial6"/>
    <dgm:cxn modelId="{B44C55A9-8407-42E4-ADA5-C7F93C294FD8}" srcId="{F6063BDB-AB9A-4489-A3D1-E345470777D7}" destId="{7FE1E537-D1BC-4298-B823-854C74B8A6C3}" srcOrd="1" destOrd="0" parTransId="{E0DA7295-5EFE-496E-BF49-B0F8C64D697C}" sibTransId="{8B145BF4-769E-4E11-B734-496469631861}"/>
    <dgm:cxn modelId="{7B810F89-6F5E-CE4A-ACA0-A13C71CF0DDC}" type="presOf" srcId="{4D1FABE7-4954-4782-97D1-07F6CAE2FB4E}" destId="{382C1004-DC8B-4643-A3C1-C9185197485E}" srcOrd="0" destOrd="0" presId="urn:microsoft.com/office/officeart/2005/8/layout/radial6"/>
    <dgm:cxn modelId="{C7C19C54-0AD9-0442-8C1F-11BF2A68A613}" type="presOf" srcId="{156B06EC-958D-4EDE-B436-5EB2EE8124DB}" destId="{0A70B685-F476-41CD-81F0-4409ADBDA33E}" srcOrd="0" destOrd="0" presId="urn:microsoft.com/office/officeart/2005/8/layout/radial6"/>
    <dgm:cxn modelId="{D1FE26CB-3334-D74C-91F9-5628E0138D92}" type="presOf" srcId="{8B145BF4-769E-4E11-B734-496469631861}" destId="{54C3D515-CC2A-44C1-AC46-BD6A8B99B2BB}" srcOrd="0" destOrd="0" presId="urn:microsoft.com/office/officeart/2005/8/layout/radial6"/>
    <dgm:cxn modelId="{B9F760F6-8421-C54F-A570-063B10D82DD7}" type="presOf" srcId="{61A83B16-3534-4EE7-9A64-2FFBF4897B13}" destId="{BE56DEF1-7CD4-4EB7-BEF4-4BE9942DF928}" srcOrd="0" destOrd="0" presId="urn:microsoft.com/office/officeart/2005/8/layout/radial6"/>
    <dgm:cxn modelId="{FB3C60BD-3BDC-4141-BB86-5B95F8852907}" srcId="{F6063BDB-AB9A-4489-A3D1-E345470777D7}" destId="{EFAE857F-7E0C-42A9-BB8E-5AE397134B22}" srcOrd="2" destOrd="0" parTransId="{00F805E3-DC50-46EC-9F9D-BBAFF664B426}" sibTransId="{156B06EC-958D-4EDE-B436-5EB2EE8124DB}"/>
    <dgm:cxn modelId="{3D3E6028-E869-40F9-93EA-8531FE54A904}" srcId="{F6063BDB-AB9A-4489-A3D1-E345470777D7}" destId="{2A4F0A4E-273B-4F56-8642-A261A76A37BA}" srcOrd="0" destOrd="0" parTransId="{0D2779FE-3121-41B3-9775-6C8BDC2551DF}" sibTransId="{61A83B16-3534-4EE7-9A64-2FFBF4897B13}"/>
    <dgm:cxn modelId="{0CF76959-C553-6A43-8393-8BBD11C68C13}" type="presOf" srcId="{BCA180A9-588E-488C-9D08-D35034D723D8}" destId="{96502555-918A-4C92-BE76-58C8A1A6FB03}" srcOrd="0" destOrd="0" presId="urn:microsoft.com/office/officeart/2005/8/layout/radial6"/>
    <dgm:cxn modelId="{4AE8AA23-FE84-A740-A095-8D436FEA063A}" type="presParOf" srcId="{382C1004-DC8B-4643-A3C1-C9185197485E}" destId="{BA547006-1C2B-4E89-8D8B-22019E5DB842}" srcOrd="0" destOrd="0" presId="urn:microsoft.com/office/officeart/2005/8/layout/radial6"/>
    <dgm:cxn modelId="{FE088ECC-0420-1F44-89BF-C8BBEE63E77B}" type="presParOf" srcId="{382C1004-DC8B-4643-A3C1-C9185197485E}" destId="{0B91D3A7-5A72-4118-B675-6331A31FA6C4}" srcOrd="1" destOrd="0" presId="urn:microsoft.com/office/officeart/2005/8/layout/radial6"/>
    <dgm:cxn modelId="{462F3E45-4F50-BE4E-8DDD-EA91DF07443F}" type="presParOf" srcId="{382C1004-DC8B-4643-A3C1-C9185197485E}" destId="{00E414F0-B426-4F8F-ADA0-9D4422AEAA1D}" srcOrd="2" destOrd="0" presId="urn:microsoft.com/office/officeart/2005/8/layout/radial6"/>
    <dgm:cxn modelId="{0DDB23BF-B359-5F4B-823C-F0704C105741}" type="presParOf" srcId="{382C1004-DC8B-4643-A3C1-C9185197485E}" destId="{BE56DEF1-7CD4-4EB7-BEF4-4BE9942DF928}" srcOrd="3" destOrd="0" presId="urn:microsoft.com/office/officeart/2005/8/layout/radial6"/>
    <dgm:cxn modelId="{474999CD-4B0B-B14D-9415-0384E84FB350}" type="presParOf" srcId="{382C1004-DC8B-4643-A3C1-C9185197485E}" destId="{D629CD44-18CB-4446-AE60-9DB65306F478}" srcOrd="4" destOrd="0" presId="urn:microsoft.com/office/officeart/2005/8/layout/radial6"/>
    <dgm:cxn modelId="{8863F868-431C-5443-AF6E-22E85DCB0784}" type="presParOf" srcId="{382C1004-DC8B-4643-A3C1-C9185197485E}" destId="{D344A2DC-F435-40F2-8959-9AD984DD396E}" srcOrd="5" destOrd="0" presId="urn:microsoft.com/office/officeart/2005/8/layout/radial6"/>
    <dgm:cxn modelId="{BADD2A63-0798-EB47-9F11-A4737430F8CA}" type="presParOf" srcId="{382C1004-DC8B-4643-A3C1-C9185197485E}" destId="{54C3D515-CC2A-44C1-AC46-BD6A8B99B2BB}" srcOrd="6" destOrd="0" presId="urn:microsoft.com/office/officeart/2005/8/layout/radial6"/>
    <dgm:cxn modelId="{9B4F0442-09AD-3544-8A4B-C7B16773D125}" type="presParOf" srcId="{382C1004-DC8B-4643-A3C1-C9185197485E}" destId="{968EBC42-1AD6-411F-A1F3-2451D2879509}" srcOrd="7" destOrd="0" presId="urn:microsoft.com/office/officeart/2005/8/layout/radial6"/>
    <dgm:cxn modelId="{75DD818B-9F9F-4B40-B486-A1DCE4E033F1}" type="presParOf" srcId="{382C1004-DC8B-4643-A3C1-C9185197485E}" destId="{C417C9D5-E777-4AA1-B66D-2D803C775061}" srcOrd="8" destOrd="0" presId="urn:microsoft.com/office/officeart/2005/8/layout/radial6"/>
    <dgm:cxn modelId="{7559D587-1299-9B4C-8E54-CA457434687C}" type="presParOf" srcId="{382C1004-DC8B-4643-A3C1-C9185197485E}" destId="{0A70B685-F476-41CD-81F0-4409ADBDA33E}" srcOrd="9" destOrd="0" presId="urn:microsoft.com/office/officeart/2005/8/layout/radial6"/>
    <dgm:cxn modelId="{F42C226F-A56D-D542-8B6D-5F4BC326F449}" type="presParOf" srcId="{382C1004-DC8B-4643-A3C1-C9185197485E}" destId="{96502555-918A-4C92-BE76-58C8A1A6FB03}" srcOrd="10" destOrd="0" presId="urn:microsoft.com/office/officeart/2005/8/layout/radial6"/>
    <dgm:cxn modelId="{2AB38AB4-1CD4-A94F-A56B-4EA9F241E125}" type="presParOf" srcId="{382C1004-DC8B-4643-A3C1-C9185197485E}" destId="{0274478A-9571-463B-A2E2-F01D65049CD7}" srcOrd="11" destOrd="0" presId="urn:microsoft.com/office/officeart/2005/8/layout/radial6"/>
    <dgm:cxn modelId="{1BA88E60-0DE0-F847-AC23-7247518F431E}" type="presParOf" srcId="{382C1004-DC8B-4643-A3C1-C9185197485E}" destId="{1CD817C3-72FF-4D7F-9022-50C448B1EC86}"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1F2289-AE0A-4AEF-A444-1169913D64BA}" type="doc">
      <dgm:prSet loTypeId="urn:microsoft.com/office/officeart/2005/8/layout/radial4" loCatId="relationship" qsTypeId="urn:microsoft.com/office/officeart/2005/8/quickstyle/simple1" qsCatId="simple" csTypeId="urn:microsoft.com/office/officeart/2005/8/colors/colorful4" csCatId="colorful" phldr="1"/>
      <dgm:spPr/>
      <dgm:t>
        <a:bodyPr/>
        <a:lstStyle/>
        <a:p>
          <a:endParaRPr lang="en-US"/>
        </a:p>
      </dgm:t>
    </dgm:pt>
    <dgm:pt modelId="{F228E932-EE82-4F84-863A-9B9A7A2F0BA6}">
      <dgm:prSet phldrT="[Text]"/>
      <dgm:spPr/>
      <dgm:t>
        <a:bodyPr/>
        <a:lstStyle/>
        <a:p>
          <a:r>
            <a:rPr lang="en-GB" dirty="0">
              <a:solidFill>
                <a:srgbClr val="000000"/>
              </a:solidFill>
            </a:rPr>
            <a:t>Me</a:t>
          </a:r>
          <a:endParaRPr lang="en-US" dirty="0">
            <a:solidFill>
              <a:srgbClr val="000000"/>
            </a:solidFill>
          </a:endParaRPr>
        </a:p>
      </dgm:t>
    </dgm:pt>
    <dgm:pt modelId="{39FC8BE4-D6C4-4EF7-AB16-75402AE09D63}" type="parTrans" cxnId="{456FD54B-1B57-4F16-820D-7C224C3340B9}">
      <dgm:prSet/>
      <dgm:spPr/>
      <dgm:t>
        <a:bodyPr/>
        <a:lstStyle/>
        <a:p>
          <a:endParaRPr lang="en-US"/>
        </a:p>
      </dgm:t>
    </dgm:pt>
    <dgm:pt modelId="{788BECF2-460C-4A0A-AADE-7C8710A0C4D1}" type="sibTrans" cxnId="{456FD54B-1B57-4F16-820D-7C224C3340B9}">
      <dgm:prSet/>
      <dgm:spPr/>
      <dgm:t>
        <a:bodyPr/>
        <a:lstStyle/>
        <a:p>
          <a:endParaRPr lang="en-US"/>
        </a:p>
      </dgm:t>
    </dgm:pt>
    <dgm:pt modelId="{8F4945F9-6C39-4D77-BD67-72C02258BB4F}">
      <dgm:prSet phldrT="[Text]"/>
      <dgm:spPr/>
      <dgm:t>
        <a:bodyPr/>
        <a:lstStyle/>
        <a:p>
          <a:r>
            <a:rPr lang="en-GB" dirty="0">
              <a:solidFill>
                <a:srgbClr val="000000"/>
              </a:solidFill>
            </a:rPr>
            <a:t>Family</a:t>
          </a:r>
          <a:endParaRPr lang="en-US" dirty="0">
            <a:solidFill>
              <a:srgbClr val="000000"/>
            </a:solidFill>
          </a:endParaRPr>
        </a:p>
      </dgm:t>
    </dgm:pt>
    <dgm:pt modelId="{FC048913-B691-4CD5-9757-CE57A1021839}" type="parTrans" cxnId="{84BEA4C0-6356-4DC1-84BA-33DD3E1E220F}">
      <dgm:prSet/>
      <dgm:spPr/>
      <dgm:t>
        <a:bodyPr/>
        <a:lstStyle/>
        <a:p>
          <a:endParaRPr lang="en-US"/>
        </a:p>
      </dgm:t>
    </dgm:pt>
    <dgm:pt modelId="{377B65C7-19E3-42DF-83E6-23E84A47C299}" type="sibTrans" cxnId="{84BEA4C0-6356-4DC1-84BA-33DD3E1E220F}">
      <dgm:prSet/>
      <dgm:spPr/>
      <dgm:t>
        <a:bodyPr/>
        <a:lstStyle/>
        <a:p>
          <a:endParaRPr lang="en-US"/>
        </a:p>
      </dgm:t>
    </dgm:pt>
    <dgm:pt modelId="{8185A002-9C45-4AEA-BCF5-1A5DEC2AFAED}">
      <dgm:prSet phldrT="[Text]"/>
      <dgm:spPr/>
      <dgm:t>
        <a:bodyPr/>
        <a:lstStyle/>
        <a:p>
          <a:r>
            <a:rPr lang="en-GB" dirty="0">
              <a:solidFill>
                <a:srgbClr val="000000"/>
              </a:solidFill>
            </a:rPr>
            <a:t>Community</a:t>
          </a:r>
          <a:endParaRPr lang="en-US" dirty="0">
            <a:solidFill>
              <a:srgbClr val="000000"/>
            </a:solidFill>
          </a:endParaRPr>
        </a:p>
      </dgm:t>
    </dgm:pt>
    <dgm:pt modelId="{6D966D20-911C-42E0-9BD5-F5107DF58845}" type="parTrans" cxnId="{39ECB95D-9C87-4758-B025-F3E048CE6237}">
      <dgm:prSet/>
      <dgm:spPr/>
      <dgm:t>
        <a:bodyPr/>
        <a:lstStyle/>
        <a:p>
          <a:endParaRPr lang="en-US"/>
        </a:p>
      </dgm:t>
    </dgm:pt>
    <dgm:pt modelId="{F5DCCB69-FBCF-42E0-B877-D698C3AE1F05}" type="sibTrans" cxnId="{39ECB95D-9C87-4758-B025-F3E048CE6237}">
      <dgm:prSet/>
      <dgm:spPr/>
      <dgm:t>
        <a:bodyPr/>
        <a:lstStyle/>
        <a:p>
          <a:endParaRPr lang="en-US"/>
        </a:p>
      </dgm:t>
    </dgm:pt>
    <dgm:pt modelId="{7B35CC5B-BA41-4A6D-8498-0FE4CC0A9823}">
      <dgm:prSet phldrT="[Text]"/>
      <dgm:spPr/>
      <dgm:t>
        <a:bodyPr/>
        <a:lstStyle/>
        <a:p>
          <a:r>
            <a:rPr lang="en-GB" dirty="0">
              <a:solidFill>
                <a:srgbClr val="000000"/>
              </a:solidFill>
            </a:rPr>
            <a:t>Society</a:t>
          </a:r>
          <a:endParaRPr lang="en-US" dirty="0">
            <a:solidFill>
              <a:srgbClr val="000000"/>
            </a:solidFill>
          </a:endParaRPr>
        </a:p>
      </dgm:t>
    </dgm:pt>
    <dgm:pt modelId="{917BE571-2FE5-468B-ABD0-DA867C4CD90A}" type="parTrans" cxnId="{AB13BFEC-8EAE-4493-A64E-B018B23EDC1E}">
      <dgm:prSet/>
      <dgm:spPr/>
      <dgm:t>
        <a:bodyPr/>
        <a:lstStyle/>
        <a:p>
          <a:endParaRPr lang="en-US"/>
        </a:p>
      </dgm:t>
    </dgm:pt>
    <dgm:pt modelId="{548D2A9B-074B-42CC-982E-A6FAF332352D}" type="sibTrans" cxnId="{AB13BFEC-8EAE-4493-A64E-B018B23EDC1E}">
      <dgm:prSet/>
      <dgm:spPr/>
      <dgm:t>
        <a:bodyPr/>
        <a:lstStyle/>
        <a:p>
          <a:endParaRPr lang="en-US"/>
        </a:p>
      </dgm:t>
    </dgm:pt>
    <dgm:pt modelId="{B32FA4B7-6323-4309-A944-34B15D2F3056}">
      <dgm:prSet/>
      <dgm:spPr/>
      <dgm:t>
        <a:bodyPr/>
        <a:lstStyle/>
        <a:p>
          <a:r>
            <a:rPr lang="en-GB" dirty="0">
              <a:solidFill>
                <a:srgbClr val="000000"/>
              </a:solidFill>
            </a:rPr>
            <a:t>Friends</a:t>
          </a:r>
          <a:endParaRPr lang="en-US" dirty="0">
            <a:solidFill>
              <a:srgbClr val="000000"/>
            </a:solidFill>
          </a:endParaRPr>
        </a:p>
      </dgm:t>
    </dgm:pt>
    <dgm:pt modelId="{FFAD2FDA-496C-4A60-B7C2-4EAF06A8D77E}" type="parTrans" cxnId="{2A34C8BC-B278-4C16-8D5F-E1939F02B0C5}">
      <dgm:prSet/>
      <dgm:spPr/>
      <dgm:t>
        <a:bodyPr/>
        <a:lstStyle/>
        <a:p>
          <a:endParaRPr lang="en-US"/>
        </a:p>
      </dgm:t>
    </dgm:pt>
    <dgm:pt modelId="{04DE3AB2-BDE4-455F-81C5-AD8F281D1A1F}" type="sibTrans" cxnId="{2A34C8BC-B278-4C16-8D5F-E1939F02B0C5}">
      <dgm:prSet/>
      <dgm:spPr/>
      <dgm:t>
        <a:bodyPr/>
        <a:lstStyle/>
        <a:p>
          <a:endParaRPr lang="en-US"/>
        </a:p>
      </dgm:t>
    </dgm:pt>
    <dgm:pt modelId="{4C1E17F9-527D-4083-9143-EDB18C01417B}">
      <dgm:prSet/>
      <dgm:spPr/>
      <dgm:t>
        <a:bodyPr/>
        <a:lstStyle/>
        <a:p>
          <a:r>
            <a:rPr lang="en-GB" dirty="0">
              <a:solidFill>
                <a:srgbClr val="000000"/>
              </a:solidFill>
            </a:rPr>
            <a:t>World</a:t>
          </a:r>
          <a:endParaRPr lang="en-US" dirty="0">
            <a:solidFill>
              <a:srgbClr val="000000"/>
            </a:solidFill>
          </a:endParaRPr>
        </a:p>
      </dgm:t>
    </dgm:pt>
    <dgm:pt modelId="{BA097DF2-87F1-4023-8370-B08B645AD921}" type="parTrans" cxnId="{C14D225C-1489-4B45-BDE6-6999FA47E8E4}">
      <dgm:prSet/>
      <dgm:spPr/>
      <dgm:t>
        <a:bodyPr/>
        <a:lstStyle/>
        <a:p>
          <a:endParaRPr lang="en-US"/>
        </a:p>
      </dgm:t>
    </dgm:pt>
    <dgm:pt modelId="{5594114C-39BB-4DE6-A4A5-349D9C310C76}" type="sibTrans" cxnId="{C14D225C-1489-4B45-BDE6-6999FA47E8E4}">
      <dgm:prSet/>
      <dgm:spPr/>
      <dgm:t>
        <a:bodyPr/>
        <a:lstStyle/>
        <a:p>
          <a:endParaRPr lang="en-US"/>
        </a:p>
      </dgm:t>
    </dgm:pt>
    <dgm:pt modelId="{D456101F-BA2C-4FE9-AF2C-3EC7E7D33BED}" type="pres">
      <dgm:prSet presAssocID="{CE1F2289-AE0A-4AEF-A444-1169913D64BA}" presName="cycle" presStyleCnt="0">
        <dgm:presLayoutVars>
          <dgm:chMax val="1"/>
          <dgm:dir/>
          <dgm:animLvl val="ctr"/>
          <dgm:resizeHandles val="exact"/>
        </dgm:presLayoutVars>
      </dgm:prSet>
      <dgm:spPr/>
      <dgm:t>
        <a:bodyPr/>
        <a:lstStyle/>
        <a:p>
          <a:endParaRPr lang="en-US"/>
        </a:p>
      </dgm:t>
    </dgm:pt>
    <dgm:pt modelId="{217B517D-7782-40F1-ABCE-4D96FE7EB563}" type="pres">
      <dgm:prSet presAssocID="{F228E932-EE82-4F84-863A-9B9A7A2F0BA6}" presName="centerShape" presStyleLbl="node0" presStyleIdx="0" presStyleCnt="1"/>
      <dgm:spPr/>
      <dgm:t>
        <a:bodyPr/>
        <a:lstStyle/>
        <a:p>
          <a:endParaRPr lang="en-US"/>
        </a:p>
      </dgm:t>
    </dgm:pt>
    <dgm:pt modelId="{41E5ED04-ED2D-45B1-A269-07BE362FE363}" type="pres">
      <dgm:prSet presAssocID="{FC048913-B691-4CD5-9757-CE57A1021839}" presName="parTrans" presStyleLbl="bgSibTrans2D1" presStyleIdx="0" presStyleCnt="5"/>
      <dgm:spPr/>
      <dgm:t>
        <a:bodyPr/>
        <a:lstStyle/>
        <a:p>
          <a:endParaRPr lang="en-US"/>
        </a:p>
      </dgm:t>
    </dgm:pt>
    <dgm:pt modelId="{52649DB5-6E50-4485-A640-B20B046F2A73}" type="pres">
      <dgm:prSet presAssocID="{8F4945F9-6C39-4D77-BD67-72C02258BB4F}" presName="node" presStyleLbl="node1" presStyleIdx="0" presStyleCnt="5">
        <dgm:presLayoutVars>
          <dgm:bulletEnabled val="1"/>
        </dgm:presLayoutVars>
      </dgm:prSet>
      <dgm:spPr/>
      <dgm:t>
        <a:bodyPr/>
        <a:lstStyle/>
        <a:p>
          <a:endParaRPr lang="en-US"/>
        </a:p>
      </dgm:t>
    </dgm:pt>
    <dgm:pt modelId="{06BBE352-A1C3-4471-B808-94CD862C928D}" type="pres">
      <dgm:prSet presAssocID="{6D966D20-911C-42E0-9BD5-F5107DF58845}" presName="parTrans" presStyleLbl="bgSibTrans2D1" presStyleIdx="1" presStyleCnt="5"/>
      <dgm:spPr/>
      <dgm:t>
        <a:bodyPr/>
        <a:lstStyle/>
        <a:p>
          <a:endParaRPr lang="en-US"/>
        </a:p>
      </dgm:t>
    </dgm:pt>
    <dgm:pt modelId="{7A25BCAF-5467-4E5B-B1ED-60684225EAE6}" type="pres">
      <dgm:prSet presAssocID="{8185A002-9C45-4AEA-BCF5-1A5DEC2AFAED}" presName="node" presStyleLbl="node1" presStyleIdx="1" presStyleCnt="5">
        <dgm:presLayoutVars>
          <dgm:bulletEnabled val="1"/>
        </dgm:presLayoutVars>
      </dgm:prSet>
      <dgm:spPr/>
      <dgm:t>
        <a:bodyPr/>
        <a:lstStyle/>
        <a:p>
          <a:endParaRPr lang="en-US"/>
        </a:p>
      </dgm:t>
    </dgm:pt>
    <dgm:pt modelId="{A41A355C-CE41-4FDC-A12A-6B01DFCBBB10}" type="pres">
      <dgm:prSet presAssocID="{917BE571-2FE5-468B-ABD0-DA867C4CD90A}" presName="parTrans" presStyleLbl="bgSibTrans2D1" presStyleIdx="2" presStyleCnt="5"/>
      <dgm:spPr/>
      <dgm:t>
        <a:bodyPr/>
        <a:lstStyle/>
        <a:p>
          <a:endParaRPr lang="en-US"/>
        </a:p>
      </dgm:t>
    </dgm:pt>
    <dgm:pt modelId="{260338F3-1227-497C-BDE2-696AE6208A83}" type="pres">
      <dgm:prSet presAssocID="{7B35CC5B-BA41-4A6D-8498-0FE4CC0A9823}" presName="node" presStyleLbl="node1" presStyleIdx="2" presStyleCnt="5">
        <dgm:presLayoutVars>
          <dgm:bulletEnabled val="1"/>
        </dgm:presLayoutVars>
      </dgm:prSet>
      <dgm:spPr/>
      <dgm:t>
        <a:bodyPr/>
        <a:lstStyle/>
        <a:p>
          <a:endParaRPr lang="en-US"/>
        </a:p>
      </dgm:t>
    </dgm:pt>
    <dgm:pt modelId="{75530C4E-B1B2-48F0-BAC3-6AD6530C6FF3}" type="pres">
      <dgm:prSet presAssocID="{BA097DF2-87F1-4023-8370-B08B645AD921}" presName="parTrans" presStyleLbl="bgSibTrans2D1" presStyleIdx="3" presStyleCnt="5"/>
      <dgm:spPr/>
      <dgm:t>
        <a:bodyPr/>
        <a:lstStyle/>
        <a:p>
          <a:endParaRPr lang="en-US"/>
        </a:p>
      </dgm:t>
    </dgm:pt>
    <dgm:pt modelId="{97C4864D-B3E9-4591-B917-13A8220A1884}" type="pres">
      <dgm:prSet presAssocID="{4C1E17F9-527D-4083-9143-EDB18C01417B}" presName="node" presStyleLbl="node1" presStyleIdx="3" presStyleCnt="5">
        <dgm:presLayoutVars>
          <dgm:bulletEnabled val="1"/>
        </dgm:presLayoutVars>
      </dgm:prSet>
      <dgm:spPr/>
      <dgm:t>
        <a:bodyPr/>
        <a:lstStyle/>
        <a:p>
          <a:endParaRPr lang="en-US"/>
        </a:p>
      </dgm:t>
    </dgm:pt>
    <dgm:pt modelId="{A316AB39-96A9-4A81-BED1-9EA40F9F7111}" type="pres">
      <dgm:prSet presAssocID="{FFAD2FDA-496C-4A60-B7C2-4EAF06A8D77E}" presName="parTrans" presStyleLbl="bgSibTrans2D1" presStyleIdx="4" presStyleCnt="5"/>
      <dgm:spPr/>
      <dgm:t>
        <a:bodyPr/>
        <a:lstStyle/>
        <a:p>
          <a:endParaRPr lang="en-US"/>
        </a:p>
      </dgm:t>
    </dgm:pt>
    <dgm:pt modelId="{EDA3ED0F-14F5-44F9-976E-DD0BAD1C1144}" type="pres">
      <dgm:prSet presAssocID="{B32FA4B7-6323-4309-A944-34B15D2F3056}" presName="node" presStyleLbl="node1" presStyleIdx="4" presStyleCnt="5">
        <dgm:presLayoutVars>
          <dgm:bulletEnabled val="1"/>
        </dgm:presLayoutVars>
      </dgm:prSet>
      <dgm:spPr/>
      <dgm:t>
        <a:bodyPr/>
        <a:lstStyle/>
        <a:p>
          <a:endParaRPr lang="en-US"/>
        </a:p>
      </dgm:t>
    </dgm:pt>
  </dgm:ptLst>
  <dgm:cxnLst>
    <dgm:cxn modelId="{B886618E-5ED6-7646-A418-A0851B25D742}" type="presOf" srcId="{CE1F2289-AE0A-4AEF-A444-1169913D64BA}" destId="{D456101F-BA2C-4FE9-AF2C-3EC7E7D33BED}" srcOrd="0" destOrd="0" presId="urn:microsoft.com/office/officeart/2005/8/layout/radial4"/>
    <dgm:cxn modelId="{2A34C8BC-B278-4C16-8D5F-E1939F02B0C5}" srcId="{F228E932-EE82-4F84-863A-9B9A7A2F0BA6}" destId="{B32FA4B7-6323-4309-A944-34B15D2F3056}" srcOrd="4" destOrd="0" parTransId="{FFAD2FDA-496C-4A60-B7C2-4EAF06A8D77E}" sibTransId="{04DE3AB2-BDE4-455F-81C5-AD8F281D1A1F}"/>
    <dgm:cxn modelId="{9166FD67-414A-A847-A21E-DD8C1B874B8C}" type="presOf" srcId="{FFAD2FDA-496C-4A60-B7C2-4EAF06A8D77E}" destId="{A316AB39-96A9-4A81-BED1-9EA40F9F7111}" srcOrd="0" destOrd="0" presId="urn:microsoft.com/office/officeart/2005/8/layout/radial4"/>
    <dgm:cxn modelId="{C130C523-AFC2-024F-B1C3-6F34EF0812DE}" type="presOf" srcId="{917BE571-2FE5-468B-ABD0-DA867C4CD90A}" destId="{A41A355C-CE41-4FDC-A12A-6B01DFCBBB10}" srcOrd="0" destOrd="0" presId="urn:microsoft.com/office/officeart/2005/8/layout/radial4"/>
    <dgm:cxn modelId="{456FD54B-1B57-4F16-820D-7C224C3340B9}" srcId="{CE1F2289-AE0A-4AEF-A444-1169913D64BA}" destId="{F228E932-EE82-4F84-863A-9B9A7A2F0BA6}" srcOrd="0" destOrd="0" parTransId="{39FC8BE4-D6C4-4EF7-AB16-75402AE09D63}" sibTransId="{788BECF2-460C-4A0A-AADE-7C8710A0C4D1}"/>
    <dgm:cxn modelId="{60F70718-1368-9B44-BFC9-2424064DC934}" type="presOf" srcId="{FC048913-B691-4CD5-9757-CE57A1021839}" destId="{41E5ED04-ED2D-45B1-A269-07BE362FE363}" srcOrd="0" destOrd="0" presId="urn:microsoft.com/office/officeart/2005/8/layout/radial4"/>
    <dgm:cxn modelId="{367659C5-E303-3347-9C6C-57C336F10CD8}" type="presOf" srcId="{BA097DF2-87F1-4023-8370-B08B645AD921}" destId="{75530C4E-B1B2-48F0-BAC3-6AD6530C6FF3}" srcOrd="0" destOrd="0" presId="urn:microsoft.com/office/officeart/2005/8/layout/radial4"/>
    <dgm:cxn modelId="{5CAF03E7-7C19-0447-BADC-0387AF6EF925}" type="presOf" srcId="{6D966D20-911C-42E0-9BD5-F5107DF58845}" destId="{06BBE352-A1C3-4471-B808-94CD862C928D}" srcOrd="0" destOrd="0" presId="urn:microsoft.com/office/officeart/2005/8/layout/radial4"/>
    <dgm:cxn modelId="{AB13BFEC-8EAE-4493-A64E-B018B23EDC1E}" srcId="{F228E932-EE82-4F84-863A-9B9A7A2F0BA6}" destId="{7B35CC5B-BA41-4A6D-8498-0FE4CC0A9823}" srcOrd="2" destOrd="0" parTransId="{917BE571-2FE5-468B-ABD0-DA867C4CD90A}" sibTransId="{548D2A9B-074B-42CC-982E-A6FAF332352D}"/>
    <dgm:cxn modelId="{4977E5A1-AEB3-BD4F-ABE7-70EF4965460F}" type="presOf" srcId="{7B35CC5B-BA41-4A6D-8498-0FE4CC0A9823}" destId="{260338F3-1227-497C-BDE2-696AE6208A83}" srcOrd="0" destOrd="0" presId="urn:microsoft.com/office/officeart/2005/8/layout/radial4"/>
    <dgm:cxn modelId="{13A87351-122B-144B-BD68-C2C33F94C38B}" type="presOf" srcId="{4C1E17F9-527D-4083-9143-EDB18C01417B}" destId="{97C4864D-B3E9-4591-B917-13A8220A1884}" srcOrd="0" destOrd="0" presId="urn:microsoft.com/office/officeart/2005/8/layout/radial4"/>
    <dgm:cxn modelId="{B4288AD1-401A-9649-910E-0FBAECC27889}" type="presOf" srcId="{8F4945F9-6C39-4D77-BD67-72C02258BB4F}" destId="{52649DB5-6E50-4485-A640-B20B046F2A73}" srcOrd="0" destOrd="0" presId="urn:microsoft.com/office/officeart/2005/8/layout/radial4"/>
    <dgm:cxn modelId="{C14D225C-1489-4B45-BDE6-6999FA47E8E4}" srcId="{F228E932-EE82-4F84-863A-9B9A7A2F0BA6}" destId="{4C1E17F9-527D-4083-9143-EDB18C01417B}" srcOrd="3" destOrd="0" parTransId="{BA097DF2-87F1-4023-8370-B08B645AD921}" sibTransId="{5594114C-39BB-4DE6-A4A5-349D9C310C76}"/>
    <dgm:cxn modelId="{259053B4-C153-8745-A1C5-A8E0D9369E06}" type="presOf" srcId="{8185A002-9C45-4AEA-BCF5-1A5DEC2AFAED}" destId="{7A25BCAF-5467-4E5B-B1ED-60684225EAE6}" srcOrd="0" destOrd="0" presId="urn:microsoft.com/office/officeart/2005/8/layout/radial4"/>
    <dgm:cxn modelId="{39ECB95D-9C87-4758-B025-F3E048CE6237}" srcId="{F228E932-EE82-4F84-863A-9B9A7A2F0BA6}" destId="{8185A002-9C45-4AEA-BCF5-1A5DEC2AFAED}" srcOrd="1" destOrd="0" parTransId="{6D966D20-911C-42E0-9BD5-F5107DF58845}" sibTransId="{F5DCCB69-FBCF-42E0-B877-D698C3AE1F05}"/>
    <dgm:cxn modelId="{CC802548-FF9A-8347-AE2D-E61298FA3656}" type="presOf" srcId="{F228E932-EE82-4F84-863A-9B9A7A2F0BA6}" destId="{217B517D-7782-40F1-ABCE-4D96FE7EB563}" srcOrd="0" destOrd="0" presId="urn:microsoft.com/office/officeart/2005/8/layout/radial4"/>
    <dgm:cxn modelId="{84BEA4C0-6356-4DC1-84BA-33DD3E1E220F}" srcId="{F228E932-EE82-4F84-863A-9B9A7A2F0BA6}" destId="{8F4945F9-6C39-4D77-BD67-72C02258BB4F}" srcOrd="0" destOrd="0" parTransId="{FC048913-B691-4CD5-9757-CE57A1021839}" sibTransId="{377B65C7-19E3-42DF-83E6-23E84A47C299}"/>
    <dgm:cxn modelId="{81FD78D8-13C1-2F47-ADAE-0826B7FA10C0}" type="presOf" srcId="{B32FA4B7-6323-4309-A944-34B15D2F3056}" destId="{EDA3ED0F-14F5-44F9-976E-DD0BAD1C1144}" srcOrd="0" destOrd="0" presId="urn:microsoft.com/office/officeart/2005/8/layout/radial4"/>
    <dgm:cxn modelId="{23D9FC8E-F9B6-AC43-B8B7-EDFBA8FE293D}" type="presParOf" srcId="{D456101F-BA2C-4FE9-AF2C-3EC7E7D33BED}" destId="{217B517D-7782-40F1-ABCE-4D96FE7EB563}" srcOrd="0" destOrd="0" presId="urn:microsoft.com/office/officeart/2005/8/layout/radial4"/>
    <dgm:cxn modelId="{924877C5-455E-5B4B-9700-0C43FF7ABED7}" type="presParOf" srcId="{D456101F-BA2C-4FE9-AF2C-3EC7E7D33BED}" destId="{41E5ED04-ED2D-45B1-A269-07BE362FE363}" srcOrd="1" destOrd="0" presId="urn:microsoft.com/office/officeart/2005/8/layout/radial4"/>
    <dgm:cxn modelId="{3902A877-598D-FA43-82B2-F5EB8C7F0C14}" type="presParOf" srcId="{D456101F-BA2C-4FE9-AF2C-3EC7E7D33BED}" destId="{52649DB5-6E50-4485-A640-B20B046F2A73}" srcOrd="2" destOrd="0" presId="urn:microsoft.com/office/officeart/2005/8/layout/radial4"/>
    <dgm:cxn modelId="{A58C70C5-28CB-FE4D-9606-1F002CA1AE56}" type="presParOf" srcId="{D456101F-BA2C-4FE9-AF2C-3EC7E7D33BED}" destId="{06BBE352-A1C3-4471-B808-94CD862C928D}" srcOrd="3" destOrd="0" presId="urn:microsoft.com/office/officeart/2005/8/layout/radial4"/>
    <dgm:cxn modelId="{59E35E6F-0267-7E42-8E2D-FE101D49EF0D}" type="presParOf" srcId="{D456101F-BA2C-4FE9-AF2C-3EC7E7D33BED}" destId="{7A25BCAF-5467-4E5B-B1ED-60684225EAE6}" srcOrd="4" destOrd="0" presId="urn:microsoft.com/office/officeart/2005/8/layout/radial4"/>
    <dgm:cxn modelId="{5758D0BD-41F8-214F-9B36-1ED312404FCE}" type="presParOf" srcId="{D456101F-BA2C-4FE9-AF2C-3EC7E7D33BED}" destId="{A41A355C-CE41-4FDC-A12A-6B01DFCBBB10}" srcOrd="5" destOrd="0" presId="urn:microsoft.com/office/officeart/2005/8/layout/radial4"/>
    <dgm:cxn modelId="{9FE8A5A2-C160-4F4A-ACB2-71F50469C429}" type="presParOf" srcId="{D456101F-BA2C-4FE9-AF2C-3EC7E7D33BED}" destId="{260338F3-1227-497C-BDE2-696AE6208A83}" srcOrd="6" destOrd="0" presId="urn:microsoft.com/office/officeart/2005/8/layout/radial4"/>
    <dgm:cxn modelId="{E61B8CE1-44BA-1144-B7D5-251D71269F37}" type="presParOf" srcId="{D456101F-BA2C-4FE9-AF2C-3EC7E7D33BED}" destId="{75530C4E-B1B2-48F0-BAC3-6AD6530C6FF3}" srcOrd="7" destOrd="0" presId="urn:microsoft.com/office/officeart/2005/8/layout/radial4"/>
    <dgm:cxn modelId="{B85CCD9B-467D-C54D-8952-91F4F369B51D}" type="presParOf" srcId="{D456101F-BA2C-4FE9-AF2C-3EC7E7D33BED}" destId="{97C4864D-B3E9-4591-B917-13A8220A1884}" srcOrd="8" destOrd="0" presId="urn:microsoft.com/office/officeart/2005/8/layout/radial4"/>
    <dgm:cxn modelId="{D80DCC57-2ECA-E543-B82C-CA8200BDD19E}" type="presParOf" srcId="{D456101F-BA2C-4FE9-AF2C-3EC7E7D33BED}" destId="{A316AB39-96A9-4A81-BED1-9EA40F9F7111}" srcOrd="9" destOrd="0" presId="urn:microsoft.com/office/officeart/2005/8/layout/radial4"/>
    <dgm:cxn modelId="{3CAC5C41-A82F-AB46-9A35-DC7CC3AF5921}" type="presParOf" srcId="{D456101F-BA2C-4FE9-AF2C-3EC7E7D33BED}" destId="{EDA3ED0F-14F5-44F9-976E-DD0BAD1C1144}" srcOrd="10"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C3940F-7C18-41C1-9694-A17792EF3231}" type="doc">
      <dgm:prSet loTypeId="urn:microsoft.com/office/officeart/2005/8/layout/pyramid4" loCatId="relationship" qsTypeId="urn:microsoft.com/office/officeart/2005/8/quickstyle/simple1" qsCatId="simple" csTypeId="urn:microsoft.com/office/officeart/2005/8/colors/accent1_2" csCatId="accent1" phldr="1"/>
      <dgm:spPr/>
      <dgm:t>
        <a:bodyPr/>
        <a:lstStyle/>
        <a:p>
          <a:endParaRPr lang="en-GB"/>
        </a:p>
      </dgm:t>
    </dgm:pt>
    <dgm:pt modelId="{B4400F18-CFC2-408A-9DBE-93CE88747F99}">
      <dgm:prSet phldrT="[Text]"/>
      <dgm:spPr/>
      <dgm:t>
        <a:bodyPr/>
        <a:lstStyle/>
        <a:p>
          <a:r>
            <a:rPr lang="en-GB" dirty="0"/>
            <a:t>RE</a:t>
          </a:r>
        </a:p>
      </dgm:t>
    </dgm:pt>
    <dgm:pt modelId="{29A9048B-2CFC-4E42-8148-F5F9993F3A59}" type="parTrans" cxnId="{C28129C6-95F2-46D6-BBA6-09ABA8B17D6E}">
      <dgm:prSet/>
      <dgm:spPr/>
      <dgm:t>
        <a:bodyPr/>
        <a:lstStyle/>
        <a:p>
          <a:endParaRPr lang="en-GB"/>
        </a:p>
      </dgm:t>
    </dgm:pt>
    <dgm:pt modelId="{5EFA9F20-3A29-4D7C-ABE1-9E433DCD1B1A}" type="sibTrans" cxnId="{C28129C6-95F2-46D6-BBA6-09ABA8B17D6E}">
      <dgm:prSet/>
      <dgm:spPr/>
      <dgm:t>
        <a:bodyPr/>
        <a:lstStyle/>
        <a:p>
          <a:endParaRPr lang="en-GB"/>
        </a:p>
      </dgm:t>
    </dgm:pt>
    <dgm:pt modelId="{9382DD16-F252-4CA8-A880-89F8C71F7A2D}">
      <dgm:prSet phldrT="[Text]"/>
      <dgm:spPr/>
      <dgm:t>
        <a:bodyPr/>
        <a:lstStyle/>
        <a:p>
          <a:r>
            <a:rPr lang="en-GB" dirty="0"/>
            <a:t>History</a:t>
          </a:r>
        </a:p>
      </dgm:t>
    </dgm:pt>
    <dgm:pt modelId="{8C35C67A-7D7B-491D-B22C-D7FCA6B0DDB0}" type="parTrans" cxnId="{39F73924-DD5A-41A8-AC8D-D96E9C9CF8B8}">
      <dgm:prSet/>
      <dgm:spPr/>
      <dgm:t>
        <a:bodyPr/>
        <a:lstStyle/>
        <a:p>
          <a:endParaRPr lang="en-GB"/>
        </a:p>
      </dgm:t>
    </dgm:pt>
    <dgm:pt modelId="{5B1B6662-0023-4A46-B21E-915C6EC9CDB9}" type="sibTrans" cxnId="{39F73924-DD5A-41A8-AC8D-D96E9C9CF8B8}">
      <dgm:prSet/>
      <dgm:spPr/>
      <dgm:t>
        <a:bodyPr/>
        <a:lstStyle/>
        <a:p>
          <a:endParaRPr lang="en-GB"/>
        </a:p>
      </dgm:t>
    </dgm:pt>
    <dgm:pt modelId="{26E926E0-766A-49B5-B39E-060A22A12D68}">
      <dgm:prSet phldrT="[Text]" custT="1"/>
      <dgm:spPr/>
      <dgm:t>
        <a:bodyPr/>
        <a:lstStyle/>
        <a:p>
          <a:r>
            <a:rPr lang="en-GB" sz="1600" dirty="0"/>
            <a:t>Well-being</a:t>
          </a:r>
        </a:p>
      </dgm:t>
    </dgm:pt>
    <dgm:pt modelId="{83A0E37C-DF3B-47AE-9C3D-4FD32DB91A8D}" type="parTrans" cxnId="{B2E99316-07D4-4008-AD02-4B7402AEB1A6}">
      <dgm:prSet/>
      <dgm:spPr/>
      <dgm:t>
        <a:bodyPr/>
        <a:lstStyle/>
        <a:p>
          <a:endParaRPr lang="en-GB"/>
        </a:p>
      </dgm:t>
    </dgm:pt>
    <dgm:pt modelId="{CB29BF5C-D1A6-4A75-852D-9C7BF44845BC}" type="sibTrans" cxnId="{B2E99316-07D4-4008-AD02-4B7402AEB1A6}">
      <dgm:prSet/>
      <dgm:spPr/>
      <dgm:t>
        <a:bodyPr/>
        <a:lstStyle/>
        <a:p>
          <a:endParaRPr lang="en-GB"/>
        </a:p>
      </dgm:t>
    </dgm:pt>
    <dgm:pt modelId="{192EF92E-5BF4-4B8B-8BFE-9F502DF3FA55}">
      <dgm:prSet phldrT="[Text]"/>
      <dgm:spPr/>
      <dgm:t>
        <a:bodyPr/>
        <a:lstStyle/>
        <a:p>
          <a:r>
            <a:rPr lang="en-GB" dirty="0"/>
            <a:t>Geography</a:t>
          </a:r>
        </a:p>
      </dgm:t>
    </dgm:pt>
    <dgm:pt modelId="{F73CDE40-0D50-4D8A-972E-C1DDED88B6FA}" type="parTrans" cxnId="{5F194964-B7CD-46BA-8512-3B2C4EB62206}">
      <dgm:prSet/>
      <dgm:spPr/>
      <dgm:t>
        <a:bodyPr/>
        <a:lstStyle/>
        <a:p>
          <a:endParaRPr lang="en-GB"/>
        </a:p>
      </dgm:t>
    </dgm:pt>
    <dgm:pt modelId="{26DF0571-6F3B-4D2F-A96E-2DE6D5418B76}" type="sibTrans" cxnId="{5F194964-B7CD-46BA-8512-3B2C4EB62206}">
      <dgm:prSet/>
      <dgm:spPr/>
      <dgm:t>
        <a:bodyPr/>
        <a:lstStyle/>
        <a:p>
          <a:endParaRPr lang="en-GB"/>
        </a:p>
      </dgm:t>
    </dgm:pt>
    <dgm:pt modelId="{4C7CB687-22AB-4D28-AD3D-A9DA21DA800C}" type="pres">
      <dgm:prSet presAssocID="{71C3940F-7C18-41C1-9694-A17792EF3231}" presName="compositeShape" presStyleCnt="0">
        <dgm:presLayoutVars>
          <dgm:chMax val="9"/>
          <dgm:dir/>
          <dgm:resizeHandles val="exact"/>
        </dgm:presLayoutVars>
      </dgm:prSet>
      <dgm:spPr/>
      <dgm:t>
        <a:bodyPr/>
        <a:lstStyle/>
        <a:p>
          <a:endParaRPr lang="en-US"/>
        </a:p>
      </dgm:t>
    </dgm:pt>
    <dgm:pt modelId="{56FBAFD4-E528-489D-A307-D16DA6ACC06D}" type="pres">
      <dgm:prSet presAssocID="{71C3940F-7C18-41C1-9694-A17792EF3231}" presName="triangle1" presStyleLbl="node1" presStyleIdx="0" presStyleCnt="4">
        <dgm:presLayoutVars>
          <dgm:bulletEnabled val="1"/>
        </dgm:presLayoutVars>
      </dgm:prSet>
      <dgm:spPr/>
      <dgm:t>
        <a:bodyPr/>
        <a:lstStyle/>
        <a:p>
          <a:endParaRPr lang="en-US"/>
        </a:p>
      </dgm:t>
    </dgm:pt>
    <dgm:pt modelId="{3C5FF7C6-4B89-4537-A71F-AE336D89BAE6}" type="pres">
      <dgm:prSet presAssocID="{71C3940F-7C18-41C1-9694-A17792EF3231}" presName="triangle2" presStyleLbl="node1" presStyleIdx="1" presStyleCnt="4">
        <dgm:presLayoutVars>
          <dgm:bulletEnabled val="1"/>
        </dgm:presLayoutVars>
      </dgm:prSet>
      <dgm:spPr/>
      <dgm:t>
        <a:bodyPr/>
        <a:lstStyle/>
        <a:p>
          <a:endParaRPr lang="en-US"/>
        </a:p>
      </dgm:t>
    </dgm:pt>
    <dgm:pt modelId="{6E3ABD7F-52E0-43E3-8DC8-22E413F38B60}" type="pres">
      <dgm:prSet presAssocID="{71C3940F-7C18-41C1-9694-A17792EF3231}" presName="triangle3" presStyleLbl="node1" presStyleIdx="2" presStyleCnt="4">
        <dgm:presLayoutVars>
          <dgm:bulletEnabled val="1"/>
        </dgm:presLayoutVars>
      </dgm:prSet>
      <dgm:spPr/>
      <dgm:t>
        <a:bodyPr/>
        <a:lstStyle/>
        <a:p>
          <a:endParaRPr lang="en-US"/>
        </a:p>
      </dgm:t>
    </dgm:pt>
    <dgm:pt modelId="{43429C33-368F-4B19-A122-52FD568633BE}" type="pres">
      <dgm:prSet presAssocID="{71C3940F-7C18-41C1-9694-A17792EF3231}" presName="triangle4" presStyleLbl="node1" presStyleIdx="3" presStyleCnt="4">
        <dgm:presLayoutVars>
          <dgm:bulletEnabled val="1"/>
        </dgm:presLayoutVars>
      </dgm:prSet>
      <dgm:spPr/>
      <dgm:t>
        <a:bodyPr/>
        <a:lstStyle/>
        <a:p>
          <a:endParaRPr lang="en-US"/>
        </a:p>
      </dgm:t>
    </dgm:pt>
  </dgm:ptLst>
  <dgm:cxnLst>
    <dgm:cxn modelId="{B2E99316-07D4-4008-AD02-4B7402AEB1A6}" srcId="{71C3940F-7C18-41C1-9694-A17792EF3231}" destId="{26E926E0-766A-49B5-B39E-060A22A12D68}" srcOrd="2" destOrd="0" parTransId="{83A0E37C-DF3B-47AE-9C3D-4FD32DB91A8D}" sibTransId="{CB29BF5C-D1A6-4A75-852D-9C7BF44845BC}"/>
    <dgm:cxn modelId="{485ACFA7-4BF9-4D4F-A97E-096270B3BEEB}" type="presOf" srcId="{71C3940F-7C18-41C1-9694-A17792EF3231}" destId="{4C7CB687-22AB-4D28-AD3D-A9DA21DA800C}" srcOrd="0" destOrd="0" presId="urn:microsoft.com/office/officeart/2005/8/layout/pyramid4"/>
    <dgm:cxn modelId="{0F620D73-2ED4-C04B-859C-6502AE30A976}" type="presOf" srcId="{26E926E0-766A-49B5-B39E-060A22A12D68}" destId="{6E3ABD7F-52E0-43E3-8DC8-22E413F38B60}" srcOrd="0" destOrd="0" presId="urn:microsoft.com/office/officeart/2005/8/layout/pyramid4"/>
    <dgm:cxn modelId="{67EFC94F-F8A0-7646-894C-4EA71E848CF0}" type="presOf" srcId="{9382DD16-F252-4CA8-A880-89F8C71F7A2D}" destId="{3C5FF7C6-4B89-4537-A71F-AE336D89BAE6}" srcOrd="0" destOrd="0" presId="urn:microsoft.com/office/officeart/2005/8/layout/pyramid4"/>
    <dgm:cxn modelId="{39F73924-DD5A-41A8-AC8D-D96E9C9CF8B8}" srcId="{71C3940F-7C18-41C1-9694-A17792EF3231}" destId="{9382DD16-F252-4CA8-A880-89F8C71F7A2D}" srcOrd="1" destOrd="0" parTransId="{8C35C67A-7D7B-491D-B22C-D7FCA6B0DDB0}" sibTransId="{5B1B6662-0023-4A46-B21E-915C6EC9CDB9}"/>
    <dgm:cxn modelId="{5F194964-B7CD-46BA-8512-3B2C4EB62206}" srcId="{71C3940F-7C18-41C1-9694-A17792EF3231}" destId="{192EF92E-5BF4-4B8B-8BFE-9F502DF3FA55}" srcOrd="3" destOrd="0" parTransId="{F73CDE40-0D50-4D8A-972E-C1DDED88B6FA}" sibTransId="{26DF0571-6F3B-4D2F-A96E-2DE6D5418B76}"/>
    <dgm:cxn modelId="{C28129C6-95F2-46D6-BBA6-09ABA8B17D6E}" srcId="{71C3940F-7C18-41C1-9694-A17792EF3231}" destId="{B4400F18-CFC2-408A-9DBE-93CE88747F99}" srcOrd="0" destOrd="0" parTransId="{29A9048B-2CFC-4E42-8148-F5F9993F3A59}" sibTransId="{5EFA9F20-3A29-4D7C-ABE1-9E433DCD1B1A}"/>
    <dgm:cxn modelId="{0EF8675E-9764-BD42-A511-94B74449C8C1}" type="presOf" srcId="{B4400F18-CFC2-408A-9DBE-93CE88747F99}" destId="{56FBAFD4-E528-489D-A307-D16DA6ACC06D}" srcOrd="0" destOrd="0" presId="urn:microsoft.com/office/officeart/2005/8/layout/pyramid4"/>
    <dgm:cxn modelId="{15CC45DC-BB65-4349-AC5A-BD05092978F5}" type="presOf" srcId="{192EF92E-5BF4-4B8B-8BFE-9F502DF3FA55}" destId="{43429C33-368F-4B19-A122-52FD568633BE}" srcOrd="0" destOrd="0" presId="urn:microsoft.com/office/officeart/2005/8/layout/pyramid4"/>
    <dgm:cxn modelId="{60F35814-CB9E-3645-85AE-1D3EA810AC25}" type="presParOf" srcId="{4C7CB687-22AB-4D28-AD3D-A9DA21DA800C}" destId="{56FBAFD4-E528-489D-A307-D16DA6ACC06D}" srcOrd="0" destOrd="0" presId="urn:microsoft.com/office/officeart/2005/8/layout/pyramid4"/>
    <dgm:cxn modelId="{6067AADC-F8A8-E740-9AB3-EBD22044F884}" type="presParOf" srcId="{4C7CB687-22AB-4D28-AD3D-A9DA21DA800C}" destId="{3C5FF7C6-4B89-4537-A71F-AE336D89BAE6}" srcOrd="1" destOrd="0" presId="urn:microsoft.com/office/officeart/2005/8/layout/pyramid4"/>
    <dgm:cxn modelId="{F95BBF34-F155-1748-A223-CD3A5A253574}" type="presParOf" srcId="{4C7CB687-22AB-4D28-AD3D-A9DA21DA800C}" destId="{6E3ABD7F-52E0-43E3-8DC8-22E413F38B60}" srcOrd="2" destOrd="0" presId="urn:microsoft.com/office/officeart/2005/8/layout/pyramid4"/>
    <dgm:cxn modelId="{C54B8D03-FEE6-1549-8A24-B982BC98BAC6}" type="presParOf" srcId="{4C7CB687-22AB-4D28-AD3D-A9DA21DA800C}" destId="{43429C33-368F-4B19-A122-52FD568633BE}" srcOrd="3" destOrd="0" presId="urn:microsoft.com/office/officeart/2005/8/layout/pyramid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D817C3-72FF-4D7F-9022-50C448B1EC86}">
      <dsp:nvSpPr>
        <dsp:cNvPr id="0" name=""/>
        <dsp:cNvSpPr/>
      </dsp:nvSpPr>
      <dsp:spPr>
        <a:xfrm>
          <a:off x="1842642" y="518615"/>
          <a:ext cx="3812667" cy="3812667"/>
        </a:xfrm>
        <a:prstGeom prst="blockArc">
          <a:avLst>
            <a:gd name="adj1" fmla="val 10797067"/>
            <a:gd name="adj2" fmla="val 17488189"/>
            <a:gd name="adj3" fmla="val 4635"/>
          </a:avLst>
        </a:prstGeom>
        <a:solidFill>
          <a:schemeClr val="accent5">
            <a:hueOff val="-9933876"/>
            <a:satOff val="39811"/>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70B685-F476-41CD-81F0-4409ADBDA33E}">
      <dsp:nvSpPr>
        <dsp:cNvPr id="0" name=""/>
        <dsp:cNvSpPr/>
      </dsp:nvSpPr>
      <dsp:spPr>
        <a:xfrm>
          <a:off x="1829698" y="739390"/>
          <a:ext cx="3812667" cy="3812667"/>
        </a:xfrm>
        <a:prstGeom prst="blockArc">
          <a:avLst>
            <a:gd name="adj1" fmla="val 3837162"/>
            <a:gd name="adj2" fmla="val 11205582"/>
            <a:gd name="adj3" fmla="val 4635"/>
          </a:avLst>
        </a:prstGeom>
        <a:solidFill>
          <a:schemeClr val="accent5">
            <a:hueOff val="-6622584"/>
            <a:satOff val="26541"/>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4C3D515-CC2A-44C1-AC46-BD6A8B99B2BB}">
      <dsp:nvSpPr>
        <dsp:cNvPr id="0" name=""/>
        <dsp:cNvSpPr/>
      </dsp:nvSpPr>
      <dsp:spPr>
        <a:xfrm>
          <a:off x="2974661" y="579238"/>
          <a:ext cx="3812667" cy="3812667"/>
        </a:xfrm>
        <a:prstGeom prst="blockArc">
          <a:avLst>
            <a:gd name="adj1" fmla="val 182201"/>
            <a:gd name="adj2" fmla="val 6007328"/>
            <a:gd name="adj3" fmla="val 4635"/>
          </a:avLst>
        </a:prstGeom>
        <a:solidFill>
          <a:schemeClr val="accent5">
            <a:hueOff val="-3311292"/>
            <a:satOff val="13270"/>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E56DEF1-7CD4-4EB7-BEF4-4BE9942DF928}">
      <dsp:nvSpPr>
        <dsp:cNvPr id="0" name=""/>
        <dsp:cNvSpPr/>
      </dsp:nvSpPr>
      <dsp:spPr>
        <a:xfrm>
          <a:off x="2973996" y="592692"/>
          <a:ext cx="3812667" cy="3812667"/>
        </a:xfrm>
        <a:prstGeom prst="blockArc">
          <a:avLst>
            <a:gd name="adj1" fmla="val 15361350"/>
            <a:gd name="adj2" fmla="val 157333"/>
            <a:gd name="adj3" fmla="val 4635"/>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A547006-1C2B-4E89-8D8B-22019E5DB842}">
      <dsp:nvSpPr>
        <dsp:cNvPr id="0" name=""/>
        <dsp:cNvSpPr/>
      </dsp:nvSpPr>
      <dsp:spPr>
        <a:xfrm>
          <a:off x="3403110" y="1599883"/>
          <a:ext cx="1753232" cy="1753232"/>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78740" rIns="78740" bIns="78740" numCol="1" spcCol="1270" anchor="ctr" anchorCtr="0">
          <a:noAutofit/>
        </a:bodyPr>
        <a:lstStyle/>
        <a:p>
          <a:pPr lvl="0" algn="ctr" defTabSz="2755900">
            <a:lnSpc>
              <a:spcPct val="90000"/>
            </a:lnSpc>
            <a:spcBef>
              <a:spcPct val="0"/>
            </a:spcBef>
            <a:spcAft>
              <a:spcPct val="35000"/>
            </a:spcAft>
          </a:pPr>
          <a:r>
            <a:rPr lang="en-GB" sz="6200" kern="1200" dirty="0"/>
            <a:t>Me</a:t>
          </a:r>
          <a:endParaRPr lang="en-US" sz="6200" kern="1200" dirty="0"/>
        </a:p>
      </dsp:txBody>
      <dsp:txXfrm>
        <a:off x="3659865" y="1856638"/>
        <a:ext cx="1239722" cy="1239722"/>
      </dsp:txXfrm>
    </dsp:sp>
    <dsp:sp modelId="{0B91D3A7-5A72-4118-B675-6331A31FA6C4}">
      <dsp:nvSpPr>
        <dsp:cNvPr id="0" name=""/>
        <dsp:cNvSpPr/>
      </dsp:nvSpPr>
      <dsp:spPr>
        <a:xfrm>
          <a:off x="3191818" y="78379"/>
          <a:ext cx="2477450" cy="1227262"/>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GB" sz="2300" kern="1200" dirty="0">
              <a:solidFill>
                <a:schemeClr val="tx1"/>
              </a:solidFill>
            </a:rPr>
            <a:t>Experiences</a:t>
          </a:r>
          <a:endParaRPr lang="en-US" sz="2300" kern="1200" dirty="0">
            <a:solidFill>
              <a:schemeClr val="tx1"/>
            </a:solidFill>
          </a:endParaRPr>
        </a:p>
      </dsp:txBody>
      <dsp:txXfrm>
        <a:off x="3554632" y="258107"/>
        <a:ext cx="1751822" cy="867806"/>
      </dsp:txXfrm>
    </dsp:sp>
    <dsp:sp modelId="{D629CD44-18CB-4446-AE60-9DB65306F478}">
      <dsp:nvSpPr>
        <dsp:cNvPr id="0" name=""/>
        <dsp:cNvSpPr/>
      </dsp:nvSpPr>
      <dsp:spPr>
        <a:xfrm>
          <a:off x="5557002" y="1970588"/>
          <a:ext cx="2367058" cy="1227262"/>
        </a:xfrm>
        <a:prstGeom prst="ellips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GB" sz="2300" kern="1200" dirty="0">
              <a:solidFill>
                <a:schemeClr val="tx1"/>
              </a:solidFill>
            </a:rPr>
            <a:t>Nurture</a:t>
          </a:r>
          <a:endParaRPr lang="en-US" sz="2300" kern="1200" dirty="0">
            <a:solidFill>
              <a:schemeClr val="tx1"/>
            </a:solidFill>
          </a:endParaRPr>
        </a:p>
      </dsp:txBody>
      <dsp:txXfrm>
        <a:off x="5903650" y="2150316"/>
        <a:ext cx="1673762" cy="867806"/>
      </dsp:txXfrm>
    </dsp:sp>
    <dsp:sp modelId="{968EBC42-1AD6-411F-A1F3-2451D2879509}">
      <dsp:nvSpPr>
        <dsp:cNvPr id="0" name=""/>
        <dsp:cNvSpPr/>
      </dsp:nvSpPr>
      <dsp:spPr>
        <a:xfrm>
          <a:off x="3198835" y="3705109"/>
          <a:ext cx="2709783" cy="1227262"/>
        </a:xfrm>
        <a:prstGeom prst="ellips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GB" sz="2300" kern="1200" dirty="0">
              <a:solidFill>
                <a:schemeClr val="tx1"/>
              </a:solidFill>
            </a:rPr>
            <a:t>Nature</a:t>
          </a:r>
          <a:endParaRPr lang="en-US" sz="2300" kern="1200" dirty="0">
            <a:solidFill>
              <a:schemeClr val="tx1"/>
            </a:solidFill>
          </a:endParaRPr>
        </a:p>
      </dsp:txBody>
      <dsp:txXfrm>
        <a:off x="3595674" y="3884837"/>
        <a:ext cx="1916105" cy="867806"/>
      </dsp:txXfrm>
    </dsp:sp>
    <dsp:sp modelId="{96502555-918A-4C92-BE76-58C8A1A6FB03}">
      <dsp:nvSpPr>
        <dsp:cNvPr id="0" name=""/>
        <dsp:cNvSpPr/>
      </dsp:nvSpPr>
      <dsp:spPr>
        <a:xfrm>
          <a:off x="754441" y="1812906"/>
          <a:ext cx="2264766" cy="1227262"/>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GB" sz="2300" kern="1200" dirty="0">
              <a:solidFill>
                <a:schemeClr val="tx1"/>
              </a:solidFill>
            </a:rPr>
            <a:t>Beliefs/Ideas</a:t>
          </a:r>
          <a:endParaRPr lang="en-US" sz="2300" kern="1200" dirty="0">
            <a:solidFill>
              <a:schemeClr val="tx1"/>
            </a:solidFill>
          </a:endParaRPr>
        </a:p>
      </dsp:txBody>
      <dsp:txXfrm>
        <a:off x="1086108" y="1992634"/>
        <a:ext cx="1601432" cy="8678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B517D-7782-40F1-ABCE-4D96FE7EB563}">
      <dsp:nvSpPr>
        <dsp:cNvPr id="0" name=""/>
        <dsp:cNvSpPr/>
      </dsp:nvSpPr>
      <dsp:spPr>
        <a:xfrm>
          <a:off x="2957327" y="2713468"/>
          <a:ext cx="2010144" cy="2010144"/>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lvl="0" algn="ctr" defTabSz="2889250">
            <a:lnSpc>
              <a:spcPct val="90000"/>
            </a:lnSpc>
            <a:spcBef>
              <a:spcPct val="0"/>
            </a:spcBef>
            <a:spcAft>
              <a:spcPct val="35000"/>
            </a:spcAft>
          </a:pPr>
          <a:r>
            <a:rPr lang="en-GB" sz="6500" kern="1200" dirty="0">
              <a:solidFill>
                <a:srgbClr val="000000"/>
              </a:solidFill>
            </a:rPr>
            <a:t>Me</a:t>
          </a:r>
          <a:endParaRPr lang="en-US" sz="6500" kern="1200" dirty="0">
            <a:solidFill>
              <a:srgbClr val="000000"/>
            </a:solidFill>
          </a:endParaRPr>
        </a:p>
      </dsp:txBody>
      <dsp:txXfrm>
        <a:off x="3251706" y="3007847"/>
        <a:ext cx="1421386" cy="1421386"/>
      </dsp:txXfrm>
    </dsp:sp>
    <dsp:sp modelId="{41E5ED04-ED2D-45B1-A269-07BE362FE363}">
      <dsp:nvSpPr>
        <dsp:cNvPr id="0" name=""/>
        <dsp:cNvSpPr/>
      </dsp:nvSpPr>
      <dsp:spPr>
        <a:xfrm rot="10800000">
          <a:off x="1008500" y="3432095"/>
          <a:ext cx="1841641" cy="572891"/>
        </a:xfrm>
        <a:prstGeom prst="lef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649DB5-6E50-4485-A640-B20B046F2A73}">
      <dsp:nvSpPr>
        <dsp:cNvPr id="0" name=""/>
        <dsp:cNvSpPr/>
      </dsp:nvSpPr>
      <dsp:spPr>
        <a:xfrm>
          <a:off x="53682" y="2954686"/>
          <a:ext cx="1909636" cy="1527709"/>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244600">
            <a:lnSpc>
              <a:spcPct val="90000"/>
            </a:lnSpc>
            <a:spcBef>
              <a:spcPct val="0"/>
            </a:spcBef>
            <a:spcAft>
              <a:spcPct val="35000"/>
            </a:spcAft>
          </a:pPr>
          <a:r>
            <a:rPr lang="en-GB" sz="2800" kern="1200" dirty="0">
              <a:solidFill>
                <a:srgbClr val="000000"/>
              </a:solidFill>
            </a:rPr>
            <a:t>Family</a:t>
          </a:r>
          <a:endParaRPr lang="en-US" sz="2800" kern="1200" dirty="0">
            <a:solidFill>
              <a:srgbClr val="000000"/>
            </a:solidFill>
          </a:endParaRPr>
        </a:p>
      </dsp:txBody>
      <dsp:txXfrm>
        <a:off x="98427" y="2999431"/>
        <a:ext cx="1820146" cy="1438219"/>
      </dsp:txXfrm>
    </dsp:sp>
    <dsp:sp modelId="{06BBE352-A1C3-4471-B808-94CD862C928D}">
      <dsp:nvSpPr>
        <dsp:cNvPr id="0" name=""/>
        <dsp:cNvSpPr/>
      </dsp:nvSpPr>
      <dsp:spPr>
        <a:xfrm rot="13500000">
          <a:off x="1603975" y="1994491"/>
          <a:ext cx="1841641" cy="572891"/>
        </a:xfrm>
        <a:prstGeom prst="leftArrow">
          <a:avLst>
            <a:gd name="adj1" fmla="val 60000"/>
            <a:gd name="adj2" fmla="val 50000"/>
          </a:avLst>
        </a:prstGeom>
        <a:solidFill>
          <a:schemeClr val="accent4">
            <a:hueOff val="-1116193"/>
            <a:satOff val="6725"/>
            <a:lumOff val="53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25BCAF-5467-4E5B-B1ED-60684225EAE6}">
      <dsp:nvSpPr>
        <dsp:cNvPr id="0" name=""/>
        <dsp:cNvSpPr/>
      </dsp:nvSpPr>
      <dsp:spPr>
        <a:xfrm>
          <a:off x="918859" y="865964"/>
          <a:ext cx="1909636" cy="1527709"/>
        </a:xfrm>
        <a:prstGeom prst="roundRect">
          <a:avLst>
            <a:gd name="adj" fmla="val 10000"/>
          </a:avLst>
        </a:prstGeom>
        <a:solidFill>
          <a:schemeClr val="accent4">
            <a:hueOff val="-1116193"/>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244600">
            <a:lnSpc>
              <a:spcPct val="90000"/>
            </a:lnSpc>
            <a:spcBef>
              <a:spcPct val="0"/>
            </a:spcBef>
            <a:spcAft>
              <a:spcPct val="35000"/>
            </a:spcAft>
          </a:pPr>
          <a:r>
            <a:rPr lang="en-GB" sz="2800" kern="1200" dirty="0">
              <a:solidFill>
                <a:srgbClr val="000000"/>
              </a:solidFill>
            </a:rPr>
            <a:t>Community</a:t>
          </a:r>
          <a:endParaRPr lang="en-US" sz="2800" kern="1200" dirty="0">
            <a:solidFill>
              <a:srgbClr val="000000"/>
            </a:solidFill>
          </a:endParaRPr>
        </a:p>
      </dsp:txBody>
      <dsp:txXfrm>
        <a:off x="963604" y="910709"/>
        <a:ext cx="1820146" cy="1438219"/>
      </dsp:txXfrm>
    </dsp:sp>
    <dsp:sp modelId="{A41A355C-CE41-4FDC-A12A-6B01DFCBBB10}">
      <dsp:nvSpPr>
        <dsp:cNvPr id="0" name=""/>
        <dsp:cNvSpPr/>
      </dsp:nvSpPr>
      <dsp:spPr>
        <a:xfrm rot="16200000">
          <a:off x="3041579" y="1399017"/>
          <a:ext cx="1841641" cy="572891"/>
        </a:xfrm>
        <a:prstGeom prst="leftArrow">
          <a:avLst>
            <a:gd name="adj1" fmla="val 60000"/>
            <a:gd name="adj2" fmla="val 50000"/>
          </a:avLst>
        </a:prstGeom>
        <a:solidFill>
          <a:schemeClr val="accent4">
            <a:hueOff val="-2232386"/>
            <a:satOff val="13449"/>
            <a:lumOff val="107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0338F3-1227-497C-BDE2-696AE6208A83}">
      <dsp:nvSpPr>
        <dsp:cNvPr id="0" name=""/>
        <dsp:cNvSpPr/>
      </dsp:nvSpPr>
      <dsp:spPr>
        <a:xfrm>
          <a:off x="3007581" y="787"/>
          <a:ext cx="1909636" cy="1527709"/>
        </a:xfrm>
        <a:prstGeom prst="roundRect">
          <a:avLst>
            <a:gd name="adj" fmla="val 10000"/>
          </a:avLst>
        </a:prstGeom>
        <a:solidFill>
          <a:schemeClr val="accent4">
            <a:hueOff val="-2232386"/>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244600">
            <a:lnSpc>
              <a:spcPct val="90000"/>
            </a:lnSpc>
            <a:spcBef>
              <a:spcPct val="0"/>
            </a:spcBef>
            <a:spcAft>
              <a:spcPct val="35000"/>
            </a:spcAft>
          </a:pPr>
          <a:r>
            <a:rPr lang="en-GB" sz="2800" kern="1200" dirty="0">
              <a:solidFill>
                <a:srgbClr val="000000"/>
              </a:solidFill>
            </a:rPr>
            <a:t>Society</a:t>
          </a:r>
          <a:endParaRPr lang="en-US" sz="2800" kern="1200" dirty="0">
            <a:solidFill>
              <a:srgbClr val="000000"/>
            </a:solidFill>
          </a:endParaRPr>
        </a:p>
      </dsp:txBody>
      <dsp:txXfrm>
        <a:off x="3052326" y="45532"/>
        <a:ext cx="1820146" cy="1438219"/>
      </dsp:txXfrm>
    </dsp:sp>
    <dsp:sp modelId="{75530C4E-B1B2-48F0-BAC3-6AD6530C6FF3}">
      <dsp:nvSpPr>
        <dsp:cNvPr id="0" name=""/>
        <dsp:cNvSpPr/>
      </dsp:nvSpPr>
      <dsp:spPr>
        <a:xfrm rot="18900000">
          <a:off x="4479182" y="1994491"/>
          <a:ext cx="1841641" cy="572891"/>
        </a:xfrm>
        <a:prstGeom prst="leftArrow">
          <a:avLst>
            <a:gd name="adj1" fmla="val 60000"/>
            <a:gd name="adj2" fmla="val 50000"/>
          </a:avLst>
        </a:prstGeom>
        <a:solidFill>
          <a:schemeClr val="accent4">
            <a:hueOff val="-3348579"/>
            <a:satOff val="20174"/>
            <a:lumOff val="161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C4864D-B3E9-4591-B917-13A8220A1884}">
      <dsp:nvSpPr>
        <dsp:cNvPr id="0" name=""/>
        <dsp:cNvSpPr/>
      </dsp:nvSpPr>
      <dsp:spPr>
        <a:xfrm>
          <a:off x="5096303" y="865964"/>
          <a:ext cx="1909636" cy="1527709"/>
        </a:xfrm>
        <a:prstGeom prst="roundRect">
          <a:avLst>
            <a:gd name="adj" fmla="val 10000"/>
          </a:avLst>
        </a:prstGeom>
        <a:solidFill>
          <a:schemeClr val="accent4">
            <a:hueOff val="-3348579"/>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244600">
            <a:lnSpc>
              <a:spcPct val="90000"/>
            </a:lnSpc>
            <a:spcBef>
              <a:spcPct val="0"/>
            </a:spcBef>
            <a:spcAft>
              <a:spcPct val="35000"/>
            </a:spcAft>
          </a:pPr>
          <a:r>
            <a:rPr lang="en-GB" sz="2800" kern="1200" dirty="0">
              <a:solidFill>
                <a:srgbClr val="000000"/>
              </a:solidFill>
            </a:rPr>
            <a:t>World</a:t>
          </a:r>
          <a:endParaRPr lang="en-US" sz="2800" kern="1200" dirty="0">
            <a:solidFill>
              <a:srgbClr val="000000"/>
            </a:solidFill>
          </a:endParaRPr>
        </a:p>
      </dsp:txBody>
      <dsp:txXfrm>
        <a:off x="5141048" y="910709"/>
        <a:ext cx="1820146" cy="1438219"/>
      </dsp:txXfrm>
    </dsp:sp>
    <dsp:sp modelId="{A316AB39-96A9-4A81-BED1-9EA40F9F7111}">
      <dsp:nvSpPr>
        <dsp:cNvPr id="0" name=""/>
        <dsp:cNvSpPr/>
      </dsp:nvSpPr>
      <dsp:spPr>
        <a:xfrm>
          <a:off x="5074657" y="3432095"/>
          <a:ext cx="1841641" cy="572891"/>
        </a:xfrm>
        <a:prstGeom prst="leftArrow">
          <a:avLst>
            <a:gd name="adj1" fmla="val 60000"/>
            <a:gd name="adj2" fmla="val 50000"/>
          </a:avLst>
        </a:prstGeom>
        <a:solidFill>
          <a:schemeClr val="accent4">
            <a:hueOff val="-4464771"/>
            <a:satOff val="26899"/>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DA3ED0F-14F5-44F9-976E-DD0BAD1C1144}">
      <dsp:nvSpPr>
        <dsp:cNvPr id="0" name=""/>
        <dsp:cNvSpPr/>
      </dsp:nvSpPr>
      <dsp:spPr>
        <a:xfrm>
          <a:off x="5961480" y="2954686"/>
          <a:ext cx="1909636" cy="1527709"/>
        </a:xfrm>
        <a:prstGeom prst="roundRect">
          <a:avLst>
            <a:gd name="adj" fmla="val 10000"/>
          </a:avLst>
        </a:prstGeom>
        <a:solidFill>
          <a:schemeClr val="accent4">
            <a:hueOff val="-4464771"/>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1244600">
            <a:lnSpc>
              <a:spcPct val="90000"/>
            </a:lnSpc>
            <a:spcBef>
              <a:spcPct val="0"/>
            </a:spcBef>
            <a:spcAft>
              <a:spcPct val="35000"/>
            </a:spcAft>
          </a:pPr>
          <a:r>
            <a:rPr lang="en-GB" sz="2800" kern="1200" dirty="0">
              <a:solidFill>
                <a:srgbClr val="000000"/>
              </a:solidFill>
            </a:rPr>
            <a:t>Friends</a:t>
          </a:r>
          <a:endParaRPr lang="en-US" sz="2800" kern="1200" dirty="0">
            <a:solidFill>
              <a:srgbClr val="000000"/>
            </a:solidFill>
          </a:endParaRPr>
        </a:p>
      </dsp:txBody>
      <dsp:txXfrm>
        <a:off x="6006225" y="2999431"/>
        <a:ext cx="1820146" cy="14382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BAFD4-E528-489D-A307-D16DA6ACC06D}">
      <dsp:nvSpPr>
        <dsp:cNvPr id="0" name=""/>
        <dsp:cNvSpPr/>
      </dsp:nvSpPr>
      <dsp:spPr>
        <a:xfrm>
          <a:off x="2609273" y="0"/>
          <a:ext cx="2553852" cy="2553852"/>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a:t>RE</a:t>
          </a:r>
        </a:p>
      </dsp:txBody>
      <dsp:txXfrm>
        <a:off x="3247736" y="1276926"/>
        <a:ext cx="1276926" cy="1276926"/>
      </dsp:txXfrm>
    </dsp:sp>
    <dsp:sp modelId="{3C5FF7C6-4B89-4537-A71F-AE336D89BAE6}">
      <dsp:nvSpPr>
        <dsp:cNvPr id="0" name=""/>
        <dsp:cNvSpPr/>
      </dsp:nvSpPr>
      <dsp:spPr>
        <a:xfrm>
          <a:off x="1332347" y="2553852"/>
          <a:ext cx="2553852" cy="2553852"/>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a:t>History</a:t>
          </a:r>
        </a:p>
      </dsp:txBody>
      <dsp:txXfrm>
        <a:off x="1970810" y="3830778"/>
        <a:ext cx="1276926" cy="1276926"/>
      </dsp:txXfrm>
    </dsp:sp>
    <dsp:sp modelId="{6E3ABD7F-52E0-43E3-8DC8-22E413F38B60}">
      <dsp:nvSpPr>
        <dsp:cNvPr id="0" name=""/>
        <dsp:cNvSpPr/>
      </dsp:nvSpPr>
      <dsp:spPr>
        <a:xfrm rot="10800000">
          <a:off x="2609273" y="2553852"/>
          <a:ext cx="2553852" cy="2553852"/>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Well-being</a:t>
          </a:r>
        </a:p>
      </dsp:txBody>
      <dsp:txXfrm rot="10800000">
        <a:off x="3247736" y="2553852"/>
        <a:ext cx="1276926" cy="1276926"/>
      </dsp:txXfrm>
    </dsp:sp>
    <dsp:sp modelId="{43429C33-368F-4B19-A122-52FD568633BE}">
      <dsp:nvSpPr>
        <dsp:cNvPr id="0" name=""/>
        <dsp:cNvSpPr/>
      </dsp:nvSpPr>
      <dsp:spPr>
        <a:xfrm>
          <a:off x="3886200" y="2553852"/>
          <a:ext cx="2553852" cy="2553852"/>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a:t>Geography</a:t>
          </a:r>
        </a:p>
      </dsp:txBody>
      <dsp:txXfrm>
        <a:off x="4524663" y="3830778"/>
        <a:ext cx="1276926" cy="1276926"/>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532F01-A90B-436C-A5DB-C7C6C8D1C3CE}" type="datetimeFigureOut">
              <a:rPr lang="en-GB" smtClean="0"/>
              <a:pPr/>
              <a:t>08/01/2018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D1D63C-B323-4B8E-A978-94685C58989E}" type="slidenum">
              <a:rPr lang="en-GB" smtClean="0"/>
              <a:pPr/>
              <a:t>‹#›</a:t>
            </a:fld>
            <a:endParaRPr lang="en-GB"/>
          </a:p>
        </p:txBody>
      </p:sp>
    </p:spTree>
    <p:extLst>
      <p:ext uri="{BB962C8B-B14F-4D97-AF65-F5344CB8AC3E}">
        <p14:creationId xmlns:p14="http://schemas.microsoft.com/office/powerpoint/2010/main" val="1872111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Dosbarthu’r</a:t>
            </a:r>
            <a:r>
              <a:rPr lang="en-GB" dirty="0" smtClean="0"/>
              <a:t> </a:t>
            </a:r>
            <a:r>
              <a:rPr lang="en-GB" dirty="0" err="1" smtClean="0"/>
              <a:t>diffiniadau</a:t>
            </a:r>
            <a:r>
              <a:rPr lang="en-GB" dirty="0" smtClean="0"/>
              <a:t>, </a:t>
            </a:r>
            <a:r>
              <a:rPr lang="en-GB" dirty="0" err="1" smtClean="0"/>
              <a:t>yr</a:t>
            </a:r>
            <a:r>
              <a:rPr lang="en-GB" dirty="0" smtClean="0"/>
              <a:t> ‘healthy mind platter’ a </a:t>
            </a:r>
            <a:r>
              <a:rPr lang="en-GB" dirty="0" err="1" smtClean="0"/>
              <a:t>diffiniad</a:t>
            </a:r>
            <a:r>
              <a:rPr lang="en-GB" dirty="0" smtClean="0"/>
              <a:t> Gallup-</a:t>
            </a:r>
            <a:r>
              <a:rPr lang="en-GB" dirty="0" err="1" smtClean="0"/>
              <a:t>Healthways</a:t>
            </a:r>
            <a:r>
              <a:rPr lang="en-GB" dirty="0" smtClean="0"/>
              <a:t> </a:t>
            </a:r>
            <a:r>
              <a:rPr lang="en-GB" dirty="0" err="1" smtClean="0"/>
              <a:t>i’r</a:t>
            </a:r>
            <a:r>
              <a:rPr lang="en-GB" dirty="0" smtClean="0"/>
              <a:t> </a:t>
            </a:r>
            <a:r>
              <a:rPr lang="en-GB" dirty="0" err="1" smtClean="0"/>
              <a:t>myfyrwyr</a:t>
            </a:r>
            <a:r>
              <a:rPr lang="en-GB" dirty="0" smtClean="0"/>
              <a:t> </a:t>
            </a:r>
            <a:r>
              <a:rPr lang="en-GB" dirty="0" err="1" smtClean="0"/>
              <a:t>iddyn</a:t>
            </a:r>
            <a:r>
              <a:rPr lang="en-GB" dirty="0" smtClean="0"/>
              <a:t> </a:t>
            </a:r>
            <a:r>
              <a:rPr lang="en-GB" dirty="0" err="1" smtClean="0"/>
              <a:t>nhw</a:t>
            </a:r>
            <a:r>
              <a:rPr lang="en-GB" dirty="0" smtClean="0"/>
              <a:t> </a:t>
            </a:r>
            <a:r>
              <a:rPr lang="en-GB" dirty="0" err="1" smtClean="0"/>
              <a:t>gael</a:t>
            </a:r>
            <a:r>
              <a:rPr lang="en-GB" dirty="0" smtClean="0"/>
              <a:t> </a:t>
            </a:r>
            <a:r>
              <a:rPr lang="en-GB" dirty="0" err="1" smtClean="0"/>
              <a:t>eu</a:t>
            </a:r>
            <a:r>
              <a:rPr lang="en-GB" dirty="0" smtClean="0"/>
              <a:t> </a:t>
            </a:r>
            <a:r>
              <a:rPr lang="en-GB" dirty="0" err="1" smtClean="0"/>
              <a:t>hastudio</a:t>
            </a:r>
            <a:r>
              <a:rPr lang="en-GB" dirty="0" smtClean="0"/>
              <a:t>,</a:t>
            </a:r>
            <a:r>
              <a:rPr lang="en-GB" baseline="0" dirty="0" smtClean="0"/>
              <a:t> </a:t>
            </a:r>
            <a:r>
              <a:rPr lang="en-GB" baseline="0" dirty="0" err="1" smtClean="0"/>
              <a:t>dadansoddi</a:t>
            </a:r>
            <a:r>
              <a:rPr lang="en-GB" baseline="0" dirty="0" smtClean="0"/>
              <a:t>, </a:t>
            </a:r>
            <a:r>
              <a:rPr lang="en-GB" baseline="0" dirty="0" err="1" smtClean="0"/>
              <a:t>gwerthuso</a:t>
            </a:r>
            <a:endParaRPr lang="en-US" dirty="0"/>
          </a:p>
        </p:txBody>
      </p:sp>
      <p:sp>
        <p:nvSpPr>
          <p:cNvPr id="4" name="Slide Number Placeholder 3"/>
          <p:cNvSpPr>
            <a:spLocks noGrp="1"/>
          </p:cNvSpPr>
          <p:nvPr>
            <p:ph type="sldNum" sz="quarter" idx="10"/>
          </p:nvPr>
        </p:nvSpPr>
        <p:spPr/>
        <p:txBody>
          <a:bodyPr/>
          <a:lstStyle/>
          <a:p>
            <a:fld id="{C7D1D63C-B323-4B8E-A978-94685C58989E}" type="slidenum">
              <a:rPr lang="en-GB" smtClean="0"/>
              <a:pPr/>
              <a:t>4</a:t>
            </a:fld>
            <a:endParaRPr lang="en-GB"/>
          </a:p>
        </p:txBody>
      </p:sp>
    </p:spTree>
    <p:extLst>
      <p:ext uri="{BB962C8B-B14F-4D97-AF65-F5344CB8AC3E}">
        <p14:creationId xmlns:p14="http://schemas.microsoft.com/office/powerpoint/2010/main" val="144705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1CCE943-3CF7-46D8-A8BF-8DDA720D35EA}" type="slidenum">
              <a:rPr lang="en-US" smtClean="0"/>
              <a:pPr/>
              <a:t>8</a:t>
            </a:fld>
            <a:endParaRPr lang="en-US"/>
          </a:p>
        </p:txBody>
      </p:sp>
    </p:spTree>
    <p:extLst>
      <p:ext uri="{BB962C8B-B14F-4D97-AF65-F5344CB8AC3E}">
        <p14:creationId xmlns:p14="http://schemas.microsoft.com/office/powerpoint/2010/main" val="679768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7D1D63C-B323-4B8E-A978-94685C58989E}" type="slidenum">
              <a:rPr lang="en-GB" smtClean="0"/>
              <a:pPr/>
              <a:t>28</a:t>
            </a:fld>
            <a:endParaRPr lang="en-GB"/>
          </a:p>
        </p:txBody>
      </p:sp>
    </p:spTree>
    <p:extLst>
      <p:ext uri="{BB962C8B-B14F-4D97-AF65-F5344CB8AC3E}">
        <p14:creationId xmlns:p14="http://schemas.microsoft.com/office/powerpoint/2010/main" val="37068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7D1D63C-B323-4B8E-A978-94685C58989E}" type="slidenum">
              <a:rPr lang="en-GB" smtClean="0"/>
              <a:pPr/>
              <a:t>29</a:t>
            </a:fld>
            <a:endParaRPr lang="en-GB"/>
          </a:p>
        </p:txBody>
      </p:sp>
    </p:spTree>
    <p:extLst>
      <p:ext uri="{BB962C8B-B14F-4D97-AF65-F5344CB8AC3E}">
        <p14:creationId xmlns:p14="http://schemas.microsoft.com/office/powerpoint/2010/main" val="19240645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7D1D63C-B323-4B8E-A978-94685C58989E}" type="slidenum">
              <a:rPr lang="en-GB" smtClean="0"/>
              <a:pPr/>
              <a:t>31</a:t>
            </a:fld>
            <a:endParaRPr lang="en-GB"/>
          </a:p>
        </p:txBody>
      </p:sp>
    </p:spTree>
    <p:extLst>
      <p:ext uri="{BB962C8B-B14F-4D97-AF65-F5344CB8AC3E}">
        <p14:creationId xmlns:p14="http://schemas.microsoft.com/office/powerpoint/2010/main" val="1873462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Trafodaeth</a:t>
            </a:r>
            <a:r>
              <a:rPr lang="en-US" dirty="0"/>
              <a:t> </a:t>
            </a:r>
            <a:r>
              <a:rPr lang="en-US" dirty="0" err="1"/>
              <a:t>ar</a:t>
            </a:r>
            <a:r>
              <a:rPr lang="en-US" baseline="0" dirty="0"/>
              <a:t> les ac </a:t>
            </a:r>
            <a:r>
              <a:rPr lang="en-US" baseline="0" dirty="0" err="1"/>
              <a:t>hapusrwydd</a:t>
            </a:r>
            <a:r>
              <a:rPr lang="en-US" baseline="0" dirty="0"/>
              <a:t> </a:t>
            </a:r>
            <a:r>
              <a:rPr lang="en-US" baseline="0" dirty="0" err="1"/>
              <a:t>yn</a:t>
            </a:r>
            <a:r>
              <a:rPr lang="en-US" baseline="0" dirty="0"/>
              <a:t> </a:t>
            </a:r>
            <a:r>
              <a:rPr lang="en-US" baseline="0" dirty="0" err="1"/>
              <a:t>fyd-eang</a:t>
            </a:r>
            <a:r>
              <a:rPr lang="mr-IN" baseline="0" dirty="0"/>
              <a:t>…</a:t>
            </a:r>
            <a:r>
              <a:rPr lang="cy-GB" baseline="0" dirty="0"/>
              <a:t>..  Gweithgaredd gyda’r myfyrwyr </a:t>
            </a:r>
            <a:r>
              <a:rPr lang="mr-IN" baseline="0" dirty="0"/>
              <a:t>–</a:t>
            </a:r>
            <a:r>
              <a:rPr lang="cy-GB" baseline="0" dirty="0"/>
              <a:t> dyfalu ble yw’r lle mwyaf hapus yn y byd? Pam? A ydych yn cytuno gyda hyn?</a:t>
            </a:r>
            <a:endParaRPr lang="en-US" dirty="0"/>
          </a:p>
        </p:txBody>
      </p:sp>
      <p:sp>
        <p:nvSpPr>
          <p:cNvPr id="4" name="Slide Number Placeholder 3"/>
          <p:cNvSpPr>
            <a:spLocks noGrp="1"/>
          </p:cNvSpPr>
          <p:nvPr>
            <p:ph type="sldNum" sz="quarter" idx="10"/>
          </p:nvPr>
        </p:nvSpPr>
        <p:spPr/>
        <p:txBody>
          <a:bodyPr/>
          <a:lstStyle/>
          <a:p>
            <a:fld id="{C7D1D63C-B323-4B8E-A978-94685C58989E}" type="slidenum">
              <a:rPr lang="en-GB" smtClean="0"/>
              <a:pPr/>
              <a:t>37</a:t>
            </a:fld>
            <a:endParaRPr lang="en-GB"/>
          </a:p>
        </p:txBody>
      </p:sp>
    </p:spTree>
    <p:extLst>
      <p:ext uri="{BB962C8B-B14F-4D97-AF65-F5344CB8AC3E}">
        <p14:creationId xmlns:p14="http://schemas.microsoft.com/office/powerpoint/2010/main" val="1970036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a:p>
        </p:txBody>
      </p:sp>
      <p:sp>
        <p:nvSpPr>
          <p:cNvPr id="4" name="Date Placeholder 3"/>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Date Placeholder 4"/>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7" name="Date Placeholder 6"/>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Date Placeholder 2"/>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C40ADB-D20F-44CD-8FEC-E91DC6054A8E}" type="datetimeFigureOut">
              <a:rPr lang="en-GB" smtClean="0"/>
              <a:pPr/>
              <a:t>08/01/2018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EC3ECB-D5A1-4FB4-B0C4-145825F1F2B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dissolve/>
  </p:transition>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1.bin"/><Relationship Id="rId4" Type="http://schemas.openxmlformats.org/officeDocument/2006/relationships/image" Target="../media/image7.emf"/><Relationship Id="rId1" Type="http://schemas.openxmlformats.org/officeDocument/2006/relationships/vmlDrawing" Target="../drawings/vmlDrawing1.vml"/><Relationship Id="rId2"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diagramData" Target="../diagrams/data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tif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youtube.com/watch?v=WiZP3lsgNec" TargetMode="External"/><Relationship Id="rId4" Type="http://schemas.openxmlformats.org/officeDocument/2006/relationships/hyperlink" Target="http://vimeo.com/channels/treehousedv/27034741" TargetMode="External"/><Relationship Id="rId1" Type="http://schemas.openxmlformats.org/officeDocument/2006/relationships/slideLayout" Target="../slideLayouts/slideLayout2.xml"/><Relationship Id="rId2" Type="http://schemas.openxmlformats.org/officeDocument/2006/relationships/hyperlink" Target="http://www.youtube.com/watch?v=_PUhAoVAx0w"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1.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2.em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em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emf"/></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3.xml"/><Relationship Id="rId4" Type="http://schemas.openxmlformats.org/officeDocument/2006/relationships/diagramQuickStyle" Target="../diagrams/quickStyle3.xml"/><Relationship Id="rId5" Type="http://schemas.openxmlformats.org/officeDocument/2006/relationships/diagramColors" Target="../diagrams/colors3.xml"/><Relationship Id="rId6" Type="http://schemas.microsoft.com/office/2007/relationships/diagramDrawing" Target="../diagrams/drawing3.xml"/><Relationship Id="rId1" Type="http://schemas.openxmlformats.org/officeDocument/2006/relationships/slideLayout" Target="../slideLayouts/slideLayout2.xml"/><Relationship Id="rId2" Type="http://schemas.openxmlformats.org/officeDocument/2006/relationships/diagramData" Target="../diagrams/data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emf"/></Relationships>
</file>

<file path=ppt/slides/_rels/slide36.xml.rels><?xml version="1.0" encoding="UTF-8" standalone="yes"?>
<Relationships xmlns="http://schemas.openxmlformats.org/package/2006/relationships"><Relationship Id="rId3" Type="http://schemas.openxmlformats.org/officeDocument/2006/relationships/image" Target="../media/image17.jpeg"/><Relationship Id="rId4" Type="http://schemas.openxmlformats.org/officeDocument/2006/relationships/image" Target="../media/image18.jpeg"/><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9.e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learn.christianaid.org.uk/YouthLeaderResources/pbag.aspx"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20688"/>
            <a:ext cx="7772400" cy="1470025"/>
          </a:xfrm>
        </p:spPr>
        <p:txBody>
          <a:bodyPr>
            <a:normAutofit fontScale="90000"/>
          </a:bodyPr>
          <a:lstStyle/>
          <a:p>
            <a:r>
              <a:rPr lang="en-US" sz="5400" dirty="0"/>
              <a:t>Health and </a:t>
            </a:r>
            <a:r>
              <a:rPr lang="en-US" sz="5400" dirty="0">
                <a:solidFill>
                  <a:schemeClr val="tx1"/>
                </a:solidFill>
              </a:rPr>
              <a:t>Well-being</a:t>
            </a:r>
            <a:br>
              <a:rPr lang="en-US" sz="5400" dirty="0">
                <a:solidFill>
                  <a:schemeClr val="tx1"/>
                </a:solidFill>
              </a:rPr>
            </a:br>
            <a:r>
              <a:rPr lang="en-US" sz="5400" dirty="0">
                <a:solidFill>
                  <a:schemeClr val="tx1"/>
                </a:solidFill>
              </a:rPr>
              <a:t> &amp; </a:t>
            </a:r>
            <a:r>
              <a:rPr lang="en-US" sz="5400" dirty="0"/>
              <a:t>T</a:t>
            </a:r>
            <a:r>
              <a:rPr lang="en-US" sz="5400" dirty="0">
                <a:solidFill>
                  <a:schemeClr val="tx1"/>
                </a:solidFill>
              </a:rPr>
              <a:t>he Humanities</a:t>
            </a:r>
          </a:p>
        </p:txBody>
      </p:sp>
      <p:sp>
        <p:nvSpPr>
          <p:cNvPr id="3" name="Subtitle 2"/>
          <p:cNvSpPr>
            <a:spLocks noGrp="1"/>
          </p:cNvSpPr>
          <p:nvPr>
            <p:ph type="subTitle" idx="1"/>
          </p:nvPr>
        </p:nvSpPr>
        <p:spPr/>
        <p:txBody>
          <a:bodyPr/>
          <a:lstStyle/>
          <a:p>
            <a:r>
              <a:rPr lang="en-US" dirty="0"/>
              <a:t>09/01/17</a:t>
            </a:r>
          </a:p>
        </p:txBody>
      </p:sp>
      <p:pic>
        <p:nvPicPr>
          <p:cNvPr id="5" name="Picture 4"/>
          <p:cNvPicPr>
            <a:picLocks noChangeAspect="1"/>
          </p:cNvPicPr>
          <p:nvPr/>
        </p:nvPicPr>
        <p:blipFill>
          <a:blip r:embed="rId2"/>
          <a:stretch>
            <a:fillRect/>
          </a:stretch>
        </p:blipFill>
        <p:spPr>
          <a:xfrm>
            <a:off x="1553840" y="3068960"/>
            <a:ext cx="6223000" cy="3111500"/>
          </a:xfrm>
          <a:prstGeom prst="rect">
            <a:avLst/>
          </a:prstGeom>
        </p:spPr>
      </p:pic>
    </p:spTree>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4"/>
            <a:ext cx="7772400" cy="1470025"/>
          </a:xfrm>
        </p:spPr>
        <p:txBody>
          <a:bodyPr>
            <a:normAutofit/>
          </a:bodyPr>
          <a:lstStyle/>
          <a:p>
            <a:r>
              <a:rPr lang="en-GB" sz="5400" dirty="0">
                <a:solidFill>
                  <a:srgbClr val="000000"/>
                </a:solidFill>
              </a:rPr>
              <a:t>Objectives</a:t>
            </a:r>
            <a:endParaRPr lang="en-US" sz="5400" dirty="0">
              <a:solidFill>
                <a:srgbClr val="000000"/>
              </a:solidFill>
            </a:endParaRPr>
          </a:p>
        </p:txBody>
      </p:sp>
      <p:sp>
        <p:nvSpPr>
          <p:cNvPr id="3" name="Subtitle 2"/>
          <p:cNvSpPr>
            <a:spLocks noGrp="1"/>
          </p:cNvSpPr>
          <p:nvPr>
            <p:ph type="subTitle" idx="1"/>
          </p:nvPr>
        </p:nvSpPr>
        <p:spPr>
          <a:xfrm>
            <a:off x="304800" y="1752600"/>
            <a:ext cx="8305800" cy="4267200"/>
          </a:xfrm>
        </p:spPr>
        <p:txBody>
          <a:bodyPr>
            <a:normAutofit/>
          </a:bodyPr>
          <a:lstStyle/>
          <a:p>
            <a:pPr lvl="1" algn="l">
              <a:buFont typeface="Arial" pitchFamily="34" charset="0"/>
              <a:buChar char="•"/>
            </a:pPr>
            <a:endParaRPr lang="en-GB" dirty="0">
              <a:solidFill>
                <a:schemeClr val="bg2">
                  <a:lumMod val="25000"/>
                </a:schemeClr>
              </a:solidFill>
              <a:latin typeface="Calibri" pitchFamily="34" charset="0"/>
            </a:endParaRPr>
          </a:p>
          <a:p>
            <a:pPr marL="914400" lvl="1" indent="-457200" algn="l">
              <a:buFont typeface="Wingdings" charset="2"/>
              <a:buChar char="ü"/>
            </a:pPr>
            <a:r>
              <a:rPr lang="en-GB" dirty="0">
                <a:solidFill>
                  <a:srgbClr val="000000"/>
                </a:solidFill>
                <a:latin typeface="Calibri" pitchFamily="34" charset="0"/>
              </a:rPr>
              <a:t>Define </a:t>
            </a:r>
            <a:r>
              <a:rPr lang="en-GB" dirty="0" smtClean="0">
                <a:solidFill>
                  <a:srgbClr val="000000"/>
                </a:solidFill>
                <a:latin typeface="Calibri" pitchFamily="34" charset="0"/>
              </a:rPr>
              <a:t>well-being</a:t>
            </a:r>
          </a:p>
          <a:p>
            <a:pPr marL="914400" lvl="1" indent="-457200" algn="l">
              <a:buFont typeface="Wingdings" charset="2"/>
              <a:buChar char="ü"/>
            </a:pPr>
            <a:r>
              <a:rPr lang="en-GB" dirty="0" smtClean="0">
                <a:solidFill>
                  <a:srgbClr val="000000"/>
                </a:solidFill>
                <a:latin typeface="Calibri" pitchFamily="34" charset="0"/>
              </a:rPr>
              <a:t>Explore </a:t>
            </a:r>
            <a:r>
              <a:rPr lang="en-GB" dirty="0">
                <a:solidFill>
                  <a:srgbClr val="000000"/>
                </a:solidFill>
                <a:latin typeface="Calibri" pitchFamily="34" charset="0"/>
              </a:rPr>
              <a:t>where well-being is addressed in </a:t>
            </a:r>
            <a:r>
              <a:rPr lang="en-GB" dirty="0" smtClean="0">
                <a:solidFill>
                  <a:srgbClr val="000000"/>
                </a:solidFill>
                <a:latin typeface="Calibri" pitchFamily="34" charset="0"/>
              </a:rPr>
              <a:t>schools</a:t>
            </a:r>
          </a:p>
          <a:p>
            <a:pPr marL="914400" lvl="1" indent="-457200" algn="l">
              <a:buFont typeface="Wingdings" charset="2"/>
              <a:buChar char="ü"/>
            </a:pPr>
            <a:r>
              <a:rPr lang="en-GB" dirty="0" smtClean="0">
                <a:solidFill>
                  <a:srgbClr val="000000"/>
                </a:solidFill>
                <a:latin typeface="Calibri" pitchFamily="34" charset="0"/>
              </a:rPr>
              <a:t>Express </a:t>
            </a:r>
            <a:r>
              <a:rPr lang="en-GB" dirty="0">
                <a:solidFill>
                  <a:srgbClr val="000000"/>
                </a:solidFill>
                <a:latin typeface="Calibri" pitchFamily="34" charset="0"/>
              </a:rPr>
              <a:t>opinions on what &amp; how to develop a holistic approach to </a:t>
            </a:r>
            <a:r>
              <a:rPr lang="en-GB" dirty="0" smtClean="0">
                <a:solidFill>
                  <a:srgbClr val="000000"/>
                </a:solidFill>
                <a:latin typeface="Calibri" pitchFamily="34" charset="0"/>
              </a:rPr>
              <a:t>teaching</a:t>
            </a:r>
          </a:p>
          <a:p>
            <a:pPr marL="914400" lvl="1" indent="-457200" algn="l">
              <a:buFont typeface="Wingdings" charset="2"/>
              <a:buChar char="ü"/>
            </a:pPr>
            <a:r>
              <a:rPr lang="en-GB" dirty="0" smtClean="0">
                <a:solidFill>
                  <a:srgbClr val="000000"/>
                </a:solidFill>
                <a:latin typeface="Calibri" pitchFamily="34" charset="0"/>
              </a:rPr>
              <a:t>Engage </a:t>
            </a:r>
            <a:r>
              <a:rPr lang="en-GB" dirty="0">
                <a:solidFill>
                  <a:srgbClr val="000000"/>
                </a:solidFill>
                <a:latin typeface="Calibri" pitchFamily="34" charset="0"/>
              </a:rPr>
              <a:t>with activities to support the teaching of well-being.</a:t>
            </a:r>
          </a:p>
          <a:p>
            <a:pPr lvl="1" algn="l"/>
            <a:endParaRPr lang="en-GB" dirty="0">
              <a:solidFill>
                <a:schemeClr val="bg2">
                  <a:lumMod val="25000"/>
                </a:schemeClr>
              </a:solidFill>
              <a:latin typeface="Calibri" pitchFamily="34" charset="0"/>
            </a:endParaRPr>
          </a:p>
          <a:p>
            <a:pPr lvl="1" algn="l">
              <a:buFont typeface="Arial" pitchFamily="34" charset="0"/>
              <a:buChar char="•"/>
            </a:pPr>
            <a:endParaRPr lang="en-US" dirty="0">
              <a:latin typeface="Calibri" pitchFamily="34" charset="0"/>
            </a:endParaRPr>
          </a:p>
        </p:txBody>
      </p:sp>
    </p:spTree>
    <p:extLst>
      <p:ext uri="{BB962C8B-B14F-4D97-AF65-F5344CB8AC3E}">
        <p14:creationId xmlns:p14="http://schemas.microsoft.com/office/powerpoint/2010/main" val="600920390"/>
      </p:ext>
    </p:extLst>
  </p:cSld>
  <p:clrMapOvr>
    <a:masterClrMapping/>
  </p:clrMapOvr>
  <p:transition>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‘WELL-BEING’?</a:t>
            </a:r>
          </a:p>
        </p:txBody>
      </p:sp>
    </p:spTree>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3"/>
          <a:stretch>
            <a:fillRect/>
          </a:stretch>
        </p:blipFill>
        <p:spPr>
          <a:xfrm>
            <a:off x="520700" y="387350"/>
            <a:ext cx="8102600" cy="6083300"/>
          </a:xfrm>
          <a:prstGeom prst="rect">
            <a:avLst/>
          </a:prstGeom>
        </p:spPr>
      </p:pic>
    </p:spTree>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533400" y="381000"/>
            <a:ext cx="8305800" cy="6070600"/>
          </a:xfrm>
          <a:prstGeom prst="rect">
            <a:avLst/>
          </a:prstGeom>
        </p:spPr>
      </p:pic>
    </p:spTree>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520700" y="469900"/>
            <a:ext cx="8102600" cy="6083300"/>
          </a:xfrm>
          <a:prstGeom prst="rect">
            <a:avLst/>
          </a:prstGeom>
        </p:spPr>
      </p:pic>
    </p:spTree>
  </p:cSld>
  <p:clrMapOvr>
    <a:masterClrMapping/>
  </p:clrMapOvr>
  <p:transition>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611560" y="476672"/>
            <a:ext cx="7772870" cy="3424107"/>
          </a:xfrm>
          <a:prstGeom prst="rect">
            <a:avLst/>
          </a:prstGeom>
        </p:spPr>
        <p:txBody>
          <a:bodyPr>
            <a:normAutofit/>
          </a:bodyPr>
          <a:lstStyle/>
          <a:p>
            <a:pPr marL="0" indent="0" algn="ctr">
              <a:buNone/>
            </a:pPr>
            <a:r>
              <a:rPr lang="en-GB" sz="4800" b="1" dirty="0"/>
              <a:t>Exploring </a:t>
            </a:r>
            <a:r>
              <a:rPr lang="en-GB" sz="4800" b="1" dirty="0" smtClean="0"/>
              <a:t>well-being</a:t>
            </a:r>
          </a:p>
          <a:p>
            <a:pPr marL="0" indent="0" algn="ctr">
              <a:buNone/>
            </a:pPr>
            <a:r>
              <a:rPr lang="en-GB" sz="4800" b="1" dirty="0" smtClean="0"/>
              <a:t> </a:t>
            </a:r>
            <a:r>
              <a:rPr lang="en-GB" sz="4800" b="1" dirty="0"/>
              <a:t>in </a:t>
            </a:r>
            <a:r>
              <a:rPr lang="en-GB" sz="4800" b="1" dirty="0" smtClean="0"/>
              <a:t>schools</a:t>
            </a:r>
            <a:endParaRPr lang="en-GB" sz="4800" b="1" dirty="0"/>
          </a:p>
          <a:p>
            <a:pPr marL="0" indent="0" algn="ctr">
              <a:buNone/>
            </a:pPr>
            <a:endParaRPr lang="en-GB" sz="4800" b="1" dirty="0"/>
          </a:p>
        </p:txBody>
      </p:sp>
      <p:pic>
        <p:nvPicPr>
          <p:cNvPr id="2" name="Picture 1"/>
          <p:cNvPicPr>
            <a:picLocks noChangeAspect="1"/>
          </p:cNvPicPr>
          <p:nvPr/>
        </p:nvPicPr>
        <p:blipFill>
          <a:blip r:embed="rId2"/>
          <a:stretch>
            <a:fillRect/>
          </a:stretch>
        </p:blipFill>
        <p:spPr>
          <a:xfrm>
            <a:off x="2555776" y="2555280"/>
            <a:ext cx="4500488" cy="4130585"/>
          </a:xfrm>
          <a:prstGeom prst="rect">
            <a:avLst/>
          </a:prstGeom>
        </p:spPr>
      </p:pic>
    </p:spTree>
    <p:extLst>
      <p:ext uri="{BB962C8B-B14F-4D97-AF65-F5344CB8AC3E}">
        <p14:creationId xmlns:p14="http://schemas.microsoft.com/office/powerpoint/2010/main" val="1380552448"/>
      </p:ext>
    </p:extLst>
  </p:cSld>
  <p:clrMapOvr>
    <a:masterClrMapping/>
  </p:clrMapOvr>
  <p:transition>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Policy – what’s expected?</a:t>
            </a:r>
            <a:endParaRPr lang="en-US" sz="5400" dirty="0"/>
          </a:p>
        </p:txBody>
      </p:sp>
      <p:sp>
        <p:nvSpPr>
          <p:cNvPr id="3" name="Content Placeholder 2"/>
          <p:cNvSpPr>
            <a:spLocks noGrp="1"/>
          </p:cNvSpPr>
          <p:nvPr>
            <p:ph idx="1"/>
          </p:nvPr>
        </p:nvSpPr>
        <p:spPr>
          <a:noFill/>
        </p:spPr>
        <p:style>
          <a:lnRef idx="1">
            <a:schemeClr val="accent4"/>
          </a:lnRef>
          <a:fillRef idx="3">
            <a:schemeClr val="accent4"/>
          </a:fillRef>
          <a:effectRef idx="2">
            <a:schemeClr val="accent4"/>
          </a:effectRef>
          <a:fontRef idx="minor">
            <a:schemeClr val="lt1"/>
          </a:fontRef>
        </p:style>
        <p:txBody>
          <a:bodyPr/>
          <a:lstStyle/>
          <a:p>
            <a:endParaRPr lang="en-GB" dirty="0"/>
          </a:p>
          <a:p>
            <a:r>
              <a:rPr lang="en-GB" dirty="0">
                <a:solidFill>
                  <a:srgbClr val="FF0000"/>
                </a:solidFill>
              </a:rPr>
              <a:t>School Council</a:t>
            </a:r>
          </a:p>
          <a:p>
            <a:r>
              <a:rPr lang="en-GB" dirty="0">
                <a:solidFill>
                  <a:srgbClr val="FF0000"/>
                </a:solidFill>
              </a:rPr>
              <a:t>Religious education</a:t>
            </a:r>
          </a:p>
          <a:p>
            <a:r>
              <a:rPr lang="en-GB" dirty="0">
                <a:solidFill>
                  <a:srgbClr val="FF0000"/>
                </a:solidFill>
              </a:rPr>
              <a:t>Anti-bulling</a:t>
            </a:r>
          </a:p>
          <a:p>
            <a:r>
              <a:rPr lang="en-GB" dirty="0">
                <a:solidFill>
                  <a:srgbClr val="FF0000"/>
                </a:solidFill>
              </a:rPr>
              <a:t>Race equality </a:t>
            </a:r>
          </a:p>
          <a:p>
            <a:endParaRPr lang="en-US" dirty="0"/>
          </a:p>
        </p:txBody>
      </p:sp>
    </p:spTree>
    <p:extLst>
      <p:ext uri="{BB962C8B-B14F-4D97-AF65-F5344CB8AC3E}">
        <p14:creationId xmlns:p14="http://schemas.microsoft.com/office/powerpoint/2010/main" val="1373985329"/>
      </p:ext>
    </p:extLst>
  </p:cSld>
  <p:clrMapOvr>
    <a:masterClrMapping/>
  </p:clrMapOvr>
  <p:transition>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Well-being in the Primary Curriculum</a:t>
            </a:r>
          </a:p>
        </p:txBody>
      </p:sp>
      <p:sp>
        <p:nvSpPr>
          <p:cNvPr id="3" name="Content Placeholder 2"/>
          <p:cNvSpPr>
            <a:spLocks noGrp="1"/>
          </p:cNvSpPr>
          <p:nvPr>
            <p:ph idx="1"/>
          </p:nvPr>
        </p:nvSpPr>
        <p:spPr/>
        <p:txBody>
          <a:bodyPr/>
          <a:lstStyle/>
          <a:p>
            <a:r>
              <a:rPr lang="en-US" b="1" dirty="0"/>
              <a:t>The Foundation Phase</a:t>
            </a:r>
            <a:r>
              <a:rPr lang="en-US" dirty="0"/>
              <a:t>:  Area of Learning – ‘</a:t>
            </a:r>
            <a:r>
              <a:rPr lang="en-US" b="1" i="1" dirty="0">
                <a:solidFill>
                  <a:srgbClr val="000000"/>
                </a:solidFill>
              </a:rPr>
              <a:t>Personal and Social Development, Well-being and Cultural Diversity’</a:t>
            </a:r>
          </a:p>
          <a:p>
            <a:endParaRPr lang="en-US" b="1" i="1" dirty="0">
              <a:solidFill>
                <a:srgbClr val="000000"/>
              </a:solidFill>
            </a:endParaRPr>
          </a:p>
          <a:p>
            <a:r>
              <a:rPr lang="en-US" b="1" dirty="0">
                <a:solidFill>
                  <a:srgbClr val="000000"/>
                </a:solidFill>
              </a:rPr>
              <a:t>Key Stage 2</a:t>
            </a:r>
            <a:r>
              <a:rPr lang="en-US" b="1" i="1" dirty="0">
                <a:solidFill>
                  <a:srgbClr val="000000"/>
                </a:solidFill>
              </a:rPr>
              <a:t>: Personal and Social Education Framework for 7 to 19-year-olds in Wales</a:t>
            </a:r>
          </a:p>
        </p:txBody>
      </p:sp>
      <p:pic>
        <p:nvPicPr>
          <p:cNvPr id="4" name="Picture 11" descr="PSE Framework"/>
          <p:cNvPicPr>
            <a:picLocks noChangeAspect="1" noChangeArrowheads="1"/>
          </p:cNvPicPr>
          <p:nvPr/>
        </p:nvPicPr>
        <p:blipFill>
          <a:blip r:embed="rId2" cstate="print"/>
          <a:srcRect/>
          <a:stretch>
            <a:fillRect/>
          </a:stretch>
        </p:blipFill>
        <p:spPr bwMode="auto">
          <a:xfrm>
            <a:off x="6172200" y="4876800"/>
            <a:ext cx="1447800" cy="1785257"/>
          </a:xfrm>
          <a:prstGeom prst="rect">
            <a:avLst/>
          </a:prstGeom>
          <a:noFill/>
        </p:spPr>
      </p:pic>
    </p:spTree>
    <p:extLst>
      <p:ext uri="{BB962C8B-B14F-4D97-AF65-F5344CB8AC3E}">
        <p14:creationId xmlns:p14="http://schemas.microsoft.com/office/powerpoint/2010/main" val="780336569"/>
      </p:ext>
    </p:extLst>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dirty="0">
                <a:solidFill>
                  <a:schemeClr val="tx2"/>
                </a:solidFill>
                <a:latin typeface="Bauhaus 93" panose="04030905020B02020C02" pitchFamily="82" charset="0"/>
              </a:rPr>
              <a:t>The PSE Framework</a:t>
            </a:r>
            <a:endParaRPr lang="en-US" dirty="0">
              <a:latin typeface="Bauhaus 93" panose="04030905020B02020C02" pitchFamily="82" charset="0"/>
            </a:endParaRPr>
          </a:p>
        </p:txBody>
      </p:sp>
      <p:sp>
        <p:nvSpPr>
          <p:cNvPr id="3" name="Content Placeholder 2"/>
          <p:cNvSpPr>
            <a:spLocks noGrp="1"/>
          </p:cNvSpPr>
          <p:nvPr>
            <p:ph idx="1"/>
          </p:nvPr>
        </p:nvSpPr>
        <p:spPr>
          <a:noFill/>
        </p:spPr>
        <p:style>
          <a:lnRef idx="3">
            <a:schemeClr val="lt1"/>
          </a:lnRef>
          <a:fillRef idx="1">
            <a:schemeClr val="accent2"/>
          </a:fillRef>
          <a:effectRef idx="1">
            <a:schemeClr val="accent2"/>
          </a:effectRef>
          <a:fontRef idx="minor">
            <a:schemeClr val="lt1"/>
          </a:fontRef>
        </p:style>
        <p:txBody>
          <a:bodyPr/>
          <a:lstStyle/>
          <a:p>
            <a:pPr marL="197644" indent="-197644">
              <a:spcBef>
                <a:spcPct val="50000"/>
              </a:spcBef>
              <a:buNone/>
            </a:pPr>
            <a:r>
              <a:rPr lang="en-GB" dirty="0">
                <a:solidFill>
                  <a:srgbClr val="7030A0"/>
                </a:solidFill>
              </a:rPr>
              <a:t>The main changes are</a:t>
            </a:r>
          </a:p>
          <a:p>
            <a:pPr marL="382810" lvl="1" indent="-197644">
              <a:spcBef>
                <a:spcPct val="50000"/>
              </a:spcBef>
              <a:buFontTx/>
              <a:buChar char="•"/>
            </a:pPr>
            <a:r>
              <a:rPr lang="en-GB" sz="3200" dirty="0">
                <a:solidFill>
                  <a:srgbClr val="7030A0"/>
                </a:solidFill>
              </a:rPr>
              <a:t>emphasis on skills development</a:t>
            </a:r>
          </a:p>
          <a:p>
            <a:pPr marL="382810" lvl="1" indent="-197644">
              <a:spcBef>
                <a:spcPct val="50000"/>
              </a:spcBef>
              <a:buFontTx/>
              <a:buChar char="•"/>
            </a:pPr>
            <a:r>
              <a:rPr lang="en-GB" sz="3200" dirty="0">
                <a:solidFill>
                  <a:srgbClr val="7030A0"/>
                </a:solidFill>
              </a:rPr>
              <a:t>relevant to the twenty-first century</a:t>
            </a:r>
          </a:p>
          <a:p>
            <a:pPr marL="382810" lvl="1" indent="-197644">
              <a:spcBef>
                <a:spcPct val="50000"/>
              </a:spcBef>
              <a:buFontTx/>
              <a:buChar char="•"/>
            </a:pPr>
            <a:r>
              <a:rPr lang="en-GB" sz="3200" dirty="0" err="1">
                <a:solidFill>
                  <a:srgbClr val="7030A0"/>
                </a:solidFill>
              </a:rPr>
              <a:t>Clywch</a:t>
            </a:r>
            <a:r>
              <a:rPr lang="en-GB" sz="3200" dirty="0">
                <a:solidFill>
                  <a:srgbClr val="7030A0"/>
                </a:solidFill>
              </a:rPr>
              <a:t> Report</a:t>
            </a:r>
          </a:p>
          <a:p>
            <a:pPr marL="382810" lvl="1" indent="-197644">
              <a:spcBef>
                <a:spcPct val="50000"/>
              </a:spcBef>
              <a:buFontTx/>
              <a:buChar char="•"/>
            </a:pPr>
            <a:r>
              <a:rPr lang="en-GB" sz="3200" dirty="0">
                <a:solidFill>
                  <a:srgbClr val="7030A0"/>
                </a:solidFill>
              </a:rPr>
              <a:t>extended for 16 to 19-year-olds</a:t>
            </a:r>
            <a:endParaRPr lang="en-US" sz="3200" dirty="0">
              <a:solidFill>
                <a:srgbClr val="7030A0"/>
              </a:solidFill>
            </a:endParaRPr>
          </a:p>
          <a:p>
            <a:endParaRPr lang="en-US" dirty="0"/>
          </a:p>
        </p:txBody>
      </p:sp>
      <p:pic>
        <p:nvPicPr>
          <p:cNvPr id="4" name="Picture 11" descr="PSE Framework"/>
          <p:cNvPicPr>
            <a:picLocks noChangeAspect="1" noChangeArrowheads="1"/>
          </p:cNvPicPr>
          <p:nvPr/>
        </p:nvPicPr>
        <p:blipFill>
          <a:blip r:embed="rId2" cstate="print"/>
          <a:srcRect/>
          <a:stretch>
            <a:fillRect/>
          </a:stretch>
        </p:blipFill>
        <p:spPr bwMode="auto">
          <a:xfrm>
            <a:off x="6030517" y="1052513"/>
            <a:ext cx="950119" cy="1171575"/>
          </a:xfrm>
          <a:prstGeom prst="rect">
            <a:avLst/>
          </a:prstGeom>
          <a:noFill/>
        </p:spPr>
      </p:pic>
    </p:spTree>
    <p:extLst>
      <p:ext uri="{BB962C8B-B14F-4D97-AF65-F5344CB8AC3E}">
        <p14:creationId xmlns:p14="http://schemas.microsoft.com/office/powerpoint/2010/main" val="43408295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Developing a holistic approach</a:t>
            </a:r>
            <a:endParaRPr lang="en-US" dirty="0"/>
          </a:p>
        </p:txBody>
      </p:sp>
      <p:sp>
        <p:nvSpPr>
          <p:cNvPr id="3" name="Content Placeholder 2"/>
          <p:cNvSpPr>
            <a:spLocks noGrp="1"/>
          </p:cNvSpPr>
          <p:nvPr>
            <p:ph idx="1"/>
          </p:nvPr>
        </p:nvSpPr>
        <p:spPr>
          <a:noFill/>
        </p:spPr>
        <p:style>
          <a:lnRef idx="3">
            <a:schemeClr val="lt1"/>
          </a:lnRef>
          <a:fillRef idx="1">
            <a:schemeClr val="accent1"/>
          </a:fillRef>
          <a:effectRef idx="1">
            <a:schemeClr val="accent1"/>
          </a:effectRef>
          <a:fontRef idx="minor">
            <a:schemeClr val="lt1"/>
          </a:fontRef>
        </p:style>
        <p:txBody>
          <a:bodyPr>
            <a:normAutofit fontScale="92500" lnSpcReduction="10000"/>
          </a:bodyPr>
          <a:lstStyle/>
          <a:p>
            <a:pPr marL="335756" indent="-335756">
              <a:buFontTx/>
              <a:buChar char="•"/>
            </a:pPr>
            <a:endParaRPr lang="en-GB" sz="1800" dirty="0"/>
          </a:p>
          <a:p>
            <a:pPr marL="335756" indent="-335756">
              <a:buFontTx/>
              <a:buChar char="•"/>
            </a:pPr>
            <a:endParaRPr lang="en-GB" sz="1800" dirty="0"/>
          </a:p>
          <a:p>
            <a:pPr marL="335756" indent="-335756">
              <a:buFontTx/>
              <a:buChar char="•"/>
            </a:pPr>
            <a:r>
              <a:rPr lang="en-GB" dirty="0">
                <a:solidFill>
                  <a:srgbClr val="000000"/>
                </a:solidFill>
              </a:rPr>
              <a:t>PSE comprises all that a school or college undertakes to support and promote the personal and social development and well being of its learners.</a:t>
            </a:r>
          </a:p>
          <a:p>
            <a:pPr marL="335756" indent="-335756">
              <a:buFontTx/>
              <a:buChar char="•"/>
            </a:pPr>
            <a:endParaRPr lang="en-GB" dirty="0">
              <a:solidFill>
                <a:srgbClr val="000000"/>
              </a:solidFill>
            </a:endParaRPr>
          </a:p>
          <a:p>
            <a:pPr marL="335756" indent="-335756">
              <a:buFontTx/>
              <a:buChar char="•"/>
            </a:pPr>
            <a:endParaRPr lang="en-GB" dirty="0">
              <a:solidFill>
                <a:srgbClr val="000000"/>
              </a:solidFill>
            </a:endParaRPr>
          </a:p>
          <a:p>
            <a:pPr marL="335756" indent="-335756">
              <a:buFontTx/>
              <a:buChar char="•"/>
            </a:pPr>
            <a:r>
              <a:rPr lang="en-GB" dirty="0">
                <a:solidFill>
                  <a:srgbClr val="000000"/>
                </a:solidFill>
              </a:rPr>
              <a:t>All staff have a crucial part to play as does the ethos and organisation of the school or college</a:t>
            </a:r>
            <a:r>
              <a:rPr lang="en-GB" dirty="0">
                <a:solidFill>
                  <a:schemeClr val="bg2">
                    <a:lumMod val="25000"/>
                  </a:schemeClr>
                </a:solidFill>
              </a:rPr>
              <a:t>.</a:t>
            </a:r>
            <a:endParaRPr lang="en-US" dirty="0">
              <a:solidFill>
                <a:schemeClr val="bg2">
                  <a:lumMod val="25000"/>
                </a:schemeClr>
              </a:solidFill>
            </a:endParaRPr>
          </a:p>
          <a:p>
            <a:endParaRPr lang="en-US" dirty="0"/>
          </a:p>
        </p:txBody>
      </p:sp>
    </p:spTree>
    <p:extLst>
      <p:ext uri="{BB962C8B-B14F-4D97-AF65-F5344CB8AC3E}">
        <p14:creationId xmlns:p14="http://schemas.microsoft.com/office/powerpoint/2010/main" val="42867874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p:cTn id="7" dur="1000" fill="hold"/>
                                        <p:tgtEl>
                                          <p:spTgt spid="3">
                                            <p:bg/>
                                          </p:spTgt>
                                        </p:tgtEl>
                                        <p:attrNameLst>
                                          <p:attrName>ppt_x</p:attrName>
                                        </p:attrNameLst>
                                      </p:cBhvr>
                                      <p:tavLst>
                                        <p:tav tm="0">
                                          <p:val>
                                            <p:strVal val="#ppt_x-.2"/>
                                          </p:val>
                                        </p:tav>
                                        <p:tav tm="100000">
                                          <p:val>
                                            <p:strVal val="#ppt_x"/>
                                          </p:val>
                                        </p:tav>
                                      </p:tavLst>
                                    </p:anim>
                                    <p:anim calcmode="lin" valueType="num">
                                      <p:cBhvr>
                                        <p:cTn id="8" dur="1000" fill="hold"/>
                                        <p:tgtEl>
                                          <p:spTgt spid="3">
                                            <p:bg/>
                                          </p:spTgt>
                                        </p:tgtEl>
                                        <p:attrNameLst>
                                          <p:attrName>ppt_y</p:attrName>
                                        </p:attrNameLst>
                                      </p:cBhvr>
                                      <p:tavLst>
                                        <p:tav tm="0">
                                          <p:val>
                                            <p:strVal val="#ppt_y"/>
                                          </p:val>
                                        </p:tav>
                                        <p:tav tm="100000">
                                          <p:val>
                                            <p:strVal val="#ppt_y"/>
                                          </p:val>
                                        </p:tav>
                                      </p:tavLst>
                                    </p:anim>
                                    <p:animEffect transition="in" filter="wipe(right)" prLst="gradientSize: 0.1">
                                      <p:cBhvr>
                                        <p:cTn id="9" dur="1000"/>
                                        <p:tgtEl>
                                          <p:spTgt spid="3">
                                            <p:bg/>
                                          </p:spTgt>
                                        </p:tgtEl>
                                      </p:cBhvr>
                                    </p:animEffect>
                                  </p:childTnLst>
                                </p:cTn>
                              </p:par>
                            </p:childTnLst>
                          </p:cTn>
                        </p:par>
                      </p:childTnLst>
                    </p:cTn>
                  </p:par>
                  <p:par>
                    <p:cTn id="10" fill="hold">
                      <p:stCondLst>
                        <p:cond delay="indefinite"/>
                      </p:stCondLst>
                      <p:childTnLst>
                        <p:par>
                          <p:cTn id="11" fill="hold">
                            <p:stCondLst>
                              <p:cond delay="0"/>
                            </p:stCondLst>
                            <p:childTnLst>
                              <p:par>
                                <p:cTn id="12" presetID="29"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1000" fill="hold"/>
                                        <p:tgtEl>
                                          <p:spTgt spid="3">
                                            <p:txEl>
                                              <p:pRg st="2" end="2"/>
                                            </p:txEl>
                                          </p:spTgt>
                                        </p:tgtEl>
                                        <p:attrNameLst>
                                          <p:attrName>ppt_x</p:attrName>
                                        </p:attrNameLst>
                                      </p:cBhvr>
                                      <p:tavLst>
                                        <p:tav tm="0">
                                          <p:val>
                                            <p:strVal val="#ppt_x-.2"/>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
                                          </p:val>
                                        </p:tav>
                                        <p:tav tm="100000">
                                          <p:val>
                                            <p:strVal val="#ppt_y"/>
                                          </p:val>
                                        </p:tav>
                                      </p:tavLst>
                                    </p:anim>
                                    <p:animEffect transition="in" filter="wipe(right)" prLst="gradientSize: 0.1">
                                      <p:cBhvr>
                                        <p:cTn id="16" dur="1000"/>
                                        <p:tgtEl>
                                          <p:spTgt spid="3">
                                            <p:txEl>
                                              <p:pRg st="2" end="2"/>
                                            </p:txEl>
                                          </p:spTgt>
                                        </p:tgtEl>
                                      </p:cBhvr>
                                    </p:animEffect>
                                  </p:childTnLst>
                                </p:cTn>
                              </p:par>
                            </p:childTnLst>
                          </p:cTn>
                        </p:par>
                        <p:par>
                          <p:cTn id="17" fill="hold">
                            <p:stCondLst>
                              <p:cond delay="1000"/>
                            </p:stCondLst>
                            <p:childTnLst>
                              <p:par>
                                <p:cTn id="18" presetID="29" presetClass="entr" presetSubtype="0" fill="hold" grpId="0" nodeType="after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p:cTn id="20" dur="2000" fill="hold"/>
                                        <p:tgtEl>
                                          <p:spTgt spid="3">
                                            <p:txEl>
                                              <p:pRg st="5" end="5"/>
                                            </p:txEl>
                                          </p:spTgt>
                                        </p:tgtEl>
                                        <p:attrNameLst>
                                          <p:attrName>ppt_x</p:attrName>
                                        </p:attrNameLst>
                                      </p:cBhvr>
                                      <p:tavLst>
                                        <p:tav tm="0">
                                          <p:val>
                                            <p:strVal val="#ppt_x-.2"/>
                                          </p:val>
                                        </p:tav>
                                        <p:tav tm="100000">
                                          <p:val>
                                            <p:strVal val="#ppt_x"/>
                                          </p:val>
                                        </p:tav>
                                      </p:tavLst>
                                    </p:anim>
                                    <p:anim calcmode="lin" valueType="num">
                                      <p:cBhvr>
                                        <p:cTn id="21" dur="2000" fill="hold"/>
                                        <p:tgtEl>
                                          <p:spTgt spid="3">
                                            <p:txEl>
                                              <p:pRg st="5" end="5"/>
                                            </p:txEl>
                                          </p:spTgt>
                                        </p:tgtEl>
                                        <p:attrNameLst>
                                          <p:attrName>ppt_y</p:attrName>
                                        </p:attrNameLst>
                                      </p:cBhvr>
                                      <p:tavLst>
                                        <p:tav tm="0">
                                          <p:val>
                                            <p:strVal val="#ppt_y"/>
                                          </p:val>
                                        </p:tav>
                                        <p:tav tm="100000">
                                          <p:val>
                                            <p:strVal val="#ppt_y"/>
                                          </p:val>
                                        </p:tav>
                                      </p:tavLst>
                                    </p:anim>
                                    <p:animEffect transition="in" filter="wipe(right)" prLst="gradientSize: 0.1">
                                      <p:cBhvr>
                                        <p:cTn id="2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Well-being in Education</a:t>
            </a:r>
          </a:p>
        </p:txBody>
      </p:sp>
      <p:sp>
        <p:nvSpPr>
          <p:cNvPr id="5" name="Content Placeholder 4"/>
          <p:cNvSpPr>
            <a:spLocks noGrp="1"/>
          </p:cNvSpPr>
          <p:nvPr>
            <p:ph sz="half" idx="1"/>
          </p:nvPr>
        </p:nvSpPr>
        <p:spPr/>
        <p:txBody>
          <a:bodyPr/>
          <a:lstStyle/>
          <a:p>
            <a:r>
              <a:rPr lang="en-US" dirty="0"/>
              <a:t>Donaldson’s Review (2015)</a:t>
            </a:r>
          </a:p>
        </p:txBody>
      </p:sp>
      <p:graphicFrame>
        <p:nvGraphicFramePr>
          <p:cNvPr id="87042" name="Object 2"/>
          <p:cNvGraphicFramePr>
            <a:graphicFrameLocks noChangeAspect="1"/>
          </p:cNvGraphicFramePr>
          <p:nvPr/>
        </p:nvGraphicFramePr>
        <p:xfrm>
          <a:off x="4211960" y="1268760"/>
          <a:ext cx="3721224" cy="5271734"/>
        </p:xfrm>
        <a:graphic>
          <a:graphicData uri="http://schemas.openxmlformats.org/presentationml/2006/ole">
            <mc:AlternateContent xmlns:mc="http://schemas.openxmlformats.org/markup-compatibility/2006">
              <mc:Choice xmlns:v="urn:schemas-microsoft-com:vml" Requires="v">
                <p:oleObj spid="_x0000_s90116" name="Acrobat Document" r:id="rId3" imgW="2616200" imgH="3708400" progId="">
                  <p:embed/>
                </p:oleObj>
              </mc:Choice>
              <mc:Fallback>
                <p:oleObj name="Acrobat Document" r:id="rId3" imgW="2616200" imgH="3708400"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1960" y="1268760"/>
                        <a:ext cx="3721224" cy="5271734"/>
                      </a:xfrm>
                      <a:prstGeom prst="rect">
                        <a:avLst/>
                      </a:prstGeom>
                      <a:noFill/>
                      <a:ln>
                        <a:solidFill>
                          <a:schemeClr val="tx1"/>
                        </a:solidFill>
                      </a:ln>
                      <a:extLst/>
                    </p:spPr>
                  </p:pic>
                </p:oleObj>
              </mc:Fallback>
            </mc:AlternateContent>
          </a:graphicData>
        </a:graphic>
      </p:graphicFrame>
    </p:spTree>
    <p:extLst>
      <p:ext uri="{BB962C8B-B14F-4D97-AF65-F5344CB8AC3E}">
        <p14:creationId xmlns:p14="http://schemas.microsoft.com/office/powerpoint/2010/main" val="1607279986"/>
      </p:ext>
    </p:extLst>
  </p:cSld>
  <p:clrMapOvr>
    <a:masterClrMapping/>
  </p:clrMapOvr>
  <p:transition>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3528" y="260648"/>
            <a:ext cx="8712968" cy="6494085"/>
          </a:xfrm>
          <a:prstGeom prst="rect">
            <a:avLst/>
          </a:prstGeom>
          <a:noFill/>
        </p:spPr>
        <p:txBody>
          <a:bodyPr wrap="square" rtlCol="0">
            <a:spAutoFit/>
          </a:bodyPr>
          <a:lstStyle/>
          <a:p>
            <a:r>
              <a:rPr lang="en-GB" sz="3200" b="1" dirty="0"/>
              <a:t>Rationale </a:t>
            </a:r>
          </a:p>
          <a:p>
            <a:r>
              <a:rPr lang="en-GB" sz="3200" i="1" dirty="0"/>
              <a:t>Children and young people need </a:t>
            </a:r>
            <a:r>
              <a:rPr lang="en-GB" sz="3200" i="1" u="sng" dirty="0"/>
              <a:t>to experience social, emotional and physical well-being to thrive and engage successfully with their education</a:t>
            </a:r>
            <a:r>
              <a:rPr lang="en-GB" sz="3200" dirty="0"/>
              <a:t>. </a:t>
            </a:r>
            <a:r>
              <a:rPr lang="en-GB" sz="3200" b="1" dirty="0"/>
              <a:t>The Health and well-being Area of Learning and Experience</a:t>
            </a:r>
            <a:r>
              <a:rPr lang="en-GB" sz="3200" dirty="0"/>
              <a:t> will help them to </a:t>
            </a:r>
            <a:r>
              <a:rPr lang="en-GB" sz="3200" i="1" u="sng" dirty="0"/>
              <a:t>build the knowledge, understanding and skills that will enable them to develop positive and appropriate relationships, deal with the difficult issues and decisions they will face and learn to live independently</a:t>
            </a:r>
            <a:r>
              <a:rPr lang="en-GB" sz="3200" u="sng" dirty="0"/>
              <a:t>.</a:t>
            </a:r>
            <a:r>
              <a:rPr lang="en-GB" sz="3200" dirty="0"/>
              <a:t> In discussions for the Review, </a:t>
            </a:r>
            <a:r>
              <a:rPr lang="en-GB" sz="3200" i="1" u="sng" dirty="0"/>
              <a:t>many children and young people felt that these were some of the most important issues</a:t>
            </a:r>
            <a:r>
              <a:rPr lang="en-GB" sz="3200" u="sng" dirty="0"/>
              <a:t> </a:t>
            </a:r>
            <a:r>
              <a:rPr lang="en-GB" sz="3200" dirty="0"/>
              <a:t>that they needed to learn about in school.</a:t>
            </a:r>
          </a:p>
        </p:txBody>
      </p:sp>
    </p:spTree>
    <p:extLst>
      <p:ext uri="{BB962C8B-B14F-4D97-AF65-F5344CB8AC3E}">
        <p14:creationId xmlns:p14="http://schemas.microsoft.com/office/powerpoint/2010/main" val="281443155"/>
      </p:ext>
    </p:extLst>
  </p:cSld>
  <p:clrMapOvr>
    <a:masterClrMapping/>
  </p:clrMapOvr>
  <p:transition>
    <p:dissolv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1275546" y="188640"/>
            <a:ext cx="6752838" cy="1257300"/>
          </a:xfrm>
        </p:spPr>
        <p:txBody>
          <a:bodyPr>
            <a:noAutofit/>
          </a:bodyPr>
          <a:lstStyle/>
          <a:p>
            <a:r>
              <a:rPr lang="en-US" altLang="en-US" sz="3600" dirty="0"/>
              <a:t>The </a:t>
            </a:r>
            <a:r>
              <a:rPr lang="en-US" altLang="en-US" sz="3600" b="1" dirty="0"/>
              <a:t>four purposes </a:t>
            </a:r>
            <a:r>
              <a:rPr lang="en-US" altLang="en-US" sz="3600" dirty="0"/>
              <a:t>are that all children and young people will be:</a:t>
            </a:r>
          </a:p>
        </p:txBody>
      </p:sp>
      <p:sp>
        <p:nvSpPr>
          <p:cNvPr id="4" name="Rectangle 3"/>
          <p:cNvSpPr>
            <a:spLocks noChangeArrowheads="1"/>
          </p:cNvSpPr>
          <p:nvPr/>
        </p:nvSpPr>
        <p:spPr bwMode="auto">
          <a:xfrm>
            <a:off x="251520" y="1844824"/>
            <a:ext cx="8640960" cy="4031873"/>
          </a:xfrm>
          <a:prstGeom prst="rect">
            <a:avLst/>
          </a:prstGeom>
          <a:gradFill rotWithShape="1">
            <a:gsLst>
              <a:gs pos="0">
                <a:srgbClr val="E4E4FF"/>
              </a:gs>
              <a:gs pos="64999">
                <a:srgbClr val="C2C2FF"/>
              </a:gs>
              <a:gs pos="100000">
                <a:srgbClr val="A9A9FF"/>
              </a:gs>
            </a:gsLst>
            <a:lin ang="5400000" scaled="1"/>
          </a:gradFill>
          <a:ln w="9525">
            <a:solidFill>
              <a:srgbClr val="9393FC"/>
            </a:solidFill>
            <a:miter lim="800000"/>
            <a:headEnd/>
            <a:tailEnd/>
          </a:ln>
          <a:effectLst>
            <a:outerShdw blurRad="40000" dist="20000" dir="5400000" rotWithShape="0">
              <a:srgbClr val="000000">
                <a:alpha val="37999"/>
              </a:srgbClr>
            </a:outerShdw>
          </a:effectLst>
        </p:spPr>
        <p:txBody>
          <a:bodyPr wrap="square">
            <a:spAutoFit/>
          </a:bodyPr>
          <a:lstStyle/>
          <a:p>
            <a:pPr eaLnBrk="1" hangingPunct="1">
              <a:defRPr/>
            </a:pPr>
            <a:r>
              <a:rPr lang="en-US" sz="3200" b="1" dirty="0">
                <a:solidFill>
                  <a:schemeClr val="dk1"/>
                </a:solidFill>
              </a:rPr>
              <a:t>Ambitious, capable learners </a:t>
            </a:r>
            <a:r>
              <a:rPr lang="en-US" sz="3200" dirty="0">
                <a:solidFill>
                  <a:schemeClr val="dk1"/>
                </a:solidFill>
              </a:rPr>
              <a:t>who are ready to learn throughout their lives.</a:t>
            </a:r>
          </a:p>
          <a:p>
            <a:pPr eaLnBrk="1" hangingPunct="1">
              <a:defRPr/>
            </a:pPr>
            <a:r>
              <a:rPr lang="en-US" sz="3200" b="1" dirty="0">
                <a:solidFill>
                  <a:schemeClr val="dk1"/>
                </a:solidFill>
              </a:rPr>
              <a:t>Enterprising, creative contributors </a:t>
            </a:r>
            <a:r>
              <a:rPr lang="en-US" sz="3200" dirty="0">
                <a:solidFill>
                  <a:schemeClr val="dk1"/>
                </a:solidFill>
              </a:rPr>
              <a:t>who are ready to play a full part in life and work.</a:t>
            </a:r>
          </a:p>
          <a:p>
            <a:pPr eaLnBrk="1" hangingPunct="1">
              <a:defRPr/>
            </a:pPr>
            <a:r>
              <a:rPr lang="en-US" sz="3200" b="1" dirty="0">
                <a:solidFill>
                  <a:schemeClr val="dk1"/>
                </a:solidFill>
              </a:rPr>
              <a:t>Ethical, informed citizens </a:t>
            </a:r>
            <a:r>
              <a:rPr lang="en-US" sz="3200" dirty="0">
                <a:solidFill>
                  <a:schemeClr val="dk1"/>
                </a:solidFill>
              </a:rPr>
              <a:t>who are ready to be citizens of Wales and the world.</a:t>
            </a:r>
          </a:p>
          <a:p>
            <a:pPr eaLnBrk="1" hangingPunct="1">
              <a:defRPr/>
            </a:pPr>
            <a:r>
              <a:rPr lang="en-US" sz="3200" b="1" dirty="0">
                <a:solidFill>
                  <a:schemeClr val="dk1"/>
                </a:solidFill>
              </a:rPr>
              <a:t>Healthy, confident individuals </a:t>
            </a:r>
            <a:r>
              <a:rPr lang="en-US" sz="3200" dirty="0">
                <a:solidFill>
                  <a:schemeClr val="dk1"/>
                </a:solidFill>
              </a:rPr>
              <a:t>who are ready to lead fulfilling lives as valued members of society.</a:t>
            </a:r>
          </a:p>
        </p:txBody>
      </p:sp>
    </p:spTree>
    <p:extLst>
      <p:ext uri="{BB962C8B-B14F-4D97-AF65-F5344CB8AC3E}">
        <p14:creationId xmlns:p14="http://schemas.microsoft.com/office/powerpoint/2010/main" val="1405464952"/>
      </p:ext>
    </p:extLst>
  </p:cSld>
  <p:clrMapOvr>
    <a:masterClrMapping/>
  </p:clrMapOvr>
  <p:transition>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Well-being in Education</a:t>
            </a:r>
          </a:p>
        </p:txBody>
      </p:sp>
      <p:sp>
        <p:nvSpPr>
          <p:cNvPr id="6" name="Content Placeholder 5"/>
          <p:cNvSpPr>
            <a:spLocks noGrp="1"/>
          </p:cNvSpPr>
          <p:nvPr>
            <p:ph sz="half" idx="2"/>
          </p:nvPr>
        </p:nvSpPr>
        <p:spPr>
          <a:xfrm>
            <a:off x="457200" y="1600200"/>
            <a:ext cx="8229600" cy="4525963"/>
          </a:xfrm>
        </p:spPr>
        <p:txBody>
          <a:bodyPr/>
          <a:lstStyle/>
          <a:p>
            <a:r>
              <a:rPr lang="en-US" dirty="0"/>
              <a:t>Well-being of Future Generations (Wales) Act 2015</a:t>
            </a:r>
          </a:p>
        </p:txBody>
      </p:sp>
      <p:pic>
        <p:nvPicPr>
          <p:cNvPr id="10" name="Picture 2"/>
          <p:cNvPicPr>
            <a:picLocks noChangeAspect="1" noChangeArrowheads="1"/>
          </p:cNvPicPr>
          <p:nvPr/>
        </p:nvPicPr>
        <p:blipFill>
          <a:blip r:embed="rId2"/>
          <a:srcRect l="32996" t="11769" r="33891" b="3908"/>
          <a:stretch>
            <a:fillRect/>
          </a:stretch>
        </p:blipFill>
        <p:spPr bwMode="auto">
          <a:xfrm>
            <a:off x="3275856" y="2420888"/>
            <a:ext cx="2965879" cy="4248472"/>
          </a:xfrm>
          <a:prstGeom prst="rect">
            <a:avLst/>
          </a:prstGeom>
          <a:noFill/>
          <a:ln w="9525">
            <a:noFill/>
            <a:miter lim="800000"/>
            <a:headEnd/>
            <a:tailEnd/>
          </a:ln>
        </p:spPr>
      </p:pic>
    </p:spTree>
    <p:extLst>
      <p:ext uri="{BB962C8B-B14F-4D97-AF65-F5344CB8AC3E}">
        <p14:creationId xmlns:p14="http://schemas.microsoft.com/office/powerpoint/2010/main" val="194550494"/>
      </p:ext>
    </p:extLst>
  </p:cSld>
  <p:clrMapOvr>
    <a:masterClrMapping/>
  </p:clrMapOvr>
  <p:transition>
    <p:dissolv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457200" y="0"/>
            <a:ext cx="8229600" cy="1143000"/>
          </a:xfrm>
        </p:spPr>
        <p:txBody>
          <a:bodyPr/>
          <a:lstStyle/>
          <a:p>
            <a:r>
              <a:rPr lang="en-US"/>
              <a:t>How many well-being goals?</a:t>
            </a:r>
          </a:p>
        </p:txBody>
      </p:sp>
      <p:sp>
        <p:nvSpPr>
          <p:cNvPr id="39939" name="Content Placeholder 2"/>
          <p:cNvSpPr>
            <a:spLocks noGrp="1"/>
          </p:cNvSpPr>
          <p:nvPr>
            <p:ph idx="1"/>
          </p:nvPr>
        </p:nvSpPr>
        <p:spPr/>
        <p:txBody>
          <a:bodyPr/>
          <a:lstStyle/>
          <a:p>
            <a:endParaRPr lang="en-US"/>
          </a:p>
        </p:txBody>
      </p:sp>
      <p:pic>
        <p:nvPicPr>
          <p:cNvPr id="39940" name="Picture 3"/>
          <p:cNvPicPr>
            <a:picLocks noChangeAspect="1"/>
          </p:cNvPicPr>
          <p:nvPr/>
        </p:nvPicPr>
        <p:blipFill>
          <a:blip r:embed="rId2"/>
          <a:srcRect/>
          <a:stretch>
            <a:fillRect/>
          </a:stretch>
        </p:blipFill>
        <p:spPr bwMode="auto">
          <a:xfrm>
            <a:off x="0" y="0"/>
            <a:ext cx="9144000" cy="7519988"/>
          </a:xfrm>
          <a:prstGeom prst="rect">
            <a:avLst/>
          </a:prstGeom>
          <a:noFill/>
          <a:ln w="9525">
            <a:noFill/>
            <a:miter lim="800000"/>
            <a:headEnd/>
            <a:tailEnd/>
          </a:ln>
        </p:spPr>
      </p:pic>
    </p:spTree>
    <p:extLst>
      <p:ext uri="{BB962C8B-B14F-4D97-AF65-F5344CB8AC3E}">
        <p14:creationId xmlns:p14="http://schemas.microsoft.com/office/powerpoint/2010/main" val="1340041924"/>
      </p:ext>
    </p:extLst>
  </p:cSld>
  <p:clrMapOvr>
    <a:masterClrMapping/>
  </p:clrMapOvr>
  <p:transition>
    <p:dissolv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should education be concerned about WELL-BEING?</a:t>
            </a:r>
            <a:endParaRPr lang="en-US" dirty="0"/>
          </a:p>
        </p:txBody>
      </p:sp>
      <p:sp>
        <p:nvSpPr>
          <p:cNvPr id="3" name="Content Placeholder 2"/>
          <p:cNvSpPr>
            <a:spLocks noGrp="1"/>
          </p:cNvSpPr>
          <p:nvPr>
            <p:ph idx="1"/>
          </p:nvPr>
        </p:nvSpPr>
        <p:spPr>
          <a:xfrm>
            <a:off x="609600" y="1828800"/>
            <a:ext cx="7848600" cy="4114800"/>
          </a:xfrm>
        </p:spPr>
        <p:txBody>
          <a:bodyPr>
            <a:normAutofit fontScale="92500"/>
          </a:bodyPr>
          <a:lstStyle/>
          <a:p>
            <a:r>
              <a:rPr lang="en-GB" dirty="0">
                <a:latin typeface="Calibri" pitchFamily="34" charset="0"/>
              </a:rPr>
              <a:t>What areas should educators seek to address?</a:t>
            </a:r>
          </a:p>
          <a:p>
            <a:r>
              <a:rPr lang="en-GB" dirty="0">
                <a:latin typeface="Calibri" pitchFamily="34" charset="0"/>
              </a:rPr>
              <a:t>Which areas are of most importance?</a:t>
            </a:r>
          </a:p>
          <a:p>
            <a:r>
              <a:rPr lang="en-GB" dirty="0">
                <a:latin typeface="Calibri" pitchFamily="34" charset="0"/>
              </a:rPr>
              <a:t>How do we chose what to do?</a:t>
            </a:r>
          </a:p>
          <a:p>
            <a:r>
              <a:rPr lang="en-GB" dirty="0">
                <a:latin typeface="Calibri" pitchFamily="34" charset="0"/>
              </a:rPr>
              <a:t>What impact does emotion have on learning?</a:t>
            </a:r>
          </a:p>
          <a:p>
            <a:r>
              <a:rPr lang="en-GB" dirty="0">
                <a:latin typeface="Calibri" pitchFamily="34" charset="0"/>
              </a:rPr>
              <a:t>Why does social awareness effect learning?</a:t>
            </a:r>
          </a:p>
          <a:p>
            <a:r>
              <a:rPr lang="en-GB" dirty="0">
                <a:latin typeface="Calibri" pitchFamily="34" charset="0"/>
              </a:rPr>
              <a:t>Does a PSE agenda overstep the remit for education?</a:t>
            </a:r>
          </a:p>
        </p:txBody>
      </p:sp>
    </p:spTree>
    <p:extLst>
      <p:ext uri="{BB962C8B-B14F-4D97-AF65-F5344CB8AC3E}">
        <p14:creationId xmlns:p14="http://schemas.microsoft.com/office/powerpoint/2010/main" val="24811208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ppt_x</p:attrName>
                                        </p:attrNameLst>
                                      </p:cBhvr>
                                      <p:tavLst>
                                        <p:tav tm="0">
                                          <p:val>
                                            <p:strVal val="#ppt_x-.2"/>
                                          </p:val>
                                        </p:tav>
                                        <p:tav tm="100000">
                                          <p:val>
                                            <p:strVal val="#ppt_x"/>
                                          </p:val>
                                        </p:tav>
                                      </p:tavLst>
                                    </p:anim>
                                    <p:anim calcmode="lin" valueType="num">
                                      <p:cBhvr>
                                        <p:cTn id="8" dur="1000" fill="hold"/>
                                        <p:tgtEl>
                                          <p:spTgt spid="3">
                                            <p:txEl>
                                              <p:pRg st="0" end="0"/>
                                            </p:txEl>
                                          </p:spTgt>
                                        </p:tgtEl>
                                        <p:attrNameLst>
                                          <p:attrName>ppt_y</p:attrName>
                                        </p:attrNameLst>
                                      </p:cBhvr>
                                      <p:tavLst>
                                        <p:tav tm="0">
                                          <p:val>
                                            <p:strVal val="#ppt_y"/>
                                          </p:val>
                                        </p:tav>
                                        <p:tav tm="100000">
                                          <p:val>
                                            <p:strVal val="#ppt_y"/>
                                          </p:val>
                                        </p:tav>
                                      </p:tavLst>
                                    </p:anim>
                                    <p:animEffect transition="in" filter="wipe(right)" prLst="gradientSize: 0.1">
                                      <p:cBhvr>
                                        <p:cTn id="9" dur="1000"/>
                                        <p:tgtEl>
                                          <p:spTgt spid="3">
                                            <p:txEl>
                                              <p:pRg st="0" end="0"/>
                                            </p:txEl>
                                          </p:spTgt>
                                        </p:tgtEl>
                                      </p:cBhvr>
                                    </p:animEffect>
                                  </p:childTnLst>
                                </p:cTn>
                              </p:par>
                            </p:childTnLst>
                          </p:cTn>
                        </p:par>
                        <p:par>
                          <p:cTn id="10" fill="hold">
                            <p:stCondLst>
                              <p:cond delay="1000"/>
                            </p:stCondLst>
                            <p:childTnLst>
                              <p:par>
                                <p:cTn id="11" presetID="29" presetClass="entr" presetSubtype="0" fill="hold"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2000" fill="hold"/>
                                        <p:tgtEl>
                                          <p:spTgt spid="3">
                                            <p:txEl>
                                              <p:pRg st="1" end="1"/>
                                            </p:txEl>
                                          </p:spTgt>
                                        </p:tgtEl>
                                        <p:attrNameLst>
                                          <p:attrName>ppt_x</p:attrName>
                                        </p:attrNameLst>
                                      </p:cBhvr>
                                      <p:tavLst>
                                        <p:tav tm="0">
                                          <p:val>
                                            <p:strVal val="#ppt_x-.2"/>
                                          </p:val>
                                        </p:tav>
                                        <p:tav tm="100000">
                                          <p:val>
                                            <p:strVal val="#ppt_x"/>
                                          </p:val>
                                        </p:tav>
                                      </p:tavLst>
                                    </p:anim>
                                    <p:anim calcmode="lin" valueType="num">
                                      <p:cBhvr>
                                        <p:cTn id="14" dur="2000" fill="hold"/>
                                        <p:tgtEl>
                                          <p:spTgt spid="3">
                                            <p:txEl>
                                              <p:pRg st="1" end="1"/>
                                            </p:txEl>
                                          </p:spTgt>
                                        </p:tgtEl>
                                        <p:attrNameLst>
                                          <p:attrName>ppt_y</p:attrName>
                                        </p:attrNameLst>
                                      </p:cBhvr>
                                      <p:tavLst>
                                        <p:tav tm="0">
                                          <p:val>
                                            <p:strVal val="#ppt_y"/>
                                          </p:val>
                                        </p:tav>
                                        <p:tav tm="100000">
                                          <p:val>
                                            <p:strVal val="#ppt_y"/>
                                          </p:val>
                                        </p:tav>
                                      </p:tavLst>
                                    </p:anim>
                                    <p:animEffect transition="in" filter="wipe(right)" prLst="gradientSize: 0.1">
                                      <p:cBhvr>
                                        <p:cTn id="15" dur="2000"/>
                                        <p:tgtEl>
                                          <p:spTgt spid="3">
                                            <p:txEl>
                                              <p:pRg st="1" end="1"/>
                                            </p:txEl>
                                          </p:spTgt>
                                        </p:tgtEl>
                                      </p:cBhvr>
                                    </p:animEffect>
                                  </p:childTnLst>
                                </p:cTn>
                              </p:par>
                            </p:childTnLst>
                          </p:cTn>
                        </p:par>
                        <p:par>
                          <p:cTn id="16" fill="hold">
                            <p:stCondLst>
                              <p:cond delay="3000"/>
                            </p:stCondLst>
                            <p:childTnLst>
                              <p:par>
                                <p:cTn id="17" presetID="29" presetClass="entr" presetSubtype="0" fill="hold"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2000" fill="hold"/>
                                        <p:tgtEl>
                                          <p:spTgt spid="3">
                                            <p:txEl>
                                              <p:pRg st="2" end="2"/>
                                            </p:txEl>
                                          </p:spTgt>
                                        </p:tgtEl>
                                        <p:attrNameLst>
                                          <p:attrName>ppt_x</p:attrName>
                                        </p:attrNameLst>
                                      </p:cBhvr>
                                      <p:tavLst>
                                        <p:tav tm="0">
                                          <p:val>
                                            <p:strVal val="#ppt_x-.2"/>
                                          </p:val>
                                        </p:tav>
                                        <p:tav tm="100000">
                                          <p:val>
                                            <p:strVal val="#ppt_x"/>
                                          </p:val>
                                        </p:tav>
                                      </p:tavLst>
                                    </p:anim>
                                    <p:anim calcmode="lin" valueType="num">
                                      <p:cBhvr>
                                        <p:cTn id="20" dur="2000" fill="hold"/>
                                        <p:tgtEl>
                                          <p:spTgt spid="3">
                                            <p:txEl>
                                              <p:pRg st="2" end="2"/>
                                            </p:txEl>
                                          </p:spTgt>
                                        </p:tgtEl>
                                        <p:attrNameLst>
                                          <p:attrName>ppt_y</p:attrName>
                                        </p:attrNameLst>
                                      </p:cBhvr>
                                      <p:tavLst>
                                        <p:tav tm="0">
                                          <p:val>
                                            <p:strVal val="#ppt_y"/>
                                          </p:val>
                                        </p:tav>
                                        <p:tav tm="100000">
                                          <p:val>
                                            <p:strVal val="#ppt_y"/>
                                          </p:val>
                                        </p:tav>
                                      </p:tavLst>
                                    </p:anim>
                                    <p:animEffect transition="in" filter="wipe(right)" prLst="gradientSize: 0.1">
                                      <p:cBhvr>
                                        <p:cTn id="21" dur="2000"/>
                                        <p:tgtEl>
                                          <p:spTgt spid="3">
                                            <p:txEl>
                                              <p:pRg st="2" end="2"/>
                                            </p:txEl>
                                          </p:spTgt>
                                        </p:tgtEl>
                                      </p:cBhvr>
                                    </p:animEffect>
                                  </p:childTnLst>
                                </p:cTn>
                              </p:par>
                            </p:childTnLst>
                          </p:cTn>
                        </p:par>
                        <p:par>
                          <p:cTn id="22" fill="hold">
                            <p:stCondLst>
                              <p:cond delay="5000"/>
                            </p:stCondLst>
                            <p:childTnLst>
                              <p:par>
                                <p:cTn id="23" presetID="29" presetClass="entr" presetSubtype="0" fill="hold"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2000" fill="hold"/>
                                        <p:tgtEl>
                                          <p:spTgt spid="3">
                                            <p:txEl>
                                              <p:pRg st="3" end="3"/>
                                            </p:txEl>
                                          </p:spTgt>
                                        </p:tgtEl>
                                        <p:attrNameLst>
                                          <p:attrName>ppt_x</p:attrName>
                                        </p:attrNameLst>
                                      </p:cBhvr>
                                      <p:tavLst>
                                        <p:tav tm="0">
                                          <p:val>
                                            <p:strVal val="#ppt_x-.2"/>
                                          </p:val>
                                        </p:tav>
                                        <p:tav tm="100000">
                                          <p:val>
                                            <p:strVal val="#ppt_x"/>
                                          </p:val>
                                        </p:tav>
                                      </p:tavLst>
                                    </p:anim>
                                    <p:anim calcmode="lin" valueType="num">
                                      <p:cBhvr>
                                        <p:cTn id="26" dur="2000" fill="hold"/>
                                        <p:tgtEl>
                                          <p:spTgt spid="3">
                                            <p:txEl>
                                              <p:pRg st="3" end="3"/>
                                            </p:txEl>
                                          </p:spTgt>
                                        </p:tgtEl>
                                        <p:attrNameLst>
                                          <p:attrName>ppt_y</p:attrName>
                                        </p:attrNameLst>
                                      </p:cBhvr>
                                      <p:tavLst>
                                        <p:tav tm="0">
                                          <p:val>
                                            <p:strVal val="#ppt_y"/>
                                          </p:val>
                                        </p:tav>
                                        <p:tav tm="100000">
                                          <p:val>
                                            <p:strVal val="#ppt_y"/>
                                          </p:val>
                                        </p:tav>
                                      </p:tavLst>
                                    </p:anim>
                                    <p:animEffect transition="in" filter="wipe(right)" prLst="gradientSize: 0.1">
                                      <p:cBhvr>
                                        <p:cTn id="27" dur="2000"/>
                                        <p:tgtEl>
                                          <p:spTgt spid="3">
                                            <p:txEl>
                                              <p:pRg st="3" end="3"/>
                                            </p:txEl>
                                          </p:spTgt>
                                        </p:tgtEl>
                                      </p:cBhvr>
                                    </p:animEffect>
                                  </p:childTnLst>
                                </p:cTn>
                              </p:par>
                            </p:childTnLst>
                          </p:cTn>
                        </p:par>
                        <p:par>
                          <p:cTn id="28" fill="hold">
                            <p:stCondLst>
                              <p:cond delay="7000"/>
                            </p:stCondLst>
                            <p:childTnLst>
                              <p:par>
                                <p:cTn id="29" presetID="29" presetClass="entr" presetSubtype="0" fill="hold"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2000" fill="hold"/>
                                        <p:tgtEl>
                                          <p:spTgt spid="3">
                                            <p:txEl>
                                              <p:pRg st="4" end="4"/>
                                            </p:txEl>
                                          </p:spTgt>
                                        </p:tgtEl>
                                        <p:attrNameLst>
                                          <p:attrName>ppt_x</p:attrName>
                                        </p:attrNameLst>
                                      </p:cBhvr>
                                      <p:tavLst>
                                        <p:tav tm="0">
                                          <p:val>
                                            <p:strVal val="#ppt_x-.2"/>
                                          </p:val>
                                        </p:tav>
                                        <p:tav tm="100000">
                                          <p:val>
                                            <p:strVal val="#ppt_x"/>
                                          </p:val>
                                        </p:tav>
                                      </p:tavLst>
                                    </p:anim>
                                    <p:anim calcmode="lin" valueType="num">
                                      <p:cBhvr>
                                        <p:cTn id="32" dur="2000" fill="hold"/>
                                        <p:tgtEl>
                                          <p:spTgt spid="3">
                                            <p:txEl>
                                              <p:pRg st="4" end="4"/>
                                            </p:txEl>
                                          </p:spTgt>
                                        </p:tgtEl>
                                        <p:attrNameLst>
                                          <p:attrName>ppt_y</p:attrName>
                                        </p:attrNameLst>
                                      </p:cBhvr>
                                      <p:tavLst>
                                        <p:tav tm="0">
                                          <p:val>
                                            <p:strVal val="#ppt_y"/>
                                          </p:val>
                                        </p:tav>
                                        <p:tav tm="100000">
                                          <p:val>
                                            <p:strVal val="#ppt_y"/>
                                          </p:val>
                                        </p:tav>
                                      </p:tavLst>
                                    </p:anim>
                                    <p:animEffect transition="in" filter="wipe(right)" prLst="gradientSize: 0.1">
                                      <p:cBhvr>
                                        <p:cTn id="33" dur="2000"/>
                                        <p:tgtEl>
                                          <p:spTgt spid="3">
                                            <p:txEl>
                                              <p:pRg st="4" end="4"/>
                                            </p:txEl>
                                          </p:spTgt>
                                        </p:tgtEl>
                                      </p:cBhvr>
                                    </p:animEffect>
                                  </p:childTnLst>
                                </p:cTn>
                              </p:par>
                            </p:childTnLst>
                          </p:cTn>
                        </p:par>
                        <p:par>
                          <p:cTn id="34" fill="hold">
                            <p:stCondLst>
                              <p:cond delay="9000"/>
                            </p:stCondLst>
                            <p:childTnLst>
                              <p:par>
                                <p:cTn id="35" presetID="29" presetClass="entr" presetSubtype="0" fill="hold"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p:cTn id="37" dur="1000" fill="hold"/>
                                        <p:tgtEl>
                                          <p:spTgt spid="3">
                                            <p:txEl>
                                              <p:pRg st="5" end="5"/>
                                            </p:txEl>
                                          </p:spTgt>
                                        </p:tgtEl>
                                        <p:attrNameLst>
                                          <p:attrName>ppt_x</p:attrName>
                                        </p:attrNameLst>
                                      </p:cBhvr>
                                      <p:tavLst>
                                        <p:tav tm="0">
                                          <p:val>
                                            <p:strVal val="#ppt_x-.2"/>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
                                          </p:val>
                                        </p:tav>
                                        <p:tav tm="100000">
                                          <p:val>
                                            <p:strVal val="#ppt_y"/>
                                          </p:val>
                                        </p:tav>
                                      </p:tavLst>
                                    </p:anim>
                                    <p:animEffect transition="in" filter="wipe(right)" prLst="gradientSize: 0.1">
                                      <p:cBhvr>
                                        <p:cTn id="39"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467544" y="332656"/>
            <a:ext cx="8229600" cy="5904656"/>
          </a:xfrm>
          <a:prstGeom prst="rect">
            <a:avLst/>
          </a:prstGeom>
        </p:spPr>
        <p:txBody>
          <a:bodyPr>
            <a:normAutofit/>
          </a:bodyPr>
          <a:lstStyle/>
          <a:p>
            <a:pPr marL="0" indent="0" algn="ctr">
              <a:buNone/>
            </a:pPr>
            <a:r>
              <a:rPr lang="en-GB" sz="4400" dirty="0"/>
              <a:t>How is all of this relevant to the Humanities? </a:t>
            </a:r>
          </a:p>
          <a:p>
            <a:pPr marL="0" indent="0" algn="ctr">
              <a:buNone/>
            </a:pPr>
            <a:endParaRPr lang="en-GB" sz="4400" dirty="0"/>
          </a:p>
          <a:p>
            <a:pPr marL="0" indent="0" algn="ctr">
              <a:buNone/>
            </a:pPr>
            <a:endParaRPr lang="en-GB" sz="4400" dirty="0"/>
          </a:p>
          <a:p>
            <a:pPr marL="0" indent="0" algn="ctr">
              <a:buNone/>
            </a:pPr>
            <a:endParaRPr lang="en-GB" sz="4400" dirty="0"/>
          </a:p>
          <a:p>
            <a:pPr marL="0" indent="0" algn="ctr">
              <a:buNone/>
            </a:pPr>
            <a:endParaRPr lang="en-GB" sz="4400" dirty="0"/>
          </a:p>
        </p:txBody>
      </p:sp>
    </p:spTree>
    <p:extLst>
      <p:ext uri="{BB962C8B-B14F-4D97-AF65-F5344CB8AC3E}">
        <p14:creationId xmlns:p14="http://schemas.microsoft.com/office/powerpoint/2010/main" val="707169398"/>
      </p:ext>
    </p:extLst>
  </p:cSld>
  <p:clrMapOvr>
    <a:masterClrMapping/>
  </p:clrMapOvr>
  <p:transition>
    <p:dissolv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solidFill>
                  <a:srgbClr val="7030A0"/>
                </a:solidFill>
              </a:rPr>
              <a:t>What makes you, You?</a:t>
            </a:r>
            <a:endParaRPr lang="en-US" sz="5400" dirty="0">
              <a:solidFill>
                <a:srgbClr val="7030A0"/>
              </a:solidFill>
            </a:endParaRPr>
          </a:p>
        </p:txBody>
      </p:sp>
      <p:sp>
        <p:nvSpPr>
          <p:cNvPr id="3" name="Content Placeholder 2"/>
          <p:cNvSpPr>
            <a:spLocks noGrp="1"/>
          </p:cNvSpPr>
          <p:nvPr>
            <p:ph idx="1"/>
          </p:nvPr>
        </p:nvSpPr>
        <p:spPr/>
        <p:txBody>
          <a:bodyPr>
            <a:normAutofit fontScale="92500" lnSpcReduction="10000"/>
          </a:bodyPr>
          <a:lstStyle/>
          <a:p>
            <a:r>
              <a:rPr lang="en-GB" dirty="0">
                <a:latin typeface="Calibri" pitchFamily="34" charset="0"/>
              </a:rPr>
              <a:t>Ontology explores the concept of existence.  It attempts to categorise things in order to gain understanding and commonality.  It seeks to find the fundamental aspects of existence and define what it means to be.</a:t>
            </a:r>
          </a:p>
          <a:p>
            <a:pPr>
              <a:buNone/>
            </a:pPr>
            <a:r>
              <a:rPr lang="en-GB" dirty="0">
                <a:latin typeface="Calibri" pitchFamily="34" charset="0"/>
              </a:rPr>
              <a:t>The PSE framework seeks to understand what it means to be human and how we create balance within society, by recognising our differences and similarities.</a:t>
            </a:r>
          </a:p>
          <a:p>
            <a:pPr algn="ctr">
              <a:buNone/>
            </a:pPr>
            <a:r>
              <a:rPr lang="en-GB" dirty="0">
                <a:solidFill>
                  <a:srgbClr val="FF0000"/>
                </a:solidFill>
                <a:latin typeface="Bauhaus 93" pitchFamily="82" charset="0"/>
              </a:rPr>
              <a:t>Social beings &amp; Emotional beings</a:t>
            </a:r>
            <a:endParaRPr lang="en-GB" dirty="0"/>
          </a:p>
          <a:p>
            <a:endParaRPr lang="en-US" dirty="0"/>
          </a:p>
        </p:txBody>
      </p:sp>
    </p:spTree>
    <p:extLst>
      <p:ext uri="{BB962C8B-B14F-4D97-AF65-F5344CB8AC3E}">
        <p14:creationId xmlns:p14="http://schemas.microsoft.com/office/powerpoint/2010/main" val="3998557343"/>
      </p:ext>
    </p:extLst>
  </p:cSld>
  <p:clrMapOvr>
    <a:masterClrMapping/>
  </p:clrMapOvr>
  <p:transition>
    <p:dissolv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00"/>
                </a:solidFill>
              </a:rPr>
              <a:t>What is personal?</a:t>
            </a:r>
            <a:endParaRPr lang="en-US" dirty="0">
              <a:solidFill>
                <a:srgbClr val="000000"/>
              </a:solidFill>
            </a:endParaRP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177508854"/>
              </p:ext>
            </p:extLst>
          </p:nvPr>
        </p:nvGraphicFramePr>
        <p:xfrm>
          <a:off x="304800" y="1295400"/>
          <a:ext cx="8610600" cy="4952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9459931"/>
      </p:ext>
    </p:extLst>
  </p:cSld>
  <p:clrMapOvr>
    <a:masterClrMapping/>
  </p:clrMapOvr>
  <p:transition>
    <p:dissolv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a:solidFill>
                  <a:srgbClr val="0070C0"/>
                </a:solidFill>
              </a:rPr>
              <a:t>Who/what affects our social development?</a:t>
            </a:r>
            <a:endParaRPr lang="en-US" dirty="0">
              <a:solidFill>
                <a:srgbClr val="0070C0"/>
              </a:solidFill>
            </a:endParaRPr>
          </a:p>
        </p:txBody>
      </p:sp>
      <p:graphicFrame>
        <p:nvGraphicFramePr>
          <p:cNvPr id="4" name="Content Placeholder 3"/>
          <p:cNvGraphicFramePr>
            <a:graphicFrameLocks noGrp="1"/>
          </p:cNvGraphicFramePr>
          <p:nvPr>
            <p:ph idx="1"/>
          </p:nvPr>
        </p:nvGraphicFramePr>
        <p:xfrm>
          <a:off x="609600" y="1752600"/>
          <a:ext cx="79248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0147566"/>
      </p:ext>
    </p:extLst>
  </p:cSld>
  <p:clrMapOvr>
    <a:masterClrMapping/>
  </p:clrMapOvr>
  <p:transition>
    <p:dissolv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467544" y="548680"/>
            <a:ext cx="7772870" cy="1944216"/>
          </a:xfrm>
          <a:prstGeom prst="rect">
            <a:avLst/>
          </a:prstGeom>
        </p:spPr>
        <p:txBody>
          <a:bodyPr>
            <a:normAutofit/>
          </a:bodyPr>
          <a:lstStyle/>
          <a:p>
            <a:pPr marL="0" lvl="1" indent="0" algn="ctr">
              <a:buNone/>
            </a:pPr>
            <a:r>
              <a:rPr lang="en-GB" sz="4400" b="1" dirty="0">
                <a:solidFill>
                  <a:srgbClr val="000000"/>
                </a:solidFill>
              </a:rPr>
              <a:t>Engage with activities to support the teaching of well-being.</a:t>
            </a:r>
          </a:p>
          <a:p>
            <a:pPr marL="0" indent="0" algn="ctr">
              <a:buNone/>
            </a:pPr>
            <a:endParaRPr lang="en-GB" sz="4400" b="1" dirty="0"/>
          </a:p>
        </p:txBody>
      </p:sp>
    </p:spTree>
    <p:extLst>
      <p:ext uri="{BB962C8B-B14F-4D97-AF65-F5344CB8AC3E}">
        <p14:creationId xmlns:p14="http://schemas.microsoft.com/office/powerpoint/2010/main" val="1993116662"/>
      </p:ext>
    </p:extLst>
  </p:cSld>
  <p:clrMapOvr>
    <a:masterClrMapping/>
  </p:clrMapOvr>
  <p:transition>
    <p:dissolv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755576" y="548680"/>
            <a:ext cx="7772870" cy="3424107"/>
          </a:xfrm>
          <a:prstGeom prst="rect">
            <a:avLst/>
          </a:prstGeom>
        </p:spPr>
        <p:txBody>
          <a:bodyPr>
            <a:normAutofit fontScale="85000" lnSpcReduction="20000"/>
          </a:bodyPr>
          <a:lstStyle/>
          <a:p>
            <a:pPr marL="0" indent="0">
              <a:buNone/>
            </a:pPr>
            <a:endParaRPr lang="en-GB" dirty="0"/>
          </a:p>
          <a:p>
            <a:pPr marL="0" indent="0" algn="ctr">
              <a:buNone/>
            </a:pPr>
            <a:r>
              <a:rPr lang="en-GB" sz="5400" b="1" dirty="0"/>
              <a:t>Religious Education</a:t>
            </a:r>
          </a:p>
          <a:p>
            <a:pPr marL="0" indent="0" algn="ctr">
              <a:buNone/>
            </a:pPr>
            <a:r>
              <a:rPr lang="en-GB" sz="5400" b="1" dirty="0" err="1"/>
              <a:t>Addysg</a:t>
            </a:r>
            <a:r>
              <a:rPr lang="en-GB" sz="5400" b="1" dirty="0"/>
              <a:t> </a:t>
            </a:r>
            <a:r>
              <a:rPr lang="en-GB" sz="5400" b="1" dirty="0" err="1"/>
              <a:t>Grefyddol</a:t>
            </a:r>
            <a:endParaRPr lang="en-GB" sz="5400" b="1" dirty="0"/>
          </a:p>
          <a:p>
            <a:pPr marL="0" indent="0" algn="ctr">
              <a:buNone/>
            </a:pPr>
            <a:endParaRPr lang="en-GB" sz="5400" b="1" dirty="0"/>
          </a:p>
          <a:p>
            <a:pPr marL="0" indent="0" algn="ctr">
              <a:buNone/>
            </a:pPr>
            <a:r>
              <a:rPr lang="en-GB" sz="2800" dirty="0"/>
              <a:t>http://learning.gov.wales/docs/learningwales/publications/130426-re-national-exemplar-framework-en.pdf</a:t>
            </a:r>
          </a:p>
        </p:txBody>
      </p:sp>
      <p:pic>
        <p:nvPicPr>
          <p:cNvPr id="4" name="Picture 3"/>
          <p:cNvPicPr>
            <a:picLocks noChangeAspect="1"/>
          </p:cNvPicPr>
          <p:nvPr/>
        </p:nvPicPr>
        <p:blipFill>
          <a:blip r:embed="rId2"/>
          <a:stretch>
            <a:fillRect/>
          </a:stretch>
        </p:blipFill>
        <p:spPr>
          <a:xfrm>
            <a:off x="3923928" y="3861048"/>
            <a:ext cx="1866900" cy="2641600"/>
          </a:xfrm>
          <a:prstGeom prst="rect">
            <a:avLst/>
          </a:prstGeom>
        </p:spPr>
      </p:pic>
    </p:spTree>
    <p:extLst>
      <p:ext uri="{BB962C8B-B14F-4D97-AF65-F5344CB8AC3E}">
        <p14:creationId xmlns:p14="http://schemas.microsoft.com/office/powerpoint/2010/main" val="1953492378"/>
      </p:ext>
    </p:extLst>
  </p:cSld>
  <p:clrMapOvr>
    <a:masterClrMapping/>
  </p:clrMapOvr>
  <p:transition>
    <p:dissolv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US" altLang="en-US"/>
              <a:t> Use </a:t>
            </a:r>
            <a:r>
              <a:rPr lang="en-US" altLang="en-US" dirty="0"/>
              <a:t>Persona Dolls</a:t>
            </a:r>
          </a:p>
        </p:txBody>
      </p:sp>
      <p:sp>
        <p:nvSpPr>
          <p:cNvPr id="2" name="Content Placeholder 1"/>
          <p:cNvSpPr>
            <a:spLocks noGrp="1"/>
          </p:cNvSpPr>
          <p:nvPr>
            <p:ph idx="1"/>
          </p:nvPr>
        </p:nvSpPr>
        <p:spPr/>
        <p:txBody>
          <a:bodyPr/>
          <a:lstStyle/>
          <a:p>
            <a:endParaRPr lang="en-US"/>
          </a:p>
        </p:txBody>
      </p:sp>
    </p:spTree>
    <p:extLst>
      <p:ext uri="{BB962C8B-B14F-4D97-AF65-F5344CB8AC3E}">
        <p14:creationId xmlns:p14="http://schemas.microsoft.com/office/powerpoint/2010/main" val="230466373"/>
      </p:ext>
    </p:extLst>
  </p:cSld>
  <p:clrMapOvr>
    <a:masterClrMapping/>
  </p:clrMapOvr>
  <p:transition>
    <p:dissolv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4000" i="1"/>
              <a:t>Some ideas for linking Persona dolls and RE</a:t>
            </a:r>
            <a:endParaRPr lang="en-GB" sz="4000"/>
          </a:p>
        </p:txBody>
      </p:sp>
      <p:sp>
        <p:nvSpPr>
          <p:cNvPr id="66563" name="Content Placeholder 2"/>
          <p:cNvSpPr>
            <a:spLocks noGrp="1"/>
          </p:cNvSpPr>
          <p:nvPr>
            <p:ph idx="1"/>
          </p:nvPr>
        </p:nvSpPr>
        <p:spPr/>
        <p:txBody>
          <a:bodyPr/>
          <a:lstStyle/>
          <a:p>
            <a:pPr>
              <a:lnSpc>
                <a:spcPct val="80000"/>
              </a:lnSpc>
            </a:pPr>
            <a:r>
              <a:rPr lang="en-GB" altLang="en-US" sz="1800" dirty="0"/>
              <a:t> Persona dolls can help children to understand and emphasise with different cultures and religions. </a:t>
            </a:r>
          </a:p>
          <a:p>
            <a:pPr>
              <a:lnSpc>
                <a:spcPct val="80000"/>
              </a:lnSpc>
            </a:pPr>
            <a:r>
              <a:rPr lang="en-GB" altLang="en-US" sz="1800" dirty="0"/>
              <a:t>If there are few or no members of a faith community the Persona doll can visit to explain about its faith background.</a:t>
            </a:r>
          </a:p>
          <a:p>
            <a:pPr>
              <a:lnSpc>
                <a:spcPct val="80000"/>
              </a:lnSpc>
            </a:pPr>
            <a:r>
              <a:rPr lang="en-GB" altLang="en-US" sz="1800" dirty="0"/>
              <a:t>Let the Persona doll visit the setting as a new friend and talk about their favourite toy, food, pet etc. for a few visits before introducing the aspects of the faith that you want to teach the children about. </a:t>
            </a:r>
          </a:p>
          <a:p>
            <a:pPr>
              <a:lnSpc>
                <a:spcPct val="80000"/>
              </a:lnSpc>
            </a:pPr>
            <a:r>
              <a:rPr lang="en-GB" altLang="en-US" sz="1800" dirty="0"/>
              <a:t>The Persona doll could </a:t>
            </a:r>
            <a:r>
              <a:rPr lang="en-GB" altLang="en-US" sz="1800" b="1" dirty="0"/>
              <a:t>then visit with a story or story book to share</a:t>
            </a:r>
            <a:r>
              <a:rPr lang="en-GB" altLang="en-US" sz="1800" dirty="0"/>
              <a:t>.</a:t>
            </a:r>
          </a:p>
          <a:p>
            <a:pPr>
              <a:lnSpc>
                <a:spcPct val="80000"/>
              </a:lnSpc>
            </a:pPr>
            <a:r>
              <a:rPr lang="en-GB" altLang="en-US" sz="1800" dirty="0"/>
              <a:t>The Persona doll could </a:t>
            </a:r>
            <a:r>
              <a:rPr lang="en-GB" altLang="en-US" sz="1800" b="1" dirty="0"/>
              <a:t>visit with an artefact to talk </a:t>
            </a:r>
            <a:r>
              <a:rPr lang="en-GB" altLang="en-US" sz="1800" dirty="0"/>
              <a:t>about.</a:t>
            </a:r>
          </a:p>
          <a:p>
            <a:pPr>
              <a:lnSpc>
                <a:spcPct val="80000"/>
              </a:lnSpc>
            </a:pPr>
            <a:r>
              <a:rPr lang="en-GB" altLang="en-US" sz="1800" dirty="0"/>
              <a:t>The Persona doll could </a:t>
            </a:r>
            <a:r>
              <a:rPr lang="en-GB" altLang="en-US" sz="1800" b="1" dirty="0"/>
              <a:t>visit in traditional dress</a:t>
            </a:r>
            <a:r>
              <a:rPr lang="en-GB" altLang="en-US" sz="1800" dirty="0"/>
              <a:t>. </a:t>
            </a:r>
          </a:p>
          <a:p>
            <a:pPr>
              <a:lnSpc>
                <a:spcPct val="80000"/>
              </a:lnSpc>
            </a:pPr>
            <a:r>
              <a:rPr lang="en-GB" altLang="en-US" sz="1800" dirty="0"/>
              <a:t>The Persona doll could </a:t>
            </a:r>
            <a:r>
              <a:rPr lang="en-GB" altLang="en-US" sz="1800" b="1" dirty="0"/>
              <a:t>bring special food to share</a:t>
            </a:r>
            <a:r>
              <a:rPr lang="en-GB" altLang="en-US" sz="1800" dirty="0"/>
              <a:t>.</a:t>
            </a:r>
          </a:p>
          <a:p>
            <a:pPr>
              <a:lnSpc>
                <a:spcPct val="80000"/>
              </a:lnSpc>
            </a:pPr>
            <a:r>
              <a:rPr lang="en-GB" altLang="en-US" sz="1800" dirty="0"/>
              <a:t>The Persona doll could </a:t>
            </a:r>
            <a:r>
              <a:rPr lang="en-GB" altLang="en-US" sz="1800" b="1" dirty="0"/>
              <a:t>explain a special festival.</a:t>
            </a:r>
          </a:p>
          <a:p>
            <a:pPr>
              <a:lnSpc>
                <a:spcPct val="80000"/>
              </a:lnSpc>
            </a:pPr>
            <a:r>
              <a:rPr lang="en-GB" altLang="en-US" sz="1800" dirty="0"/>
              <a:t>If there are parents/carers from that faith and if possible the local faith community they can be asked to contribute ideas or lend resources, artefacts for the Persona doll to bring to the setting.</a:t>
            </a:r>
          </a:p>
          <a:p>
            <a:pPr>
              <a:lnSpc>
                <a:spcPct val="80000"/>
              </a:lnSpc>
            </a:pPr>
            <a:r>
              <a:rPr lang="en-GB" altLang="en-US" sz="1800" dirty="0"/>
              <a:t>They will be helpful for example, in explaining the use of these artefacts or how to pronounce a name, if the practitioner is unsure.</a:t>
            </a:r>
          </a:p>
          <a:p>
            <a:pPr>
              <a:lnSpc>
                <a:spcPct val="80000"/>
              </a:lnSpc>
            </a:pPr>
            <a:endParaRPr lang="en-GB" altLang="en-US" sz="1800" dirty="0"/>
          </a:p>
        </p:txBody>
      </p:sp>
    </p:spTree>
    <p:extLst>
      <p:ext uri="{BB962C8B-B14F-4D97-AF65-F5344CB8AC3E}">
        <p14:creationId xmlns:p14="http://schemas.microsoft.com/office/powerpoint/2010/main" val="1511262930"/>
      </p:ext>
    </p:extLst>
  </p:cSld>
  <p:clrMapOvr>
    <a:masterClrMapping/>
  </p:clrMapOvr>
  <p:transition>
    <p:dissolv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p:txBody>
          <a:bodyPr/>
          <a:lstStyle/>
          <a:p>
            <a:r>
              <a:rPr lang="en-GB" altLang="en-US" b="1"/>
              <a:t>Persona dolls videos </a:t>
            </a:r>
            <a:endParaRPr lang="en-GB" altLang="en-US"/>
          </a:p>
        </p:txBody>
      </p:sp>
      <p:sp>
        <p:nvSpPr>
          <p:cNvPr id="65539" name="Content Placeholder 2"/>
          <p:cNvSpPr>
            <a:spLocks noGrp="1"/>
          </p:cNvSpPr>
          <p:nvPr>
            <p:ph idx="1"/>
          </p:nvPr>
        </p:nvSpPr>
        <p:spPr/>
        <p:txBody>
          <a:bodyPr/>
          <a:lstStyle/>
          <a:p>
            <a:pPr>
              <a:lnSpc>
                <a:spcPct val="90000"/>
              </a:lnSpc>
            </a:pPr>
            <a:r>
              <a:rPr lang="en-GB" altLang="en-US" sz="3000">
                <a:hlinkClick r:id="rId2"/>
              </a:rPr>
              <a:t>http://www.youtube.com/watch?v=_PUhAoVAx0w</a:t>
            </a:r>
            <a:endParaRPr lang="en-GB" altLang="en-US" sz="3000"/>
          </a:p>
          <a:p>
            <a:pPr>
              <a:lnSpc>
                <a:spcPct val="90000"/>
              </a:lnSpc>
            </a:pPr>
            <a:r>
              <a:rPr lang="en-GB" altLang="en-US" sz="3000"/>
              <a:t>London bombings</a:t>
            </a:r>
          </a:p>
          <a:p>
            <a:pPr>
              <a:lnSpc>
                <a:spcPct val="90000"/>
              </a:lnSpc>
            </a:pPr>
            <a:r>
              <a:rPr lang="en-GB" altLang="en-US" sz="3000">
                <a:hlinkClick r:id="rId3"/>
              </a:rPr>
              <a:t>http://www.youtube.com/watch?v=WiZP3lsgNec</a:t>
            </a:r>
            <a:endParaRPr lang="en-GB" altLang="en-US" sz="3000"/>
          </a:p>
          <a:p>
            <a:pPr>
              <a:lnSpc>
                <a:spcPct val="90000"/>
              </a:lnSpc>
            </a:pPr>
            <a:r>
              <a:rPr lang="en-GB" altLang="en-US" sz="3000"/>
              <a:t>1.05 – 4.17</a:t>
            </a:r>
          </a:p>
          <a:p>
            <a:pPr>
              <a:lnSpc>
                <a:spcPct val="90000"/>
              </a:lnSpc>
            </a:pPr>
            <a:r>
              <a:rPr lang="en-GB" altLang="en-US" sz="3000" i="1"/>
              <a:t>Persona Dolls</a:t>
            </a:r>
            <a:r>
              <a:rPr lang="en-GB" altLang="en-US" sz="3000"/>
              <a:t>. from Mark Wieser. SEAL</a:t>
            </a:r>
          </a:p>
          <a:p>
            <a:pPr>
              <a:lnSpc>
                <a:spcPct val="90000"/>
              </a:lnSpc>
            </a:pPr>
            <a:r>
              <a:rPr lang="en-GB" altLang="en-US" sz="3000">
                <a:hlinkClick r:id="rId4"/>
              </a:rPr>
              <a:t>http://vimeo.com/channels/treehousedv/27034741</a:t>
            </a:r>
            <a:endParaRPr lang="en-GB" altLang="en-US" sz="3000"/>
          </a:p>
          <a:p>
            <a:pPr>
              <a:lnSpc>
                <a:spcPct val="90000"/>
              </a:lnSpc>
            </a:pPr>
            <a:endParaRPr lang="en-GB" altLang="en-US" sz="3000"/>
          </a:p>
        </p:txBody>
      </p:sp>
    </p:spTree>
    <p:extLst>
      <p:ext uri="{BB962C8B-B14F-4D97-AF65-F5344CB8AC3E}">
        <p14:creationId xmlns:p14="http://schemas.microsoft.com/office/powerpoint/2010/main" val="3817585853"/>
      </p:ext>
    </p:extLst>
  </p:cSld>
  <p:clrMapOvr>
    <a:masterClrMapping/>
  </p:clrMapOvr>
  <p:transition>
    <p:dissolv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539552" y="564818"/>
            <a:ext cx="7772870" cy="3424107"/>
          </a:xfrm>
          <a:prstGeom prst="rect">
            <a:avLst/>
          </a:prstGeom>
        </p:spPr>
        <p:txBody>
          <a:bodyPr>
            <a:normAutofit/>
          </a:bodyPr>
          <a:lstStyle/>
          <a:p>
            <a:pPr marL="0" indent="0" algn="ctr">
              <a:buNone/>
            </a:pPr>
            <a:r>
              <a:rPr lang="en-GB" sz="5400" b="1" smtClean="0"/>
              <a:t>History   Hanes</a:t>
            </a:r>
            <a:endParaRPr lang="en-GB" sz="5400" b="1" dirty="0"/>
          </a:p>
        </p:txBody>
      </p:sp>
    </p:spTree>
    <p:extLst>
      <p:ext uri="{BB962C8B-B14F-4D97-AF65-F5344CB8AC3E}">
        <p14:creationId xmlns:p14="http://schemas.microsoft.com/office/powerpoint/2010/main" val="1778083308"/>
      </p:ext>
    </p:extLst>
  </p:cSld>
  <p:clrMapOvr>
    <a:masterClrMapping/>
  </p:clrMapOvr>
  <p:transition>
    <p:dissolv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How </a:t>
            </a:r>
            <a:r>
              <a:rPr lang="en-GB" dirty="0"/>
              <a:t>do I feel about…?</a:t>
            </a:r>
          </a:p>
        </p:txBody>
      </p:sp>
    </p:spTree>
    <p:extLst>
      <p:ext uri="{BB962C8B-B14F-4D97-AF65-F5344CB8AC3E}">
        <p14:creationId xmlns:p14="http://schemas.microsoft.com/office/powerpoint/2010/main" val="367605612"/>
      </p:ext>
    </p:extLst>
  </p:cSld>
  <p:clrMapOvr>
    <a:masterClrMapping/>
  </p:clrMapOvr>
  <p:transition>
    <p:dissolv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my opinion?</a:t>
            </a:r>
          </a:p>
        </p:txBody>
      </p:sp>
      <p:sp>
        <p:nvSpPr>
          <p:cNvPr id="3" name="Content Placeholder 2"/>
          <p:cNvSpPr>
            <a:spLocks noGrp="1"/>
          </p:cNvSpPr>
          <p:nvPr>
            <p:ph idx="1"/>
          </p:nvPr>
        </p:nvSpPr>
        <p:spPr>
          <a:xfrm>
            <a:off x="280932" y="1349555"/>
            <a:ext cx="8229600" cy="4525963"/>
          </a:xfrm>
        </p:spPr>
        <p:txBody>
          <a:bodyPr/>
          <a:lstStyle/>
          <a:p>
            <a:r>
              <a:rPr lang="en-GB" dirty="0"/>
              <a:t>What is right? Why?</a:t>
            </a:r>
          </a:p>
          <a:p>
            <a:r>
              <a:rPr lang="en-GB" dirty="0"/>
              <a:t>What is not right? Why?</a:t>
            </a: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6016" y="2777551"/>
            <a:ext cx="4106540" cy="3152987"/>
          </a:xfrm>
          <a:prstGeom prst="rect">
            <a:avLst/>
          </a:prstGeom>
        </p:spPr>
      </p:pic>
    </p:spTree>
    <p:extLst>
      <p:ext uri="{BB962C8B-B14F-4D97-AF65-F5344CB8AC3E}">
        <p14:creationId xmlns:p14="http://schemas.microsoft.com/office/powerpoint/2010/main" val="239433625"/>
      </p:ext>
    </p:extLst>
  </p:cSld>
  <p:clrMapOvr>
    <a:masterClrMapping/>
  </p:clrMapOvr>
  <p:transition>
    <p:dissolv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539552" y="188640"/>
            <a:ext cx="7772870" cy="1800200"/>
          </a:xfrm>
          <a:prstGeom prst="rect">
            <a:avLst/>
          </a:prstGeom>
        </p:spPr>
        <p:txBody>
          <a:bodyPr>
            <a:normAutofit fontScale="92500" lnSpcReduction="20000"/>
          </a:bodyPr>
          <a:lstStyle/>
          <a:p>
            <a:pPr marL="0" indent="0" algn="ctr">
              <a:buNone/>
            </a:pPr>
            <a:endParaRPr lang="en-GB" sz="5400" dirty="0"/>
          </a:p>
          <a:p>
            <a:pPr marL="0" indent="0" algn="ctr">
              <a:buNone/>
            </a:pPr>
            <a:r>
              <a:rPr lang="en-GB" sz="7200" b="1" dirty="0" smtClean="0"/>
              <a:t>Geography</a:t>
            </a:r>
            <a:endParaRPr lang="en-GB" sz="7200" b="1" dirty="0"/>
          </a:p>
        </p:txBody>
      </p:sp>
    </p:spTree>
    <p:extLst>
      <p:ext uri="{BB962C8B-B14F-4D97-AF65-F5344CB8AC3E}">
        <p14:creationId xmlns:p14="http://schemas.microsoft.com/office/powerpoint/2010/main" val="1172357463"/>
      </p:ext>
    </p:extLst>
  </p:cSld>
  <p:clrMapOvr>
    <a:masterClrMapping/>
  </p:clrMapOvr>
  <p:transition>
    <p:dissolv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1143000"/>
          </a:xfrm>
        </p:spPr>
        <p:txBody>
          <a:bodyPr>
            <a:normAutofit fontScale="90000"/>
          </a:bodyPr>
          <a:lstStyle/>
          <a:p>
            <a:pPr algn="l"/>
            <a:r>
              <a:rPr lang="en-GB" dirty="0"/>
              <a:t>Special Places: Place attachment and children’s happiness</a:t>
            </a:r>
          </a:p>
        </p:txBody>
      </p:sp>
      <p:pic>
        <p:nvPicPr>
          <p:cNvPr id="4" name="Content Placeholder 3"/>
          <p:cNvPicPr>
            <a:picLocks noGrp="1" noChangeAspect="1"/>
          </p:cNvPicPr>
          <p:nvPr>
            <p:ph idx="1"/>
          </p:nvPr>
        </p:nvPicPr>
        <p:blipFill>
          <a:blip r:embed="rId3"/>
          <a:stretch>
            <a:fillRect/>
          </a:stretch>
        </p:blipFill>
        <p:spPr>
          <a:xfrm>
            <a:off x="457200" y="1628800"/>
            <a:ext cx="8147248" cy="4737125"/>
          </a:xfrm>
          <a:prstGeom prst="rect">
            <a:avLst/>
          </a:prstGeom>
        </p:spPr>
      </p:pic>
    </p:spTree>
    <p:extLst>
      <p:ext uri="{BB962C8B-B14F-4D97-AF65-F5344CB8AC3E}">
        <p14:creationId xmlns:p14="http://schemas.microsoft.com/office/powerpoint/2010/main" val="2055087342"/>
      </p:ext>
    </p:extLst>
  </p:cSld>
  <p:clrMapOvr>
    <a:masterClrMapping/>
  </p:clrMapOvr>
  <p:transition>
    <p:dissolv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Happiness of</a:t>
            </a:r>
            <a:br>
              <a:rPr lang="en-GB" dirty="0"/>
            </a:br>
            <a:r>
              <a:rPr lang="en-GB" dirty="0"/>
              <a:t>Everyday Geographies</a:t>
            </a:r>
          </a:p>
        </p:txBody>
      </p:sp>
      <p:pic>
        <p:nvPicPr>
          <p:cNvPr id="4" name="Content Placeholder 3"/>
          <p:cNvPicPr>
            <a:picLocks noGrp="1" noChangeAspect="1"/>
          </p:cNvPicPr>
          <p:nvPr>
            <p:ph idx="1"/>
          </p:nvPr>
        </p:nvPicPr>
        <p:blipFill>
          <a:blip r:embed="rId2"/>
          <a:stretch>
            <a:fillRect/>
          </a:stretch>
        </p:blipFill>
        <p:spPr>
          <a:xfrm>
            <a:off x="1043608" y="1700808"/>
            <a:ext cx="6625205" cy="4525963"/>
          </a:xfrm>
          <a:prstGeom prst="rect">
            <a:avLst/>
          </a:prstGeom>
        </p:spPr>
      </p:pic>
    </p:spTree>
    <p:extLst>
      <p:ext uri="{BB962C8B-B14F-4D97-AF65-F5344CB8AC3E}">
        <p14:creationId xmlns:p14="http://schemas.microsoft.com/office/powerpoint/2010/main" val="827070381"/>
      </p:ext>
    </p:extLst>
  </p:cSld>
  <p:clrMapOvr>
    <a:masterClrMapping/>
  </p:clrMapOvr>
  <p:transition>
    <p:dissolv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57200" y="1417638"/>
            <a:ext cx="8229600" cy="4397256"/>
          </a:xfrm>
          <a:prstGeom prst="rect">
            <a:avLst/>
          </a:prstGeom>
        </p:spPr>
      </p:pic>
    </p:spTree>
    <p:extLst>
      <p:ext uri="{BB962C8B-B14F-4D97-AF65-F5344CB8AC3E}">
        <p14:creationId xmlns:p14="http://schemas.microsoft.com/office/powerpoint/2010/main" val="1416960553"/>
      </p:ext>
    </p:extLst>
  </p:cSld>
  <p:clrMapOvr>
    <a:masterClrMapping/>
  </p:clrMapOvr>
  <p:transition>
    <p:dissolv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 thematic approach?</a:t>
            </a:r>
          </a:p>
        </p:txBody>
      </p:sp>
      <p:graphicFrame>
        <p:nvGraphicFramePr>
          <p:cNvPr id="4" name="Content Placeholder 3"/>
          <p:cNvGraphicFramePr>
            <a:graphicFrameLocks noGrp="1"/>
          </p:cNvGraphicFramePr>
          <p:nvPr>
            <p:ph sz="quarter" idx="4294967295"/>
            <p:extLst>
              <p:ext uri="{D42A27DB-BD31-4B8C-83A1-F6EECF244321}">
                <p14:modId xmlns:p14="http://schemas.microsoft.com/office/powerpoint/2010/main" val="1584292514"/>
              </p:ext>
            </p:extLst>
          </p:nvPr>
        </p:nvGraphicFramePr>
        <p:xfrm>
          <a:off x="685800" y="1417638"/>
          <a:ext cx="7772400" cy="51077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5240472"/>
      </p:ext>
    </p:extLst>
  </p:cSld>
  <p:clrMapOvr>
    <a:masterClrMapping/>
  </p:clrMapOvr>
  <p:transition>
    <p:dissolv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MIGRANTS, RIGHTS AND VALUES</a:t>
            </a:r>
          </a:p>
        </p:txBody>
      </p:sp>
      <p:pic>
        <p:nvPicPr>
          <p:cNvPr id="4" name="Content Placeholder 3"/>
          <p:cNvPicPr>
            <a:picLocks noGrp="1" noChangeAspect="1"/>
          </p:cNvPicPr>
          <p:nvPr>
            <p:ph idx="1"/>
          </p:nvPr>
        </p:nvPicPr>
        <p:blipFill>
          <a:blip r:embed="rId2"/>
          <a:stretch>
            <a:fillRect/>
          </a:stretch>
        </p:blipFill>
        <p:spPr>
          <a:xfrm>
            <a:off x="870347" y="1600200"/>
            <a:ext cx="7403306" cy="4525963"/>
          </a:xfrm>
          <a:prstGeom prst="rect">
            <a:avLst/>
          </a:prstGeom>
        </p:spPr>
      </p:pic>
    </p:spTree>
    <p:extLst>
      <p:ext uri="{BB962C8B-B14F-4D97-AF65-F5344CB8AC3E}">
        <p14:creationId xmlns:p14="http://schemas.microsoft.com/office/powerpoint/2010/main" val="1940644077"/>
      </p:ext>
    </p:extLst>
  </p:cSld>
  <p:clrMapOvr>
    <a:masterClrMapping/>
  </p:clrMapOvr>
  <p:transition>
    <p:dissolv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8703"/>
            <a:ext cx="8229600" cy="1143000"/>
          </a:xfrm>
        </p:spPr>
        <p:txBody>
          <a:bodyPr/>
          <a:lstStyle/>
          <a:p>
            <a:r>
              <a:rPr lang="en-GB" dirty="0"/>
              <a:t>‘Still human, Still here’</a:t>
            </a:r>
          </a:p>
        </p:txBody>
      </p:sp>
      <p:sp>
        <p:nvSpPr>
          <p:cNvPr id="3" name="Content Placeholder 2"/>
          <p:cNvSpPr>
            <a:spLocks noGrp="1"/>
          </p:cNvSpPr>
          <p:nvPr>
            <p:ph idx="1"/>
          </p:nvPr>
        </p:nvSpPr>
        <p:spPr>
          <a:xfrm>
            <a:off x="285394" y="3088130"/>
            <a:ext cx="7238934" cy="4525963"/>
          </a:xfrm>
        </p:spPr>
        <p:txBody>
          <a:bodyPr/>
          <a:lstStyle/>
          <a:p>
            <a:pPr marL="0" indent="0">
              <a:buNone/>
            </a:pPr>
            <a:r>
              <a:rPr lang="en-GB" i="1" dirty="0"/>
              <a:t>‘I used to be scared of them</a:t>
            </a:r>
          </a:p>
          <a:p>
            <a:pPr marL="0" indent="0">
              <a:buNone/>
            </a:pPr>
            <a:r>
              <a:rPr lang="en-GB" i="1" dirty="0"/>
              <a:t>No I know they are just like us’</a:t>
            </a:r>
          </a:p>
          <a:p>
            <a:pPr marL="0" indent="0">
              <a:buNone/>
            </a:pPr>
            <a:endParaRPr lang="en-GB" i="1" dirty="0"/>
          </a:p>
          <a:p>
            <a:pPr marL="0" indent="0">
              <a:buNone/>
            </a:pPr>
            <a:r>
              <a:rPr lang="en-GB" i="1" dirty="0"/>
              <a:t>‘I thought they would take our</a:t>
            </a:r>
          </a:p>
          <a:p>
            <a:pPr marL="0" indent="0">
              <a:buNone/>
            </a:pPr>
            <a:r>
              <a:rPr lang="en-GB" i="1" dirty="0"/>
              <a:t>houses and our belongings, but now</a:t>
            </a:r>
          </a:p>
          <a:p>
            <a:pPr marL="0" indent="0">
              <a:buNone/>
            </a:pPr>
            <a:r>
              <a:rPr lang="en-GB" i="1" dirty="0"/>
              <a:t>I think they just want to be safe.’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92280" y="3356992"/>
            <a:ext cx="1728192" cy="2664011"/>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27989" y="1119190"/>
            <a:ext cx="2476872" cy="1890199"/>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94658" y="1628800"/>
            <a:ext cx="1533627" cy="2362516"/>
          </a:xfrm>
          <a:prstGeom prst="rect">
            <a:avLst/>
          </a:prstGeom>
        </p:spPr>
      </p:pic>
    </p:spTree>
    <p:extLst>
      <p:ext uri="{BB962C8B-B14F-4D97-AF65-F5344CB8AC3E}">
        <p14:creationId xmlns:p14="http://schemas.microsoft.com/office/powerpoint/2010/main" val="3701886940"/>
      </p:ext>
    </p:extLst>
  </p:cSld>
  <p:clrMapOvr>
    <a:masterClrMapping/>
  </p:clrMapOvr>
  <p:transition>
    <p:dissolv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Geography of Happiness:</a:t>
            </a:r>
            <a:br>
              <a:rPr lang="en-GB" dirty="0"/>
            </a:br>
            <a:r>
              <a:rPr lang="en-GB" dirty="0"/>
              <a:t>Now and then</a:t>
            </a:r>
          </a:p>
        </p:txBody>
      </p:sp>
      <p:pic>
        <p:nvPicPr>
          <p:cNvPr id="4" name="Content Placeholder 3"/>
          <p:cNvPicPr>
            <a:picLocks noGrp="1" noChangeAspect="1"/>
          </p:cNvPicPr>
          <p:nvPr>
            <p:ph idx="1"/>
          </p:nvPr>
        </p:nvPicPr>
        <p:blipFill>
          <a:blip r:embed="rId3"/>
          <a:stretch>
            <a:fillRect/>
          </a:stretch>
        </p:blipFill>
        <p:spPr>
          <a:xfrm>
            <a:off x="611560" y="1700808"/>
            <a:ext cx="7776864" cy="4968552"/>
          </a:xfrm>
          <a:prstGeom prst="rect">
            <a:avLst/>
          </a:prstGeom>
        </p:spPr>
      </p:pic>
    </p:spTree>
    <p:extLst>
      <p:ext uri="{BB962C8B-B14F-4D97-AF65-F5344CB8AC3E}">
        <p14:creationId xmlns:p14="http://schemas.microsoft.com/office/powerpoint/2010/main" val="1550502691"/>
      </p:ext>
    </p:extLst>
  </p:cSld>
  <p:clrMapOvr>
    <a:masterClrMapping/>
  </p:clrMapOvr>
  <p:transition>
    <p:dissolv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Paper Bag Game – Christian Aid</a:t>
            </a:r>
          </a:p>
        </p:txBody>
      </p:sp>
      <p:sp>
        <p:nvSpPr>
          <p:cNvPr id="3" name="Content Placeholder 2"/>
          <p:cNvSpPr>
            <a:spLocks noGrp="1"/>
          </p:cNvSpPr>
          <p:nvPr>
            <p:ph idx="1"/>
          </p:nvPr>
        </p:nvSpPr>
        <p:spPr/>
        <p:txBody>
          <a:bodyPr>
            <a:normAutofit fontScale="92500" lnSpcReduction="20000"/>
          </a:bodyPr>
          <a:lstStyle/>
          <a:p>
            <a:r>
              <a:rPr lang="en-GB" dirty="0"/>
              <a:t>This is a popular and highly interactive game that gives an insight into what life is like for poor people trying to earn a living.</a:t>
            </a:r>
          </a:p>
          <a:p>
            <a:r>
              <a:rPr lang="en-GB" dirty="0"/>
              <a:t>Focusing on poor children in India, this game challenges pupils to find out if they could survive on the streets of Kolkata.</a:t>
            </a:r>
          </a:p>
          <a:p>
            <a:r>
              <a:rPr lang="en-GB" b="1" dirty="0"/>
              <a:t>LNF numeracy strands</a:t>
            </a:r>
            <a:r>
              <a:rPr lang="en-GB" dirty="0"/>
              <a:t>: developing numerical reasoning, using number skills, using measuring skills and using data skills. </a:t>
            </a:r>
          </a:p>
          <a:p>
            <a:r>
              <a:rPr lang="en-GB" dirty="0">
                <a:hlinkClick r:id="rId2"/>
              </a:rPr>
              <a:t>http://learn.christianaid.org.uk/YouthLeaderResources/pbag.aspx</a:t>
            </a:r>
            <a:endParaRPr lang="en-GB" dirty="0"/>
          </a:p>
          <a:p>
            <a:endParaRPr lang="en-GB" dirty="0"/>
          </a:p>
        </p:txBody>
      </p:sp>
    </p:spTree>
    <p:extLst>
      <p:ext uri="{BB962C8B-B14F-4D97-AF65-F5344CB8AC3E}">
        <p14:creationId xmlns:p14="http://schemas.microsoft.com/office/powerpoint/2010/main" val="2689930567"/>
      </p:ext>
    </p:extLst>
  </p:cSld>
  <p:clrMapOvr>
    <a:masterClrMapping/>
  </p:clrMapOvr>
  <p:transition>
    <p:dissolv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234160"/>
            <a:ext cx="7773338" cy="1596177"/>
          </a:xfrm>
        </p:spPr>
        <p:txBody>
          <a:bodyPr/>
          <a:lstStyle/>
          <a:p>
            <a:r>
              <a:rPr lang="en-US" dirty="0"/>
              <a:t>The next steps for me</a:t>
            </a:r>
            <a:r>
              <a:rPr lang="mr-IN" dirty="0"/>
              <a:t>…</a:t>
            </a:r>
            <a:endParaRPr lang="en-US" dirty="0"/>
          </a:p>
        </p:txBody>
      </p:sp>
      <p:pic>
        <p:nvPicPr>
          <p:cNvPr id="4" name="Content Placeholder 3"/>
          <p:cNvPicPr>
            <a:picLocks noGrp="1" noChangeAspect="1"/>
          </p:cNvPicPr>
          <p:nvPr>
            <p:ph sz="quarter" idx="4294967295"/>
          </p:nvPr>
        </p:nvPicPr>
        <p:blipFill>
          <a:blip r:embed="rId2"/>
          <a:stretch>
            <a:fillRect/>
          </a:stretch>
        </p:blipFill>
        <p:spPr>
          <a:xfrm>
            <a:off x="457200" y="1401686"/>
            <a:ext cx="8229600" cy="4114800"/>
          </a:xfrm>
          <a:prstGeom prst="rect">
            <a:avLst/>
          </a:prstGeom>
        </p:spPr>
      </p:pic>
      <p:sp>
        <p:nvSpPr>
          <p:cNvPr id="5" name="Title 1"/>
          <p:cNvSpPr txBox="1">
            <a:spLocks/>
          </p:cNvSpPr>
          <p:nvPr/>
        </p:nvSpPr>
        <p:spPr>
          <a:xfrm>
            <a:off x="611560" y="5516486"/>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endParaRPr lang="en-US" dirty="0"/>
          </a:p>
        </p:txBody>
      </p:sp>
    </p:spTree>
    <p:extLst>
      <p:ext uri="{BB962C8B-B14F-4D97-AF65-F5344CB8AC3E}">
        <p14:creationId xmlns:p14="http://schemas.microsoft.com/office/powerpoint/2010/main" val="445921717"/>
      </p:ext>
    </p:extLst>
  </p:cSld>
  <p:clrMapOvr>
    <a:masterClrMapping/>
  </p:clrMapOvr>
  <p:transition>
    <p:dissolv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85000" lnSpcReduction="20000"/>
          </a:bodyPr>
          <a:lstStyle/>
          <a:p>
            <a:r>
              <a:rPr lang="en-US" dirty="0" err="1" smtClean="0"/>
              <a:t>Barbarash</a:t>
            </a:r>
            <a:r>
              <a:rPr lang="en-US" dirty="0" smtClean="0"/>
              <a:t>, L. (1997) </a:t>
            </a:r>
            <a:r>
              <a:rPr lang="en-US" i="1" dirty="0" smtClean="0"/>
              <a:t>Multicultural GAMES</a:t>
            </a:r>
            <a:r>
              <a:rPr lang="en-US" dirty="0" smtClean="0"/>
              <a:t>. Leeds: Human Kinetics.</a:t>
            </a:r>
          </a:p>
          <a:p>
            <a:r>
              <a:rPr lang="en-US" dirty="0" smtClean="0"/>
              <a:t>DCELLS (2008) </a:t>
            </a:r>
            <a:r>
              <a:rPr lang="en-US" i="1" dirty="0" smtClean="0"/>
              <a:t>Personal and social education framework for 7 to 19-year-olds in Wales</a:t>
            </a:r>
            <a:r>
              <a:rPr lang="en-US" dirty="0"/>
              <a:t>.</a:t>
            </a:r>
            <a:r>
              <a:rPr lang="en-US" dirty="0" smtClean="0"/>
              <a:t> Cardiff: DCELLS.</a:t>
            </a:r>
          </a:p>
          <a:p>
            <a:r>
              <a:rPr lang="en-US" dirty="0" smtClean="0"/>
              <a:t>Ellis, S. &amp; Grogan, D. (2003) </a:t>
            </a:r>
            <a:r>
              <a:rPr lang="en-US" i="1" dirty="0" smtClean="0"/>
              <a:t>Teaching Citizenship through Traditional Tales</a:t>
            </a:r>
            <a:r>
              <a:rPr lang="en-US" dirty="0" smtClean="0"/>
              <a:t>. </a:t>
            </a:r>
            <a:r>
              <a:rPr lang="en-US" dirty="0" err="1" smtClean="0"/>
              <a:t>Leamington</a:t>
            </a:r>
            <a:r>
              <a:rPr lang="en-US" dirty="0" smtClean="0"/>
              <a:t> Spa: Scholastic.</a:t>
            </a:r>
          </a:p>
          <a:p>
            <a:r>
              <a:rPr lang="en-US" dirty="0" err="1" smtClean="0"/>
              <a:t>Grigg</a:t>
            </a:r>
            <a:r>
              <a:rPr lang="en-US" dirty="0" smtClean="0"/>
              <a:t>, R. &amp; Lewis, H. (2016) </a:t>
            </a:r>
            <a:r>
              <a:rPr lang="en-US" i="1" dirty="0" smtClean="0"/>
              <a:t>A to Z of learning outside the classroom</a:t>
            </a:r>
            <a:r>
              <a:rPr lang="en-US" dirty="0" smtClean="0"/>
              <a:t>. London: Bloomsbury.</a:t>
            </a:r>
          </a:p>
          <a:p>
            <a:r>
              <a:rPr lang="en-US" dirty="0" smtClean="0"/>
              <a:t>Moorcroft, C. (2004) </a:t>
            </a:r>
            <a:r>
              <a:rPr lang="en-US" i="1" dirty="0" smtClean="0"/>
              <a:t>Developing Citizenship: activities for personal, social and health education</a:t>
            </a:r>
            <a:r>
              <a:rPr lang="en-US" dirty="0" smtClean="0"/>
              <a:t>. London: A &amp; C Black.</a:t>
            </a:r>
          </a:p>
          <a:p>
            <a:endParaRPr lang="en-US" dirty="0"/>
          </a:p>
        </p:txBody>
      </p:sp>
    </p:spTree>
    <p:extLst>
      <p:ext uri="{BB962C8B-B14F-4D97-AF65-F5344CB8AC3E}">
        <p14:creationId xmlns:p14="http://schemas.microsoft.com/office/powerpoint/2010/main" val="1258960593"/>
      </p:ext>
    </p:extLst>
  </p:cSld>
  <p:clrMapOvr>
    <a:masterClrMapping/>
  </p:clrMapOvr>
  <p:transition>
    <p:dissolv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16273"/>
          </a:xfrm>
        </p:spPr>
        <p:txBody>
          <a:bodyPr/>
          <a:lstStyle/>
          <a:p>
            <a:r>
              <a:rPr lang="en-GB" dirty="0"/>
              <a:t>References</a:t>
            </a:r>
          </a:p>
        </p:txBody>
      </p:sp>
      <p:sp>
        <p:nvSpPr>
          <p:cNvPr id="4" name="Rectangle 1"/>
          <p:cNvSpPr>
            <a:spLocks noGrp="1" noChangeArrowheads="1"/>
          </p:cNvSpPr>
          <p:nvPr>
            <p:ph sz="quarter" idx="4294967295"/>
          </p:nvPr>
        </p:nvSpPr>
        <p:spPr bwMode="auto">
          <a:xfrm>
            <a:off x="457200" y="1570269"/>
            <a:ext cx="8229600" cy="45858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defTabSz="91440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Brown, B., 2018.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Persona Doll UK.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http://personadoll.uk/</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Donaldson</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G., 2015.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Successful Futures.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a:t>
            </a:r>
            <a:r>
              <a:rPr kumimoji="0" lang="en-US" altLang="en-US" sz="1800" b="0" i="0" u="sng" strike="noStrike" cap="none" normalizeH="0" baseline="0" dirty="0" err="1"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gov.wales</a:t>
            </a:r>
            <a:r>
              <a:rPr kumimoji="0" lang="en-US" altLang="en-US" sz="1800" b="0" i="0" u="sng"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/docs/</a:t>
            </a:r>
            <a:r>
              <a:rPr kumimoji="0" lang="en-US" altLang="en-US" sz="1800" b="0" i="0" u="sng" strike="noStrike" cap="none" normalizeH="0" baseline="0" dirty="0" err="1"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dcells</a:t>
            </a:r>
            <a:r>
              <a:rPr kumimoji="0" lang="en-US" altLang="en-US" sz="1800" b="0" i="0" u="sng"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/publications/150225-successful-futures-en.pdf</a:t>
            </a:r>
            <a:endParaRPr kumimoji="0" lang="en-GB" altLang="en-US" sz="1800" b="0" i="0" u="none" strike="noStrike" cap="none" normalizeH="0" baseline="0" dirty="0">
              <a:ln>
                <a:noFill/>
              </a:ln>
              <a:solidFill>
                <a:schemeClr val="tx1"/>
              </a:solidFill>
              <a:effectLst/>
            </a:endParaRPr>
          </a:p>
          <a:p>
            <a:pPr defTabSz="914400" eaLnBrk="0" fontAlgn="base" hangingPunct="0">
              <a:spcBef>
                <a:spcPct val="0"/>
              </a:spcBef>
              <a:spcAft>
                <a:spcPct val="0"/>
              </a:spcAft>
            </a:pPr>
            <a:r>
              <a:rPr kumimoji="0" lang="en-US" altLang="en-US" sz="1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Rodford</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2015.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Suggestions for using Persona Dolls and how to link them to RE,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Bath: </a:t>
            </a:r>
            <a:r>
              <a:rPr kumimoji="0" lang="en-US" altLang="en-US" sz="1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St.Julian’s</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CofE</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Primary School.</a:t>
            </a:r>
            <a:endParaRPr kumimoji="0" lang="en-GB" altLang="en-US" sz="1800" b="0" i="0" u="none" strike="noStrike" cap="none" normalizeH="0" baseline="0" dirty="0">
              <a:ln>
                <a:noFill/>
              </a:ln>
              <a:solidFill>
                <a:schemeClr val="tx1"/>
              </a:solidFill>
              <a:effectLst/>
            </a:endParaRPr>
          </a:p>
          <a:p>
            <a:pPr defTabSz="91440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Tanner, J., 2009. Special Places: Place attachment and children's happiness.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Primary Geographer,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Issue: Spring.</a:t>
            </a:r>
            <a:endParaRPr kumimoji="0" lang="en-GB" altLang="en-US" sz="1800" b="0" i="0" u="none" strike="noStrike" cap="none" normalizeH="0" baseline="0" dirty="0">
              <a:ln>
                <a:noFill/>
              </a:ln>
              <a:solidFill>
                <a:schemeClr val="tx1"/>
              </a:solidFill>
              <a:effectLst/>
            </a:endParaRPr>
          </a:p>
          <a:p>
            <a:pPr defTabSz="91440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Government, 2013.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Learning Wales.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http://learning.gov.wales/docs/learningwales/publications/130425-personal-and-social-education-framework-en.pdf</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Government, 2016. </a:t>
            </a:r>
            <a:r>
              <a:rPr kumimoji="0" lang="en-US" altLang="en-US" sz="18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Llywodraeth</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8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Cymru</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http://gov.wales/docs/dsjlg/publications/160401-wfg-easy-read-en.pdf</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75914603"/>
      </p:ext>
    </p:extLst>
  </p:cSld>
  <p:clrMapOvr>
    <a:masterClrMapping/>
  </p:clrMapOvr>
  <p:transition>
    <p:dissolv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956</TotalTime>
  <Words>893</Words>
  <Application>Microsoft Macintosh PowerPoint</Application>
  <PresentationFormat>On-screen Show (4:3)</PresentationFormat>
  <Paragraphs>146</Paragraphs>
  <Slides>41</Slides>
  <Notes>6</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41</vt:i4>
      </vt:variant>
    </vt:vector>
  </HeadingPairs>
  <TitlesOfParts>
    <vt:vector size="49" baseType="lpstr">
      <vt:lpstr>Bauhaus 93</vt:lpstr>
      <vt:lpstr>Calibri</vt:lpstr>
      <vt:lpstr>Mangal</vt:lpstr>
      <vt:lpstr>Times New Roman</vt:lpstr>
      <vt:lpstr>Wingdings</vt:lpstr>
      <vt:lpstr>Arial</vt:lpstr>
      <vt:lpstr>Office Theme</vt:lpstr>
      <vt:lpstr>Acrobat Document</vt:lpstr>
      <vt:lpstr>Health and Well-being  &amp; The Humanities</vt:lpstr>
      <vt:lpstr>Objectives</vt:lpstr>
      <vt:lpstr>What is ‘WELL-BEING’?</vt:lpstr>
      <vt:lpstr>PowerPoint Presentation</vt:lpstr>
      <vt:lpstr>PowerPoint Presentation</vt:lpstr>
      <vt:lpstr>PowerPoint Presentation</vt:lpstr>
      <vt:lpstr>PowerPoint Presentation</vt:lpstr>
      <vt:lpstr>Policy – what’s expected?</vt:lpstr>
      <vt:lpstr>Well-being in the Primary Curriculum</vt:lpstr>
      <vt:lpstr>The PSE Framework</vt:lpstr>
      <vt:lpstr>Developing a holistic approach</vt:lpstr>
      <vt:lpstr>Well-being in Education</vt:lpstr>
      <vt:lpstr>PowerPoint Presentation</vt:lpstr>
      <vt:lpstr>The four purposes are that all children and young people will be:</vt:lpstr>
      <vt:lpstr>Well-being in Education</vt:lpstr>
      <vt:lpstr>How many well-being goals?</vt:lpstr>
      <vt:lpstr>Why should education be concerned about WELL-BEING?</vt:lpstr>
      <vt:lpstr>PowerPoint Presentation</vt:lpstr>
      <vt:lpstr>What makes you, You?</vt:lpstr>
      <vt:lpstr>What is personal?</vt:lpstr>
      <vt:lpstr>Who/what affects our social development?</vt:lpstr>
      <vt:lpstr>PowerPoint Presentation</vt:lpstr>
      <vt:lpstr>PowerPoint Presentation</vt:lpstr>
      <vt:lpstr> Use Persona Dolls</vt:lpstr>
      <vt:lpstr>Some ideas for linking Persona dolls and RE</vt:lpstr>
      <vt:lpstr>Persona dolls videos </vt:lpstr>
      <vt:lpstr>PowerPoint Presentation</vt:lpstr>
      <vt:lpstr>How do I feel about…?</vt:lpstr>
      <vt:lpstr>What is my opinion?</vt:lpstr>
      <vt:lpstr>PowerPoint Presentation</vt:lpstr>
      <vt:lpstr>Special Places: Place attachment and children’s happiness</vt:lpstr>
      <vt:lpstr>The Happiness of Everyday Geographies</vt:lpstr>
      <vt:lpstr>PowerPoint Presentation</vt:lpstr>
      <vt:lpstr>A thematic approach?</vt:lpstr>
      <vt:lpstr>MIGRANTS, RIGHTS AND VALUES</vt:lpstr>
      <vt:lpstr>‘Still human, Still here’</vt:lpstr>
      <vt:lpstr>The Geography of Happiness: Now and then</vt:lpstr>
      <vt:lpstr>The Paper Bag Game – Christian Aid</vt:lpstr>
      <vt:lpstr>The next steps for me…</vt:lpstr>
      <vt:lpstr>References</vt:lpstr>
      <vt:lpstr>References</vt:lpstr>
    </vt:vector>
  </TitlesOfParts>
  <Company>SIHE</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SMU</dc:creator>
  <cp:lastModifiedBy>Microsoft Office User</cp:lastModifiedBy>
  <cp:revision>63</cp:revision>
  <dcterms:created xsi:type="dcterms:W3CDTF">2017-01-08T19:36:03Z</dcterms:created>
  <dcterms:modified xsi:type="dcterms:W3CDTF">2018-01-08T13:03:22Z</dcterms:modified>
</cp:coreProperties>
</file>