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1" r:id="rId6"/>
    <p:sldId id="289" r:id="rId7"/>
    <p:sldId id="258" r:id="rId8"/>
    <p:sldId id="262" r:id="rId9"/>
    <p:sldId id="263" r:id="rId10"/>
    <p:sldId id="264" r:id="rId11"/>
    <p:sldId id="265" r:id="rId12"/>
    <p:sldId id="266" r:id="rId13"/>
    <p:sldId id="267" r:id="rId14"/>
    <p:sldId id="268" r:id="rId15"/>
    <p:sldId id="275" r:id="rId16"/>
    <p:sldId id="276" r:id="rId17"/>
    <p:sldId id="278" r:id="rId18"/>
    <p:sldId id="279" r:id="rId19"/>
    <p:sldId id="269" r:id="rId20"/>
    <p:sldId id="270" r:id="rId21"/>
    <p:sldId id="271" r:id="rId22"/>
    <p:sldId id="272" r:id="rId23"/>
    <p:sldId id="273" r:id="rId24"/>
    <p:sldId id="274" r:id="rId25"/>
    <p:sldId id="285" r:id="rId26"/>
    <p:sldId id="286" r:id="rId27"/>
    <p:sldId id="280" r:id="rId28"/>
    <p:sldId id="284" r:id="rId29"/>
    <p:sldId id="281" r:id="rId30"/>
    <p:sldId id="282" r:id="rId31"/>
    <p:sldId id="283" r:id="rId32"/>
    <p:sldId id="295" r:id="rId33"/>
    <p:sldId id="287" r:id="rId34"/>
    <p:sldId id="288" r:id="rId35"/>
    <p:sldId id="290" r:id="rId36"/>
    <p:sldId id="291" r:id="rId37"/>
    <p:sldId id="292" r:id="rId38"/>
    <p:sldId id="29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64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CCE02D3-294C-4941-BEAF-A559588E8B4C}" type="datetimeFigureOut">
              <a:rPr lang="en-GB" smtClean="0"/>
              <a:pPr/>
              <a:t>03/10/2012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C3B30F-CE6B-4C37-A52A-73BC39C733F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6C3B30F-CE6B-4C37-A52A-73BC39C733F1}"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6C3B30F-CE6B-4C37-A52A-73BC39C733F1}"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6C3B30F-CE6B-4C37-A52A-73BC39C733F1}"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6C3B30F-CE6B-4C37-A52A-73BC39C733F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6C3B30F-CE6B-4C37-A52A-73BC39C733F1}"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6C3B30F-CE6B-4C37-A52A-73BC39C733F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CCE02D3-294C-4941-BEAF-A559588E8B4C}" type="datetimeFigureOut">
              <a:rPr lang="en-GB" smtClean="0"/>
              <a:pPr/>
              <a:t>03/10/2012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6C3B30F-CE6B-4C37-A52A-73BC39C733F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CCE02D3-294C-4941-BEAF-A559588E8B4C}" type="datetimeFigureOut">
              <a:rPr lang="en-GB" smtClean="0"/>
              <a:pPr/>
              <a:t>03/10/2012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C3B30F-CE6B-4C37-A52A-73BC39C733F1}"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6C3B30F-CE6B-4C37-A52A-73BC39C733F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CCE02D3-294C-4941-BEAF-A559588E8B4C}" type="datetimeFigureOut">
              <a:rPr lang="en-GB" smtClean="0"/>
              <a:pPr/>
              <a:t>03/10/2012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6C3B30F-CE6B-4C37-A52A-73BC39C733F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CCE02D3-294C-4941-BEAF-A559588E8B4C}" type="datetimeFigureOut">
              <a:rPr lang="en-GB" smtClean="0"/>
              <a:pPr/>
              <a:t>03/10/2012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C3B30F-CE6B-4C37-A52A-73BC39C733F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DIETARY ANALYSIS</a:t>
            </a:r>
            <a:br>
              <a:rPr lang="en-GB" b="1" dirty="0" smtClean="0"/>
            </a:br>
            <a:r>
              <a:rPr lang="en-GB" b="1" dirty="0" smtClean="0"/>
              <a:t>SHSS5050</a:t>
            </a:r>
            <a:endParaRPr lang="en-GB" b="1" dirty="0"/>
          </a:p>
        </p:txBody>
      </p:sp>
      <p:sp>
        <p:nvSpPr>
          <p:cNvPr id="3" name="Subtitle 2"/>
          <p:cNvSpPr>
            <a:spLocks noGrp="1"/>
          </p:cNvSpPr>
          <p:nvPr>
            <p:ph type="subTitle" idx="1"/>
          </p:nvPr>
        </p:nvSpPr>
        <p:spPr/>
        <p:txBody>
          <a:bodyPr/>
          <a:lstStyle/>
          <a:p>
            <a:endParaRPr lang="en-GB" b="1" dirty="0" smtClean="0"/>
          </a:p>
          <a:p>
            <a:r>
              <a:rPr lang="en-GB" b="1" dirty="0" smtClean="0"/>
              <a:t>DIETARY ASSESSMENT METHODS</a:t>
            </a:r>
            <a:endParaRPr lang="en-GB" b="1" dirty="0"/>
          </a:p>
        </p:txBody>
      </p:sp>
    </p:spTree>
    <p:extLst>
      <p:ext uri="{BB962C8B-B14F-4D97-AF65-F5344CB8AC3E}">
        <p14:creationId xmlns:p14="http://schemas.microsoft.com/office/powerpoint/2010/main" val="28774972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Scientific research</a:t>
            </a:r>
          </a:p>
          <a:p>
            <a:endParaRPr lang="en-GB" dirty="0"/>
          </a:p>
          <a:p>
            <a:r>
              <a:rPr lang="en-GB" dirty="0" smtClean="0"/>
              <a:t>Nutritional epidemiology-make associations between individual/population dietary intakes and prevalence/absence of disease</a:t>
            </a:r>
          </a:p>
          <a:p>
            <a:endParaRPr lang="en-GB" dirty="0"/>
          </a:p>
          <a:p>
            <a:r>
              <a:rPr lang="en-GB" dirty="0" smtClean="0"/>
              <a:t>Surveillance of populations, e.g. to assess intakes of a particular food/nutrient in relation to RNIs</a:t>
            </a:r>
          </a:p>
          <a:p>
            <a:endParaRPr lang="en-GB" dirty="0"/>
          </a:p>
          <a:p>
            <a:r>
              <a:rPr lang="en-GB" dirty="0" smtClean="0"/>
              <a:t>Clinical Assessment-inpatients with poor nutritional status</a:t>
            </a:r>
          </a:p>
          <a:p>
            <a:endParaRPr lang="en-GB" dirty="0" smtClean="0"/>
          </a:p>
        </p:txBody>
      </p:sp>
      <p:sp>
        <p:nvSpPr>
          <p:cNvPr id="3" name="Title 2"/>
          <p:cNvSpPr>
            <a:spLocks noGrp="1"/>
          </p:cNvSpPr>
          <p:nvPr>
            <p:ph type="title"/>
          </p:nvPr>
        </p:nvSpPr>
        <p:spPr/>
        <p:txBody>
          <a:bodyPr>
            <a:normAutofit fontScale="90000"/>
          </a:bodyPr>
          <a:lstStyle/>
          <a:p>
            <a:r>
              <a:rPr lang="en-GB" dirty="0" smtClean="0"/>
              <a:t>WHY ANALYSE A PERSON’S DIET?</a:t>
            </a:r>
            <a:endParaRPr lang="en-GB" dirty="0"/>
          </a:p>
        </p:txBody>
      </p:sp>
    </p:spTree>
    <p:extLst>
      <p:ext uri="{BB962C8B-B14F-4D97-AF65-F5344CB8AC3E}">
        <p14:creationId xmlns:p14="http://schemas.microsoft.com/office/powerpoint/2010/main" val="7467179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Nutrition plays a major role in the aetiology of common chronic diseases, namely:</a:t>
            </a:r>
          </a:p>
          <a:p>
            <a:pPr lvl="1"/>
            <a:r>
              <a:rPr lang="en-GB" dirty="0" smtClean="0"/>
              <a:t>Obesity</a:t>
            </a:r>
          </a:p>
          <a:p>
            <a:pPr lvl="1"/>
            <a:r>
              <a:rPr lang="en-GB" dirty="0" smtClean="0"/>
              <a:t>Diabetes</a:t>
            </a:r>
          </a:p>
          <a:p>
            <a:pPr lvl="1"/>
            <a:r>
              <a:rPr lang="en-GB" dirty="0" smtClean="0"/>
              <a:t>Heart disease</a:t>
            </a:r>
          </a:p>
          <a:p>
            <a:pPr lvl="1"/>
            <a:r>
              <a:rPr lang="en-GB" dirty="0" smtClean="0"/>
              <a:t>Cancer</a:t>
            </a:r>
            <a:endParaRPr lang="en-GB" dirty="0"/>
          </a:p>
          <a:p>
            <a:pPr marL="393192" lvl="1" indent="0">
              <a:buNone/>
            </a:pPr>
            <a:endParaRPr lang="en-GB" dirty="0" smtClean="0"/>
          </a:p>
          <a:p>
            <a:pPr marL="393192" lvl="1" indent="0">
              <a:buNone/>
            </a:pPr>
            <a:r>
              <a:rPr lang="en-GB" dirty="0" smtClean="0"/>
              <a:t>Very large populations must be studied prospectively over prolonged periods of time in order to assess the magnitude of nutritional factors in the aetiology of these diseases.</a:t>
            </a:r>
          </a:p>
        </p:txBody>
      </p:sp>
      <p:sp>
        <p:nvSpPr>
          <p:cNvPr id="3" name="Title 2"/>
          <p:cNvSpPr>
            <a:spLocks noGrp="1"/>
          </p:cNvSpPr>
          <p:nvPr>
            <p:ph type="title"/>
          </p:nvPr>
        </p:nvSpPr>
        <p:spPr/>
        <p:txBody>
          <a:bodyPr/>
          <a:lstStyle/>
          <a:p>
            <a:r>
              <a:rPr lang="en-GB" sz="3700" dirty="0">
                <a:solidFill>
                  <a:srgbClr val="464646"/>
                </a:solidFill>
              </a:rPr>
              <a:t>WHY ANALYSE A PERSON’S DIET?</a:t>
            </a:r>
            <a:endParaRPr lang="en-GB" dirty="0"/>
          </a:p>
        </p:txBody>
      </p:sp>
    </p:spTree>
    <p:extLst>
      <p:ext uri="{BB962C8B-B14F-4D97-AF65-F5344CB8AC3E}">
        <p14:creationId xmlns:p14="http://schemas.microsoft.com/office/powerpoint/2010/main" val="25876068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appropriate tool for dietary assessment will depend on the purpose for which it is needed</a:t>
            </a:r>
          </a:p>
          <a:p>
            <a:endParaRPr lang="en-GB" dirty="0"/>
          </a:p>
          <a:p>
            <a:r>
              <a:rPr lang="en-GB" dirty="0" smtClean="0"/>
              <a:t>The purpose may be to measure nutrients, foods or </a:t>
            </a:r>
            <a:r>
              <a:rPr lang="en-GB" dirty="0"/>
              <a:t>eating </a:t>
            </a:r>
            <a:r>
              <a:rPr lang="en-GB" dirty="0" smtClean="0"/>
              <a:t>habits</a:t>
            </a:r>
          </a:p>
          <a:p>
            <a:endParaRPr lang="en-GB" dirty="0"/>
          </a:p>
          <a:p>
            <a:r>
              <a:rPr lang="en-GB" dirty="0" smtClean="0"/>
              <a:t>Many different methods </a:t>
            </a:r>
            <a:r>
              <a:rPr lang="en-GB" dirty="0"/>
              <a:t>have been developed for the purpose of assessing dietary intake. </a:t>
            </a:r>
          </a:p>
          <a:p>
            <a:endParaRPr lang="en-GB" dirty="0"/>
          </a:p>
        </p:txBody>
      </p:sp>
      <p:sp>
        <p:nvSpPr>
          <p:cNvPr id="3" name="Title 2"/>
          <p:cNvSpPr>
            <a:spLocks noGrp="1"/>
          </p:cNvSpPr>
          <p:nvPr>
            <p:ph type="title"/>
          </p:nvPr>
        </p:nvSpPr>
        <p:spPr/>
        <p:txBody>
          <a:bodyPr>
            <a:normAutofit/>
          </a:bodyPr>
          <a:lstStyle/>
          <a:p>
            <a:r>
              <a:rPr lang="en-GB" sz="3200" dirty="0" smtClean="0"/>
              <a:t>Which Dietary Assessment Method?</a:t>
            </a:r>
            <a:endParaRPr lang="en-GB" sz="3200" dirty="0"/>
          </a:p>
        </p:txBody>
      </p:sp>
    </p:spTree>
    <p:extLst>
      <p:ext uri="{BB962C8B-B14F-4D97-AF65-F5344CB8AC3E}">
        <p14:creationId xmlns:p14="http://schemas.microsoft.com/office/powerpoint/2010/main" val="23247022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These range </a:t>
            </a:r>
            <a:r>
              <a:rPr lang="en-GB" dirty="0" smtClean="0"/>
              <a:t>from: </a:t>
            </a:r>
          </a:p>
          <a:p>
            <a:pPr marL="109728" indent="0">
              <a:buNone/>
            </a:pPr>
            <a:endParaRPr lang="en-GB" dirty="0" smtClean="0"/>
          </a:p>
          <a:p>
            <a:r>
              <a:rPr lang="en-GB" dirty="0"/>
              <a:t>D</a:t>
            </a:r>
            <a:r>
              <a:rPr lang="en-GB" dirty="0" smtClean="0"/>
              <a:t>etailed </a:t>
            </a:r>
            <a:r>
              <a:rPr lang="en-GB" dirty="0"/>
              <a:t>individual weighed records collected over a period of 7 days or </a:t>
            </a:r>
            <a:r>
              <a:rPr lang="en-GB" dirty="0" smtClean="0"/>
              <a:t>more. </a:t>
            </a:r>
            <a:endParaRPr lang="en-GB" dirty="0" smtClean="0"/>
          </a:p>
          <a:p>
            <a:r>
              <a:rPr lang="en-GB" dirty="0"/>
              <a:t>F</a:t>
            </a:r>
            <a:r>
              <a:rPr lang="en-GB" dirty="0" smtClean="0"/>
              <a:t>ood </a:t>
            </a:r>
            <a:r>
              <a:rPr lang="en-GB" dirty="0"/>
              <a:t>frequency </a:t>
            </a:r>
            <a:r>
              <a:rPr lang="en-GB" dirty="0" smtClean="0"/>
              <a:t>questionnaires.</a:t>
            </a:r>
            <a:endParaRPr lang="en-GB" dirty="0" smtClean="0"/>
          </a:p>
          <a:p>
            <a:r>
              <a:rPr lang="en-GB" dirty="0"/>
              <a:t>H</a:t>
            </a:r>
            <a:r>
              <a:rPr lang="en-GB" dirty="0" smtClean="0"/>
              <a:t>ousehold </a:t>
            </a:r>
            <a:r>
              <a:rPr lang="en-GB" dirty="0"/>
              <a:t>survey methods </a:t>
            </a:r>
            <a:r>
              <a:rPr lang="en-GB" dirty="0" smtClean="0"/>
              <a:t> </a:t>
            </a:r>
            <a:r>
              <a:rPr lang="en-GB" dirty="0" smtClean="0"/>
              <a:t>.</a:t>
            </a:r>
            <a:endParaRPr lang="en-GB" dirty="0" smtClean="0"/>
          </a:p>
          <a:p>
            <a:r>
              <a:rPr lang="en-GB" dirty="0"/>
              <a:t>S</a:t>
            </a:r>
            <a:r>
              <a:rPr lang="en-GB" dirty="0" smtClean="0"/>
              <a:t>imple </a:t>
            </a:r>
            <a:r>
              <a:rPr lang="en-GB" dirty="0"/>
              <a:t>food lists</a:t>
            </a:r>
            <a:r>
              <a:rPr lang="en-GB" dirty="0" smtClean="0"/>
              <a:t>.</a:t>
            </a:r>
            <a:r>
              <a:rPr lang="en-GB" dirty="0"/>
              <a:t> </a:t>
            </a:r>
            <a:endParaRPr lang="en-GB" dirty="0" smtClean="0"/>
          </a:p>
          <a:p>
            <a:endParaRPr lang="en-GB" dirty="0"/>
          </a:p>
          <a:p>
            <a:r>
              <a:rPr lang="en-GB" b="1" dirty="0" smtClean="0"/>
              <a:t>Each </a:t>
            </a:r>
            <a:r>
              <a:rPr lang="en-GB" b="1" dirty="0"/>
              <a:t>has merits, associated </a:t>
            </a:r>
            <a:r>
              <a:rPr lang="en-GB" b="1" dirty="0" smtClean="0"/>
              <a:t>errors and </a:t>
            </a:r>
            <a:r>
              <a:rPr lang="en-GB" b="1" dirty="0"/>
              <a:t>practical difficulties to be considered when choosing one method above another.</a:t>
            </a:r>
            <a:endParaRPr lang="en-GB" b="1" dirty="0" smtClean="0"/>
          </a:p>
          <a:p>
            <a:endParaRPr lang="en-GB" b="1" dirty="0"/>
          </a:p>
          <a:p>
            <a:endParaRPr lang="en-GB" dirty="0"/>
          </a:p>
          <a:p>
            <a:endParaRPr lang="en-GB" dirty="0"/>
          </a:p>
        </p:txBody>
      </p:sp>
      <p:sp>
        <p:nvSpPr>
          <p:cNvPr id="3" name="Title 2"/>
          <p:cNvSpPr>
            <a:spLocks noGrp="1"/>
          </p:cNvSpPr>
          <p:nvPr>
            <p:ph type="title"/>
          </p:nvPr>
        </p:nvSpPr>
        <p:spPr/>
        <p:txBody>
          <a:bodyPr>
            <a:normAutofit fontScale="90000"/>
          </a:bodyPr>
          <a:lstStyle/>
          <a:p>
            <a:r>
              <a:rPr lang="en-GB" sz="3700" dirty="0">
                <a:solidFill>
                  <a:srgbClr val="464646"/>
                </a:solidFill>
              </a:rPr>
              <a:t>Which Dietary Assessment Method?</a:t>
            </a:r>
            <a:endParaRPr lang="en-GB" dirty="0"/>
          </a:p>
        </p:txBody>
      </p:sp>
    </p:spTree>
    <p:extLst>
      <p:ext uri="{BB962C8B-B14F-4D97-AF65-F5344CB8AC3E}">
        <p14:creationId xmlns:p14="http://schemas.microsoft.com/office/powerpoint/2010/main" val="26069056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information contained in the following slides has been taken from the following:-</a:t>
            </a:r>
          </a:p>
          <a:p>
            <a:pPr marL="109728" indent="0">
              <a:buNone/>
            </a:pPr>
            <a:endParaRPr lang="en-GB" dirty="0" smtClean="0"/>
          </a:p>
          <a:p>
            <a:r>
              <a:rPr lang="en-GB" dirty="0" err="1" smtClean="0"/>
              <a:t>Wrieden</a:t>
            </a:r>
            <a:r>
              <a:rPr lang="en-GB" dirty="0"/>
              <a:t>, W., Peace, H., Armstrong, J. &amp; Barton, K. </a:t>
            </a:r>
            <a:r>
              <a:rPr lang="en-GB" dirty="0" smtClean="0"/>
              <a:t>(2003) </a:t>
            </a:r>
            <a:r>
              <a:rPr lang="en-GB" i="1" dirty="0" smtClean="0"/>
              <a:t>A </a:t>
            </a:r>
            <a:r>
              <a:rPr lang="en-GB" i="1" dirty="0"/>
              <a:t>short review of dietary assessment methods used </a:t>
            </a:r>
            <a:r>
              <a:rPr lang="en-GB" i="1" dirty="0" smtClean="0"/>
              <a:t>in National </a:t>
            </a:r>
            <a:r>
              <a:rPr lang="en-GB" i="1" dirty="0"/>
              <a:t>and Scottish Research </a:t>
            </a:r>
            <a:r>
              <a:rPr lang="en-GB" i="1" dirty="0" smtClean="0"/>
              <a:t>Studies.  Briefing </a:t>
            </a:r>
            <a:r>
              <a:rPr lang="en-GB" i="1" dirty="0"/>
              <a:t>Paper Prepared </a:t>
            </a:r>
            <a:r>
              <a:rPr lang="en-GB" i="1" dirty="0" smtClean="0"/>
              <a:t>for: Working </a:t>
            </a:r>
            <a:r>
              <a:rPr lang="en-GB" i="1" dirty="0"/>
              <a:t>Group on Monitoring Scottish Dietary Targets </a:t>
            </a:r>
            <a:r>
              <a:rPr lang="en-GB" i="1" dirty="0" smtClean="0"/>
              <a:t>Workshop.</a:t>
            </a:r>
            <a:endParaRPr lang="en-GB" i="1"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5106306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This involves an individual or an investigator weighing each and every item of food and drink </a:t>
            </a:r>
            <a:r>
              <a:rPr lang="en-GB" dirty="0" smtClean="0"/>
              <a:t>prior to </a:t>
            </a:r>
            <a:r>
              <a:rPr lang="en-GB" dirty="0"/>
              <a:t>consumption. </a:t>
            </a:r>
            <a:endParaRPr lang="en-GB" dirty="0" smtClean="0"/>
          </a:p>
          <a:p>
            <a:pPr marL="109728" indent="0">
              <a:buNone/>
            </a:pPr>
            <a:endParaRPr lang="en-GB" dirty="0" smtClean="0"/>
          </a:p>
          <a:p>
            <a:r>
              <a:rPr lang="en-GB" dirty="0" smtClean="0"/>
              <a:t>A </a:t>
            </a:r>
            <a:r>
              <a:rPr lang="en-GB" dirty="0"/>
              <a:t>detailed description of the food and its weight is recorded in a </a:t>
            </a:r>
            <a:r>
              <a:rPr lang="en-GB" dirty="0" smtClean="0"/>
              <a:t>specially designed </a:t>
            </a:r>
            <a:r>
              <a:rPr lang="en-GB" dirty="0"/>
              <a:t>booklet. Usually a space is left to record any leftovers so that the precise weight of </a:t>
            </a:r>
            <a:r>
              <a:rPr lang="en-GB" dirty="0" smtClean="0"/>
              <a:t>food eaten </a:t>
            </a:r>
            <a:r>
              <a:rPr lang="en-GB" dirty="0"/>
              <a:t>can be calculated. </a:t>
            </a:r>
            <a:endParaRPr lang="en-GB" dirty="0" smtClean="0"/>
          </a:p>
          <a:p>
            <a:endParaRPr lang="en-GB" dirty="0" smtClean="0"/>
          </a:p>
          <a:p>
            <a:r>
              <a:rPr lang="en-GB" dirty="0" smtClean="0"/>
              <a:t>Weighed </a:t>
            </a:r>
            <a:r>
              <a:rPr lang="en-GB" dirty="0"/>
              <a:t>records can be kept for 3,4,5 or 7 days. </a:t>
            </a:r>
            <a:endParaRPr lang="en-GB" dirty="0" smtClean="0"/>
          </a:p>
          <a:p>
            <a:endParaRPr lang="en-GB" dirty="0" smtClean="0"/>
          </a:p>
          <a:p>
            <a:r>
              <a:rPr lang="en-GB" dirty="0" smtClean="0"/>
              <a:t>The </a:t>
            </a:r>
            <a:r>
              <a:rPr lang="en-GB" dirty="0"/>
              <a:t>7 day weighed </a:t>
            </a:r>
            <a:r>
              <a:rPr lang="en-GB" dirty="0" smtClean="0"/>
              <a:t>record has </a:t>
            </a:r>
            <a:r>
              <a:rPr lang="en-GB" dirty="0"/>
              <a:t>often been taken as the ‘gold standard’ against which less detailed and demanding methods </a:t>
            </a:r>
            <a:r>
              <a:rPr lang="en-GB" dirty="0" smtClean="0"/>
              <a:t>can be </a:t>
            </a:r>
            <a:r>
              <a:rPr lang="en-GB" dirty="0"/>
              <a:t>compared. </a:t>
            </a:r>
            <a:endParaRPr lang="en-GB" dirty="0" smtClean="0"/>
          </a:p>
        </p:txBody>
      </p:sp>
      <p:sp>
        <p:nvSpPr>
          <p:cNvPr id="3" name="Title 2"/>
          <p:cNvSpPr>
            <a:spLocks noGrp="1"/>
          </p:cNvSpPr>
          <p:nvPr>
            <p:ph type="title"/>
          </p:nvPr>
        </p:nvSpPr>
        <p:spPr/>
        <p:txBody>
          <a:bodyPr/>
          <a:lstStyle/>
          <a:p>
            <a:r>
              <a:rPr lang="en-GB" dirty="0" smtClean="0"/>
              <a:t>Weighed Food Records</a:t>
            </a:r>
            <a:endParaRPr lang="en-GB" dirty="0"/>
          </a:p>
        </p:txBody>
      </p:sp>
    </p:spTree>
    <p:extLst>
      <p:ext uri="{BB962C8B-B14F-4D97-AF65-F5344CB8AC3E}">
        <p14:creationId xmlns:p14="http://schemas.microsoft.com/office/powerpoint/2010/main" val="17821306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Clr>
                <a:srgbClr val="2DA2BF"/>
              </a:buClr>
            </a:pPr>
            <a:r>
              <a:rPr lang="en-GB" sz="2600" dirty="0">
                <a:solidFill>
                  <a:prstClr val="black"/>
                </a:solidFill>
              </a:rPr>
              <a:t>Weighed food records of 7 days or 4 days were used in the National Diet and Nutrition </a:t>
            </a:r>
            <a:r>
              <a:rPr lang="en-GB" sz="2600" dirty="0" smtClean="0">
                <a:solidFill>
                  <a:prstClr val="black"/>
                </a:solidFill>
              </a:rPr>
              <a:t>Surveys (NDNS) </a:t>
            </a:r>
            <a:endParaRPr lang="en-GB" sz="2600" dirty="0">
              <a:solidFill>
                <a:prstClr val="black"/>
              </a:solidFill>
            </a:endParaRPr>
          </a:p>
          <a:p>
            <a:pPr marL="109728" lvl="0" indent="0">
              <a:buClr>
                <a:srgbClr val="2DA2BF"/>
              </a:buClr>
              <a:buNone/>
            </a:pPr>
            <a:endParaRPr lang="en-GB" sz="2400" b="1" dirty="0">
              <a:solidFill>
                <a:prstClr val="black"/>
              </a:solidFill>
            </a:endParaRPr>
          </a:p>
          <a:p>
            <a:pPr lvl="0">
              <a:buClr>
                <a:srgbClr val="2DA2BF"/>
              </a:buClr>
            </a:pPr>
            <a:r>
              <a:rPr lang="en-GB" sz="2400" b="1" dirty="0" smtClean="0">
                <a:solidFill>
                  <a:prstClr val="black"/>
                </a:solidFill>
              </a:rPr>
              <a:t>This method has </a:t>
            </a:r>
            <a:r>
              <a:rPr lang="en-GB" sz="2400" b="1" dirty="0">
                <a:solidFill>
                  <a:prstClr val="black"/>
                </a:solidFill>
              </a:rPr>
              <a:t>limitations and it is necessary to use physiological and biochemical methods </a:t>
            </a:r>
            <a:r>
              <a:rPr lang="en-GB" sz="2400" b="1" dirty="0" smtClean="0">
                <a:solidFill>
                  <a:prstClr val="black"/>
                </a:solidFill>
              </a:rPr>
              <a:t>to </a:t>
            </a:r>
            <a:r>
              <a:rPr lang="en-GB" sz="2400" b="1" dirty="0">
                <a:solidFill>
                  <a:prstClr val="black"/>
                </a:solidFill>
              </a:rPr>
              <a:t>check that any method of measuring food intake is measuring what it is supposed to measure</a:t>
            </a:r>
            <a:r>
              <a:rPr lang="en-GB" sz="2400" b="1" dirty="0" smtClean="0">
                <a:solidFill>
                  <a:prstClr val="black"/>
                </a:solidFill>
              </a:rPr>
              <a:t>.</a:t>
            </a:r>
          </a:p>
          <a:p>
            <a:pPr lvl="0">
              <a:buClr>
                <a:srgbClr val="2DA2BF"/>
              </a:buClr>
            </a:pPr>
            <a:endParaRPr lang="en-GB" sz="2400" b="1" dirty="0">
              <a:solidFill>
                <a:prstClr val="black"/>
              </a:solidFill>
            </a:endParaRPr>
          </a:p>
          <a:p>
            <a:pPr lvl="0">
              <a:buClr>
                <a:srgbClr val="2DA2BF"/>
              </a:buClr>
            </a:pPr>
            <a:r>
              <a:rPr lang="en-GB" sz="2400" dirty="0" smtClean="0">
                <a:solidFill>
                  <a:prstClr val="black"/>
                </a:solidFill>
              </a:rPr>
              <a:t>For example, in the National Diet &amp; Nutrition Survey (NDNS), pilot studies were carried out before the main survey in order to compare intakes of energy from the dietary assessment method and energy expenditure from doubly labelled water.</a:t>
            </a:r>
          </a:p>
          <a:p>
            <a:pPr lvl="0">
              <a:buClr>
                <a:srgbClr val="2DA2BF"/>
              </a:buClr>
            </a:pPr>
            <a:endParaRPr lang="en-GB" sz="2400" dirty="0">
              <a:solidFill>
                <a:prstClr val="black"/>
              </a:solidFill>
            </a:endParaRPr>
          </a:p>
          <a:p>
            <a:pPr lvl="0">
              <a:buClr>
                <a:srgbClr val="2DA2BF"/>
              </a:buClr>
            </a:pPr>
            <a:endParaRPr lang="en-GB" sz="2400" dirty="0">
              <a:solidFill>
                <a:prstClr val="black"/>
              </a:solidFill>
            </a:endParaRPr>
          </a:p>
          <a:p>
            <a:pPr marL="109728" lvl="0" indent="0">
              <a:buClr>
                <a:srgbClr val="2DA2BF"/>
              </a:buClr>
              <a:buNone/>
            </a:pPr>
            <a:endParaRPr lang="en-GB" sz="2400" dirty="0" smtClean="0">
              <a:solidFill>
                <a:prstClr val="black"/>
              </a:solidFill>
            </a:endParaRPr>
          </a:p>
          <a:p>
            <a:endParaRPr lang="en-GB" sz="2400" dirty="0"/>
          </a:p>
        </p:txBody>
      </p:sp>
      <p:sp>
        <p:nvSpPr>
          <p:cNvPr id="3" name="Title 2"/>
          <p:cNvSpPr>
            <a:spLocks noGrp="1"/>
          </p:cNvSpPr>
          <p:nvPr>
            <p:ph type="title"/>
          </p:nvPr>
        </p:nvSpPr>
        <p:spPr/>
        <p:txBody>
          <a:bodyPr/>
          <a:lstStyle/>
          <a:p>
            <a:r>
              <a:rPr lang="en-GB" dirty="0">
                <a:solidFill>
                  <a:srgbClr val="464646"/>
                </a:solidFill>
              </a:rPr>
              <a:t>Weighed Food Records</a:t>
            </a:r>
            <a:endParaRPr lang="en-GB" dirty="0"/>
          </a:p>
        </p:txBody>
      </p:sp>
    </p:spTree>
    <p:extLst>
      <p:ext uri="{BB962C8B-B14F-4D97-AF65-F5344CB8AC3E}">
        <p14:creationId xmlns:p14="http://schemas.microsoft.com/office/powerpoint/2010/main" val="40246672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109728" lvl="0" indent="0">
              <a:buClr>
                <a:srgbClr val="2DA2BF"/>
              </a:buClr>
              <a:buNone/>
            </a:pPr>
            <a:r>
              <a:rPr lang="en-GB" sz="2800" dirty="0" smtClean="0">
                <a:solidFill>
                  <a:prstClr val="black"/>
                </a:solidFill>
              </a:rPr>
              <a:t>Strengths:</a:t>
            </a:r>
            <a:endParaRPr lang="en-GB" sz="2800" dirty="0">
              <a:solidFill>
                <a:prstClr val="black"/>
              </a:solidFill>
            </a:endParaRPr>
          </a:p>
          <a:p>
            <a:pPr lvl="0">
              <a:buClr>
                <a:srgbClr val="2DA2BF"/>
              </a:buClr>
            </a:pPr>
            <a:r>
              <a:rPr lang="en-GB" sz="2800" dirty="0" smtClean="0">
                <a:solidFill>
                  <a:prstClr val="black"/>
                </a:solidFill>
              </a:rPr>
              <a:t>Widely </a:t>
            </a:r>
            <a:r>
              <a:rPr lang="en-GB" sz="2800" dirty="0">
                <a:solidFill>
                  <a:prstClr val="black"/>
                </a:solidFill>
              </a:rPr>
              <a:t>used method</a:t>
            </a:r>
          </a:p>
          <a:p>
            <a:pPr lvl="0">
              <a:buClr>
                <a:srgbClr val="2DA2BF"/>
              </a:buClr>
            </a:pPr>
            <a:r>
              <a:rPr lang="en-GB" sz="2800" dirty="0" smtClean="0">
                <a:solidFill>
                  <a:prstClr val="black"/>
                </a:solidFill>
              </a:rPr>
              <a:t>Precision </a:t>
            </a:r>
            <a:r>
              <a:rPr lang="en-GB" sz="2800" dirty="0">
                <a:solidFill>
                  <a:prstClr val="black"/>
                </a:solidFill>
              </a:rPr>
              <a:t>of portion sizes</a:t>
            </a:r>
          </a:p>
          <a:p>
            <a:pPr marL="109728" lvl="0" indent="0">
              <a:buClr>
                <a:srgbClr val="2DA2BF"/>
              </a:buClr>
              <a:buNone/>
            </a:pPr>
            <a:endParaRPr lang="en-GB" sz="2800" dirty="0">
              <a:solidFill>
                <a:prstClr val="black"/>
              </a:solidFill>
            </a:endParaRPr>
          </a:p>
          <a:p>
            <a:pPr marL="109728" lvl="0" indent="0">
              <a:buClr>
                <a:srgbClr val="2DA2BF"/>
              </a:buClr>
              <a:buNone/>
            </a:pPr>
            <a:r>
              <a:rPr lang="en-GB" sz="2800" dirty="0" smtClean="0">
                <a:solidFill>
                  <a:prstClr val="black"/>
                </a:solidFill>
              </a:rPr>
              <a:t>Weaknesses:</a:t>
            </a:r>
            <a:endParaRPr lang="en-GB" sz="2800" dirty="0">
              <a:latin typeface="Times New Roman"/>
            </a:endParaRPr>
          </a:p>
          <a:p>
            <a:r>
              <a:rPr lang="en-GB" sz="2800" dirty="0" smtClean="0">
                <a:latin typeface="+mj-lt"/>
              </a:rPr>
              <a:t>High </a:t>
            </a:r>
            <a:r>
              <a:rPr lang="en-GB" sz="2800" dirty="0">
                <a:latin typeface="+mj-lt"/>
              </a:rPr>
              <a:t>respondent burden</a:t>
            </a:r>
          </a:p>
          <a:p>
            <a:r>
              <a:rPr lang="en-GB" sz="2800" dirty="0" err="1" smtClean="0">
                <a:latin typeface="+mj-lt"/>
              </a:rPr>
              <a:t>Mis</a:t>
            </a:r>
            <a:r>
              <a:rPr lang="en-GB" sz="2800" dirty="0" smtClean="0">
                <a:latin typeface="+mj-lt"/>
              </a:rPr>
              <a:t>-reporting</a:t>
            </a:r>
            <a:endParaRPr lang="en-GB" sz="2800" dirty="0">
              <a:latin typeface="+mj-lt"/>
            </a:endParaRPr>
          </a:p>
          <a:p>
            <a:r>
              <a:rPr lang="en-GB" sz="2800" dirty="0" smtClean="0">
                <a:latin typeface="+mj-lt"/>
              </a:rPr>
              <a:t>Expensive</a:t>
            </a:r>
            <a:endParaRPr lang="en-GB" sz="2800" dirty="0">
              <a:latin typeface="+mj-lt"/>
            </a:endParaRPr>
          </a:p>
          <a:p>
            <a:r>
              <a:rPr lang="en-GB" sz="2800" dirty="0" smtClean="0">
                <a:latin typeface="+mj-lt"/>
              </a:rPr>
              <a:t>Food </a:t>
            </a:r>
            <a:r>
              <a:rPr lang="en-GB" sz="2800" dirty="0">
                <a:latin typeface="+mj-lt"/>
              </a:rPr>
              <a:t>composition data limited</a:t>
            </a:r>
            <a:endParaRPr lang="en-GB" sz="2800" dirty="0">
              <a:solidFill>
                <a:prstClr val="black"/>
              </a:solidFill>
              <a:latin typeface="+mj-lt"/>
            </a:endParaRPr>
          </a:p>
          <a:p>
            <a:endParaRPr lang="en-GB" sz="2800" dirty="0"/>
          </a:p>
        </p:txBody>
      </p:sp>
      <p:sp>
        <p:nvSpPr>
          <p:cNvPr id="3" name="Title 2"/>
          <p:cNvSpPr>
            <a:spLocks noGrp="1"/>
          </p:cNvSpPr>
          <p:nvPr>
            <p:ph type="title"/>
          </p:nvPr>
        </p:nvSpPr>
        <p:spPr/>
        <p:txBody>
          <a:bodyPr/>
          <a:lstStyle/>
          <a:p>
            <a:r>
              <a:rPr lang="en-GB" dirty="0">
                <a:solidFill>
                  <a:srgbClr val="464646"/>
                </a:solidFill>
              </a:rPr>
              <a:t>Weighed Food Records</a:t>
            </a:r>
            <a:endParaRPr lang="en-GB" dirty="0"/>
          </a:p>
        </p:txBody>
      </p:sp>
    </p:spTree>
    <p:extLst>
      <p:ext uri="{BB962C8B-B14F-4D97-AF65-F5344CB8AC3E}">
        <p14:creationId xmlns:p14="http://schemas.microsoft.com/office/powerpoint/2010/main" val="8505443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This </a:t>
            </a:r>
            <a:r>
              <a:rPr lang="en-GB" dirty="0"/>
              <a:t>is similar to the weighed food record method except that the quantification of the foods </a:t>
            </a:r>
            <a:r>
              <a:rPr lang="en-GB" dirty="0" smtClean="0"/>
              <a:t>and drink </a:t>
            </a:r>
            <a:r>
              <a:rPr lang="en-GB" dirty="0"/>
              <a:t>is estimated rather than weighed. </a:t>
            </a:r>
            <a:endParaRPr lang="en-GB" dirty="0" smtClean="0"/>
          </a:p>
          <a:p>
            <a:pPr marL="109728" indent="0">
              <a:buNone/>
            </a:pPr>
            <a:endParaRPr lang="en-GB" dirty="0" smtClean="0"/>
          </a:p>
          <a:p>
            <a:r>
              <a:rPr lang="en-GB" dirty="0" smtClean="0"/>
              <a:t>This </a:t>
            </a:r>
            <a:r>
              <a:rPr lang="en-GB" dirty="0"/>
              <a:t>estimation is carried out using</a:t>
            </a:r>
          </a:p>
          <a:p>
            <a:pPr lvl="1"/>
            <a:r>
              <a:rPr lang="en-GB" dirty="0" smtClean="0"/>
              <a:t>household </a:t>
            </a:r>
            <a:r>
              <a:rPr lang="en-GB" dirty="0"/>
              <a:t>measures such as cups or spoons</a:t>
            </a:r>
          </a:p>
          <a:p>
            <a:pPr lvl="1"/>
            <a:r>
              <a:rPr lang="en-GB" dirty="0" smtClean="0"/>
              <a:t>food </a:t>
            </a:r>
            <a:r>
              <a:rPr lang="en-GB" dirty="0"/>
              <a:t>photographs</a:t>
            </a:r>
          </a:p>
          <a:p>
            <a:pPr lvl="1"/>
            <a:r>
              <a:rPr lang="en-GB" dirty="0" smtClean="0"/>
              <a:t>food </a:t>
            </a:r>
            <a:r>
              <a:rPr lang="en-GB" dirty="0"/>
              <a:t>models</a:t>
            </a:r>
          </a:p>
          <a:p>
            <a:endParaRPr lang="en-GB" dirty="0" smtClean="0"/>
          </a:p>
          <a:p>
            <a:r>
              <a:rPr lang="en-GB" dirty="0" smtClean="0"/>
              <a:t>The </a:t>
            </a:r>
            <a:r>
              <a:rPr lang="en-GB" dirty="0"/>
              <a:t>investigator converts these estimates into weights that can then be used to calculate food </a:t>
            </a:r>
            <a:r>
              <a:rPr lang="en-GB" dirty="0" smtClean="0"/>
              <a:t>and nutrient </a:t>
            </a:r>
            <a:r>
              <a:rPr lang="en-GB" dirty="0"/>
              <a:t>intake. </a:t>
            </a:r>
          </a:p>
        </p:txBody>
      </p:sp>
      <p:sp>
        <p:nvSpPr>
          <p:cNvPr id="3" name="Title 2"/>
          <p:cNvSpPr>
            <a:spLocks noGrp="1"/>
          </p:cNvSpPr>
          <p:nvPr>
            <p:ph type="title"/>
          </p:nvPr>
        </p:nvSpPr>
        <p:spPr/>
        <p:txBody>
          <a:bodyPr>
            <a:normAutofit fontScale="90000"/>
          </a:bodyPr>
          <a:lstStyle/>
          <a:p>
            <a:r>
              <a:rPr lang="en-GB" dirty="0"/>
              <a:t>Estimated Food Records</a:t>
            </a:r>
            <a:br>
              <a:rPr lang="en-GB" dirty="0"/>
            </a:br>
            <a:endParaRPr lang="en-GB" dirty="0"/>
          </a:p>
        </p:txBody>
      </p:sp>
    </p:spTree>
    <p:extLst>
      <p:ext uri="{BB962C8B-B14F-4D97-AF65-F5344CB8AC3E}">
        <p14:creationId xmlns:p14="http://schemas.microsoft.com/office/powerpoint/2010/main" val="3847129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The EPIC </a:t>
            </a:r>
            <a:r>
              <a:rPr lang="en-GB" dirty="0" smtClean="0"/>
              <a:t>study used </a:t>
            </a:r>
            <a:r>
              <a:rPr lang="en-GB" dirty="0"/>
              <a:t>a 7 day estimated food diary with portion sizes being recorded using household measures and colour photographs</a:t>
            </a:r>
          </a:p>
          <a:p>
            <a:endParaRPr lang="en-GB" dirty="0" smtClean="0"/>
          </a:p>
          <a:p>
            <a:pPr marL="109728" indent="0">
              <a:buNone/>
            </a:pPr>
            <a:r>
              <a:rPr lang="en-GB" dirty="0" smtClean="0"/>
              <a:t>Strengths</a:t>
            </a:r>
            <a:endParaRPr lang="en-GB" dirty="0"/>
          </a:p>
          <a:p>
            <a:r>
              <a:rPr lang="en-GB" dirty="0" smtClean="0"/>
              <a:t>Widely </a:t>
            </a:r>
            <a:r>
              <a:rPr lang="en-GB" dirty="0"/>
              <a:t>used method</a:t>
            </a:r>
          </a:p>
          <a:p>
            <a:r>
              <a:rPr lang="en-GB" dirty="0" smtClean="0"/>
              <a:t>Lower </a:t>
            </a:r>
            <a:r>
              <a:rPr lang="en-GB" dirty="0"/>
              <a:t>respondent burden than weighed </a:t>
            </a:r>
            <a:r>
              <a:rPr lang="en-GB" dirty="0" smtClean="0"/>
              <a:t>food diaries</a:t>
            </a:r>
            <a:endParaRPr lang="en-GB" dirty="0"/>
          </a:p>
          <a:p>
            <a:pPr marL="109728" indent="0">
              <a:buNone/>
            </a:pPr>
            <a:endParaRPr lang="en-GB" dirty="0" smtClean="0"/>
          </a:p>
          <a:p>
            <a:pPr marL="109728" indent="0">
              <a:buNone/>
            </a:pPr>
            <a:r>
              <a:rPr lang="en-GB" dirty="0" smtClean="0"/>
              <a:t>Weaknesses</a:t>
            </a:r>
            <a:endParaRPr lang="en-GB" dirty="0"/>
          </a:p>
          <a:p>
            <a:r>
              <a:rPr lang="en-GB" dirty="0" smtClean="0"/>
              <a:t>Estimation </a:t>
            </a:r>
            <a:r>
              <a:rPr lang="en-GB" dirty="0"/>
              <a:t>of portion sizes</a:t>
            </a:r>
          </a:p>
          <a:p>
            <a:r>
              <a:rPr lang="en-GB" dirty="0" err="1" smtClean="0"/>
              <a:t>Mis</a:t>
            </a:r>
            <a:r>
              <a:rPr lang="en-GB" dirty="0" smtClean="0"/>
              <a:t>-reporting</a:t>
            </a:r>
            <a:endParaRPr lang="en-GB" dirty="0"/>
          </a:p>
          <a:p>
            <a:r>
              <a:rPr lang="en-GB" dirty="0" smtClean="0"/>
              <a:t>Expensive</a:t>
            </a:r>
            <a:endParaRPr lang="en-GB" dirty="0"/>
          </a:p>
          <a:p>
            <a:r>
              <a:rPr lang="en-GB" dirty="0" smtClean="0"/>
              <a:t>Food </a:t>
            </a:r>
            <a:r>
              <a:rPr lang="en-GB" dirty="0"/>
              <a:t>composition data limited</a:t>
            </a:r>
          </a:p>
        </p:txBody>
      </p:sp>
      <p:sp>
        <p:nvSpPr>
          <p:cNvPr id="3" name="Title 2"/>
          <p:cNvSpPr>
            <a:spLocks noGrp="1"/>
          </p:cNvSpPr>
          <p:nvPr>
            <p:ph type="title"/>
          </p:nvPr>
        </p:nvSpPr>
        <p:spPr/>
        <p:txBody>
          <a:bodyPr/>
          <a:lstStyle/>
          <a:p>
            <a:r>
              <a:rPr lang="en-GB" dirty="0"/>
              <a:t>Estimated Food Records</a:t>
            </a:r>
          </a:p>
        </p:txBody>
      </p:sp>
    </p:spTree>
    <p:extLst>
      <p:ext uri="{BB962C8B-B14F-4D97-AF65-F5344CB8AC3E}">
        <p14:creationId xmlns:p14="http://schemas.microsoft.com/office/powerpoint/2010/main" val="8938870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This </a:t>
            </a:r>
            <a:r>
              <a:rPr lang="en-GB" dirty="0"/>
              <a:t>method requires a trained interviewer to ask the respondent to remember in detail all the </a:t>
            </a:r>
            <a:r>
              <a:rPr lang="en-GB" dirty="0" smtClean="0"/>
              <a:t>food and </a:t>
            </a:r>
            <a:r>
              <a:rPr lang="en-GB" dirty="0"/>
              <a:t>drink they consumed during a period of time in the recent past (often the previous 24 hours). </a:t>
            </a:r>
            <a:endParaRPr lang="en-GB" dirty="0" smtClean="0"/>
          </a:p>
          <a:p>
            <a:pPr marL="109728" indent="0">
              <a:buNone/>
            </a:pPr>
            <a:endParaRPr lang="en-GB" dirty="0" smtClean="0"/>
          </a:p>
          <a:p>
            <a:r>
              <a:rPr lang="en-GB" dirty="0" smtClean="0"/>
              <a:t>As</a:t>
            </a:r>
            <a:r>
              <a:rPr lang="en-GB" dirty="0"/>
              <a:t> </a:t>
            </a:r>
            <a:r>
              <a:rPr lang="en-GB" dirty="0" smtClean="0"/>
              <a:t>a </a:t>
            </a:r>
            <a:r>
              <a:rPr lang="en-GB" dirty="0"/>
              <a:t>retrospective method it relies on an accurate memory of intake, reliability of the respondent not </a:t>
            </a:r>
            <a:r>
              <a:rPr lang="en-GB" dirty="0" smtClean="0"/>
              <a:t>to under </a:t>
            </a:r>
            <a:r>
              <a:rPr lang="en-GB" dirty="0"/>
              <a:t>/ misreport, and an ability to estimate portion size. </a:t>
            </a:r>
            <a:endParaRPr lang="en-GB" dirty="0" smtClean="0"/>
          </a:p>
        </p:txBody>
      </p:sp>
      <p:sp>
        <p:nvSpPr>
          <p:cNvPr id="3" name="Title 2"/>
          <p:cNvSpPr>
            <a:spLocks noGrp="1"/>
          </p:cNvSpPr>
          <p:nvPr>
            <p:ph type="title"/>
          </p:nvPr>
        </p:nvSpPr>
        <p:spPr/>
        <p:txBody>
          <a:bodyPr>
            <a:normAutofit fontScale="90000"/>
          </a:bodyPr>
          <a:lstStyle/>
          <a:p>
            <a:r>
              <a:rPr lang="en-GB" dirty="0"/>
              <a:t>24 Hour Recall</a:t>
            </a:r>
            <a:br>
              <a:rPr lang="en-GB" dirty="0"/>
            </a:br>
            <a:endParaRPr lang="en-GB" dirty="0"/>
          </a:p>
        </p:txBody>
      </p:sp>
    </p:spTree>
    <p:extLst>
      <p:ext uri="{BB962C8B-B14F-4D97-AF65-F5344CB8AC3E}">
        <p14:creationId xmlns:p14="http://schemas.microsoft.com/office/powerpoint/2010/main" val="41508362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This may be helped by the interviewer prompting the respondent to remember eating and drinking episodes by time periods (e.g. starting on awakening), or linking to day time activities (e.g. arriving at work</a:t>
            </a:r>
            <a:r>
              <a:rPr lang="en-GB" dirty="0" smtClean="0"/>
              <a:t>).</a:t>
            </a:r>
          </a:p>
          <a:p>
            <a:endParaRPr lang="en-GB" dirty="0"/>
          </a:p>
          <a:p>
            <a:r>
              <a:rPr lang="en-GB" dirty="0" smtClean="0"/>
              <a:t>The interviewer </a:t>
            </a:r>
            <a:r>
              <a:rPr lang="en-GB" dirty="0"/>
              <a:t>records the dietary information which at the end is checked for omission / errors and </a:t>
            </a:r>
            <a:r>
              <a:rPr lang="en-GB" dirty="0" smtClean="0"/>
              <a:t>is then </a:t>
            </a:r>
            <a:r>
              <a:rPr lang="en-GB" dirty="0"/>
              <a:t>coded for analysis. </a:t>
            </a:r>
            <a:endParaRPr lang="en-GB" dirty="0" smtClean="0"/>
          </a:p>
          <a:p>
            <a:endParaRPr lang="en-GB" dirty="0"/>
          </a:p>
          <a:p>
            <a:r>
              <a:rPr lang="en-GB" dirty="0" smtClean="0"/>
              <a:t>The </a:t>
            </a:r>
            <a:r>
              <a:rPr lang="en-GB" dirty="0"/>
              <a:t>primary limitation of this method is that recording consumption for </a:t>
            </a:r>
            <a:r>
              <a:rPr lang="en-GB" dirty="0" smtClean="0"/>
              <a:t>a single </a:t>
            </a:r>
            <a:r>
              <a:rPr lang="en-GB" dirty="0"/>
              <a:t>day is seldom representative of a person’s usual intake due to day-to-day variation. </a:t>
            </a:r>
            <a:endParaRPr lang="en-GB" dirty="0" smtClean="0"/>
          </a:p>
        </p:txBody>
      </p:sp>
      <p:sp>
        <p:nvSpPr>
          <p:cNvPr id="3" name="Title 2"/>
          <p:cNvSpPr>
            <a:spLocks noGrp="1"/>
          </p:cNvSpPr>
          <p:nvPr>
            <p:ph type="title"/>
          </p:nvPr>
        </p:nvSpPr>
        <p:spPr/>
        <p:txBody>
          <a:bodyPr>
            <a:normAutofit fontScale="90000"/>
          </a:bodyPr>
          <a:lstStyle/>
          <a:p>
            <a:r>
              <a:rPr lang="en-GB" dirty="0"/>
              <a:t>24 Hour Recall</a:t>
            </a:r>
            <a:br>
              <a:rPr lang="en-GB" dirty="0"/>
            </a:br>
            <a:endParaRPr lang="en-GB" dirty="0"/>
          </a:p>
        </p:txBody>
      </p:sp>
    </p:spTree>
    <p:extLst>
      <p:ext uri="{BB962C8B-B14F-4D97-AF65-F5344CB8AC3E}">
        <p14:creationId xmlns:p14="http://schemas.microsoft.com/office/powerpoint/2010/main" val="35416637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109728" indent="0">
              <a:buNone/>
            </a:pPr>
            <a:r>
              <a:rPr lang="en-GB" sz="3100" dirty="0" smtClean="0"/>
              <a:t>Strengths</a:t>
            </a:r>
            <a:endParaRPr lang="en-GB" sz="3100" dirty="0"/>
          </a:p>
          <a:p>
            <a:r>
              <a:rPr lang="en-GB" sz="3100" dirty="0" smtClean="0"/>
              <a:t>Low </a:t>
            </a:r>
            <a:r>
              <a:rPr lang="en-GB" sz="3100" dirty="0"/>
              <a:t>respondent </a:t>
            </a:r>
            <a:r>
              <a:rPr lang="en-GB" sz="3100" dirty="0" smtClean="0"/>
              <a:t>burden</a:t>
            </a:r>
          </a:p>
          <a:p>
            <a:r>
              <a:rPr lang="fr-FR" sz="3100" dirty="0" err="1" smtClean="0"/>
              <a:t>Suitable</a:t>
            </a:r>
            <a:r>
              <a:rPr lang="fr-FR" sz="3100" dirty="0" smtClean="0"/>
              <a:t> </a:t>
            </a:r>
            <a:r>
              <a:rPr lang="fr-FR" sz="3100" dirty="0"/>
              <a:t>for large </a:t>
            </a:r>
            <a:r>
              <a:rPr lang="fr-FR" sz="3100" dirty="0" err="1"/>
              <a:t>scale</a:t>
            </a:r>
            <a:r>
              <a:rPr lang="fr-FR" sz="3100" dirty="0"/>
              <a:t> </a:t>
            </a:r>
            <a:r>
              <a:rPr lang="fr-FR" sz="3100" dirty="0" err="1"/>
              <a:t>surveys</a:t>
            </a:r>
            <a:endParaRPr lang="fr-FR" sz="3100" dirty="0"/>
          </a:p>
          <a:p>
            <a:r>
              <a:rPr lang="en-GB" sz="3100" dirty="0" smtClean="0"/>
              <a:t>Can </a:t>
            </a:r>
            <a:r>
              <a:rPr lang="en-GB" sz="3100" dirty="0"/>
              <a:t>be administered by telephone</a:t>
            </a:r>
          </a:p>
          <a:p>
            <a:endParaRPr lang="en-GB" sz="3100" dirty="0" smtClean="0"/>
          </a:p>
          <a:p>
            <a:pPr marL="109728" indent="0">
              <a:buNone/>
            </a:pPr>
            <a:r>
              <a:rPr lang="en-GB" sz="3100" dirty="0" smtClean="0"/>
              <a:t>Weaknesses</a:t>
            </a:r>
            <a:endParaRPr lang="en-GB" sz="3100" dirty="0"/>
          </a:p>
          <a:p>
            <a:r>
              <a:rPr lang="en-GB" sz="3100" dirty="0" smtClean="0"/>
              <a:t>Estimation </a:t>
            </a:r>
            <a:r>
              <a:rPr lang="en-GB" sz="3100" dirty="0"/>
              <a:t>of portion sizes</a:t>
            </a:r>
          </a:p>
          <a:p>
            <a:r>
              <a:rPr lang="en-GB" sz="3100" dirty="0" smtClean="0"/>
              <a:t>Single </a:t>
            </a:r>
            <a:r>
              <a:rPr lang="en-GB" sz="3100" dirty="0"/>
              <a:t>observation provides poor measure of individual intake</a:t>
            </a:r>
          </a:p>
          <a:p>
            <a:r>
              <a:rPr lang="en-GB" sz="3100" dirty="0" smtClean="0"/>
              <a:t>Bias </a:t>
            </a:r>
            <a:r>
              <a:rPr lang="en-GB" sz="3100" dirty="0"/>
              <a:t>in recording “good/bad” foods</a:t>
            </a:r>
          </a:p>
          <a:p>
            <a:r>
              <a:rPr lang="en-GB" sz="3100" dirty="0" smtClean="0"/>
              <a:t>Memory </a:t>
            </a:r>
            <a:r>
              <a:rPr lang="en-GB" sz="3100" dirty="0"/>
              <a:t>dependent</a:t>
            </a:r>
          </a:p>
          <a:p>
            <a:endParaRPr lang="en-GB" dirty="0"/>
          </a:p>
        </p:txBody>
      </p:sp>
      <p:sp>
        <p:nvSpPr>
          <p:cNvPr id="3" name="Title 2"/>
          <p:cNvSpPr>
            <a:spLocks noGrp="1"/>
          </p:cNvSpPr>
          <p:nvPr>
            <p:ph type="title"/>
          </p:nvPr>
        </p:nvSpPr>
        <p:spPr/>
        <p:txBody>
          <a:bodyPr>
            <a:normAutofit fontScale="90000"/>
          </a:bodyPr>
          <a:lstStyle/>
          <a:p>
            <a:r>
              <a:rPr lang="en-GB" dirty="0"/>
              <a:t>24 Hour Recall</a:t>
            </a:r>
            <a:br>
              <a:rPr lang="en-GB" dirty="0"/>
            </a:br>
            <a:endParaRPr lang="en-GB" dirty="0"/>
          </a:p>
        </p:txBody>
      </p:sp>
    </p:spTree>
    <p:extLst>
      <p:ext uri="{BB962C8B-B14F-4D97-AF65-F5344CB8AC3E}">
        <p14:creationId xmlns:p14="http://schemas.microsoft.com/office/powerpoint/2010/main" val="41441400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buNone/>
            </a:pPr>
            <a:r>
              <a:rPr lang="en-GB" sz="2800" dirty="0" smtClean="0"/>
              <a:t>An extended and more accurate version of the 24 hour recall is the </a:t>
            </a:r>
            <a:r>
              <a:rPr lang="en-GB" sz="2800" i="1" dirty="0" smtClean="0"/>
              <a:t>Multiple Pass 24 hour recall.</a:t>
            </a:r>
          </a:p>
          <a:p>
            <a:pPr>
              <a:buNone/>
            </a:pPr>
            <a:endParaRPr lang="en-GB" dirty="0" smtClean="0"/>
          </a:p>
          <a:p>
            <a:pPr>
              <a:buNone/>
            </a:pPr>
            <a:r>
              <a:rPr lang="en-GB" dirty="0" smtClean="0"/>
              <a:t>The </a:t>
            </a:r>
            <a:r>
              <a:rPr lang="en-GB" dirty="0"/>
              <a:t>diet is assessed over a period of three to five days during which </a:t>
            </a:r>
            <a:r>
              <a:rPr lang="en-GB" dirty="0" smtClean="0"/>
              <a:t>the respondent </a:t>
            </a:r>
            <a:r>
              <a:rPr lang="en-GB" dirty="0"/>
              <a:t>is asked to recall and describe all food and drinks consumed in the 24 hour prior to </a:t>
            </a:r>
            <a:r>
              <a:rPr lang="en-GB" dirty="0" smtClean="0"/>
              <a:t>the interview</a:t>
            </a:r>
            <a:r>
              <a:rPr lang="en-GB" dirty="0"/>
              <a:t>. </a:t>
            </a:r>
            <a:endParaRPr lang="en-GB" dirty="0" smtClean="0"/>
          </a:p>
          <a:p>
            <a:endParaRPr lang="en-GB" dirty="0"/>
          </a:p>
          <a:p>
            <a:r>
              <a:rPr lang="en-GB" dirty="0" smtClean="0"/>
              <a:t>Interviews </a:t>
            </a:r>
            <a:r>
              <a:rPr lang="en-GB" dirty="0"/>
              <a:t>can be a combination of face to face and telephone. </a:t>
            </a:r>
            <a:endParaRPr lang="en-GB" dirty="0" smtClean="0"/>
          </a:p>
          <a:p>
            <a:endParaRPr lang="en-GB" dirty="0"/>
          </a:p>
          <a:p>
            <a:r>
              <a:rPr lang="en-GB" dirty="0" smtClean="0"/>
              <a:t>The </a:t>
            </a:r>
            <a:r>
              <a:rPr lang="en-GB" i="1" dirty="0"/>
              <a:t>multiple pass </a:t>
            </a:r>
            <a:r>
              <a:rPr lang="en-GB" dirty="0" smtClean="0"/>
              <a:t>refers to </a:t>
            </a:r>
            <a:r>
              <a:rPr lang="en-GB" dirty="0"/>
              <a:t>the steps involved during interview to allow revisiting and checking of dietary </a:t>
            </a:r>
            <a:r>
              <a:rPr lang="en-GB" dirty="0" smtClean="0"/>
              <a:t>information</a:t>
            </a:r>
            <a:endParaRPr lang="en-GB" dirty="0"/>
          </a:p>
        </p:txBody>
      </p:sp>
      <p:sp>
        <p:nvSpPr>
          <p:cNvPr id="3" name="Title 2"/>
          <p:cNvSpPr>
            <a:spLocks noGrp="1"/>
          </p:cNvSpPr>
          <p:nvPr>
            <p:ph type="title"/>
          </p:nvPr>
        </p:nvSpPr>
        <p:spPr/>
        <p:txBody>
          <a:bodyPr/>
          <a:lstStyle/>
          <a:p>
            <a:r>
              <a:rPr lang="en-GB" dirty="0"/>
              <a:t>Multiple Pass Recall</a:t>
            </a:r>
          </a:p>
        </p:txBody>
      </p:sp>
    </p:spTree>
    <p:extLst>
      <p:ext uri="{BB962C8B-B14F-4D97-AF65-F5344CB8AC3E}">
        <p14:creationId xmlns:p14="http://schemas.microsoft.com/office/powerpoint/2010/main" val="38926828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in the </a:t>
            </a:r>
            <a:r>
              <a:rPr lang="en-GB" i="1" dirty="0" smtClean="0"/>
              <a:t>first </a:t>
            </a:r>
            <a:r>
              <a:rPr lang="en-GB" i="1" dirty="0"/>
              <a:t>pass</a:t>
            </a:r>
            <a:r>
              <a:rPr lang="en-GB" dirty="0"/>
              <a:t>, a quick list of foods consumed is obtained; </a:t>
            </a:r>
            <a:endParaRPr lang="en-GB" dirty="0" smtClean="0"/>
          </a:p>
          <a:p>
            <a:endParaRPr lang="en-GB" dirty="0" smtClean="0"/>
          </a:p>
          <a:p>
            <a:r>
              <a:rPr lang="en-GB" dirty="0" smtClean="0"/>
              <a:t>in </a:t>
            </a:r>
            <a:r>
              <a:rPr lang="en-GB" dirty="0"/>
              <a:t>the </a:t>
            </a:r>
            <a:r>
              <a:rPr lang="en-GB" i="1" dirty="0"/>
              <a:t>second pass</a:t>
            </a:r>
            <a:r>
              <a:rPr lang="en-GB" dirty="0"/>
              <a:t>, information about </a:t>
            </a:r>
            <a:r>
              <a:rPr lang="en-GB" dirty="0" smtClean="0"/>
              <a:t>the 5 meal </a:t>
            </a:r>
            <a:r>
              <a:rPr lang="en-GB" dirty="0"/>
              <a:t>/ snacks consumed (including time and place) are recorded. </a:t>
            </a:r>
            <a:endParaRPr lang="en-GB" dirty="0" smtClean="0"/>
          </a:p>
          <a:p>
            <a:endParaRPr lang="en-GB" dirty="0" smtClean="0"/>
          </a:p>
          <a:p>
            <a:r>
              <a:rPr lang="en-GB" dirty="0" smtClean="0"/>
              <a:t>The </a:t>
            </a:r>
            <a:r>
              <a:rPr lang="en-GB" i="1" dirty="0"/>
              <a:t>third pass </a:t>
            </a:r>
            <a:r>
              <a:rPr lang="en-GB" dirty="0"/>
              <a:t>prompts for </a:t>
            </a:r>
            <a:r>
              <a:rPr lang="en-GB" dirty="0" smtClean="0"/>
              <a:t>foods that </a:t>
            </a:r>
            <a:r>
              <a:rPr lang="en-GB" dirty="0"/>
              <a:t>may have been forgotten. </a:t>
            </a:r>
            <a:endParaRPr lang="en-GB" dirty="0" smtClean="0"/>
          </a:p>
          <a:p>
            <a:pPr marL="109728" indent="0">
              <a:buNone/>
            </a:pPr>
            <a:endParaRPr lang="en-GB" dirty="0" smtClean="0"/>
          </a:p>
          <a:p>
            <a:r>
              <a:rPr lang="en-GB" dirty="0" smtClean="0"/>
              <a:t>Finally </a:t>
            </a:r>
            <a:r>
              <a:rPr lang="en-GB" dirty="0"/>
              <a:t>a review of the record and further details of foods </a:t>
            </a:r>
            <a:r>
              <a:rPr lang="en-GB" dirty="0" smtClean="0"/>
              <a:t>consumed and </a:t>
            </a:r>
            <a:r>
              <a:rPr lang="en-GB" dirty="0"/>
              <a:t>portion sizes are completed. </a:t>
            </a:r>
          </a:p>
        </p:txBody>
      </p:sp>
      <p:sp>
        <p:nvSpPr>
          <p:cNvPr id="3" name="Title 2"/>
          <p:cNvSpPr>
            <a:spLocks noGrp="1"/>
          </p:cNvSpPr>
          <p:nvPr>
            <p:ph type="title"/>
          </p:nvPr>
        </p:nvSpPr>
        <p:spPr/>
        <p:txBody>
          <a:bodyPr/>
          <a:lstStyle/>
          <a:p>
            <a:r>
              <a:rPr lang="en-GB" dirty="0"/>
              <a:t>Multiple Pass Recall</a:t>
            </a:r>
          </a:p>
        </p:txBody>
      </p:sp>
    </p:spTree>
    <p:extLst>
      <p:ext uri="{BB962C8B-B14F-4D97-AF65-F5344CB8AC3E}">
        <p14:creationId xmlns:p14="http://schemas.microsoft.com/office/powerpoint/2010/main" val="1451246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method has been modified over the past five </a:t>
            </a:r>
            <a:r>
              <a:rPr lang="en-GB" dirty="0" smtClean="0"/>
              <a:t>years </a:t>
            </a:r>
            <a:r>
              <a:rPr lang="en-GB" dirty="0"/>
              <a:t>with </a:t>
            </a:r>
            <a:r>
              <a:rPr lang="en-GB" dirty="0" smtClean="0"/>
              <a:t>the specific </a:t>
            </a:r>
            <a:r>
              <a:rPr lang="en-GB" dirty="0"/>
              <a:t>aim to minimise under-reporting and the burden on respondents</a:t>
            </a:r>
            <a:r>
              <a:rPr lang="en-GB" dirty="0" smtClean="0"/>
              <a:t>.</a:t>
            </a:r>
            <a:r>
              <a:rPr lang="en-GB" dirty="0"/>
              <a:t> </a:t>
            </a:r>
            <a:endParaRPr lang="en-GB" dirty="0" smtClean="0"/>
          </a:p>
          <a:p>
            <a:endParaRPr lang="en-GB" dirty="0"/>
          </a:p>
          <a:p>
            <a:r>
              <a:rPr lang="en-GB" dirty="0" smtClean="0"/>
              <a:t>The </a:t>
            </a:r>
            <a:r>
              <a:rPr lang="en-GB" dirty="0"/>
              <a:t>multiple pass methodology is currently being used in the UK wide Low Income Diet </a:t>
            </a:r>
            <a:r>
              <a:rPr lang="en-GB" dirty="0" smtClean="0"/>
              <a:t>and Nutrition </a:t>
            </a:r>
            <a:r>
              <a:rPr lang="en-GB" dirty="0"/>
              <a:t>Survey (LIDNS</a:t>
            </a:r>
            <a:r>
              <a:rPr lang="en-GB" dirty="0" smtClean="0"/>
              <a:t>).</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Multiple Pass Recall</a:t>
            </a:r>
          </a:p>
        </p:txBody>
      </p:sp>
    </p:spTree>
    <p:extLst>
      <p:ext uri="{BB962C8B-B14F-4D97-AF65-F5344CB8AC3E}">
        <p14:creationId xmlns:p14="http://schemas.microsoft.com/office/powerpoint/2010/main" val="30988277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109728" indent="0">
              <a:buNone/>
            </a:pPr>
            <a:r>
              <a:rPr lang="en-GB" dirty="0"/>
              <a:t>Strengths</a:t>
            </a:r>
          </a:p>
          <a:p>
            <a:r>
              <a:rPr lang="en-GB" dirty="0" smtClean="0"/>
              <a:t>Improved </a:t>
            </a:r>
            <a:r>
              <a:rPr lang="en-GB" dirty="0"/>
              <a:t>precision compared with 24 hour recall</a:t>
            </a:r>
          </a:p>
          <a:p>
            <a:r>
              <a:rPr lang="en-GB" dirty="0" smtClean="0"/>
              <a:t>Low </a:t>
            </a:r>
            <a:r>
              <a:rPr lang="en-GB" dirty="0"/>
              <a:t>respondent burden</a:t>
            </a:r>
          </a:p>
          <a:p>
            <a:r>
              <a:rPr lang="fr-FR" dirty="0" err="1" smtClean="0"/>
              <a:t>Suitable</a:t>
            </a:r>
            <a:r>
              <a:rPr lang="fr-FR" dirty="0" smtClean="0"/>
              <a:t> </a:t>
            </a:r>
            <a:r>
              <a:rPr lang="fr-FR" dirty="0"/>
              <a:t>for large </a:t>
            </a:r>
            <a:r>
              <a:rPr lang="fr-FR" dirty="0" err="1"/>
              <a:t>scale</a:t>
            </a:r>
            <a:r>
              <a:rPr lang="fr-FR" dirty="0"/>
              <a:t> </a:t>
            </a:r>
            <a:r>
              <a:rPr lang="fr-FR" dirty="0" err="1"/>
              <a:t>surveys</a:t>
            </a:r>
            <a:endParaRPr lang="fr-FR" dirty="0"/>
          </a:p>
          <a:p>
            <a:r>
              <a:rPr lang="en-GB" dirty="0" smtClean="0"/>
              <a:t>Can </a:t>
            </a:r>
            <a:r>
              <a:rPr lang="en-GB" dirty="0"/>
              <a:t>be administered by telephone</a:t>
            </a:r>
          </a:p>
          <a:p>
            <a:pPr marL="109728" indent="0">
              <a:buNone/>
            </a:pPr>
            <a:endParaRPr lang="en-GB" dirty="0" smtClean="0"/>
          </a:p>
          <a:p>
            <a:pPr marL="109728" indent="0">
              <a:buNone/>
            </a:pPr>
            <a:r>
              <a:rPr lang="en-GB" dirty="0" smtClean="0"/>
              <a:t>Weaknesses</a:t>
            </a:r>
            <a:endParaRPr lang="en-GB" dirty="0"/>
          </a:p>
          <a:p>
            <a:r>
              <a:rPr lang="en-GB" dirty="0" smtClean="0"/>
              <a:t>Estimation </a:t>
            </a:r>
            <a:r>
              <a:rPr lang="en-GB" dirty="0"/>
              <a:t>of portion sizes</a:t>
            </a:r>
          </a:p>
          <a:p>
            <a:r>
              <a:rPr lang="en-GB" dirty="0" smtClean="0"/>
              <a:t>Bias </a:t>
            </a:r>
            <a:r>
              <a:rPr lang="en-GB" dirty="0"/>
              <a:t>in recording “good/bad” foods</a:t>
            </a:r>
          </a:p>
          <a:p>
            <a:r>
              <a:rPr lang="en-GB" dirty="0" smtClean="0"/>
              <a:t>Memory </a:t>
            </a:r>
            <a:r>
              <a:rPr lang="en-GB" dirty="0"/>
              <a:t>dependent</a:t>
            </a:r>
          </a:p>
        </p:txBody>
      </p:sp>
      <p:sp>
        <p:nvSpPr>
          <p:cNvPr id="3" name="Title 2"/>
          <p:cNvSpPr>
            <a:spLocks noGrp="1"/>
          </p:cNvSpPr>
          <p:nvPr>
            <p:ph type="title"/>
          </p:nvPr>
        </p:nvSpPr>
        <p:spPr/>
        <p:txBody>
          <a:bodyPr/>
          <a:lstStyle/>
          <a:p>
            <a:r>
              <a:rPr lang="en-GB" dirty="0"/>
              <a:t>Multiple Pass Recall</a:t>
            </a:r>
          </a:p>
        </p:txBody>
      </p:sp>
    </p:spTree>
    <p:extLst>
      <p:ext uri="{BB962C8B-B14F-4D97-AF65-F5344CB8AC3E}">
        <p14:creationId xmlns:p14="http://schemas.microsoft.com/office/powerpoint/2010/main" val="8361193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At </a:t>
            </a:r>
            <a:r>
              <a:rPr lang="en-GB" dirty="0"/>
              <a:t>its simplest, the food frequency questionnaire consists of a list of foods and a selection </a:t>
            </a:r>
            <a:r>
              <a:rPr lang="en-GB" dirty="0" smtClean="0"/>
              <a:t>of options </a:t>
            </a:r>
            <a:r>
              <a:rPr lang="en-GB" dirty="0"/>
              <a:t>relating to the frequency of consumption of each of the foods listed </a:t>
            </a:r>
            <a:endParaRPr lang="en-GB" dirty="0" smtClean="0"/>
          </a:p>
          <a:p>
            <a:pPr marL="109728" indent="0">
              <a:buNone/>
            </a:pPr>
            <a:endParaRPr lang="en-GB" dirty="0" smtClean="0"/>
          </a:p>
          <a:p>
            <a:r>
              <a:rPr lang="en-GB" dirty="0" smtClean="0"/>
              <a:t>e.g</a:t>
            </a:r>
            <a:r>
              <a:rPr lang="en-GB" dirty="0"/>
              <a:t>. times per </a:t>
            </a:r>
            <a:r>
              <a:rPr lang="en-GB" dirty="0" smtClean="0"/>
              <a:t>day (daily</a:t>
            </a:r>
            <a:r>
              <a:rPr lang="en-GB" dirty="0"/>
              <a:t>, weekly, monthly). </a:t>
            </a:r>
            <a:endParaRPr lang="en-GB" dirty="0" smtClean="0"/>
          </a:p>
          <a:p>
            <a:endParaRPr lang="en-GB" dirty="0"/>
          </a:p>
          <a:p>
            <a:r>
              <a:rPr lang="en-GB" dirty="0" smtClean="0"/>
              <a:t>FFQs </a:t>
            </a:r>
            <a:r>
              <a:rPr lang="en-GB" dirty="0"/>
              <a:t>are designed to collect dietary information from large numbers </a:t>
            </a:r>
            <a:r>
              <a:rPr lang="en-GB" dirty="0" smtClean="0"/>
              <a:t>of individuals </a:t>
            </a:r>
            <a:r>
              <a:rPr lang="en-GB" dirty="0"/>
              <a:t>(100 individuals or more) and are normally self-administered, though </a:t>
            </a:r>
            <a:r>
              <a:rPr lang="en-GB" dirty="0" smtClean="0"/>
              <a:t>interviewer administered </a:t>
            </a:r>
            <a:r>
              <a:rPr lang="en-GB" dirty="0"/>
              <a:t>and telephone interview are possible modifications</a:t>
            </a:r>
          </a:p>
        </p:txBody>
      </p:sp>
      <p:sp>
        <p:nvSpPr>
          <p:cNvPr id="3" name="Title 2"/>
          <p:cNvSpPr>
            <a:spLocks noGrp="1"/>
          </p:cNvSpPr>
          <p:nvPr>
            <p:ph type="title"/>
          </p:nvPr>
        </p:nvSpPr>
        <p:spPr/>
        <p:txBody>
          <a:bodyPr>
            <a:normAutofit fontScale="90000"/>
          </a:bodyPr>
          <a:lstStyle/>
          <a:p>
            <a:r>
              <a:rPr lang="en-GB" dirty="0"/>
              <a:t>Food Frequency Questionnaires </a:t>
            </a:r>
            <a:br>
              <a:rPr lang="en-GB" dirty="0"/>
            </a:br>
            <a:endParaRPr lang="en-GB" dirty="0"/>
          </a:p>
        </p:txBody>
      </p:sp>
    </p:spTree>
    <p:extLst>
      <p:ext uri="{BB962C8B-B14F-4D97-AF65-F5344CB8AC3E}">
        <p14:creationId xmlns:p14="http://schemas.microsoft.com/office/powerpoint/2010/main" val="4780894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FFQs normally </a:t>
            </a:r>
            <a:r>
              <a:rPr lang="en-GB" dirty="0"/>
              <a:t>ask about intake within a given time frame (e.g. in the past 2-3 months, 1 year or </a:t>
            </a:r>
            <a:r>
              <a:rPr lang="en-GB" dirty="0" smtClean="0"/>
              <a:t>longer) and </a:t>
            </a:r>
            <a:r>
              <a:rPr lang="en-GB" dirty="0"/>
              <a:t>therefore aim to capture habitual intake. </a:t>
            </a:r>
            <a:endParaRPr lang="en-GB" dirty="0" smtClean="0"/>
          </a:p>
          <a:p>
            <a:endParaRPr lang="en-GB" dirty="0" smtClean="0"/>
          </a:p>
          <a:p>
            <a:r>
              <a:rPr lang="en-GB" dirty="0" smtClean="0"/>
              <a:t>The </a:t>
            </a:r>
            <a:r>
              <a:rPr lang="en-GB" dirty="0"/>
              <a:t>length of the food list can vary depending on </a:t>
            </a:r>
            <a:r>
              <a:rPr lang="en-GB" dirty="0" smtClean="0"/>
              <a:t>the nutrients </a:t>
            </a:r>
            <a:r>
              <a:rPr lang="en-GB" dirty="0"/>
              <a:t>or foods of interest. </a:t>
            </a:r>
            <a:endParaRPr lang="en-GB" dirty="0" smtClean="0"/>
          </a:p>
          <a:p>
            <a:pPr marL="109728" indent="0">
              <a:buNone/>
            </a:pPr>
            <a:endParaRPr lang="en-GB" dirty="0" smtClean="0"/>
          </a:p>
          <a:p>
            <a:r>
              <a:rPr lang="en-GB" dirty="0" smtClean="0"/>
              <a:t>If </a:t>
            </a:r>
            <a:r>
              <a:rPr lang="en-GB" dirty="0"/>
              <a:t>a range of different nutrients and energy values are required, the </a:t>
            </a:r>
            <a:r>
              <a:rPr lang="en-GB" dirty="0" smtClean="0"/>
              <a:t>list of </a:t>
            </a:r>
            <a:r>
              <a:rPr lang="en-GB" dirty="0"/>
              <a:t>foods may be upwards of 150 </a:t>
            </a:r>
            <a:r>
              <a:rPr lang="en-GB" dirty="0" smtClean="0"/>
              <a:t>foods.</a:t>
            </a:r>
            <a:endParaRPr lang="en-GB" dirty="0"/>
          </a:p>
        </p:txBody>
      </p:sp>
      <p:sp>
        <p:nvSpPr>
          <p:cNvPr id="3" name="Title 2"/>
          <p:cNvSpPr>
            <a:spLocks noGrp="1"/>
          </p:cNvSpPr>
          <p:nvPr>
            <p:ph type="title"/>
          </p:nvPr>
        </p:nvSpPr>
        <p:spPr/>
        <p:txBody>
          <a:bodyPr/>
          <a:lstStyle/>
          <a:p>
            <a:r>
              <a:rPr lang="en-GB" dirty="0"/>
              <a:t>Food Frequency Questionnaires</a:t>
            </a:r>
          </a:p>
        </p:txBody>
      </p:sp>
    </p:spTree>
    <p:extLst>
      <p:ext uri="{BB962C8B-B14F-4D97-AF65-F5344CB8AC3E}">
        <p14:creationId xmlns:p14="http://schemas.microsoft.com/office/powerpoint/2010/main" val="2747478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Many FFQs also attempt to collect information about portion size in addition to frequency </a:t>
            </a:r>
            <a:r>
              <a:rPr lang="en-GB" dirty="0" smtClean="0"/>
              <a:t>of consumption</a:t>
            </a:r>
            <a:r>
              <a:rPr lang="en-GB" dirty="0"/>
              <a:t>. </a:t>
            </a:r>
            <a:endParaRPr lang="en-GB" dirty="0" smtClean="0"/>
          </a:p>
          <a:p>
            <a:pPr marL="109728" indent="0">
              <a:buNone/>
            </a:pPr>
            <a:endParaRPr lang="en-GB" dirty="0" smtClean="0"/>
          </a:p>
          <a:p>
            <a:r>
              <a:rPr lang="en-GB" dirty="0" smtClean="0"/>
              <a:t>These </a:t>
            </a:r>
            <a:r>
              <a:rPr lang="en-GB" dirty="0"/>
              <a:t>may be referred to as </a:t>
            </a:r>
            <a:r>
              <a:rPr lang="en-GB" i="1" dirty="0"/>
              <a:t>semi-quantitative FFQs. </a:t>
            </a:r>
            <a:endParaRPr lang="en-GB" i="1" dirty="0" smtClean="0"/>
          </a:p>
          <a:p>
            <a:pPr marL="109728" indent="0">
              <a:buNone/>
            </a:pPr>
            <a:endParaRPr lang="en-GB" dirty="0" smtClean="0"/>
          </a:p>
          <a:p>
            <a:r>
              <a:rPr lang="en-GB" dirty="0" smtClean="0"/>
              <a:t>Where </a:t>
            </a:r>
            <a:r>
              <a:rPr lang="en-GB" dirty="0"/>
              <a:t>portion size </a:t>
            </a:r>
            <a:r>
              <a:rPr lang="en-GB" dirty="0" smtClean="0"/>
              <a:t>information is </a:t>
            </a:r>
            <a:r>
              <a:rPr lang="en-GB" dirty="0"/>
              <a:t>not obtained standard food portion sizes (MAFF 1993) are often used to calculate nutrient intakes</a:t>
            </a:r>
          </a:p>
        </p:txBody>
      </p:sp>
      <p:sp>
        <p:nvSpPr>
          <p:cNvPr id="3" name="Title 2"/>
          <p:cNvSpPr>
            <a:spLocks noGrp="1"/>
          </p:cNvSpPr>
          <p:nvPr>
            <p:ph type="title"/>
          </p:nvPr>
        </p:nvSpPr>
        <p:spPr/>
        <p:txBody>
          <a:bodyPr/>
          <a:lstStyle/>
          <a:p>
            <a:r>
              <a:rPr lang="en-GB" dirty="0"/>
              <a:t>Food Frequency Questionnaires</a:t>
            </a:r>
          </a:p>
        </p:txBody>
      </p:sp>
    </p:spTree>
    <p:extLst>
      <p:ext uri="{BB962C8B-B14F-4D97-AF65-F5344CB8AC3E}">
        <p14:creationId xmlns:p14="http://schemas.microsoft.com/office/powerpoint/2010/main" val="8060707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Although there are difficulties implicit in calculating the absolute nutrient intake of </a:t>
            </a:r>
            <a:r>
              <a:rPr lang="en-GB" dirty="0" smtClean="0"/>
              <a:t>individuals from </a:t>
            </a:r>
            <a:r>
              <a:rPr lang="en-GB" dirty="0"/>
              <a:t>food frequency questionnaires, they are useful for gathering information on groups </a:t>
            </a:r>
            <a:r>
              <a:rPr lang="en-GB" dirty="0" smtClean="0"/>
              <a:t>of individuals </a:t>
            </a:r>
            <a:r>
              <a:rPr lang="en-GB" dirty="0"/>
              <a:t>as well as for looking at habitual intake of a range of foods.</a:t>
            </a:r>
          </a:p>
        </p:txBody>
      </p:sp>
      <p:sp>
        <p:nvSpPr>
          <p:cNvPr id="3" name="Title 2"/>
          <p:cNvSpPr>
            <a:spLocks noGrp="1"/>
          </p:cNvSpPr>
          <p:nvPr>
            <p:ph type="title"/>
          </p:nvPr>
        </p:nvSpPr>
        <p:spPr/>
        <p:txBody>
          <a:bodyPr/>
          <a:lstStyle/>
          <a:p>
            <a:r>
              <a:rPr lang="en-GB" dirty="0"/>
              <a:t>Food Frequency Questionnaires</a:t>
            </a:r>
          </a:p>
        </p:txBody>
      </p:sp>
    </p:spTree>
    <p:extLst>
      <p:ext uri="{BB962C8B-B14F-4D97-AF65-F5344CB8AC3E}">
        <p14:creationId xmlns:p14="http://schemas.microsoft.com/office/powerpoint/2010/main" val="19599398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i="1" dirty="0"/>
              <a:t>Food lists </a:t>
            </a:r>
            <a:r>
              <a:rPr lang="en-GB" dirty="0"/>
              <a:t>are a type of FFQ used in the Scottish Health Survey and the various Health and </a:t>
            </a:r>
            <a:r>
              <a:rPr lang="en-GB" dirty="0" smtClean="0"/>
              <a:t>Lifestyle Surveys </a:t>
            </a:r>
            <a:r>
              <a:rPr lang="en-GB" dirty="0"/>
              <a:t>carried out by individual health boards. </a:t>
            </a:r>
            <a:endParaRPr lang="en-GB" dirty="0" smtClean="0"/>
          </a:p>
          <a:p>
            <a:endParaRPr lang="en-GB" dirty="0"/>
          </a:p>
          <a:p>
            <a:r>
              <a:rPr lang="en-GB" dirty="0" smtClean="0"/>
              <a:t>These </a:t>
            </a:r>
            <a:r>
              <a:rPr lang="en-GB" dirty="0"/>
              <a:t>are brief questionnaires designed to </a:t>
            </a:r>
            <a:r>
              <a:rPr lang="en-GB" dirty="0" smtClean="0"/>
              <a:t>measure specific </a:t>
            </a:r>
            <a:r>
              <a:rPr lang="en-GB" dirty="0"/>
              <a:t>dietary </a:t>
            </a:r>
            <a:r>
              <a:rPr lang="en-GB" dirty="0" smtClean="0"/>
              <a:t>behaviours (Cade et al., 2001). </a:t>
            </a:r>
          </a:p>
          <a:p>
            <a:endParaRPr lang="en-GB" dirty="0"/>
          </a:p>
          <a:p>
            <a:r>
              <a:rPr lang="en-GB" dirty="0" smtClean="0"/>
              <a:t>It </a:t>
            </a:r>
            <a:r>
              <a:rPr lang="en-GB" dirty="0"/>
              <a:t>is not possible to measure nutrient intake </a:t>
            </a:r>
            <a:r>
              <a:rPr lang="en-GB" dirty="0" smtClean="0"/>
              <a:t>from these </a:t>
            </a:r>
            <a:r>
              <a:rPr lang="en-GB" dirty="0"/>
              <a:t>questionnaires and depending on the foods and frequencies specified it may be difficult </a:t>
            </a:r>
            <a:r>
              <a:rPr lang="en-GB" dirty="0" smtClean="0"/>
              <a:t>to look </a:t>
            </a:r>
            <a:r>
              <a:rPr lang="en-GB" dirty="0"/>
              <a:t>at adherence to specific dietary targets</a:t>
            </a:r>
            <a:r>
              <a:rPr lang="en-GB" dirty="0" smtClean="0"/>
              <a:t>.</a:t>
            </a:r>
            <a:endParaRPr lang="en-GB" dirty="0"/>
          </a:p>
        </p:txBody>
      </p:sp>
      <p:sp>
        <p:nvSpPr>
          <p:cNvPr id="3" name="Title 2"/>
          <p:cNvSpPr>
            <a:spLocks noGrp="1"/>
          </p:cNvSpPr>
          <p:nvPr>
            <p:ph type="title"/>
          </p:nvPr>
        </p:nvSpPr>
        <p:spPr/>
        <p:txBody>
          <a:bodyPr/>
          <a:lstStyle/>
          <a:p>
            <a:r>
              <a:rPr lang="en-GB" dirty="0"/>
              <a:t>Food Frequency Questionnaires</a:t>
            </a:r>
          </a:p>
        </p:txBody>
      </p:sp>
    </p:spTree>
    <p:extLst>
      <p:ext uri="{BB962C8B-B14F-4D97-AF65-F5344CB8AC3E}">
        <p14:creationId xmlns:p14="http://schemas.microsoft.com/office/powerpoint/2010/main" val="24298131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109728" indent="0">
              <a:buNone/>
            </a:pPr>
            <a:r>
              <a:rPr lang="en-GB" dirty="0"/>
              <a:t>Strengths</a:t>
            </a:r>
          </a:p>
          <a:p>
            <a:r>
              <a:rPr lang="en-GB" dirty="0" smtClean="0"/>
              <a:t>Low </a:t>
            </a:r>
            <a:r>
              <a:rPr lang="en-GB" dirty="0"/>
              <a:t>respondent </a:t>
            </a:r>
            <a:r>
              <a:rPr lang="en-GB" dirty="0" smtClean="0"/>
              <a:t>burden</a:t>
            </a:r>
          </a:p>
          <a:p>
            <a:r>
              <a:rPr lang="fr-FR" dirty="0" err="1" smtClean="0"/>
              <a:t>Suitable</a:t>
            </a:r>
            <a:r>
              <a:rPr lang="fr-FR" dirty="0" smtClean="0"/>
              <a:t> </a:t>
            </a:r>
            <a:r>
              <a:rPr lang="fr-FR" dirty="0"/>
              <a:t>for large </a:t>
            </a:r>
            <a:r>
              <a:rPr lang="fr-FR" dirty="0" err="1"/>
              <a:t>scale</a:t>
            </a:r>
            <a:r>
              <a:rPr lang="fr-FR" dirty="0"/>
              <a:t> </a:t>
            </a:r>
            <a:r>
              <a:rPr lang="fr-FR" dirty="0" err="1"/>
              <a:t>surveys</a:t>
            </a:r>
            <a:endParaRPr lang="fr-FR" dirty="0"/>
          </a:p>
          <a:p>
            <a:r>
              <a:rPr lang="en-GB" dirty="0" smtClean="0"/>
              <a:t>Can </a:t>
            </a:r>
            <a:r>
              <a:rPr lang="en-GB" dirty="0"/>
              <a:t>be self completed</a:t>
            </a:r>
          </a:p>
          <a:p>
            <a:r>
              <a:rPr lang="en-GB" dirty="0" smtClean="0"/>
              <a:t>Can </a:t>
            </a:r>
            <a:r>
              <a:rPr lang="en-GB" dirty="0"/>
              <a:t>be posted</a:t>
            </a:r>
          </a:p>
          <a:p>
            <a:endParaRPr lang="en-GB" dirty="0" smtClean="0"/>
          </a:p>
          <a:p>
            <a:pPr marL="109728" indent="0">
              <a:buNone/>
            </a:pPr>
            <a:r>
              <a:rPr lang="en-GB" dirty="0" smtClean="0"/>
              <a:t>Weaknesses</a:t>
            </a:r>
            <a:endParaRPr lang="en-GB" dirty="0"/>
          </a:p>
          <a:p>
            <a:r>
              <a:rPr lang="en-GB" dirty="0" smtClean="0"/>
              <a:t>Estimation </a:t>
            </a:r>
            <a:r>
              <a:rPr lang="en-GB" dirty="0"/>
              <a:t>of portion sizes (though use of food photographs may improve precision)</a:t>
            </a:r>
          </a:p>
          <a:p>
            <a:r>
              <a:rPr lang="en-GB" dirty="0" smtClean="0"/>
              <a:t>Possible </a:t>
            </a:r>
            <a:r>
              <a:rPr lang="en-GB" dirty="0"/>
              <a:t>over-reporting of ‘healthy’ foods (e.g. fruit and vegetables)</a:t>
            </a:r>
          </a:p>
          <a:p>
            <a:r>
              <a:rPr lang="en-GB" dirty="0" smtClean="0"/>
              <a:t>Requires </a:t>
            </a:r>
            <a:r>
              <a:rPr lang="en-GB" dirty="0"/>
              <a:t>to be validated in relation to reference method</a:t>
            </a:r>
          </a:p>
        </p:txBody>
      </p:sp>
      <p:sp>
        <p:nvSpPr>
          <p:cNvPr id="3" name="Title 2"/>
          <p:cNvSpPr>
            <a:spLocks noGrp="1"/>
          </p:cNvSpPr>
          <p:nvPr>
            <p:ph type="title"/>
          </p:nvPr>
        </p:nvSpPr>
        <p:spPr/>
        <p:txBody>
          <a:bodyPr/>
          <a:lstStyle/>
          <a:p>
            <a:r>
              <a:rPr lang="en-GB" dirty="0"/>
              <a:t>Food Frequency Questionnaires</a:t>
            </a:r>
          </a:p>
        </p:txBody>
      </p:sp>
    </p:spTree>
    <p:extLst>
      <p:ext uri="{BB962C8B-B14F-4D97-AF65-F5344CB8AC3E}">
        <p14:creationId xmlns:p14="http://schemas.microsoft.com/office/powerpoint/2010/main" val="33693420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Usually conducted by trained interviewers who record a 24-hour recall followed by more detailed info on usual foods consumed, portion sizes, recipes and frequency of food consumption over the recent past, in addition to social and lifestyle trends.</a:t>
            </a:r>
          </a:p>
          <a:p>
            <a:endParaRPr lang="en-GB" dirty="0"/>
          </a:p>
          <a:p>
            <a:r>
              <a:rPr lang="en-GB" dirty="0" smtClean="0"/>
              <a:t>Most frequently used method of dietary assessment used by </a:t>
            </a:r>
            <a:r>
              <a:rPr lang="en-GB" dirty="0" err="1" smtClean="0"/>
              <a:t>dietitians</a:t>
            </a:r>
            <a:r>
              <a:rPr lang="en-GB" dirty="0" smtClean="0"/>
              <a:t> in the clinical context.</a:t>
            </a:r>
            <a:endParaRPr lang="en-GB" dirty="0"/>
          </a:p>
        </p:txBody>
      </p:sp>
      <p:sp>
        <p:nvSpPr>
          <p:cNvPr id="3" name="Title 2"/>
          <p:cNvSpPr>
            <a:spLocks noGrp="1"/>
          </p:cNvSpPr>
          <p:nvPr>
            <p:ph type="title"/>
          </p:nvPr>
        </p:nvSpPr>
        <p:spPr/>
        <p:txBody>
          <a:bodyPr/>
          <a:lstStyle/>
          <a:p>
            <a:r>
              <a:rPr lang="en-GB" dirty="0" smtClean="0"/>
              <a:t>Diet histories</a:t>
            </a:r>
            <a:endParaRPr lang="en-GB" dirty="0"/>
          </a:p>
        </p:txBody>
      </p:sp>
    </p:spTree>
    <p:extLst>
      <p:ext uri="{BB962C8B-B14F-4D97-AF65-F5344CB8AC3E}">
        <p14:creationId xmlns:p14="http://schemas.microsoft.com/office/powerpoint/2010/main" val="18980946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109728" indent="0">
              <a:buNone/>
            </a:pPr>
            <a:r>
              <a:rPr lang="en-GB" dirty="0" smtClean="0"/>
              <a:t>Strengths</a:t>
            </a:r>
          </a:p>
          <a:p>
            <a:r>
              <a:rPr lang="en-GB" sz="2800" dirty="0"/>
              <a:t>Low respondent burden</a:t>
            </a:r>
          </a:p>
          <a:p>
            <a:r>
              <a:rPr lang="en-GB" sz="2800" dirty="0" smtClean="0"/>
              <a:t>Can </a:t>
            </a:r>
            <a:r>
              <a:rPr lang="en-GB" sz="2800" dirty="0"/>
              <a:t>be administered by </a:t>
            </a:r>
            <a:r>
              <a:rPr lang="en-GB" sz="2800" dirty="0" smtClean="0"/>
              <a:t>telephone</a:t>
            </a:r>
          </a:p>
          <a:p>
            <a:endParaRPr lang="en-GB" dirty="0" smtClean="0"/>
          </a:p>
          <a:p>
            <a:pPr marL="109728" indent="0">
              <a:buNone/>
            </a:pPr>
            <a:r>
              <a:rPr lang="en-GB" dirty="0" smtClean="0"/>
              <a:t>Weaknesses</a:t>
            </a:r>
          </a:p>
          <a:p>
            <a:r>
              <a:rPr lang="en-GB" dirty="0"/>
              <a:t>Estimation of portion sizes</a:t>
            </a:r>
          </a:p>
          <a:p>
            <a:r>
              <a:rPr lang="en-GB" dirty="0"/>
              <a:t>Bias in recording “good/bad” foods</a:t>
            </a:r>
          </a:p>
          <a:p>
            <a:r>
              <a:rPr lang="en-GB" dirty="0"/>
              <a:t>Memory </a:t>
            </a:r>
            <a:r>
              <a:rPr lang="en-GB" dirty="0" smtClean="0"/>
              <a:t>dependent</a:t>
            </a:r>
          </a:p>
          <a:p>
            <a:r>
              <a:rPr lang="en-GB" dirty="0" smtClean="0"/>
              <a:t>Less commonly used in epidemiological research due to the necessity for face to face/telephone interviews</a:t>
            </a:r>
            <a:endParaRPr lang="en-GB" dirty="0"/>
          </a:p>
          <a:p>
            <a:endParaRPr lang="en-GB" dirty="0"/>
          </a:p>
          <a:p>
            <a:endParaRPr lang="en-GB" dirty="0" smtClean="0"/>
          </a:p>
          <a:p>
            <a:endParaRPr lang="en-GB" dirty="0"/>
          </a:p>
        </p:txBody>
      </p:sp>
      <p:sp>
        <p:nvSpPr>
          <p:cNvPr id="3" name="Title 2"/>
          <p:cNvSpPr>
            <a:spLocks noGrp="1"/>
          </p:cNvSpPr>
          <p:nvPr>
            <p:ph type="title"/>
          </p:nvPr>
        </p:nvSpPr>
        <p:spPr/>
        <p:txBody>
          <a:bodyPr/>
          <a:lstStyle/>
          <a:p>
            <a:r>
              <a:rPr lang="en-GB" dirty="0" smtClean="0"/>
              <a:t>Diet histories</a:t>
            </a:r>
            <a:endParaRPr lang="en-GB" dirty="0"/>
          </a:p>
        </p:txBody>
      </p:sp>
    </p:spTree>
    <p:extLst>
      <p:ext uri="{BB962C8B-B14F-4D97-AF65-F5344CB8AC3E}">
        <p14:creationId xmlns:p14="http://schemas.microsoft.com/office/powerpoint/2010/main" val="26220237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A </a:t>
            </a:r>
            <a:r>
              <a:rPr lang="en-GB" dirty="0"/>
              <a:t>number of surveys aim to collect information about dietary intake at the household level. </a:t>
            </a:r>
            <a:endParaRPr lang="en-GB" dirty="0" smtClean="0"/>
          </a:p>
          <a:p>
            <a:endParaRPr lang="en-GB" dirty="0"/>
          </a:p>
          <a:p>
            <a:r>
              <a:rPr lang="en-GB" dirty="0" smtClean="0"/>
              <a:t>The</a:t>
            </a:r>
            <a:r>
              <a:rPr lang="en-GB" dirty="0"/>
              <a:t> </a:t>
            </a:r>
            <a:r>
              <a:rPr lang="en-GB" dirty="0" smtClean="0"/>
              <a:t>most </a:t>
            </a:r>
            <a:r>
              <a:rPr lang="en-GB" dirty="0"/>
              <a:t>notable of these, in terms of monitoring long term UK dietary intake, is the Expenditure </a:t>
            </a:r>
            <a:r>
              <a:rPr lang="en-GB" dirty="0" smtClean="0"/>
              <a:t>and Food </a:t>
            </a:r>
            <a:r>
              <a:rPr lang="en-GB" dirty="0"/>
              <a:t>Survey (EFS) and its predecessor the National Food Survey (NFS</a:t>
            </a:r>
            <a:r>
              <a:rPr lang="en-GB" dirty="0" smtClean="0"/>
              <a:t>)</a:t>
            </a:r>
          </a:p>
          <a:p>
            <a:pPr marL="109728" indent="0">
              <a:buNone/>
            </a:pPr>
            <a:endParaRPr lang="en-GB" dirty="0" smtClean="0"/>
          </a:p>
          <a:p>
            <a:r>
              <a:rPr lang="en-GB" dirty="0" smtClean="0"/>
              <a:t>These provide information </a:t>
            </a:r>
            <a:r>
              <a:rPr lang="en-GB" dirty="0"/>
              <a:t>on UK food expenditure and food and nutrient intake trends over a period of more </a:t>
            </a:r>
            <a:r>
              <a:rPr lang="en-GB" dirty="0" smtClean="0"/>
              <a:t>than 40 </a:t>
            </a:r>
            <a:r>
              <a:rPr lang="en-GB" dirty="0"/>
              <a:t>years.</a:t>
            </a:r>
          </a:p>
        </p:txBody>
      </p:sp>
      <p:sp>
        <p:nvSpPr>
          <p:cNvPr id="3" name="Title 2"/>
          <p:cNvSpPr>
            <a:spLocks noGrp="1"/>
          </p:cNvSpPr>
          <p:nvPr>
            <p:ph type="title"/>
          </p:nvPr>
        </p:nvSpPr>
        <p:spPr/>
        <p:txBody>
          <a:bodyPr>
            <a:normAutofit fontScale="90000"/>
          </a:bodyPr>
          <a:lstStyle/>
          <a:p>
            <a:r>
              <a:rPr lang="en-GB" dirty="0"/>
              <a:t>Household Food Surveys</a:t>
            </a:r>
            <a:br>
              <a:rPr lang="en-GB" dirty="0"/>
            </a:br>
            <a:endParaRPr lang="en-GB" dirty="0"/>
          </a:p>
        </p:txBody>
      </p:sp>
    </p:spTree>
    <p:extLst>
      <p:ext uri="{BB962C8B-B14F-4D97-AF65-F5344CB8AC3E}">
        <p14:creationId xmlns:p14="http://schemas.microsoft.com/office/powerpoint/2010/main" val="1231352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Household surveys are records kept by the householder of all food available to the family over 1 week, and the total food entering the household is divided by the number of people living there.</a:t>
            </a:r>
          </a:p>
          <a:p>
            <a:endParaRPr lang="en-GB" dirty="0"/>
          </a:p>
          <a:p>
            <a:r>
              <a:rPr lang="en-GB" dirty="0" smtClean="0"/>
              <a:t>From this, regional comparisons and secular trends in consumption are available, e.g. the recent trend in lower saturated fat consumption in the UK.</a:t>
            </a:r>
            <a:endParaRPr lang="en-GB" dirty="0"/>
          </a:p>
        </p:txBody>
      </p:sp>
      <p:sp>
        <p:nvSpPr>
          <p:cNvPr id="3" name="Title 2"/>
          <p:cNvSpPr>
            <a:spLocks noGrp="1"/>
          </p:cNvSpPr>
          <p:nvPr>
            <p:ph type="title"/>
          </p:nvPr>
        </p:nvSpPr>
        <p:spPr/>
        <p:txBody>
          <a:bodyPr/>
          <a:lstStyle/>
          <a:p>
            <a:r>
              <a:rPr lang="en-GB" dirty="0"/>
              <a:t>Household Food Surveys</a:t>
            </a:r>
          </a:p>
        </p:txBody>
      </p:sp>
    </p:spTree>
    <p:extLst>
      <p:ext uri="{BB962C8B-B14F-4D97-AF65-F5344CB8AC3E}">
        <p14:creationId xmlns:p14="http://schemas.microsoft.com/office/powerpoint/2010/main" val="27094351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Some market research surveys relating to food purchases trends are conducted at the </a:t>
            </a:r>
            <a:r>
              <a:rPr lang="en-GB" dirty="0" smtClean="0"/>
              <a:t>household level</a:t>
            </a:r>
          </a:p>
          <a:p>
            <a:pPr marL="109728" indent="0">
              <a:buNone/>
            </a:pPr>
            <a:endParaRPr lang="en-GB" dirty="0" smtClean="0"/>
          </a:p>
          <a:p>
            <a:r>
              <a:rPr lang="en-GB" dirty="0" smtClean="0"/>
              <a:t>Potentially, computerized supermarket records of sales or loyalty cards could be used to obtain regional information on nutritional consumption (Robertson et al.,</a:t>
            </a:r>
            <a:r>
              <a:rPr lang="en-GB" dirty="0"/>
              <a:t> </a:t>
            </a:r>
            <a:r>
              <a:rPr lang="en-GB" dirty="0" smtClean="0"/>
              <a:t>2004, cited in)</a:t>
            </a:r>
            <a:endParaRPr lang="en-GB" dirty="0"/>
          </a:p>
        </p:txBody>
      </p:sp>
      <p:sp>
        <p:nvSpPr>
          <p:cNvPr id="3" name="Title 2"/>
          <p:cNvSpPr>
            <a:spLocks noGrp="1"/>
          </p:cNvSpPr>
          <p:nvPr>
            <p:ph type="title"/>
          </p:nvPr>
        </p:nvSpPr>
        <p:spPr/>
        <p:txBody>
          <a:bodyPr/>
          <a:lstStyle/>
          <a:p>
            <a:r>
              <a:rPr lang="en-GB" dirty="0"/>
              <a:t>Household Food Surveys</a:t>
            </a:r>
          </a:p>
        </p:txBody>
      </p:sp>
    </p:spTree>
    <p:extLst>
      <p:ext uri="{BB962C8B-B14F-4D97-AF65-F5344CB8AC3E}">
        <p14:creationId xmlns:p14="http://schemas.microsoft.com/office/powerpoint/2010/main" val="1665785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association between fat and energy measured by supermarket till receipts and 4 day weighed records was found to be strong</a:t>
            </a:r>
            <a:r>
              <a:rPr lang="en-GB" dirty="0" smtClean="0"/>
              <a:t>.</a:t>
            </a:r>
          </a:p>
          <a:p>
            <a:pPr marL="109728" indent="0">
              <a:buNone/>
            </a:pPr>
            <a:endParaRPr lang="en-GB" dirty="0"/>
          </a:p>
          <a:p>
            <a:r>
              <a:rPr lang="en-GB" dirty="0"/>
              <a:t>Till receipts are also collected as part of the new Expenditure and Food Survey </a:t>
            </a:r>
          </a:p>
          <a:p>
            <a:endParaRPr lang="en-GB" dirty="0"/>
          </a:p>
        </p:txBody>
      </p:sp>
      <p:sp>
        <p:nvSpPr>
          <p:cNvPr id="3" name="Title 2"/>
          <p:cNvSpPr>
            <a:spLocks noGrp="1"/>
          </p:cNvSpPr>
          <p:nvPr>
            <p:ph type="title"/>
          </p:nvPr>
        </p:nvSpPr>
        <p:spPr/>
        <p:txBody>
          <a:bodyPr/>
          <a:lstStyle/>
          <a:p>
            <a:r>
              <a:rPr lang="en-GB" dirty="0"/>
              <a:t>Household Food Surveys</a:t>
            </a:r>
          </a:p>
        </p:txBody>
      </p:sp>
    </p:spTree>
    <p:extLst>
      <p:ext uri="{BB962C8B-B14F-4D97-AF65-F5344CB8AC3E}">
        <p14:creationId xmlns:p14="http://schemas.microsoft.com/office/powerpoint/2010/main" val="19614006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a:t>Strengths</a:t>
            </a:r>
          </a:p>
          <a:p>
            <a:r>
              <a:rPr lang="fr-FR" dirty="0" err="1" smtClean="0"/>
              <a:t>Suitable</a:t>
            </a:r>
            <a:r>
              <a:rPr lang="fr-FR" dirty="0" smtClean="0"/>
              <a:t> </a:t>
            </a:r>
            <a:r>
              <a:rPr lang="fr-FR" dirty="0"/>
              <a:t>for large </a:t>
            </a:r>
            <a:r>
              <a:rPr lang="fr-FR" dirty="0" err="1"/>
              <a:t>scale</a:t>
            </a:r>
            <a:r>
              <a:rPr lang="fr-FR" dirty="0"/>
              <a:t> </a:t>
            </a:r>
            <a:r>
              <a:rPr lang="fr-FR" dirty="0" err="1"/>
              <a:t>surveys</a:t>
            </a:r>
            <a:endParaRPr lang="fr-FR" dirty="0"/>
          </a:p>
          <a:p>
            <a:r>
              <a:rPr lang="en-GB" dirty="0" smtClean="0"/>
              <a:t>Designed </a:t>
            </a:r>
            <a:r>
              <a:rPr lang="en-GB" dirty="0"/>
              <a:t>for monitoring diet trends at the population level (e.g. the NFS/EFS)</a:t>
            </a:r>
          </a:p>
          <a:p>
            <a:endParaRPr lang="en-GB" dirty="0" smtClean="0"/>
          </a:p>
          <a:p>
            <a:pPr marL="109728" indent="0">
              <a:buNone/>
            </a:pPr>
            <a:r>
              <a:rPr lang="en-GB" dirty="0" smtClean="0"/>
              <a:t>Weaknesses</a:t>
            </a:r>
            <a:endParaRPr lang="en-GB" dirty="0"/>
          </a:p>
          <a:p>
            <a:r>
              <a:rPr lang="en-GB" dirty="0" smtClean="0"/>
              <a:t>Data </a:t>
            </a:r>
            <a:r>
              <a:rPr lang="en-GB" dirty="0"/>
              <a:t>not collected at the individual </a:t>
            </a:r>
            <a:r>
              <a:rPr lang="en-GB" dirty="0" smtClean="0"/>
              <a:t>level</a:t>
            </a:r>
            <a:endParaRPr lang="en-GB" dirty="0"/>
          </a:p>
        </p:txBody>
      </p:sp>
      <p:sp>
        <p:nvSpPr>
          <p:cNvPr id="3" name="Title 2"/>
          <p:cNvSpPr>
            <a:spLocks noGrp="1"/>
          </p:cNvSpPr>
          <p:nvPr>
            <p:ph type="title"/>
          </p:nvPr>
        </p:nvSpPr>
        <p:spPr/>
        <p:txBody>
          <a:bodyPr/>
          <a:lstStyle/>
          <a:p>
            <a:r>
              <a:rPr lang="en-GB" dirty="0"/>
              <a:t>Household Food Surveys</a:t>
            </a:r>
          </a:p>
        </p:txBody>
      </p:sp>
    </p:spTree>
    <p:extLst>
      <p:ext uri="{BB962C8B-B14F-4D97-AF65-F5344CB8AC3E}">
        <p14:creationId xmlns:p14="http://schemas.microsoft.com/office/powerpoint/2010/main" val="12599297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The information in the following slides has been taken from the following:</a:t>
            </a:r>
          </a:p>
          <a:p>
            <a:endParaRPr lang="en-GB" dirty="0" smtClean="0"/>
          </a:p>
          <a:p>
            <a:r>
              <a:rPr lang="en-GB" dirty="0" smtClean="0"/>
              <a:t>Mann, J. &amp; </a:t>
            </a:r>
            <a:r>
              <a:rPr lang="en-GB" dirty="0" err="1" smtClean="0"/>
              <a:t>Truswell</a:t>
            </a:r>
            <a:r>
              <a:rPr lang="en-GB" dirty="0" smtClean="0"/>
              <a:t>, S. (2007) </a:t>
            </a:r>
            <a:r>
              <a:rPr lang="en-GB" i="1" dirty="0" smtClean="0"/>
              <a:t>Essentials of Human Nutrition</a:t>
            </a:r>
            <a:r>
              <a:rPr lang="en-GB" dirty="0" smtClean="0"/>
              <a:t>. 3</a:t>
            </a:r>
            <a:r>
              <a:rPr lang="en-GB" baseline="30000" dirty="0" smtClean="0"/>
              <a:t>rd</a:t>
            </a:r>
            <a:r>
              <a:rPr lang="en-GB" dirty="0" smtClean="0"/>
              <a:t> Edition. Oxford: University Press.</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The presence of measurement errors has generated much controversy and discussion as to the most ‘accurate’ method of dietary investigation</a:t>
            </a:r>
          </a:p>
          <a:p>
            <a:endParaRPr lang="en-GB" dirty="0"/>
          </a:p>
          <a:p>
            <a:r>
              <a:rPr lang="en-GB" dirty="0" smtClean="0"/>
              <a:t>All traditional methods, even weighed records, rely on food consumption as ‘reported’ by the individuals.</a:t>
            </a:r>
            <a:endParaRPr lang="en-GB" dirty="0"/>
          </a:p>
        </p:txBody>
      </p:sp>
      <p:sp>
        <p:nvSpPr>
          <p:cNvPr id="3" name="Title 2"/>
          <p:cNvSpPr>
            <a:spLocks noGrp="1"/>
          </p:cNvSpPr>
          <p:nvPr>
            <p:ph type="title"/>
          </p:nvPr>
        </p:nvSpPr>
        <p:spPr/>
        <p:txBody>
          <a:bodyPr>
            <a:normAutofit fontScale="90000"/>
          </a:bodyPr>
          <a:lstStyle/>
          <a:p>
            <a:r>
              <a:rPr lang="en-GB" dirty="0" smtClean="0"/>
              <a:t>Validation of dietary methods with Biomarkers</a:t>
            </a:r>
            <a:endParaRPr lang="en-GB" dirty="0"/>
          </a:p>
        </p:txBody>
      </p:sp>
    </p:spTree>
    <p:extLst>
      <p:ext uri="{BB962C8B-B14F-4D97-AF65-F5344CB8AC3E}">
        <p14:creationId xmlns:p14="http://schemas.microsoft.com/office/powerpoint/2010/main" val="33676654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True estimates of food consumption can only be obtained by actually observing the activities of participants, or by developing some other independent way of assessing food intake.</a:t>
            </a:r>
          </a:p>
          <a:p>
            <a:endParaRPr lang="en-GB" dirty="0"/>
          </a:p>
          <a:p>
            <a:r>
              <a:rPr lang="en-GB" dirty="0" smtClean="0"/>
              <a:t>This has become possible with the advent of </a:t>
            </a:r>
            <a:r>
              <a:rPr lang="en-GB" i="1" dirty="0" smtClean="0"/>
              <a:t>‘biological markers’</a:t>
            </a:r>
            <a:r>
              <a:rPr lang="en-GB" dirty="0" smtClean="0"/>
              <a:t> in biological specimens, such as blood, urine or hair, that reflect intake sufficiently closely to act as objective indices of true intake (Bingham, 2002, cited in Mann &amp; </a:t>
            </a:r>
            <a:r>
              <a:rPr lang="en-GB" dirty="0" err="1" smtClean="0"/>
              <a:t>Truswell</a:t>
            </a:r>
            <a:r>
              <a:rPr lang="en-GB" dirty="0" smtClean="0"/>
              <a:t>, 2007).</a:t>
            </a:r>
            <a:endParaRPr lang="en-GB" dirty="0"/>
          </a:p>
        </p:txBody>
      </p:sp>
      <p:sp>
        <p:nvSpPr>
          <p:cNvPr id="3" name="Title 2"/>
          <p:cNvSpPr>
            <a:spLocks noGrp="1"/>
          </p:cNvSpPr>
          <p:nvPr>
            <p:ph type="title"/>
          </p:nvPr>
        </p:nvSpPr>
        <p:spPr/>
        <p:txBody>
          <a:bodyPr>
            <a:normAutofit fontScale="90000"/>
          </a:bodyPr>
          <a:lstStyle/>
          <a:p>
            <a:r>
              <a:rPr lang="en-GB" dirty="0" smtClean="0"/>
              <a:t>Validation of dietary methods with Biomarkers</a:t>
            </a:r>
            <a:endParaRPr lang="en-GB" dirty="0"/>
          </a:p>
        </p:txBody>
      </p:sp>
    </p:spTree>
    <p:extLst>
      <p:ext uri="{BB962C8B-B14F-4D97-AF65-F5344CB8AC3E}">
        <p14:creationId xmlns:p14="http://schemas.microsoft.com/office/powerpoint/2010/main" val="41966084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There are 4 main classes of biomarkers used for assessment of the accuracy of dietary methods (Bingham, 2002, cited in Mann &amp; </a:t>
            </a:r>
            <a:r>
              <a:rPr lang="en-GB" dirty="0" err="1" smtClean="0"/>
              <a:t>Truswell</a:t>
            </a:r>
            <a:r>
              <a:rPr lang="en-GB" dirty="0" smtClean="0"/>
              <a:t>, 2007)</a:t>
            </a:r>
          </a:p>
          <a:p>
            <a:endParaRPr lang="en-GB" dirty="0" smtClean="0"/>
          </a:p>
          <a:p>
            <a:r>
              <a:rPr lang="en-GB" dirty="0" smtClean="0"/>
              <a:t>The most important are recovery biomarkers.</a:t>
            </a:r>
            <a:endParaRPr lang="en-GB" dirty="0"/>
          </a:p>
        </p:txBody>
      </p:sp>
      <p:sp>
        <p:nvSpPr>
          <p:cNvPr id="3" name="Title 2"/>
          <p:cNvSpPr>
            <a:spLocks noGrp="1"/>
          </p:cNvSpPr>
          <p:nvPr>
            <p:ph type="title"/>
          </p:nvPr>
        </p:nvSpPr>
        <p:spPr/>
        <p:txBody>
          <a:bodyPr/>
          <a:lstStyle/>
          <a:p>
            <a:r>
              <a:rPr lang="en-GB" dirty="0" smtClean="0"/>
              <a:t>Types of Biomarkers</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Recovery biomarkers include:-</a:t>
            </a:r>
          </a:p>
          <a:p>
            <a:pPr lvl="1"/>
            <a:r>
              <a:rPr lang="en-GB" dirty="0" smtClean="0"/>
              <a:t>Doubly labelled water as a measure of energy intake.</a:t>
            </a:r>
          </a:p>
          <a:p>
            <a:pPr lvl="1"/>
            <a:r>
              <a:rPr lang="en-GB" dirty="0" smtClean="0"/>
              <a:t>Markers of potassium &amp; nitrogen in 24-hour urine collections.</a:t>
            </a:r>
          </a:p>
          <a:p>
            <a:pPr lvl="1">
              <a:buNone/>
            </a:pPr>
            <a:endParaRPr lang="en-GB" dirty="0" smtClean="0"/>
          </a:p>
          <a:p>
            <a:pPr lvl="1"/>
            <a:r>
              <a:rPr lang="en-GB" dirty="0" smtClean="0"/>
              <a:t>These biomarkers have been tested under controlled conditions, usually in a metabolic suite, and have been shown to reflect an individual’s intake of energy/particular nutrient with a high degree of accuracy.</a:t>
            </a:r>
          </a:p>
        </p:txBody>
      </p:sp>
      <p:sp>
        <p:nvSpPr>
          <p:cNvPr id="3" name="Title 2"/>
          <p:cNvSpPr>
            <a:spLocks noGrp="1"/>
          </p:cNvSpPr>
          <p:nvPr>
            <p:ph type="title"/>
          </p:nvPr>
        </p:nvSpPr>
        <p:spPr/>
        <p:txBody>
          <a:bodyPr/>
          <a:lstStyle/>
          <a:p>
            <a:r>
              <a:rPr lang="en-GB" dirty="0" smtClean="0"/>
              <a:t>Types of Biomarkers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Biomarkers have been used to validate methods used for dietary assessments in both large-scale epidemiological studies designed to establish nutritional aetiology of Non communicable diseases (NCD’s) and in national nutrition surveys intended to evaluate population nutrient intakes.</a:t>
            </a:r>
            <a:endParaRPr lang="en-GB" dirty="0"/>
          </a:p>
        </p:txBody>
      </p:sp>
      <p:sp>
        <p:nvSpPr>
          <p:cNvPr id="3" name="Title 2"/>
          <p:cNvSpPr>
            <a:spLocks noGrp="1"/>
          </p:cNvSpPr>
          <p:nvPr>
            <p:ph type="title"/>
          </p:nvPr>
        </p:nvSpPr>
        <p:spPr/>
        <p:txBody>
          <a:bodyPr>
            <a:normAutofit fontScale="90000"/>
          </a:bodyPr>
          <a:lstStyle/>
          <a:p>
            <a:r>
              <a:rPr lang="en-GB" dirty="0" smtClean="0"/>
              <a:t>Validation of dietary methods with biomarkers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Biomarker studies suggest that improved, more detailed methods of dietary assessment will be necessary if further causal associations between diet and disease are to be established with any degree of certainty in future investigations.</a:t>
            </a:r>
            <a:endParaRPr lang="en-GB" dirty="0"/>
          </a:p>
        </p:txBody>
      </p:sp>
      <p:sp>
        <p:nvSpPr>
          <p:cNvPr id="3" name="Title 2"/>
          <p:cNvSpPr>
            <a:spLocks noGrp="1"/>
          </p:cNvSpPr>
          <p:nvPr>
            <p:ph type="title"/>
          </p:nvPr>
        </p:nvSpPr>
        <p:spPr/>
        <p:txBody>
          <a:bodyPr/>
          <a:lstStyle/>
          <a:p>
            <a:r>
              <a:rPr lang="en-GB" dirty="0" smtClean="0"/>
              <a:t>Conclusion</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489</TotalTime>
  <Words>2136</Words>
  <Application>Microsoft Office PowerPoint</Application>
  <PresentationFormat>On-screen Show (4:3)</PresentationFormat>
  <Paragraphs>244</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Concourse</vt:lpstr>
      <vt:lpstr>DIETARY ANALYSIS SHSS5050</vt:lpstr>
      <vt:lpstr>WHY ANALYSE A PERSON’S DIET?</vt:lpstr>
      <vt:lpstr>WHY ANALYSE A PERSON’S DIET?</vt:lpstr>
      <vt:lpstr>Which Dietary Assessment Method?</vt:lpstr>
      <vt:lpstr>Which Dietary Assessment Method?</vt:lpstr>
      <vt:lpstr>PowerPoint Presentation</vt:lpstr>
      <vt:lpstr>Weighed Food Records</vt:lpstr>
      <vt:lpstr>Weighed Food Records</vt:lpstr>
      <vt:lpstr>Weighed Food Records</vt:lpstr>
      <vt:lpstr>Estimated Food Records </vt:lpstr>
      <vt:lpstr>Estimated Food Records</vt:lpstr>
      <vt:lpstr>24 Hour Recall </vt:lpstr>
      <vt:lpstr>24 Hour Recall </vt:lpstr>
      <vt:lpstr>24 Hour Recall </vt:lpstr>
      <vt:lpstr>Multiple Pass Recall</vt:lpstr>
      <vt:lpstr>Multiple Pass Recall</vt:lpstr>
      <vt:lpstr>Multiple Pass Recall</vt:lpstr>
      <vt:lpstr>Multiple Pass Recall</vt:lpstr>
      <vt:lpstr>Food Frequency Questionnaires  </vt:lpstr>
      <vt:lpstr>Food Frequency Questionnaires</vt:lpstr>
      <vt:lpstr>Food Frequency Questionnaires</vt:lpstr>
      <vt:lpstr>Food Frequency Questionnaires</vt:lpstr>
      <vt:lpstr>Food Frequency Questionnaires</vt:lpstr>
      <vt:lpstr>Food Frequency Questionnaires</vt:lpstr>
      <vt:lpstr>Diet histories</vt:lpstr>
      <vt:lpstr>Diet histories</vt:lpstr>
      <vt:lpstr>Household Food Surveys </vt:lpstr>
      <vt:lpstr>Household Food Surveys</vt:lpstr>
      <vt:lpstr>Household Food Surveys</vt:lpstr>
      <vt:lpstr>Household Food Surveys</vt:lpstr>
      <vt:lpstr>Household Food Surveys</vt:lpstr>
      <vt:lpstr>PowerPoint Presentation</vt:lpstr>
      <vt:lpstr>Validation of dietary methods with Biomarkers</vt:lpstr>
      <vt:lpstr>Validation of dietary methods with Biomarkers</vt:lpstr>
      <vt:lpstr>Types of Biomarkers</vt:lpstr>
      <vt:lpstr>Types of Biomarkers</vt:lpstr>
      <vt:lpstr>Validation of dietary methods with biomarkers</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DIETARY ANALYSIS SHSS5050</dc:title>
  <dc:creator>Nola</dc:creator>
  <cp:lastModifiedBy>Nola</cp:lastModifiedBy>
  <cp:revision>41</cp:revision>
  <dcterms:created xsi:type="dcterms:W3CDTF">2012-09-16T14:25:04Z</dcterms:created>
  <dcterms:modified xsi:type="dcterms:W3CDTF">2012-10-03T19:26:38Z</dcterms:modified>
</cp:coreProperties>
</file>