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6" r:id="rId10"/>
    <p:sldId id="264" r:id="rId11"/>
    <p:sldId id="265" r:id="rId12"/>
  </p:sldIdLst>
  <p:sldSz cx="18288000" cy="10287000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League Spartan" pitchFamily="2" charset="77"/>
      <p:regular r:id="rId18"/>
      <p:bold r:id="rId19"/>
    </p:embeddedFont>
    <p:embeddedFont>
      <p:font typeface="Ubuntu" panose="020B0504030602030204" pitchFamily="34" charset="0"/>
      <p:regular r:id="rId20"/>
    </p:embeddedFont>
    <p:embeddedFont>
      <p:font typeface="Ubuntu Bold" panose="020B0804030602030204" pitchFamily="34" charset="0"/>
      <p:regular r:id="rId21"/>
      <p:bold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20C9C0-34CB-FE43-BBD5-7609264EFF45}" v="8" dt="2020-05-20T18:16:16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663" autoAdjust="0"/>
  </p:normalViewPr>
  <p:slideViewPr>
    <p:cSldViewPr>
      <p:cViewPr varScale="1">
        <p:scale>
          <a:sx n="78" d="100"/>
          <a:sy n="78" d="100"/>
        </p:scale>
        <p:origin x="360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Payne (1803525)" userId="6bed5e20-dd24-463d-9fb7-fc6d418e94c7" providerId="ADAL" clId="{8520C9C0-34CB-FE43-BBD5-7609264EFF45}"/>
    <pc:docChg chg="custSel addSld modSld sldOrd">
      <pc:chgData name="Daniel Payne (1803525)" userId="6bed5e20-dd24-463d-9fb7-fc6d418e94c7" providerId="ADAL" clId="{8520C9C0-34CB-FE43-BBD5-7609264EFF45}" dt="2020-05-20T18:16:26.058" v="210" actId="313"/>
      <pc:docMkLst>
        <pc:docMk/>
      </pc:docMkLst>
      <pc:sldChg chg="modSp">
        <pc:chgData name="Daniel Payne (1803525)" userId="6bed5e20-dd24-463d-9fb7-fc6d418e94c7" providerId="ADAL" clId="{8520C9C0-34CB-FE43-BBD5-7609264EFF45}" dt="2020-05-20T18:12:46.412" v="113" actId="20577"/>
        <pc:sldMkLst>
          <pc:docMk/>
          <pc:sldMk cId="0" sldId="257"/>
        </pc:sldMkLst>
        <pc:spChg chg="mod">
          <ac:chgData name="Daniel Payne (1803525)" userId="6bed5e20-dd24-463d-9fb7-fc6d418e94c7" providerId="ADAL" clId="{8520C9C0-34CB-FE43-BBD5-7609264EFF45}" dt="2020-05-20T18:12:46.412" v="113" actId="20577"/>
          <ac:spMkLst>
            <pc:docMk/>
            <pc:sldMk cId="0" sldId="257"/>
            <ac:spMk id="4" creationId="{00000000-0000-0000-0000-000000000000}"/>
          </ac:spMkLst>
        </pc:spChg>
      </pc:sldChg>
      <pc:sldChg chg="modSp">
        <pc:chgData name="Daniel Payne (1803525)" userId="6bed5e20-dd24-463d-9fb7-fc6d418e94c7" providerId="ADAL" clId="{8520C9C0-34CB-FE43-BBD5-7609264EFF45}" dt="2020-05-20T18:13:33.773" v="171" actId="20577"/>
        <pc:sldMkLst>
          <pc:docMk/>
          <pc:sldMk cId="0" sldId="258"/>
        </pc:sldMkLst>
        <pc:spChg chg="mod">
          <ac:chgData name="Daniel Payne (1803525)" userId="6bed5e20-dd24-463d-9fb7-fc6d418e94c7" providerId="ADAL" clId="{8520C9C0-34CB-FE43-BBD5-7609264EFF45}" dt="2020-05-20T18:13:06.333" v="114" actId="207"/>
          <ac:spMkLst>
            <pc:docMk/>
            <pc:sldMk cId="0" sldId="258"/>
            <ac:spMk id="3" creationId="{00000000-0000-0000-0000-000000000000}"/>
          </ac:spMkLst>
        </pc:spChg>
        <pc:spChg chg="mod">
          <ac:chgData name="Daniel Payne (1803525)" userId="6bed5e20-dd24-463d-9fb7-fc6d418e94c7" providerId="ADAL" clId="{8520C9C0-34CB-FE43-BBD5-7609264EFF45}" dt="2020-05-20T18:13:33.773" v="171" actId="20577"/>
          <ac:spMkLst>
            <pc:docMk/>
            <pc:sldMk cId="0" sldId="258"/>
            <ac:spMk id="4" creationId="{00000000-0000-0000-0000-000000000000}"/>
          </ac:spMkLst>
        </pc:spChg>
        <pc:grpChg chg="mod">
          <ac:chgData name="Daniel Payne (1803525)" userId="6bed5e20-dd24-463d-9fb7-fc6d418e94c7" providerId="ADAL" clId="{8520C9C0-34CB-FE43-BBD5-7609264EFF45}" dt="2020-05-20T18:13:06.333" v="114" actId="207"/>
          <ac:grpSpMkLst>
            <pc:docMk/>
            <pc:sldMk cId="0" sldId="258"/>
            <ac:grpSpMk id="2" creationId="{00000000-0000-0000-0000-000000000000}"/>
          </ac:grpSpMkLst>
        </pc:grpChg>
      </pc:sldChg>
      <pc:sldChg chg="modSp">
        <pc:chgData name="Daniel Payne (1803525)" userId="6bed5e20-dd24-463d-9fb7-fc6d418e94c7" providerId="ADAL" clId="{8520C9C0-34CB-FE43-BBD5-7609264EFF45}" dt="2020-05-20T18:16:26.058" v="210" actId="313"/>
        <pc:sldMkLst>
          <pc:docMk/>
          <pc:sldMk cId="0" sldId="259"/>
        </pc:sldMkLst>
        <pc:spChg chg="mod">
          <ac:chgData name="Daniel Payne (1803525)" userId="6bed5e20-dd24-463d-9fb7-fc6d418e94c7" providerId="ADAL" clId="{8520C9C0-34CB-FE43-BBD5-7609264EFF45}" dt="2020-05-20T18:16:26.058" v="210" actId="313"/>
          <ac:spMkLst>
            <pc:docMk/>
            <pc:sldMk cId="0" sldId="259"/>
            <ac:spMk id="4" creationId="{00000000-0000-0000-0000-000000000000}"/>
          </ac:spMkLst>
        </pc:spChg>
      </pc:sldChg>
      <pc:sldChg chg="modSp">
        <pc:chgData name="Daniel Payne (1803525)" userId="6bed5e20-dd24-463d-9fb7-fc6d418e94c7" providerId="ADAL" clId="{8520C9C0-34CB-FE43-BBD5-7609264EFF45}" dt="2020-05-20T18:16:08.597" v="208" actId="313"/>
        <pc:sldMkLst>
          <pc:docMk/>
          <pc:sldMk cId="0" sldId="261"/>
        </pc:sldMkLst>
        <pc:spChg chg="mod">
          <ac:chgData name="Daniel Payne (1803525)" userId="6bed5e20-dd24-463d-9fb7-fc6d418e94c7" providerId="ADAL" clId="{8520C9C0-34CB-FE43-BBD5-7609264EFF45}" dt="2020-05-20T18:16:08.597" v="208" actId="313"/>
          <ac:spMkLst>
            <pc:docMk/>
            <pc:sldMk cId="0" sldId="261"/>
            <ac:spMk id="5" creationId="{00000000-0000-0000-0000-000000000000}"/>
          </ac:spMkLst>
        </pc:spChg>
      </pc:sldChg>
      <pc:sldChg chg="delSp modSp ord">
        <pc:chgData name="Daniel Payne (1803525)" userId="6bed5e20-dd24-463d-9fb7-fc6d418e94c7" providerId="ADAL" clId="{8520C9C0-34CB-FE43-BBD5-7609264EFF45}" dt="2020-05-20T18:16:16.223" v="209" actId="207"/>
        <pc:sldMkLst>
          <pc:docMk/>
          <pc:sldMk cId="0" sldId="263"/>
        </pc:sldMkLst>
        <pc:spChg chg="mod">
          <ac:chgData name="Daniel Payne (1803525)" userId="6bed5e20-dd24-463d-9fb7-fc6d418e94c7" providerId="ADAL" clId="{8520C9C0-34CB-FE43-BBD5-7609264EFF45}" dt="2020-05-18T11:51:47.511" v="20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Daniel Payne (1803525)" userId="6bed5e20-dd24-463d-9fb7-fc6d418e94c7" providerId="ADAL" clId="{8520C9C0-34CB-FE43-BBD5-7609264EFF45}" dt="2020-05-18T11:51:39.130" v="19" actId="20577"/>
          <ac:spMkLst>
            <pc:docMk/>
            <pc:sldMk cId="0" sldId="263"/>
            <ac:spMk id="9" creationId="{00000000-0000-0000-0000-000000000000}"/>
          </ac:spMkLst>
        </pc:spChg>
        <pc:spChg chg="mod">
          <ac:chgData name="Daniel Payne (1803525)" userId="6bed5e20-dd24-463d-9fb7-fc6d418e94c7" providerId="ADAL" clId="{8520C9C0-34CB-FE43-BBD5-7609264EFF45}" dt="2020-05-20T18:16:16.223" v="209" actId="207"/>
          <ac:spMkLst>
            <pc:docMk/>
            <pc:sldMk cId="0" sldId="263"/>
            <ac:spMk id="10" creationId="{00000000-0000-0000-0000-000000000000}"/>
          </ac:spMkLst>
        </pc:spChg>
        <pc:picChg chg="del">
          <ac:chgData name="Daniel Payne (1803525)" userId="6bed5e20-dd24-463d-9fb7-fc6d418e94c7" providerId="ADAL" clId="{8520C9C0-34CB-FE43-BBD5-7609264EFF45}" dt="2020-05-18T11:52:25.956" v="78" actId="478"/>
          <ac:picMkLst>
            <pc:docMk/>
            <pc:sldMk cId="0" sldId="263"/>
            <ac:picMk id="3" creationId="{00000000-0000-0000-0000-000000000000}"/>
          </ac:picMkLst>
        </pc:picChg>
      </pc:sldChg>
      <pc:sldChg chg="delSp modSp add">
        <pc:chgData name="Daniel Payne (1803525)" userId="6bed5e20-dd24-463d-9fb7-fc6d418e94c7" providerId="ADAL" clId="{8520C9C0-34CB-FE43-BBD5-7609264EFF45}" dt="2020-05-20T18:15:52.071" v="206" actId="313"/>
        <pc:sldMkLst>
          <pc:docMk/>
          <pc:sldMk cId="518419390" sldId="266"/>
        </pc:sldMkLst>
        <pc:spChg chg="mod">
          <ac:chgData name="Daniel Payne (1803525)" userId="6bed5e20-dd24-463d-9fb7-fc6d418e94c7" providerId="ADAL" clId="{8520C9C0-34CB-FE43-BBD5-7609264EFF45}" dt="2020-05-20T18:15:52.071" v="206" actId="313"/>
          <ac:spMkLst>
            <pc:docMk/>
            <pc:sldMk cId="518419390" sldId="266"/>
            <ac:spMk id="10" creationId="{00000000-0000-0000-0000-000000000000}"/>
          </ac:spMkLst>
        </pc:spChg>
        <pc:picChg chg="del">
          <ac:chgData name="Daniel Payne (1803525)" userId="6bed5e20-dd24-463d-9fb7-fc6d418e94c7" providerId="ADAL" clId="{8520C9C0-34CB-FE43-BBD5-7609264EFF45}" dt="2020-05-18T13:04:15.615" v="79" actId="478"/>
          <ac:picMkLst>
            <pc:docMk/>
            <pc:sldMk cId="518419390" sldId="266"/>
            <ac:picMk id="3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76D3EC-A77C-E647-BA3E-CF8CF629E4EC}" type="datetimeFigureOut">
              <a:rPr lang="en-US" smtClean="0"/>
              <a:t>5/20/20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921AEC-A59C-7D4A-B23C-2C71172B84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619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921AEC-A59C-7D4A-B23C-2C71172B84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502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921AEC-A59C-7D4A-B23C-2C71172B84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947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921AEC-A59C-7D4A-B23C-2C71172B84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6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921AEC-A59C-7D4A-B23C-2C71172B84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509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55209" y="487069"/>
            <a:ext cx="17377583" cy="9312861"/>
          </a:xfrm>
          <a:prstGeom prst="rect">
            <a:avLst/>
          </a:prstGeom>
          <a:solidFill>
            <a:srgbClr val="FFFFFF"/>
          </a:solidFill>
        </p:spPr>
      </p:sp>
      <p:grpSp>
        <p:nvGrpSpPr>
          <p:cNvPr id="3" name="Group 3"/>
          <p:cNvGrpSpPr/>
          <p:nvPr/>
        </p:nvGrpSpPr>
        <p:grpSpPr>
          <a:xfrm>
            <a:off x="1982880" y="4069636"/>
            <a:ext cx="14322241" cy="6217364"/>
            <a:chOff x="0" y="0"/>
            <a:chExt cx="19096321" cy="8289819"/>
          </a:xfrm>
        </p:grpSpPr>
        <p:sp>
          <p:nvSpPr>
            <p:cNvPr id="4" name="TextBox 4"/>
            <p:cNvSpPr txBox="1"/>
            <p:nvPr/>
          </p:nvSpPr>
          <p:spPr>
            <a:xfrm>
              <a:off x="0" y="1680683"/>
              <a:ext cx="19096321" cy="40522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681"/>
                </a:lnSpc>
              </a:pPr>
              <a:r>
                <a:rPr lang="en-US" sz="11125" spc="634">
                  <a:solidFill>
                    <a:srgbClr val="B41F3A"/>
                  </a:solidFill>
                  <a:latin typeface="League Spartan"/>
                </a:rPr>
                <a:t>PID PRESENTATION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6066769"/>
              <a:ext cx="19096321" cy="9656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990"/>
                </a:lnSpc>
              </a:pPr>
              <a:r>
                <a:rPr lang="en-US" sz="4278" spc="855">
                  <a:solidFill>
                    <a:srgbClr val="555555"/>
                  </a:solidFill>
                  <a:latin typeface="Ubuntu Bold"/>
                </a:rPr>
                <a:t>THE MARRIOTT HOTEL SWANSEA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85725"/>
              <a:ext cx="19096321" cy="6942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3"/>
                </a:lnSpc>
              </a:pPr>
              <a:r>
                <a:rPr lang="en-US" sz="3080" spc="616">
                  <a:solidFill>
                    <a:srgbClr val="555555"/>
                  </a:solidFill>
                  <a:latin typeface="Ubuntu"/>
                </a:rPr>
                <a:t>ODDBALL LABS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7705232"/>
              <a:ext cx="19096321" cy="5845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94"/>
                </a:lnSpc>
              </a:pPr>
              <a:r>
                <a:rPr lang="en-US" sz="2567" spc="256">
                  <a:solidFill>
                    <a:srgbClr val="FFFFFF"/>
                  </a:solidFill>
                  <a:latin typeface="Ubuntu"/>
                </a:rPr>
                <a:t>Presented by Daniel Payne, Head of Audit</a:t>
              </a:r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7178002" y="648553"/>
            <a:ext cx="3931996" cy="3931996"/>
            <a:chOff x="0" y="0"/>
            <a:chExt cx="6350000" cy="6350000"/>
          </a:xfrm>
        </p:grpSpPr>
        <p:sp>
          <p:nvSpPr>
            <p:cNvPr id="9" name="Freeform 9"/>
            <p:cNvSpPr/>
            <p:nvPr/>
          </p:nvSpPr>
          <p:spPr>
            <a:xfrm>
              <a:off x="124460" y="124460"/>
              <a:ext cx="6101080" cy="6101080"/>
            </a:xfrm>
            <a:custGeom>
              <a:avLst/>
              <a:gdLst/>
              <a:ahLst/>
              <a:cxnLst/>
              <a:rect l="l" t="t" r="r" b="b"/>
              <a:pathLst>
                <a:path w="6101080" h="6101080">
                  <a:moveTo>
                    <a:pt x="0" y="0"/>
                  </a:moveTo>
                  <a:lnTo>
                    <a:pt x="6101080" y="0"/>
                  </a:lnTo>
                  <a:lnTo>
                    <a:pt x="6101080" y="6101080"/>
                  </a:lnTo>
                  <a:lnTo>
                    <a:pt x="0" y="6101080"/>
                  </a:lnTo>
                  <a:close/>
                </a:path>
              </a:pathLst>
            </a:custGeom>
            <a:blipFill>
              <a:blip r:embed="rId3"/>
              <a:stretch>
                <a:fillRect l="-18141" t="1960" r="-18141" b="1960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6350000" y="6350000"/>
                  </a:moveTo>
                  <a:lnTo>
                    <a:pt x="0" y="6350000"/>
                  </a:lnTo>
                  <a:lnTo>
                    <a:pt x="0" y="0"/>
                  </a:lnTo>
                  <a:lnTo>
                    <a:pt x="6350000" y="0"/>
                  </a:lnTo>
                  <a:lnTo>
                    <a:pt x="6350000" y="6350000"/>
                  </a:lnTo>
                  <a:close/>
                  <a:moveTo>
                    <a:pt x="248920" y="6101080"/>
                  </a:moveTo>
                  <a:lnTo>
                    <a:pt x="6099810" y="6101080"/>
                  </a:lnTo>
                  <a:lnTo>
                    <a:pt x="6099810" y="248920"/>
                  </a:lnTo>
                  <a:lnTo>
                    <a:pt x="248920" y="248920"/>
                  </a:lnTo>
                  <a:lnTo>
                    <a:pt x="248920" y="6101080"/>
                  </a:lnTo>
                  <a:close/>
                </a:path>
              </a:pathLst>
            </a:custGeom>
            <a:solidFill>
              <a:srgbClr val="B41F3A"/>
            </a:solidFill>
          </p:spPr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36078" y="6237260"/>
            <a:ext cx="13815846" cy="3191452"/>
            <a:chOff x="0" y="-47625"/>
            <a:chExt cx="18421127" cy="4255269"/>
          </a:xfrm>
        </p:grpSpPr>
        <p:sp>
          <p:nvSpPr>
            <p:cNvPr id="3" name="TextBox 3"/>
            <p:cNvSpPr txBox="1"/>
            <p:nvPr/>
          </p:nvSpPr>
          <p:spPr>
            <a:xfrm>
              <a:off x="0" y="1140019"/>
              <a:ext cx="18400950" cy="9987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934"/>
                </a:lnSpc>
              </a:pPr>
              <a:r>
                <a:rPr lang="en-US" sz="4945" spc="405">
                  <a:solidFill>
                    <a:srgbClr val="B41F3A"/>
                  </a:solidFill>
                  <a:latin typeface="League Spartan"/>
                </a:rPr>
                <a:t>WHY CHOOSE US?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20177" y="2288315"/>
              <a:ext cx="18400950" cy="19193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57"/>
                </a:lnSpc>
              </a:pPr>
              <a:r>
                <a:rPr lang="en-US" sz="2472" spc="136" dirty="0">
                  <a:solidFill>
                    <a:srgbClr val="555555"/>
                  </a:solidFill>
                  <a:latin typeface="Ubuntu"/>
                </a:rPr>
                <a:t>EXPERIENCE</a:t>
              </a:r>
            </a:p>
            <a:p>
              <a:pPr algn="ctr">
                <a:lnSpc>
                  <a:spcPts val="3857"/>
                </a:lnSpc>
              </a:pPr>
              <a:r>
                <a:rPr lang="en-US" sz="2472" spc="136" dirty="0">
                  <a:solidFill>
                    <a:srgbClr val="555555"/>
                  </a:solidFill>
                  <a:latin typeface="Ubuntu"/>
                </a:rPr>
                <a:t>KNOWLEDGE</a:t>
              </a:r>
            </a:p>
            <a:p>
              <a:pPr algn="ctr">
                <a:lnSpc>
                  <a:spcPts val="3857"/>
                </a:lnSpc>
              </a:pPr>
              <a:r>
                <a:rPr lang="en-US" sz="2472" spc="136" dirty="0">
                  <a:solidFill>
                    <a:srgbClr val="555555"/>
                  </a:solidFill>
                  <a:latin typeface="Ubuntu"/>
                </a:rPr>
                <a:t>HONESTY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8400950" cy="3663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08"/>
                </a:lnSpc>
              </a:pPr>
              <a:r>
                <a:rPr lang="en-US" sz="1648" spc="329">
                  <a:solidFill>
                    <a:srgbClr val="555555"/>
                  </a:solidFill>
                  <a:latin typeface="Ubuntu Bold"/>
                </a:rPr>
                <a:t>PAYNE &amp; PARTNERS</a:t>
              </a:r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057" b="28057"/>
          <a:stretch>
            <a:fillRect/>
          </a:stretch>
        </p:blipFill>
        <p:spPr>
          <a:xfrm>
            <a:off x="-247277" y="-71233"/>
            <a:ext cx="18702901" cy="5473656"/>
          </a:xfrm>
          <a:prstGeom prst="rect">
            <a:avLst/>
          </a:prstGeom>
        </p:spPr>
      </p:pic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7178002" y="699597"/>
            <a:ext cx="3931996" cy="3931996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124460" y="124460"/>
              <a:ext cx="6101080" cy="6101080"/>
            </a:xfrm>
            <a:custGeom>
              <a:avLst/>
              <a:gdLst/>
              <a:ahLst/>
              <a:cxnLst/>
              <a:rect l="l" t="t" r="r" b="b"/>
              <a:pathLst>
                <a:path w="6101080" h="6101080">
                  <a:moveTo>
                    <a:pt x="0" y="0"/>
                  </a:moveTo>
                  <a:lnTo>
                    <a:pt x="6101080" y="0"/>
                  </a:lnTo>
                  <a:lnTo>
                    <a:pt x="6101080" y="6101080"/>
                  </a:lnTo>
                  <a:lnTo>
                    <a:pt x="0" y="6101080"/>
                  </a:lnTo>
                  <a:close/>
                </a:path>
              </a:pathLst>
            </a:custGeom>
            <a:blipFill>
              <a:blip r:embed="rId3"/>
              <a:stretch>
                <a:fillRect l="-18141" t="1960" r="-18141" b="1960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6350000" y="6350000"/>
                  </a:moveTo>
                  <a:lnTo>
                    <a:pt x="0" y="6350000"/>
                  </a:lnTo>
                  <a:lnTo>
                    <a:pt x="0" y="0"/>
                  </a:lnTo>
                  <a:lnTo>
                    <a:pt x="6350000" y="0"/>
                  </a:lnTo>
                  <a:lnTo>
                    <a:pt x="6350000" y="6350000"/>
                  </a:lnTo>
                  <a:close/>
                  <a:moveTo>
                    <a:pt x="248920" y="6101080"/>
                  </a:moveTo>
                  <a:lnTo>
                    <a:pt x="6099810" y="6101080"/>
                  </a:lnTo>
                  <a:lnTo>
                    <a:pt x="6099810" y="248920"/>
                  </a:lnTo>
                  <a:lnTo>
                    <a:pt x="248920" y="248920"/>
                  </a:lnTo>
                  <a:lnTo>
                    <a:pt x="248920" y="6101080"/>
                  </a:lnTo>
                  <a:close/>
                </a:path>
              </a:pathLst>
            </a:custGeom>
            <a:solidFill>
              <a:srgbClr val="B41F3A"/>
            </a:solid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50406" y="4554475"/>
            <a:ext cx="6509742" cy="4250860"/>
            <a:chOff x="0" y="0"/>
            <a:chExt cx="8679656" cy="5667815"/>
          </a:xfrm>
        </p:grpSpPr>
        <p:sp>
          <p:nvSpPr>
            <p:cNvPr id="3" name="TextBox 3"/>
            <p:cNvSpPr txBox="1"/>
            <p:nvPr/>
          </p:nvSpPr>
          <p:spPr>
            <a:xfrm>
              <a:off x="0" y="0"/>
              <a:ext cx="8679656" cy="17145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94"/>
                </a:lnSpc>
              </a:pPr>
              <a:r>
                <a:rPr lang="en-US" sz="4245">
                  <a:solidFill>
                    <a:srgbClr val="F5FBF6"/>
                  </a:solidFill>
                  <a:latin typeface="League Spartan"/>
                </a:rPr>
                <a:t>COMPETITION &amp; THREATS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131889"/>
              <a:ext cx="8679656" cy="35359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50434" lvl="1" indent="-175217" algn="just">
                <a:lnSpc>
                  <a:spcPts val="2971"/>
                </a:lnSpc>
                <a:buFont typeface="Arial"/>
                <a:buChar char="•"/>
              </a:pPr>
              <a:r>
                <a:rPr lang="en-US" sz="2122" spc="212" dirty="0">
                  <a:solidFill>
                    <a:schemeClr val="bg1"/>
                  </a:solidFill>
                  <a:latin typeface="Ubuntu"/>
                </a:rPr>
                <a:t>100+ Competing Hotels</a:t>
              </a:r>
            </a:p>
            <a:p>
              <a:pPr algn="just">
                <a:lnSpc>
                  <a:spcPts val="2971"/>
                </a:lnSpc>
              </a:pPr>
              <a:endParaRPr lang="en-US" sz="2122" spc="212" dirty="0">
                <a:solidFill>
                  <a:schemeClr val="bg1"/>
                </a:solidFill>
                <a:latin typeface="Ubuntu"/>
              </a:endParaRPr>
            </a:p>
            <a:p>
              <a:pPr marL="350434" lvl="1" indent="-175217" algn="just">
                <a:lnSpc>
                  <a:spcPts val="2971"/>
                </a:lnSpc>
                <a:buFont typeface="Arial"/>
                <a:buChar char="•"/>
              </a:pPr>
              <a:r>
                <a:rPr lang="en-US" sz="2122" spc="212" dirty="0">
                  <a:solidFill>
                    <a:schemeClr val="bg1"/>
                  </a:solidFill>
                  <a:latin typeface="Ubuntu"/>
                </a:rPr>
                <a:t>Brexit</a:t>
              </a:r>
            </a:p>
            <a:p>
              <a:pPr algn="just">
                <a:lnSpc>
                  <a:spcPts val="2971"/>
                </a:lnSpc>
              </a:pPr>
              <a:endParaRPr lang="en-US" sz="2122" spc="212" dirty="0">
                <a:solidFill>
                  <a:schemeClr val="bg1"/>
                </a:solidFill>
                <a:latin typeface="Ubuntu"/>
              </a:endParaRPr>
            </a:p>
            <a:p>
              <a:pPr marL="350434" lvl="1" indent="-175217" algn="just">
                <a:lnSpc>
                  <a:spcPts val="2971"/>
                </a:lnSpc>
                <a:buFont typeface="Arial"/>
                <a:buChar char="•"/>
              </a:pPr>
              <a:r>
                <a:rPr lang="en-US" sz="2122" spc="212" dirty="0">
                  <a:solidFill>
                    <a:schemeClr val="bg1"/>
                  </a:solidFill>
                  <a:latin typeface="Ubuntu"/>
                </a:rPr>
                <a:t>Swansea Bay Development</a:t>
              </a:r>
            </a:p>
            <a:p>
              <a:pPr marL="350434" lvl="1" indent="-175217" algn="just">
                <a:lnSpc>
                  <a:spcPts val="2971"/>
                </a:lnSpc>
                <a:buFont typeface="Arial"/>
                <a:buChar char="•"/>
              </a:pPr>
              <a:endParaRPr lang="en-US" sz="2122" spc="212" dirty="0">
                <a:solidFill>
                  <a:schemeClr val="bg1"/>
                </a:solidFill>
                <a:latin typeface="Ubuntu"/>
              </a:endParaRPr>
            </a:p>
            <a:p>
              <a:pPr marL="350434" lvl="1" indent="-175217" algn="just">
                <a:lnSpc>
                  <a:spcPts val="2971"/>
                </a:lnSpc>
                <a:buFont typeface="Arial"/>
                <a:buChar char="•"/>
              </a:pPr>
              <a:r>
                <a:rPr lang="en-US" sz="2122" spc="212" dirty="0">
                  <a:solidFill>
                    <a:schemeClr val="bg1"/>
                  </a:solidFill>
                  <a:latin typeface="Ubuntu"/>
                </a:rPr>
                <a:t>Only global brand</a:t>
              </a:r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942551" y="4184777"/>
            <a:ext cx="1815752" cy="66201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250406" y="3623183"/>
            <a:ext cx="6509742" cy="243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981"/>
              </a:lnSpc>
            </a:pPr>
            <a:r>
              <a:rPr lang="en-US" sz="1415" spc="283">
                <a:solidFill>
                  <a:srgbClr val="555555"/>
                </a:solidFill>
                <a:latin typeface="Ubuntu Bold"/>
              </a:rPr>
              <a:t>SWANSEA MARRIOT HOTEL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86" r="1452"/>
          <a:stretch>
            <a:fillRect/>
          </a:stretch>
        </p:blipFill>
        <p:spPr>
          <a:xfrm>
            <a:off x="10963728" y="-134213"/>
            <a:ext cx="7544803" cy="104592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4151055"/>
            <a:ext cx="6509742" cy="2705863"/>
            <a:chOff x="0" y="0"/>
            <a:chExt cx="8679656" cy="3607817"/>
          </a:xfrm>
        </p:grpSpPr>
        <p:sp>
          <p:nvSpPr>
            <p:cNvPr id="3" name="TextBox 3"/>
            <p:cNvSpPr txBox="1"/>
            <p:nvPr/>
          </p:nvSpPr>
          <p:spPr>
            <a:xfrm>
              <a:off x="0" y="0"/>
              <a:ext cx="8679656" cy="17145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94"/>
                </a:lnSpc>
              </a:pPr>
              <a:r>
                <a:rPr lang="en-US" sz="4245">
                  <a:solidFill>
                    <a:srgbClr val="F5FBF6"/>
                  </a:solidFill>
                  <a:latin typeface="League Spartan"/>
                </a:rPr>
                <a:t>CONSTRAINTS &amp; ASSUMPTIONS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131888"/>
              <a:ext cx="8679656" cy="14759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50434" lvl="1" indent="-175217" algn="just">
                <a:lnSpc>
                  <a:spcPts val="2971"/>
                </a:lnSpc>
                <a:buFont typeface="Arial"/>
                <a:buChar char="•"/>
              </a:pPr>
              <a:r>
                <a:rPr lang="en-US" sz="2122" spc="212" dirty="0">
                  <a:solidFill>
                    <a:schemeClr val="bg1"/>
                  </a:solidFill>
                  <a:latin typeface="Ubuntu"/>
                </a:rPr>
                <a:t>Gym competition</a:t>
              </a:r>
            </a:p>
            <a:p>
              <a:pPr algn="just">
                <a:lnSpc>
                  <a:spcPts val="2971"/>
                </a:lnSpc>
              </a:pPr>
              <a:endParaRPr lang="en-US" sz="2122" spc="212" dirty="0">
                <a:solidFill>
                  <a:schemeClr val="bg1"/>
                </a:solidFill>
                <a:latin typeface="Ubuntu"/>
              </a:endParaRPr>
            </a:p>
            <a:p>
              <a:pPr marL="350434" lvl="1" indent="-175217" algn="just">
                <a:lnSpc>
                  <a:spcPts val="2971"/>
                </a:lnSpc>
                <a:buFont typeface="Arial"/>
                <a:buChar char="•"/>
              </a:pPr>
              <a:r>
                <a:rPr lang="en-US" sz="2122" spc="212" dirty="0">
                  <a:solidFill>
                    <a:schemeClr val="bg1"/>
                  </a:solidFill>
                  <a:latin typeface="Ubuntu"/>
                </a:rPr>
                <a:t>Swansea Football Club's League position</a:t>
              </a:r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144000" y="3889357"/>
            <a:ext cx="1815752" cy="66201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144000" y="3219763"/>
            <a:ext cx="6509742" cy="243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81"/>
              </a:lnSpc>
            </a:pPr>
            <a:r>
              <a:rPr lang="en-US" sz="1415" spc="283">
                <a:solidFill>
                  <a:srgbClr val="555555"/>
                </a:solidFill>
                <a:latin typeface="Ubuntu Bold"/>
              </a:rPr>
              <a:t>SWANSEA MARRIOT HOTEL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2881" r="19027"/>
          <a:stretch>
            <a:fillRect/>
          </a:stretch>
        </p:blipFill>
        <p:spPr>
          <a:xfrm>
            <a:off x="0" y="-172220"/>
            <a:ext cx="7544803" cy="104592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34649" y="4139433"/>
            <a:ext cx="6969206" cy="2423628"/>
            <a:chOff x="0" y="0"/>
            <a:chExt cx="9292275" cy="3231503"/>
          </a:xfrm>
        </p:grpSpPr>
        <p:sp>
          <p:nvSpPr>
            <p:cNvPr id="3" name="TextBox 3"/>
            <p:cNvSpPr txBox="1"/>
            <p:nvPr/>
          </p:nvSpPr>
          <p:spPr>
            <a:xfrm>
              <a:off x="0" y="-9525"/>
              <a:ext cx="9292275" cy="9272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453"/>
                </a:lnSpc>
              </a:pPr>
              <a:r>
                <a:rPr lang="en-US" sz="4544">
                  <a:solidFill>
                    <a:srgbClr val="B41F3A"/>
                  </a:solidFill>
                  <a:latin typeface="League Spartan"/>
                </a:rPr>
                <a:t>GUEST EXPERIENCE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367965"/>
              <a:ext cx="9292275" cy="18635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81"/>
                </a:lnSpc>
              </a:pPr>
              <a:r>
                <a:rPr lang="en-US" sz="2272" spc="227">
                  <a:solidFill>
                    <a:srgbClr val="555555"/>
                  </a:solidFill>
                  <a:latin typeface="Ubuntu"/>
                </a:rPr>
                <a:t>"The first step in exceeding your customer's expectations is to know those expectations"</a:t>
              </a:r>
            </a:p>
            <a:p>
              <a:pPr algn="r">
                <a:lnSpc>
                  <a:spcPts val="1798"/>
                </a:lnSpc>
              </a:pPr>
              <a:r>
                <a:rPr lang="en-US" sz="1284" spc="128">
                  <a:solidFill>
                    <a:srgbClr val="555555"/>
                  </a:solidFill>
                  <a:latin typeface="Ubuntu"/>
                </a:rPr>
                <a:t>Roy H Williams</a:t>
              </a:r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2247298" y="3392690"/>
            <a:ext cx="1943910" cy="7087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3058" r="6951"/>
          <a:stretch>
            <a:fillRect/>
          </a:stretch>
        </p:blipFill>
        <p:spPr>
          <a:xfrm>
            <a:off x="-309383" y="-51345"/>
            <a:ext cx="8026363" cy="1039612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55209" y="487069"/>
            <a:ext cx="17377583" cy="9312861"/>
          </a:xfrm>
          <a:prstGeom prst="rect">
            <a:avLst/>
          </a:prstGeom>
          <a:solidFill>
            <a:srgbClr val="B41F3A"/>
          </a:solidFill>
        </p:spPr>
        <p:txBody>
          <a:bodyPr/>
          <a:lstStyle/>
          <a:p>
            <a:endParaRPr lang="en-US" dirty="0"/>
          </a:p>
        </p:txBody>
      </p:sp>
      <p:grpSp>
        <p:nvGrpSpPr>
          <p:cNvPr id="4" name="Group 4"/>
          <p:cNvGrpSpPr/>
          <p:nvPr/>
        </p:nvGrpSpPr>
        <p:grpSpPr>
          <a:xfrm rot="-5326127">
            <a:off x="-4225914" y="8514264"/>
            <a:ext cx="8372550" cy="831399"/>
            <a:chOff x="0" y="0"/>
            <a:chExt cx="9396801" cy="933108"/>
          </a:xfrm>
        </p:grpSpPr>
        <p:sp>
          <p:nvSpPr>
            <p:cNvPr id="5" name="Freeform 5"/>
            <p:cNvSpPr/>
            <p:nvPr/>
          </p:nvSpPr>
          <p:spPr>
            <a:xfrm>
              <a:off x="72390" y="72390"/>
              <a:ext cx="9252021" cy="788328"/>
            </a:xfrm>
            <a:custGeom>
              <a:avLst/>
              <a:gdLst/>
              <a:ahLst/>
              <a:cxnLst/>
              <a:rect l="l" t="t" r="r" b="b"/>
              <a:pathLst>
                <a:path w="9252021" h="788328">
                  <a:moveTo>
                    <a:pt x="0" y="0"/>
                  </a:moveTo>
                  <a:lnTo>
                    <a:pt x="9252021" y="0"/>
                  </a:lnTo>
                  <a:lnTo>
                    <a:pt x="9252021" y="788328"/>
                  </a:lnTo>
                  <a:lnTo>
                    <a:pt x="0" y="7883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9396802" cy="933108"/>
            </a:xfrm>
            <a:custGeom>
              <a:avLst/>
              <a:gdLst/>
              <a:ahLst/>
              <a:cxnLst/>
              <a:rect l="l" t="t" r="r" b="b"/>
              <a:pathLst>
                <a:path w="9396802" h="933108">
                  <a:moveTo>
                    <a:pt x="9252021" y="788328"/>
                  </a:moveTo>
                  <a:lnTo>
                    <a:pt x="9396802" y="788328"/>
                  </a:lnTo>
                  <a:lnTo>
                    <a:pt x="9396802" y="933108"/>
                  </a:lnTo>
                  <a:lnTo>
                    <a:pt x="9252021" y="933108"/>
                  </a:lnTo>
                  <a:lnTo>
                    <a:pt x="9252021" y="788328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788328"/>
                  </a:lnTo>
                  <a:lnTo>
                    <a:pt x="0" y="788328"/>
                  </a:lnTo>
                  <a:lnTo>
                    <a:pt x="0" y="144780"/>
                  </a:lnTo>
                  <a:close/>
                  <a:moveTo>
                    <a:pt x="0" y="788328"/>
                  </a:moveTo>
                  <a:lnTo>
                    <a:pt x="144780" y="788328"/>
                  </a:lnTo>
                  <a:lnTo>
                    <a:pt x="144780" y="933108"/>
                  </a:lnTo>
                  <a:lnTo>
                    <a:pt x="0" y="933108"/>
                  </a:lnTo>
                  <a:lnTo>
                    <a:pt x="0" y="788328"/>
                  </a:lnTo>
                  <a:close/>
                  <a:moveTo>
                    <a:pt x="9252021" y="144780"/>
                  </a:moveTo>
                  <a:lnTo>
                    <a:pt x="9396802" y="144780"/>
                  </a:lnTo>
                  <a:lnTo>
                    <a:pt x="9396802" y="788328"/>
                  </a:lnTo>
                  <a:lnTo>
                    <a:pt x="9252021" y="788328"/>
                  </a:lnTo>
                  <a:lnTo>
                    <a:pt x="9252021" y="144780"/>
                  </a:lnTo>
                  <a:close/>
                  <a:moveTo>
                    <a:pt x="144780" y="788328"/>
                  </a:moveTo>
                  <a:lnTo>
                    <a:pt x="9252021" y="788328"/>
                  </a:lnTo>
                  <a:lnTo>
                    <a:pt x="9252021" y="933108"/>
                  </a:lnTo>
                  <a:lnTo>
                    <a:pt x="144780" y="933108"/>
                  </a:lnTo>
                  <a:lnTo>
                    <a:pt x="144780" y="788328"/>
                  </a:lnTo>
                  <a:close/>
                  <a:moveTo>
                    <a:pt x="9252021" y="0"/>
                  </a:moveTo>
                  <a:lnTo>
                    <a:pt x="9396802" y="0"/>
                  </a:lnTo>
                  <a:lnTo>
                    <a:pt x="9396802" y="144780"/>
                  </a:lnTo>
                  <a:lnTo>
                    <a:pt x="9252021" y="144780"/>
                  </a:lnTo>
                  <a:lnTo>
                    <a:pt x="9252021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9252021" y="0"/>
                  </a:lnTo>
                  <a:lnTo>
                    <a:pt x="9252021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CFCFC"/>
            </a:solidFill>
          </p:spPr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220995" y="4179094"/>
            <a:ext cx="1815752" cy="66201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3210223" y="4548792"/>
            <a:ext cx="11867555" cy="2838481"/>
            <a:chOff x="0" y="0"/>
            <a:chExt cx="15823406" cy="3784641"/>
          </a:xfrm>
        </p:grpSpPr>
        <p:sp>
          <p:nvSpPr>
            <p:cNvPr id="9" name="TextBox 9"/>
            <p:cNvSpPr txBox="1"/>
            <p:nvPr/>
          </p:nvSpPr>
          <p:spPr>
            <a:xfrm>
              <a:off x="0" y="0"/>
              <a:ext cx="15823406" cy="8720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094"/>
                </a:lnSpc>
              </a:pPr>
              <a:r>
                <a:rPr lang="en-US" sz="4245" dirty="0">
                  <a:solidFill>
                    <a:srgbClr val="F5FBF6"/>
                  </a:solidFill>
                  <a:latin typeface="League Spartan"/>
                </a:rPr>
                <a:t>Our Review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1274638"/>
              <a:ext cx="15823406" cy="25100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71"/>
                </a:lnSpc>
              </a:pPr>
              <a:r>
                <a:rPr lang="en-US" sz="2122" spc="212" dirty="0">
                  <a:solidFill>
                    <a:schemeClr val="bg1"/>
                  </a:solidFill>
                  <a:latin typeface="Ubuntu Bold"/>
                </a:rPr>
                <a:t>Marriott Brand Standard Audit</a:t>
              </a:r>
            </a:p>
            <a:p>
              <a:pPr algn="ctr">
                <a:lnSpc>
                  <a:spcPts val="2971"/>
                </a:lnSpc>
              </a:pPr>
              <a:endParaRPr lang="en-US" sz="2122" spc="212" dirty="0">
                <a:solidFill>
                  <a:schemeClr val="bg1"/>
                </a:solidFill>
                <a:latin typeface="Ubuntu Bold"/>
              </a:endParaRPr>
            </a:p>
            <a:p>
              <a:pPr algn="ctr">
                <a:lnSpc>
                  <a:spcPts val="2971"/>
                </a:lnSpc>
              </a:pPr>
              <a:endParaRPr lang="en-US" sz="2122" spc="212" dirty="0">
                <a:solidFill>
                  <a:schemeClr val="bg1"/>
                </a:solidFill>
                <a:latin typeface="Ubuntu Bold"/>
              </a:endParaRPr>
            </a:p>
            <a:p>
              <a:pPr algn="ctr">
                <a:lnSpc>
                  <a:spcPts val="2971"/>
                </a:lnSpc>
              </a:pPr>
              <a:r>
                <a:rPr lang="en-US" sz="2122" spc="212" dirty="0">
                  <a:solidFill>
                    <a:schemeClr val="bg1"/>
                  </a:solidFill>
                  <a:latin typeface="Ubuntu Bold"/>
                </a:rPr>
                <a:t>In-depth department audit</a:t>
              </a:r>
            </a:p>
            <a:p>
              <a:pPr algn="ctr">
                <a:lnSpc>
                  <a:spcPts val="2971"/>
                </a:lnSpc>
              </a:pPr>
              <a:endParaRPr lang="en-US" sz="2122" spc="212" dirty="0">
                <a:solidFill>
                  <a:srgbClr val="555555"/>
                </a:solidFill>
                <a:latin typeface="Ubuntu Bold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0" y="9671797"/>
            <a:ext cx="18288000" cy="954702"/>
            <a:chOff x="0" y="0"/>
            <a:chExt cx="20525253" cy="1071495"/>
          </a:xfrm>
        </p:grpSpPr>
        <p:sp>
          <p:nvSpPr>
            <p:cNvPr id="12" name="Freeform 12"/>
            <p:cNvSpPr/>
            <p:nvPr/>
          </p:nvSpPr>
          <p:spPr>
            <a:xfrm>
              <a:off x="72390" y="72390"/>
              <a:ext cx="20380473" cy="926715"/>
            </a:xfrm>
            <a:custGeom>
              <a:avLst/>
              <a:gdLst/>
              <a:ahLst/>
              <a:cxnLst/>
              <a:rect l="l" t="t" r="r" b="b"/>
              <a:pathLst>
                <a:path w="20380473" h="926715">
                  <a:moveTo>
                    <a:pt x="0" y="0"/>
                  </a:moveTo>
                  <a:lnTo>
                    <a:pt x="20380473" y="0"/>
                  </a:lnTo>
                  <a:lnTo>
                    <a:pt x="20380473" y="926715"/>
                  </a:lnTo>
                  <a:lnTo>
                    <a:pt x="0" y="9267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0"/>
              <a:ext cx="20525253" cy="1071495"/>
            </a:xfrm>
            <a:custGeom>
              <a:avLst/>
              <a:gdLst/>
              <a:ahLst/>
              <a:cxnLst/>
              <a:rect l="l" t="t" r="r" b="b"/>
              <a:pathLst>
                <a:path w="20525253" h="1071495">
                  <a:moveTo>
                    <a:pt x="20380472" y="926716"/>
                  </a:moveTo>
                  <a:lnTo>
                    <a:pt x="20525253" y="926716"/>
                  </a:lnTo>
                  <a:lnTo>
                    <a:pt x="20525253" y="1071495"/>
                  </a:lnTo>
                  <a:lnTo>
                    <a:pt x="20380472" y="1071495"/>
                  </a:lnTo>
                  <a:lnTo>
                    <a:pt x="20380472" y="926715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926716"/>
                  </a:lnTo>
                  <a:lnTo>
                    <a:pt x="0" y="926716"/>
                  </a:lnTo>
                  <a:lnTo>
                    <a:pt x="0" y="144780"/>
                  </a:lnTo>
                  <a:close/>
                  <a:moveTo>
                    <a:pt x="0" y="926716"/>
                  </a:moveTo>
                  <a:lnTo>
                    <a:pt x="144780" y="926716"/>
                  </a:lnTo>
                  <a:lnTo>
                    <a:pt x="144780" y="1071495"/>
                  </a:lnTo>
                  <a:lnTo>
                    <a:pt x="0" y="1071495"/>
                  </a:lnTo>
                  <a:lnTo>
                    <a:pt x="0" y="926715"/>
                  </a:lnTo>
                  <a:close/>
                  <a:moveTo>
                    <a:pt x="20380472" y="144780"/>
                  </a:moveTo>
                  <a:lnTo>
                    <a:pt x="20525253" y="144780"/>
                  </a:lnTo>
                  <a:lnTo>
                    <a:pt x="20525253" y="926716"/>
                  </a:lnTo>
                  <a:lnTo>
                    <a:pt x="20380472" y="926716"/>
                  </a:lnTo>
                  <a:lnTo>
                    <a:pt x="20380472" y="144780"/>
                  </a:lnTo>
                  <a:close/>
                  <a:moveTo>
                    <a:pt x="144780" y="926716"/>
                  </a:moveTo>
                  <a:lnTo>
                    <a:pt x="20380472" y="926716"/>
                  </a:lnTo>
                  <a:lnTo>
                    <a:pt x="20380472" y="1071495"/>
                  </a:lnTo>
                  <a:lnTo>
                    <a:pt x="144780" y="1071495"/>
                  </a:lnTo>
                  <a:lnTo>
                    <a:pt x="144780" y="926715"/>
                  </a:lnTo>
                  <a:close/>
                  <a:moveTo>
                    <a:pt x="20380472" y="0"/>
                  </a:moveTo>
                  <a:lnTo>
                    <a:pt x="20525253" y="0"/>
                  </a:lnTo>
                  <a:lnTo>
                    <a:pt x="20525253" y="144780"/>
                  </a:lnTo>
                  <a:lnTo>
                    <a:pt x="20380472" y="144780"/>
                  </a:lnTo>
                  <a:lnTo>
                    <a:pt x="20380472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20380472" y="0"/>
                  </a:lnTo>
                  <a:lnTo>
                    <a:pt x="20380472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CFCFC"/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3210223" y="3617500"/>
            <a:ext cx="11867555" cy="243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1"/>
              </a:lnSpc>
            </a:pPr>
            <a:r>
              <a:rPr lang="en-US" sz="1415" spc="283">
                <a:solidFill>
                  <a:srgbClr val="555555"/>
                </a:solidFill>
                <a:latin typeface="Ubuntu Bold"/>
              </a:rPr>
              <a:t>SWANSEA MARIOTT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55209" y="487069"/>
            <a:ext cx="17377583" cy="9312861"/>
          </a:xfrm>
          <a:prstGeom prst="rect">
            <a:avLst/>
          </a:prstGeom>
          <a:solidFill>
            <a:srgbClr val="B41F3A"/>
          </a:solidFill>
        </p:spPr>
      </p:sp>
      <p:grpSp>
        <p:nvGrpSpPr>
          <p:cNvPr id="3" name="Group 3"/>
          <p:cNvGrpSpPr/>
          <p:nvPr/>
        </p:nvGrpSpPr>
        <p:grpSpPr>
          <a:xfrm>
            <a:off x="1506327" y="2554122"/>
            <a:ext cx="6502134" cy="5178755"/>
            <a:chOff x="0" y="0"/>
            <a:chExt cx="8669512" cy="6905007"/>
          </a:xfrm>
        </p:grpSpPr>
        <p:sp>
          <p:nvSpPr>
            <p:cNvPr id="4" name="TextBox 4"/>
            <p:cNvSpPr txBox="1"/>
            <p:nvPr/>
          </p:nvSpPr>
          <p:spPr>
            <a:xfrm>
              <a:off x="0" y="1406598"/>
              <a:ext cx="8669512" cy="20249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6016"/>
                </a:lnSpc>
              </a:pPr>
              <a:r>
                <a:rPr lang="en-US" sz="5013">
                  <a:solidFill>
                    <a:srgbClr val="F5FBF6"/>
                  </a:solidFill>
                  <a:latin typeface="League Spartan"/>
                </a:rPr>
                <a:t>RISK MANAGEMENT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4008046"/>
              <a:ext cx="8669512" cy="28969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6710" lvl="1" indent="-173355" algn="just">
                <a:lnSpc>
                  <a:spcPts val="2939"/>
                </a:lnSpc>
                <a:buFont typeface="Arial"/>
                <a:buChar char="•"/>
              </a:pPr>
              <a:r>
                <a:rPr lang="en-US" sz="2099" spc="209" dirty="0">
                  <a:solidFill>
                    <a:schemeClr val="bg1"/>
                  </a:solidFill>
                  <a:latin typeface="Ubuntu"/>
                </a:rPr>
                <a:t>An experienced and diligent team</a:t>
              </a:r>
            </a:p>
            <a:p>
              <a:pPr algn="just">
                <a:lnSpc>
                  <a:spcPts val="2939"/>
                </a:lnSpc>
              </a:pPr>
              <a:endParaRPr lang="en-US" sz="2099" spc="209" dirty="0">
                <a:solidFill>
                  <a:schemeClr val="bg1"/>
                </a:solidFill>
                <a:latin typeface="Ubuntu"/>
              </a:endParaRPr>
            </a:p>
            <a:p>
              <a:pPr marL="346710" lvl="1" indent="-173355" algn="just">
                <a:lnSpc>
                  <a:spcPts val="2939"/>
                </a:lnSpc>
                <a:buFont typeface="Arial"/>
                <a:buChar char="•"/>
              </a:pPr>
              <a:r>
                <a:rPr lang="en-US" sz="2099" spc="209" dirty="0">
                  <a:solidFill>
                    <a:schemeClr val="bg1"/>
                  </a:solidFill>
                  <a:latin typeface="Ubuntu"/>
                </a:rPr>
                <a:t>A member of the Marriott team involved</a:t>
              </a:r>
            </a:p>
            <a:p>
              <a:pPr algn="just">
                <a:lnSpc>
                  <a:spcPts val="2939"/>
                </a:lnSpc>
              </a:pPr>
              <a:endParaRPr lang="en-US" sz="2099" spc="209" dirty="0">
                <a:solidFill>
                  <a:schemeClr val="bg1"/>
                </a:solidFill>
                <a:latin typeface="Ubuntu"/>
              </a:endParaRPr>
            </a:p>
            <a:p>
              <a:pPr marL="346710" lvl="1" indent="-173355" algn="just">
                <a:lnSpc>
                  <a:spcPts val="2939"/>
                </a:lnSpc>
                <a:buFont typeface="Arial"/>
                <a:buChar char="•"/>
              </a:pPr>
              <a:r>
                <a:rPr lang="en-US" sz="2099" spc="209" dirty="0">
                  <a:solidFill>
                    <a:schemeClr val="bg1"/>
                  </a:solidFill>
                  <a:latin typeface="Ubuntu"/>
                </a:rPr>
                <a:t>Flexible working to match the needs of the property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8669512" cy="3707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339"/>
                </a:lnSpc>
              </a:pPr>
              <a:endParaRPr/>
            </a:p>
          </p:txBody>
        </p:sp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5807161" y="824398"/>
              <a:ext cx="2859446" cy="104253"/>
            </a:xfrm>
            <a:prstGeom prst="rect">
              <a:avLst/>
            </a:prstGeom>
          </p:spPr>
        </p:pic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2682" r="22894"/>
          <a:stretch>
            <a:fillRect/>
          </a:stretch>
        </p:blipFill>
        <p:spPr>
          <a:xfrm>
            <a:off x="8786888" y="487069"/>
            <a:ext cx="9045903" cy="932879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22206" y="4914508"/>
            <a:ext cx="11312545" cy="7574323"/>
            <a:chOff x="0" y="0"/>
            <a:chExt cx="15083394" cy="10099097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 t="16281" b="33712"/>
            <a:stretch>
              <a:fillRect/>
            </a:stretch>
          </p:blipFill>
          <p:spPr>
            <a:xfrm>
              <a:off x="0" y="0"/>
              <a:ext cx="7478197" cy="4986049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/>
            <a:srcRect t="24997" b="24997"/>
            <a:stretch>
              <a:fillRect/>
            </a:stretch>
          </p:blipFill>
          <p:spPr>
            <a:xfrm>
              <a:off x="7605197" y="0"/>
              <a:ext cx="7478197" cy="4986049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5"/>
            <a:srcRect l="29511" t="14946" r="29511" b="14946"/>
            <a:stretch>
              <a:fillRect/>
            </a:stretch>
          </p:blipFill>
          <p:spPr>
            <a:xfrm>
              <a:off x="0" y="5113049"/>
              <a:ext cx="7478197" cy="4986049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5"/>
            <a:srcRect l="29511" t="14946" r="29511" b="14946"/>
            <a:stretch>
              <a:fillRect/>
            </a:stretch>
          </p:blipFill>
          <p:spPr>
            <a:xfrm>
              <a:off x="7605197" y="5113049"/>
              <a:ext cx="7478197" cy="4986049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3207381" y="1977042"/>
            <a:ext cx="11870396" cy="1513749"/>
            <a:chOff x="0" y="0"/>
            <a:chExt cx="15827195" cy="2018333"/>
          </a:xfrm>
        </p:grpSpPr>
        <p:sp>
          <p:nvSpPr>
            <p:cNvPr id="8" name="TextBox 8"/>
            <p:cNvSpPr txBox="1"/>
            <p:nvPr/>
          </p:nvSpPr>
          <p:spPr>
            <a:xfrm>
              <a:off x="3788" y="0"/>
              <a:ext cx="15823406" cy="8572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094"/>
                </a:lnSpc>
              </a:pPr>
              <a:r>
                <a:rPr lang="en-US" sz="4245">
                  <a:solidFill>
                    <a:srgbClr val="B41F3A"/>
                  </a:solidFill>
                  <a:latin typeface="League Spartan"/>
                </a:rPr>
                <a:t>TEAM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274638"/>
              <a:ext cx="15823406" cy="7436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71"/>
                </a:lnSpc>
              </a:pPr>
              <a:r>
                <a:rPr lang="en-US" sz="2122" spc="212">
                  <a:solidFill>
                    <a:srgbClr val="555555"/>
                  </a:solidFill>
                  <a:latin typeface="Ubuntu"/>
                </a:rPr>
                <a:t>"Great things in business are never done by one person" </a:t>
              </a:r>
            </a:p>
            <a:p>
              <a:pPr algn="ctr">
                <a:lnSpc>
                  <a:spcPts val="1679"/>
                </a:lnSpc>
              </a:pPr>
              <a:r>
                <a:rPr lang="en-US" sz="1200" spc="120">
                  <a:solidFill>
                    <a:srgbClr val="555555"/>
                  </a:solidFill>
                  <a:latin typeface="Ubuntu"/>
                </a:rPr>
                <a:t>Steve Jobs</a:t>
              </a:r>
            </a:p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8220995" y="1607344"/>
            <a:ext cx="1815752" cy="66201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3207381" y="1045750"/>
            <a:ext cx="11867555" cy="243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1"/>
              </a:lnSpc>
            </a:pPr>
            <a:r>
              <a:rPr lang="en-US" sz="1415" spc="283">
                <a:solidFill>
                  <a:srgbClr val="555555"/>
                </a:solidFill>
                <a:latin typeface="Ubuntu Bold"/>
              </a:rPr>
              <a:t>PAYNE &amp; PARTNERS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2034751" y="4914508"/>
            <a:ext cx="11312545" cy="7574323"/>
            <a:chOff x="0" y="0"/>
            <a:chExt cx="15083394" cy="10099097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7"/>
            <a:srcRect t="10695" b="22629"/>
            <a:stretch>
              <a:fillRect/>
            </a:stretch>
          </p:blipFill>
          <p:spPr>
            <a:xfrm>
              <a:off x="0" y="0"/>
              <a:ext cx="7478197" cy="4986049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5"/>
            <a:srcRect l="29511" t="14946" r="29511" b="14946"/>
            <a:stretch>
              <a:fillRect/>
            </a:stretch>
          </p:blipFill>
          <p:spPr>
            <a:xfrm>
              <a:off x="7605197" y="0"/>
              <a:ext cx="7478197" cy="4986049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5"/>
            <a:srcRect l="29511" t="14946" r="29511" b="14946"/>
            <a:stretch>
              <a:fillRect/>
            </a:stretch>
          </p:blipFill>
          <p:spPr>
            <a:xfrm>
              <a:off x="0" y="5113049"/>
              <a:ext cx="7478197" cy="4986049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5"/>
            <a:srcRect l="29511" t="14946" r="29511" b="14946"/>
            <a:stretch>
              <a:fillRect/>
            </a:stretch>
          </p:blipFill>
          <p:spPr>
            <a:xfrm>
              <a:off x="7605197" y="5113049"/>
              <a:ext cx="7478197" cy="4986049"/>
            </a:xfrm>
            <a:prstGeom prst="rect">
              <a:avLst/>
            </a:prstGeom>
          </p:spPr>
        </p:pic>
      </p:grpSp>
      <p:grpSp>
        <p:nvGrpSpPr>
          <p:cNvPr id="17" name="Group 17"/>
          <p:cNvGrpSpPr/>
          <p:nvPr/>
        </p:nvGrpSpPr>
        <p:grpSpPr>
          <a:xfrm rot="-5400000">
            <a:off x="13962677" y="5755583"/>
            <a:ext cx="8372550" cy="831399"/>
            <a:chOff x="0" y="0"/>
            <a:chExt cx="9396801" cy="933108"/>
          </a:xfrm>
        </p:grpSpPr>
        <p:sp>
          <p:nvSpPr>
            <p:cNvPr id="18" name="Freeform 18"/>
            <p:cNvSpPr/>
            <p:nvPr/>
          </p:nvSpPr>
          <p:spPr>
            <a:xfrm>
              <a:off x="72390" y="72390"/>
              <a:ext cx="9252021" cy="788328"/>
            </a:xfrm>
            <a:custGeom>
              <a:avLst/>
              <a:gdLst/>
              <a:ahLst/>
              <a:cxnLst/>
              <a:rect l="l" t="t" r="r" b="b"/>
              <a:pathLst>
                <a:path w="9252021" h="788328">
                  <a:moveTo>
                    <a:pt x="0" y="0"/>
                  </a:moveTo>
                  <a:lnTo>
                    <a:pt x="9252021" y="0"/>
                  </a:lnTo>
                  <a:lnTo>
                    <a:pt x="9252021" y="788328"/>
                  </a:lnTo>
                  <a:lnTo>
                    <a:pt x="0" y="7883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9" name="Freeform 19"/>
            <p:cNvSpPr/>
            <p:nvPr/>
          </p:nvSpPr>
          <p:spPr>
            <a:xfrm>
              <a:off x="0" y="0"/>
              <a:ext cx="9396802" cy="933108"/>
            </a:xfrm>
            <a:custGeom>
              <a:avLst/>
              <a:gdLst/>
              <a:ahLst/>
              <a:cxnLst/>
              <a:rect l="l" t="t" r="r" b="b"/>
              <a:pathLst>
                <a:path w="9396802" h="933108">
                  <a:moveTo>
                    <a:pt x="9252021" y="788328"/>
                  </a:moveTo>
                  <a:lnTo>
                    <a:pt x="9396802" y="788328"/>
                  </a:lnTo>
                  <a:lnTo>
                    <a:pt x="9396802" y="933108"/>
                  </a:lnTo>
                  <a:lnTo>
                    <a:pt x="9252021" y="933108"/>
                  </a:lnTo>
                  <a:lnTo>
                    <a:pt x="9252021" y="788328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788328"/>
                  </a:lnTo>
                  <a:lnTo>
                    <a:pt x="0" y="788328"/>
                  </a:lnTo>
                  <a:lnTo>
                    <a:pt x="0" y="144780"/>
                  </a:lnTo>
                  <a:close/>
                  <a:moveTo>
                    <a:pt x="0" y="788328"/>
                  </a:moveTo>
                  <a:lnTo>
                    <a:pt x="144780" y="788328"/>
                  </a:lnTo>
                  <a:lnTo>
                    <a:pt x="144780" y="933108"/>
                  </a:lnTo>
                  <a:lnTo>
                    <a:pt x="0" y="933108"/>
                  </a:lnTo>
                  <a:lnTo>
                    <a:pt x="0" y="788328"/>
                  </a:lnTo>
                  <a:close/>
                  <a:moveTo>
                    <a:pt x="9252021" y="144780"/>
                  </a:moveTo>
                  <a:lnTo>
                    <a:pt x="9396802" y="144780"/>
                  </a:lnTo>
                  <a:lnTo>
                    <a:pt x="9396802" y="788328"/>
                  </a:lnTo>
                  <a:lnTo>
                    <a:pt x="9252021" y="788328"/>
                  </a:lnTo>
                  <a:lnTo>
                    <a:pt x="9252021" y="144780"/>
                  </a:lnTo>
                  <a:close/>
                  <a:moveTo>
                    <a:pt x="144780" y="788328"/>
                  </a:moveTo>
                  <a:lnTo>
                    <a:pt x="9252021" y="788328"/>
                  </a:lnTo>
                  <a:lnTo>
                    <a:pt x="9252021" y="933108"/>
                  </a:lnTo>
                  <a:lnTo>
                    <a:pt x="144780" y="933108"/>
                  </a:lnTo>
                  <a:lnTo>
                    <a:pt x="144780" y="788328"/>
                  </a:lnTo>
                  <a:close/>
                  <a:moveTo>
                    <a:pt x="9252021" y="0"/>
                  </a:moveTo>
                  <a:lnTo>
                    <a:pt x="9396802" y="0"/>
                  </a:lnTo>
                  <a:lnTo>
                    <a:pt x="9396802" y="144780"/>
                  </a:lnTo>
                  <a:lnTo>
                    <a:pt x="9252021" y="144780"/>
                  </a:lnTo>
                  <a:lnTo>
                    <a:pt x="9252021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9252021" y="0"/>
                  </a:lnTo>
                  <a:lnTo>
                    <a:pt x="9252021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CFCFC"/>
            </a:solidFill>
          </p:spPr>
        </p:sp>
      </p:grpSp>
      <p:grpSp>
        <p:nvGrpSpPr>
          <p:cNvPr id="20" name="Group 20"/>
          <p:cNvGrpSpPr/>
          <p:nvPr/>
        </p:nvGrpSpPr>
        <p:grpSpPr>
          <a:xfrm rot="-10800000">
            <a:off x="0" y="8701669"/>
            <a:ext cx="18564652" cy="1843480"/>
            <a:chOff x="0" y="0"/>
            <a:chExt cx="9396801" cy="933108"/>
          </a:xfrm>
        </p:grpSpPr>
        <p:sp>
          <p:nvSpPr>
            <p:cNvPr id="21" name="Freeform 21"/>
            <p:cNvSpPr/>
            <p:nvPr/>
          </p:nvSpPr>
          <p:spPr>
            <a:xfrm>
              <a:off x="72390" y="72390"/>
              <a:ext cx="9252021" cy="788328"/>
            </a:xfrm>
            <a:custGeom>
              <a:avLst/>
              <a:gdLst/>
              <a:ahLst/>
              <a:cxnLst/>
              <a:rect l="l" t="t" r="r" b="b"/>
              <a:pathLst>
                <a:path w="9252021" h="788328">
                  <a:moveTo>
                    <a:pt x="0" y="0"/>
                  </a:moveTo>
                  <a:lnTo>
                    <a:pt x="9252021" y="0"/>
                  </a:lnTo>
                  <a:lnTo>
                    <a:pt x="9252021" y="788328"/>
                  </a:lnTo>
                  <a:lnTo>
                    <a:pt x="0" y="7883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2" name="Freeform 22"/>
            <p:cNvSpPr/>
            <p:nvPr/>
          </p:nvSpPr>
          <p:spPr>
            <a:xfrm>
              <a:off x="0" y="0"/>
              <a:ext cx="9396802" cy="933108"/>
            </a:xfrm>
            <a:custGeom>
              <a:avLst/>
              <a:gdLst/>
              <a:ahLst/>
              <a:cxnLst/>
              <a:rect l="l" t="t" r="r" b="b"/>
              <a:pathLst>
                <a:path w="9396802" h="933108">
                  <a:moveTo>
                    <a:pt x="9252021" y="788328"/>
                  </a:moveTo>
                  <a:lnTo>
                    <a:pt x="9396802" y="788328"/>
                  </a:lnTo>
                  <a:lnTo>
                    <a:pt x="9396802" y="933108"/>
                  </a:lnTo>
                  <a:lnTo>
                    <a:pt x="9252021" y="933108"/>
                  </a:lnTo>
                  <a:lnTo>
                    <a:pt x="9252021" y="788328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788328"/>
                  </a:lnTo>
                  <a:lnTo>
                    <a:pt x="0" y="788328"/>
                  </a:lnTo>
                  <a:lnTo>
                    <a:pt x="0" y="144780"/>
                  </a:lnTo>
                  <a:close/>
                  <a:moveTo>
                    <a:pt x="0" y="788328"/>
                  </a:moveTo>
                  <a:lnTo>
                    <a:pt x="144780" y="788328"/>
                  </a:lnTo>
                  <a:lnTo>
                    <a:pt x="144780" y="933108"/>
                  </a:lnTo>
                  <a:lnTo>
                    <a:pt x="0" y="933108"/>
                  </a:lnTo>
                  <a:lnTo>
                    <a:pt x="0" y="788328"/>
                  </a:lnTo>
                  <a:close/>
                  <a:moveTo>
                    <a:pt x="9252021" y="144780"/>
                  </a:moveTo>
                  <a:lnTo>
                    <a:pt x="9396802" y="144780"/>
                  </a:lnTo>
                  <a:lnTo>
                    <a:pt x="9396802" y="788328"/>
                  </a:lnTo>
                  <a:lnTo>
                    <a:pt x="9252021" y="788328"/>
                  </a:lnTo>
                  <a:lnTo>
                    <a:pt x="9252021" y="144780"/>
                  </a:lnTo>
                  <a:close/>
                  <a:moveTo>
                    <a:pt x="144780" y="788328"/>
                  </a:moveTo>
                  <a:lnTo>
                    <a:pt x="9252021" y="788328"/>
                  </a:lnTo>
                  <a:lnTo>
                    <a:pt x="9252021" y="933108"/>
                  </a:lnTo>
                  <a:lnTo>
                    <a:pt x="144780" y="933108"/>
                  </a:lnTo>
                  <a:lnTo>
                    <a:pt x="144780" y="788328"/>
                  </a:lnTo>
                  <a:close/>
                  <a:moveTo>
                    <a:pt x="9252021" y="0"/>
                  </a:moveTo>
                  <a:lnTo>
                    <a:pt x="9396802" y="0"/>
                  </a:lnTo>
                  <a:lnTo>
                    <a:pt x="9396802" y="144780"/>
                  </a:lnTo>
                  <a:lnTo>
                    <a:pt x="9252021" y="144780"/>
                  </a:lnTo>
                  <a:lnTo>
                    <a:pt x="9252021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9252021" y="0"/>
                  </a:lnTo>
                  <a:lnTo>
                    <a:pt x="9252021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CFCFC"/>
            </a:solidFill>
          </p:spPr>
        </p:sp>
      </p:grpSp>
      <p:sp>
        <p:nvSpPr>
          <p:cNvPr id="23" name="TextBox 23"/>
          <p:cNvSpPr txBox="1"/>
          <p:nvPr/>
        </p:nvSpPr>
        <p:spPr>
          <a:xfrm>
            <a:off x="599471" y="8854984"/>
            <a:ext cx="5779008" cy="1224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dirty="0">
                <a:solidFill>
                  <a:srgbClr val="000000"/>
                </a:solidFill>
                <a:latin typeface="Ubuntu"/>
              </a:rPr>
              <a:t>Daniel Payne</a:t>
            </a:r>
          </a:p>
          <a:p>
            <a:pPr algn="ctr">
              <a:lnSpc>
                <a:spcPts val="2520"/>
              </a:lnSpc>
            </a:pPr>
            <a:r>
              <a:rPr lang="en-US" sz="1800" dirty="0">
                <a:solidFill>
                  <a:srgbClr val="000000"/>
                </a:solidFill>
                <a:latin typeface="Ubuntu"/>
              </a:rPr>
              <a:t>Head of Audit</a:t>
            </a:r>
          </a:p>
          <a:p>
            <a:pPr algn="ctr">
              <a:lnSpc>
                <a:spcPts val="1959"/>
              </a:lnSpc>
            </a:pPr>
            <a:r>
              <a:rPr lang="en-US" sz="1400" dirty="0">
                <a:solidFill>
                  <a:srgbClr val="000000"/>
                </a:solidFill>
                <a:latin typeface="Ubuntu"/>
              </a:rPr>
              <a:t>20 years of experience within the hospitality industry. </a:t>
            </a:r>
          </a:p>
          <a:p>
            <a:pPr algn="ctr">
              <a:lnSpc>
                <a:spcPts val="1959"/>
              </a:lnSpc>
            </a:pPr>
            <a:r>
              <a:rPr lang="en-US" sz="1400" dirty="0">
                <a:solidFill>
                  <a:srgbClr val="000000"/>
                </a:solidFill>
                <a:latin typeface="Ubuntu"/>
              </a:rPr>
              <a:t>Sole aim to exceed expectations.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39367" y="8854984"/>
            <a:ext cx="5779008" cy="124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dirty="0">
                <a:solidFill>
                  <a:srgbClr val="000000"/>
                </a:solidFill>
                <a:latin typeface="Ubuntu"/>
              </a:rPr>
              <a:t>Molly Thomas</a:t>
            </a:r>
          </a:p>
          <a:p>
            <a:pPr algn="ctr">
              <a:lnSpc>
                <a:spcPts val="2520"/>
              </a:lnSpc>
            </a:pPr>
            <a:r>
              <a:rPr lang="en-US" sz="1800" dirty="0">
                <a:solidFill>
                  <a:srgbClr val="000000"/>
                </a:solidFill>
                <a:latin typeface="Ubuntu"/>
              </a:rPr>
              <a:t>Senior Project Lead</a:t>
            </a:r>
          </a:p>
          <a:p>
            <a:pPr algn="ctr">
              <a:lnSpc>
                <a:spcPts val="1959"/>
              </a:lnSpc>
            </a:pPr>
            <a:r>
              <a:rPr lang="en-US" sz="1400" dirty="0">
                <a:solidFill>
                  <a:srgbClr val="000000"/>
                </a:solidFill>
                <a:latin typeface="Ubuntu"/>
              </a:rPr>
              <a:t>15 years within Marriott International. </a:t>
            </a:r>
          </a:p>
          <a:p>
            <a:pPr algn="ctr">
              <a:lnSpc>
                <a:spcPts val="1959"/>
              </a:lnSpc>
            </a:pPr>
            <a:r>
              <a:rPr lang="en-US" sz="1400" dirty="0">
                <a:solidFill>
                  <a:srgbClr val="000000"/>
                </a:solidFill>
                <a:latin typeface="Ubuntu"/>
              </a:rPr>
              <a:t>A passion for great service.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185432" y="8854984"/>
            <a:ext cx="5779008" cy="124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dirty="0">
                <a:solidFill>
                  <a:srgbClr val="000000"/>
                </a:solidFill>
                <a:latin typeface="Ubuntu"/>
              </a:rPr>
              <a:t>Laurence Blake</a:t>
            </a:r>
          </a:p>
          <a:p>
            <a:pPr algn="ctr">
              <a:lnSpc>
                <a:spcPts val="2520"/>
              </a:lnSpc>
            </a:pPr>
            <a:r>
              <a:rPr lang="en-US" sz="1800" dirty="0">
                <a:solidFill>
                  <a:srgbClr val="000000"/>
                </a:solidFill>
                <a:latin typeface="Ubuntu"/>
              </a:rPr>
              <a:t>Risk Control Agent</a:t>
            </a:r>
          </a:p>
          <a:p>
            <a:pPr algn="ctr">
              <a:lnSpc>
                <a:spcPts val="1959"/>
              </a:lnSpc>
            </a:pPr>
            <a:r>
              <a:rPr lang="en-US" sz="1800" dirty="0">
                <a:solidFill>
                  <a:srgbClr val="000000"/>
                </a:solidFill>
                <a:latin typeface="Ubuntu"/>
              </a:rPr>
              <a:t> </a:t>
            </a:r>
            <a:r>
              <a:rPr lang="en-US" sz="1400" dirty="0">
                <a:solidFill>
                  <a:srgbClr val="000000"/>
                </a:solidFill>
                <a:latin typeface="Ubuntu"/>
              </a:rPr>
              <a:t>10 years in the British Army. </a:t>
            </a:r>
          </a:p>
          <a:p>
            <a:pPr algn="ctr">
              <a:lnSpc>
                <a:spcPts val="1959"/>
              </a:lnSpc>
            </a:pPr>
            <a:r>
              <a:rPr lang="en-US" sz="1400" dirty="0">
                <a:solidFill>
                  <a:srgbClr val="000000"/>
                </a:solidFill>
                <a:latin typeface="Ubuntu"/>
              </a:rPr>
              <a:t>Problem solver and perfectionist.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55209" y="487069"/>
            <a:ext cx="17377583" cy="9312861"/>
          </a:xfrm>
          <a:prstGeom prst="rect">
            <a:avLst/>
          </a:prstGeom>
          <a:solidFill>
            <a:srgbClr val="B41F3A"/>
          </a:solidFill>
        </p:spPr>
      </p:sp>
      <p:grpSp>
        <p:nvGrpSpPr>
          <p:cNvPr id="4" name="Group 4"/>
          <p:cNvGrpSpPr/>
          <p:nvPr/>
        </p:nvGrpSpPr>
        <p:grpSpPr>
          <a:xfrm rot="-5326127">
            <a:off x="-4225914" y="8514264"/>
            <a:ext cx="8372550" cy="831399"/>
            <a:chOff x="0" y="0"/>
            <a:chExt cx="9396801" cy="933108"/>
          </a:xfrm>
        </p:grpSpPr>
        <p:sp>
          <p:nvSpPr>
            <p:cNvPr id="5" name="Freeform 5"/>
            <p:cNvSpPr/>
            <p:nvPr/>
          </p:nvSpPr>
          <p:spPr>
            <a:xfrm>
              <a:off x="72390" y="72390"/>
              <a:ext cx="9252021" cy="788328"/>
            </a:xfrm>
            <a:custGeom>
              <a:avLst/>
              <a:gdLst/>
              <a:ahLst/>
              <a:cxnLst/>
              <a:rect l="l" t="t" r="r" b="b"/>
              <a:pathLst>
                <a:path w="9252021" h="788328">
                  <a:moveTo>
                    <a:pt x="0" y="0"/>
                  </a:moveTo>
                  <a:lnTo>
                    <a:pt x="9252021" y="0"/>
                  </a:lnTo>
                  <a:lnTo>
                    <a:pt x="9252021" y="788328"/>
                  </a:lnTo>
                  <a:lnTo>
                    <a:pt x="0" y="7883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9396802" cy="933108"/>
            </a:xfrm>
            <a:custGeom>
              <a:avLst/>
              <a:gdLst/>
              <a:ahLst/>
              <a:cxnLst/>
              <a:rect l="l" t="t" r="r" b="b"/>
              <a:pathLst>
                <a:path w="9396802" h="933108">
                  <a:moveTo>
                    <a:pt x="9252021" y="788328"/>
                  </a:moveTo>
                  <a:lnTo>
                    <a:pt x="9396802" y="788328"/>
                  </a:lnTo>
                  <a:lnTo>
                    <a:pt x="9396802" y="933108"/>
                  </a:lnTo>
                  <a:lnTo>
                    <a:pt x="9252021" y="933108"/>
                  </a:lnTo>
                  <a:lnTo>
                    <a:pt x="9252021" y="788328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788328"/>
                  </a:lnTo>
                  <a:lnTo>
                    <a:pt x="0" y="788328"/>
                  </a:lnTo>
                  <a:lnTo>
                    <a:pt x="0" y="144780"/>
                  </a:lnTo>
                  <a:close/>
                  <a:moveTo>
                    <a:pt x="0" y="788328"/>
                  </a:moveTo>
                  <a:lnTo>
                    <a:pt x="144780" y="788328"/>
                  </a:lnTo>
                  <a:lnTo>
                    <a:pt x="144780" y="933108"/>
                  </a:lnTo>
                  <a:lnTo>
                    <a:pt x="0" y="933108"/>
                  </a:lnTo>
                  <a:lnTo>
                    <a:pt x="0" y="788328"/>
                  </a:lnTo>
                  <a:close/>
                  <a:moveTo>
                    <a:pt x="9252021" y="144780"/>
                  </a:moveTo>
                  <a:lnTo>
                    <a:pt x="9396802" y="144780"/>
                  </a:lnTo>
                  <a:lnTo>
                    <a:pt x="9396802" y="788328"/>
                  </a:lnTo>
                  <a:lnTo>
                    <a:pt x="9252021" y="788328"/>
                  </a:lnTo>
                  <a:lnTo>
                    <a:pt x="9252021" y="144780"/>
                  </a:lnTo>
                  <a:close/>
                  <a:moveTo>
                    <a:pt x="144780" y="788328"/>
                  </a:moveTo>
                  <a:lnTo>
                    <a:pt x="9252021" y="788328"/>
                  </a:lnTo>
                  <a:lnTo>
                    <a:pt x="9252021" y="933108"/>
                  </a:lnTo>
                  <a:lnTo>
                    <a:pt x="144780" y="933108"/>
                  </a:lnTo>
                  <a:lnTo>
                    <a:pt x="144780" y="788328"/>
                  </a:lnTo>
                  <a:close/>
                  <a:moveTo>
                    <a:pt x="9252021" y="0"/>
                  </a:moveTo>
                  <a:lnTo>
                    <a:pt x="9396802" y="0"/>
                  </a:lnTo>
                  <a:lnTo>
                    <a:pt x="9396802" y="144780"/>
                  </a:lnTo>
                  <a:lnTo>
                    <a:pt x="9252021" y="144780"/>
                  </a:lnTo>
                  <a:lnTo>
                    <a:pt x="9252021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9252021" y="0"/>
                  </a:lnTo>
                  <a:lnTo>
                    <a:pt x="9252021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CFCFC"/>
            </a:solidFill>
          </p:spPr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220995" y="4179094"/>
            <a:ext cx="1815752" cy="66201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3210223" y="4548792"/>
            <a:ext cx="11867555" cy="3992644"/>
            <a:chOff x="0" y="0"/>
            <a:chExt cx="15823406" cy="5323524"/>
          </a:xfrm>
        </p:grpSpPr>
        <p:sp>
          <p:nvSpPr>
            <p:cNvPr id="9" name="TextBox 9"/>
            <p:cNvSpPr txBox="1"/>
            <p:nvPr/>
          </p:nvSpPr>
          <p:spPr>
            <a:xfrm>
              <a:off x="0" y="0"/>
              <a:ext cx="15823406" cy="8572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094"/>
                </a:lnSpc>
              </a:pPr>
              <a:r>
                <a:rPr lang="en-US" sz="4245">
                  <a:solidFill>
                    <a:srgbClr val="F5FBF6"/>
                  </a:solidFill>
                  <a:latin typeface="League Spartan"/>
                </a:rPr>
                <a:t>WHAT WE OFFER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1274638"/>
              <a:ext cx="15823406" cy="40488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71"/>
                </a:lnSpc>
              </a:pPr>
              <a:r>
                <a:rPr lang="en-US" sz="2122" spc="212" dirty="0">
                  <a:solidFill>
                    <a:schemeClr val="bg1"/>
                  </a:solidFill>
                  <a:latin typeface="Ubuntu Bold"/>
                </a:rPr>
                <a:t>12 Week in-depth review</a:t>
              </a:r>
            </a:p>
            <a:p>
              <a:pPr algn="ctr">
                <a:lnSpc>
                  <a:spcPts val="2971"/>
                </a:lnSpc>
              </a:pPr>
              <a:endParaRPr lang="en-US" sz="2122" spc="212" dirty="0">
                <a:solidFill>
                  <a:schemeClr val="bg1"/>
                </a:solidFill>
                <a:latin typeface="Ubuntu Bold"/>
              </a:endParaRPr>
            </a:p>
            <a:p>
              <a:pPr algn="ctr">
                <a:lnSpc>
                  <a:spcPts val="2971"/>
                </a:lnSpc>
              </a:pPr>
              <a:r>
                <a:rPr lang="en-US" sz="2122" spc="212" dirty="0">
                  <a:solidFill>
                    <a:schemeClr val="bg1"/>
                  </a:solidFill>
                  <a:latin typeface="Ubuntu Bold"/>
                </a:rPr>
                <a:t>Low £1500 cost</a:t>
              </a:r>
            </a:p>
            <a:p>
              <a:pPr algn="ctr">
                <a:lnSpc>
                  <a:spcPts val="2971"/>
                </a:lnSpc>
              </a:pPr>
              <a:endParaRPr lang="en-US" sz="2122" spc="212" dirty="0">
                <a:solidFill>
                  <a:schemeClr val="bg1"/>
                </a:solidFill>
                <a:latin typeface="Ubuntu Bold"/>
              </a:endParaRPr>
            </a:p>
            <a:p>
              <a:pPr algn="ctr">
                <a:lnSpc>
                  <a:spcPts val="2971"/>
                </a:lnSpc>
              </a:pPr>
              <a:r>
                <a:rPr lang="en-US" sz="2122" spc="212" dirty="0">
                  <a:solidFill>
                    <a:schemeClr val="bg1"/>
                  </a:solidFill>
                  <a:latin typeface="Ubuntu Bold"/>
                </a:rPr>
                <a:t>Dinner Bed &amp; Breakfast</a:t>
              </a:r>
            </a:p>
            <a:p>
              <a:pPr algn="ctr">
                <a:lnSpc>
                  <a:spcPts val="2971"/>
                </a:lnSpc>
              </a:pPr>
              <a:endParaRPr lang="en-US" sz="2122" spc="212" dirty="0">
                <a:solidFill>
                  <a:schemeClr val="bg1"/>
                </a:solidFill>
                <a:latin typeface="Ubuntu Bold"/>
              </a:endParaRPr>
            </a:p>
            <a:p>
              <a:pPr algn="ctr">
                <a:lnSpc>
                  <a:spcPts val="2971"/>
                </a:lnSpc>
              </a:pPr>
              <a:r>
                <a:rPr lang="en-US" sz="2122" spc="212" dirty="0">
                  <a:solidFill>
                    <a:schemeClr val="bg1"/>
                  </a:solidFill>
                  <a:latin typeface="Ubuntu Bold"/>
                </a:rPr>
                <a:t>Comprehensive Report</a:t>
              </a:r>
            </a:p>
            <a:p>
              <a:pPr algn="ctr">
                <a:lnSpc>
                  <a:spcPts val="2971"/>
                </a:lnSpc>
              </a:pPr>
              <a:endParaRPr lang="en-US" sz="2122" spc="212" dirty="0">
                <a:solidFill>
                  <a:srgbClr val="555555"/>
                </a:solidFill>
                <a:latin typeface="Ubuntu Bold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0" y="9671797"/>
            <a:ext cx="18288000" cy="954702"/>
            <a:chOff x="0" y="0"/>
            <a:chExt cx="20525253" cy="1071495"/>
          </a:xfrm>
        </p:grpSpPr>
        <p:sp>
          <p:nvSpPr>
            <p:cNvPr id="12" name="Freeform 12"/>
            <p:cNvSpPr/>
            <p:nvPr/>
          </p:nvSpPr>
          <p:spPr>
            <a:xfrm>
              <a:off x="72390" y="72390"/>
              <a:ext cx="20380473" cy="926715"/>
            </a:xfrm>
            <a:custGeom>
              <a:avLst/>
              <a:gdLst/>
              <a:ahLst/>
              <a:cxnLst/>
              <a:rect l="l" t="t" r="r" b="b"/>
              <a:pathLst>
                <a:path w="20380473" h="926715">
                  <a:moveTo>
                    <a:pt x="0" y="0"/>
                  </a:moveTo>
                  <a:lnTo>
                    <a:pt x="20380473" y="0"/>
                  </a:lnTo>
                  <a:lnTo>
                    <a:pt x="20380473" y="926715"/>
                  </a:lnTo>
                  <a:lnTo>
                    <a:pt x="0" y="9267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0"/>
              <a:ext cx="20525253" cy="1071495"/>
            </a:xfrm>
            <a:custGeom>
              <a:avLst/>
              <a:gdLst/>
              <a:ahLst/>
              <a:cxnLst/>
              <a:rect l="l" t="t" r="r" b="b"/>
              <a:pathLst>
                <a:path w="20525253" h="1071495">
                  <a:moveTo>
                    <a:pt x="20380472" y="926716"/>
                  </a:moveTo>
                  <a:lnTo>
                    <a:pt x="20525253" y="926716"/>
                  </a:lnTo>
                  <a:lnTo>
                    <a:pt x="20525253" y="1071495"/>
                  </a:lnTo>
                  <a:lnTo>
                    <a:pt x="20380472" y="1071495"/>
                  </a:lnTo>
                  <a:lnTo>
                    <a:pt x="20380472" y="926715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926716"/>
                  </a:lnTo>
                  <a:lnTo>
                    <a:pt x="0" y="926716"/>
                  </a:lnTo>
                  <a:lnTo>
                    <a:pt x="0" y="144780"/>
                  </a:lnTo>
                  <a:close/>
                  <a:moveTo>
                    <a:pt x="0" y="926716"/>
                  </a:moveTo>
                  <a:lnTo>
                    <a:pt x="144780" y="926716"/>
                  </a:lnTo>
                  <a:lnTo>
                    <a:pt x="144780" y="1071495"/>
                  </a:lnTo>
                  <a:lnTo>
                    <a:pt x="0" y="1071495"/>
                  </a:lnTo>
                  <a:lnTo>
                    <a:pt x="0" y="926715"/>
                  </a:lnTo>
                  <a:close/>
                  <a:moveTo>
                    <a:pt x="20380472" y="144780"/>
                  </a:moveTo>
                  <a:lnTo>
                    <a:pt x="20525253" y="144780"/>
                  </a:lnTo>
                  <a:lnTo>
                    <a:pt x="20525253" y="926716"/>
                  </a:lnTo>
                  <a:lnTo>
                    <a:pt x="20380472" y="926716"/>
                  </a:lnTo>
                  <a:lnTo>
                    <a:pt x="20380472" y="144780"/>
                  </a:lnTo>
                  <a:close/>
                  <a:moveTo>
                    <a:pt x="144780" y="926716"/>
                  </a:moveTo>
                  <a:lnTo>
                    <a:pt x="20380472" y="926716"/>
                  </a:lnTo>
                  <a:lnTo>
                    <a:pt x="20380472" y="1071495"/>
                  </a:lnTo>
                  <a:lnTo>
                    <a:pt x="144780" y="1071495"/>
                  </a:lnTo>
                  <a:lnTo>
                    <a:pt x="144780" y="926715"/>
                  </a:lnTo>
                  <a:close/>
                  <a:moveTo>
                    <a:pt x="20380472" y="0"/>
                  </a:moveTo>
                  <a:lnTo>
                    <a:pt x="20525253" y="0"/>
                  </a:lnTo>
                  <a:lnTo>
                    <a:pt x="20525253" y="144780"/>
                  </a:lnTo>
                  <a:lnTo>
                    <a:pt x="20380472" y="144780"/>
                  </a:lnTo>
                  <a:lnTo>
                    <a:pt x="20380472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20380472" y="0"/>
                  </a:lnTo>
                  <a:lnTo>
                    <a:pt x="20380472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CFCFC"/>
            </a:solidFill>
          </p:spPr>
        </p:sp>
      </p:grpSp>
      <p:sp>
        <p:nvSpPr>
          <p:cNvPr id="14" name="TextBox 14"/>
          <p:cNvSpPr txBox="1"/>
          <p:nvPr/>
        </p:nvSpPr>
        <p:spPr>
          <a:xfrm>
            <a:off x="3210223" y="3617500"/>
            <a:ext cx="11867555" cy="243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81"/>
              </a:lnSpc>
            </a:pPr>
            <a:r>
              <a:rPr lang="en-US" sz="1415" spc="283">
                <a:solidFill>
                  <a:srgbClr val="555555"/>
                </a:solidFill>
                <a:latin typeface="Ubuntu Bold"/>
              </a:rPr>
              <a:t>SWANSEA MARIOTT</a:t>
            </a:r>
          </a:p>
        </p:txBody>
      </p:sp>
    </p:spTree>
    <p:extLst>
      <p:ext uri="{BB962C8B-B14F-4D97-AF65-F5344CB8AC3E}">
        <p14:creationId xmlns:p14="http://schemas.microsoft.com/office/powerpoint/2010/main" val="518419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5" r="18815"/>
          <a:stretch>
            <a:fillRect/>
          </a:stretch>
        </p:blipFill>
        <p:spPr>
          <a:xfrm>
            <a:off x="366397" y="362163"/>
            <a:ext cx="8918460" cy="953588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224367" y="-401836"/>
            <a:ext cx="6804422" cy="11063883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9867305" y="1076139"/>
            <a:ext cx="5491758" cy="3607058"/>
            <a:chOff x="0" y="0"/>
            <a:chExt cx="7322344" cy="4809411"/>
          </a:xfrm>
        </p:grpSpPr>
        <p:sp>
          <p:nvSpPr>
            <p:cNvPr id="5" name="TextBox 5"/>
            <p:cNvSpPr txBox="1"/>
            <p:nvPr/>
          </p:nvSpPr>
          <p:spPr>
            <a:xfrm>
              <a:off x="0" y="1190923"/>
              <a:ext cx="7322344" cy="25717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94"/>
                </a:lnSpc>
              </a:pPr>
              <a:r>
                <a:rPr lang="en-US" sz="4245">
                  <a:solidFill>
                    <a:srgbClr val="B41F3A"/>
                  </a:solidFill>
                  <a:latin typeface="League Spartan"/>
                </a:rPr>
                <a:t>START &amp; COMPLETION DATES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4239637"/>
              <a:ext cx="7322344" cy="5697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65"/>
                </a:lnSpc>
              </a:pPr>
              <a:endParaRPr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322344" cy="3116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981"/>
                </a:lnSpc>
              </a:pPr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857969" y="1599633"/>
            <a:ext cx="1815752" cy="66201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9857969" y="5082480"/>
            <a:ext cx="5491758" cy="11188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71"/>
              </a:lnSpc>
            </a:pPr>
            <a:r>
              <a:rPr lang="en-US" sz="2122" spc="212">
                <a:solidFill>
                  <a:srgbClr val="555555"/>
                </a:solidFill>
                <a:latin typeface="Ubuntu"/>
              </a:rPr>
              <a:t>Start Date:  1st June 2020</a:t>
            </a:r>
          </a:p>
          <a:p>
            <a:pPr>
              <a:lnSpc>
                <a:spcPts val="2971"/>
              </a:lnSpc>
            </a:pPr>
            <a:endParaRPr lang="en-US" sz="2122" spc="212">
              <a:solidFill>
                <a:srgbClr val="555555"/>
              </a:solidFill>
              <a:latin typeface="Ubuntu"/>
            </a:endParaRPr>
          </a:p>
          <a:p>
            <a:pPr>
              <a:lnSpc>
                <a:spcPts val="2971"/>
              </a:lnSpc>
            </a:pPr>
            <a:r>
              <a:rPr lang="en-US" sz="2122" spc="212">
                <a:solidFill>
                  <a:srgbClr val="555555"/>
                </a:solidFill>
                <a:latin typeface="Ubuntu"/>
              </a:rPr>
              <a:t>End Date:    31st August 2020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B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455209" y="487069"/>
            <a:ext cx="17377583" cy="9312861"/>
          </a:xfrm>
          <a:prstGeom prst="rect">
            <a:avLst/>
          </a:prstGeom>
          <a:solidFill>
            <a:srgbClr val="B41F3A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20995" y="4179094"/>
            <a:ext cx="1815752" cy="66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747308" y="1795092"/>
            <a:ext cx="6763125" cy="4768003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3195094" y="6901475"/>
            <a:ext cx="11867555" cy="1312831"/>
            <a:chOff x="0" y="0"/>
            <a:chExt cx="15823406" cy="1750442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15823406" cy="8572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094"/>
                </a:lnSpc>
              </a:pPr>
              <a:r>
                <a:rPr lang="en-US" sz="4245">
                  <a:solidFill>
                    <a:srgbClr val="F5FBF6"/>
                  </a:solidFill>
                  <a:latin typeface="League Spartan"/>
                </a:rPr>
                <a:t>THANK YOU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274638"/>
              <a:ext cx="15823406" cy="4758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71"/>
                </a:lnSpc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224</Words>
  <Application>Microsoft Macintosh PowerPoint</Application>
  <PresentationFormat>Custom</PresentationFormat>
  <Paragraphs>72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League Spartan</vt:lpstr>
      <vt:lpstr>Ubuntu Bold</vt:lpstr>
      <vt:lpstr>Calibri</vt:lpstr>
      <vt:lpstr>Ubuntu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PID Presentation</dc:title>
  <cp:lastModifiedBy>Daniel Payne (1803525)</cp:lastModifiedBy>
  <cp:revision>2</cp:revision>
  <dcterms:created xsi:type="dcterms:W3CDTF">2006-08-16T00:00:00Z</dcterms:created>
  <dcterms:modified xsi:type="dcterms:W3CDTF">2020-05-20T18:16:38Z</dcterms:modified>
  <dc:identifier>DAD7d7Uh_V4</dc:identifier>
</cp:coreProperties>
</file>