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2"/>
  </p:notesMasterIdLst>
  <p:sldIdLst>
    <p:sldId id="256" r:id="rId2"/>
    <p:sldId id="318" r:id="rId3"/>
    <p:sldId id="306" r:id="rId4"/>
    <p:sldId id="315" r:id="rId5"/>
    <p:sldId id="317" r:id="rId6"/>
    <p:sldId id="316" r:id="rId7"/>
    <p:sldId id="320" r:id="rId8"/>
    <p:sldId id="275" r:id="rId9"/>
    <p:sldId id="324" r:id="rId10"/>
    <p:sldId id="30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9972" autoAdjust="0"/>
    <p:restoredTop sz="90886" autoAdjust="0"/>
  </p:normalViewPr>
  <p:slideViewPr>
    <p:cSldViewPr snapToGrid="0">
      <p:cViewPr>
        <p:scale>
          <a:sx n="64" d="100"/>
          <a:sy n="64" d="100"/>
        </p:scale>
        <p:origin x="1195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C7D8B8-127D-4F63-913A-EAB75EA0DE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ED3B83-C836-4D1F-A44F-75B490F445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Identify</a:t>
          </a:r>
          <a:r>
            <a:rPr lang="en-GB" b="1" dirty="0"/>
            <a:t> the challenges that have affected HR in the last 18 months and its impact on how leadership is exercised in organisations</a:t>
          </a:r>
          <a:endParaRPr lang="en-US" b="1" dirty="0"/>
        </a:p>
      </dgm:t>
    </dgm:pt>
    <dgm:pt modelId="{43F88D2A-A2F5-4DAE-9515-B7BA20A0AC9E}" type="parTrans" cxnId="{686AEB71-C6F7-4BB4-8B2E-F0300C942F5E}">
      <dgm:prSet/>
      <dgm:spPr/>
      <dgm:t>
        <a:bodyPr/>
        <a:lstStyle/>
        <a:p>
          <a:endParaRPr lang="en-US"/>
        </a:p>
      </dgm:t>
    </dgm:pt>
    <dgm:pt modelId="{81804987-B17C-43CD-A558-3DA54F6F04F3}" type="sibTrans" cxnId="{686AEB71-C6F7-4BB4-8B2E-F0300C942F5E}">
      <dgm:prSet/>
      <dgm:spPr/>
      <dgm:t>
        <a:bodyPr/>
        <a:lstStyle/>
        <a:p>
          <a:endParaRPr lang="en-US"/>
        </a:p>
      </dgm:t>
    </dgm:pt>
    <dgm:pt modelId="{CEED8117-A591-4551-8114-9C8BB987AE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rPr>
            <a:t>Review how HR has supported  leaders in overcoming one, externally caused, leadership dilemma.</a:t>
          </a:r>
          <a:endParaRPr lang="en-US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5D60938-F2E2-455D-8532-DBC4356E5A71}" type="parTrans" cxnId="{94EDEF2D-4E69-4835-A1E3-1450FDB68178}">
      <dgm:prSet/>
      <dgm:spPr/>
      <dgm:t>
        <a:bodyPr/>
        <a:lstStyle/>
        <a:p>
          <a:endParaRPr lang="en-US"/>
        </a:p>
      </dgm:t>
    </dgm:pt>
    <dgm:pt modelId="{90DFA77B-CC56-4F1F-907F-AFF3593F6F79}" type="sibTrans" cxnId="{94EDEF2D-4E69-4835-A1E3-1450FDB68178}">
      <dgm:prSet/>
      <dgm:spPr/>
      <dgm:t>
        <a:bodyPr/>
        <a:lstStyle/>
        <a:p>
          <a:endParaRPr lang="en-US"/>
        </a:p>
      </dgm:t>
    </dgm:pt>
    <dgm:pt modelId="{423EFB85-D64A-43A1-B7B3-FF68A30C61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Research and feedback how the CIPD professional standards support the delivery of the dilemma </a:t>
          </a:r>
          <a:endParaRPr lang="en-US" b="1" dirty="0"/>
        </a:p>
      </dgm:t>
    </dgm:pt>
    <dgm:pt modelId="{3BC61160-B771-4CB2-AA3D-8EE82BE085EB}" type="parTrans" cxnId="{DC6F5678-8BF3-4D45-9416-EC8A58704EB4}">
      <dgm:prSet/>
      <dgm:spPr/>
      <dgm:t>
        <a:bodyPr/>
        <a:lstStyle/>
        <a:p>
          <a:endParaRPr lang="en-US"/>
        </a:p>
      </dgm:t>
    </dgm:pt>
    <dgm:pt modelId="{1435D247-7461-4443-9081-B171E8D36B90}" type="sibTrans" cxnId="{DC6F5678-8BF3-4D45-9416-EC8A58704EB4}">
      <dgm:prSet/>
      <dgm:spPr/>
      <dgm:t>
        <a:bodyPr/>
        <a:lstStyle/>
        <a:p>
          <a:endParaRPr lang="en-US"/>
        </a:p>
      </dgm:t>
    </dgm:pt>
    <dgm:pt modelId="{6E062349-577A-4FB4-993E-4C9E7A56A17B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Corbel" panose="020B0503020204020204"/>
            </a:rPr>
            <a:t> </a:t>
          </a:r>
          <a:r>
            <a:rPr lang="en-GB" b="1" dirty="0">
              <a:latin typeface="Calibri" panose="020F0502020204030204" pitchFamily="34" charset="0"/>
              <a:cs typeface="Calibri" panose="020F0502020204030204" pitchFamily="34" charset="0"/>
            </a:rPr>
            <a:t>Evaluate organisational structures</a:t>
          </a:r>
        </a:p>
      </dgm:t>
    </dgm:pt>
    <dgm:pt modelId="{65344F51-7A31-4281-A227-B44107A9000B}" type="parTrans" cxnId="{284FB86F-F215-41CC-88A3-8CCB323CFE0A}">
      <dgm:prSet/>
      <dgm:spPr/>
      <dgm:t>
        <a:bodyPr/>
        <a:lstStyle/>
        <a:p>
          <a:endParaRPr lang="en-US"/>
        </a:p>
      </dgm:t>
    </dgm:pt>
    <dgm:pt modelId="{D9CF50B5-B935-40B6-A064-678C260EAED5}" type="sibTrans" cxnId="{284FB86F-F215-41CC-88A3-8CCB323CFE0A}">
      <dgm:prSet/>
      <dgm:spPr/>
      <dgm:t>
        <a:bodyPr/>
        <a:lstStyle/>
        <a:p>
          <a:endParaRPr lang="en-US"/>
        </a:p>
      </dgm:t>
    </dgm:pt>
    <dgm:pt modelId="{A3609108-74E7-47B9-AC6D-7C4A9A0C277E}" type="pres">
      <dgm:prSet presAssocID="{A8C7D8B8-127D-4F63-913A-EAB75EA0DEAD}" presName="root" presStyleCnt="0">
        <dgm:presLayoutVars>
          <dgm:dir/>
          <dgm:resizeHandles val="exact"/>
        </dgm:presLayoutVars>
      </dgm:prSet>
      <dgm:spPr/>
    </dgm:pt>
    <dgm:pt modelId="{0C28228A-7534-4E9B-A847-9B35E6B4A417}" type="pres">
      <dgm:prSet presAssocID="{C3ED3B83-C836-4D1F-A44F-75B490F44558}" presName="compNode" presStyleCnt="0"/>
      <dgm:spPr/>
    </dgm:pt>
    <dgm:pt modelId="{08055F67-93F3-4DFE-85E5-7CCF0BEBB32E}" type="pres">
      <dgm:prSet presAssocID="{C3ED3B83-C836-4D1F-A44F-75B490F44558}" presName="bgRect" presStyleLbl="bgShp" presStyleIdx="0" presStyleCnt="4"/>
      <dgm:spPr/>
    </dgm:pt>
    <dgm:pt modelId="{F0FDE4C7-1188-4420-B4D1-47972DB70C04}" type="pres">
      <dgm:prSet presAssocID="{C3ED3B83-C836-4D1F-A44F-75B490F4455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: Africa and Europe with solid fill"/>
        </a:ext>
      </dgm:extLst>
    </dgm:pt>
    <dgm:pt modelId="{D39A4644-55AC-4EEC-8A39-AB254CEF298D}" type="pres">
      <dgm:prSet presAssocID="{C3ED3B83-C836-4D1F-A44F-75B490F44558}" presName="spaceRect" presStyleCnt="0"/>
      <dgm:spPr/>
    </dgm:pt>
    <dgm:pt modelId="{1579DA70-C06F-4245-A329-23D080D6ED93}" type="pres">
      <dgm:prSet presAssocID="{C3ED3B83-C836-4D1F-A44F-75B490F44558}" presName="parTx" presStyleLbl="revTx" presStyleIdx="0" presStyleCnt="4">
        <dgm:presLayoutVars>
          <dgm:chMax val="0"/>
          <dgm:chPref val="0"/>
        </dgm:presLayoutVars>
      </dgm:prSet>
      <dgm:spPr/>
    </dgm:pt>
    <dgm:pt modelId="{C7B49BFF-691F-4136-8C83-6E30DB6EB839}" type="pres">
      <dgm:prSet presAssocID="{81804987-B17C-43CD-A558-3DA54F6F04F3}" presName="sibTrans" presStyleCnt="0"/>
      <dgm:spPr/>
    </dgm:pt>
    <dgm:pt modelId="{50C089DE-77C8-48CA-BE54-4F8BD3BF2AC0}" type="pres">
      <dgm:prSet presAssocID="{CEED8117-A591-4551-8114-9C8BB987AE83}" presName="compNode" presStyleCnt="0"/>
      <dgm:spPr/>
    </dgm:pt>
    <dgm:pt modelId="{881610E7-4535-4030-B7F0-C7DAF201A170}" type="pres">
      <dgm:prSet presAssocID="{CEED8117-A591-4551-8114-9C8BB987AE83}" presName="bgRect" presStyleLbl="bgShp" presStyleIdx="1" presStyleCnt="4"/>
      <dgm:spPr/>
    </dgm:pt>
    <dgm:pt modelId="{0743FE20-EE4A-46CD-90E6-FD6D72C019E9}" type="pres">
      <dgm:prSet presAssocID="{CEED8117-A591-4551-8114-9C8BB987AE8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mbing outline"/>
        </a:ext>
      </dgm:extLst>
    </dgm:pt>
    <dgm:pt modelId="{AF007564-9923-4A66-99E3-66F1FADF4144}" type="pres">
      <dgm:prSet presAssocID="{CEED8117-A591-4551-8114-9C8BB987AE83}" presName="spaceRect" presStyleCnt="0"/>
      <dgm:spPr/>
    </dgm:pt>
    <dgm:pt modelId="{6FC6BB21-7BBC-4941-BB03-1DAEC95FC17B}" type="pres">
      <dgm:prSet presAssocID="{CEED8117-A591-4551-8114-9C8BB987AE83}" presName="parTx" presStyleLbl="revTx" presStyleIdx="1" presStyleCnt="4">
        <dgm:presLayoutVars>
          <dgm:chMax val="0"/>
          <dgm:chPref val="0"/>
        </dgm:presLayoutVars>
      </dgm:prSet>
      <dgm:spPr/>
    </dgm:pt>
    <dgm:pt modelId="{665A831A-7C28-4A81-8F31-35E33428DFA3}" type="pres">
      <dgm:prSet presAssocID="{90DFA77B-CC56-4F1F-907F-AFF3593F6F79}" presName="sibTrans" presStyleCnt="0"/>
      <dgm:spPr/>
    </dgm:pt>
    <dgm:pt modelId="{D4857D2B-6D9B-4B43-94D5-E8FB29EC9DB8}" type="pres">
      <dgm:prSet presAssocID="{423EFB85-D64A-43A1-B7B3-FF68A30C6133}" presName="compNode" presStyleCnt="0"/>
      <dgm:spPr/>
    </dgm:pt>
    <dgm:pt modelId="{AB20FDC7-89CB-4A8A-A0B1-C945AA4169E5}" type="pres">
      <dgm:prSet presAssocID="{423EFB85-D64A-43A1-B7B3-FF68A30C6133}" presName="bgRect" presStyleLbl="bgShp" presStyleIdx="2" presStyleCnt="4"/>
      <dgm:spPr/>
    </dgm:pt>
    <dgm:pt modelId="{F25BCCCB-1815-47CE-8404-A249C6D389CE}" type="pres">
      <dgm:prSet presAssocID="{423EFB85-D64A-43A1-B7B3-FF68A30C61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30928F6-AAAA-4789-A0C9-0F177E5A5D74}" type="pres">
      <dgm:prSet presAssocID="{423EFB85-D64A-43A1-B7B3-FF68A30C6133}" presName="spaceRect" presStyleCnt="0"/>
      <dgm:spPr/>
    </dgm:pt>
    <dgm:pt modelId="{A44BA3E7-8D20-48D0-A672-6F9ED7C5CCD9}" type="pres">
      <dgm:prSet presAssocID="{423EFB85-D64A-43A1-B7B3-FF68A30C6133}" presName="parTx" presStyleLbl="revTx" presStyleIdx="2" presStyleCnt="4">
        <dgm:presLayoutVars>
          <dgm:chMax val="0"/>
          <dgm:chPref val="0"/>
        </dgm:presLayoutVars>
      </dgm:prSet>
      <dgm:spPr/>
    </dgm:pt>
    <dgm:pt modelId="{5A2064A1-35E9-4674-82AA-0F1432555B4D}" type="pres">
      <dgm:prSet presAssocID="{1435D247-7461-4443-9081-B171E8D36B90}" presName="sibTrans" presStyleCnt="0"/>
      <dgm:spPr/>
    </dgm:pt>
    <dgm:pt modelId="{7FA1B88D-70F8-4588-B67E-43A2AE2B4F15}" type="pres">
      <dgm:prSet presAssocID="{6E062349-577A-4FB4-993E-4C9E7A56A17B}" presName="compNode" presStyleCnt="0"/>
      <dgm:spPr/>
    </dgm:pt>
    <dgm:pt modelId="{8F385898-92A8-438D-9015-0F2F1582C4FE}" type="pres">
      <dgm:prSet presAssocID="{6E062349-577A-4FB4-993E-4C9E7A56A17B}" presName="bgRect" presStyleLbl="bgShp" presStyleIdx="3" presStyleCnt="4"/>
      <dgm:spPr/>
    </dgm:pt>
    <dgm:pt modelId="{AA8EAEAE-3A72-4F34-8603-D7B964F1C71D}" type="pres">
      <dgm:prSet presAssocID="{6E062349-577A-4FB4-993E-4C9E7A56A1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 with solid fill"/>
        </a:ext>
      </dgm:extLst>
    </dgm:pt>
    <dgm:pt modelId="{205741C2-7BBF-441E-B172-F1975B85E53B}" type="pres">
      <dgm:prSet presAssocID="{6E062349-577A-4FB4-993E-4C9E7A56A17B}" presName="spaceRect" presStyleCnt="0"/>
      <dgm:spPr/>
    </dgm:pt>
    <dgm:pt modelId="{3FECCCBA-9225-460E-91A4-648995802125}" type="pres">
      <dgm:prSet presAssocID="{6E062349-577A-4FB4-993E-4C9E7A56A17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C8D2315-4E50-421C-B209-CACF26D688AD}" type="presOf" srcId="{423EFB85-D64A-43A1-B7B3-FF68A30C6133}" destId="{A44BA3E7-8D20-48D0-A672-6F9ED7C5CCD9}" srcOrd="0" destOrd="0" presId="urn:microsoft.com/office/officeart/2018/2/layout/IconVerticalSolidList"/>
    <dgm:cxn modelId="{94EDEF2D-4E69-4835-A1E3-1450FDB68178}" srcId="{A8C7D8B8-127D-4F63-913A-EAB75EA0DEAD}" destId="{CEED8117-A591-4551-8114-9C8BB987AE83}" srcOrd="1" destOrd="0" parTransId="{95D60938-F2E2-455D-8532-DBC4356E5A71}" sibTransId="{90DFA77B-CC56-4F1F-907F-AFF3593F6F79}"/>
    <dgm:cxn modelId="{238D0C47-B18C-4763-8BF3-B3D6488E10CA}" type="presOf" srcId="{CEED8117-A591-4551-8114-9C8BB987AE83}" destId="{6FC6BB21-7BBC-4941-BB03-1DAEC95FC17B}" srcOrd="0" destOrd="0" presId="urn:microsoft.com/office/officeart/2018/2/layout/IconVerticalSolidList"/>
    <dgm:cxn modelId="{93B81D4A-1211-408E-B427-891F0922A5BD}" type="presOf" srcId="{6E062349-577A-4FB4-993E-4C9E7A56A17B}" destId="{3FECCCBA-9225-460E-91A4-648995802125}" srcOrd="0" destOrd="0" presId="urn:microsoft.com/office/officeart/2018/2/layout/IconVerticalSolidList"/>
    <dgm:cxn modelId="{284FB86F-F215-41CC-88A3-8CCB323CFE0A}" srcId="{A8C7D8B8-127D-4F63-913A-EAB75EA0DEAD}" destId="{6E062349-577A-4FB4-993E-4C9E7A56A17B}" srcOrd="3" destOrd="0" parTransId="{65344F51-7A31-4281-A227-B44107A9000B}" sibTransId="{D9CF50B5-B935-40B6-A064-678C260EAED5}"/>
    <dgm:cxn modelId="{686AEB71-C6F7-4BB4-8B2E-F0300C942F5E}" srcId="{A8C7D8B8-127D-4F63-913A-EAB75EA0DEAD}" destId="{C3ED3B83-C836-4D1F-A44F-75B490F44558}" srcOrd="0" destOrd="0" parTransId="{43F88D2A-A2F5-4DAE-9515-B7BA20A0AC9E}" sibTransId="{81804987-B17C-43CD-A558-3DA54F6F04F3}"/>
    <dgm:cxn modelId="{DC6F5678-8BF3-4D45-9416-EC8A58704EB4}" srcId="{A8C7D8B8-127D-4F63-913A-EAB75EA0DEAD}" destId="{423EFB85-D64A-43A1-B7B3-FF68A30C6133}" srcOrd="2" destOrd="0" parTransId="{3BC61160-B771-4CB2-AA3D-8EE82BE085EB}" sibTransId="{1435D247-7461-4443-9081-B171E8D36B90}"/>
    <dgm:cxn modelId="{2D7D357C-C046-40C2-9BC6-45D60BE6E4C5}" type="presOf" srcId="{C3ED3B83-C836-4D1F-A44F-75B490F44558}" destId="{1579DA70-C06F-4245-A329-23D080D6ED93}" srcOrd="0" destOrd="0" presId="urn:microsoft.com/office/officeart/2018/2/layout/IconVerticalSolidList"/>
    <dgm:cxn modelId="{C7F1E6AD-01FA-4D74-B7C1-BB28DF78A78B}" type="presOf" srcId="{A8C7D8B8-127D-4F63-913A-EAB75EA0DEAD}" destId="{A3609108-74E7-47B9-AC6D-7C4A9A0C277E}" srcOrd="0" destOrd="0" presId="urn:microsoft.com/office/officeart/2018/2/layout/IconVerticalSolidList"/>
    <dgm:cxn modelId="{BBC028BC-51F4-4EFC-8F5C-37A0B6EB0B30}" type="presParOf" srcId="{A3609108-74E7-47B9-AC6D-7C4A9A0C277E}" destId="{0C28228A-7534-4E9B-A847-9B35E6B4A417}" srcOrd="0" destOrd="0" presId="urn:microsoft.com/office/officeart/2018/2/layout/IconVerticalSolidList"/>
    <dgm:cxn modelId="{3112D479-C35B-4831-B608-A6DB82D5EB5A}" type="presParOf" srcId="{0C28228A-7534-4E9B-A847-9B35E6B4A417}" destId="{08055F67-93F3-4DFE-85E5-7CCF0BEBB32E}" srcOrd="0" destOrd="0" presId="urn:microsoft.com/office/officeart/2018/2/layout/IconVerticalSolidList"/>
    <dgm:cxn modelId="{8D248AFE-F5A0-4F52-9928-1C973C47F68D}" type="presParOf" srcId="{0C28228A-7534-4E9B-A847-9B35E6B4A417}" destId="{F0FDE4C7-1188-4420-B4D1-47972DB70C04}" srcOrd="1" destOrd="0" presId="urn:microsoft.com/office/officeart/2018/2/layout/IconVerticalSolidList"/>
    <dgm:cxn modelId="{A6C97649-4519-4A6C-952D-7F894791ED6D}" type="presParOf" srcId="{0C28228A-7534-4E9B-A847-9B35E6B4A417}" destId="{D39A4644-55AC-4EEC-8A39-AB254CEF298D}" srcOrd="2" destOrd="0" presId="urn:microsoft.com/office/officeart/2018/2/layout/IconVerticalSolidList"/>
    <dgm:cxn modelId="{B9E59492-07D5-465F-B275-CD4D1E9F127F}" type="presParOf" srcId="{0C28228A-7534-4E9B-A847-9B35E6B4A417}" destId="{1579DA70-C06F-4245-A329-23D080D6ED93}" srcOrd="3" destOrd="0" presId="urn:microsoft.com/office/officeart/2018/2/layout/IconVerticalSolidList"/>
    <dgm:cxn modelId="{76D9BA83-0876-4329-861F-299C94E16AB4}" type="presParOf" srcId="{A3609108-74E7-47B9-AC6D-7C4A9A0C277E}" destId="{C7B49BFF-691F-4136-8C83-6E30DB6EB839}" srcOrd="1" destOrd="0" presId="urn:microsoft.com/office/officeart/2018/2/layout/IconVerticalSolidList"/>
    <dgm:cxn modelId="{CA0D2629-1808-4010-AE05-EE77F9516DA5}" type="presParOf" srcId="{A3609108-74E7-47B9-AC6D-7C4A9A0C277E}" destId="{50C089DE-77C8-48CA-BE54-4F8BD3BF2AC0}" srcOrd="2" destOrd="0" presId="urn:microsoft.com/office/officeart/2018/2/layout/IconVerticalSolidList"/>
    <dgm:cxn modelId="{F40B9D60-E4DB-41F3-B915-CD2B1346497F}" type="presParOf" srcId="{50C089DE-77C8-48CA-BE54-4F8BD3BF2AC0}" destId="{881610E7-4535-4030-B7F0-C7DAF201A170}" srcOrd="0" destOrd="0" presId="urn:microsoft.com/office/officeart/2018/2/layout/IconVerticalSolidList"/>
    <dgm:cxn modelId="{9D2056BA-7EC4-40CE-9487-4B2AFE52DAAF}" type="presParOf" srcId="{50C089DE-77C8-48CA-BE54-4F8BD3BF2AC0}" destId="{0743FE20-EE4A-46CD-90E6-FD6D72C019E9}" srcOrd="1" destOrd="0" presId="urn:microsoft.com/office/officeart/2018/2/layout/IconVerticalSolidList"/>
    <dgm:cxn modelId="{C3060C80-F8E7-4536-8730-05A15CAE8CB9}" type="presParOf" srcId="{50C089DE-77C8-48CA-BE54-4F8BD3BF2AC0}" destId="{AF007564-9923-4A66-99E3-66F1FADF4144}" srcOrd="2" destOrd="0" presId="urn:microsoft.com/office/officeart/2018/2/layout/IconVerticalSolidList"/>
    <dgm:cxn modelId="{E99387DE-7554-4FDF-80DA-5BC6F69E3103}" type="presParOf" srcId="{50C089DE-77C8-48CA-BE54-4F8BD3BF2AC0}" destId="{6FC6BB21-7BBC-4941-BB03-1DAEC95FC17B}" srcOrd="3" destOrd="0" presId="urn:microsoft.com/office/officeart/2018/2/layout/IconVerticalSolidList"/>
    <dgm:cxn modelId="{DBC8D0C5-4DEA-475D-A186-8231BD4B26CA}" type="presParOf" srcId="{A3609108-74E7-47B9-AC6D-7C4A9A0C277E}" destId="{665A831A-7C28-4A81-8F31-35E33428DFA3}" srcOrd="3" destOrd="0" presId="urn:microsoft.com/office/officeart/2018/2/layout/IconVerticalSolidList"/>
    <dgm:cxn modelId="{DE918A0B-29B7-4F53-88C4-83CD46D32C44}" type="presParOf" srcId="{A3609108-74E7-47B9-AC6D-7C4A9A0C277E}" destId="{D4857D2B-6D9B-4B43-94D5-E8FB29EC9DB8}" srcOrd="4" destOrd="0" presId="urn:microsoft.com/office/officeart/2018/2/layout/IconVerticalSolidList"/>
    <dgm:cxn modelId="{BDEAB08B-31CB-487B-A6FB-5DDC009C80BB}" type="presParOf" srcId="{D4857D2B-6D9B-4B43-94D5-E8FB29EC9DB8}" destId="{AB20FDC7-89CB-4A8A-A0B1-C945AA4169E5}" srcOrd="0" destOrd="0" presId="urn:microsoft.com/office/officeart/2018/2/layout/IconVerticalSolidList"/>
    <dgm:cxn modelId="{4750FB5C-4000-41BF-81BD-5E2212CF7F8D}" type="presParOf" srcId="{D4857D2B-6D9B-4B43-94D5-E8FB29EC9DB8}" destId="{F25BCCCB-1815-47CE-8404-A249C6D389CE}" srcOrd="1" destOrd="0" presId="urn:microsoft.com/office/officeart/2018/2/layout/IconVerticalSolidList"/>
    <dgm:cxn modelId="{0E4B6C4E-EDDD-4C09-8DB4-4C5C9FCACAF5}" type="presParOf" srcId="{D4857D2B-6D9B-4B43-94D5-E8FB29EC9DB8}" destId="{830928F6-AAAA-4789-A0C9-0F177E5A5D74}" srcOrd="2" destOrd="0" presId="urn:microsoft.com/office/officeart/2018/2/layout/IconVerticalSolidList"/>
    <dgm:cxn modelId="{BDFD3385-559C-437B-91FB-74DD51B5C1FB}" type="presParOf" srcId="{D4857D2B-6D9B-4B43-94D5-E8FB29EC9DB8}" destId="{A44BA3E7-8D20-48D0-A672-6F9ED7C5CCD9}" srcOrd="3" destOrd="0" presId="urn:microsoft.com/office/officeart/2018/2/layout/IconVerticalSolidList"/>
    <dgm:cxn modelId="{B2D6670D-5363-463B-A456-7A9B1793824B}" type="presParOf" srcId="{A3609108-74E7-47B9-AC6D-7C4A9A0C277E}" destId="{5A2064A1-35E9-4674-82AA-0F1432555B4D}" srcOrd="5" destOrd="0" presId="urn:microsoft.com/office/officeart/2018/2/layout/IconVerticalSolidList"/>
    <dgm:cxn modelId="{D1D6C46B-FB27-4F27-BFA8-0E2BD8275AC6}" type="presParOf" srcId="{A3609108-74E7-47B9-AC6D-7C4A9A0C277E}" destId="{7FA1B88D-70F8-4588-B67E-43A2AE2B4F15}" srcOrd="6" destOrd="0" presId="urn:microsoft.com/office/officeart/2018/2/layout/IconVerticalSolidList"/>
    <dgm:cxn modelId="{C8933CA5-E82C-4175-BE65-9816092E6B2C}" type="presParOf" srcId="{7FA1B88D-70F8-4588-B67E-43A2AE2B4F15}" destId="{8F385898-92A8-438D-9015-0F2F1582C4FE}" srcOrd="0" destOrd="0" presId="urn:microsoft.com/office/officeart/2018/2/layout/IconVerticalSolidList"/>
    <dgm:cxn modelId="{E5CABB93-1FD4-44DE-8B68-4A62B6C7F8EE}" type="presParOf" srcId="{7FA1B88D-70F8-4588-B67E-43A2AE2B4F15}" destId="{AA8EAEAE-3A72-4F34-8603-D7B964F1C71D}" srcOrd="1" destOrd="0" presId="urn:microsoft.com/office/officeart/2018/2/layout/IconVerticalSolidList"/>
    <dgm:cxn modelId="{65B80460-B6C6-49DF-A28B-ABF2F43A43F8}" type="presParOf" srcId="{7FA1B88D-70F8-4588-B67E-43A2AE2B4F15}" destId="{205741C2-7BBF-441E-B172-F1975B85E53B}" srcOrd="2" destOrd="0" presId="urn:microsoft.com/office/officeart/2018/2/layout/IconVerticalSolidList"/>
    <dgm:cxn modelId="{37393D25-B751-464E-AB0D-70C1B45D5D7A}" type="presParOf" srcId="{7FA1B88D-70F8-4588-B67E-43A2AE2B4F15}" destId="{3FECCCBA-9225-460E-91A4-6489958021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55F67-93F3-4DFE-85E5-7CCF0BEBB32E}">
      <dsp:nvSpPr>
        <dsp:cNvPr id="0" name=""/>
        <dsp:cNvSpPr/>
      </dsp:nvSpPr>
      <dsp:spPr>
        <a:xfrm>
          <a:off x="0" y="1576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DE4C7-1188-4420-B4D1-47972DB70C04}">
      <dsp:nvSpPr>
        <dsp:cNvPr id="0" name=""/>
        <dsp:cNvSpPr/>
      </dsp:nvSpPr>
      <dsp:spPr>
        <a:xfrm>
          <a:off x="241638" y="181306"/>
          <a:ext cx="439342" cy="4393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9DA70-C06F-4245-A329-23D080D6ED93}">
      <dsp:nvSpPr>
        <dsp:cNvPr id="0" name=""/>
        <dsp:cNvSpPr/>
      </dsp:nvSpPr>
      <dsp:spPr>
        <a:xfrm>
          <a:off x="922618" y="1576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Identify</a:t>
          </a:r>
          <a:r>
            <a:rPr lang="en-GB" sz="2000" b="1" kern="1200" dirty="0"/>
            <a:t> the challenges that have affected HR in the last 18 months and its impact on how leadership is exercised in organisations</a:t>
          </a:r>
          <a:endParaRPr lang="en-US" sz="2000" b="1" kern="1200" dirty="0"/>
        </a:p>
      </dsp:txBody>
      <dsp:txXfrm>
        <a:off x="922618" y="1576"/>
        <a:ext cx="8950044" cy="798803"/>
      </dsp:txXfrm>
    </dsp:sp>
    <dsp:sp modelId="{881610E7-4535-4030-B7F0-C7DAF201A170}">
      <dsp:nvSpPr>
        <dsp:cNvPr id="0" name=""/>
        <dsp:cNvSpPr/>
      </dsp:nvSpPr>
      <dsp:spPr>
        <a:xfrm>
          <a:off x="0" y="100008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3FE20-EE4A-46CD-90E6-FD6D72C019E9}">
      <dsp:nvSpPr>
        <dsp:cNvPr id="0" name=""/>
        <dsp:cNvSpPr/>
      </dsp:nvSpPr>
      <dsp:spPr>
        <a:xfrm>
          <a:off x="241638" y="1179811"/>
          <a:ext cx="439342" cy="4393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6BB21-7BBC-4941-BB03-1DAEC95FC17B}">
      <dsp:nvSpPr>
        <dsp:cNvPr id="0" name=""/>
        <dsp:cNvSpPr/>
      </dsp:nvSpPr>
      <dsp:spPr>
        <a:xfrm>
          <a:off x="922618" y="100008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rPr>
            <a:t>Review how HR has supported  leaders in overcoming one, externally caused, leadership dilemma.</a:t>
          </a:r>
          <a:endParaRPr lang="en-US" sz="20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922618" y="1000080"/>
        <a:ext cx="8950044" cy="798803"/>
      </dsp:txXfrm>
    </dsp:sp>
    <dsp:sp modelId="{AB20FDC7-89CB-4A8A-A0B1-C945AA4169E5}">
      <dsp:nvSpPr>
        <dsp:cNvPr id="0" name=""/>
        <dsp:cNvSpPr/>
      </dsp:nvSpPr>
      <dsp:spPr>
        <a:xfrm>
          <a:off x="0" y="1998585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BCCCB-1815-47CE-8404-A249C6D389CE}">
      <dsp:nvSpPr>
        <dsp:cNvPr id="0" name=""/>
        <dsp:cNvSpPr/>
      </dsp:nvSpPr>
      <dsp:spPr>
        <a:xfrm>
          <a:off x="241638" y="2178316"/>
          <a:ext cx="439342" cy="4393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BA3E7-8D20-48D0-A672-6F9ED7C5CCD9}">
      <dsp:nvSpPr>
        <dsp:cNvPr id="0" name=""/>
        <dsp:cNvSpPr/>
      </dsp:nvSpPr>
      <dsp:spPr>
        <a:xfrm>
          <a:off x="922618" y="1998585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Research and feedback how the CIPD professional standards support the delivery of the dilemma </a:t>
          </a:r>
          <a:endParaRPr lang="en-US" sz="2000" b="1" kern="1200" dirty="0"/>
        </a:p>
      </dsp:txBody>
      <dsp:txXfrm>
        <a:off x="922618" y="1998585"/>
        <a:ext cx="8950044" cy="798803"/>
      </dsp:txXfrm>
    </dsp:sp>
    <dsp:sp modelId="{8F385898-92A8-438D-9015-0F2F1582C4FE}">
      <dsp:nvSpPr>
        <dsp:cNvPr id="0" name=""/>
        <dsp:cNvSpPr/>
      </dsp:nvSpPr>
      <dsp:spPr>
        <a:xfrm>
          <a:off x="0" y="2997090"/>
          <a:ext cx="9872663" cy="798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EAEAE-3A72-4F34-8603-D7B964F1C71D}">
      <dsp:nvSpPr>
        <dsp:cNvPr id="0" name=""/>
        <dsp:cNvSpPr/>
      </dsp:nvSpPr>
      <dsp:spPr>
        <a:xfrm>
          <a:off x="241638" y="3176820"/>
          <a:ext cx="439342" cy="4393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CCCBA-9225-460E-91A4-648995802125}">
      <dsp:nvSpPr>
        <dsp:cNvPr id="0" name=""/>
        <dsp:cNvSpPr/>
      </dsp:nvSpPr>
      <dsp:spPr>
        <a:xfrm>
          <a:off x="922618" y="2997090"/>
          <a:ext cx="8950044" cy="79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0" tIns="84540" rIns="84540" bIns="84540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orbel" panose="020B0503020204020204"/>
            </a:rPr>
            <a:t> </a:t>
          </a:r>
          <a:r>
            <a:rPr lang="en-GB" sz="2000" b="1" kern="1200" dirty="0">
              <a:latin typeface="Calibri" panose="020F0502020204030204" pitchFamily="34" charset="0"/>
              <a:cs typeface="Calibri" panose="020F0502020204030204" pitchFamily="34" charset="0"/>
            </a:rPr>
            <a:t>Evaluate organisational structures</a:t>
          </a:r>
        </a:p>
      </dsp:txBody>
      <dsp:txXfrm>
        <a:off x="922618" y="2997090"/>
        <a:ext cx="8950044" cy="798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DE71C-3FCB-4865-9773-BC35401D18BC}" type="datetimeFigureOut">
              <a:rPr lang="en-GB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E9679-F2AB-4B37-97D6-1C9B83DB27DC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455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21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7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484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648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82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E9679-F2AB-4B37-97D6-1C9B83DB27D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754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069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4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735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2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388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58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930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10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12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80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234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AAA827C5-8817-42B7-8C42-67C4D4B67458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194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19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news-views/changing-work-views/future-work/thought-pieces/leadership-through-covi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profession.cipd.org/profession-ma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Images/leadership_2014-easier-said-than-done_tcm18-8893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strategy/leadership/factsheet" TargetMode="External"/><Relationship Id="rId2" Type="http://schemas.openxmlformats.org/officeDocument/2006/relationships/hyperlink" Target="https://www.cipd.co.uk/Images/leadership_2014-easier-said-than-done_tcm18-8893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ipd.co.uk/news-views/changing-work-views/future-work/thought-pieces/leadership-through-covid" TargetMode="External"/><Relationship Id="rId4" Type="http://schemas.openxmlformats.org/officeDocument/2006/relationships/hyperlink" Target="file:///C:\Users\Maggie\Documents\LMD\full-standards-june-2021_tcm29-95364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5">
            <a:extLst>
              <a:ext uri="{FF2B5EF4-FFF2-40B4-BE49-F238E27FC236}">
                <a16:creationId xmlns:a16="http://schemas.microsoft.com/office/drawing/2014/main" id="{B3CF6BE5-8836-47A6-BFA6-BFB4D9B8F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0429C610-56A2-448A-A78A-B45BBEC85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81286A6-16B3-4525-9867-BBADEA47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accent1"/>
                </a:solidFill>
                <a:cs typeface="Calibri Light"/>
              </a:rPr>
              <a:t>Leadership dilemmas</a:t>
            </a:r>
            <a:endParaRPr lang="en-US" sz="6600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5596128"/>
            <a:ext cx="8767860" cy="557784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2000" dirty="0">
                <a:solidFill>
                  <a:schemeClr val="accent1"/>
                </a:solidFill>
              </a:rPr>
              <a:t>BMHR7008</a:t>
            </a:r>
          </a:p>
        </p:txBody>
      </p:sp>
      <p:pic>
        <p:nvPicPr>
          <p:cNvPr id="6" name="Picture 3" descr="Checkmate in a chess game">
            <a:extLst>
              <a:ext uri="{FF2B5EF4-FFF2-40B4-BE49-F238E27FC236}">
                <a16:creationId xmlns:a16="http://schemas.microsoft.com/office/drawing/2014/main" id="{9C8D17C2-84C0-4507-8870-DB82CC16E1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642" r="1" b="15901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77F3B-EA5A-475E-9FF7-775729652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In this session we will: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A8A22C8-BCF4-46E5-A974-A2F76FB193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600686"/>
              </p:ext>
            </p:extLst>
          </p:nvPr>
        </p:nvGraphicFramePr>
        <p:xfrm>
          <a:off x="1143000" y="2298530"/>
          <a:ext cx="9872663" cy="3797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5061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622F7-157E-4467-B41F-5103066F7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in a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63907-198A-4C2F-9E7B-8DB82712E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A view from the Bridge- key takeaways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Leadership through Covid – </a:t>
            </a:r>
            <a:r>
              <a:rPr lang="en-GB" sz="3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3"/>
              </a:rPr>
              <a:t>Leadership through COVID-19 – how has the pandemic changed leadership for the future? | CIPD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683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0BF9F-A523-49EB-B1E5-2DEE29D0D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effectLst/>
                <a:ea typeface="Times New Roman" panose="02020603050405020304" pitchFamily="18" charset="0"/>
              </a:rPr>
              <a:t>How HR has supported your leaders in overcoming one, externally caused, leadership dilemma?</a:t>
            </a:r>
            <a:br>
              <a:rPr lang="en-GB" sz="4400" dirty="0"/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AE97B-2527-44F6-BF9F-EC90AB1B9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965960"/>
            <a:ext cx="9872871" cy="41300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/>
              <a:buChar char="§"/>
            </a:pPr>
            <a:r>
              <a:rPr lang="en-GB" sz="3600" dirty="0">
                <a:solidFill>
                  <a:schemeClr val="tx1"/>
                </a:solidFill>
                <a:ea typeface="+mn-lt"/>
                <a:cs typeface="+mn-lt"/>
              </a:rPr>
              <a:t>A description of the leadership dilemma.</a:t>
            </a:r>
          </a:p>
          <a:p>
            <a:pPr marL="342900" indent="-342900">
              <a:buFont typeface="Wingdings"/>
              <a:buChar char="§"/>
            </a:pPr>
            <a:r>
              <a:rPr lang="en-GB" sz="3600" dirty="0">
                <a:solidFill>
                  <a:schemeClr val="tx1"/>
                </a:solidFill>
                <a:ea typeface="+mn-lt"/>
                <a:cs typeface="+mn-lt"/>
              </a:rPr>
              <a:t>The forces driving the dilemma.</a:t>
            </a:r>
          </a:p>
          <a:p>
            <a:pPr marL="342900" indent="-342900">
              <a:buFont typeface="Wingdings"/>
              <a:buChar char="§"/>
            </a:pPr>
            <a:r>
              <a:rPr lang="en-GB" sz="3600" dirty="0">
                <a:solidFill>
                  <a:schemeClr val="tx1"/>
                </a:solidFill>
                <a:ea typeface="+mn-lt"/>
                <a:cs typeface="+mn-lt"/>
              </a:rPr>
              <a:t>How the dilemma is impacting on your organisation and how HR has supported your leaders in overcoming the leadership dilemma</a:t>
            </a:r>
          </a:p>
          <a:p>
            <a:pPr indent="0">
              <a:buNone/>
            </a:pPr>
            <a:r>
              <a:rPr lang="en-GB" sz="36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</a:p>
        </p:txBody>
      </p:sp>
    </p:spTree>
    <p:extLst>
      <p:ext uri="{BB962C8B-B14F-4D97-AF65-F5344CB8AC3E}">
        <p14:creationId xmlns:p14="http://schemas.microsoft.com/office/powerpoint/2010/main" val="6727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DE281-A515-43C2-A087-C9704075E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4F8D0-C2EC-424F-81E0-F6B41CF74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fr-FR" dirty="0">
                <a:hlinkClick r:id="rId3"/>
              </a:rPr>
              <a:t>Profession </a:t>
            </a:r>
            <a:r>
              <a:rPr lang="fr-FR" dirty="0" err="1">
                <a:hlinkClick r:id="rId3"/>
              </a:rPr>
              <a:t>Map</a:t>
            </a:r>
            <a:r>
              <a:rPr lang="fr-FR" dirty="0">
                <a:hlinkClick r:id="rId3"/>
              </a:rPr>
              <a:t> | CIPD Profession </a:t>
            </a:r>
            <a:r>
              <a:rPr lang="fr-FR" dirty="0" err="1">
                <a:hlinkClick r:id="rId3"/>
              </a:rPr>
              <a:t>Map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344053-E5F5-42EB-89C8-5518B0A7169A}"/>
              </a:ext>
            </a:extLst>
          </p:cNvPr>
          <p:cNvPicPr/>
          <p:nvPr/>
        </p:nvPicPr>
        <p:blipFill rotWithShape="1">
          <a:blip r:embed="rId4"/>
          <a:srcRect l="53473" t="20165" r="17806" b="24090"/>
          <a:stretch/>
        </p:blipFill>
        <p:spPr bwMode="auto">
          <a:xfrm>
            <a:off x="3045209" y="2550694"/>
            <a:ext cx="6916938" cy="391026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75136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05390-6E0E-46F9-A139-ED60972B0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and Informal aspects of an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F0559-078E-43ED-A0EE-CAC208F5C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2B43AE-6447-4387-9506-0E08517E4CE2}"/>
              </a:ext>
            </a:extLst>
          </p:cNvPr>
          <p:cNvPicPr/>
          <p:nvPr/>
        </p:nvPicPr>
        <p:blipFill rotWithShape="1">
          <a:blip r:embed="rId3"/>
          <a:srcRect l="67633" t="35776" r="17585" b="32963"/>
          <a:stretch/>
        </p:blipFill>
        <p:spPr bwMode="auto">
          <a:xfrm>
            <a:off x="2141621" y="2209800"/>
            <a:ext cx="7459579" cy="40386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65142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4086-E20B-43AB-83DE-D5CAFACED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98F1B417-AD52-4FF0-975A-32D2E70E1762}"/>
              </a:ext>
            </a:extLst>
          </p:cNvPr>
          <p:cNvSpPr>
            <a:spLocks noGrp="1"/>
          </p:cNvSpPr>
          <p:nvPr>
            <p:ph type="tbl" idx="1"/>
          </p:nvPr>
        </p:nvSpPr>
        <p:spPr/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948955-58F0-4968-B474-F3303676E913}"/>
              </a:ext>
            </a:extLst>
          </p:cNvPr>
          <p:cNvSpPr txBox="1"/>
          <p:nvPr/>
        </p:nvSpPr>
        <p:spPr>
          <a:xfrm>
            <a:off x="1660358" y="457200"/>
            <a:ext cx="8554453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Read: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u="sng" dirty="0">
                <a:solidFill>
                  <a:srgbClr val="0000FF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hlinkClick r:id="rId3"/>
              </a:rPr>
              <a:t>leadership_2014-easier-said-than-done_tcm18-8893.pdf (cipd.co.uk)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32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How does the article resonate with your organisation?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Think about what formal and informal structures encourage leadership, which discourages effective leadership.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Use the headings from the report and identify where your organisation is within each. </a:t>
            </a:r>
            <a:r>
              <a:rPr lang="en-GB" sz="3200" dirty="0">
                <a:latin typeface="Open Sans" panose="020B0606030504020204" pitchFamily="34" charset="0"/>
                <a:ea typeface="Times New Roman" panose="02020603050405020304" pitchFamily="18" charset="0"/>
              </a:rPr>
              <a:t>Complete the table provided and post on Teams.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84562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3FCAC-C96F-4CDD-8137-57C078F46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Group Allocation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A84489BC-86BE-4D45-99DD-8F0FA42172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60099" y="625683"/>
            <a:ext cx="5455380" cy="54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81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36AA8-C600-482B-B117-FED282EED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0416E-6090-4618-B338-EF2992DB1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Authentic Leadership</a:t>
            </a:r>
          </a:p>
          <a:p>
            <a:r>
              <a:rPr lang="en-GB" sz="2800" dirty="0"/>
              <a:t>Servant Leadership</a:t>
            </a:r>
          </a:p>
          <a:p>
            <a:r>
              <a:rPr lang="en-GB" sz="2800" dirty="0"/>
              <a:t>Purposeful Leadership</a:t>
            </a:r>
          </a:p>
          <a:p>
            <a:r>
              <a:rPr lang="en-GB" sz="2800" dirty="0"/>
              <a:t>Trustworthy Leadership</a:t>
            </a:r>
          </a:p>
          <a:p>
            <a:pPr marL="45720" indent="0">
              <a:buNone/>
            </a:pPr>
            <a:r>
              <a:rPr lang="en-GB" sz="2400" dirty="0">
                <a:latin typeface="Open Sans" panose="020B0606030504020204" pitchFamily="34" charset="0"/>
                <a:ea typeface="Times New Roman" panose="02020603050405020304" pitchFamily="18" charset="0"/>
              </a:rPr>
              <a:t>In your groups research one of the above theories.</a:t>
            </a:r>
          </a:p>
          <a:p>
            <a:pPr marL="45720" indent="0">
              <a:buNone/>
            </a:pPr>
            <a:r>
              <a:rPr lang="en-GB" sz="2400" dirty="0">
                <a:latin typeface="Open Sans" panose="020B0606030504020204" pitchFamily="34" charset="0"/>
                <a:ea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onsider whether the approach is appropriate for leading in complexity and in particular within the current pandemic environment.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" indent="0">
              <a:buNone/>
            </a:pPr>
            <a:endParaRPr lang="en-GB" sz="2800" dirty="0"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pPr marL="4572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666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969CF-7A31-4A06-9612-DF670483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280C7-CD25-409A-A5EA-19FC193CE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CIPD (2014) Leadership Easier said than done (online) CIPD. Available at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leadership_2014-easier-said-than-done_tcm18-8893.pdf (cipd.co.uk)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(2021) Leadership in the Workplace (online).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Leadership in the Workplace | Factsheets | CIPD</a:t>
            </a:r>
            <a:endParaRPr lang="en-GB" sz="1800" u="sng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CIPD (2021) The Profession Map (online). Available at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full-standards-june-2021_tcm29-95364.pdf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 (2021) Leadership through Covid-19 (online).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Leadership through COVID-19 – how has the pandemic changed leadership for the future? | CIPD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Mullins, L. (2019) Organisational Behaviour in the Workplace. London: Pearson.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Northouse, P, (2018) Leadership: Theory and Practice, 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95123564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292</TotalTime>
  <Words>412</Words>
  <Application>Microsoft Office PowerPoint</Application>
  <PresentationFormat>Widescreen</PresentationFormat>
  <Paragraphs>50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Corbel</vt:lpstr>
      <vt:lpstr>Open Sans</vt:lpstr>
      <vt:lpstr>Times New Roman</vt:lpstr>
      <vt:lpstr>Wingdings</vt:lpstr>
      <vt:lpstr>Basis</vt:lpstr>
      <vt:lpstr>Leadership dilemmas</vt:lpstr>
      <vt:lpstr>In this session we will:</vt:lpstr>
      <vt:lpstr>Leading in a pandemic</vt:lpstr>
      <vt:lpstr>How HR has supported your leaders in overcoming one, externally caused, leadership dilemma? </vt:lpstr>
      <vt:lpstr>Professional Standards</vt:lpstr>
      <vt:lpstr>Formal and Informal aspects of an organisation</vt:lpstr>
      <vt:lpstr>PowerPoint Presentation</vt:lpstr>
      <vt:lpstr>Group Allocation</vt:lpstr>
      <vt:lpstr>Leadership Theories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Maggie Inman</dc:creator>
  <cp:lastModifiedBy>Maggie Inman</cp:lastModifiedBy>
  <cp:revision>367</cp:revision>
  <dcterms:created xsi:type="dcterms:W3CDTF">2021-05-11T21:19:56Z</dcterms:created>
  <dcterms:modified xsi:type="dcterms:W3CDTF">2021-10-04T19:56:00Z</dcterms:modified>
</cp:coreProperties>
</file>