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6" r:id="rId1"/>
  </p:sldMasterIdLst>
  <p:notesMasterIdLst>
    <p:notesMasterId r:id="rId13"/>
  </p:notesMasterIdLst>
  <p:sldIdLst>
    <p:sldId id="266" r:id="rId2"/>
    <p:sldId id="256" r:id="rId3"/>
    <p:sldId id="257" r:id="rId4"/>
    <p:sldId id="258" r:id="rId5"/>
    <p:sldId id="261" r:id="rId6"/>
    <p:sldId id="259" r:id="rId7"/>
    <p:sldId id="262" r:id="rId8"/>
    <p:sldId id="263" r:id="rId9"/>
    <p:sldId id="264" r:id="rId10"/>
    <p:sldId id="265" r:id="rId11"/>
    <p:sldId id="26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AF4B89-7FDF-458B-BDB7-BC044DA17471}" v="1" dt="2023-10-20T21:17:32.7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054" autoAdjust="0"/>
  </p:normalViewPr>
  <p:slideViewPr>
    <p:cSldViewPr snapToGrid="0">
      <p:cViewPr>
        <p:scale>
          <a:sx n="51" d="100"/>
          <a:sy n="51" d="100"/>
        </p:scale>
        <p:origin x="1232"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 Oliullah" userId="ba029b44e92ba4ac" providerId="LiveId" clId="{FBAF4B89-7FDF-458B-BDB7-BC044DA17471}"/>
    <pc:docChg chg="modSld">
      <pc:chgData name="A Oliullah" userId="ba029b44e92ba4ac" providerId="LiveId" clId="{FBAF4B89-7FDF-458B-BDB7-BC044DA17471}" dt="2023-10-20T21:17:32.760" v="0" actId="1076"/>
      <pc:docMkLst>
        <pc:docMk/>
      </pc:docMkLst>
      <pc:sldChg chg="modSp">
        <pc:chgData name="A Oliullah" userId="ba029b44e92ba4ac" providerId="LiveId" clId="{FBAF4B89-7FDF-458B-BDB7-BC044DA17471}" dt="2023-10-20T21:17:32.760" v="0" actId="1076"/>
        <pc:sldMkLst>
          <pc:docMk/>
          <pc:sldMk cId="3885429193" sldId="256"/>
        </pc:sldMkLst>
        <pc:picChg chg="mod">
          <ac:chgData name="A Oliullah" userId="ba029b44e92ba4ac" providerId="LiveId" clId="{FBAF4B89-7FDF-458B-BDB7-BC044DA17471}" dt="2023-10-20T21:17:32.760" v="0" actId="1076"/>
          <ac:picMkLst>
            <pc:docMk/>
            <pc:sldMk cId="3885429193" sldId="256"/>
            <ac:picMk id="1028" creationId="{437285F6-E344-F0CA-0B97-279BEC72DA7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962F2B-A9DB-426F-9057-45387AA5F4EB}" type="datetimeFigureOut">
              <a:rPr lang="en-GB" smtClean="0"/>
              <a:t>20/10/2023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DCF180-3B3C-46CE-B5C9-CF268370F6AB}" type="slidenum">
              <a:rPr lang="en-GB" smtClean="0"/>
              <a:t>‹#›</a:t>
            </a:fld>
            <a:endParaRPr lang="en-GB"/>
          </a:p>
        </p:txBody>
      </p:sp>
    </p:spTree>
    <p:extLst>
      <p:ext uri="{BB962C8B-B14F-4D97-AF65-F5344CB8AC3E}">
        <p14:creationId xmlns:p14="http://schemas.microsoft.com/office/powerpoint/2010/main" val="2983559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DCF180-3B3C-46CE-B5C9-CF268370F6AB}" type="slidenum">
              <a:rPr lang="en-GB" smtClean="0"/>
              <a:t>1</a:t>
            </a:fld>
            <a:endParaRPr lang="en-GB"/>
          </a:p>
        </p:txBody>
      </p:sp>
    </p:spTree>
    <p:extLst>
      <p:ext uri="{BB962C8B-B14F-4D97-AF65-F5344CB8AC3E}">
        <p14:creationId xmlns:p14="http://schemas.microsoft.com/office/powerpoint/2010/main" val="29074794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Introduction-Raffles</a:t>
            </a:r>
          </a:p>
          <a:p>
            <a:r>
              <a:rPr lang="en-GB" sz="1200" kern="1200" dirty="0">
                <a:solidFill>
                  <a:schemeClr val="tx1"/>
                </a:solidFill>
                <a:effectLst/>
                <a:latin typeface="+mn-lt"/>
                <a:ea typeface="+mn-ea"/>
                <a:cs typeface="+mn-cs"/>
              </a:rPr>
              <a:t>The world-famous Raffles hotel chain has set up shop in the United Kingdom, bringing with it an exquisite combination of traditional British style and timeless luxury. Raffles has been the standard-bearer for first-rate hospitality since its founding in 1887 (Cousins and Weekes, 2020). The success of their businesses in the United Kingdom, including the legendary Raffles London, is evidence of their dedication to luxury and service.</a:t>
            </a:r>
          </a:p>
          <a:p>
            <a:r>
              <a:rPr lang="en-GB" sz="1200" kern="1200" dirty="0">
                <a:solidFill>
                  <a:schemeClr val="tx1"/>
                </a:solidFill>
                <a:effectLst/>
                <a:latin typeface="+mn-lt"/>
                <a:ea typeface="+mn-ea"/>
                <a:cs typeface="+mn-cs"/>
              </a:rPr>
              <a:t>The apartments at Raffles are exquisitely constructed, and the hotel's restaurants and spa are among the best in the world. Raffles is a popular choice for cultured vacationers because of the company's commitment to both tradition and progress (</a:t>
            </a:r>
            <a:r>
              <a:rPr lang="en-GB" sz="1200" kern="1200" dirty="0" err="1">
                <a:solidFill>
                  <a:schemeClr val="tx1"/>
                </a:solidFill>
                <a:effectLst/>
                <a:latin typeface="+mn-lt"/>
                <a:ea typeface="+mn-ea"/>
                <a:cs typeface="+mn-cs"/>
              </a:rPr>
              <a:t>Onsardi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Onsardi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Fachri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Arkat</a:t>
            </a:r>
            <a:r>
              <a:rPr lang="en-GB" sz="1200" kern="1200" dirty="0">
                <a:solidFill>
                  <a:schemeClr val="tx1"/>
                </a:solidFill>
                <a:effectLst/>
                <a:latin typeface="+mn-lt"/>
                <a:ea typeface="+mn-ea"/>
                <a:cs typeface="+mn-cs"/>
              </a:rPr>
              <a:t>, 2020). The Raffles, UK has long been regarded as the gold standard for high-end comfort and service.</a:t>
            </a:r>
          </a:p>
          <a:p>
            <a:endParaRPr lang="en-GB" dirty="0"/>
          </a:p>
        </p:txBody>
      </p:sp>
      <p:sp>
        <p:nvSpPr>
          <p:cNvPr id="4" name="Slide Number Placeholder 3"/>
          <p:cNvSpPr>
            <a:spLocks noGrp="1"/>
          </p:cNvSpPr>
          <p:nvPr>
            <p:ph type="sldNum" sz="quarter" idx="10"/>
          </p:nvPr>
        </p:nvSpPr>
        <p:spPr/>
        <p:txBody>
          <a:bodyPr/>
          <a:lstStyle/>
          <a:p>
            <a:fld id="{05DCF180-3B3C-46CE-B5C9-CF268370F6AB}" type="slidenum">
              <a:rPr lang="en-GB" smtClean="0"/>
              <a:t>4</a:t>
            </a:fld>
            <a:endParaRPr lang="en-GB"/>
          </a:p>
        </p:txBody>
      </p:sp>
    </p:spTree>
    <p:extLst>
      <p:ext uri="{BB962C8B-B14F-4D97-AF65-F5344CB8AC3E}">
        <p14:creationId xmlns:p14="http://schemas.microsoft.com/office/powerpoint/2010/main" val="36131026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Main Consumers of Raffles and reasons for their Appeal to Consumers</a:t>
            </a:r>
          </a:p>
          <a:p>
            <a:r>
              <a:rPr lang="en-GB" sz="1200" kern="1200" dirty="0">
                <a:solidFill>
                  <a:schemeClr val="tx1"/>
                </a:solidFill>
                <a:effectLst/>
                <a:latin typeface="+mn-lt"/>
                <a:ea typeface="+mn-ea"/>
                <a:cs typeface="+mn-cs"/>
              </a:rPr>
              <a:t>Many different types of wealthy and discriminating customers are drawn to Raffles hotels by the magnetic attraction they provide.</a:t>
            </a:r>
          </a:p>
          <a:p>
            <a:r>
              <a:rPr lang="en-GB" sz="1200" kern="1200" dirty="0">
                <a:solidFill>
                  <a:schemeClr val="tx1"/>
                </a:solidFill>
                <a:effectLst/>
                <a:latin typeface="+mn-lt"/>
                <a:ea typeface="+mn-ea"/>
                <a:cs typeface="+mn-cs"/>
              </a:rPr>
              <a:t>luxury enthusiasts:</a:t>
            </a:r>
          </a:p>
          <a:p>
            <a:r>
              <a:rPr lang="en-GB" sz="1200" kern="1200" dirty="0">
                <a:solidFill>
                  <a:schemeClr val="tx1"/>
                </a:solidFill>
                <a:effectLst/>
                <a:latin typeface="+mn-lt"/>
                <a:ea typeface="+mn-ea"/>
                <a:cs typeface="+mn-cs"/>
              </a:rPr>
              <a:t>Raffles is first and foremost a destination for luxury connoisseurs looking for the height of extravagance and prepared to spend on an unforgettable experience. Guests at Raffles can expect nothing less than the highest level of luxury and service.</a:t>
            </a:r>
          </a:p>
          <a:p>
            <a:r>
              <a:rPr lang="en-GB" sz="1200" kern="1200" dirty="0">
                <a:solidFill>
                  <a:schemeClr val="tx1"/>
                </a:solidFill>
                <a:effectLst/>
                <a:latin typeface="+mn-lt"/>
                <a:ea typeface="+mn-ea"/>
                <a:cs typeface="+mn-cs"/>
              </a:rPr>
              <a:t>Cultural enthusiasts:</a:t>
            </a:r>
          </a:p>
          <a:p>
            <a:r>
              <a:rPr lang="en-GB" sz="1200" kern="1200" dirty="0">
                <a:solidFill>
                  <a:schemeClr val="tx1"/>
                </a:solidFill>
                <a:effectLst/>
                <a:latin typeface="+mn-lt"/>
                <a:ea typeface="+mn-ea"/>
                <a:cs typeface="+mn-cs"/>
              </a:rPr>
              <a:t>Fans of history and architecture are attracted to Raffles hotels since many of them are located in landmark structures. These travellers enjoy the chance to go back in time during their stay at a hotel with a fascinating history, beautiful architecture, or both.</a:t>
            </a:r>
          </a:p>
          <a:p>
            <a:r>
              <a:rPr lang="en-GB" sz="1200" kern="1200" dirty="0">
                <a:solidFill>
                  <a:schemeClr val="tx1"/>
                </a:solidFill>
                <a:effectLst/>
                <a:latin typeface="+mn-lt"/>
                <a:ea typeface="+mn-ea"/>
                <a:cs typeface="+mn-cs"/>
              </a:rPr>
              <a:t>Business </a:t>
            </a:r>
            <a:r>
              <a:rPr lang="en-GB" sz="1200" kern="1200" dirty="0" err="1">
                <a:solidFill>
                  <a:schemeClr val="tx1"/>
                </a:solidFill>
                <a:effectLst/>
                <a:latin typeface="+mn-lt"/>
                <a:ea typeface="+mn-ea"/>
                <a:cs typeface="+mn-cs"/>
              </a:rPr>
              <a:t>travelers</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The majority of our customers are businessmen and women. Raffles offers a productive and exclusive space for professionals at the highest level to meet, relax, and do business.</a:t>
            </a:r>
          </a:p>
          <a:p>
            <a:r>
              <a:rPr lang="en-GB" sz="1200" kern="1200" dirty="0">
                <a:solidFill>
                  <a:schemeClr val="tx1"/>
                </a:solidFill>
                <a:effectLst/>
                <a:latin typeface="+mn-lt"/>
                <a:ea typeface="+mn-ea"/>
                <a:cs typeface="+mn-cs"/>
              </a:rPr>
              <a:t>Seekers of Wellness:</a:t>
            </a:r>
          </a:p>
          <a:p>
            <a:r>
              <a:rPr lang="en-GB" sz="1200" kern="1200" dirty="0">
                <a:solidFill>
                  <a:schemeClr val="tx1"/>
                </a:solidFill>
                <a:effectLst/>
                <a:latin typeface="+mn-lt"/>
                <a:ea typeface="+mn-ea"/>
                <a:cs typeface="+mn-cs"/>
              </a:rPr>
              <a:t>Many Raffles hotels provide luxurious spas and wellness centres popular among guests. Visitors that value downtime and pampering stay at these establishments (Kim, 2019).</a:t>
            </a:r>
          </a:p>
          <a:p>
            <a:r>
              <a:rPr lang="en-GB" sz="1200" kern="1200" dirty="0">
                <a:solidFill>
                  <a:schemeClr val="tx1"/>
                </a:solidFill>
                <a:effectLst/>
                <a:latin typeface="+mn-lt"/>
                <a:ea typeface="+mn-ea"/>
                <a:cs typeface="+mn-cs"/>
              </a:rPr>
              <a:t>International Tourists:</a:t>
            </a:r>
          </a:p>
          <a:p>
            <a:r>
              <a:rPr lang="en-GB" sz="1200" kern="1200" dirty="0">
                <a:solidFill>
                  <a:schemeClr val="tx1"/>
                </a:solidFill>
                <a:effectLst/>
                <a:latin typeface="+mn-lt"/>
                <a:ea typeface="+mn-ea"/>
                <a:cs typeface="+mn-cs"/>
              </a:rPr>
              <a:t>Raffles' dedication to maintaining excellent standards at each site is a source of comfort for world travellers who place a premium on uniformity and superiority throughout their journeys (Goh, 2019).</a:t>
            </a:r>
          </a:p>
          <a:p>
            <a:endParaRPr lang="en-GB" dirty="0"/>
          </a:p>
        </p:txBody>
      </p:sp>
      <p:sp>
        <p:nvSpPr>
          <p:cNvPr id="4" name="Slide Number Placeholder 3"/>
          <p:cNvSpPr>
            <a:spLocks noGrp="1"/>
          </p:cNvSpPr>
          <p:nvPr>
            <p:ph type="sldNum" sz="quarter" idx="10"/>
          </p:nvPr>
        </p:nvSpPr>
        <p:spPr/>
        <p:txBody>
          <a:bodyPr/>
          <a:lstStyle/>
          <a:p>
            <a:fld id="{05DCF180-3B3C-46CE-B5C9-CF268370F6AB}" type="slidenum">
              <a:rPr lang="en-GB" smtClean="0"/>
              <a:t>5</a:t>
            </a:fld>
            <a:endParaRPr lang="en-GB"/>
          </a:p>
        </p:txBody>
      </p:sp>
    </p:spTree>
    <p:extLst>
      <p:ext uri="{BB962C8B-B14F-4D97-AF65-F5344CB8AC3E}">
        <p14:creationId xmlns:p14="http://schemas.microsoft.com/office/powerpoint/2010/main" val="3576245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Nature, Scope and Role of guest services in General and Application on Raffles</a:t>
            </a:r>
          </a:p>
          <a:p>
            <a:r>
              <a:rPr lang="en-GB" sz="1200" kern="1200" dirty="0">
                <a:solidFill>
                  <a:schemeClr val="tx1"/>
                </a:solidFill>
                <a:effectLst/>
                <a:latin typeface="+mn-lt"/>
                <a:ea typeface="+mn-ea"/>
                <a:cs typeface="+mn-cs"/>
              </a:rPr>
              <a:t>Nature: The hotel sector provides a broad variety of guest services and amenities to its customers. Room service, housekeeping, and other standard services fall into this category, whereas concierge assistance, spa treatments, fine dining, and leisure pursuits are examples of other service categories (Camillo, 2021).</a:t>
            </a:r>
          </a:p>
          <a:p>
            <a:r>
              <a:rPr lang="en-GB" sz="1200" kern="1200" dirty="0">
                <a:solidFill>
                  <a:schemeClr val="tx1"/>
                </a:solidFill>
                <a:effectLst/>
                <a:latin typeface="+mn-lt"/>
                <a:ea typeface="+mn-ea"/>
                <a:cs typeface="+mn-cs"/>
              </a:rPr>
              <a:t>Scope: Visitor facilities and services provide a wide range of demands to guarantee a pleasant and pleasurable stay (Cousins and Weekes, 2020). Rooms, suites, and villas are large and fitted with contemporary amenities, making for a pleasant stay. The variety of restaurants, pubs, and in-room dining choices appeals to guests' different tastes.</a:t>
            </a:r>
          </a:p>
          <a:p>
            <a:endParaRPr lang="en-GB" dirty="0"/>
          </a:p>
        </p:txBody>
      </p:sp>
      <p:sp>
        <p:nvSpPr>
          <p:cNvPr id="4" name="Slide Number Placeholder 3"/>
          <p:cNvSpPr>
            <a:spLocks noGrp="1"/>
          </p:cNvSpPr>
          <p:nvPr>
            <p:ph type="sldNum" sz="quarter" idx="10"/>
          </p:nvPr>
        </p:nvSpPr>
        <p:spPr/>
        <p:txBody>
          <a:bodyPr/>
          <a:lstStyle/>
          <a:p>
            <a:fld id="{05DCF180-3B3C-46CE-B5C9-CF268370F6AB}" type="slidenum">
              <a:rPr lang="en-GB" smtClean="0"/>
              <a:t>6</a:t>
            </a:fld>
            <a:endParaRPr lang="en-GB"/>
          </a:p>
        </p:txBody>
      </p:sp>
    </p:spTree>
    <p:extLst>
      <p:ext uri="{BB962C8B-B14F-4D97-AF65-F5344CB8AC3E}">
        <p14:creationId xmlns:p14="http://schemas.microsoft.com/office/powerpoint/2010/main" val="9355025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Nature, Scope and Role of guest services in General and Application on Raffles (Cont’d)</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Role of guest services:</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Services and amenities for visitors serve many purposes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Differentiation: </a:t>
            </a:r>
            <a:r>
              <a:rPr lang="en-GB" sz="1200" kern="1200" dirty="0">
                <a:solidFill>
                  <a:schemeClr val="tx1"/>
                </a:solidFill>
                <a:effectLst/>
                <a:latin typeface="+mn-lt"/>
                <a:ea typeface="+mn-ea"/>
                <a:cs typeface="+mn-cs"/>
              </a:rPr>
              <a:t>High-quality services and amenities are what set one hotel apart from another and are what keep guests coming back. </a:t>
            </a:r>
          </a:p>
          <a:p>
            <a:pPr lvl="0"/>
            <a:r>
              <a:rPr lang="en-GB" sz="1200" b="1" kern="1200" dirty="0">
                <a:solidFill>
                  <a:schemeClr val="tx1"/>
                </a:solidFill>
                <a:effectLst/>
                <a:latin typeface="+mn-lt"/>
                <a:ea typeface="+mn-ea"/>
                <a:cs typeface="+mn-cs"/>
              </a:rPr>
              <a:t>Revenue Generation: </a:t>
            </a:r>
            <a:r>
              <a:rPr lang="en-GB" sz="1200" kern="1200" dirty="0">
                <a:solidFill>
                  <a:schemeClr val="tx1"/>
                </a:solidFill>
                <a:effectLst/>
                <a:latin typeface="+mn-lt"/>
                <a:ea typeface="+mn-ea"/>
                <a:cs typeface="+mn-cs"/>
              </a:rPr>
              <a:t>Luxury amenities, such as restaurants and spas, are a great way for hotels to bring in extra cash (Santos, Filipe and Barbosa, 2022).</a:t>
            </a:r>
          </a:p>
          <a:p>
            <a:pPr lvl="0"/>
            <a:r>
              <a:rPr lang="en-GB" sz="1200" b="1" kern="1200" dirty="0">
                <a:solidFill>
                  <a:schemeClr val="tx1"/>
                </a:solidFill>
                <a:effectLst/>
                <a:latin typeface="+mn-lt"/>
                <a:ea typeface="+mn-ea"/>
                <a:cs typeface="+mn-cs"/>
              </a:rPr>
              <a:t>Competitive Advantage: </a:t>
            </a:r>
            <a:r>
              <a:rPr lang="en-GB" sz="1200" kern="1200" dirty="0">
                <a:solidFill>
                  <a:schemeClr val="tx1"/>
                </a:solidFill>
                <a:effectLst/>
                <a:latin typeface="+mn-lt"/>
                <a:ea typeface="+mn-ea"/>
                <a:cs typeface="+mn-cs"/>
              </a:rPr>
              <a:t>Hotels that provide guests with unusual amenities often have a leg up on the competition.</a:t>
            </a:r>
          </a:p>
          <a:p>
            <a:endParaRPr lang="en-GB" dirty="0"/>
          </a:p>
        </p:txBody>
      </p:sp>
      <p:sp>
        <p:nvSpPr>
          <p:cNvPr id="4" name="Slide Number Placeholder 3"/>
          <p:cNvSpPr>
            <a:spLocks noGrp="1"/>
          </p:cNvSpPr>
          <p:nvPr>
            <p:ph type="sldNum" sz="quarter" idx="10"/>
          </p:nvPr>
        </p:nvSpPr>
        <p:spPr/>
        <p:txBody>
          <a:bodyPr/>
          <a:lstStyle/>
          <a:p>
            <a:fld id="{05DCF180-3B3C-46CE-B5C9-CF268370F6AB}" type="slidenum">
              <a:rPr lang="en-GB" smtClean="0"/>
              <a:t>7</a:t>
            </a:fld>
            <a:endParaRPr lang="en-GB"/>
          </a:p>
        </p:txBody>
      </p:sp>
    </p:spTree>
    <p:extLst>
      <p:ext uri="{BB962C8B-B14F-4D97-AF65-F5344CB8AC3E}">
        <p14:creationId xmlns:p14="http://schemas.microsoft.com/office/powerpoint/2010/main" val="11451258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Application on Raffles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Raffles Hotel, known for its luxury, provides many services and amenities. It offers luxury rooms and suites with modern conveniences in historic houses (</a:t>
            </a:r>
            <a:r>
              <a:rPr lang="en-GB" sz="1200" kern="1200" dirty="0" err="1">
                <a:solidFill>
                  <a:schemeClr val="tx1"/>
                </a:solidFill>
                <a:effectLst/>
                <a:latin typeface="+mn-lt"/>
                <a:ea typeface="+mn-ea"/>
                <a:cs typeface="+mn-cs"/>
              </a:rPr>
              <a:t>Kwansa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Parsa</a:t>
            </a:r>
            <a:r>
              <a:rPr lang="en-GB" sz="1200" kern="1200" dirty="0">
                <a:solidFill>
                  <a:schemeClr val="tx1"/>
                </a:solidFill>
                <a:effectLst/>
                <a:latin typeface="+mn-lt"/>
                <a:ea typeface="+mn-ea"/>
                <a:cs typeface="+mn-cs"/>
              </a:rPr>
              <a:t>, 2020). Raffles has stunning restaurants and bars providing a variety of cuisines.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Raffles' concierges specialise in bookings, city exploration, and personalised experiences. Spa and wellness centres provide rest and refreshment. Swimming, exercise centres, and unusual leisure opportunities abound (</a:t>
            </a:r>
            <a:r>
              <a:rPr lang="en-GB" sz="1200" kern="1200" dirty="0" err="1">
                <a:solidFill>
                  <a:schemeClr val="tx1"/>
                </a:solidFill>
                <a:effectLst/>
                <a:latin typeface="+mn-lt"/>
                <a:ea typeface="+mn-ea"/>
                <a:cs typeface="+mn-cs"/>
              </a:rPr>
              <a:t>Bastic</a:t>
            </a:r>
            <a:r>
              <a:rPr lang="en-GB" sz="1200" kern="1200" dirty="0">
                <a:solidFill>
                  <a:schemeClr val="tx1"/>
                </a:solidFill>
                <a:effectLst/>
                <a:latin typeface="+mn-lt"/>
                <a:ea typeface="+mn-ea"/>
                <a:cs typeface="+mn-cs"/>
              </a:rPr>
              <a:t>, 2020). A great location for special parties and business meetings, Raffles is well-equipped.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Raffles' ability to promote local culture and history gives tourists a unique cultural and heritage experience (</a:t>
            </a:r>
            <a:r>
              <a:rPr lang="en-GB" sz="1200" kern="1200" dirty="0" err="1">
                <a:solidFill>
                  <a:schemeClr val="tx1"/>
                </a:solidFill>
                <a:effectLst/>
                <a:latin typeface="+mn-lt"/>
                <a:ea typeface="+mn-ea"/>
                <a:cs typeface="+mn-cs"/>
              </a:rPr>
              <a:t>Kwansa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Parsa</a:t>
            </a:r>
            <a:r>
              <a:rPr lang="en-GB" sz="1200" kern="1200" dirty="0">
                <a:solidFill>
                  <a:schemeClr val="tx1"/>
                </a:solidFill>
                <a:effectLst/>
                <a:latin typeface="+mn-lt"/>
                <a:ea typeface="+mn-ea"/>
                <a:cs typeface="+mn-cs"/>
              </a:rPr>
              <a:t>, 2020). Raffles Hotel elevates the visitor experience and establishes itself as a renowned luxury destination by providing a wide variety of guest services and amenities.</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5DCF180-3B3C-46CE-B5C9-CF268370F6AB}" type="slidenum">
              <a:rPr lang="en-GB" smtClean="0"/>
              <a:t>8</a:t>
            </a:fld>
            <a:endParaRPr lang="en-GB"/>
          </a:p>
        </p:txBody>
      </p:sp>
    </p:spTree>
    <p:extLst>
      <p:ext uri="{BB962C8B-B14F-4D97-AF65-F5344CB8AC3E}">
        <p14:creationId xmlns:p14="http://schemas.microsoft.com/office/powerpoint/2010/main" val="40611590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The importance of hospitality and how hotels meet guest expectations</a:t>
            </a:r>
          </a:p>
          <a:p>
            <a:r>
              <a:rPr lang="en-GB" sz="1200" kern="1200" dirty="0">
                <a:solidFill>
                  <a:schemeClr val="tx1"/>
                </a:solidFill>
                <a:effectLst/>
                <a:latin typeface="+mn-lt"/>
                <a:ea typeface="+mn-ea"/>
                <a:cs typeface="+mn-cs"/>
              </a:rPr>
              <a:t>Hotels are outstanding illustrations of how hospitality underpins the service sector. It includes welcoming, respecting, and caring for visitors to ensure their comfort, contentment, and well-being (</a:t>
            </a:r>
            <a:r>
              <a:rPr lang="en-US" dirty="0"/>
              <a:t>Solomon, 2019)</a:t>
            </a:r>
            <a:r>
              <a:rPr lang="en-GB" sz="1200" kern="1200" dirty="0">
                <a:solidFill>
                  <a:schemeClr val="tx1"/>
                </a:solidFill>
                <a:effectLst/>
                <a:latin typeface="+mn-lt"/>
                <a:ea typeface="+mn-ea"/>
                <a:cs typeface="+mn-cs"/>
              </a:rPr>
              <a:t>. Hospitality plays several roles in the hotel sector.</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First, hospitality is key to visitor pleasure. Hotels strive to surpass guest expectations. A warm greeting, careful service, and a genuine desire to meet individual requirements provide a good first impression. This creates a memorable experience favourable evaluations.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 A hotel's reputation depends on hospitality. Happy customers are more likely to return and recommend the hotel via word of mouth and online reviews (Henderson, 2022). </a:t>
            </a:r>
            <a:r>
              <a:rPr lang="en-GB" sz="1200" kern="1200" dirty="0" err="1">
                <a:solidFill>
                  <a:schemeClr val="tx1"/>
                </a:solidFill>
                <a:effectLst/>
                <a:latin typeface="+mn-lt"/>
                <a:ea typeface="+mn-ea"/>
                <a:cs typeface="+mn-cs"/>
              </a:rPr>
              <a:t>Raffles’s</a:t>
            </a:r>
            <a:r>
              <a:rPr lang="en-GB" sz="1200" kern="1200" dirty="0">
                <a:solidFill>
                  <a:schemeClr val="tx1"/>
                </a:solidFill>
                <a:effectLst/>
                <a:latin typeface="+mn-lt"/>
                <a:ea typeface="+mn-ea"/>
                <a:cs typeface="+mn-cs"/>
              </a:rPr>
              <a:t> hospitality may attract new customers and boost its market position.</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Excellent hospitality exceeds visitor expectations. Hotels like Raffles make additional efforts to make guests feel cherished and understood by offering personalised services like anniversaries and dietary preferences  (Wentz, 2021). Quick replies and problem-solving help surpass expectations. Raffles' meals and drinks will satisfy even the pickiest palates. Raffles immerses visitors in local culture and tradition for a unique and genuine experience.</a:t>
            </a:r>
          </a:p>
          <a:p>
            <a:endParaRPr lang="en-GB" dirty="0"/>
          </a:p>
        </p:txBody>
      </p:sp>
      <p:sp>
        <p:nvSpPr>
          <p:cNvPr id="4" name="Slide Number Placeholder 3"/>
          <p:cNvSpPr>
            <a:spLocks noGrp="1"/>
          </p:cNvSpPr>
          <p:nvPr>
            <p:ph type="sldNum" sz="quarter" idx="10"/>
          </p:nvPr>
        </p:nvSpPr>
        <p:spPr/>
        <p:txBody>
          <a:bodyPr/>
          <a:lstStyle/>
          <a:p>
            <a:fld id="{05DCF180-3B3C-46CE-B5C9-CF268370F6AB}" type="slidenum">
              <a:rPr lang="en-GB" smtClean="0"/>
              <a:t>9</a:t>
            </a:fld>
            <a:endParaRPr lang="en-GB"/>
          </a:p>
        </p:txBody>
      </p:sp>
    </p:spTree>
    <p:extLst>
      <p:ext uri="{BB962C8B-B14F-4D97-AF65-F5344CB8AC3E}">
        <p14:creationId xmlns:p14="http://schemas.microsoft.com/office/powerpoint/2010/main" val="14405780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Conclusion</a:t>
            </a:r>
          </a:p>
          <a:p>
            <a:r>
              <a:rPr lang="en-GB" sz="1200" kern="1200" dirty="0">
                <a:solidFill>
                  <a:schemeClr val="tx1"/>
                </a:solidFill>
                <a:effectLst/>
                <a:latin typeface="+mn-lt"/>
                <a:ea typeface="+mn-ea"/>
                <a:cs typeface="+mn-cs"/>
              </a:rPr>
              <a:t>Hospitality is a crucial skill in the hotel business. Raffles gets positive reviews, repeat business, and positive word-of-mouth when they consistently provide guests with an exceptional experience that exceeds their expectations (Henderson, 2022). The industry's dedication to making hotels "home away from home" and leaving visitors with lasting memories is embodied by the hospitality at the hotel's core.</a:t>
            </a:r>
          </a:p>
        </p:txBody>
      </p:sp>
      <p:sp>
        <p:nvSpPr>
          <p:cNvPr id="4" name="Slide Number Placeholder 3"/>
          <p:cNvSpPr>
            <a:spLocks noGrp="1"/>
          </p:cNvSpPr>
          <p:nvPr>
            <p:ph type="sldNum" sz="quarter" idx="10"/>
          </p:nvPr>
        </p:nvSpPr>
        <p:spPr/>
        <p:txBody>
          <a:bodyPr/>
          <a:lstStyle/>
          <a:p>
            <a:fld id="{05DCF180-3B3C-46CE-B5C9-CF268370F6AB}" type="slidenum">
              <a:rPr lang="en-GB" smtClean="0"/>
              <a:t>10</a:t>
            </a:fld>
            <a:endParaRPr lang="en-GB"/>
          </a:p>
        </p:txBody>
      </p:sp>
    </p:spTree>
    <p:extLst>
      <p:ext uri="{BB962C8B-B14F-4D97-AF65-F5344CB8AC3E}">
        <p14:creationId xmlns:p14="http://schemas.microsoft.com/office/powerpoint/2010/main" val="21689246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3AC78EBB-F12E-4F45-A7E4-CD785072EA6C}" type="datetimeFigureOut">
              <a:rPr lang="en-GB" smtClean="0"/>
              <a:t>20/10/2023</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74957772-D201-41E7-A587-8667CB627DF9}" type="slidenum">
              <a:rPr lang="en-GB" smtClean="0"/>
              <a:t>‹#›</a:t>
            </a:fld>
            <a:endParaRPr lang="en-GB"/>
          </a:p>
        </p:txBody>
      </p:sp>
    </p:spTree>
    <p:extLst>
      <p:ext uri="{BB962C8B-B14F-4D97-AF65-F5344CB8AC3E}">
        <p14:creationId xmlns:p14="http://schemas.microsoft.com/office/powerpoint/2010/main" val="4059142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C78EBB-F12E-4F45-A7E4-CD785072EA6C}" type="datetimeFigureOut">
              <a:rPr lang="en-GB" smtClean="0"/>
              <a:t>20/10/2023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957772-D201-41E7-A587-8667CB627DF9}" type="slidenum">
              <a:rPr lang="en-GB" smtClean="0"/>
              <a:t>‹#›</a:t>
            </a:fld>
            <a:endParaRPr lang="en-GB"/>
          </a:p>
        </p:txBody>
      </p:sp>
    </p:spTree>
    <p:extLst>
      <p:ext uri="{BB962C8B-B14F-4D97-AF65-F5344CB8AC3E}">
        <p14:creationId xmlns:p14="http://schemas.microsoft.com/office/powerpoint/2010/main" val="3002548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AC78EBB-F12E-4F45-A7E4-CD785072EA6C}" type="datetimeFigureOut">
              <a:rPr lang="en-GB" smtClean="0"/>
              <a:t>20/10/2023</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4957772-D201-41E7-A587-8667CB627DF9}" type="slidenum">
              <a:rPr lang="en-GB" smtClean="0"/>
              <a:t>‹#›</a:t>
            </a:fld>
            <a:endParaRPr lang="en-GB"/>
          </a:p>
        </p:txBody>
      </p:sp>
    </p:spTree>
    <p:extLst>
      <p:ext uri="{BB962C8B-B14F-4D97-AF65-F5344CB8AC3E}">
        <p14:creationId xmlns:p14="http://schemas.microsoft.com/office/powerpoint/2010/main" val="3073421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AC78EBB-F12E-4F45-A7E4-CD785072EA6C}" type="datetimeFigureOut">
              <a:rPr lang="en-GB" smtClean="0"/>
              <a:t>20/10/2023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957772-D201-41E7-A587-8667CB627DF9}" type="slidenum">
              <a:rPr lang="en-GB" smtClean="0"/>
              <a:t>‹#›</a:t>
            </a:fld>
            <a:endParaRPr lang="en-GB"/>
          </a:p>
        </p:txBody>
      </p:sp>
    </p:spTree>
    <p:extLst>
      <p:ext uri="{BB962C8B-B14F-4D97-AF65-F5344CB8AC3E}">
        <p14:creationId xmlns:p14="http://schemas.microsoft.com/office/powerpoint/2010/main" val="37552044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C78EBB-F12E-4F45-A7E4-CD785072EA6C}" type="datetimeFigureOut">
              <a:rPr lang="en-GB" smtClean="0"/>
              <a:t>20/10/2023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957772-D201-41E7-A587-8667CB627DF9}" type="slidenum">
              <a:rPr lang="en-GB" smtClean="0"/>
              <a:t>‹#›</a:t>
            </a:fld>
            <a:endParaRPr lang="en-GB"/>
          </a:p>
        </p:txBody>
      </p:sp>
    </p:spTree>
    <p:extLst>
      <p:ext uri="{BB962C8B-B14F-4D97-AF65-F5344CB8AC3E}">
        <p14:creationId xmlns:p14="http://schemas.microsoft.com/office/powerpoint/2010/main" val="3732595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AC78EBB-F12E-4F45-A7E4-CD785072EA6C}" type="datetimeFigureOut">
              <a:rPr lang="en-GB" smtClean="0"/>
              <a:t>20/10/2023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4957772-D201-41E7-A587-8667CB627DF9}" type="slidenum">
              <a:rPr lang="en-GB" smtClean="0"/>
              <a:t>‹#›</a:t>
            </a:fld>
            <a:endParaRPr lang="en-GB"/>
          </a:p>
        </p:txBody>
      </p:sp>
    </p:spTree>
    <p:extLst>
      <p:ext uri="{BB962C8B-B14F-4D97-AF65-F5344CB8AC3E}">
        <p14:creationId xmlns:p14="http://schemas.microsoft.com/office/powerpoint/2010/main" val="2054972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C78EBB-F12E-4F45-A7E4-CD785072EA6C}" type="datetimeFigureOut">
              <a:rPr lang="en-GB" smtClean="0"/>
              <a:t>20/10/2023</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74957772-D201-41E7-A587-8667CB627DF9}" type="slidenum">
              <a:rPr lang="en-GB" smtClean="0"/>
              <a:t>‹#›</a:t>
            </a:fld>
            <a:endParaRPr lang="en-GB"/>
          </a:p>
        </p:txBody>
      </p:sp>
    </p:spTree>
    <p:extLst>
      <p:ext uri="{BB962C8B-B14F-4D97-AF65-F5344CB8AC3E}">
        <p14:creationId xmlns:p14="http://schemas.microsoft.com/office/powerpoint/2010/main" val="1550035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AC78EBB-F12E-4F45-A7E4-CD785072EA6C}" type="datetimeFigureOut">
              <a:rPr lang="en-GB" smtClean="0"/>
              <a:t>20/10/2023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4957772-D201-41E7-A587-8667CB627DF9}" type="slidenum">
              <a:rPr lang="en-GB" smtClean="0"/>
              <a:t>‹#›</a:t>
            </a:fld>
            <a:endParaRPr lang="en-GB"/>
          </a:p>
        </p:txBody>
      </p:sp>
    </p:spTree>
    <p:extLst>
      <p:ext uri="{BB962C8B-B14F-4D97-AF65-F5344CB8AC3E}">
        <p14:creationId xmlns:p14="http://schemas.microsoft.com/office/powerpoint/2010/main" val="32563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AC78EBB-F12E-4F45-A7E4-CD785072EA6C}" type="datetimeFigureOut">
              <a:rPr lang="en-GB" smtClean="0"/>
              <a:t>20/10/2023</a:t>
            </a:fld>
            <a:endParaRPr lang="en-GB"/>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4957772-D201-41E7-A587-8667CB627DF9}" type="slidenum">
              <a:rPr lang="en-GB" smtClean="0"/>
              <a:t>‹#›</a:t>
            </a:fld>
            <a:endParaRPr lang="en-GB"/>
          </a:p>
        </p:txBody>
      </p:sp>
    </p:spTree>
    <p:extLst>
      <p:ext uri="{BB962C8B-B14F-4D97-AF65-F5344CB8AC3E}">
        <p14:creationId xmlns:p14="http://schemas.microsoft.com/office/powerpoint/2010/main" val="2103025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AC78EBB-F12E-4F45-A7E4-CD785072EA6C}" type="datetimeFigureOut">
              <a:rPr lang="en-GB" smtClean="0"/>
              <a:t>20/10/2023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4957772-D201-41E7-A587-8667CB627DF9}" type="slidenum">
              <a:rPr lang="en-GB" smtClean="0"/>
              <a:t>‹#›</a:t>
            </a:fld>
            <a:endParaRPr lang="en-GB"/>
          </a:p>
        </p:txBody>
      </p:sp>
    </p:spTree>
    <p:extLst>
      <p:ext uri="{BB962C8B-B14F-4D97-AF65-F5344CB8AC3E}">
        <p14:creationId xmlns:p14="http://schemas.microsoft.com/office/powerpoint/2010/main" val="15098590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AC78EBB-F12E-4F45-A7E4-CD785072EA6C}" type="datetimeFigureOut">
              <a:rPr lang="en-GB" smtClean="0"/>
              <a:t>20/10/2023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4957772-D201-41E7-A587-8667CB627DF9}" type="slidenum">
              <a:rPr lang="en-GB" smtClean="0"/>
              <a:t>‹#›</a:t>
            </a:fld>
            <a:endParaRPr lang="en-GB"/>
          </a:p>
        </p:txBody>
      </p:sp>
    </p:spTree>
    <p:extLst>
      <p:ext uri="{BB962C8B-B14F-4D97-AF65-F5344CB8AC3E}">
        <p14:creationId xmlns:p14="http://schemas.microsoft.com/office/powerpoint/2010/main" val="12533499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AC78EBB-F12E-4F45-A7E4-CD785072EA6C}" type="datetimeFigureOut">
              <a:rPr lang="en-GB" smtClean="0"/>
              <a:t>20/10/2023</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4957772-D201-41E7-A587-8667CB627DF9}" type="slidenum">
              <a:rPr lang="en-GB" smtClean="0"/>
              <a:t>‹#›</a:t>
            </a:fld>
            <a:endParaRPr lang="en-GB"/>
          </a:p>
        </p:txBody>
      </p:sp>
    </p:spTree>
    <p:extLst>
      <p:ext uri="{BB962C8B-B14F-4D97-AF65-F5344CB8AC3E}">
        <p14:creationId xmlns:p14="http://schemas.microsoft.com/office/powerpoint/2010/main" val="1580661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AC78EBB-F12E-4F45-A7E4-CD785072EA6C}" type="datetimeFigureOut">
              <a:rPr lang="en-GB" smtClean="0"/>
              <a:t>20/10/2023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4957772-D201-41E7-A587-8667CB627DF9}" type="slidenum">
              <a:rPr lang="en-GB" smtClean="0"/>
              <a:t>‹#›</a:t>
            </a:fld>
            <a:endParaRPr lang="en-GB"/>
          </a:p>
        </p:txBody>
      </p:sp>
    </p:spTree>
    <p:extLst>
      <p:ext uri="{BB962C8B-B14F-4D97-AF65-F5344CB8AC3E}">
        <p14:creationId xmlns:p14="http://schemas.microsoft.com/office/powerpoint/2010/main" val="13127839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AC78EBB-F12E-4F45-A7E4-CD785072EA6C}" type="datetimeFigureOut">
              <a:rPr lang="en-GB" smtClean="0"/>
              <a:t>20/10/2023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957772-D201-41E7-A587-8667CB627DF9}" type="slidenum">
              <a:rPr lang="en-GB" smtClean="0"/>
              <a:t>‹#›</a:t>
            </a:fld>
            <a:endParaRPr lang="en-GB"/>
          </a:p>
        </p:txBody>
      </p:sp>
    </p:spTree>
    <p:extLst>
      <p:ext uri="{BB962C8B-B14F-4D97-AF65-F5344CB8AC3E}">
        <p14:creationId xmlns:p14="http://schemas.microsoft.com/office/powerpoint/2010/main" val="252471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AC78EBB-F12E-4F45-A7E4-CD785072EA6C}" type="datetimeFigureOut">
              <a:rPr lang="en-GB" smtClean="0"/>
              <a:t>20/10/2023</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74957772-D201-41E7-A587-8667CB627DF9}" type="slidenum">
              <a:rPr lang="en-GB" smtClean="0"/>
              <a:t>‹#›</a:t>
            </a:fld>
            <a:endParaRPr lang="en-GB"/>
          </a:p>
        </p:txBody>
      </p:sp>
    </p:spTree>
    <p:extLst>
      <p:ext uri="{BB962C8B-B14F-4D97-AF65-F5344CB8AC3E}">
        <p14:creationId xmlns:p14="http://schemas.microsoft.com/office/powerpoint/2010/main" val="18018613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3AC78EBB-F12E-4F45-A7E4-CD785072EA6C}" type="datetimeFigureOut">
              <a:rPr lang="en-GB" smtClean="0"/>
              <a:t>20/10/2023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957772-D201-41E7-A587-8667CB627DF9}" type="slidenum">
              <a:rPr lang="en-GB" smtClean="0"/>
              <a:t>‹#›</a:t>
            </a:fld>
            <a:endParaRPr lang="en-GB"/>
          </a:p>
        </p:txBody>
      </p:sp>
    </p:spTree>
    <p:extLst>
      <p:ext uri="{BB962C8B-B14F-4D97-AF65-F5344CB8AC3E}">
        <p14:creationId xmlns:p14="http://schemas.microsoft.com/office/powerpoint/2010/main" val="19636266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3AC78EBB-F12E-4F45-A7E4-CD785072EA6C}" type="datetimeFigureOut">
              <a:rPr lang="en-GB" smtClean="0"/>
              <a:t>20/10/2023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4957772-D201-41E7-A587-8667CB627DF9}" type="slidenum">
              <a:rPr lang="en-GB" smtClean="0"/>
              <a:t>‹#›</a:t>
            </a:fld>
            <a:endParaRPr lang="en-GB"/>
          </a:p>
        </p:txBody>
      </p:sp>
    </p:spTree>
    <p:extLst>
      <p:ext uri="{BB962C8B-B14F-4D97-AF65-F5344CB8AC3E}">
        <p14:creationId xmlns:p14="http://schemas.microsoft.com/office/powerpoint/2010/main" val="4057170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3AC78EBB-F12E-4F45-A7E4-CD785072EA6C}" type="datetimeFigureOut">
              <a:rPr lang="en-GB" smtClean="0"/>
              <a:t>20/10/2023</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74957772-D201-41E7-A587-8667CB627DF9}" type="slidenum">
              <a:rPr lang="en-GB" smtClean="0"/>
              <a:t>‹#›</a:t>
            </a:fld>
            <a:endParaRPr lang="en-GB"/>
          </a:p>
        </p:txBody>
      </p:sp>
    </p:spTree>
    <p:extLst>
      <p:ext uri="{BB962C8B-B14F-4D97-AF65-F5344CB8AC3E}">
        <p14:creationId xmlns:p14="http://schemas.microsoft.com/office/powerpoint/2010/main" val="1687816580"/>
      </p:ext>
    </p:extLst>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 id="2147483808" r:id="rId12"/>
    <p:sldLayoutId id="2147483809" r:id="rId13"/>
    <p:sldLayoutId id="2147483810" r:id="rId14"/>
    <p:sldLayoutId id="2147483811" r:id="rId15"/>
    <p:sldLayoutId id="2147483812" r:id="rId16"/>
    <p:sldLayoutId id="214748381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712E451E-151A-4910-BF41-6A040B659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C296EFE4-A70C-4388-9A15-3F657B661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 y="473745"/>
            <a:ext cx="11227090" cy="5902829"/>
          </a:xfrm>
          <a:prstGeom prst="rect">
            <a:avLst/>
          </a:pr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47EFDA4-6255-C936-9AAE-4F827367BF2C}"/>
              </a:ext>
            </a:extLst>
          </p:cNvPr>
          <p:cNvSpPr>
            <a:spLocks noGrp="1"/>
          </p:cNvSpPr>
          <p:nvPr>
            <p:ph type="ctrTitle"/>
          </p:nvPr>
        </p:nvSpPr>
        <p:spPr>
          <a:xfrm>
            <a:off x="1199405" y="2099733"/>
            <a:ext cx="8825658" cy="2677648"/>
          </a:xfrm>
        </p:spPr>
        <p:txBody>
          <a:bodyPr>
            <a:normAutofit/>
          </a:bodyPr>
          <a:lstStyle/>
          <a:p>
            <a:pPr algn="ctr"/>
            <a:r>
              <a:rPr lang="en-GB" sz="2400" dirty="0">
                <a:solidFill>
                  <a:srgbClr val="00B050"/>
                </a:solidFill>
              </a:rPr>
              <a:t>HOSPITALITY AND GUEST SERVICE MANAGEMENT</a:t>
            </a:r>
            <a:br>
              <a:rPr lang="en-GB" sz="2400" dirty="0">
                <a:solidFill>
                  <a:srgbClr val="00B050"/>
                </a:solidFill>
              </a:rPr>
            </a:br>
            <a:r>
              <a:rPr lang="en-GB" sz="2400" dirty="0">
                <a:solidFill>
                  <a:srgbClr val="00B050"/>
                </a:solidFill>
              </a:rPr>
              <a:t>(BMIH4003)</a:t>
            </a:r>
          </a:p>
        </p:txBody>
      </p:sp>
      <p:sp>
        <p:nvSpPr>
          <p:cNvPr id="3" name="Subtitle 2">
            <a:extLst>
              <a:ext uri="{FF2B5EF4-FFF2-40B4-BE49-F238E27FC236}">
                <a16:creationId xmlns:a16="http://schemas.microsoft.com/office/drawing/2014/main" id="{4EA6C62E-A13E-658B-127B-A5E2E019228D}"/>
              </a:ext>
            </a:extLst>
          </p:cNvPr>
          <p:cNvSpPr>
            <a:spLocks noGrp="1"/>
          </p:cNvSpPr>
          <p:nvPr>
            <p:ph type="subTitle" idx="1"/>
          </p:nvPr>
        </p:nvSpPr>
        <p:spPr>
          <a:xfrm>
            <a:off x="1154955" y="4777380"/>
            <a:ext cx="8825658" cy="861420"/>
          </a:xfrm>
        </p:spPr>
        <p:txBody>
          <a:bodyPr>
            <a:normAutofit/>
          </a:bodyPr>
          <a:lstStyle/>
          <a:p>
            <a:pPr algn="ctr"/>
            <a:r>
              <a:rPr lang="en-GB" dirty="0">
                <a:solidFill>
                  <a:schemeClr val="tx2"/>
                </a:solidFill>
              </a:rPr>
              <a:t>Student ID: 2226836</a:t>
            </a:r>
          </a:p>
          <a:p>
            <a:pPr algn="ctr"/>
            <a:r>
              <a:rPr lang="en-GB" dirty="0">
                <a:solidFill>
                  <a:schemeClr val="tx2"/>
                </a:solidFill>
              </a:rPr>
              <a:t>Tutor: charlotte </a:t>
            </a:r>
            <a:r>
              <a:rPr lang="en-GB" dirty="0" err="1">
                <a:solidFill>
                  <a:schemeClr val="tx2"/>
                </a:solidFill>
              </a:rPr>
              <a:t>joyner</a:t>
            </a:r>
            <a:endParaRPr lang="en-GB" dirty="0">
              <a:solidFill>
                <a:schemeClr val="tx2"/>
              </a:solidFill>
            </a:endParaRPr>
          </a:p>
          <a:p>
            <a:endParaRPr lang="en-GB" dirty="0">
              <a:solidFill>
                <a:schemeClr val="tx2"/>
              </a:solidFill>
            </a:endParaRPr>
          </a:p>
        </p:txBody>
      </p:sp>
      <p:sp>
        <p:nvSpPr>
          <p:cNvPr id="29" name="Rectangle 28">
            <a:extLst>
              <a:ext uri="{FF2B5EF4-FFF2-40B4-BE49-F238E27FC236}">
                <a16:creationId xmlns:a16="http://schemas.microsoft.com/office/drawing/2014/main" id="{425EBAFC-9388-432A-BCFD-EEA2F410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78190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97280" y="672723"/>
            <a:ext cx="9144000" cy="2387600"/>
          </a:xfrm>
          <a:noFill/>
        </p:spPr>
        <p:txBody>
          <a:bodyPr>
            <a:normAutofit/>
          </a:bodyPr>
          <a:lstStyle/>
          <a:p>
            <a:r>
              <a:rPr lang="en-US" sz="3100" b="1" dirty="0">
                <a:solidFill>
                  <a:schemeClr val="bg1"/>
                </a:solidFill>
              </a:rPr>
              <a:t>The roles and importance of high-quality service, hospitality and guest services in within hospitality industry.</a:t>
            </a:r>
            <a:br>
              <a:rPr lang="en-US" sz="4400" b="1" dirty="0">
                <a:solidFill>
                  <a:schemeClr val="bg1"/>
                </a:solidFill>
              </a:rPr>
            </a:br>
            <a:r>
              <a:rPr lang="en-US" sz="4400" b="1" dirty="0">
                <a:solidFill>
                  <a:schemeClr val="bg1"/>
                </a:solidFill>
              </a:rPr>
              <a:t>-A study about Raffles-</a:t>
            </a:r>
            <a:endParaRPr lang="en-GB" sz="4400" b="1" dirty="0">
              <a:solidFill>
                <a:schemeClr val="bg1"/>
              </a:solidFill>
            </a:endParaRPr>
          </a:p>
        </p:txBody>
      </p:sp>
      <p:sp>
        <p:nvSpPr>
          <p:cNvPr id="4" name="Rounded Rectangle 3"/>
          <p:cNvSpPr/>
          <p:nvPr/>
        </p:nvSpPr>
        <p:spPr>
          <a:xfrm>
            <a:off x="5500255" y="-45719"/>
            <a:ext cx="45719" cy="45719"/>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pic>
        <p:nvPicPr>
          <p:cNvPr id="1028" name="Picture 4" descr="A New Raffles Hotel Inside London’s Old War Office | Luxury Travel Advisor">
            <a:extLst>
              <a:ext uri="{FF2B5EF4-FFF2-40B4-BE49-F238E27FC236}">
                <a16:creationId xmlns:a16="http://schemas.microsoft.com/office/drawing/2014/main" id="{437285F6-E344-F0CA-0B97-279BEC72DA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88525" y="3060323"/>
            <a:ext cx="4247070" cy="331254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D239FEF-A43A-5A60-73A2-34AD14F7B40B}"/>
              </a:ext>
            </a:extLst>
          </p:cNvPr>
          <p:cNvSpPr txBox="1"/>
          <p:nvPr/>
        </p:nvSpPr>
        <p:spPr>
          <a:xfrm>
            <a:off x="2679940" y="5444871"/>
            <a:ext cx="3416060" cy="369332"/>
          </a:xfrm>
          <a:prstGeom prst="rect">
            <a:avLst/>
          </a:prstGeom>
          <a:noFill/>
        </p:spPr>
        <p:txBody>
          <a:bodyPr wrap="square" rtlCol="0">
            <a:spAutoFit/>
          </a:bodyPr>
          <a:lstStyle/>
          <a:p>
            <a:r>
              <a:rPr lang="en-GB" dirty="0">
                <a:solidFill>
                  <a:schemeClr val="bg1"/>
                </a:solidFill>
              </a:rPr>
              <a:t>By Abul </a:t>
            </a:r>
            <a:r>
              <a:rPr lang="en-GB" dirty="0" err="1">
                <a:solidFill>
                  <a:schemeClr val="bg1"/>
                </a:solidFill>
              </a:rPr>
              <a:t>Fozol</a:t>
            </a:r>
            <a:r>
              <a:rPr lang="en-GB" dirty="0">
                <a:solidFill>
                  <a:schemeClr val="bg1"/>
                </a:solidFill>
              </a:rPr>
              <a:t> </a:t>
            </a:r>
            <a:r>
              <a:rPr lang="en-GB" dirty="0" err="1">
                <a:solidFill>
                  <a:schemeClr val="bg1"/>
                </a:solidFill>
              </a:rPr>
              <a:t>Oliullah</a:t>
            </a:r>
            <a:endParaRPr lang="en-GB" dirty="0">
              <a:solidFill>
                <a:schemeClr val="bg1"/>
              </a:solidFill>
            </a:endParaRPr>
          </a:p>
        </p:txBody>
      </p:sp>
    </p:spTree>
    <p:extLst>
      <p:ext uri="{BB962C8B-B14F-4D97-AF65-F5344CB8AC3E}">
        <p14:creationId xmlns:p14="http://schemas.microsoft.com/office/powerpoint/2010/main" val="3885429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Table of Contents</a:t>
            </a:r>
          </a:p>
        </p:txBody>
      </p:sp>
      <p:sp>
        <p:nvSpPr>
          <p:cNvPr id="3" name="Content Placeholder 2"/>
          <p:cNvSpPr>
            <a:spLocks noGrp="1"/>
          </p:cNvSpPr>
          <p:nvPr>
            <p:ph idx="1"/>
          </p:nvPr>
        </p:nvSpPr>
        <p:spPr/>
        <p:txBody>
          <a:bodyPr/>
          <a:lstStyle/>
          <a:p>
            <a:r>
              <a:rPr lang="en-US" dirty="0"/>
              <a:t>Introduction-Raffles</a:t>
            </a:r>
          </a:p>
          <a:p>
            <a:r>
              <a:rPr lang="en-US" dirty="0"/>
              <a:t>Main Consumers of Raffles and reasons for their Appeal to Consumers</a:t>
            </a:r>
          </a:p>
          <a:p>
            <a:r>
              <a:rPr lang="en-US" dirty="0"/>
              <a:t>Nature, Scope and Role of guest services in General and Application on Raffles</a:t>
            </a:r>
          </a:p>
          <a:p>
            <a:r>
              <a:rPr lang="en-US" dirty="0"/>
              <a:t>Application on Raffles</a:t>
            </a:r>
          </a:p>
          <a:p>
            <a:r>
              <a:rPr lang="en-US" dirty="0"/>
              <a:t>The importance of hospitality and how hotels meet guest expectations</a:t>
            </a:r>
          </a:p>
          <a:p>
            <a:r>
              <a:rPr lang="en-US" dirty="0"/>
              <a:t>Conclusion</a:t>
            </a:r>
          </a:p>
          <a:p>
            <a:endParaRPr lang="en-GB" dirty="0"/>
          </a:p>
        </p:txBody>
      </p:sp>
    </p:spTree>
    <p:extLst>
      <p:ext uri="{BB962C8B-B14F-4D97-AF65-F5344CB8AC3E}">
        <p14:creationId xmlns:p14="http://schemas.microsoft.com/office/powerpoint/2010/main" val="23310654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chemeClr val="bg1"/>
                </a:solidFill>
              </a:rPr>
              <a:t>Introduction-Raffles</a:t>
            </a:r>
            <a:endParaRPr lang="en-GB" dirty="0">
              <a:solidFill>
                <a:schemeClr val="bg1"/>
              </a:solidFill>
            </a:endParaRPr>
          </a:p>
        </p:txBody>
      </p:sp>
      <p:sp>
        <p:nvSpPr>
          <p:cNvPr id="3" name="Content Placeholder 2"/>
          <p:cNvSpPr>
            <a:spLocks noGrp="1"/>
          </p:cNvSpPr>
          <p:nvPr>
            <p:ph idx="1"/>
          </p:nvPr>
        </p:nvSpPr>
        <p:spPr/>
        <p:txBody>
          <a:bodyPr>
            <a:normAutofit/>
          </a:bodyPr>
          <a:lstStyle/>
          <a:p>
            <a:r>
              <a:rPr lang="en-US" dirty="0"/>
              <a:t>Raffles hotel chain has set up shop in the United Kingdom, an exquisite combination of traditional British style and timeless luxury. </a:t>
            </a:r>
          </a:p>
          <a:p>
            <a:r>
              <a:rPr lang="en-US" dirty="0"/>
              <a:t>Raffles has been the standard-bearer for first-rate hospitality since its founding in 1887 </a:t>
            </a:r>
          </a:p>
          <a:p>
            <a:r>
              <a:rPr lang="en-US" dirty="0"/>
              <a:t>Raffles is a popular choice for cultured vacationers because of the company's commitment to both tradition and progress.</a:t>
            </a:r>
            <a:endParaRPr lang="en-GB" dirty="0"/>
          </a:p>
        </p:txBody>
      </p:sp>
    </p:spTree>
    <p:extLst>
      <p:ext uri="{BB962C8B-B14F-4D97-AF65-F5344CB8AC3E}">
        <p14:creationId xmlns:p14="http://schemas.microsoft.com/office/powerpoint/2010/main" val="1958187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bg1"/>
                </a:solidFill>
              </a:rPr>
              <a:t>Main Consumers of Raffles and reasons for their Appeal to Consumers</a:t>
            </a:r>
            <a:endParaRPr lang="en-GB" dirty="0">
              <a:solidFill>
                <a:schemeClr val="bg1"/>
              </a:solidFill>
            </a:endParaRPr>
          </a:p>
        </p:txBody>
      </p:sp>
      <p:sp>
        <p:nvSpPr>
          <p:cNvPr id="3" name="Content Placeholder 2"/>
          <p:cNvSpPr>
            <a:spLocks noGrp="1"/>
          </p:cNvSpPr>
          <p:nvPr>
            <p:ph idx="1"/>
          </p:nvPr>
        </p:nvSpPr>
        <p:spPr/>
        <p:txBody>
          <a:bodyPr/>
          <a:lstStyle/>
          <a:p>
            <a:r>
              <a:rPr lang="en-US" sz="2400" dirty="0"/>
              <a:t>luxury enthusiasts</a:t>
            </a:r>
          </a:p>
          <a:p>
            <a:r>
              <a:rPr lang="en-US" sz="2400" dirty="0"/>
              <a:t>Cultural enthusiasts</a:t>
            </a:r>
          </a:p>
          <a:p>
            <a:r>
              <a:rPr lang="en-US" sz="2400" dirty="0"/>
              <a:t>Business travelers</a:t>
            </a:r>
          </a:p>
          <a:p>
            <a:r>
              <a:rPr lang="en-US" sz="2400" dirty="0"/>
              <a:t>Seekers of Wellness</a:t>
            </a:r>
          </a:p>
          <a:p>
            <a:r>
              <a:rPr lang="en-US" sz="2400" dirty="0"/>
              <a:t>International Tourists</a:t>
            </a:r>
          </a:p>
          <a:p>
            <a:pPr marL="0" indent="0">
              <a:buNone/>
            </a:pPr>
            <a:endParaRPr lang="en-GB" dirty="0"/>
          </a:p>
        </p:txBody>
      </p:sp>
      <p:pic>
        <p:nvPicPr>
          <p:cNvPr id="4" name="Picture 3"/>
          <p:cNvPicPr>
            <a:picLocks noChangeAspect="1"/>
          </p:cNvPicPr>
          <p:nvPr/>
        </p:nvPicPr>
        <p:blipFill>
          <a:blip r:embed="rId3"/>
          <a:stretch>
            <a:fillRect/>
          </a:stretch>
        </p:blipFill>
        <p:spPr>
          <a:xfrm>
            <a:off x="7556769" y="2230744"/>
            <a:ext cx="3960779" cy="4627256"/>
          </a:xfrm>
          <a:prstGeom prst="rect">
            <a:avLst/>
          </a:prstGeom>
        </p:spPr>
      </p:pic>
    </p:spTree>
    <p:extLst>
      <p:ext uri="{BB962C8B-B14F-4D97-AF65-F5344CB8AC3E}">
        <p14:creationId xmlns:p14="http://schemas.microsoft.com/office/powerpoint/2010/main" val="2951874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u="sng" dirty="0">
                <a:solidFill>
                  <a:schemeClr val="bg1"/>
                </a:solidFill>
              </a:rPr>
              <a:t>Nature, Scope and Role of guest services in General and Application on Raffles</a:t>
            </a:r>
          </a:p>
        </p:txBody>
      </p:sp>
      <p:sp>
        <p:nvSpPr>
          <p:cNvPr id="3" name="Content Placeholder 2"/>
          <p:cNvSpPr>
            <a:spLocks noGrp="1"/>
          </p:cNvSpPr>
          <p:nvPr>
            <p:ph idx="1"/>
          </p:nvPr>
        </p:nvSpPr>
        <p:spPr/>
        <p:txBody>
          <a:bodyPr/>
          <a:lstStyle/>
          <a:p>
            <a:pPr marL="0" indent="0" algn="ctr">
              <a:buNone/>
            </a:pPr>
            <a:r>
              <a:rPr lang="en-US" sz="2400" b="1" dirty="0"/>
              <a:t>Nature, Scope </a:t>
            </a:r>
          </a:p>
          <a:p>
            <a:r>
              <a:rPr lang="en-US" dirty="0"/>
              <a:t>The hotel sector provides a broad variety of guest services and amenities to its customers. </a:t>
            </a:r>
          </a:p>
          <a:p>
            <a:pPr marL="0" lvl="0" indent="0">
              <a:buNone/>
            </a:pPr>
            <a:r>
              <a:rPr lang="en-GB" b="1" dirty="0"/>
              <a:t>Scope: </a:t>
            </a:r>
          </a:p>
          <a:p>
            <a:pPr lvl="0"/>
            <a:r>
              <a:rPr lang="en-GB" dirty="0"/>
              <a:t>Rooms, suites, and villas for a pleasant stay.</a:t>
            </a:r>
          </a:p>
          <a:p>
            <a:pPr lvl="0"/>
            <a:r>
              <a:rPr lang="en-GB" dirty="0"/>
              <a:t>Consumption Facilities: a selection of restaurants, bars, </a:t>
            </a:r>
          </a:p>
          <a:p>
            <a:pPr lvl="0"/>
            <a:r>
              <a:rPr lang="en-GB" dirty="0"/>
              <a:t>Concierge services </a:t>
            </a:r>
          </a:p>
          <a:p>
            <a:pPr lvl="0"/>
            <a:r>
              <a:rPr lang="en-GB" dirty="0"/>
              <a:t>Spas and wellness centres </a:t>
            </a:r>
          </a:p>
          <a:p>
            <a:pPr marL="0" indent="0">
              <a:buNone/>
            </a:pPr>
            <a:endParaRPr lang="en-GB" b="1" dirty="0"/>
          </a:p>
        </p:txBody>
      </p:sp>
    </p:spTree>
    <p:extLst>
      <p:ext uri="{BB962C8B-B14F-4D97-AF65-F5344CB8AC3E}">
        <p14:creationId xmlns:p14="http://schemas.microsoft.com/office/powerpoint/2010/main" val="60963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t>Nature, Scope and Role of guest services in General and Application on Raffles (Cont’d)</a:t>
            </a:r>
            <a:endParaRPr lang="en-GB" dirty="0"/>
          </a:p>
        </p:txBody>
      </p:sp>
      <p:sp>
        <p:nvSpPr>
          <p:cNvPr id="3" name="Content Placeholder 2"/>
          <p:cNvSpPr>
            <a:spLocks noGrp="1"/>
          </p:cNvSpPr>
          <p:nvPr>
            <p:ph idx="1"/>
          </p:nvPr>
        </p:nvSpPr>
        <p:spPr>
          <a:xfrm>
            <a:off x="1090708" y="2642411"/>
            <a:ext cx="8825659" cy="3416300"/>
          </a:xfrm>
        </p:spPr>
        <p:txBody>
          <a:bodyPr>
            <a:normAutofit/>
          </a:bodyPr>
          <a:lstStyle/>
          <a:p>
            <a:pPr marL="0" indent="0" algn="ctr">
              <a:buNone/>
            </a:pPr>
            <a:r>
              <a:rPr lang="en-GB" sz="2800" dirty="0">
                <a:solidFill>
                  <a:schemeClr val="tx1"/>
                </a:solidFill>
              </a:rPr>
              <a:t>Role of Guest Services</a:t>
            </a:r>
          </a:p>
          <a:p>
            <a:pPr marL="0" indent="0">
              <a:buNone/>
            </a:pPr>
            <a:endParaRPr lang="en-GB" sz="2800" dirty="0">
              <a:solidFill>
                <a:schemeClr val="tx1"/>
              </a:solidFill>
            </a:endParaRPr>
          </a:p>
          <a:p>
            <a:r>
              <a:rPr lang="en-GB" sz="2400" dirty="0">
                <a:solidFill>
                  <a:schemeClr val="tx1"/>
                </a:solidFill>
              </a:rPr>
              <a:t>Differentiation</a:t>
            </a:r>
          </a:p>
          <a:p>
            <a:r>
              <a:rPr lang="en-GB" sz="2400" dirty="0">
                <a:solidFill>
                  <a:schemeClr val="tx1"/>
                </a:solidFill>
              </a:rPr>
              <a:t>Revenue Generation</a:t>
            </a:r>
          </a:p>
          <a:p>
            <a:r>
              <a:rPr lang="en-GB" sz="2400" dirty="0">
                <a:solidFill>
                  <a:schemeClr val="tx1"/>
                </a:solidFill>
              </a:rPr>
              <a:t>Competitive Advantage</a:t>
            </a:r>
            <a:endParaRPr lang="en-GB" sz="2400" dirty="0"/>
          </a:p>
        </p:txBody>
      </p:sp>
    </p:spTree>
    <p:extLst>
      <p:ext uri="{BB962C8B-B14F-4D97-AF65-F5344CB8AC3E}">
        <p14:creationId xmlns:p14="http://schemas.microsoft.com/office/powerpoint/2010/main" val="16142255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Application on Raffles</a:t>
            </a:r>
            <a:endParaRPr lang="en-GB" dirty="0"/>
          </a:p>
        </p:txBody>
      </p:sp>
      <p:sp>
        <p:nvSpPr>
          <p:cNvPr id="3" name="Content Placeholder 2"/>
          <p:cNvSpPr>
            <a:spLocks noGrp="1"/>
          </p:cNvSpPr>
          <p:nvPr>
            <p:ph idx="1"/>
          </p:nvPr>
        </p:nvSpPr>
        <p:spPr/>
        <p:txBody>
          <a:bodyPr>
            <a:normAutofit/>
          </a:bodyPr>
          <a:lstStyle/>
          <a:p>
            <a:r>
              <a:rPr lang="en-GB" sz="2000" dirty="0">
                <a:solidFill>
                  <a:schemeClr val="tx1"/>
                </a:solidFill>
              </a:rPr>
              <a:t>Raffles has stunning restaurants and bars </a:t>
            </a:r>
          </a:p>
          <a:p>
            <a:r>
              <a:rPr lang="en-GB" sz="2000" dirty="0">
                <a:solidFill>
                  <a:schemeClr val="tx1"/>
                </a:solidFill>
              </a:rPr>
              <a:t>Raffles offers luxury rooms and suites </a:t>
            </a:r>
          </a:p>
          <a:p>
            <a:r>
              <a:rPr lang="en-GB" sz="2000" dirty="0">
                <a:solidFill>
                  <a:schemeClr val="tx1"/>
                </a:solidFill>
              </a:rPr>
              <a:t>Raffles' concierges specialise in bookings, city exploration, and personalised experiences</a:t>
            </a:r>
          </a:p>
          <a:p>
            <a:r>
              <a:rPr lang="en-GB" sz="2000" dirty="0">
                <a:solidFill>
                  <a:schemeClr val="tx1"/>
                </a:solidFill>
              </a:rPr>
              <a:t>Raffles' ability to promote local culture and history gives tourists a unique cultural and heritage experience </a:t>
            </a:r>
            <a:endParaRPr lang="en-GB" sz="2000" dirty="0"/>
          </a:p>
        </p:txBody>
      </p:sp>
    </p:spTree>
    <p:extLst>
      <p:ext uri="{BB962C8B-B14F-4D97-AF65-F5344CB8AC3E}">
        <p14:creationId xmlns:p14="http://schemas.microsoft.com/office/powerpoint/2010/main" val="2069251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chemeClr val="bg1"/>
                </a:solidFill>
              </a:rPr>
              <a:t>The importance of hospitality and how hotels meet guest expectations</a:t>
            </a:r>
            <a:endParaRPr lang="en-GB" dirty="0">
              <a:solidFill>
                <a:schemeClr val="bg1"/>
              </a:solidFill>
            </a:endParaRPr>
          </a:p>
        </p:txBody>
      </p:sp>
      <p:sp>
        <p:nvSpPr>
          <p:cNvPr id="3" name="Content Placeholder 2"/>
          <p:cNvSpPr>
            <a:spLocks noGrp="1"/>
          </p:cNvSpPr>
          <p:nvPr>
            <p:ph idx="1"/>
          </p:nvPr>
        </p:nvSpPr>
        <p:spPr/>
        <p:txBody>
          <a:bodyPr>
            <a:normAutofit fontScale="92500" lnSpcReduction="20000"/>
          </a:bodyPr>
          <a:lstStyle/>
          <a:p>
            <a:pPr marL="0" indent="0">
              <a:buNone/>
            </a:pPr>
            <a:r>
              <a:rPr lang="en-GB" dirty="0">
                <a:solidFill>
                  <a:schemeClr val="tx1"/>
                </a:solidFill>
              </a:rPr>
              <a:t>Hotels are outstanding illustrations of how hospitality underpins the service sector. Hospitality plays several roles in the hotel sector.</a:t>
            </a:r>
          </a:p>
          <a:p>
            <a:r>
              <a:rPr lang="en-GB" dirty="0">
                <a:solidFill>
                  <a:schemeClr val="tx1"/>
                </a:solidFill>
              </a:rPr>
              <a:t>Hospitality is key to visitor pleasure</a:t>
            </a:r>
          </a:p>
          <a:p>
            <a:r>
              <a:rPr lang="en-GB" dirty="0">
                <a:solidFill>
                  <a:schemeClr val="tx1"/>
                </a:solidFill>
              </a:rPr>
              <a:t>Making the customers Happy for boosting market position</a:t>
            </a:r>
          </a:p>
          <a:p>
            <a:pPr marL="0" indent="0">
              <a:buNone/>
            </a:pPr>
            <a:endParaRPr lang="en-GB" dirty="0">
              <a:solidFill>
                <a:schemeClr val="tx1"/>
              </a:solidFill>
            </a:endParaRPr>
          </a:p>
          <a:p>
            <a:pPr marL="0" indent="0">
              <a:buNone/>
            </a:pPr>
            <a:r>
              <a:rPr lang="en-GB" dirty="0">
                <a:solidFill>
                  <a:schemeClr val="tx1"/>
                </a:solidFill>
              </a:rPr>
              <a:t>Excellent hospitality exceeds visitor expectations Raffles exceeds the guest expectation through;</a:t>
            </a:r>
          </a:p>
          <a:p>
            <a:r>
              <a:rPr lang="en-GB" dirty="0">
                <a:solidFill>
                  <a:schemeClr val="tx1"/>
                </a:solidFill>
              </a:rPr>
              <a:t>Offering personalised services </a:t>
            </a:r>
          </a:p>
          <a:p>
            <a:r>
              <a:rPr lang="en-GB" dirty="0">
                <a:solidFill>
                  <a:schemeClr val="tx1"/>
                </a:solidFill>
              </a:rPr>
              <a:t>Quick replies and problem-solving</a:t>
            </a:r>
          </a:p>
          <a:p>
            <a:r>
              <a:rPr lang="en-GB" dirty="0">
                <a:solidFill>
                  <a:schemeClr val="tx1"/>
                </a:solidFill>
              </a:rPr>
              <a:t>Exquisite meals and drinks</a:t>
            </a:r>
          </a:p>
          <a:p>
            <a:r>
              <a:rPr lang="en-GB" dirty="0">
                <a:solidFill>
                  <a:schemeClr val="tx1"/>
                </a:solidFill>
              </a:rPr>
              <a:t>Immersing visitors in local culture and tradition </a:t>
            </a:r>
          </a:p>
          <a:p>
            <a:pPr marL="0" indent="0">
              <a:buNone/>
            </a:pPr>
            <a:endParaRPr lang="en-GB" dirty="0">
              <a:solidFill>
                <a:schemeClr val="tx1"/>
              </a:solidFill>
            </a:endParaRPr>
          </a:p>
          <a:p>
            <a:endParaRPr lang="en-GB" dirty="0">
              <a:solidFill>
                <a:schemeClr val="tx1"/>
              </a:solidFill>
            </a:endParaRPr>
          </a:p>
          <a:p>
            <a:endParaRPr lang="en-GB" dirty="0"/>
          </a:p>
        </p:txBody>
      </p:sp>
    </p:spTree>
    <p:extLst>
      <p:ext uri="{BB962C8B-B14F-4D97-AF65-F5344CB8AC3E}">
        <p14:creationId xmlns:p14="http://schemas.microsoft.com/office/powerpoint/2010/main" val="3892713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chemeClr val="bg1"/>
                </a:solidFill>
              </a:rPr>
              <a:t>Conclusion</a:t>
            </a:r>
            <a:endParaRPr lang="en-GB" dirty="0">
              <a:solidFill>
                <a:schemeClr val="bg1"/>
              </a:solidFill>
            </a:endParaRPr>
          </a:p>
        </p:txBody>
      </p:sp>
      <p:sp>
        <p:nvSpPr>
          <p:cNvPr id="3" name="Content Placeholder 2"/>
          <p:cNvSpPr>
            <a:spLocks noGrp="1"/>
          </p:cNvSpPr>
          <p:nvPr>
            <p:ph idx="1"/>
          </p:nvPr>
        </p:nvSpPr>
        <p:spPr>
          <a:xfrm>
            <a:off x="1379241" y="3034820"/>
            <a:ext cx="8825659" cy="3416300"/>
          </a:xfrm>
        </p:spPr>
        <p:txBody>
          <a:bodyPr/>
          <a:lstStyle/>
          <a:p>
            <a:pPr marL="0" indent="0">
              <a:buNone/>
            </a:pPr>
            <a:r>
              <a:rPr lang="en-GB" sz="2400" dirty="0">
                <a:solidFill>
                  <a:schemeClr val="tx1"/>
                </a:solidFill>
              </a:rPr>
              <a:t>Hospitality is a crucial skill in the hotel business. Raffles gets positive reviews, repeat business, and positive word-of-mouth. The industry's dedication to making hotels "home away from home" is embodied by the hospitality at the hotel's core.</a:t>
            </a:r>
          </a:p>
          <a:p>
            <a:endParaRPr lang="en-GB" dirty="0"/>
          </a:p>
        </p:txBody>
      </p:sp>
    </p:spTree>
    <p:extLst>
      <p:ext uri="{BB962C8B-B14F-4D97-AF65-F5344CB8AC3E}">
        <p14:creationId xmlns:p14="http://schemas.microsoft.com/office/powerpoint/2010/main" val="19285009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a:t>
            </a:r>
          </a:p>
        </p:txBody>
      </p:sp>
      <p:sp>
        <p:nvSpPr>
          <p:cNvPr id="3" name="Content Placeholder 2"/>
          <p:cNvSpPr>
            <a:spLocks noGrp="1"/>
          </p:cNvSpPr>
          <p:nvPr>
            <p:ph idx="1"/>
          </p:nvPr>
        </p:nvSpPr>
        <p:spPr>
          <a:xfrm>
            <a:off x="173501" y="2360186"/>
            <a:ext cx="11844997" cy="4670341"/>
          </a:xfrm>
        </p:spPr>
        <p:txBody>
          <a:bodyPr>
            <a:noAutofit/>
          </a:bodyPr>
          <a:lstStyle/>
          <a:p>
            <a:pPr algn="just"/>
            <a:r>
              <a:rPr lang="en-US" sz="1200" dirty="0" err="1"/>
              <a:t>Bastic</a:t>
            </a:r>
            <a:r>
              <a:rPr lang="en-US" sz="1200" dirty="0"/>
              <a:t>, M. (2020) Environmentally Friendly Hotel Service as a Challenge for Innovations and Social Responsibility. </a:t>
            </a:r>
            <a:r>
              <a:rPr lang="en-US" sz="1200" i="1" dirty="0"/>
              <a:t>Journal of Hotel &amp; Business Management</a:t>
            </a:r>
            <a:r>
              <a:rPr lang="en-US" sz="1200" dirty="0"/>
              <a:t>, 03(01). </a:t>
            </a:r>
            <a:r>
              <a:rPr lang="en-US" sz="1200" dirty="0" err="1"/>
              <a:t>doi:https</a:t>
            </a:r>
            <a:r>
              <a:rPr lang="en-US" sz="1200" dirty="0"/>
              <a:t>://doi.org/10.4172/2169-0286.1000e110.</a:t>
            </a:r>
          </a:p>
          <a:p>
            <a:pPr algn="just"/>
            <a:r>
              <a:rPr lang="en-US" sz="1200" dirty="0"/>
              <a:t>Camillo, A. (2021) </a:t>
            </a:r>
            <a:r>
              <a:rPr lang="en-US" sz="1200" i="1" dirty="0"/>
              <a:t>Strategic international restaurant development : from concept to production</a:t>
            </a:r>
            <a:r>
              <a:rPr lang="en-US" sz="1200" dirty="0"/>
              <a:t>. Hershey, PA: Business Science Reference, IGI Global.</a:t>
            </a:r>
          </a:p>
          <a:p>
            <a:pPr algn="just"/>
            <a:r>
              <a:rPr lang="en-US" sz="1200" dirty="0"/>
              <a:t>Cousins, J.A. and Weekes, S. (2020) </a:t>
            </a:r>
            <a:r>
              <a:rPr lang="en-US" sz="1200" i="1" dirty="0"/>
              <a:t>Food and beverage service.</a:t>
            </a:r>
            <a:r>
              <a:rPr lang="en-US" sz="1200" dirty="0"/>
              <a:t> London: Hodder Education.</a:t>
            </a:r>
          </a:p>
          <a:p>
            <a:pPr algn="just"/>
            <a:r>
              <a:rPr lang="en-US" sz="1200" dirty="0"/>
              <a:t>Goh, D.P.S. (2019) Capital and the Transfiguring Monumentality of Raffles Hotel. </a:t>
            </a:r>
            <a:r>
              <a:rPr lang="en-US" sz="1200" i="1" dirty="0" err="1"/>
              <a:t>Mobilities</a:t>
            </a:r>
            <a:r>
              <a:rPr lang="en-US" sz="1200" dirty="0"/>
              <a:t>, 5(2), pp.177–195. </a:t>
            </a:r>
            <a:r>
              <a:rPr lang="en-US" sz="1200" dirty="0" err="1"/>
              <a:t>doi:https</a:t>
            </a:r>
            <a:r>
              <a:rPr lang="en-US" sz="1200" dirty="0"/>
              <a:t>://doi.org/10.1080/17450101003665010.</a:t>
            </a:r>
          </a:p>
          <a:p>
            <a:pPr algn="just"/>
            <a:r>
              <a:rPr lang="en-US" sz="1200" dirty="0"/>
              <a:t>Henderson, J.C. (2022) Conserving Colonial Heritage: Raffles Hotel in UK. </a:t>
            </a:r>
            <a:r>
              <a:rPr lang="en-US" sz="1200" i="1" dirty="0"/>
              <a:t>International Journal of Heritage Studies</a:t>
            </a:r>
            <a:r>
              <a:rPr lang="en-US" sz="1200" dirty="0"/>
              <a:t>, 7(1), pp.7–24. </a:t>
            </a:r>
            <a:r>
              <a:rPr lang="en-US" sz="1200" dirty="0" err="1"/>
              <a:t>doi:https</a:t>
            </a:r>
            <a:r>
              <a:rPr lang="en-US" sz="1200" dirty="0"/>
              <a:t>://doi.org/10.1080/13527250119383.</a:t>
            </a:r>
          </a:p>
          <a:p>
            <a:pPr algn="just"/>
            <a:r>
              <a:rPr lang="en-US" sz="1200" dirty="0"/>
              <a:t>Kim, S.Y. (2019) Hotel management contract: impact on performance in the UK hotel sector. </a:t>
            </a:r>
            <a:r>
              <a:rPr lang="en-US" sz="1200" i="1" dirty="0"/>
              <a:t>The Service Industries Journal</a:t>
            </a:r>
            <a:r>
              <a:rPr lang="en-US" sz="1200" dirty="0"/>
              <a:t>, 28(5), pp.701–718. </a:t>
            </a:r>
            <a:r>
              <a:rPr lang="en-US" sz="1200" dirty="0" err="1"/>
              <a:t>doi:https</a:t>
            </a:r>
            <a:r>
              <a:rPr lang="en-US" sz="1200" dirty="0"/>
              <a:t>://doi.org/10.1080/02642060801988332.</a:t>
            </a:r>
          </a:p>
          <a:p>
            <a:pPr algn="just"/>
            <a:r>
              <a:rPr lang="en-US" sz="1200" dirty="0" err="1"/>
              <a:t>Kwansa</a:t>
            </a:r>
            <a:r>
              <a:rPr lang="en-US" sz="1200" dirty="0"/>
              <a:t>, F.A. and </a:t>
            </a:r>
            <a:r>
              <a:rPr lang="en-US" sz="1200" dirty="0" err="1"/>
              <a:t>Parsa</a:t>
            </a:r>
            <a:r>
              <a:rPr lang="en-US" sz="1200" dirty="0"/>
              <a:t>, H.G. (2020) </a:t>
            </a:r>
            <a:r>
              <a:rPr lang="en-US" sz="1200" i="1" dirty="0"/>
              <a:t>Quick Service Restaurants, Franchising, and Multi-Unit Chain Management</a:t>
            </a:r>
            <a:r>
              <a:rPr lang="en-US" sz="1200" dirty="0"/>
              <a:t>. Routledge.</a:t>
            </a:r>
          </a:p>
          <a:p>
            <a:pPr algn="just"/>
            <a:r>
              <a:rPr lang="en-US" sz="1200" dirty="0" err="1"/>
              <a:t>Onsardi</a:t>
            </a:r>
            <a:r>
              <a:rPr lang="en-US" sz="1200" dirty="0"/>
              <a:t> </a:t>
            </a:r>
            <a:r>
              <a:rPr lang="en-US" sz="1200" dirty="0" err="1"/>
              <a:t>Onsardi</a:t>
            </a:r>
            <a:r>
              <a:rPr lang="en-US" sz="1200" dirty="0"/>
              <a:t> and </a:t>
            </a:r>
            <a:r>
              <a:rPr lang="en-US" sz="1200" dirty="0" err="1"/>
              <a:t>Fachri</a:t>
            </a:r>
            <a:r>
              <a:rPr lang="en-US" sz="1200" dirty="0"/>
              <a:t> </a:t>
            </a:r>
            <a:r>
              <a:rPr lang="en-US" sz="1200" dirty="0" err="1"/>
              <a:t>Arkat</a:t>
            </a:r>
            <a:r>
              <a:rPr lang="en-US" sz="1200" dirty="0"/>
              <a:t> (2020) The Effect Of Transformational Leadership Style And Work Spirit On Employee Performance At Raffles City Hotel Bengkulu Indonesia. </a:t>
            </a:r>
            <a:r>
              <a:rPr lang="en-US" sz="1200" i="1" dirty="0"/>
              <a:t>OSF Preprints (OSF Preprints)</a:t>
            </a:r>
            <a:r>
              <a:rPr lang="en-US" sz="1200" dirty="0"/>
              <a:t>. </a:t>
            </a:r>
            <a:r>
              <a:rPr lang="en-US" sz="1200" dirty="0" err="1"/>
              <a:t>doi:https</a:t>
            </a:r>
            <a:r>
              <a:rPr lang="en-US" sz="1200" dirty="0"/>
              <a:t>://doi.org/10.31219/osf.io/gtw9z.</a:t>
            </a:r>
          </a:p>
          <a:p>
            <a:pPr algn="just"/>
            <a:r>
              <a:rPr lang="en-US" sz="1200" dirty="0"/>
              <a:t>Santos, C.A., Filipe, S. and Barbosa, B. (2022) </a:t>
            </a:r>
            <a:r>
              <a:rPr lang="en-US" sz="1200" i="1" dirty="0"/>
              <a:t>Handbook of research on smart management for digital transformation</a:t>
            </a:r>
            <a:r>
              <a:rPr lang="en-US" sz="1200" dirty="0"/>
              <a:t>. Hershey, Pennsylvania (701 E. Chocolate Avenue, Hershey, Pennsylvania, 17033, USA), Hershey, PA Business Science Reference,: IGI Global.</a:t>
            </a:r>
          </a:p>
          <a:p>
            <a:pPr algn="just"/>
            <a:r>
              <a:rPr lang="en-US" sz="1200" dirty="0"/>
              <a:t>Solomon, M. (2019) Heart of hospitality. New York: SELECT Books INC.</a:t>
            </a:r>
          </a:p>
          <a:p>
            <a:pPr algn="just"/>
            <a:r>
              <a:rPr lang="en-US" sz="1200" dirty="0"/>
              <a:t>Wentz, B. (2021) </a:t>
            </a:r>
            <a:r>
              <a:rPr lang="en-US" sz="1200" i="1" dirty="0"/>
              <a:t>Food service management : how to succeed in the high-risk restaurant business by someone who did</a:t>
            </a:r>
            <a:r>
              <a:rPr lang="en-US" sz="1200" dirty="0"/>
              <a:t>. Ocala, Fla.: Atlantic ; Lancaster.</a:t>
            </a:r>
          </a:p>
          <a:p>
            <a:pPr algn="just"/>
            <a:endParaRPr lang="en-GB" sz="1200" dirty="0"/>
          </a:p>
        </p:txBody>
      </p:sp>
    </p:spTree>
    <p:extLst>
      <p:ext uri="{BB962C8B-B14F-4D97-AF65-F5344CB8AC3E}">
        <p14:creationId xmlns:p14="http://schemas.microsoft.com/office/powerpoint/2010/main" val="38638607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167</TotalTime>
  <Words>1866</Words>
  <Application>Microsoft Office PowerPoint</Application>
  <PresentationFormat>Widescreen</PresentationFormat>
  <Paragraphs>115</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 3</vt:lpstr>
      <vt:lpstr>Ion Boardroom</vt:lpstr>
      <vt:lpstr>HOSPITALITY AND GUEST SERVICE MANAGEMENT (BMIH4003)</vt:lpstr>
      <vt:lpstr>The roles and importance of high-quality service, hospitality and guest services in within hospitality industry. -A study about Raffles-</vt:lpstr>
      <vt:lpstr>Table of Contents</vt:lpstr>
      <vt:lpstr>Introduction-Raffles</vt:lpstr>
      <vt:lpstr>Main Consumers of Raffles and reasons for their Appeal to Consumers</vt:lpstr>
      <vt:lpstr>Nature, Scope and Role of guest services in General and Application on Raffles</vt:lpstr>
      <vt:lpstr>Nature, Scope and Role of guest services in General and Application on Raffles (Cont’d)</vt:lpstr>
      <vt:lpstr>Application on Raffles</vt:lpstr>
      <vt:lpstr>The importance of hospitality and how hotels meet guest expectations</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in the hospitality industry. -A study on Raffles-</dc:title>
  <dc:creator>A Oliullah</dc:creator>
  <cp:lastModifiedBy>A Oliullah</cp:lastModifiedBy>
  <cp:revision>2</cp:revision>
  <dcterms:created xsi:type="dcterms:W3CDTF">2023-10-18T12:52:02Z</dcterms:created>
  <dcterms:modified xsi:type="dcterms:W3CDTF">2023-10-20T21:17:43Z</dcterms:modified>
</cp:coreProperties>
</file>