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7" r:id="rId12"/>
    <p:sldId id="269"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C3142CB-A9D7-B3BD-B7A6-52CE0FEBC297}" name="Ellie Vernon (2302839)" initials="EV" userId="S::2302839@student.uwtsd.ac.uk::4f402680-6dc5-4086-92e6-94d00eabdf7b"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E16F6C-DAB2-4855-9345-8442237D862B}" v="20" dt="2026-03-23T22:44:18.5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Vernon (2302839)" userId="4f402680-6dc5-4086-92e6-94d00eabdf7b" providerId="ADAL" clId="{64F49881-7C90-414F-B76F-0B92C3C67795}"/>
    <pc:docChg chg="undo redo custSel addSld delSld modSld">
      <pc:chgData name="Ellie Vernon (2302839)" userId="4f402680-6dc5-4086-92e6-94d00eabdf7b" providerId="ADAL" clId="{64F49881-7C90-414F-B76F-0B92C3C67795}" dt="2026-03-23T22:45:23.730" v="855" actId="20577"/>
      <pc:docMkLst>
        <pc:docMk/>
      </pc:docMkLst>
      <pc:sldChg chg="modSp mod">
        <pc:chgData name="Ellie Vernon (2302839)" userId="4f402680-6dc5-4086-92e6-94d00eabdf7b" providerId="ADAL" clId="{64F49881-7C90-414F-B76F-0B92C3C67795}" dt="2026-03-23T22:16:09.008" v="777" actId="20577"/>
        <pc:sldMkLst>
          <pc:docMk/>
          <pc:sldMk cId="2713991227" sldId="256"/>
        </pc:sldMkLst>
        <pc:spChg chg="mod">
          <ac:chgData name="Ellie Vernon (2302839)" userId="4f402680-6dc5-4086-92e6-94d00eabdf7b" providerId="ADAL" clId="{64F49881-7C90-414F-B76F-0B92C3C67795}" dt="2026-03-23T22:13:55.051" v="696" actId="27636"/>
          <ac:spMkLst>
            <pc:docMk/>
            <pc:sldMk cId="2713991227" sldId="256"/>
            <ac:spMk id="2" creationId="{ED1EBB05-9777-965C-9367-B275D73AA48B}"/>
          </ac:spMkLst>
        </pc:spChg>
        <pc:spChg chg="mod">
          <ac:chgData name="Ellie Vernon (2302839)" userId="4f402680-6dc5-4086-92e6-94d00eabdf7b" providerId="ADAL" clId="{64F49881-7C90-414F-B76F-0B92C3C67795}" dt="2026-03-23T22:16:09.008" v="777" actId="20577"/>
          <ac:spMkLst>
            <pc:docMk/>
            <pc:sldMk cId="2713991227" sldId="256"/>
            <ac:spMk id="3" creationId="{89DBF46A-1644-FCBE-08FB-E6DCD55CA233}"/>
          </ac:spMkLst>
        </pc:spChg>
      </pc:sldChg>
      <pc:sldChg chg="modSp mod">
        <pc:chgData name="Ellie Vernon (2302839)" userId="4f402680-6dc5-4086-92e6-94d00eabdf7b" providerId="ADAL" clId="{64F49881-7C90-414F-B76F-0B92C3C67795}" dt="2026-03-23T22:12:18.732" v="623" actId="20577"/>
        <pc:sldMkLst>
          <pc:docMk/>
          <pc:sldMk cId="1989276717" sldId="257"/>
        </pc:sldMkLst>
        <pc:spChg chg="mod">
          <ac:chgData name="Ellie Vernon (2302839)" userId="4f402680-6dc5-4086-92e6-94d00eabdf7b" providerId="ADAL" clId="{64F49881-7C90-414F-B76F-0B92C3C67795}" dt="2026-03-23T22:12:18.732" v="623" actId="20577"/>
          <ac:spMkLst>
            <pc:docMk/>
            <pc:sldMk cId="1989276717" sldId="257"/>
            <ac:spMk id="5" creationId="{84F43A9A-0B7E-BD6B-19D4-5955545FDA7B}"/>
          </ac:spMkLst>
        </pc:spChg>
      </pc:sldChg>
      <pc:sldChg chg="addSp modSp mod">
        <pc:chgData name="Ellie Vernon (2302839)" userId="4f402680-6dc5-4086-92e6-94d00eabdf7b" providerId="ADAL" clId="{64F49881-7C90-414F-B76F-0B92C3C67795}" dt="2026-03-23T19:50:30.561" v="74" actId="1076"/>
        <pc:sldMkLst>
          <pc:docMk/>
          <pc:sldMk cId="294053752" sldId="258"/>
        </pc:sldMkLst>
        <pc:spChg chg="add mod">
          <ac:chgData name="Ellie Vernon (2302839)" userId="4f402680-6dc5-4086-92e6-94d00eabdf7b" providerId="ADAL" clId="{64F49881-7C90-414F-B76F-0B92C3C67795}" dt="2026-03-23T19:46:59.548" v="52" actId="1076"/>
          <ac:spMkLst>
            <pc:docMk/>
            <pc:sldMk cId="294053752" sldId="258"/>
            <ac:spMk id="10" creationId="{0EF26BF3-37F3-40D9-FE07-3725582F619B}"/>
          </ac:spMkLst>
        </pc:spChg>
        <pc:spChg chg="add mod">
          <ac:chgData name="Ellie Vernon (2302839)" userId="4f402680-6dc5-4086-92e6-94d00eabdf7b" providerId="ADAL" clId="{64F49881-7C90-414F-B76F-0B92C3C67795}" dt="2026-03-23T19:50:30.561" v="74" actId="1076"/>
          <ac:spMkLst>
            <pc:docMk/>
            <pc:sldMk cId="294053752" sldId="258"/>
            <ac:spMk id="13" creationId="{43999177-9C44-6B47-6F56-7D803B4F9195}"/>
          </ac:spMkLst>
        </pc:spChg>
        <pc:picChg chg="add mod">
          <ac:chgData name="Ellie Vernon (2302839)" userId="4f402680-6dc5-4086-92e6-94d00eabdf7b" providerId="ADAL" clId="{64F49881-7C90-414F-B76F-0B92C3C67795}" dt="2026-03-23T19:46:53.276" v="51" actId="1076"/>
          <ac:picMkLst>
            <pc:docMk/>
            <pc:sldMk cId="294053752" sldId="258"/>
            <ac:picMk id="9" creationId="{0077A6BF-0605-6A11-DC9E-19A588BAD672}"/>
          </ac:picMkLst>
        </pc:picChg>
        <pc:picChg chg="add mod">
          <ac:chgData name="Ellie Vernon (2302839)" userId="4f402680-6dc5-4086-92e6-94d00eabdf7b" providerId="ADAL" clId="{64F49881-7C90-414F-B76F-0B92C3C67795}" dt="2026-03-23T19:46:48.936" v="50" actId="1076"/>
          <ac:picMkLst>
            <pc:docMk/>
            <pc:sldMk cId="294053752" sldId="258"/>
            <ac:picMk id="12" creationId="{8335EF03-2CCB-FAC2-552C-8A08EB1C0B7B}"/>
          </ac:picMkLst>
        </pc:picChg>
      </pc:sldChg>
      <pc:sldChg chg="addSp modSp mod">
        <pc:chgData name="Ellie Vernon (2302839)" userId="4f402680-6dc5-4086-92e6-94d00eabdf7b" providerId="ADAL" clId="{64F49881-7C90-414F-B76F-0B92C3C67795}" dt="2026-03-23T19:59:23.665" v="163" actId="1076"/>
        <pc:sldMkLst>
          <pc:docMk/>
          <pc:sldMk cId="1808367416" sldId="259"/>
        </pc:sldMkLst>
        <pc:spChg chg="mod">
          <ac:chgData name="Ellie Vernon (2302839)" userId="4f402680-6dc5-4086-92e6-94d00eabdf7b" providerId="ADAL" clId="{64F49881-7C90-414F-B76F-0B92C3C67795}" dt="2026-03-23T19:51:29.055" v="86" actId="1076"/>
          <ac:spMkLst>
            <pc:docMk/>
            <pc:sldMk cId="1808367416" sldId="259"/>
            <ac:spMk id="4" creationId="{830273A8-8F82-8BAC-0C4B-BE6520D4523C}"/>
          </ac:spMkLst>
        </pc:spChg>
        <pc:spChg chg="mod">
          <ac:chgData name="Ellie Vernon (2302839)" userId="4f402680-6dc5-4086-92e6-94d00eabdf7b" providerId="ADAL" clId="{64F49881-7C90-414F-B76F-0B92C3C67795}" dt="2026-03-23T19:56:24.748" v="107" actId="20577"/>
          <ac:spMkLst>
            <pc:docMk/>
            <pc:sldMk cId="1808367416" sldId="259"/>
            <ac:spMk id="5" creationId="{193DCC7C-B9C8-ED33-52DE-D83E33C504CA}"/>
          </ac:spMkLst>
        </pc:spChg>
        <pc:spChg chg="add mod">
          <ac:chgData name="Ellie Vernon (2302839)" userId="4f402680-6dc5-4086-92e6-94d00eabdf7b" providerId="ADAL" clId="{64F49881-7C90-414F-B76F-0B92C3C67795}" dt="2026-03-23T19:57:56.239" v="138" actId="1076"/>
          <ac:spMkLst>
            <pc:docMk/>
            <pc:sldMk cId="1808367416" sldId="259"/>
            <ac:spMk id="10" creationId="{3A6A1283-FC58-B04E-2725-FEBA67F24909}"/>
          </ac:spMkLst>
        </pc:spChg>
        <pc:spChg chg="add mod">
          <ac:chgData name="Ellie Vernon (2302839)" userId="4f402680-6dc5-4086-92e6-94d00eabdf7b" providerId="ADAL" clId="{64F49881-7C90-414F-B76F-0B92C3C67795}" dt="2026-03-23T19:59:23.665" v="163" actId="1076"/>
          <ac:spMkLst>
            <pc:docMk/>
            <pc:sldMk cId="1808367416" sldId="259"/>
            <ac:spMk id="11" creationId="{63D18F1F-2B42-25C1-7229-37E9D0236BED}"/>
          </ac:spMkLst>
        </pc:spChg>
        <pc:picChg chg="add mod">
          <ac:chgData name="Ellie Vernon (2302839)" userId="4f402680-6dc5-4086-92e6-94d00eabdf7b" providerId="ADAL" clId="{64F49881-7C90-414F-B76F-0B92C3C67795}" dt="2026-03-23T19:56:14.821" v="104" actId="14100"/>
          <ac:picMkLst>
            <pc:docMk/>
            <pc:sldMk cId="1808367416" sldId="259"/>
            <ac:picMk id="7" creationId="{A9C4CFB0-640E-4242-50A3-4A9641A57CF1}"/>
          </ac:picMkLst>
        </pc:picChg>
        <pc:picChg chg="add mod">
          <ac:chgData name="Ellie Vernon (2302839)" userId="4f402680-6dc5-4086-92e6-94d00eabdf7b" providerId="ADAL" clId="{64F49881-7C90-414F-B76F-0B92C3C67795}" dt="2026-03-23T19:56:21.975" v="105" actId="1076"/>
          <ac:picMkLst>
            <pc:docMk/>
            <pc:sldMk cId="1808367416" sldId="259"/>
            <ac:picMk id="9" creationId="{CBEC33FE-D7A3-B980-6747-124310D30543}"/>
          </ac:picMkLst>
        </pc:picChg>
      </pc:sldChg>
      <pc:sldChg chg="addSp modSp mod">
        <pc:chgData name="Ellie Vernon (2302839)" userId="4f402680-6dc5-4086-92e6-94d00eabdf7b" providerId="ADAL" clId="{64F49881-7C90-414F-B76F-0B92C3C67795}" dt="2026-03-23T20:07:56.389" v="238" actId="1076"/>
        <pc:sldMkLst>
          <pc:docMk/>
          <pc:sldMk cId="2927314662" sldId="260"/>
        </pc:sldMkLst>
        <pc:spChg chg="mod">
          <ac:chgData name="Ellie Vernon (2302839)" userId="4f402680-6dc5-4086-92e6-94d00eabdf7b" providerId="ADAL" clId="{64F49881-7C90-414F-B76F-0B92C3C67795}" dt="2026-03-23T20:01:30.495" v="164" actId="1076"/>
          <ac:spMkLst>
            <pc:docMk/>
            <pc:sldMk cId="2927314662" sldId="260"/>
            <ac:spMk id="4" creationId="{FD9CBFDE-6FF7-6DCD-4412-74DB1EFEA0C0}"/>
          </ac:spMkLst>
        </pc:spChg>
        <pc:spChg chg="add mod">
          <ac:chgData name="Ellie Vernon (2302839)" userId="4f402680-6dc5-4086-92e6-94d00eabdf7b" providerId="ADAL" clId="{64F49881-7C90-414F-B76F-0B92C3C67795}" dt="2026-03-23T20:05:38.516" v="201" actId="1076"/>
          <ac:spMkLst>
            <pc:docMk/>
            <pc:sldMk cId="2927314662" sldId="260"/>
            <ac:spMk id="7" creationId="{13113852-DAC4-1CDA-338B-89ABEDC2E932}"/>
          </ac:spMkLst>
        </pc:spChg>
        <pc:spChg chg="add mod">
          <ac:chgData name="Ellie Vernon (2302839)" userId="4f402680-6dc5-4086-92e6-94d00eabdf7b" providerId="ADAL" clId="{64F49881-7C90-414F-B76F-0B92C3C67795}" dt="2026-03-23T20:07:56.389" v="238" actId="1076"/>
          <ac:spMkLst>
            <pc:docMk/>
            <pc:sldMk cId="2927314662" sldId="260"/>
            <ac:spMk id="10" creationId="{0455873F-B0A5-3B5F-FE5C-303B059A80EC}"/>
          </ac:spMkLst>
        </pc:spChg>
        <pc:picChg chg="add mod">
          <ac:chgData name="Ellie Vernon (2302839)" userId="4f402680-6dc5-4086-92e6-94d00eabdf7b" providerId="ADAL" clId="{64F49881-7C90-414F-B76F-0B92C3C67795}" dt="2026-03-23T20:03:14.486" v="170" actId="1076"/>
          <ac:picMkLst>
            <pc:docMk/>
            <pc:sldMk cId="2927314662" sldId="260"/>
            <ac:picMk id="6" creationId="{BC83A2D8-B3DA-2CED-D451-0A103C893885}"/>
          </ac:picMkLst>
        </pc:picChg>
        <pc:picChg chg="add mod">
          <ac:chgData name="Ellie Vernon (2302839)" userId="4f402680-6dc5-4086-92e6-94d00eabdf7b" providerId="ADAL" clId="{64F49881-7C90-414F-B76F-0B92C3C67795}" dt="2026-03-23T20:06:29.113" v="206" actId="14100"/>
          <ac:picMkLst>
            <pc:docMk/>
            <pc:sldMk cId="2927314662" sldId="260"/>
            <ac:picMk id="9" creationId="{5EADA11D-E61D-E608-AD60-5AA69828DEA1}"/>
          </ac:picMkLst>
        </pc:picChg>
      </pc:sldChg>
      <pc:sldChg chg="modSp mod">
        <pc:chgData name="Ellie Vernon (2302839)" userId="4f402680-6dc5-4086-92e6-94d00eabdf7b" providerId="ADAL" clId="{64F49881-7C90-414F-B76F-0B92C3C67795}" dt="2026-03-23T20:08:18.040" v="239" actId="14100"/>
        <pc:sldMkLst>
          <pc:docMk/>
          <pc:sldMk cId="3553197441" sldId="261"/>
        </pc:sldMkLst>
        <pc:spChg chg="mod">
          <ac:chgData name="Ellie Vernon (2302839)" userId="4f402680-6dc5-4086-92e6-94d00eabdf7b" providerId="ADAL" clId="{64F49881-7C90-414F-B76F-0B92C3C67795}" dt="2026-03-23T20:08:18.040" v="239" actId="14100"/>
          <ac:spMkLst>
            <pc:docMk/>
            <pc:sldMk cId="3553197441" sldId="261"/>
            <ac:spMk id="4" creationId="{6DC826C7-0082-BA90-E02C-1F33AB5DDE34}"/>
          </ac:spMkLst>
        </pc:spChg>
      </pc:sldChg>
      <pc:sldChg chg="addSp modSp mod">
        <pc:chgData name="Ellie Vernon (2302839)" userId="4f402680-6dc5-4086-92e6-94d00eabdf7b" providerId="ADAL" clId="{64F49881-7C90-414F-B76F-0B92C3C67795}" dt="2026-03-23T20:19:57.829" v="309" actId="1076"/>
        <pc:sldMkLst>
          <pc:docMk/>
          <pc:sldMk cId="566552937" sldId="262"/>
        </pc:sldMkLst>
        <pc:spChg chg="mod">
          <ac:chgData name="Ellie Vernon (2302839)" userId="4f402680-6dc5-4086-92e6-94d00eabdf7b" providerId="ADAL" clId="{64F49881-7C90-414F-B76F-0B92C3C67795}" dt="2026-03-23T20:17:07.475" v="253" actId="1076"/>
          <ac:spMkLst>
            <pc:docMk/>
            <pc:sldMk cId="566552937" sldId="262"/>
            <ac:spMk id="3" creationId="{2DF80D2A-BA7E-D66A-A4F1-616476C38899}"/>
          </ac:spMkLst>
        </pc:spChg>
        <pc:spChg chg="add mod">
          <ac:chgData name="Ellie Vernon (2302839)" userId="4f402680-6dc5-4086-92e6-94d00eabdf7b" providerId="ADAL" clId="{64F49881-7C90-414F-B76F-0B92C3C67795}" dt="2026-03-23T20:18:32.263" v="281" actId="1076"/>
          <ac:spMkLst>
            <pc:docMk/>
            <pc:sldMk cId="566552937" sldId="262"/>
            <ac:spMk id="8" creationId="{665B90D8-6DF2-EB0A-20D8-158B23B09237}"/>
          </ac:spMkLst>
        </pc:spChg>
        <pc:spChg chg="add mod">
          <ac:chgData name="Ellie Vernon (2302839)" userId="4f402680-6dc5-4086-92e6-94d00eabdf7b" providerId="ADAL" clId="{64F49881-7C90-414F-B76F-0B92C3C67795}" dt="2026-03-23T20:19:57.829" v="309" actId="1076"/>
          <ac:spMkLst>
            <pc:docMk/>
            <pc:sldMk cId="566552937" sldId="262"/>
            <ac:spMk id="9" creationId="{994A33DE-C4EF-DCD8-2519-1B7FBE0CB7C6}"/>
          </ac:spMkLst>
        </pc:spChg>
        <pc:picChg chg="add mod">
          <ac:chgData name="Ellie Vernon (2302839)" userId="4f402680-6dc5-4086-92e6-94d00eabdf7b" providerId="ADAL" clId="{64F49881-7C90-414F-B76F-0B92C3C67795}" dt="2026-03-23T20:17:09.872" v="254" actId="1076"/>
          <ac:picMkLst>
            <pc:docMk/>
            <pc:sldMk cId="566552937" sldId="262"/>
            <ac:picMk id="5" creationId="{7ADB311C-5088-FCF1-EA81-C57329E22B03}"/>
          </ac:picMkLst>
        </pc:picChg>
        <pc:picChg chg="add mod">
          <ac:chgData name="Ellie Vernon (2302839)" userId="4f402680-6dc5-4086-92e6-94d00eabdf7b" providerId="ADAL" clId="{64F49881-7C90-414F-B76F-0B92C3C67795}" dt="2026-03-23T20:17:14.126" v="255" actId="1076"/>
          <ac:picMkLst>
            <pc:docMk/>
            <pc:sldMk cId="566552937" sldId="262"/>
            <ac:picMk id="7" creationId="{95D19025-91F3-9633-FD21-2E57FA5CDA20}"/>
          </ac:picMkLst>
        </pc:picChg>
      </pc:sldChg>
      <pc:sldChg chg="addSp modSp mod">
        <pc:chgData name="Ellie Vernon (2302839)" userId="4f402680-6dc5-4086-92e6-94d00eabdf7b" providerId="ADAL" clId="{64F49881-7C90-414F-B76F-0B92C3C67795}" dt="2026-03-23T20:34:08.414" v="367" actId="1076"/>
        <pc:sldMkLst>
          <pc:docMk/>
          <pc:sldMk cId="3390230990" sldId="263"/>
        </pc:sldMkLst>
        <pc:spChg chg="mod">
          <ac:chgData name="Ellie Vernon (2302839)" userId="4f402680-6dc5-4086-92e6-94d00eabdf7b" providerId="ADAL" clId="{64F49881-7C90-414F-B76F-0B92C3C67795}" dt="2026-03-23T20:27:23.883" v="311" actId="1076"/>
          <ac:spMkLst>
            <pc:docMk/>
            <pc:sldMk cId="3390230990" sldId="263"/>
            <ac:spMk id="5" creationId="{255C2BAB-889B-8797-3AB5-B870A7FAFBB0}"/>
          </ac:spMkLst>
        </pc:spChg>
        <pc:spChg chg="add mod">
          <ac:chgData name="Ellie Vernon (2302839)" userId="4f402680-6dc5-4086-92e6-94d00eabdf7b" providerId="ADAL" clId="{64F49881-7C90-414F-B76F-0B92C3C67795}" dt="2026-03-23T20:33:02.248" v="341" actId="1076"/>
          <ac:spMkLst>
            <pc:docMk/>
            <pc:sldMk cId="3390230990" sldId="263"/>
            <ac:spMk id="10" creationId="{D1A62CFD-6784-2920-4F7C-FE656A9A9680}"/>
          </ac:spMkLst>
        </pc:spChg>
        <pc:spChg chg="add mod">
          <ac:chgData name="Ellie Vernon (2302839)" userId="4f402680-6dc5-4086-92e6-94d00eabdf7b" providerId="ADAL" clId="{64F49881-7C90-414F-B76F-0B92C3C67795}" dt="2026-03-23T20:34:08.414" v="367" actId="1076"/>
          <ac:spMkLst>
            <pc:docMk/>
            <pc:sldMk cId="3390230990" sldId="263"/>
            <ac:spMk id="11" creationId="{BECC1FF4-EE7B-6221-77E4-F266B4E562A2}"/>
          </ac:spMkLst>
        </pc:spChg>
        <pc:picChg chg="add mod">
          <ac:chgData name="Ellie Vernon (2302839)" userId="4f402680-6dc5-4086-92e6-94d00eabdf7b" providerId="ADAL" clId="{64F49881-7C90-414F-B76F-0B92C3C67795}" dt="2026-03-23T20:29:02.292" v="315" actId="1076"/>
          <ac:picMkLst>
            <pc:docMk/>
            <pc:sldMk cId="3390230990" sldId="263"/>
            <ac:picMk id="7" creationId="{C8BF8D1F-E1CE-8884-8F77-83A38EA4189B}"/>
          </ac:picMkLst>
        </pc:picChg>
        <pc:picChg chg="add mod">
          <ac:chgData name="Ellie Vernon (2302839)" userId="4f402680-6dc5-4086-92e6-94d00eabdf7b" providerId="ADAL" clId="{64F49881-7C90-414F-B76F-0B92C3C67795}" dt="2026-03-23T20:30:17.315" v="319" actId="1076"/>
          <ac:picMkLst>
            <pc:docMk/>
            <pc:sldMk cId="3390230990" sldId="263"/>
            <ac:picMk id="9" creationId="{F3F611B6-53E2-2372-DE41-F52507C9F200}"/>
          </ac:picMkLst>
        </pc:picChg>
      </pc:sldChg>
      <pc:sldChg chg="modSp mod">
        <pc:chgData name="Ellie Vernon (2302839)" userId="4f402680-6dc5-4086-92e6-94d00eabdf7b" providerId="ADAL" clId="{64F49881-7C90-414F-B76F-0B92C3C67795}" dt="2026-03-23T22:40:24.845" v="825" actId="20577"/>
        <pc:sldMkLst>
          <pc:docMk/>
          <pc:sldMk cId="2729459813" sldId="264"/>
        </pc:sldMkLst>
        <pc:spChg chg="mod">
          <ac:chgData name="Ellie Vernon (2302839)" userId="4f402680-6dc5-4086-92e6-94d00eabdf7b" providerId="ADAL" clId="{64F49881-7C90-414F-B76F-0B92C3C67795}" dt="2026-03-23T20:34:52.957" v="371" actId="1076"/>
          <ac:spMkLst>
            <pc:docMk/>
            <pc:sldMk cId="2729459813" sldId="264"/>
            <ac:spMk id="3" creationId="{31973A28-0213-236E-5536-61C69036B3F4}"/>
          </ac:spMkLst>
        </pc:spChg>
        <pc:spChg chg="mod">
          <ac:chgData name="Ellie Vernon (2302839)" userId="4f402680-6dc5-4086-92e6-94d00eabdf7b" providerId="ADAL" clId="{64F49881-7C90-414F-B76F-0B92C3C67795}" dt="2026-03-23T22:40:24.845" v="825" actId="20577"/>
          <ac:spMkLst>
            <pc:docMk/>
            <pc:sldMk cId="2729459813" sldId="264"/>
            <ac:spMk id="5" creationId="{65A4D660-0D35-1894-3D38-84BDDFEE8341}"/>
          </ac:spMkLst>
        </pc:spChg>
      </pc:sldChg>
      <pc:sldChg chg="addSp modSp mod">
        <pc:chgData name="Ellie Vernon (2302839)" userId="4f402680-6dc5-4086-92e6-94d00eabdf7b" providerId="ADAL" clId="{64F49881-7C90-414F-B76F-0B92C3C67795}" dt="2026-03-23T20:41:26.604" v="389" actId="1076"/>
        <pc:sldMkLst>
          <pc:docMk/>
          <pc:sldMk cId="1370007299" sldId="265"/>
        </pc:sldMkLst>
        <pc:spChg chg="mod">
          <ac:chgData name="Ellie Vernon (2302839)" userId="4f402680-6dc5-4086-92e6-94d00eabdf7b" providerId="ADAL" clId="{64F49881-7C90-414F-B76F-0B92C3C67795}" dt="2026-03-23T20:41:19.367" v="388" actId="14100"/>
          <ac:spMkLst>
            <pc:docMk/>
            <pc:sldMk cId="1370007299" sldId="265"/>
            <ac:spMk id="2" creationId="{159F7415-32C4-B41D-05DF-1C371D513AF4}"/>
          </ac:spMkLst>
        </pc:spChg>
        <pc:spChg chg="mod">
          <ac:chgData name="Ellie Vernon (2302839)" userId="4f402680-6dc5-4086-92e6-94d00eabdf7b" providerId="ADAL" clId="{64F49881-7C90-414F-B76F-0B92C3C67795}" dt="2026-03-23T20:41:26.604" v="389" actId="1076"/>
          <ac:spMkLst>
            <pc:docMk/>
            <pc:sldMk cId="1370007299" sldId="265"/>
            <ac:spMk id="3" creationId="{2366E4CA-4B9E-479C-1F6C-2391B3B5163F}"/>
          </ac:spMkLst>
        </pc:spChg>
        <pc:spChg chg="add mod">
          <ac:chgData name="Ellie Vernon (2302839)" userId="4f402680-6dc5-4086-92e6-94d00eabdf7b" providerId="ADAL" clId="{64F49881-7C90-414F-B76F-0B92C3C67795}" dt="2026-03-23T20:40:59.101" v="385" actId="1076"/>
          <ac:spMkLst>
            <pc:docMk/>
            <pc:sldMk cId="1370007299" sldId="265"/>
            <ac:spMk id="5" creationId="{91F71574-38C9-9632-5BB8-B5D1BB03C7B3}"/>
          </ac:spMkLst>
        </pc:spChg>
        <pc:spChg chg="add mod">
          <ac:chgData name="Ellie Vernon (2302839)" userId="4f402680-6dc5-4086-92e6-94d00eabdf7b" providerId="ADAL" clId="{64F49881-7C90-414F-B76F-0B92C3C67795}" dt="2026-03-23T20:41:13.950" v="387" actId="1076"/>
          <ac:spMkLst>
            <pc:docMk/>
            <pc:sldMk cId="1370007299" sldId="265"/>
            <ac:spMk id="7" creationId="{D67FAFD6-BE89-A5E3-6846-E4B1C71F506E}"/>
          </ac:spMkLst>
        </pc:spChg>
      </pc:sldChg>
      <pc:sldChg chg="delSp modSp del mod">
        <pc:chgData name="Ellie Vernon (2302839)" userId="4f402680-6dc5-4086-92e6-94d00eabdf7b" providerId="ADAL" clId="{64F49881-7C90-414F-B76F-0B92C3C67795}" dt="2026-03-23T20:43:25.801" v="396" actId="47"/>
        <pc:sldMkLst>
          <pc:docMk/>
          <pc:sldMk cId="1484046375" sldId="266"/>
        </pc:sldMkLst>
        <pc:spChg chg="del mod">
          <ac:chgData name="Ellie Vernon (2302839)" userId="4f402680-6dc5-4086-92e6-94d00eabdf7b" providerId="ADAL" clId="{64F49881-7C90-414F-B76F-0B92C3C67795}" dt="2026-03-23T20:43:22.418" v="393"/>
          <ac:spMkLst>
            <pc:docMk/>
            <pc:sldMk cId="1484046375" sldId="266"/>
            <ac:spMk id="2" creationId="{6FF1B764-A69B-87C8-E6E2-CB04A43FCA6E}"/>
          </ac:spMkLst>
        </pc:spChg>
        <pc:spChg chg="del mod">
          <ac:chgData name="Ellie Vernon (2302839)" userId="4f402680-6dc5-4086-92e6-94d00eabdf7b" providerId="ADAL" clId="{64F49881-7C90-414F-B76F-0B92C3C67795}" dt="2026-03-23T20:43:22.421" v="395"/>
          <ac:spMkLst>
            <pc:docMk/>
            <pc:sldMk cId="1484046375" sldId="266"/>
            <ac:spMk id="3" creationId="{80659F4A-4AEA-0ED9-376A-7EA186B1A1C4}"/>
          </ac:spMkLst>
        </pc:spChg>
      </pc:sldChg>
      <pc:sldChg chg="addSp modSp mod">
        <pc:chgData name="Ellie Vernon (2302839)" userId="4f402680-6dc5-4086-92e6-94d00eabdf7b" providerId="ADAL" clId="{64F49881-7C90-414F-B76F-0B92C3C67795}" dt="2026-03-23T21:41:10.634" v="414" actId="1076"/>
        <pc:sldMkLst>
          <pc:docMk/>
          <pc:sldMk cId="3155430182" sldId="267"/>
        </pc:sldMkLst>
        <pc:spChg chg="mod">
          <ac:chgData name="Ellie Vernon (2302839)" userId="4f402680-6dc5-4086-92e6-94d00eabdf7b" providerId="ADAL" clId="{64F49881-7C90-414F-B76F-0B92C3C67795}" dt="2026-03-23T21:40:13.700" v="403" actId="255"/>
          <ac:spMkLst>
            <pc:docMk/>
            <pc:sldMk cId="3155430182" sldId="267"/>
            <ac:spMk id="6" creationId="{00780689-88FF-6BDB-8614-7960E23A0E19}"/>
          </ac:spMkLst>
        </pc:spChg>
        <pc:spChg chg="mod">
          <ac:chgData name="Ellie Vernon (2302839)" userId="4f402680-6dc5-4086-92e6-94d00eabdf7b" providerId="ADAL" clId="{64F49881-7C90-414F-B76F-0B92C3C67795}" dt="2026-03-23T21:41:10.634" v="414" actId="1076"/>
          <ac:spMkLst>
            <pc:docMk/>
            <pc:sldMk cId="3155430182" sldId="267"/>
            <ac:spMk id="7" creationId="{C93E7FCD-9F05-0A3C-BD36-AEB7159FE2DA}"/>
          </ac:spMkLst>
        </pc:spChg>
        <pc:spChg chg="mod">
          <ac:chgData name="Ellie Vernon (2302839)" userId="4f402680-6dc5-4086-92e6-94d00eabdf7b" providerId="ADAL" clId="{64F49881-7C90-414F-B76F-0B92C3C67795}" dt="2026-03-23T21:40:24.774" v="406" actId="1076"/>
          <ac:spMkLst>
            <pc:docMk/>
            <pc:sldMk cId="3155430182" sldId="267"/>
            <ac:spMk id="8" creationId="{51EC11FF-634E-A2BC-0796-79DABFB2A94C}"/>
          </ac:spMkLst>
        </pc:spChg>
        <pc:spChg chg="add mod">
          <ac:chgData name="Ellie Vernon (2302839)" userId="4f402680-6dc5-4086-92e6-94d00eabdf7b" providerId="ADAL" clId="{64F49881-7C90-414F-B76F-0B92C3C67795}" dt="2026-03-23T21:41:04.574" v="413" actId="1076"/>
          <ac:spMkLst>
            <pc:docMk/>
            <pc:sldMk cId="3155430182" sldId="267"/>
            <ac:spMk id="10" creationId="{6EE1B3AF-D2DF-73F3-77F9-F5E13203641B}"/>
          </ac:spMkLst>
        </pc:spChg>
        <pc:picChg chg="mod">
          <ac:chgData name="Ellie Vernon (2302839)" userId="4f402680-6dc5-4086-92e6-94d00eabdf7b" providerId="ADAL" clId="{64F49881-7C90-414F-B76F-0B92C3C67795}" dt="2026-03-23T21:40:18.937" v="405" actId="1076"/>
          <ac:picMkLst>
            <pc:docMk/>
            <pc:sldMk cId="3155430182" sldId="267"/>
            <ac:picMk id="3" creationId="{BC859DC6-FC04-C501-8847-724D60A1FC9D}"/>
          </ac:picMkLst>
        </pc:picChg>
      </pc:sldChg>
      <pc:sldChg chg="del">
        <pc:chgData name="Ellie Vernon (2302839)" userId="4f402680-6dc5-4086-92e6-94d00eabdf7b" providerId="ADAL" clId="{64F49881-7C90-414F-B76F-0B92C3C67795}" dt="2026-03-23T21:41:14.935" v="415" actId="47"/>
        <pc:sldMkLst>
          <pc:docMk/>
          <pc:sldMk cId="3077973385" sldId="268"/>
        </pc:sldMkLst>
      </pc:sldChg>
      <pc:sldChg chg="addSp modSp mod">
        <pc:chgData name="Ellie Vernon (2302839)" userId="4f402680-6dc5-4086-92e6-94d00eabdf7b" providerId="ADAL" clId="{64F49881-7C90-414F-B76F-0B92C3C67795}" dt="2026-03-23T21:52:10.021" v="485" actId="1076"/>
        <pc:sldMkLst>
          <pc:docMk/>
          <pc:sldMk cId="1168322825" sldId="269"/>
        </pc:sldMkLst>
        <pc:spChg chg="mod">
          <ac:chgData name="Ellie Vernon (2302839)" userId="4f402680-6dc5-4086-92e6-94d00eabdf7b" providerId="ADAL" clId="{64F49881-7C90-414F-B76F-0B92C3C67795}" dt="2026-03-23T21:51:50.587" v="482" actId="1076"/>
          <ac:spMkLst>
            <pc:docMk/>
            <pc:sldMk cId="1168322825" sldId="269"/>
            <ac:spMk id="4" creationId="{CB6AD1DE-20DC-926A-10E4-F301FEFD44F9}"/>
          </ac:spMkLst>
        </pc:spChg>
        <pc:spChg chg="mod">
          <ac:chgData name="Ellie Vernon (2302839)" userId="4f402680-6dc5-4086-92e6-94d00eabdf7b" providerId="ADAL" clId="{64F49881-7C90-414F-B76F-0B92C3C67795}" dt="2026-03-23T21:51:45.708" v="481" actId="255"/>
          <ac:spMkLst>
            <pc:docMk/>
            <pc:sldMk cId="1168322825" sldId="269"/>
            <ac:spMk id="5" creationId="{6BEE8414-FDFC-016D-0C91-E0C811BDC694}"/>
          </ac:spMkLst>
        </pc:spChg>
        <pc:spChg chg="add mod">
          <ac:chgData name="Ellie Vernon (2302839)" userId="4f402680-6dc5-4086-92e6-94d00eabdf7b" providerId="ADAL" clId="{64F49881-7C90-414F-B76F-0B92C3C67795}" dt="2026-03-23T21:52:10.021" v="485" actId="1076"/>
          <ac:spMkLst>
            <pc:docMk/>
            <pc:sldMk cId="1168322825" sldId="269"/>
            <ac:spMk id="12" creationId="{ABE5D967-6250-F5A1-34DF-24D290474818}"/>
          </ac:spMkLst>
        </pc:spChg>
        <pc:spChg chg="add mod">
          <ac:chgData name="Ellie Vernon (2302839)" userId="4f402680-6dc5-4086-92e6-94d00eabdf7b" providerId="ADAL" clId="{64F49881-7C90-414F-B76F-0B92C3C67795}" dt="2026-03-23T21:51:57.551" v="483" actId="255"/>
          <ac:spMkLst>
            <pc:docMk/>
            <pc:sldMk cId="1168322825" sldId="269"/>
            <ac:spMk id="14" creationId="{6A5C922F-9960-025E-2AFD-4FECE0976785}"/>
          </ac:spMkLst>
        </pc:spChg>
        <pc:picChg chg="add mod">
          <ac:chgData name="Ellie Vernon (2302839)" userId="4f402680-6dc5-4086-92e6-94d00eabdf7b" providerId="ADAL" clId="{64F49881-7C90-414F-B76F-0B92C3C67795}" dt="2026-03-23T21:52:01.366" v="484" actId="1076"/>
          <ac:picMkLst>
            <pc:docMk/>
            <pc:sldMk cId="1168322825" sldId="269"/>
            <ac:picMk id="11" creationId="{5E1DC890-2D4A-29B0-70F2-673FE381204E}"/>
          </ac:picMkLst>
        </pc:picChg>
      </pc:sldChg>
      <pc:sldChg chg="addSp delSp modSp del mod">
        <pc:chgData name="Ellie Vernon (2302839)" userId="4f402680-6dc5-4086-92e6-94d00eabdf7b" providerId="ADAL" clId="{64F49881-7C90-414F-B76F-0B92C3C67795}" dt="2026-03-23T21:50:37.300" v="467" actId="47"/>
        <pc:sldMkLst>
          <pc:docMk/>
          <pc:sldMk cId="2883073658" sldId="270"/>
        </pc:sldMkLst>
        <pc:spChg chg="mod">
          <ac:chgData name="Ellie Vernon (2302839)" userId="4f402680-6dc5-4086-92e6-94d00eabdf7b" providerId="ADAL" clId="{64F49881-7C90-414F-B76F-0B92C3C67795}" dt="2026-03-23T20:36:09.256" v="380" actId="2711"/>
          <ac:spMkLst>
            <pc:docMk/>
            <pc:sldMk cId="2883073658" sldId="270"/>
            <ac:spMk id="3" creationId="{644AE986-82C5-FA0E-A0B9-FEA8B5DB3822}"/>
          </ac:spMkLst>
        </pc:spChg>
        <pc:spChg chg="add del mod">
          <ac:chgData name="Ellie Vernon (2302839)" userId="4f402680-6dc5-4086-92e6-94d00eabdf7b" providerId="ADAL" clId="{64F49881-7C90-414F-B76F-0B92C3C67795}" dt="2026-03-23T21:50:04.200" v="462" actId="22"/>
          <ac:spMkLst>
            <pc:docMk/>
            <pc:sldMk cId="2883073658" sldId="270"/>
            <ac:spMk id="5" creationId="{5DFD4F57-3C90-90F8-F296-52544C954361}"/>
          </ac:spMkLst>
        </pc:spChg>
        <pc:picChg chg="mod">
          <ac:chgData name="Ellie Vernon (2302839)" userId="4f402680-6dc5-4086-92e6-94d00eabdf7b" providerId="ADAL" clId="{64F49881-7C90-414F-B76F-0B92C3C67795}" dt="2026-03-23T21:49:35.903" v="455" actId="1076"/>
          <ac:picMkLst>
            <pc:docMk/>
            <pc:sldMk cId="2883073658" sldId="270"/>
            <ac:picMk id="8" creationId="{7F2E4343-C353-1EF1-87BB-1C3F7CC28C1C}"/>
          </ac:picMkLst>
        </pc:picChg>
      </pc:sldChg>
      <pc:sldChg chg="modSp mod">
        <pc:chgData name="Ellie Vernon (2302839)" userId="4f402680-6dc5-4086-92e6-94d00eabdf7b" providerId="ADAL" clId="{64F49881-7C90-414F-B76F-0B92C3C67795}" dt="2026-03-23T21:52:39.198" v="492" actId="20577"/>
        <pc:sldMkLst>
          <pc:docMk/>
          <pc:sldMk cId="230947813" sldId="271"/>
        </pc:sldMkLst>
        <pc:spChg chg="mod">
          <ac:chgData name="Ellie Vernon (2302839)" userId="4f402680-6dc5-4086-92e6-94d00eabdf7b" providerId="ADAL" clId="{64F49881-7C90-414F-B76F-0B92C3C67795}" dt="2026-03-23T21:52:17.947" v="487" actId="20577"/>
          <ac:spMkLst>
            <pc:docMk/>
            <pc:sldMk cId="230947813" sldId="271"/>
            <ac:spMk id="5" creationId="{5BA27473-D186-DD23-315F-D7ABDA49EFEE}"/>
          </ac:spMkLst>
        </pc:spChg>
        <pc:spChg chg="mod">
          <ac:chgData name="Ellie Vernon (2302839)" userId="4f402680-6dc5-4086-92e6-94d00eabdf7b" providerId="ADAL" clId="{64F49881-7C90-414F-B76F-0B92C3C67795}" dt="2026-03-23T21:52:39.198" v="492" actId="20577"/>
          <ac:spMkLst>
            <pc:docMk/>
            <pc:sldMk cId="230947813" sldId="271"/>
            <ac:spMk id="6" creationId="{F9425411-D265-79A4-A958-E30C72B1120E}"/>
          </ac:spMkLst>
        </pc:spChg>
      </pc:sldChg>
      <pc:sldChg chg="modSp mod">
        <pc:chgData name="Ellie Vernon (2302839)" userId="4f402680-6dc5-4086-92e6-94d00eabdf7b" providerId="ADAL" clId="{64F49881-7C90-414F-B76F-0B92C3C67795}" dt="2026-03-23T21:54:25.323" v="495" actId="1076"/>
        <pc:sldMkLst>
          <pc:docMk/>
          <pc:sldMk cId="3878652767" sldId="272"/>
        </pc:sldMkLst>
        <pc:spChg chg="mod">
          <ac:chgData name="Ellie Vernon (2302839)" userId="4f402680-6dc5-4086-92e6-94d00eabdf7b" providerId="ADAL" clId="{64F49881-7C90-414F-B76F-0B92C3C67795}" dt="2026-03-23T21:54:25.323" v="495" actId="1076"/>
          <ac:spMkLst>
            <pc:docMk/>
            <pc:sldMk cId="3878652767" sldId="272"/>
            <ac:spMk id="2" creationId="{60E8492E-0031-9364-675A-59D72563D746}"/>
          </ac:spMkLst>
        </pc:spChg>
        <pc:spChg chg="mod">
          <ac:chgData name="Ellie Vernon (2302839)" userId="4f402680-6dc5-4086-92e6-94d00eabdf7b" providerId="ADAL" clId="{64F49881-7C90-414F-B76F-0B92C3C67795}" dt="2026-03-23T21:54:21.252" v="494" actId="1076"/>
          <ac:spMkLst>
            <pc:docMk/>
            <pc:sldMk cId="3878652767" sldId="272"/>
            <ac:spMk id="3" creationId="{4A84D592-51A4-FBA9-9F86-D01713A29CF2}"/>
          </ac:spMkLst>
        </pc:spChg>
      </pc:sldChg>
      <pc:sldChg chg="modSp mod">
        <pc:chgData name="Ellie Vernon (2302839)" userId="4f402680-6dc5-4086-92e6-94d00eabdf7b" providerId="ADAL" clId="{64F49881-7C90-414F-B76F-0B92C3C67795}" dt="2026-03-23T22:41:08.029" v="834" actId="20577"/>
        <pc:sldMkLst>
          <pc:docMk/>
          <pc:sldMk cId="3896973364" sldId="273"/>
        </pc:sldMkLst>
        <pc:spChg chg="mod">
          <ac:chgData name="Ellie Vernon (2302839)" userId="4f402680-6dc5-4086-92e6-94d00eabdf7b" providerId="ADAL" clId="{64F49881-7C90-414F-B76F-0B92C3C67795}" dt="2026-03-23T22:41:08.029" v="834" actId="20577"/>
          <ac:spMkLst>
            <pc:docMk/>
            <pc:sldMk cId="3896973364" sldId="273"/>
            <ac:spMk id="4" creationId="{DAB48BF8-076B-EBAA-06D3-C95FF174278F}"/>
          </ac:spMkLst>
        </pc:spChg>
      </pc:sldChg>
      <pc:sldChg chg="addSp modSp mod">
        <pc:chgData name="Ellie Vernon (2302839)" userId="4f402680-6dc5-4086-92e6-94d00eabdf7b" providerId="ADAL" clId="{64F49881-7C90-414F-B76F-0B92C3C67795}" dt="2026-03-23T21:57:35.647" v="535" actId="1076"/>
        <pc:sldMkLst>
          <pc:docMk/>
          <pc:sldMk cId="2672704550" sldId="274"/>
        </pc:sldMkLst>
        <pc:spChg chg="add mod">
          <ac:chgData name="Ellie Vernon (2302839)" userId="4f402680-6dc5-4086-92e6-94d00eabdf7b" providerId="ADAL" clId="{64F49881-7C90-414F-B76F-0B92C3C67795}" dt="2026-03-23T21:57:35.647" v="535" actId="1076"/>
          <ac:spMkLst>
            <pc:docMk/>
            <pc:sldMk cId="2672704550" sldId="274"/>
            <ac:spMk id="7" creationId="{96B60B21-99A4-10EA-C942-E4D33E48600C}"/>
          </ac:spMkLst>
        </pc:spChg>
        <pc:picChg chg="add mod">
          <ac:chgData name="Ellie Vernon (2302839)" userId="4f402680-6dc5-4086-92e6-94d00eabdf7b" providerId="ADAL" clId="{64F49881-7C90-414F-B76F-0B92C3C67795}" dt="2026-03-23T21:57:31.885" v="534" actId="1076"/>
          <ac:picMkLst>
            <pc:docMk/>
            <pc:sldMk cId="2672704550" sldId="274"/>
            <ac:picMk id="6" creationId="{8BEB4DAE-CD8F-3564-1DC3-BB4AD5EC8489}"/>
          </ac:picMkLst>
        </pc:picChg>
      </pc:sldChg>
      <pc:sldChg chg="addSp modSp mod">
        <pc:chgData name="Ellie Vernon (2302839)" userId="4f402680-6dc5-4086-92e6-94d00eabdf7b" providerId="ADAL" clId="{64F49881-7C90-414F-B76F-0B92C3C67795}" dt="2026-03-23T22:02:10.274" v="565" actId="255"/>
        <pc:sldMkLst>
          <pc:docMk/>
          <pc:sldMk cId="2944140287" sldId="275"/>
        </pc:sldMkLst>
        <pc:spChg chg="mod">
          <ac:chgData name="Ellie Vernon (2302839)" userId="4f402680-6dc5-4086-92e6-94d00eabdf7b" providerId="ADAL" clId="{64F49881-7C90-414F-B76F-0B92C3C67795}" dt="2026-03-23T21:58:00.291" v="537" actId="1076"/>
          <ac:spMkLst>
            <pc:docMk/>
            <pc:sldMk cId="2944140287" sldId="275"/>
            <ac:spMk id="3" creationId="{7663F02F-252B-EE70-4EBC-151E179C5BBB}"/>
          </ac:spMkLst>
        </pc:spChg>
        <pc:spChg chg="add mod">
          <ac:chgData name="Ellie Vernon (2302839)" userId="4f402680-6dc5-4086-92e6-94d00eabdf7b" providerId="ADAL" clId="{64F49881-7C90-414F-B76F-0B92C3C67795}" dt="2026-03-23T22:02:10.274" v="565" actId="255"/>
          <ac:spMkLst>
            <pc:docMk/>
            <pc:sldMk cId="2944140287" sldId="275"/>
            <ac:spMk id="7" creationId="{1F41EC0B-0A31-69C0-1808-70C95672C59E}"/>
          </ac:spMkLst>
        </pc:spChg>
        <pc:picChg chg="add mod">
          <ac:chgData name="Ellie Vernon (2302839)" userId="4f402680-6dc5-4086-92e6-94d00eabdf7b" providerId="ADAL" clId="{64F49881-7C90-414F-B76F-0B92C3C67795}" dt="2026-03-23T22:00:09.402" v="543" actId="1076"/>
          <ac:picMkLst>
            <pc:docMk/>
            <pc:sldMk cId="2944140287" sldId="275"/>
            <ac:picMk id="6" creationId="{94030A72-33BE-6D59-BDD6-2B00346DAD40}"/>
          </ac:picMkLst>
        </pc:picChg>
      </pc:sldChg>
      <pc:sldChg chg="modSp mod">
        <pc:chgData name="Ellie Vernon (2302839)" userId="4f402680-6dc5-4086-92e6-94d00eabdf7b" providerId="ADAL" clId="{64F49881-7C90-414F-B76F-0B92C3C67795}" dt="2026-03-23T22:02:27.183" v="566" actId="1076"/>
        <pc:sldMkLst>
          <pc:docMk/>
          <pc:sldMk cId="531709170" sldId="276"/>
        </pc:sldMkLst>
        <pc:spChg chg="mod">
          <ac:chgData name="Ellie Vernon (2302839)" userId="4f402680-6dc5-4086-92e6-94d00eabdf7b" providerId="ADAL" clId="{64F49881-7C90-414F-B76F-0B92C3C67795}" dt="2026-03-23T22:02:27.183" v="566" actId="1076"/>
          <ac:spMkLst>
            <pc:docMk/>
            <pc:sldMk cId="531709170" sldId="276"/>
            <ac:spMk id="6" creationId="{122AFB60-5E34-C460-9E00-8D58E21B4DCE}"/>
          </ac:spMkLst>
        </pc:spChg>
      </pc:sldChg>
      <pc:sldChg chg="addSp modSp mod">
        <pc:chgData name="Ellie Vernon (2302839)" userId="4f402680-6dc5-4086-92e6-94d00eabdf7b" providerId="ADAL" clId="{64F49881-7C90-414F-B76F-0B92C3C67795}" dt="2026-03-23T22:05:39.915" v="581" actId="14100"/>
        <pc:sldMkLst>
          <pc:docMk/>
          <pc:sldMk cId="3559708041" sldId="277"/>
        </pc:sldMkLst>
        <pc:spChg chg="mod">
          <ac:chgData name="Ellie Vernon (2302839)" userId="4f402680-6dc5-4086-92e6-94d00eabdf7b" providerId="ADAL" clId="{64F49881-7C90-414F-B76F-0B92C3C67795}" dt="2026-03-23T22:05:32.648" v="578" actId="1076"/>
          <ac:spMkLst>
            <pc:docMk/>
            <pc:sldMk cId="3559708041" sldId="277"/>
            <ac:spMk id="2" creationId="{7B6B9D15-A528-3CD3-B98B-FCA236000B18}"/>
          </ac:spMkLst>
        </pc:spChg>
        <pc:spChg chg="mod">
          <ac:chgData name="Ellie Vernon (2302839)" userId="4f402680-6dc5-4086-92e6-94d00eabdf7b" providerId="ADAL" clId="{64F49881-7C90-414F-B76F-0B92C3C67795}" dt="2026-03-23T22:05:28.398" v="577" actId="1076"/>
          <ac:spMkLst>
            <pc:docMk/>
            <pc:sldMk cId="3559708041" sldId="277"/>
            <ac:spMk id="3" creationId="{31D75CC6-D90F-0E5C-73C2-34759945575C}"/>
          </ac:spMkLst>
        </pc:spChg>
        <pc:picChg chg="add mod">
          <ac:chgData name="Ellie Vernon (2302839)" userId="4f402680-6dc5-4086-92e6-94d00eabdf7b" providerId="ADAL" clId="{64F49881-7C90-414F-B76F-0B92C3C67795}" dt="2026-03-23T22:05:39.915" v="581" actId="14100"/>
          <ac:picMkLst>
            <pc:docMk/>
            <pc:sldMk cId="3559708041" sldId="277"/>
            <ac:picMk id="5" creationId="{FCD84F78-195A-8213-53A6-1F7993D9C64C}"/>
          </ac:picMkLst>
        </pc:picChg>
      </pc:sldChg>
      <pc:sldChg chg="modSp mod">
        <pc:chgData name="Ellie Vernon (2302839)" userId="4f402680-6dc5-4086-92e6-94d00eabdf7b" providerId="ADAL" clId="{64F49881-7C90-414F-B76F-0B92C3C67795}" dt="2026-03-23T22:06:00.360" v="582" actId="1076"/>
        <pc:sldMkLst>
          <pc:docMk/>
          <pc:sldMk cId="1481457519" sldId="278"/>
        </pc:sldMkLst>
        <pc:spChg chg="mod">
          <ac:chgData name="Ellie Vernon (2302839)" userId="4f402680-6dc5-4086-92e6-94d00eabdf7b" providerId="ADAL" clId="{64F49881-7C90-414F-B76F-0B92C3C67795}" dt="2026-03-23T22:06:00.360" v="582" actId="1076"/>
          <ac:spMkLst>
            <pc:docMk/>
            <pc:sldMk cId="1481457519" sldId="278"/>
            <ac:spMk id="6" creationId="{B729A759-4873-5D7B-64C8-ADC60BE7BD76}"/>
          </ac:spMkLst>
        </pc:spChg>
      </pc:sldChg>
      <pc:sldChg chg="modSp mod">
        <pc:chgData name="Ellie Vernon (2302839)" userId="4f402680-6dc5-4086-92e6-94d00eabdf7b" providerId="ADAL" clId="{64F49881-7C90-414F-B76F-0B92C3C67795}" dt="2026-03-23T22:06:07.638" v="583" actId="1076"/>
        <pc:sldMkLst>
          <pc:docMk/>
          <pc:sldMk cId="107922344" sldId="279"/>
        </pc:sldMkLst>
        <pc:spChg chg="mod">
          <ac:chgData name="Ellie Vernon (2302839)" userId="4f402680-6dc5-4086-92e6-94d00eabdf7b" providerId="ADAL" clId="{64F49881-7C90-414F-B76F-0B92C3C67795}" dt="2026-03-23T22:06:07.638" v="583" actId="1076"/>
          <ac:spMkLst>
            <pc:docMk/>
            <pc:sldMk cId="107922344" sldId="279"/>
            <ac:spMk id="6" creationId="{B6163201-6FA2-FAA4-C187-C94FCF149761}"/>
          </ac:spMkLst>
        </pc:spChg>
      </pc:sldChg>
      <pc:sldChg chg="addSp modSp mod">
        <pc:chgData name="Ellie Vernon (2302839)" userId="4f402680-6dc5-4086-92e6-94d00eabdf7b" providerId="ADAL" clId="{64F49881-7C90-414F-B76F-0B92C3C67795}" dt="2026-03-23T22:08:54.296" v="611" actId="1076"/>
        <pc:sldMkLst>
          <pc:docMk/>
          <pc:sldMk cId="489143618" sldId="280"/>
        </pc:sldMkLst>
        <pc:spChg chg="mod">
          <ac:chgData name="Ellie Vernon (2302839)" userId="4f402680-6dc5-4086-92e6-94d00eabdf7b" providerId="ADAL" clId="{64F49881-7C90-414F-B76F-0B92C3C67795}" dt="2026-03-23T22:06:24.943" v="585" actId="20577"/>
          <ac:spMkLst>
            <pc:docMk/>
            <pc:sldMk cId="489143618" sldId="280"/>
            <ac:spMk id="2" creationId="{19BA2786-F573-6D8F-A542-8CEA69EF71C5}"/>
          </ac:spMkLst>
        </pc:spChg>
        <pc:spChg chg="add mod">
          <ac:chgData name="Ellie Vernon (2302839)" userId="4f402680-6dc5-4086-92e6-94d00eabdf7b" providerId="ADAL" clId="{64F49881-7C90-414F-B76F-0B92C3C67795}" dt="2026-03-23T22:08:54.296" v="611" actId="1076"/>
          <ac:spMkLst>
            <pc:docMk/>
            <pc:sldMk cId="489143618" sldId="280"/>
            <ac:spMk id="7" creationId="{0CA9DDBE-F660-0852-985B-DC74949DFF52}"/>
          </ac:spMkLst>
        </pc:spChg>
        <pc:picChg chg="add mod">
          <ac:chgData name="Ellie Vernon (2302839)" userId="4f402680-6dc5-4086-92e6-94d00eabdf7b" providerId="ADAL" clId="{64F49881-7C90-414F-B76F-0B92C3C67795}" dt="2026-03-23T22:07:35.393" v="587" actId="1076"/>
          <ac:picMkLst>
            <pc:docMk/>
            <pc:sldMk cId="489143618" sldId="280"/>
            <ac:picMk id="6" creationId="{728C41DF-19C5-FC3E-5665-1EA8A2ECB3A5}"/>
          </ac:picMkLst>
        </pc:picChg>
      </pc:sldChg>
      <pc:sldChg chg="addSp modSp mod">
        <pc:chgData name="Ellie Vernon (2302839)" userId="4f402680-6dc5-4086-92e6-94d00eabdf7b" providerId="ADAL" clId="{64F49881-7C90-414F-B76F-0B92C3C67795}" dt="2026-03-23T19:25:38.907" v="4" actId="1076"/>
        <pc:sldMkLst>
          <pc:docMk/>
          <pc:sldMk cId="272548700" sldId="282"/>
        </pc:sldMkLst>
        <pc:spChg chg="add mod">
          <ac:chgData name="Ellie Vernon (2302839)" userId="4f402680-6dc5-4086-92e6-94d00eabdf7b" providerId="ADAL" clId="{64F49881-7C90-414F-B76F-0B92C3C67795}" dt="2026-03-23T19:25:38.907" v="4" actId="1076"/>
          <ac:spMkLst>
            <pc:docMk/>
            <pc:sldMk cId="272548700" sldId="282"/>
            <ac:spMk id="3" creationId="{77B82BE7-9DB8-1A78-6578-1298A7B296AB}"/>
          </ac:spMkLst>
        </pc:spChg>
      </pc:sldChg>
      <pc:sldChg chg="addSp delSp modSp new mod">
        <pc:chgData name="Ellie Vernon (2302839)" userId="4f402680-6dc5-4086-92e6-94d00eabdf7b" providerId="ADAL" clId="{64F49881-7C90-414F-B76F-0B92C3C67795}" dt="2026-03-23T22:45:23.730" v="855" actId="20577"/>
        <pc:sldMkLst>
          <pc:docMk/>
          <pc:sldMk cId="448009093" sldId="283"/>
        </pc:sldMkLst>
        <pc:spChg chg="add mod">
          <ac:chgData name="Ellie Vernon (2302839)" userId="4f402680-6dc5-4086-92e6-94d00eabdf7b" providerId="ADAL" clId="{64F49881-7C90-414F-B76F-0B92C3C67795}" dt="2026-03-23T22:17:35.474" v="807" actId="1076"/>
          <ac:spMkLst>
            <pc:docMk/>
            <pc:sldMk cId="448009093" sldId="283"/>
            <ac:spMk id="2" creationId="{41ACF742-30DD-ED0B-0EA0-2E5CEB2DEA97}"/>
          </ac:spMkLst>
        </pc:spChg>
        <pc:spChg chg="add del mod">
          <ac:chgData name="Ellie Vernon (2302839)" userId="4f402680-6dc5-4086-92e6-94d00eabdf7b" providerId="ADAL" clId="{64F49881-7C90-414F-B76F-0B92C3C67795}" dt="2026-03-23T22:17:55.731" v="810"/>
          <ac:spMkLst>
            <pc:docMk/>
            <pc:sldMk cId="448009093" sldId="283"/>
            <ac:spMk id="3" creationId="{A1B342B7-B54D-00EE-51E6-C5FAE4BC1421}"/>
          </ac:spMkLst>
        </pc:spChg>
        <pc:spChg chg="add mod">
          <ac:chgData name="Ellie Vernon (2302839)" userId="4f402680-6dc5-4086-92e6-94d00eabdf7b" providerId="ADAL" clId="{64F49881-7C90-414F-B76F-0B92C3C67795}" dt="2026-03-23T22:45:23.730" v="855" actId="20577"/>
          <ac:spMkLst>
            <pc:docMk/>
            <pc:sldMk cId="448009093" sldId="283"/>
            <ac:spMk id="4" creationId="{5C8D3545-3E31-3DFE-365B-8842B2DBB67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4ACCE-8344-4AF7-9555-91144D448022}" type="datetimeFigureOut">
              <a:rPr lang="cy-GB" smtClean="0"/>
              <a:t>23/03/2026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C3947-8C76-4922-A478-4ADA9731C5FE}" type="slidenum">
              <a:rPr lang="cy-GB" smtClean="0"/>
              <a:t>‹#›</a:t>
            </a:fld>
            <a:endParaRPr lang="cy-GB"/>
          </a:p>
        </p:txBody>
      </p:sp>
    </p:spTree>
    <p:extLst>
      <p:ext uri="{BB962C8B-B14F-4D97-AF65-F5344CB8AC3E}">
        <p14:creationId xmlns:p14="http://schemas.microsoft.com/office/powerpoint/2010/main" val="72121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05C3947-8C76-4922-A478-4ADA9731C5FE}" type="slidenum">
              <a:rPr lang="cy-GB" smtClean="0"/>
              <a:t>2</a:t>
            </a:fld>
            <a:endParaRPr lang="cy-GB"/>
          </a:p>
        </p:txBody>
      </p:sp>
    </p:spTree>
    <p:extLst>
      <p:ext uri="{BB962C8B-B14F-4D97-AF65-F5344CB8AC3E}">
        <p14:creationId xmlns:p14="http://schemas.microsoft.com/office/powerpoint/2010/main" val="2174033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A0F1C2E-9487-417C-910E-059ADC9802CD}" type="datetimeFigureOut">
              <a:rPr lang="cy-GB" smtClean="0"/>
              <a:t>23/03/2026</a:t>
            </a:fld>
            <a:endParaRPr lang="cy-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cy-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DBB085E-590D-43E3-B261-7B13F69FF768}" type="slidenum">
              <a:rPr lang="cy-GB" smtClean="0"/>
              <a:t>‹#›</a:t>
            </a:fld>
            <a:endParaRPr lang="cy-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3967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F1C2E-9487-417C-910E-059ADC9802CD}" type="datetimeFigureOut">
              <a:rPr lang="cy-GB" smtClean="0"/>
              <a:t>23/03/2026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885172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0F1C2E-9487-417C-910E-059ADC9802CD}" type="datetimeFigureOut">
              <a:rPr lang="cy-GB" smtClean="0"/>
              <a:t>23/03/2026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DBB085E-590D-43E3-B261-7B13F69FF768}" type="slidenum">
              <a:rPr lang="cy-GB" smtClean="0"/>
              <a:t>‹#›</a:t>
            </a:fld>
            <a:endParaRPr lang="cy-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346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F1C2E-9487-417C-910E-059ADC9802CD}" type="datetimeFigureOut">
              <a:rPr lang="cy-GB" smtClean="0"/>
              <a:t>23/03/2026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262185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0F1C2E-9487-417C-910E-059ADC9802CD}" type="datetimeFigureOut">
              <a:rPr lang="cy-GB" smtClean="0"/>
              <a:t>23/03/2026</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307371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0F1C2E-9487-417C-910E-059ADC9802CD}" type="datetimeFigureOut">
              <a:rPr lang="cy-GB" smtClean="0"/>
              <a:t>23/03/2026</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201089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F1C2E-9487-417C-910E-059ADC9802CD}" type="datetimeFigureOut">
              <a:rPr lang="cy-GB" smtClean="0"/>
              <a:t>23/03/2026</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3957528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0F1C2E-9487-417C-910E-059ADC9802CD}" type="datetimeFigureOut">
              <a:rPr lang="cy-GB" smtClean="0"/>
              <a:t>23/03/2026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2481009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0F1C2E-9487-417C-910E-059ADC9802CD}" type="datetimeFigureOut">
              <a:rPr lang="cy-GB" smtClean="0"/>
              <a:t>23/03/2026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1396960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F1C2E-9487-417C-910E-059ADC9802CD}" type="datetimeFigureOut">
              <a:rPr lang="cy-GB" smtClean="0"/>
              <a:t>23/03/2026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211087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F1C2E-9487-417C-910E-059ADC9802CD}" type="datetimeFigureOut">
              <a:rPr lang="cy-GB" smtClean="0"/>
              <a:t>23/03/2026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DBB085E-590D-43E3-B261-7B13F69FF768}" type="slidenum">
              <a:rPr lang="cy-GB" smtClean="0"/>
              <a:t>‹#›</a:t>
            </a:fld>
            <a:endParaRPr lang="cy-GB"/>
          </a:p>
        </p:txBody>
      </p:sp>
    </p:spTree>
    <p:extLst>
      <p:ext uri="{BB962C8B-B14F-4D97-AF65-F5344CB8AC3E}">
        <p14:creationId xmlns:p14="http://schemas.microsoft.com/office/powerpoint/2010/main" val="96871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A0F1C2E-9487-417C-910E-059ADC9802CD}" type="datetimeFigureOut">
              <a:rPr lang="cy-GB" smtClean="0"/>
              <a:t>23/03/2026</a:t>
            </a:fld>
            <a:endParaRPr lang="cy-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cy-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FDBB085E-590D-43E3-B261-7B13F69FF768}" type="slidenum">
              <a:rPr lang="cy-GB" smtClean="0"/>
              <a:t>‹#›</a:t>
            </a:fld>
            <a:endParaRPr lang="cy-GB"/>
          </a:p>
        </p:txBody>
      </p:sp>
    </p:spTree>
    <p:extLst>
      <p:ext uri="{BB962C8B-B14F-4D97-AF65-F5344CB8AC3E}">
        <p14:creationId xmlns:p14="http://schemas.microsoft.com/office/powerpoint/2010/main" val="34192543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sitem.herts.ac.uk/education/RLO_Assets/PS/PS_U10/PS_U10_A08/outdoor%20learning%20EYFS.pdf" TargetMode="External"/><Relationship Id="rId3" Type="http://schemas.openxmlformats.org/officeDocument/2006/relationships/hyperlink" Target="https://doi.org/10.3390/socsci6010001" TargetMode="External"/><Relationship Id="rId7" Type="http://schemas.openxmlformats.org/officeDocument/2006/relationships/hyperlink" Target="https://hwb.gov.wales/curriculum-for-wales/expressive-arts/designing-your-curriculum/#:~:text=The%20creative%20process%20is%20the,failure%20as%20a%20learning%20experience" TargetMode="External"/><Relationship Id="rId2" Type="http://schemas.openxmlformats.org/officeDocument/2006/relationships/hyperlink" Target="https://www.bbc.co.uk/cymrufyw/saf/45828571" TargetMode="External"/><Relationship Id="rId1" Type="http://schemas.openxmlformats.org/officeDocument/2006/relationships/slideLayout" Target="../slideLayouts/slideLayout7.xml"/><Relationship Id="rId6" Type="http://schemas.openxmlformats.org/officeDocument/2006/relationships/hyperlink" Target="https://hwb.gov.wales/api/storage/177a33a6-7c70-4843-bb63-903e70a04154/teaching-and-learning-in-the-outdoors-the-current-state-of-outdoor-learning-in-schools-in-wales.pdf" TargetMode="External"/><Relationship Id="rId5" Type="http://schemas.openxmlformats.org/officeDocument/2006/relationships/hyperlink" Target="https://www.estyn.llyw.cymru/adnoddau-gwella/taith-gwricwlaidd-bwrpasol-a-chydweithredol/" TargetMode="External"/><Relationship Id="rId4" Type="http://schemas.openxmlformats.org/officeDocument/2006/relationships/hyperlink" Target="https://www.estyn.llyw.cymru/adnoddau-gwella/dull-blaengar-o-gefnogi-disgyblion-mwy-galluog-a-dawn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EBB05-9777-965C-9367-B275D73AA48B}"/>
              </a:ext>
            </a:extLst>
          </p:cNvPr>
          <p:cNvSpPr>
            <a:spLocks noGrp="1"/>
          </p:cNvSpPr>
          <p:nvPr>
            <p:ph type="ctrTitle"/>
          </p:nvPr>
        </p:nvSpPr>
        <p:spPr/>
        <p:txBody>
          <a:bodyPr>
            <a:normAutofit/>
          </a:bodyPr>
          <a:lstStyle/>
          <a:p>
            <a:r>
              <a:rPr lang="cy-GB" sz="5400" dirty="0"/>
              <a:t>Y Meddwl </a:t>
            </a:r>
            <a:r>
              <a:rPr lang="cy-GB" sz="5400" dirty="0" err="1"/>
              <a:t>Ymholgar</a:t>
            </a:r>
            <a:r>
              <a:rPr lang="cy-GB" sz="5400" dirty="0"/>
              <a:t>: Dulliau dysgu ac addysgu creadigol (eces5021c)</a:t>
            </a:r>
          </a:p>
        </p:txBody>
      </p:sp>
      <p:sp>
        <p:nvSpPr>
          <p:cNvPr id="3" name="Subtitle 2">
            <a:extLst>
              <a:ext uri="{FF2B5EF4-FFF2-40B4-BE49-F238E27FC236}">
                <a16:creationId xmlns:a16="http://schemas.microsoft.com/office/drawing/2014/main" id="{89DBF46A-1644-FCBE-08FB-E6DCD55CA233}"/>
              </a:ext>
            </a:extLst>
          </p:cNvPr>
          <p:cNvSpPr>
            <a:spLocks noGrp="1"/>
          </p:cNvSpPr>
          <p:nvPr>
            <p:ph type="subTitle" idx="1"/>
          </p:nvPr>
        </p:nvSpPr>
        <p:spPr/>
        <p:txBody>
          <a:bodyPr/>
          <a:lstStyle/>
          <a:p>
            <a:r>
              <a:rPr lang="cy-GB" dirty="0"/>
              <a:t>Ellie Vernon </a:t>
            </a:r>
          </a:p>
          <a:p>
            <a:r>
              <a:rPr lang="cy-GB" dirty="0"/>
              <a:t>2302839</a:t>
            </a:r>
          </a:p>
          <a:p>
            <a:r>
              <a:rPr lang="cy-GB" dirty="0"/>
              <a:t>3,947 geiriau</a:t>
            </a:r>
          </a:p>
          <a:p>
            <a:endParaRPr lang="cy-GB" dirty="0"/>
          </a:p>
        </p:txBody>
      </p:sp>
    </p:spTree>
    <p:extLst>
      <p:ext uri="{BB962C8B-B14F-4D97-AF65-F5344CB8AC3E}">
        <p14:creationId xmlns:p14="http://schemas.microsoft.com/office/powerpoint/2010/main" val="2713991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FAC41-C544-884A-7B95-A1A5AB346BD9}"/>
              </a:ext>
            </a:extLst>
          </p:cNvPr>
          <p:cNvSpPr>
            <a:spLocks noGrp="1"/>
          </p:cNvSpPr>
          <p:nvPr>
            <p:ph type="title"/>
          </p:nvPr>
        </p:nvSpPr>
        <p:spPr>
          <a:xfrm>
            <a:off x="244642" y="0"/>
            <a:ext cx="3525253" cy="1356360"/>
          </a:xfrm>
        </p:spPr>
        <p:txBody>
          <a:bodyPr>
            <a:normAutofit fontScale="90000"/>
          </a:bodyPr>
          <a:lstStyle/>
          <a:p>
            <a:r>
              <a:rPr lang="cy-GB" sz="5400" b="1" noProof="0" dirty="0">
                <a:solidFill>
                  <a:schemeClr val="accent5">
                    <a:lumMod val="50000"/>
                  </a:schemeClr>
                </a:solidFill>
                <a:latin typeface="Tenorite" panose="00000500000000000000" pitchFamily="2" charset="0"/>
              </a:rPr>
              <a:t>Cyflwyniad</a:t>
            </a:r>
          </a:p>
        </p:txBody>
      </p:sp>
      <p:sp>
        <p:nvSpPr>
          <p:cNvPr id="4" name="TextBox 3">
            <a:extLst>
              <a:ext uri="{FF2B5EF4-FFF2-40B4-BE49-F238E27FC236}">
                <a16:creationId xmlns:a16="http://schemas.microsoft.com/office/drawing/2014/main" id="{2E8E65AF-C649-0E0B-6477-16D0C37E6DE0}"/>
              </a:ext>
            </a:extLst>
          </p:cNvPr>
          <p:cNvSpPr txBox="1"/>
          <p:nvPr/>
        </p:nvSpPr>
        <p:spPr>
          <a:xfrm>
            <a:off x="353962" y="1120676"/>
            <a:ext cx="3207386" cy="3323987"/>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Archwilia’r portffolio hwn bum cysyniad canolog o fewn addysg a dadansoddi eu perthnasedd i arferion addysgol cyfoes yng Nghymru. Amlygir y rhyngberthynas rhwng ymholiad a dysgu ar draws ystod o gyd-destunau o fewn addysg gynradd. Yn ogystal, amlinella’r portffolio greadigrwydd personol, yn ogystal ag arferion creadigol addysgwyr a gweithwyr proffesiynol eraill.</a:t>
            </a:r>
          </a:p>
          <a:p>
            <a:endParaRPr lang="cy-GB" dirty="0"/>
          </a:p>
        </p:txBody>
      </p:sp>
      <p:sp>
        <p:nvSpPr>
          <p:cNvPr id="5" name="TextBox 4">
            <a:extLst>
              <a:ext uri="{FF2B5EF4-FFF2-40B4-BE49-F238E27FC236}">
                <a16:creationId xmlns:a16="http://schemas.microsoft.com/office/drawing/2014/main" id="{84F43A9A-0B7E-BD6B-19D4-5955545FDA7B}"/>
              </a:ext>
            </a:extLst>
          </p:cNvPr>
          <p:cNvSpPr txBox="1"/>
          <p:nvPr/>
        </p:nvSpPr>
        <p:spPr>
          <a:xfrm>
            <a:off x="353962" y="4117536"/>
            <a:ext cx="7202905" cy="1323439"/>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O ran meddwl </a:t>
            </a:r>
            <a:r>
              <a:rPr lang="cy-GB" sz="1600" dirty="0" err="1">
                <a:solidFill>
                  <a:schemeClr val="accent5">
                    <a:lumMod val="50000"/>
                  </a:schemeClr>
                </a:solidFill>
                <a:latin typeface="Tenorite" panose="00000500000000000000" pitchFamily="2" charset="0"/>
              </a:rPr>
              <a:t>ymholgar</a:t>
            </a:r>
            <a:r>
              <a:rPr lang="cy-GB" sz="1600" dirty="0">
                <a:solidFill>
                  <a:schemeClr val="accent5">
                    <a:lumMod val="50000"/>
                  </a:schemeClr>
                </a:solidFill>
                <a:latin typeface="Tenorite" panose="00000500000000000000" pitchFamily="2" charset="0"/>
              </a:rPr>
              <a:t>, esbonia Stanley (</a:t>
            </a:r>
            <a:r>
              <a:rPr lang="en-US" sz="1600" u="sng" dirty="0">
                <a:solidFill>
                  <a:schemeClr val="accent5">
                    <a:lumMod val="50000"/>
                  </a:schemeClr>
                </a:solidFill>
                <a:latin typeface="Tenorite" panose="00000500000000000000" pitchFamily="2" charset="0"/>
              </a:rPr>
              <a:t>2014</a:t>
            </a:r>
            <a:r>
              <a:rPr lang="cy-GB" sz="1600" dirty="0">
                <a:solidFill>
                  <a:schemeClr val="accent5">
                    <a:lumMod val="50000"/>
                  </a:schemeClr>
                </a:solidFill>
                <a:latin typeface="Tenorite" panose="00000500000000000000" pitchFamily="2" charset="0"/>
              </a:rPr>
              <a:t>): </a:t>
            </a:r>
          </a:p>
          <a:p>
            <a:r>
              <a:rPr lang="en-US" sz="1600" noProof="0" dirty="0">
                <a:solidFill>
                  <a:schemeClr val="accent5">
                    <a:lumMod val="50000"/>
                  </a:schemeClr>
                </a:solidFill>
                <a:latin typeface="Tenorite" panose="00000500000000000000" pitchFamily="2" charset="0"/>
              </a:rPr>
              <a:t>At the heart of an enquiring mind must lie a willingness to understand.     Understanding is heightened when we engage fully with the process of acquiring skills that develop philosophical thinking. These skills can then be used throughout education and life. </a:t>
            </a:r>
          </a:p>
        </p:txBody>
      </p:sp>
      <p:sp>
        <p:nvSpPr>
          <p:cNvPr id="6" name="TextBox 5">
            <a:extLst>
              <a:ext uri="{FF2B5EF4-FFF2-40B4-BE49-F238E27FC236}">
                <a16:creationId xmlns:a16="http://schemas.microsoft.com/office/drawing/2014/main" id="{A1D63E39-817C-2576-877D-9D710D428C9E}"/>
              </a:ext>
            </a:extLst>
          </p:cNvPr>
          <p:cNvSpPr txBox="1"/>
          <p:nvPr/>
        </p:nvSpPr>
        <p:spPr>
          <a:xfrm>
            <a:off x="299301" y="5440975"/>
            <a:ext cx="7312225" cy="1077218"/>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Pwysleisia Stanley (</a:t>
            </a:r>
            <a:r>
              <a:rPr lang="cy-GB" sz="1600" u="sng" dirty="0">
                <a:solidFill>
                  <a:schemeClr val="accent5">
                    <a:lumMod val="50000"/>
                  </a:schemeClr>
                </a:solidFill>
                <a:latin typeface="Tenorite" panose="00000500000000000000" pitchFamily="2" charset="0"/>
              </a:rPr>
              <a:t>2014</a:t>
            </a:r>
            <a:r>
              <a:rPr lang="cy-GB" sz="1600" dirty="0">
                <a:solidFill>
                  <a:schemeClr val="accent5">
                    <a:lumMod val="50000"/>
                  </a:schemeClr>
                </a:solidFill>
                <a:latin typeface="Tenorite" panose="00000500000000000000" pitchFamily="2" charset="0"/>
              </a:rPr>
              <a:t>  ) fod cwricwlwm sydd yn annog dysgwyr i archwilio cymhlethdodau bywyd yn eu helpu i ddod yn ddinasyddion meddylgar, </a:t>
            </a:r>
            <a:r>
              <a:rPr lang="cy-GB" sz="1600" dirty="0" err="1">
                <a:solidFill>
                  <a:schemeClr val="accent5">
                    <a:lumMod val="50000"/>
                  </a:schemeClr>
                </a:solidFill>
                <a:latin typeface="Tenorite" panose="00000500000000000000" pitchFamily="2" charset="0"/>
              </a:rPr>
              <a:t>ymholgar</a:t>
            </a:r>
            <a:r>
              <a:rPr lang="cy-GB" sz="1600" dirty="0">
                <a:solidFill>
                  <a:schemeClr val="accent5">
                    <a:lumMod val="50000"/>
                  </a:schemeClr>
                </a:solidFill>
                <a:latin typeface="Tenorite" panose="00000500000000000000" pitchFamily="2" charset="0"/>
              </a:rPr>
              <a:t> ac ymwybodol o foesegol (Stanley, </a:t>
            </a:r>
            <a:r>
              <a:rPr lang="cy-GB" sz="1600" u="sng" dirty="0">
                <a:solidFill>
                  <a:schemeClr val="accent5">
                    <a:lumMod val="50000"/>
                  </a:schemeClr>
                </a:solidFill>
                <a:latin typeface="Tenorite" panose="00000500000000000000" pitchFamily="2" charset="0"/>
              </a:rPr>
              <a:t>2014</a:t>
            </a:r>
            <a:r>
              <a:rPr lang="cy-GB" sz="1600" dirty="0">
                <a:solidFill>
                  <a:schemeClr val="accent5">
                    <a:lumMod val="50000"/>
                  </a:schemeClr>
                </a:solidFill>
                <a:latin typeface="Tenorite" panose="00000500000000000000" pitchFamily="2" charset="0"/>
              </a:rPr>
              <a:t>  ). Perthyn y syniadau hyn yn agos at weledigaeth </a:t>
            </a:r>
            <a:r>
              <a:rPr lang="cy-GB" sz="1600" dirty="0" err="1">
                <a:solidFill>
                  <a:schemeClr val="accent5">
                    <a:lumMod val="50000"/>
                  </a:schemeClr>
                </a:solidFill>
                <a:latin typeface="Tenorite" panose="00000500000000000000" pitchFamily="2" charset="0"/>
              </a:rPr>
              <a:t>Donaldson</a:t>
            </a:r>
            <a:r>
              <a:rPr lang="cy-GB" sz="1600" dirty="0">
                <a:solidFill>
                  <a:schemeClr val="accent5">
                    <a:lumMod val="50000"/>
                  </a:schemeClr>
                </a:solidFill>
                <a:latin typeface="Tenorite" panose="00000500000000000000" pitchFamily="2" charset="0"/>
              </a:rPr>
              <a:t> (2015) ar gyfer y cwricwlwm diwygiedig i Gymru.</a:t>
            </a:r>
          </a:p>
        </p:txBody>
      </p:sp>
      <p:pic>
        <p:nvPicPr>
          <p:cNvPr id="14" name="Picture 13">
            <a:extLst>
              <a:ext uri="{FF2B5EF4-FFF2-40B4-BE49-F238E27FC236}">
                <a16:creationId xmlns:a16="http://schemas.microsoft.com/office/drawing/2014/main" id="{3903A6A7-5E37-C880-41F2-5DCEB470ECB3}"/>
              </a:ext>
            </a:extLst>
          </p:cNvPr>
          <p:cNvPicPr>
            <a:picLocks noChangeAspect="1"/>
          </p:cNvPicPr>
          <p:nvPr/>
        </p:nvPicPr>
        <p:blipFill>
          <a:blip r:embed="rId3"/>
          <a:stretch>
            <a:fillRect/>
          </a:stretch>
        </p:blipFill>
        <p:spPr>
          <a:xfrm>
            <a:off x="4504549" y="593759"/>
            <a:ext cx="3106977" cy="2388199"/>
          </a:xfrm>
          <a:prstGeom prst="rect">
            <a:avLst/>
          </a:prstGeom>
        </p:spPr>
      </p:pic>
      <p:sp>
        <p:nvSpPr>
          <p:cNvPr id="15" name="TextBox 14">
            <a:extLst>
              <a:ext uri="{FF2B5EF4-FFF2-40B4-BE49-F238E27FC236}">
                <a16:creationId xmlns:a16="http://schemas.microsoft.com/office/drawing/2014/main" id="{51C9433A-8AC4-1792-C400-4C2B3CB7A879}"/>
              </a:ext>
            </a:extLst>
          </p:cNvPr>
          <p:cNvSpPr txBox="1"/>
          <p:nvPr/>
        </p:nvSpPr>
        <p:spPr>
          <a:xfrm>
            <a:off x="4355690" y="2913360"/>
            <a:ext cx="1740310" cy="253916"/>
          </a:xfrm>
          <a:prstGeom prst="rect">
            <a:avLst/>
          </a:prstGeom>
          <a:noFill/>
        </p:spPr>
        <p:txBody>
          <a:bodyPr wrap="square" rtlCol="0">
            <a:spAutoFit/>
          </a:bodyPr>
          <a:lstStyle/>
          <a:p>
            <a:r>
              <a:rPr lang="cy-GB" sz="1050" noProof="0" dirty="0"/>
              <a:t>(Partneriaeth </a:t>
            </a:r>
            <a:r>
              <a:rPr lang="en-GB" sz="1050" dirty="0"/>
              <a:t>Cymru, 2026)</a:t>
            </a:r>
            <a:endParaRPr lang="cy-GB" sz="1050" dirty="0"/>
          </a:p>
        </p:txBody>
      </p:sp>
      <p:pic>
        <p:nvPicPr>
          <p:cNvPr id="17" name="Picture 16">
            <a:extLst>
              <a:ext uri="{FF2B5EF4-FFF2-40B4-BE49-F238E27FC236}">
                <a16:creationId xmlns:a16="http://schemas.microsoft.com/office/drawing/2014/main" id="{7E017458-E1AA-FFE0-F7BD-7F0B3C5D7C1F}"/>
              </a:ext>
            </a:extLst>
          </p:cNvPr>
          <p:cNvPicPr>
            <a:picLocks noChangeAspect="1"/>
          </p:cNvPicPr>
          <p:nvPr/>
        </p:nvPicPr>
        <p:blipFill>
          <a:blip r:embed="rId4"/>
          <a:stretch>
            <a:fillRect/>
          </a:stretch>
        </p:blipFill>
        <p:spPr>
          <a:xfrm>
            <a:off x="7136296" y="2606776"/>
            <a:ext cx="3287576" cy="1827582"/>
          </a:xfrm>
          <a:prstGeom prst="rect">
            <a:avLst/>
          </a:prstGeom>
        </p:spPr>
      </p:pic>
      <p:sp>
        <p:nvSpPr>
          <p:cNvPr id="18" name="TextBox 17">
            <a:extLst>
              <a:ext uri="{FF2B5EF4-FFF2-40B4-BE49-F238E27FC236}">
                <a16:creationId xmlns:a16="http://schemas.microsoft.com/office/drawing/2014/main" id="{36AE3749-76C2-5CD8-4359-2F25D57E088A}"/>
              </a:ext>
            </a:extLst>
          </p:cNvPr>
          <p:cNvSpPr txBox="1"/>
          <p:nvPr/>
        </p:nvSpPr>
        <p:spPr>
          <a:xfrm>
            <a:off x="9236581" y="4434358"/>
            <a:ext cx="1398290" cy="261610"/>
          </a:xfrm>
          <a:prstGeom prst="rect">
            <a:avLst/>
          </a:prstGeom>
          <a:noFill/>
        </p:spPr>
        <p:txBody>
          <a:bodyPr wrap="square" rtlCol="0">
            <a:spAutoFit/>
          </a:bodyPr>
          <a:lstStyle/>
          <a:p>
            <a:r>
              <a:rPr lang="en-GB" sz="1100" dirty="0"/>
              <a:t>(Rising stars, 2026)</a:t>
            </a:r>
            <a:endParaRPr lang="cy-GB" sz="1100" dirty="0"/>
          </a:p>
        </p:txBody>
      </p:sp>
    </p:spTree>
    <p:extLst>
      <p:ext uri="{BB962C8B-B14F-4D97-AF65-F5344CB8AC3E}">
        <p14:creationId xmlns:p14="http://schemas.microsoft.com/office/powerpoint/2010/main" val="1989276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3955D7-8628-BE48-5FC3-7127CBD119F7}"/>
              </a:ext>
            </a:extLst>
          </p:cNvPr>
          <p:cNvSpPr txBox="1"/>
          <p:nvPr/>
        </p:nvSpPr>
        <p:spPr>
          <a:xfrm>
            <a:off x="412955" y="418152"/>
            <a:ext cx="6577780" cy="2585323"/>
          </a:xfrm>
          <a:prstGeom prst="rect">
            <a:avLst/>
          </a:prstGeom>
          <a:noFill/>
        </p:spPr>
        <p:txBody>
          <a:bodyPr wrap="square">
            <a:spAutoFit/>
          </a:bodyPr>
          <a:lstStyle/>
          <a:p>
            <a:r>
              <a:rPr lang="cy-GB" sz="1800" dirty="0">
                <a:solidFill>
                  <a:schemeClr val="accent5">
                    <a:lumMod val="50000"/>
                  </a:schemeClr>
                </a:solidFill>
                <a:latin typeface="Tenorite" panose="00000500000000000000" pitchFamily="2" charset="0"/>
              </a:rPr>
              <a:t>Ystyrir creadigrwydd ac </a:t>
            </a:r>
            <a:r>
              <a:rPr lang="cy-GB" sz="1800" dirty="0" err="1">
                <a:solidFill>
                  <a:schemeClr val="accent5">
                    <a:lumMod val="50000"/>
                  </a:schemeClr>
                </a:solidFill>
                <a:latin typeface="Tenorite" panose="00000500000000000000" pitchFamily="2" charset="0"/>
              </a:rPr>
              <a:t>arloesedd</a:t>
            </a:r>
            <a:r>
              <a:rPr lang="cy-GB" sz="1800" dirty="0">
                <a:solidFill>
                  <a:schemeClr val="accent5">
                    <a:lumMod val="50000"/>
                  </a:schemeClr>
                </a:solidFill>
                <a:latin typeface="Tenorite" panose="00000500000000000000" pitchFamily="2" charset="0"/>
              </a:rPr>
              <a:t>  fel cymwyseddau craidd yng Nghwricwlwm Cymru (Addysg Cymru, </a:t>
            </a:r>
            <a:r>
              <a:rPr lang="cy-GB" sz="1800" u="sng" dirty="0">
                <a:solidFill>
                  <a:schemeClr val="accent5">
                    <a:lumMod val="50000"/>
                  </a:schemeClr>
                </a:solidFill>
                <a:latin typeface="Tenorite" panose="00000500000000000000" pitchFamily="2" charset="0"/>
              </a:rPr>
              <a:t>2022</a:t>
            </a:r>
            <a:r>
              <a:rPr lang="cy-GB" sz="1800" dirty="0">
                <a:solidFill>
                  <a:schemeClr val="accent5">
                    <a:lumMod val="50000"/>
                  </a:schemeClr>
                </a:solidFill>
                <a:latin typeface="Tenorite" panose="00000500000000000000" pitchFamily="2" charset="0"/>
              </a:rPr>
              <a:t> ). Mae meddwl creadigol, a ddatblygwyd trwy waith archwiliadol ar draws </a:t>
            </a:r>
            <a:r>
              <a:rPr lang="cy-GB" sz="1800" dirty="0" err="1">
                <a:solidFill>
                  <a:schemeClr val="accent5">
                    <a:lumMod val="50000"/>
                  </a:schemeClr>
                </a:solidFill>
                <a:latin typeface="Tenorite" panose="00000500000000000000" pitchFamily="2" charset="0"/>
              </a:rPr>
              <a:t>MDaPh</a:t>
            </a:r>
            <a:r>
              <a:rPr lang="cy-GB" sz="1800" dirty="0">
                <a:solidFill>
                  <a:schemeClr val="accent5">
                    <a:lumMod val="50000"/>
                  </a:schemeClr>
                </a:solidFill>
                <a:latin typeface="Tenorite" panose="00000500000000000000" pitchFamily="2" charset="0"/>
              </a:rPr>
              <a:t> y Celfyddydau Mynegiannol, yn galluogi dysgwyr i ymgysylltu â syniadau anghyfarwydd, gwneud cysylltiadau newydd, cymryd risgiau creadigol gwybodus, a gweld camgymeriadau fel rhan o ddysgu ystyrlon. Disgwylir i ddysgwyr hefyd ystyried dylanwadau cyd-destunol a siapio eu datblygiad creadigol eu hunain yn weithredol.</a:t>
            </a:r>
          </a:p>
        </p:txBody>
      </p:sp>
      <p:sp>
        <p:nvSpPr>
          <p:cNvPr id="7" name="TextBox 6">
            <a:extLst>
              <a:ext uri="{FF2B5EF4-FFF2-40B4-BE49-F238E27FC236}">
                <a16:creationId xmlns:a16="http://schemas.microsoft.com/office/drawing/2014/main" id="{1C052729-B9D7-855B-8EB5-B3378566FD1D}"/>
              </a:ext>
            </a:extLst>
          </p:cNvPr>
          <p:cNvSpPr txBox="1"/>
          <p:nvPr/>
        </p:nvSpPr>
        <p:spPr>
          <a:xfrm>
            <a:off x="3962400" y="3768409"/>
            <a:ext cx="8082116" cy="2585323"/>
          </a:xfrm>
          <a:prstGeom prst="rect">
            <a:avLst/>
          </a:prstGeom>
          <a:noFill/>
        </p:spPr>
        <p:txBody>
          <a:bodyPr wrap="square">
            <a:spAutoFit/>
          </a:bodyPr>
          <a:lstStyle/>
          <a:p>
            <a:r>
              <a:rPr lang="cy-GB" sz="1800" dirty="0">
                <a:solidFill>
                  <a:schemeClr val="accent5">
                    <a:lumMod val="50000"/>
                  </a:schemeClr>
                </a:solidFill>
                <a:latin typeface="Tenorite" panose="00000500000000000000" pitchFamily="2" charset="0"/>
              </a:rPr>
              <a:t>Mae'r blaenoriaethau hyn yn cyd-fynd â barn </a:t>
            </a:r>
            <a:r>
              <a:rPr lang="cy-GB" sz="1800" dirty="0" err="1">
                <a:solidFill>
                  <a:schemeClr val="accent5">
                    <a:lumMod val="50000"/>
                  </a:schemeClr>
                </a:solidFill>
                <a:latin typeface="Tenorite" panose="00000500000000000000" pitchFamily="2" charset="0"/>
              </a:rPr>
              <a:t>Donaldson</a:t>
            </a:r>
            <a:r>
              <a:rPr lang="cy-GB" sz="1800" dirty="0">
                <a:solidFill>
                  <a:schemeClr val="accent5">
                    <a:lumMod val="50000"/>
                  </a:schemeClr>
                </a:solidFill>
                <a:latin typeface="Tenorite" panose="00000500000000000000" pitchFamily="2" charset="0"/>
              </a:rPr>
              <a:t> (2015) fod creadigrwydd a menter yn hanfodol ar gyfer bywyd yn y byd modern ac mae'n rhaid eu meithrin yn gyson trwy gydol gyrfa addysg. Dadleua y dylai addysg danio dychymyg, meithrin meddwl creadigol, ac adeiladu'r sgiliau rhyngbersonol ehangach sydd yn angenrheidiol ar gyfer bywyd fel oedolyn, gan gynnwys y gallu i gydweithio a chyfrannu'n effeithiol. Felly, pwysleisia </a:t>
            </a:r>
            <a:r>
              <a:rPr lang="cy-GB" sz="1800" dirty="0" err="1">
                <a:solidFill>
                  <a:schemeClr val="accent5">
                    <a:lumMod val="50000"/>
                  </a:schemeClr>
                </a:solidFill>
                <a:latin typeface="Tenorite" panose="00000500000000000000" pitchFamily="2" charset="0"/>
              </a:rPr>
              <a:t>Donaldson</a:t>
            </a:r>
            <a:r>
              <a:rPr lang="cy-GB" sz="1800" dirty="0">
                <a:solidFill>
                  <a:schemeClr val="accent5">
                    <a:lumMod val="50000"/>
                  </a:schemeClr>
                </a:solidFill>
                <a:latin typeface="Tenorite" panose="00000500000000000000" pitchFamily="2" charset="0"/>
              </a:rPr>
              <a:t> (2015) ymgorfforiad y sgiliau ehangach, megis creadigrwydd ac </a:t>
            </a:r>
            <a:r>
              <a:rPr lang="cy-GB" sz="1800" dirty="0" err="1">
                <a:solidFill>
                  <a:schemeClr val="accent5">
                    <a:lumMod val="50000"/>
                  </a:schemeClr>
                </a:solidFill>
                <a:latin typeface="Tenorite" panose="00000500000000000000" pitchFamily="2" charset="0"/>
              </a:rPr>
              <a:t>arloesedd</a:t>
            </a:r>
            <a:r>
              <a:rPr lang="cy-GB" sz="1800" dirty="0">
                <a:solidFill>
                  <a:schemeClr val="accent5">
                    <a:lumMod val="50000"/>
                  </a:schemeClr>
                </a:solidFill>
                <a:latin typeface="Tenorite" panose="00000500000000000000" pitchFamily="2" charset="0"/>
              </a:rPr>
              <a:t>, ar draws pob Maes Dysgu a Phrofiad, i gefnogi diwygio </a:t>
            </a:r>
            <a:r>
              <a:rPr lang="cy-GB" sz="1800" dirty="0" err="1">
                <a:solidFill>
                  <a:schemeClr val="accent5">
                    <a:lumMod val="50000"/>
                  </a:schemeClr>
                </a:solidFill>
                <a:latin typeface="Tenorite" panose="00000500000000000000" pitchFamily="2" charset="0"/>
              </a:rPr>
              <a:t>addysgegol</a:t>
            </a:r>
            <a:r>
              <a:rPr lang="cy-GB" sz="1800" dirty="0">
                <a:solidFill>
                  <a:schemeClr val="accent5">
                    <a:lumMod val="50000"/>
                  </a:schemeClr>
                </a:solidFill>
                <a:latin typeface="Tenorite" panose="00000500000000000000" pitchFamily="2" charset="0"/>
              </a:rPr>
              <a:t> a galluogi athrawon i ddylunio amgylcheddau dysgu cyfoethog ac ysgogol</a:t>
            </a:r>
            <a:r>
              <a:rPr lang="cy-GB" dirty="0"/>
              <a:t>.</a:t>
            </a:r>
          </a:p>
        </p:txBody>
      </p:sp>
      <p:pic>
        <p:nvPicPr>
          <p:cNvPr id="9" name="Picture 8">
            <a:extLst>
              <a:ext uri="{FF2B5EF4-FFF2-40B4-BE49-F238E27FC236}">
                <a16:creationId xmlns:a16="http://schemas.microsoft.com/office/drawing/2014/main" id="{0077A6BF-0605-6A11-DC9E-19A588BAD672}"/>
              </a:ext>
            </a:extLst>
          </p:cNvPr>
          <p:cNvPicPr>
            <a:picLocks noChangeAspect="1"/>
          </p:cNvPicPr>
          <p:nvPr/>
        </p:nvPicPr>
        <p:blipFill>
          <a:blip r:embed="rId2"/>
          <a:stretch>
            <a:fillRect/>
          </a:stretch>
        </p:blipFill>
        <p:spPr>
          <a:xfrm>
            <a:off x="7590503" y="504268"/>
            <a:ext cx="3872548" cy="2356790"/>
          </a:xfrm>
          <a:prstGeom prst="rect">
            <a:avLst/>
          </a:prstGeom>
        </p:spPr>
      </p:pic>
      <p:sp>
        <p:nvSpPr>
          <p:cNvPr id="10" name="TextBox 9">
            <a:extLst>
              <a:ext uri="{FF2B5EF4-FFF2-40B4-BE49-F238E27FC236}">
                <a16:creationId xmlns:a16="http://schemas.microsoft.com/office/drawing/2014/main" id="{0EF26BF3-37F3-40D9-FE07-3725582F619B}"/>
              </a:ext>
            </a:extLst>
          </p:cNvPr>
          <p:cNvSpPr txBox="1"/>
          <p:nvPr/>
        </p:nvSpPr>
        <p:spPr>
          <a:xfrm>
            <a:off x="7482349" y="2827981"/>
            <a:ext cx="1759974" cy="261610"/>
          </a:xfrm>
          <a:prstGeom prst="rect">
            <a:avLst/>
          </a:prstGeom>
          <a:noFill/>
        </p:spPr>
        <p:txBody>
          <a:bodyPr wrap="square" rtlCol="0">
            <a:spAutoFit/>
          </a:bodyPr>
          <a:lstStyle/>
          <a:p>
            <a:r>
              <a:rPr lang="en-US" sz="1100" noProof="0" dirty="0"/>
              <a:t>(</a:t>
            </a:r>
            <a:r>
              <a:rPr lang="en-US" sz="1100" noProof="0" dirty="0" err="1"/>
              <a:t>Grantfinder</a:t>
            </a:r>
            <a:r>
              <a:rPr lang="cy-GB" sz="1100" noProof="0" dirty="0"/>
              <a:t>, dim dyddiad)</a:t>
            </a:r>
          </a:p>
        </p:txBody>
      </p:sp>
      <p:pic>
        <p:nvPicPr>
          <p:cNvPr id="12" name="Picture 11">
            <a:extLst>
              <a:ext uri="{FF2B5EF4-FFF2-40B4-BE49-F238E27FC236}">
                <a16:creationId xmlns:a16="http://schemas.microsoft.com/office/drawing/2014/main" id="{8335EF03-2CCB-FAC2-552C-8A08EB1C0B7B}"/>
              </a:ext>
            </a:extLst>
          </p:cNvPr>
          <p:cNvPicPr>
            <a:picLocks noChangeAspect="1"/>
          </p:cNvPicPr>
          <p:nvPr/>
        </p:nvPicPr>
        <p:blipFill>
          <a:blip r:embed="rId3"/>
          <a:stretch>
            <a:fillRect/>
          </a:stretch>
        </p:blipFill>
        <p:spPr>
          <a:xfrm>
            <a:off x="549397" y="3854526"/>
            <a:ext cx="3152448" cy="2264609"/>
          </a:xfrm>
          <a:prstGeom prst="rect">
            <a:avLst/>
          </a:prstGeom>
        </p:spPr>
      </p:pic>
      <p:sp>
        <p:nvSpPr>
          <p:cNvPr id="13" name="TextBox 12">
            <a:extLst>
              <a:ext uri="{FF2B5EF4-FFF2-40B4-BE49-F238E27FC236}">
                <a16:creationId xmlns:a16="http://schemas.microsoft.com/office/drawing/2014/main" id="{43999177-9C44-6B47-6F56-7D803B4F9195}"/>
              </a:ext>
            </a:extLst>
          </p:cNvPr>
          <p:cNvSpPr txBox="1"/>
          <p:nvPr/>
        </p:nvSpPr>
        <p:spPr>
          <a:xfrm>
            <a:off x="412955" y="6088261"/>
            <a:ext cx="2379406" cy="261610"/>
          </a:xfrm>
          <a:prstGeom prst="rect">
            <a:avLst/>
          </a:prstGeom>
          <a:noFill/>
        </p:spPr>
        <p:txBody>
          <a:bodyPr wrap="square" rtlCol="0">
            <a:spAutoFit/>
          </a:bodyPr>
          <a:lstStyle/>
          <a:p>
            <a:r>
              <a:rPr lang="en-GB" sz="1100" dirty="0"/>
              <a:t>(</a:t>
            </a:r>
            <a:r>
              <a:rPr lang="en-GB" sz="1100" dirty="0" err="1"/>
              <a:t>stockcake</a:t>
            </a:r>
            <a:r>
              <a:rPr lang="en-GB" sz="1100" dirty="0"/>
              <a:t>, 2026)</a:t>
            </a:r>
            <a:endParaRPr lang="cy-GB" sz="1100" dirty="0"/>
          </a:p>
        </p:txBody>
      </p:sp>
    </p:spTree>
    <p:extLst>
      <p:ext uri="{BB962C8B-B14F-4D97-AF65-F5344CB8AC3E}">
        <p14:creationId xmlns:p14="http://schemas.microsoft.com/office/powerpoint/2010/main" val="29405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B8D396-46AD-D8F7-BF5E-DFA549CC9E30}"/>
              </a:ext>
            </a:extLst>
          </p:cNvPr>
          <p:cNvSpPr txBox="1"/>
          <p:nvPr/>
        </p:nvSpPr>
        <p:spPr>
          <a:xfrm>
            <a:off x="697833" y="128337"/>
            <a:ext cx="11020926" cy="923330"/>
          </a:xfrm>
          <a:prstGeom prst="rect">
            <a:avLst/>
          </a:prstGeom>
          <a:noFill/>
        </p:spPr>
        <p:txBody>
          <a:bodyPr wrap="square" rtlCol="0">
            <a:spAutoFit/>
          </a:bodyPr>
          <a:lstStyle/>
          <a:p>
            <a:r>
              <a:rPr lang="cy-GB" sz="5400" b="1" dirty="0">
                <a:solidFill>
                  <a:schemeClr val="accent5">
                    <a:lumMod val="50000"/>
                  </a:schemeClr>
                </a:solidFill>
                <a:latin typeface="Tenorite" panose="00000500000000000000" pitchFamily="2" charset="0"/>
              </a:rPr>
              <a:t>Yr ystafell ddosbarth awyr agored</a:t>
            </a:r>
            <a:endParaRPr lang="cy-GB" sz="5400" dirty="0">
              <a:solidFill>
                <a:schemeClr val="accent5">
                  <a:lumMod val="50000"/>
                </a:schemeClr>
              </a:solidFill>
              <a:latin typeface="Tenorite" panose="00000500000000000000" pitchFamily="2" charset="0"/>
            </a:endParaRPr>
          </a:p>
        </p:txBody>
      </p:sp>
      <p:sp>
        <p:nvSpPr>
          <p:cNvPr id="3" name="TextBox 2">
            <a:extLst>
              <a:ext uri="{FF2B5EF4-FFF2-40B4-BE49-F238E27FC236}">
                <a16:creationId xmlns:a16="http://schemas.microsoft.com/office/drawing/2014/main" id="{19337955-81BA-9F1E-3039-8515142C67D2}"/>
              </a:ext>
            </a:extLst>
          </p:cNvPr>
          <p:cNvSpPr txBox="1"/>
          <p:nvPr/>
        </p:nvSpPr>
        <p:spPr>
          <a:xfrm>
            <a:off x="256674" y="1051667"/>
            <a:ext cx="5727032" cy="461665"/>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a) Arwyddocâd mewn addysg heddiw</a:t>
            </a:r>
          </a:p>
        </p:txBody>
      </p:sp>
      <p:sp>
        <p:nvSpPr>
          <p:cNvPr id="4" name="TextBox 3">
            <a:extLst>
              <a:ext uri="{FF2B5EF4-FFF2-40B4-BE49-F238E27FC236}">
                <a16:creationId xmlns:a16="http://schemas.microsoft.com/office/drawing/2014/main" id="{830273A8-8F82-8BAC-0C4B-BE6520D4523C}"/>
              </a:ext>
            </a:extLst>
          </p:cNvPr>
          <p:cNvSpPr txBox="1"/>
          <p:nvPr/>
        </p:nvSpPr>
        <p:spPr>
          <a:xfrm>
            <a:off x="256674" y="1479181"/>
            <a:ext cx="7166682" cy="2308324"/>
          </a:xfrm>
          <a:prstGeom prst="rect">
            <a:avLst/>
          </a:prstGeom>
          <a:noFill/>
        </p:spPr>
        <p:txBody>
          <a:bodyPr wrap="square" rtlCol="0">
            <a:spAutoFit/>
          </a:bodyPr>
          <a:lstStyle/>
          <a:p>
            <a:r>
              <a:rPr lang="cy-GB" dirty="0" err="1">
                <a:solidFill>
                  <a:schemeClr val="accent5">
                    <a:lumMod val="50000"/>
                  </a:schemeClr>
                </a:solidFill>
                <a:latin typeface="Tenorite" panose="00000500000000000000" pitchFamily="2" charset="0"/>
              </a:rPr>
              <a:t>Cysyniadola</a:t>
            </a:r>
            <a:r>
              <a:rPr lang="cy-GB" dirty="0">
                <a:solidFill>
                  <a:schemeClr val="accent5">
                    <a:lumMod val="50000"/>
                  </a:schemeClr>
                </a:solidFill>
                <a:latin typeface="Tenorite" panose="00000500000000000000" pitchFamily="2" charset="0"/>
              </a:rPr>
              <a:t> </a:t>
            </a:r>
            <a:r>
              <a:rPr lang="cy-GB" u="sng" dirty="0" err="1">
                <a:solidFill>
                  <a:schemeClr val="accent5">
                    <a:lumMod val="50000"/>
                  </a:schemeClr>
                </a:solidFill>
                <a:latin typeface="Tenorite" panose="00000500000000000000" pitchFamily="2" charset="0"/>
              </a:rPr>
              <a:t>Brodie</a:t>
            </a:r>
            <a:r>
              <a:rPr lang="cy-GB" u="sng" dirty="0">
                <a:solidFill>
                  <a:schemeClr val="accent5">
                    <a:lumMod val="50000"/>
                  </a:schemeClr>
                </a:solidFill>
                <a:latin typeface="Tenorite" panose="00000500000000000000" pitchFamily="2" charset="0"/>
              </a:rPr>
              <a:t> (2026)</a:t>
            </a:r>
            <a:r>
              <a:rPr lang="cy-GB" dirty="0">
                <a:solidFill>
                  <a:schemeClr val="accent5">
                    <a:lumMod val="50000"/>
                  </a:schemeClr>
                </a:solidFill>
                <a:latin typeface="Tenorite" panose="00000500000000000000" pitchFamily="2" charset="0"/>
              </a:rPr>
              <a:t>  yr ystafell ddosbarth awyr agored mewn lleoliadau Blynyddoedd Cynnar fel amgylcheddau allanol wedi'u strwythuro'n fwriadol i wella dysgu a datblygiad cyfannol plant trwy ryngweithiadau yn seiliedig ar natur. Mewn cyferbyniad, noda </a:t>
            </a:r>
            <a:r>
              <a:rPr lang="cy-GB" dirty="0" err="1">
                <a:solidFill>
                  <a:schemeClr val="accent5">
                    <a:lumMod val="50000"/>
                  </a:schemeClr>
                </a:solidFill>
                <a:latin typeface="Tenorite" panose="00000500000000000000" pitchFamily="2" charset="0"/>
              </a:rPr>
              <a:t>French</a:t>
            </a:r>
            <a:r>
              <a:rPr lang="cy-GB"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et</a:t>
            </a:r>
            <a:r>
              <a:rPr lang="cy-GB" i="1"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al</a:t>
            </a:r>
            <a:r>
              <a:rPr lang="cy-GB" dirty="0">
                <a:solidFill>
                  <a:schemeClr val="accent5">
                    <a:lumMod val="50000"/>
                  </a:schemeClr>
                </a:solidFill>
                <a:latin typeface="Tenorite" panose="00000500000000000000" pitchFamily="2" charset="0"/>
              </a:rPr>
              <a:t>. (</a:t>
            </a:r>
            <a:r>
              <a:rPr lang="cy-GB" b="1"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ddysgu awyr agored fel methodoleg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sydd yn blaenoriaethu profiadau dilys, uniongyrchol, tebyg i ddysgu profiadol, tra'n lleoli'r profiadau hyn yn bennaf mewn cyd-destunau awyr agored.</a:t>
            </a:r>
          </a:p>
        </p:txBody>
      </p:sp>
      <p:sp>
        <p:nvSpPr>
          <p:cNvPr id="5" name="TextBox 4">
            <a:extLst>
              <a:ext uri="{FF2B5EF4-FFF2-40B4-BE49-F238E27FC236}">
                <a16:creationId xmlns:a16="http://schemas.microsoft.com/office/drawing/2014/main" id="{193DCC7C-B9C8-ED33-52DE-D83E33C504CA}"/>
              </a:ext>
            </a:extLst>
          </p:cNvPr>
          <p:cNvSpPr txBox="1"/>
          <p:nvPr/>
        </p:nvSpPr>
        <p:spPr>
          <a:xfrm>
            <a:off x="256675" y="3787505"/>
            <a:ext cx="8749674" cy="2862322"/>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Gosoda Llywodraeth Cymru (</a:t>
            </a:r>
            <a:r>
              <a:rPr lang="cy-GB"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ddysgu yn yr awyr agored fel mecanwaith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canolog ar gyfer gweithredu Cwricwlwm i Gymru. Dadleua </a:t>
            </a:r>
            <a:r>
              <a:rPr lang="cy-GB" dirty="0" err="1">
                <a:solidFill>
                  <a:schemeClr val="accent5">
                    <a:lumMod val="50000"/>
                  </a:schemeClr>
                </a:solidFill>
                <a:latin typeface="Tenorite" panose="00000500000000000000" pitchFamily="2" charset="0"/>
              </a:rPr>
              <a:t>Tinney</a:t>
            </a:r>
            <a:r>
              <a:rPr lang="cy-GB" dirty="0">
                <a:solidFill>
                  <a:schemeClr val="accent5">
                    <a:lumMod val="50000"/>
                  </a:schemeClr>
                </a:solidFill>
                <a:latin typeface="Tenorite" panose="00000500000000000000" pitchFamily="2" charset="0"/>
              </a:rPr>
              <a:t> (</a:t>
            </a:r>
            <a:r>
              <a:rPr lang="cy-GB" b="1"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ymhellach y dylid rhoi ymreolaeth broffesiynol i athrawon lunio dysgu awyr agored mewn ffyrdd sydd yn ymatebol i'w hamgylchiadau amgylcheddol a chyd-destunol penodol, gan adlewyrchu egwyddorion y cwricwlwm. Serch hynny, adrodda </a:t>
            </a:r>
            <a:r>
              <a:rPr lang="cy-GB" dirty="0" err="1">
                <a:solidFill>
                  <a:schemeClr val="accent5">
                    <a:lumMod val="50000"/>
                  </a:schemeClr>
                </a:solidFill>
                <a:latin typeface="Tenorite" panose="00000500000000000000" pitchFamily="2" charset="0"/>
              </a:rPr>
              <a:t>Bilton</a:t>
            </a:r>
            <a:r>
              <a:rPr lang="cy-GB" dirty="0">
                <a:solidFill>
                  <a:schemeClr val="accent5">
                    <a:lumMod val="50000"/>
                  </a:schemeClr>
                </a:solidFill>
                <a:latin typeface="Tenorite" panose="00000500000000000000" pitchFamily="2" charset="0"/>
              </a:rPr>
              <a:t> a </a:t>
            </a:r>
            <a:r>
              <a:rPr lang="cy-GB" dirty="0" err="1">
                <a:solidFill>
                  <a:schemeClr val="accent5">
                    <a:lumMod val="50000"/>
                  </a:schemeClr>
                </a:solidFill>
                <a:latin typeface="Tenorite" panose="00000500000000000000" pitchFamily="2" charset="0"/>
              </a:rPr>
              <a:t>Waters</a:t>
            </a:r>
            <a:r>
              <a:rPr lang="cy-GB" dirty="0">
                <a:solidFill>
                  <a:schemeClr val="accent5">
                    <a:lumMod val="50000"/>
                  </a:schemeClr>
                </a:solidFill>
                <a:latin typeface="Tenorite" panose="00000500000000000000" pitchFamily="2" charset="0"/>
              </a:rPr>
              <a:t> (</a:t>
            </a:r>
            <a:r>
              <a:rPr lang="cy-GB" b="1" u="sng" dirty="0">
                <a:solidFill>
                  <a:schemeClr val="accent5">
                    <a:lumMod val="50000"/>
                  </a:schemeClr>
                </a:solidFill>
                <a:latin typeface="Tenorite" panose="00000500000000000000" pitchFamily="2" charset="0"/>
              </a:rPr>
              <a:t>2017</a:t>
            </a:r>
            <a:r>
              <a:rPr lang="cy-GB" dirty="0">
                <a:solidFill>
                  <a:schemeClr val="accent5">
                    <a:lumMod val="50000"/>
                  </a:schemeClr>
                </a:solidFill>
                <a:latin typeface="Tenorite" panose="00000500000000000000" pitchFamily="2" charset="0"/>
              </a:rPr>
              <a:t>  ) fod athrawon Cymru yn tueddu i ddylunio a defnyddio mannau awyr agored gyda'r bwriad penodol o gyflawni deilliannau dysgu yn gysylltiedig â'r cwricwlwm. Cyferbynna hyn â chanfyddiadau ymarferwyr yn Lloegr, sy'n llai tebygol o bwysleisio aliniad cwricwlaidd uniongyrchol o'r fath, gan flaenoriaethu datblygiad personol a chymdeithasol plant mewn cyd-destunau awyr agored.</a:t>
            </a:r>
          </a:p>
        </p:txBody>
      </p:sp>
      <p:pic>
        <p:nvPicPr>
          <p:cNvPr id="7" name="Picture 6">
            <a:extLst>
              <a:ext uri="{FF2B5EF4-FFF2-40B4-BE49-F238E27FC236}">
                <a16:creationId xmlns:a16="http://schemas.microsoft.com/office/drawing/2014/main" id="{A9C4CFB0-640E-4242-50A3-4A9641A57CF1}"/>
              </a:ext>
            </a:extLst>
          </p:cNvPr>
          <p:cNvPicPr>
            <a:picLocks noChangeAspect="1"/>
          </p:cNvPicPr>
          <p:nvPr/>
        </p:nvPicPr>
        <p:blipFill>
          <a:blip r:embed="rId2"/>
          <a:stretch>
            <a:fillRect/>
          </a:stretch>
        </p:blipFill>
        <p:spPr>
          <a:xfrm>
            <a:off x="7423356" y="1243317"/>
            <a:ext cx="3156154" cy="2092147"/>
          </a:xfrm>
          <a:prstGeom prst="rect">
            <a:avLst/>
          </a:prstGeom>
        </p:spPr>
      </p:pic>
      <p:pic>
        <p:nvPicPr>
          <p:cNvPr id="9" name="Picture 8">
            <a:extLst>
              <a:ext uri="{FF2B5EF4-FFF2-40B4-BE49-F238E27FC236}">
                <a16:creationId xmlns:a16="http://schemas.microsoft.com/office/drawing/2014/main" id="{CBEC33FE-D7A3-B980-6747-124310D30543}"/>
              </a:ext>
            </a:extLst>
          </p:cNvPr>
          <p:cNvPicPr>
            <a:picLocks noChangeAspect="1"/>
          </p:cNvPicPr>
          <p:nvPr/>
        </p:nvPicPr>
        <p:blipFill>
          <a:blip r:embed="rId3"/>
          <a:stretch>
            <a:fillRect/>
          </a:stretch>
        </p:blipFill>
        <p:spPr>
          <a:xfrm>
            <a:off x="8926161" y="3598512"/>
            <a:ext cx="2876256" cy="2185682"/>
          </a:xfrm>
          <a:prstGeom prst="rect">
            <a:avLst/>
          </a:prstGeom>
        </p:spPr>
      </p:pic>
      <p:sp>
        <p:nvSpPr>
          <p:cNvPr id="10" name="TextBox 9">
            <a:extLst>
              <a:ext uri="{FF2B5EF4-FFF2-40B4-BE49-F238E27FC236}">
                <a16:creationId xmlns:a16="http://schemas.microsoft.com/office/drawing/2014/main" id="{3A6A1283-FC58-B04E-2725-FEBA67F24909}"/>
              </a:ext>
            </a:extLst>
          </p:cNvPr>
          <p:cNvSpPr txBox="1"/>
          <p:nvPr/>
        </p:nvSpPr>
        <p:spPr>
          <a:xfrm>
            <a:off x="7383251" y="3298195"/>
            <a:ext cx="2959510" cy="261610"/>
          </a:xfrm>
          <a:prstGeom prst="rect">
            <a:avLst/>
          </a:prstGeom>
          <a:noFill/>
        </p:spPr>
        <p:txBody>
          <a:bodyPr wrap="square" rtlCol="0">
            <a:spAutoFit/>
          </a:bodyPr>
          <a:lstStyle/>
          <a:p>
            <a:r>
              <a:rPr lang="en-GB" sz="1100" dirty="0"/>
              <a:t>(</a:t>
            </a:r>
            <a:r>
              <a:rPr lang="en-GB" sz="1100" dirty="0" err="1"/>
              <a:t>outdoorclassroom</a:t>
            </a:r>
            <a:r>
              <a:rPr lang="en-GB" sz="1100" dirty="0"/>
              <a:t>, 2026)</a:t>
            </a:r>
            <a:endParaRPr lang="cy-GB" sz="1100" dirty="0"/>
          </a:p>
        </p:txBody>
      </p:sp>
      <p:sp>
        <p:nvSpPr>
          <p:cNvPr id="11" name="TextBox 10">
            <a:extLst>
              <a:ext uri="{FF2B5EF4-FFF2-40B4-BE49-F238E27FC236}">
                <a16:creationId xmlns:a16="http://schemas.microsoft.com/office/drawing/2014/main" id="{63D18F1F-2B42-25C1-7229-37E9D0236BED}"/>
              </a:ext>
            </a:extLst>
          </p:cNvPr>
          <p:cNvSpPr txBox="1"/>
          <p:nvPr/>
        </p:nvSpPr>
        <p:spPr>
          <a:xfrm>
            <a:off x="8863006" y="5711577"/>
            <a:ext cx="2079522" cy="261610"/>
          </a:xfrm>
          <a:prstGeom prst="rect">
            <a:avLst/>
          </a:prstGeom>
          <a:noFill/>
        </p:spPr>
        <p:txBody>
          <a:bodyPr wrap="square" rtlCol="0">
            <a:spAutoFit/>
          </a:bodyPr>
          <a:lstStyle/>
          <a:p>
            <a:r>
              <a:rPr lang="en-GB" sz="1100" dirty="0"/>
              <a:t>(</a:t>
            </a:r>
            <a:r>
              <a:rPr lang="en-GB" sz="1100" dirty="0" err="1"/>
              <a:t>softsurfaces</a:t>
            </a:r>
            <a:r>
              <a:rPr lang="en-GB" sz="1100" dirty="0"/>
              <a:t>, 2026)</a:t>
            </a:r>
            <a:endParaRPr lang="cy-GB" sz="1100" dirty="0"/>
          </a:p>
        </p:txBody>
      </p:sp>
    </p:spTree>
    <p:extLst>
      <p:ext uri="{BB962C8B-B14F-4D97-AF65-F5344CB8AC3E}">
        <p14:creationId xmlns:p14="http://schemas.microsoft.com/office/powerpoint/2010/main" val="1808367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433024-3370-1701-F719-2C64110B0260}"/>
              </a:ext>
            </a:extLst>
          </p:cNvPr>
          <p:cNvSpPr txBox="1"/>
          <p:nvPr/>
        </p:nvSpPr>
        <p:spPr>
          <a:xfrm>
            <a:off x="224589" y="368605"/>
            <a:ext cx="5598695"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(b) Cyswllt rhwng ymholiad a dysgu</a:t>
            </a:r>
          </a:p>
          <a:p>
            <a:endParaRPr lang="cy-GB" dirty="0"/>
          </a:p>
        </p:txBody>
      </p:sp>
      <p:sp>
        <p:nvSpPr>
          <p:cNvPr id="3" name="TextBox 2">
            <a:extLst>
              <a:ext uri="{FF2B5EF4-FFF2-40B4-BE49-F238E27FC236}">
                <a16:creationId xmlns:a16="http://schemas.microsoft.com/office/drawing/2014/main" id="{750A6804-F5B2-8CB3-D481-C0D3BB242767}"/>
              </a:ext>
            </a:extLst>
          </p:cNvPr>
          <p:cNvSpPr txBox="1"/>
          <p:nvPr/>
        </p:nvSpPr>
        <p:spPr>
          <a:xfrm>
            <a:off x="5839324" y="368605"/>
            <a:ext cx="6192252" cy="3416320"/>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Adrodda </a:t>
            </a:r>
            <a:r>
              <a:rPr lang="cy-GB" dirty="0" err="1">
                <a:solidFill>
                  <a:schemeClr val="accent5">
                    <a:lumMod val="50000"/>
                  </a:schemeClr>
                </a:solidFill>
                <a:latin typeface="Tenorite" panose="00000500000000000000" pitchFamily="2" charset="0"/>
              </a:rPr>
              <a:t>French</a:t>
            </a:r>
            <a:r>
              <a:rPr lang="cy-GB"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et</a:t>
            </a:r>
            <a:r>
              <a:rPr lang="cy-GB" i="1"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al</a:t>
            </a:r>
            <a:r>
              <a:rPr lang="cy-GB" dirty="0">
                <a:solidFill>
                  <a:schemeClr val="accent5">
                    <a:lumMod val="50000"/>
                  </a:schemeClr>
                </a:solidFill>
                <a:latin typeface="Tenorite" panose="00000500000000000000" pitchFamily="2" charset="0"/>
              </a:rPr>
              <a:t>. (</a:t>
            </a:r>
            <a:r>
              <a:rPr lang="cy-GB" b="1"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mai anaml y cynlluniwyd sesiynau dysgu awyr agored i hwyluso gwaith maes, gweithgareddau creadigol, profiadau anturus, neu ymgysylltu â threftadaeth leol neu ddysgu am ddiwylliant Cymru. Yn hytrach, roedd y cysylltiadau cwricwlwm a nodwyd amlaf yn gysylltiedig â'r </a:t>
            </a:r>
            <a:r>
              <a:rPr lang="cy-GB" dirty="0" err="1">
                <a:solidFill>
                  <a:schemeClr val="accent5">
                    <a:lumMod val="50000"/>
                  </a:schemeClr>
                </a:solidFill>
                <a:latin typeface="Tenorite" panose="00000500000000000000" pitchFamily="2" charset="0"/>
              </a:rPr>
              <a:t>MDaPh</a:t>
            </a:r>
            <a:r>
              <a:rPr lang="cy-GB" dirty="0">
                <a:solidFill>
                  <a:schemeClr val="accent5">
                    <a:lumMod val="50000"/>
                  </a:schemeClr>
                </a:solidFill>
                <a:latin typeface="Tenorite" panose="00000500000000000000" pitchFamily="2" charset="0"/>
              </a:rPr>
              <a:t> yn ymwneud ag Iechyd a Lles ac Iaith, Llythrennedd a Chyfathrebu. Ar ben hynny, roedd y canlyniadau a briodolir fwyaf cyffredin i'r sesiynau hyn yn canolbwyntio ar feithrin asiantaeth bersonol plant a'u gallu i lywio her, yn hytrach na meithrin ymholiad, creadigrwydd, neu feddwl dychmygus. </a:t>
            </a:r>
          </a:p>
          <a:p>
            <a:r>
              <a:rPr lang="cy-GB" dirty="0">
                <a:solidFill>
                  <a:schemeClr val="accent5">
                    <a:lumMod val="50000"/>
                  </a:schemeClr>
                </a:solidFill>
              </a:rPr>
              <a:t> </a:t>
            </a:r>
          </a:p>
        </p:txBody>
      </p:sp>
      <p:sp>
        <p:nvSpPr>
          <p:cNvPr id="4" name="TextBox 3">
            <a:extLst>
              <a:ext uri="{FF2B5EF4-FFF2-40B4-BE49-F238E27FC236}">
                <a16:creationId xmlns:a16="http://schemas.microsoft.com/office/drawing/2014/main" id="{FD9CBFDE-6FF7-6DCD-4412-74DB1EFEA0C0}"/>
              </a:ext>
            </a:extLst>
          </p:cNvPr>
          <p:cNvSpPr txBox="1"/>
          <p:nvPr/>
        </p:nvSpPr>
        <p:spPr>
          <a:xfrm>
            <a:off x="328861" y="822879"/>
            <a:ext cx="5390149" cy="5509200"/>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Pam mae Dysgu Awyr Agored yn bwysig? </a:t>
            </a:r>
          </a:p>
          <a:p>
            <a:r>
              <a:rPr lang="cy-GB" sz="1600" dirty="0">
                <a:solidFill>
                  <a:schemeClr val="accent5">
                    <a:lumMod val="50000"/>
                  </a:schemeClr>
                </a:solidFill>
                <a:latin typeface="Tenorite" panose="00000500000000000000" pitchFamily="2" charset="0"/>
              </a:rPr>
              <a:t>Mae dysgu yn yr awyr agored mewn lleoliadau blynyddoedd cynnar yn bwysig oherwydd ei fod: </a:t>
            </a:r>
          </a:p>
          <a:p>
            <a:r>
              <a:rPr lang="en-US" sz="1600" noProof="0" dirty="0">
                <a:solidFill>
                  <a:schemeClr val="accent5">
                    <a:lumMod val="50000"/>
                  </a:schemeClr>
                </a:solidFill>
                <a:latin typeface="Tenorite" panose="00000500000000000000" pitchFamily="2" charset="0"/>
              </a:rPr>
              <a:t>■ supports the development of healthy and active lifestyles; </a:t>
            </a:r>
          </a:p>
          <a:p>
            <a:r>
              <a:rPr lang="en-US" sz="1600" noProof="0" dirty="0">
                <a:solidFill>
                  <a:schemeClr val="accent5">
                    <a:lumMod val="50000"/>
                  </a:schemeClr>
                </a:solidFill>
                <a:latin typeface="Tenorite" panose="00000500000000000000" pitchFamily="2" charset="0"/>
              </a:rPr>
              <a:t>■ offers children opportunities for physical activity, freedom and movement;</a:t>
            </a:r>
          </a:p>
          <a:p>
            <a:r>
              <a:rPr lang="en-US" sz="1600" noProof="0" dirty="0">
                <a:solidFill>
                  <a:schemeClr val="accent5">
                    <a:lumMod val="50000"/>
                  </a:schemeClr>
                </a:solidFill>
                <a:latin typeface="Tenorite" panose="00000500000000000000" pitchFamily="2" charset="0"/>
              </a:rPr>
              <a:t>■promotes a sense of confidence and well-being;   </a:t>
            </a:r>
          </a:p>
          <a:p>
            <a:r>
              <a:rPr lang="en-US" sz="1600" noProof="0" dirty="0">
                <a:solidFill>
                  <a:schemeClr val="accent5">
                    <a:lumMod val="50000"/>
                  </a:schemeClr>
                </a:solidFill>
                <a:latin typeface="Tenorite" panose="00000500000000000000" pitchFamily="2" charset="0"/>
              </a:rPr>
              <a:t>■ provides opportunities for developing harmonious relationships with others, through negotiation, taking turns and cooperation; </a:t>
            </a:r>
          </a:p>
          <a:p>
            <a:r>
              <a:rPr lang="en-US" sz="1600" noProof="0" dirty="0">
                <a:solidFill>
                  <a:schemeClr val="accent5">
                    <a:lumMod val="50000"/>
                  </a:schemeClr>
                </a:solidFill>
                <a:latin typeface="Tenorite" panose="00000500000000000000" pitchFamily="2" charset="0"/>
              </a:rPr>
              <a:t>■supports those children who learn best through activity or movement; provides safe and supervised opportunities for children to experience new challenges, assess risk and develop the skills to manage difficult situations; </a:t>
            </a:r>
          </a:p>
          <a:p>
            <a:r>
              <a:rPr lang="en-US" sz="1600" noProof="0" dirty="0">
                <a:solidFill>
                  <a:schemeClr val="accent5">
                    <a:lumMod val="50000"/>
                  </a:schemeClr>
                </a:solidFill>
                <a:latin typeface="Tenorite" panose="00000500000000000000" pitchFamily="2" charset="0"/>
              </a:rPr>
              <a:t>■supports children’s developing creativity and problem-solving skills; provides rich opportunities for imagination, inventiveness and resourcefulness; </a:t>
            </a:r>
          </a:p>
          <a:p>
            <a:r>
              <a:rPr lang="en-US" sz="1600" noProof="0" dirty="0">
                <a:solidFill>
                  <a:schemeClr val="accent5">
                    <a:lumMod val="50000"/>
                  </a:schemeClr>
                </a:solidFill>
                <a:latin typeface="Tenorite" panose="00000500000000000000" pitchFamily="2" charset="0"/>
              </a:rPr>
              <a:t>■gives children contact with the natural world and offers them unique experiences, such as direct contact with the weather and season       (University of Hertfordshire, </a:t>
            </a:r>
            <a:r>
              <a:rPr lang="en-US" sz="1600" u="sng" noProof="0" dirty="0">
                <a:solidFill>
                  <a:schemeClr val="accent5">
                    <a:lumMod val="50000"/>
                  </a:schemeClr>
                </a:solidFill>
                <a:latin typeface="Tenorite" panose="00000500000000000000" pitchFamily="2" charset="0"/>
              </a:rPr>
              <a:t>2007)</a:t>
            </a:r>
            <a:r>
              <a:rPr lang="en-US" sz="1600" noProof="0" dirty="0">
                <a:solidFill>
                  <a:schemeClr val="accent5">
                    <a:lumMod val="50000"/>
                  </a:schemeClr>
                </a:solidFill>
                <a:latin typeface="Tenorite" panose="00000500000000000000" pitchFamily="2" charset="0"/>
              </a:rPr>
              <a:t> </a:t>
            </a:r>
          </a:p>
          <a:p>
            <a:r>
              <a:rPr lang="en-US" sz="1600" noProof="0" dirty="0">
                <a:solidFill>
                  <a:schemeClr val="accent5">
                    <a:lumMod val="50000"/>
                  </a:schemeClr>
                </a:solidFill>
                <a:latin typeface="Tenorite" panose="00000500000000000000" pitchFamily="2" charset="0"/>
              </a:rPr>
              <a:t> </a:t>
            </a:r>
          </a:p>
        </p:txBody>
      </p:sp>
      <p:pic>
        <p:nvPicPr>
          <p:cNvPr id="6" name="Picture 5">
            <a:extLst>
              <a:ext uri="{FF2B5EF4-FFF2-40B4-BE49-F238E27FC236}">
                <a16:creationId xmlns:a16="http://schemas.microsoft.com/office/drawing/2014/main" id="{BC83A2D8-B3DA-2CED-D451-0A103C893885}"/>
              </a:ext>
            </a:extLst>
          </p:cNvPr>
          <p:cNvPicPr>
            <a:picLocks noChangeAspect="1"/>
          </p:cNvPicPr>
          <p:nvPr/>
        </p:nvPicPr>
        <p:blipFill>
          <a:blip r:embed="rId2"/>
          <a:stretch>
            <a:fillRect/>
          </a:stretch>
        </p:blipFill>
        <p:spPr>
          <a:xfrm>
            <a:off x="5839324" y="3784925"/>
            <a:ext cx="2780716" cy="2296305"/>
          </a:xfrm>
          <a:prstGeom prst="rect">
            <a:avLst/>
          </a:prstGeom>
        </p:spPr>
      </p:pic>
      <p:sp>
        <p:nvSpPr>
          <p:cNvPr id="7" name="TextBox 6">
            <a:extLst>
              <a:ext uri="{FF2B5EF4-FFF2-40B4-BE49-F238E27FC236}">
                <a16:creationId xmlns:a16="http://schemas.microsoft.com/office/drawing/2014/main" id="{13113852-DAC4-1CDA-338B-89ABEDC2E932}"/>
              </a:ext>
            </a:extLst>
          </p:cNvPr>
          <p:cNvSpPr txBox="1"/>
          <p:nvPr/>
        </p:nvSpPr>
        <p:spPr>
          <a:xfrm>
            <a:off x="5719010" y="6035121"/>
            <a:ext cx="1307690" cy="261610"/>
          </a:xfrm>
          <a:prstGeom prst="rect">
            <a:avLst/>
          </a:prstGeom>
          <a:noFill/>
        </p:spPr>
        <p:txBody>
          <a:bodyPr wrap="square" rtlCol="0">
            <a:spAutoFit/>
          </a:bodyPr>
          <a:lstStyle/>
          <a:p>
            <a:r>
              <a:rPr lang="en-GB" sz="1100" dirty="0"/>
              <a:t>(Pinterest, 2026)</a:t>
            </a:r>
            <a:endParaRPr lang="cy-GB" sz="1100" dirty="0"/>
          </a:p>
        </p:txBody>
      </p:sp>
      <p:pic>
        <p:nvPicPr>
          <p:cNvPr id="9" name="Picture 8">
            <a:extLst>
              <a:ext uri="{FF2B5EF4-FFF2-40B4-BE49-F238E27FC236}">
                <a16:creationId xmlns:a16="http://schemas.microsoft.com/office/drawing/2014/main" id="{5EADA11D-E61D-E608-AD60-5AA69828DEA1}"/>
              </a:ext>
            </a:extLst>
          </p:cNvPr>
          <p:cNvPicPr>
            <a:picLocks noChangeAspect="1"/>
          </p:cNvPicPr>
          <p:nvPr/>
        </p:nvPicPr>
        <p:blipFill>
          <a:blip r:embed="rId3"/>
          <a:stretch>
            <a:fillRect/>
          </a:stretch>
        </p:blipFill>
        <p:spPr>
          <a:xfrm>
            <a:off x="8826004" y="3784926"/>
            <a:ext cx="2815601" cy="2296304"/>
          </a:xfrm>
          <a:prstGeom prst="rect">
            <a:avLst/>
          </a:prstGeom>
        </p:spPr>
      </p:pic>
      <p:sp>
        <p:nvSpPr>
          <p:cNvPr id="10" name="TextBox 9">
            <a:extLst>
              <a:ext uri="{FF2B5EF4-FFF2-40B4-BE49-F238E27FC236}">
                <a16:creationId xmlns:a16="http://schemas.microsoft.com/office/drawing/2014/main" id="{0455873F-B0A5-3B5F-FE5C-303B059A80EC}"/>
              </a:ext>
            </a:extLst>
          </p:cNvPr>
          <p:cNvSpPr txBox="1"/>
          <p:nvPr/>
        </p:nvSpPr>
        <p:spPr>
          <a:xfrm>
            <a:off x="8740354" y="6035121"/>
            <a:ext cx="3127695" cy="261610"/>
          </a:xfrm>
          <a:prstGeom prst="rect">
            <a:avLst/>
          </a:prstGeom>
          <a:noFill/>
        </p:spPr>
        <p:txBody>
          <a:bodyPr wrap="square" rtlCol="0">
            <a:spAutoFit/>
          </a:bodyPr>
          <a:lstStyle/>
          <a:p>
            <a:r>
              <a:rPr lang="en-GB" sz="1100" dirty="0"/>
              <a:t>(</a:t>
            </a:r>
            <a:r>
              <a:rPr lang="en-GB" sz="1100" dirty="0" err="1"/>
              <a:t>Earlyyearswales</a:t>
            </a:r>
            <a:r>
              <a:rPr lang="en-GB" sz="1100" dirty="0"/>
              <a:t>, 2026)</a:t>
            </a:r>
            <a:endParaRPr lang="cy-GB" sz="1100" dirty="0"/>
          </a:p>
        </p:txBody>
      </p:sp>
    </p:spTree>
    <p:extLst>
      <p:ext uri="{BB962C8B-B14F-4D97-AF65-F5344CB8AC3E}">
        <p14:creationId xmlns:p14="http://schemas.microsoft.com/office/powerpoint/2010/main" val="2927314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DB8B1C-96A1-C320-0FCA-F7C1207E6141}"/>
              </a:ext>
            </a:extLst>
          </p:cNvPr>
          <p:cNvSpPr txBox="1"/>
          <p:nvPr/>
        </p:nvSpPr>
        <p:spPr>
          <a:xfrm>
            <a:off x="208547" y="284747"/>
            <a:ext cx="6689558"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(c) Defnydd o'r dull o fewn addysg heddiw</a:t>
            </a:r>
          </a:p>
          <a:p>
            <a:endParaRPr lang="cy-GB" dirty="0"/>
          </a:p>
        </p:txBody>
      </p:sp>
      <p:sp>
        <p:nvSpPr>
          <p:cNvPr id="4" name="TextBox 3">
            <a:extLst>
              <a:ext uri="{FF2B5EF4-FFF2-40B4-BE49-F238E27FC236}">
                <a16:creationId xmlns:a16="http://schemas.microsoft.com/office/drawing/2014/main" id="{6DC826C7-0082-BA90-E02C-1F33AB5DDE34}"/>
              </a:ext>
            </a:extLst>
          </p:cNvPr>
          <p:cNvSpPr txBox="1"/>
          <p:nvPr/>
        </p:nvSpPr>
        <p:spPr>
          <a:xfrm>
            <a:off x="368969" y="770022"/>
            <a:ext cx="5972838" cy="3046988"/>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Noda Estyn (2023) fod Ysgol Gynradd </a:t>
            </a:r>
            <a:r>
              <a:rPr lang="cy-GB" sz="1600" dirty="0" err="1">
                <a:solidFill>
                  <a:schemeClr val="accent5">
                    <a:lumMod val="50000"/>
                  </a:schemeClr>
                </a:solidFill>
                <a:latin typeface="Tenorite" panose="00000500000000000000" pitchFamily="2" charset="0"/>
              </a:rPr>
              <a:t>Sandycroft</a:t>
            </a:r>
            <a:r>
              <a:rPr lang="cy-GB" sz="1600" dirty="0">
                <a:solidFill>
                  <a:schemeClr val="accent5">
                    <a:lumMod val="50000"/>
                  </a:schemeClr>
                </a:solidFill>
                <a:latin typeface="Tenorite" panose="00000500000000000000" pitchFamily="2" charset="0"/>
              </a:rPr>
              <a:t> yn dangos arfer cryf drwy drawsnewid tir diffaith </a:t>
            </a:r>
            <a:r>
              <a:rPr lang="cy-GB" sz="1600" dirty="0" err="1">
                <a:solidFill>
                  <a:schemeClr val="accent5">
                    <a:lumMod val="50000"/>
                  </a:schemeClr>
                </a:solidFill>
                <a:latin typeface="Tenorite" panose="00000500000000000000" pitchFamily="2" charset="0"/>
              </a:rPr>
              <a:t>hirddefnyddiedig</a:t>
            </a:r>
            <a:r>
              <a:rPr lang="cy-GB" sz="1600" dirty="0">
                <a:solidFill>
                  <a:schemeClr val="accent5">
                    <a:lumMod val="50000"/>
                  </a:schemeClr>
                </a:solidFill>
                <a:latin typeface="Tenorite" panose="00000500000000000000" pitchFamily="2" charset="0"/>
              </a:rPr>
              <a:t> yn amgylchedd dysgu awyr agored amlbwrpas ar gyfer pob grŵp oedran. Roedd y datblygiad yn cynnwys offer ar raddfa fawr i gefnogi sgiliau corfforol a chreadigol, yn ogystal â choedwig a alluoga dysgwyr i archwilio rhywogaethau, arsylwi twf a deall arwyddocâd ecolegol. Gyrrwyd y prosiect gan ymdrech gydweithredol rhwng rhieni, staff a llywodraethwyr, a ddefnyddiodd eu sgiliau ymarferol eu hunain i greu ystafelloedd dosbarth awyr agored lluosog, ardal chwarae a mannau darpariaeth ychwanegol. Mae'r ysgol hefyd wedi buddsoddi mewn storio sylweddol i gylchdroi adnoddau'n rheolaidd a chynnal ymgysylltiad disgyblion.</a:t>
            </a:r>
          </a:p>
        </p:txBody>
      </p:sp>
      <p:sp>
        <p:nvSpPr>
          <p:cNvPr id="5" name="TextBox 4">
            <a:extLst>
              <a:ext uri="{FF2B5EF4-FFF2-40B4-BE49-F238E27FC236}">
                <a16:creationId xmlns:a16="http://schemas.microsoft.com/office/drawing/2014/main" id="{4110C3B1-2F85-D16C-DF7B-E721D3AE93B0}"/>
              </a:ext>
            </a:extLst>
          </p:cNvPr>
          <p:cNvSpPr txBox="1"/>
          <p:nvPr/>
        </p:nvSpPr>
        <p:spPr>
          <a:xfrm>
            <a:off x="6898105" y="1166842"/>
            <a:ext cx="4828674" cy="4524315"/>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Anela’r ysgol at ddarparu profiadau dysgu awyr agored o ansawdd uchel sydd yn integreiddio un neu fwy o'r elfennau allweddol canlynol:</a:t>
            </a:r>
          </a:p>
          <a:p>
            <a:r>
              <a:rPr lang="cy-GB" dirty="0">
                <a:solidFill>
                  <a:schemeClr val="accent5">
                    <a:lumMod val="50000"/>
                  </a:schemeClr>
                </a:solidFill>
                <a:latin typeface="Tenorite" panose="00000500000000000000" pitchFamily="2" charset="0"/>
              </a:rPr>
              <a:t> </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gyffredinol yn digwydd yn yr awyr agored</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aml mae ganddo elfen anturus</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cynnwys gweithgarwch corfforol</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parchu'r amgylchedd naturiol bob amser</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datblygu chwilfrydedd ac </a:t>
            </a:r>
            <a:r>
              <a:rPr lang="cy-GB" dirty="0" err="1">
                <a:solidFill>
                  <a:schemeClr val="accent5">
                    <a:lumMod val="50000"/>
                  </a:schemeClr>
                </a:solidFill>
                <a:latin typeface="Tenorite" panose="00000500000000000000" pitchFamily="2" charset="0"/>
              </a:rPr>
              <a:t>arloesedd</a:t>
            </a:r>
            <a:endParaRPr lang="cy-GB" dirty="0">
              <a:solidFill>
                <a:schemeClr val="accent5">
                  <a:lumMod val="50000"/>
                </a:schemeClr>
              </a:solidFill>
              <a:latin typeface="Tenorite" panose="00000500000000000000" pitchFamily="2" charset="0"/>
            </a:endParaRP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hyrwyddo cydweithrediad a gwaith tîm</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annog gwytnwch a phenderfyniad</a:t>
            </a:r>
          </a:p>
          <a:p>
            <a:pPr marL="285750" lvl="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yn datblygu sgiliau echddygol gros a mân  (Estyn, 2023).</a:t>
            </a:r>
          </a:p>
          <a:p>
            <a:endParaRPr lang="cy-GB" dirty="0"/>
          </a:p>
        </p:txBody>
      </p:sp>
      <p:sp>
        <p:nvSpPr>
          <p:cNvPr id="6" name="TextBox 5">
            <a:extLst>
              <a:ext uri="{FF2B5EF4-FFF2-40B4-BE49-F238E27FC236}">
                <a16:creationId xmlns:a16="http://schemas.microsoft.com/office/drawing/2014/main" id="{76CC0828-8EC6-FAC6-DD16-A1280C4EDD64}"/>
              </a:ext>
            </a:extLst>
          </p:cNvPr>
          <p:cNvSpPr txBox="1"/>
          <p:nvPr/>
        </p:nvSpPr>
        <p:spPr>
          <a:xfrm>
            <a:off x="352926" y="3817010"/>
            <a:ext cx="6224337" cy="3077766"/>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Mae’r amrywiaeth o weithgareddau a gynigir yn sicrhau bod dysgu yn yr awyr agored yn cael ei wreiddio’n effeithiol ar draws y cwricwlwm cyfan yn ôl Estyn (2023). Dengys dysgwyr lefel uchel o wydnwch wrth ymgysylltu â datrys problemau, boed hynny o fewn ystafell ddosbarth neu yn ystod egwyl chwarae, gan wneud hyn yn aml drwy brofiadau ystyrlon, dilys ac ysgogol. Ymhellach, mae’r amgylchedd awyr agored yn chwarae rôl sylfaenol yn eu profiad addysgol beunyddiol, ac mae ei ddylanwad yn ymestyn ar draws pob agwedd ar eu datblygiad. O ganlyniad, nid yw’r effaith yn gyfyngedig i un maes yn unig, ond yn cyfrannu at ddatblygiad holistaidd ac integredig y dysgwyr (Estyn, 2023).</a:t>
            </a:r>
          </a:p>
          <a:p>
            <a:endParaRPr lang="cy-GB" dirty="0"/>
          </a:p>
        </p:txBody>
      </p:sp>
    </p:spTree>
    <p:extLst>
      <p:ext uri="{BB962C8B-B14F-4D97-AF65-F5344CB8AC3E}">
        <p14:creationId xmlns:p14="http://schemas.microsoft.com/office/powerpoint/2010/main" val="3553197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4690CC-DBA9-3BE5-05FC-48F66B109619}"/>
              </a:ext>
            </a:extLst>
          </p:cNvPr>
          <p:cNvSpPr txBox="1"/>
          <p:nvPr/>
        </p:nvSpPr>
        <p:spPr>
          <a:xfrm>
            <a:off x="224589" y="368605"/>
            <a:ext cx="6657473"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(d) Myfyrio ar brofiad personol o'r dull hwn.</a:t>
            </a:r>
          </a:p>
          <a:p>
            <a:endParaRPr lang="cy-GB" dirty="0"/>
          </a:p>
        </p:txBody>
      </p:sp>
      <p:sp>
        <p:nvSpPr>
          <p:cNvPr id="3" name="TextBox 2">
            <a:extLst>
              <a:ext uri="{FF2B5EF4-FFF2-40B4-BE49-F238E27FC236}">
                <a16:creationId xmlns:a16="http://schemas.microsoft.com/office/drawing/2014/main" id="{2DF80D2A-BA7E-D66A-A4F1-616476C38899}"/>
              </a:ext>
            </a:extLst>
          </p:cNvPr>
          <p:cNvSpPr txBox="1"/>
          <p:nvPr/>
        </p:nvSpPr>
        <p:spPr>
          <a:xfrm>
            <a:off x="392717" y="1028343"/>
            <a:ext cx="3397868" cy="4801314"/>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Defnyddir yr ystafell ddosbarth awyr agored yn ein meithrinfa bob dydd, waeth beth fo’r tywydd, i hwyluso dysgu trwy chwarae. Mae adnoddau pwrpasol megis y gegin </a:t>
            </a:r>
            <a:r>
              <a:rPr lang="cy-GB" dirty="0" err="1">
                <a:solidFill>
                  <a:schemeClr val="accent5">
                    <a:lumMod val="50000"/>
                  </a:schemeClr>
                </a:solidFill>
                <a:latin typeface="Tenorite" panose="00000500000000000000" pitchFamily="2" charset="0"/>
              </a:rPr>
              <a:t>fwd</a:t>
            </a:r>
            <a:r>
              <a:rPr lang="cy-GB" dirty="0">
                <a:solidFill>
                  <a:schemeClr val="accent5">
                    <a:lumMod val="50000"/>
                  </a:schemeClr>
                </a:solidFill>
                <a:latin typeface="Tenorite" panose="00000500000000000000" pitchFamily="2" charset="0"/>
              </a:rPr>
              <a:t> a chyfarpar cyfarwydd yn hyrwyddo chwarae archwiliadol ac ymholi. Mae gweithgareddau strwythuredig, gan gynnwys paentio yn yr awyr agored gyda deunyddiau naturiol, yn cefnogi datblygiad creadigrwydd. At hyn, cynhelir sesiynau thematig wythnosol o’r ysgol goedwig, gan gyfoethogi profiadau dysgu’r plant ymhellach.</a:t>
            </a:r>
          </a:p>
        </p:txBody>
      </p:sp>
      <p:pic>
        <p:nvPicPr>
          <p:cNvPr id="5" name="Picture 4">
            <a:extLst>
              <a:ext uri="{FF2B5EF4-FFF2-40B4-BE49-F238E27FC236}">
                <a16:creationId xmlns:a16="http://schemas.microsoft.com/office/drawing/2014/main" id="{7ADB311C-5088-FCF1-EA81-C57329E22B03}"/>
              </a:ext>
            </a:extLst>
          </p:cNvPr>
          <p:cNvPicPr>
            <a:picLocks noChangeAspect="1"/>
          </p:cNvPicPr>
          <p:nvPr/>
        </p:nvPicPr>
        <p:blipFill>
          <a:blip r:embed="rId2"/>
          <a:stretch>
            <a:fillRect/>
          </a:stretch>
        </p:blipFill>
        <p:spPr>
          <a:xfrm>
            <a:off x="4358489" y="3429000"/>
            <a:ext cx="3475021" cy="2682472"/>
          </a:xfrm>
          <a:prstGeom prst="rect">
            <a:avLst/>
          </a:prstGeom>
        </p:spPr>
      </p:pic>
      <p:pic>
        <p:nvPicPr>
          <p:cNvPr id="7" name="Picture 6">
            <a:extLst>
              <a:ext uri="{FF2B5EF4-FFF2-40B4-BE49-F238E27FC236}">
                <a16:creationId xmlns:a16="http://schemas.microsoft.com/office/drawing/2014/main" id="{95D19025-91F3-9633-FD21-2E57FA5CDA20}"/>
              </a:ext>
            </a:extLst>
          </p:cNvPr>
          <p:cNvPicPr>
            <a:picLocks noChangeAspect="1"/>
          </p:cNvPicPr>
          <p:nvPr/>
        </p:nvPicPr>
        <p:blipFill>
          <a:blip r:embed="rId3"/>
          <a:stretch>
            <a:fillRect/>
          </a:stretch>
        </p:blipFill>
        <p:spPr>
          <a:xfrm>
            <a:off x="6882062" y="446526"/>
            <a:ext cx="3734124" cy="2842506"/>
          </a:xfrm>
          <a:prstGeom prst="rect">
            <a:avLst/>
          </a:prstGeom>
        </p:spPr>
      </p:pic>
      <p:sp>
        <p:nvSpPr>
          <p:cNvPr id="8" name="TextBox 7">
            <a:extLst>
              <a:ext uri="{FF2B5EF4-FFF2-40B4-BE49-F238E27FC236}">
                <a16:creationId xmlns:a16="http://schemas.microsoft.com/office/drawing/2014/main" id="{665B90D8-6DF2-EB0A-20D8-158B23B09237}"/>
              </a:ext>
            </a:extLst>
          </p:cNvPr>
          <p:cNvSpPr txBox="1"/>
          <p:nvPr/>
        </p:nvSpPr>
        <p:spPr>
          <a:xfrm>
            <a:off x="4199152" y="6111472"/>
            <a:ext cx="2682910" cy="261610"/>
          </a:xfrm>
          <a:prstGeom prst="rect">
            <a:avLst/>
          </a:prstGeom>
          <a:noFill/>
        </p:spPr>
        <p:txBody>
          <a:bodyPr wrap="square" rtlCol="0">
            <a:spAutoFit/>
          </a:bodyPr>
          <a:lstStyle/>
          <a:p>
            <a:r>
              <a:rPr lang="en-GB" sz="1100" dirty="0"/>
              <a:t>(</a:t>
            </a:r>
            <a:r>
              <a:rPr lang="en-GB" sz="1100" dirty="0" err="1"/>
              <a:t>mamiina</a:t>
            </a:r>
            <a:r>
              <a:rPr lang="en-GB" sz="1100" dirty="0"/>
              <a:t>, dim </a:t>
            </a:r>
            <a:r>
              <a:rPr lang="en-GB" sz="1100" dirty="0" err="1"/>
              <a:t>dyddiad</a:t>
            </a:r>
            <a:r>
              <a:rPr lang="en-GB" sz="1100" dirty="0"/>
              <a:t>)</a:t>
            </a:r>
            <a:endParaRPr lang="cy-GB" sz="1100" dirty="0"/>
          </a:p>
        </p:txBody>
      </p:sp>
      <p:sp>
        <p:nvSpPr>
          <p:cNvPr id="9" name="TextBox 8">
            <a:extLst>
              <a:ext uri="{FF2B5EF4-FFF2-40B4-BE49-F238E27FC236}">
                <a16:creationId xmlns:a16="http://schemas.microsoft.com/office/drawing/2014/main" id="{994A33DE-C4EF-DCD8-2519-1B7FBE0CB7C6}"/>
              </a:ext>
            </a:extLst>
          </p:cNvPr>
          <p:cNvSpPr txBox="1"/>
          <p:nvPr/>
        </p:nvSpPr>
        <p:spPr>
          <a:xfrm>
            <a:off x="9523242" y="3228211"/>
            <a:ext cx="2803490" cy="261610"/>
          </a:xfrm>
          <a:prstGeom prst="rect">
            <a:avLst/>
          </a:prstGeom>
          <a:noFill/>
        </p:spPr>
        <p:txBody>
          <a:bodyPr wrap="square" rtlCol="0">
            <a:spAutoFit/>
          </a:bodyPr>
          <a:lstStyle/>
          <a:p>
            <a:r>
              <a:rPr lang="en-GB" sz="1100" dirty="0"/>
              <a:t>(Pinterest, 2026)</a:t>
            </a:r>
            <a:endParaRPr lang="cy-GB" sz="1100" dirty="0"/>
          </a:p>
        </p:txBody>
      </p:sp>
    </p:spTree>
    <p:extLst>
      <p:ext uri="{BB962C8B-B14F-4D97-AF65-F5344CB8AC3E}">
        <p14:creationId xmlns:p14="http://schemas.microsoft.com/office/powerpoint/2010/main" val="566552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8080D6-C502-0294-5B2E-26A957BB5BAC}"/>
              </a:ext>
            </a:extLst>
          </p:cNvPr>
          <p:cNvSpPr txBox="1"/>
          <p:nvPr/>
        </p:nvSpPr>
        <p:spPr>
          <a:xfrm>
            <a:off x="3320715" y="176462"/>
            <a:ext cx="5550569" cy="1200329"/>
          </a:xfrm>
          <a:prstGeom prst="rect">
            <a:avLst/>
          </a:prstGeom>
          <a:noFill/>
        </p:spPr>
        <p:txBody>
          <a:bodyPr wrap="square" rtlCol="0">
            <a:spAutoFit/>
          </a:bodyPr>
          <a:lstStyle/>
          <a:p>
            <a:r>
              <a:rPr lang="cy-GB" sz="5400" b="1" dirty="0">
                <a:solidFill>
                  <a:schemeClr val="accent5">
                    <a:lumMod val="50000"/>
                  </a:schemeClr>
                </a:solidFill>
                <a:latin typeface="Tenorite" panose="00000500000000000000" pitchFamily="2" charset="0"/>
              </a:rPr>
              <a:t>Effaith </a:t>
            </a:r>
            <a:r>
              <a:rPr lang="en-US" sz="5400" b="1" noProof="0" dirty="0">
                <a:solidFill>
                  <a:schemeClr val="accent5">
                    <a:lumMod val="50000"/>
                  </a:schemeClr>
                </a:solidFill>
                <a:latin typeface="Tenorite" panose="00000500000000000000" pitchFamily="2" charset="0"/>
              </a:rPr>
              <a:t>Leonardo</a:t>
            </a:r>
            <a:endParaRPr lang="cy-GB" sz="5400" b="1" dirty="0">
              <a:solidFill>
                <a:schemeClr val="accent5">
                  <a:lumMod val="50000"/>
                </a:schemeClr>
              </a:solidFill>
              <a:latin typeface="Tenorite" panose="00000500000000000000" pitchFamily="2" charset="0"/>
            </a:endParaRPr>
          </a:p>
          <a:p>
            <a:endParaRPr lang="cy-GB" dirty="0"/>
          </a:p>
        </p:txBody>
      </p:sp>
      <p:sp>
        <p:nvSpPr>
          <p:cNvPr id="3" name="TextBox 2">
            <a:extLst>
              <a:ext uri="{FF2B5EF4-FFF2-40B4-BE49-F238E27FC236}">
                <a16:creationId xmlns:a16="http://schemas.microsoft.com/office/drawing/2014/main" id="{4524A1E7-A1A2-9C26-D66B-3819D0F0943A}"/>
              </a:ext>
            </a:extLst>
          </p:cNvPr>
          <p:cNvSpPr txBox="1"/>
          <p:nvPr/>
        </p:nvSpPr>
        <p:spPr>
          <a:xfrm>
            <a:off x="288758" y="1152202"/>
            <a:ext cx="5085348"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(a) Cyswllt rhwng ymholiad a dysgu</a:t>
            </a:r>
            <a:endParaRPr lang="cy-GB" sz="2400" dirty="0">
              <a:solidFill>
                <a:schemeClr val="accent5">
                  <a:lumMod val="50000"/>
                </a:schemeClr>
              </a:solidFill>
              <a:latin typeface="Tenorite" panose="00000500000000000000" pitchFamily="2" charset="0"/>
            </a:endParaRPr>
          </a:p>
          <a:p>
            <a:endParaRPr lang="cy-GB" dirty="0"/>
          </a:p>
        </p:txBody>
      </p:sp>
      <p:sp>
        <p:nvSpPr>
          <p:cNvPr id="5" name="TextBox 4">
            <a:extLst>
              <a:ext uri="{FF2B5EF4-FFF2-40B4-BE49-F238E27FC236}">
                <a16:creationId xmlns:a16="http://schemas.microsoft.com/office/drawing/2014/main" id="{255C2BAB-889B-8797-3AB5-B870A7FAFBB0}"/>
              </a:ext>
            </a:extLst>
          </p:cNvPr>
          <p:cNvSpPr txBox="1"/>
          <p:nvPr/>
        </p:nvSpPr>
        <p:spPr>
          <a:xfrm>
            <a:off x="474535" y="1600192"/>
            <a:ext cx="4313775" cy="3139321"/>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Adrodda </a:t>
            </a:r>
            <a:r>
              <a:rPr lang="cy-GB" dirty="0" err="1">
                <a:solidFill>
                  <a:schemeClr val="accent5">
                    <a:lumMod val="50000"/>
                  </a:schemeClr>
                </a:solidFill>
                <a:latin typeface="Tenorite" panose="00000500000000000000" pitchFamily="2" charset="0"/>
              </a:rPr>
              <a:t>Hepburn</a:t>
            </a:r>
            <a:r>
              <a:rPr lang="cy-GB" dirty="0">
                <a:solidFill>
                  <a:schemeClr val="accent5">
                    <a:lumMod val="50000"/>
                  </a:schemeClr>
                </a:solidFill>
                <a:latin typeface="Tenorite" panose="00000500000000000000" pitchFamily="2" charset="0"/>
              </a:rPr>
              <a:t> (2008) ar brosiect Effaith </a:t>
            </a:r>
            <a:r>
              <a:rPr lang="cy-GB" dirty="0" err="1">
                <a:solidFill>
                  <a:schemeClr val="accent5">
                    <a:lumMod val="50000"/>
                  </a:schemeClr>
                </a:solidFill>
                <a:latin typeface="Tenorite" panose="00000500000000000000" pitchFamily="2" charset="0"/>
              </a:rPr>
              <a:t>Leonardo</a:t>
            </a:r>
            <a:r>
              <a:rPr lang="cy-GB" dirty="0">
                <a:solidFill>
                  <a:schemeClr val="accent5">
                    <a:lumMod val="50000"/>
                  </a:schemeClr>
                </a:solidFill>
                <a:latin typeface="Tenorite" panose="00000500000000000000" pitchFamily="2" charset="0"/>
              </a:rPr>
              <a:t>, a sefydlwyd yn Belfast ac a weithredwyd ar draws ysgolion yn y DU, gan gynnwys Cymru. Mae’r dull yn cyfuno gwyddoniaeth a chelf i feithrin dysgu trawsgwricwlaidd a chydweithredol, gan hefyd bwysleisio cyfraniad arbenigwyr allanol wrth ddatblygu ymreolaeth ddeallusol a chysylltiadau dysgu ystyrlon ymhlith dysgwyr.</a:t>
            </a:r>
          </a:p>
        </p:txBody>
      </p:sp>
      <p:pic>
        <p:nvPicPr>
          <p:cNvPr id="7" name="Picture 6">
            <a:extLst>
              <a:ext uri="{FF2B5EF4-FFF2-40B4-BE49-F238E27FC236}">
                <a16:creationId xmlns:a16="http://schemas.microsoft.com/office/drawing/2014/main" id="{C8BF8D1F-E1CE-8884-8F77-83A38EA4189B}"/>
              </a:ext>
            </a:extLst>
          </p:cNvPr>
          <p:cNvPicPr>
            <a:picLocks noChangeAspect="1"/>
          </p:cNvPicPr>
          <p:nvPr/>
        </p:nvPicPr>
        <p:blipFill>
          <a:blip r:embed="rId2"/>
          <a:stretch>
            <a:fillRect/>
          </a:stretch>
        </p:blipFill>
        <p:spPr>
          <a:xfrm>
            <a:off x="4421603" y="3875027"/>
            <a:ext cx="3962061" cy="2431265"/>
          </a:xfrm>
          <a:prstGeom prst="rect">
            <a:avLst/>
          </a:prstGeom>
        </p:spPr>
      </p:pic>
      <p:pic>
        <p:nvPicPr>
          <p:cNvPr id="9" name="Picture 8">
            <a:extLst>
              <a:ext uri="{FF2B5EF4-FFF2-40B4-BE49-F238E27FC236}">
                <a16:creationId xmlns:a16="http://schemas.microsoft.com/office/drawing/2014/main" id="{F3F611B6-53E2-2372-DE41-F52507C9F200}"/>
              </a:ext>
            </a:extLst>
          </p:cNvPr>
          <p:cNvPicPr>
            <a:picLocks noChangeAspect="1"/>
          </p:cNvPicPr>
          <p:nvPr/>
        </p:nvPicPr>
        <p:blipFill>
          <a:blip r:embed="rId3"/>
          <a:stretch>
            <a:fillRect/>
          </a:stretch>
        </p:blipFill>
        <p:spPr>
          <a:xfrm>
            <a:off x="6817896" y="1152202"/>
            <a:ext cx="3052049" cy="2636748"/>
          </a:xfrm>
          <a:prstGeom prst="rect">
            <a:avLst/>
          </a:prstGeom>
        </p:spPr>
      </p:pic>
      <p:sp>
        <p:nvSpPr>
          <p:cNvPr id="10" name="TextBox 9">
            <a:extLst>
              <a:ext uri="{FF2B5EF4-FFF2-40B4-BE49-F238E27FC236}">
                <a16:creationId xmlns:a16="http://schemas.microsoft.com/office/drawing/2014/main" id="{D1A62CFD-6784-2920-4F7C-FE656A9A9680}"/>
              </a:ext>
            </a:extLst>
          </p:cNvPr>
          <p:cNvSpPr txBox="1"/>
          <p:nvPr/>
        </p:nvSpPr>
        <p:spPr>
          <a:xfrm>
            <a:off x="8871284" y="3756840"/>
            <a:ext cx="1944200" cy="276999"/>
          </a:xfrm>
          <a:prstGeom prst="rect">
            <a:avLst/>
          </a:prstGeom>
          <a:noFill/>
        </p:spPr>
        <p:txBody>
          <a:bodyPr wrap="square" rtlCol="0">
            <a:spAutoFit/>
          </a:bodyPr>
          <a:lstStyle/>
          <a:p>
            <a:r>
              <a:rPr lang="en-GB" sz="1200" dirty="0"/>
              <a:t>(</a:t>
            </a:r>
            <a:r>
              <a:rPr lang="en-GB" sz="1200" dirty="0" err="1"/>
              <a:t>freepik</a:t>
            </a:r>
            <a:r>
              <a:rPr lang="en-GB" sz="1200" dirty="0"/>
              <a:t>, 2026)</a:t>
            </a:r>
            <a:endParaRPr lang="cy-GB" sz="1200" dirty="0"/>
          </a:p>
        </p:txBody>
      </p:sp>
      <p:sp>
        <p:nvSpPr>
          <p:cNvPr id="11" name="TextBox 10">
            <a:extLst>
              <a:ext uri="{FF2B5EF4-FFF2-40B4-BE49-F238E27FC236}">
                <a16:creationId xmlns:a16="http://schemas.microsoft.com/office/drawing/2014/main" id="{BECC1FF4-EE7B-6221-77E4-F266B4E562A2}"/>
              </a:ext>
            </a:extLst>
          </p:cNvPr>
          <p:cNvSpPr txBox="1"/>
          <p:nvPr/>
        </p:nvSpPr>
        <p:spPr>
          <a:xfrm>
            <a:off x="4316361" y="6261564"/>
            <a:ext cx="2625213" cy="261610"/>
          </a:xfrm>
          <a:prstGeom prst="rect">
            <a:avLst/>
          </a:prstGeom>
          <a:noFill/>
        </p:spPr>
        <p:txBody>
          <a:bodyPr wrap="square" rtlCol="0">
            <a:spAutoFit/>
          </a:bodyPr>
          <a:lstStyle/>
          <a:p>
            <a:r>
              <a:rPr lang="en-GB" sz="1100" dirty="0"/>
              <a:t>(</a:t>
            </a:r>
            <a:r>
              <a:rPr lang="en-GB" sz="1100" dirty="0" err="1"/>
              <a:t>teachermagazine</a:t>
            </a:r>
            <a:r>
              <a:rPr lang="en-GB" sz="1100" dirty="0"/>
              <a:t>, 2017)</a:t>
            </a:r>
            <a:endParaRPr lang="cy-GB" sz="1100" dirty="0"/>
          </a:p>
        </p:txBody>
      </p:sp>
    </p:spTree>
    <p:extLst>
      <p:ext uri="{BB962C8B-B14F-4D97-AF65-F5344CB8AC3E}">
        <p14:creationId xmlns:p14="http://schemas.microsoft.com/office/powerpoint/2010/main" val="3390230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BEAFD6-76D1-9E2C-5838-607EC1D87020}"/>
              </a:ext>
            </a:extLst>
          </p:cNvPr>
          <p:cNvSpPr txBox="1"/>
          <p:nvPr/>
        </p:nvSpPr>
        <p:spPr>
          <a:xfrm>
            <a:off x="272716" y="368968"/>
            <a:ext cx="5374105" cy="461665"/>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b) Arwyddocâd mewn addysg heddiw</a:t>
            </a:r>
            <a:endParaRPr lang="cy-GB" sz="2400" dirty="0">
              <a:solidFill>
                <a:schemeClr val="accent5">
                  <a:lumMod val="50000"/>
                </a:schemeClr>
              </a:solidFill>
              <a:latin typeface="Tenorite" panose="00000500000000000000" pitchFamily="2" charset="0"/>
            </a:endParaRPr>
          </a:p>
        </p:txBody>
      </p:sp>
      <p:sp>
        <p:nvSpPr>
          <p:cNvPr id="3" name="TextBox 2">
            <a:extLst>
              <a:ext uri="{FF2B5EF4-FFF2-40B4-BE49-F238E27FC236}">
                <a16:creationId xmlns:a16="http://schemas.microsoft.com/office/drawing/2014/main" id="{31973A28-0213-236E-5536-61C69036B3F4}"/>
              </a:ext>
            </a:extLst>
          </p:cNvPr>
          <p:cNvSpPr txBox="1"/>
          <p:nvPr/>
        </p:nvSpPr>
        <p:spPr>
          <a:xfrm>
            <a:off x="401829" y="742799"/>
            <a:ext cx="5557813" cy="5078313"/>
          </a:xfrm>
          <a:prstGeom prst="rect">
            <a:avLst/>
          </a:prstGeom>
          <a:noFill/>
        </p:spPr>
        <p:txBody>
          <a:bodyPr wrap="square" rtlCol="0">
            <a:spAutoFit/>
          </a:bodyPr>
          <a:lstStyle/>
          <a:p>
            <a:r>
              <a:rPr lang="cy-GB" dirty="0" err="1">
                <a:solidFill>
                  <a:schemeClr val="accent5">
                    <a:lumMod val="50000"/>
                  </a:schemeClr>
                </a:solidFill>
                <a:latin typeface="Tenorite" panose="00000500000000000000" pitchFamily="2" charset="0"/>
              </a:rPr>
              <a:t>Uwcholeua</a:t>
            </a:r>
            <a:r>
              <a:rPr lang="cy-GB" dirty="0">
                <a:solidFill>
                  <a:schemeClr val="accent5">
                    <a:lumMod val="50000"/>
                  </a:schemeClr>
                </a:solidFill>
                <a:latin typeface="Tenorite" panose="00000500000000000000" pitchFamily="2" charset="0"/>
              </a:rPr>
              <a:t> </a:t>
            </a:r>
            <a:r>
              <a:rPr lang="cy-GB" dirty="0" err="1">
                <a:solidFill>
                  <a:schemeClr val="accent5">
                    <a:lumMod val="50000"/>
                  </a:schemeClr>
                </a:solidFill>
                <a:latin typeface="Tenorite" panose="00000500000000000000" pitchFamily="2" charset="0"/>
              </a:rPr>
              <a:t>Hepburn</a:t>
            </a:r>
            <a:r>
              <a:rPr lang="cy-GB" dirty="0">
                <a:solidFill>
                  <a:schemeClr val="accent5">
                    <a:lumMod val="50000"/>
                  </a:schemeClr>
                </a:solidFill>
                <a:latin typeface="Tenorite" panose="00000500000000000000" pitchFamily="2" charset="0"/>
              </a:rPr>
              <a:t> (2008) gysylltiadau rhwng Effaith </a:t>
            </a:r>
            <a:r>
              <a:rPr lang="cy-GB" dirty="0" err="1">
                <a:solidFill>
                  <a:schemeClr val="accent5">
                    <a:lumMod val="50000"/>
                  </a:schemeClr>
                </a:solidFill>
                <a:latin typeface="Tenorite" panose="00000500000000000000" pitchFamily="2" charset="0"/>
              </a:rPr>
              <a:t>Leonardo</a:t>
            </a:r>
            <a:r>
              <a:rPr lang="cy-GB" dirty="0">
                <a:solidFill>
                  <a:schemeClr val="accent5">
                    <a:lumMod val="50000"/>
                  </a:schemeClr>
                </a:solidFill>
                <a:latin typeface="Tenorite" panose="00000500000000000000" pitchFamily="2" charset="0"/>
              </a:rPr>
              <a:t> â'r egwyddorion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a fynegwyd yng ngwaith </a:t>
            </a:r>
            <a:r>
              <a:rPr lang="cy-GB" dirty="0" err="1">
                <a:solidFill>
                  <a:schemeClr val="accent5">
                    <a:lumMod val="50000"/>
                  </a:schemeClr>
                </a:solidFill>
                <a:latin typeface="Tenorite" panose="00000500000000000000" pitchFamily="2" charset="0"/>
              </a:rPr>
              <a:t>Donaldson</a:t>
            </a:r>
            <a:r>
              <a:rPr lang="cy-GB" dirty="0">
                <a:solidFill>
                  <a:schemeClr val="accent5">
                    <a:lumMod val="50000"/>
                  </a:schemeClr>
                </a:solidFill>
                <a:latin typeface="Tenorite" panose="00000500000000000000" pitchFamily="2" charset="0"/>
              </a:rPr>
              <a:t> ar gwricwlwm yr Alban, a aeth ymlaen i gynghori at ddatblygiad Cwricwlwm i Cymru. Nodwedda ymchwilwyr Effaith </a:t>
            </a:r>
            <a:r>
              <a:rPr lang="cy-GB" dirty="0" err="1">
                <a:solidFill>
                  <a:schemeClr val="accent5">
                    <a:lumMod val="50000"/>
                  </a:schemeClr>
                </a:solidFill>
                <a:latin typeface="Tenorite" panose="00000500000000000000" pitchFamily="2" charset="0"/>
              </a:rPr>
              <a:t>Leonardo</a:t>
            </a:r>
            <a:r>
              <a:rPr lang="cy-GB" dirty="0">
                <a:solidFill>
                  <a:schemeClr val="accent5">
                    <a:lumMod val="50000"/>
                  </a:schemeClr>
                </a:solidFill>
                <a:latin typeface="Tenorite" panose="00000500000000000000" pitchFamily="2" charset="0"/>
              </a:rPr>
              <a:t> fel her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sylweddol i ymarferwyr, gan ei fod yn gofyn am ymadawiad oddi wrth arferion sefydledig ac yn ei gwneud yn ofynnol i athrawon ymgysylltu â model cwricwlaidd arloesol yn wahanol iawn i ymarfer confensiynol. Ar ben hynny, dogfennodd </a:t>
            </a:r>
            <a:r>
              <a:rPr lang="cy-GB" dirty="0" err="1">
                <a:solidFill>
                  <a:schemeClr val="accent5">
                    <a:lumMod val="50000"/>
                  </a:schemeClr>
                </a:solidFill>
                <a:latin typeface="Tenorite" panose="00000500000000000000" pitchFamily="2" charset="0"/>
              </a:rPr>
              <a:t>gwerthuswyr</a:t>
            </a:r>
            <a:r>
              <a:rPr lang="cy-GB" dirty="0">
                <a:solidFill>
                  <a:schemeClr val="accent5">
                    <a:lumMod val="50000"/>
                  </a:schemeClr>
                </a:solidFill>
                <a:latin typeface="Tenorite" panose="00000500000000000000" pitchFamily="2" charset="0"/>
              </a:rPr>
              <a:t> allanol drawsnewidiad amlwg yn ymgysylltu â dysgwyr, gan nodi bod dysgwyr a oedd wedi arddangos diddordeb cyfyngedig o'r blaen, wedi magu cymhelliant uchel a buddsoddi yn eu gwaith. Adroddodd uwch arweinwyr hefyd fod y fenter yn crynhoi nodweddion craidd addysgu o ansawdd uchel (</a:t>
            </a:r>
            <a:r>
              <a:rPr lang="cy-GB" dirty="0" err="1">
                <a:solidFill>
                  <a:schemeClr val="accent5">
                    <a:lumMod val="50000"/>
                  </a:schemeClr>
                </a:solidFill>
                <a:latin typeface="Tenorite" panose="00000500000000000000" pitchFamily="2" charset="0"/>
              </a:rPr>
              <a:t>Hepburn</a:t>
            </a:r>
            <a:r>
              <a:rPr lang="cy-GB" dirty="0">
                <a:solidFill>
                  <a:schemeClr val="accent5">
                    <a:lumMod val="50000"/>
                  </a:schemeClr>
                </a:solidFill>
                <a:latin typeface="Tenorite" panose="00000500000000000000" pitchFamily="2" charset="0"/>
              </a:rPr>
              <a:t>, 2008).</a:t>
            </a:r>
          </a:p>
          <a:p>
            <a:endParaRPr lang="cy-GB" dirty="0"/>
          </a:p>
        </p:txBody>
      </p:sp>
      <p:sp>
        <p:nvSpPr>
          <p:cNvPr id="5" name="TextBox 4">
            <a:extLst>
              <a:ext uri="{FF2B5EF4-FFF2-40B4-BE49-F238E27FC236}">
                <a16:creationId xmlns:a16="http://schemas.microsoft.com/office/drawing/2014/main" id="{65A4D660-0D35-1894-3D38-84BDDFEE8341}"/>
              </a:ext>
            </a:extLst>
          </p:cNvPr>
          <p:cNvSpPr txBox="1"/>
          <p:nvPr/>
        </p:nvSpPr>
        <p:spPr>
          <a:xfrm>
            <a:off x="6088755" y="368968"/>
            <a:ext cx="5701416" cy="5909310"/>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dysgu ac addysgu da o fewn dyluniad Cwricwlwm i Gymru yn cael ei ategu gan ddeuddeg egwyddor addysgol, yn cynnwys egwyddorion tebyg i Effaith </a:t>
            </a:r>
            <a:r>
              <a:rPr lang="cy-GB" dirty="0" err="1">
                <a:solidFill>
                  <a:schemeClr val="accent5">
                    <a:lumMod val="50000"/>
                  </a:schemeClr>
                </a:solidFill>
                <a:latin typeface="Tenorite" panose="00000500000000000000" pitchFamily="2" charset="0"/>
              </a:rPr>
              <a:t>Leonardo</a:t>
            </a:r>
            <a:r>
              <a:rPr lang="cy-GB" dirty="0">
                <a:solidFill>
                  <a:schemeClr val="accent5">
                    <a:lumMod val="50000"/>
                  </a:schemeClr>
                </a:solidFill>
                <a:latin typeface="Tenorite" panose="00000500000000000000" pitchFamily="2" charset="0"/>
              </a:rPr>
              <a:t> sef:</a:t>
            </a:r>
          </a:p>
          <a:p>
            <a:pPr lvl="0"/>
            <a:r>
              <a:rPr lang="cy-GB" dirty="0">
                <a:solidFill>
                  <a:schemeClr val="accent5">
                    <a:lumMod val="50000"/>
                  </a:schemeClr>
                </a:solidFill>
                <a:latin typeface="Tenorite" panose="00000500000000000000" pitchFamily="2" charset="0"/>
              </a:rPr>
              <a:t>“defnydd o gymysgedd o ddulliau gan gynnwys y rheini sy’n hybu sgiliau datrys problemau, sgiliau creadigol a’r gallu i feddwl mewn modd beirniadol”. </a:t>
            </a:r>
          </a:p>
          <a:p>
            <a:pPr lvl="0"/>
            <a:r>
              <a:rPr lang="cy-GB" dirty="0">
                <a:solidFill>
                  <a:schemeClr val="accent5">
                    <a:lumMod val="50000"/>
                  </a:schemeClr>
                </a:solidFill>
                <a:latin typeface="Tenorite" panose="00000500000000000000" pitchFamily="2" charset="0"/>
              </a:rPr>
              <a:t>Mae defnydd o amrywiaeth o ddulliau addysgeg sydd yn meithrin datrys problemau, creadigrwydd a meddwl beirniadol, yn allweddol i sicrhau dysgu dwfn ar draws pob </a:t>
            </a:r>
            <a:r>
              <a:rPr lang="cy-GB" dirty="0" err="1">
                <a:solidFill>
                  <a:schemeClr val="accent5">
                    <a:lumMod val="50000"/>
                  </a:schemeClr>
                </a:solidFill>
                <a:latin typeface="Tenorite" panose="00000500000000000000" pitchFamily="2" charset="0"/>
              </a:rPr>
              <a:t>MDaPh</a:t>
            </a:r>
            <a:r>
              <a:rPr lang="cy-GB" dirty="0">
                <a:solidFill>
                  <a:schemeClr val="accent5">
                    <a:lumMod val="50000"/>
                  </a:schemeClr>
                </a:solidFill>
                <a:latin typeface="Tenorite" panose="00000500000000000000" pitchFamily="2" charset="0"/>
              </a:rPr>
              <a:t>. Gan fod meddwl creadigol a beirniadol yn ganolog i ddatrys problemau, maent yn galluogi dysgwyr i ddadansoddi, syntheseiddio a gwerthuso syniadau, yn ogystal â chreu cysylltiadau gwreiddiol rhwng cysyniadau. Mae’r math hwn o greadigrwydd yn dibynnu ar allu dysgwyr i gyrchu gwybodaeth ddibynadwy o ystod eang o ddisgyblaethau er mwyn cefnogi arloesi. I hwyluso ymrwymiad i ddysgu, mae angen amgylcheddau cyfoethog a symbylol lle gall dysgwyr ymchwilio, arbrofi, cydweithio a chreu cysylltiadau ystyrlon â’u dysgu.</a:t>
            </a:r>
            <a:endParaRPr lang="cy-GB" dirty="0"/>
          </a:p>
        </p:txBody>
      </p:sp>
    </p:spTree>
    <p:extLst>
      <p:ext uri="{BB962C8B-B14F-4D97-AF65-F5344CB8AC3E}">
        <p14:creationId xmlns:p14="http://schemas.microsoft.com/office/powerpoint/2010/main" val="2729459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9F7415-32C4-B41D-05DF-1C371D513AF4}"/>
              </a:ext>
            </a:extLst>
          </p:cNvPr>
          <p:cNvSpPr txBox="1"/>
          <p:nvPr/>
        </p:nvSpPr>
        <p:spPr>
          <a:xfrm>
            <a:off x="352926" y="449179"/>
            <a:ext cx="4553371" cy="6186309"/>
          </a:xfrm>
          <a:prstGeom prst="rect">
            <a:avLst/>
          </a:prstGeom>
          <a:noFill/>
        </p:spPr>
        <p:txBody>
          <a:bodyPr wrap="square" rtlCol="0">
            <a:spAutoFit/>
          </a:bodyPr>
          <a:lstStyle/>
          <a:p>
            <a:pPr lvl="0" fontAlgn="base"/>
            <a:r>
              <a:rPr lang="cy-GB" dirty="0">
                <a:solidFill>
                  <a:schemeClr val="accent5">
                    <a:lumMod val="50000"/>
                  </a:schemeClr>
                </a:solidFill>
                <a:latin typeface="Tenorite" panose="00000500000000000000" pitchFamily="2" charset="0"/>
              </a:rPr>
              <a:t>“ymestyn oddi mewn ac ar draws Meysydd Dysgu a Phrofiad” Mae ehangu dysgu o fewn ac ar draws </a:t>
            </a:r>
            <a:r>
              <a:rPr lang="cy-GB" dirty="0" err="1">
                <a:solidFill>
                  <a:schemeClr val="accent5">
                    <a:lumMod val="50000"/>
                  </a:schemeClr>
                </a:solidFill>
                <a:latin typeface="Tenorite" panose="00000500000000000000" pitchFamily="2" charset="0"/>
              </a:rPr>
              <a:t>MDaPh</a:t>
            </a:r>
            <a:r>
              <a:rPr lang="cy-GB" dirty="0">
                <a:solidFill>
                  <a:schemeClr val="accent5">
                    <a:lumMod val="50000"/>
                  </a:schemeClr>
                </a:solidFill>
                <a:latin typeface="Tenorite" panose="00000500000000000000" pitchFamily="2" charset="0"/>
              </a:rPr>
              <a:t> yn ganolog i ofynion addysg yr 21ain ganrif, gan fod dysgwyr angen gallu trosglwyddo gwybodaeth a chreu cysylltiadau rhwng cyd-destunau gwahanol. Yn ôl </a:t>
            </a:r>
            <a:r>
              <a:rPr lang="cy-GB" dirty="0" err="1">
                <a:solidFill>
                  <a:schemeClr val="accent5">
                    <a:lumMod val="50000"/>
                  </a:schemeClr>
                </a:solidFill>
                <a:latin typeface="Tenorite" panose="00000500000000000000" pitchFamily="2" charset="0"/>
              </a:rPr>
              <a:t>Donaldson</a:t>
            </a:r>
            <a:r>
              <a:rPr lang="cy-GB" dirty="0">
                <a:solidFill>
                  <a:schemeClr val="accent5">
                    <a:lumMod val="50000"/>
                  </a:schemeClr>
                </a:solidFill>
                <a:latin typeface="Tenorite" panose="00000500000000000000" pitchFamily="2" charset="0"/>
              </a:rPr>
              <a:t> (2015), ni ddylid trin y Meysydd Dysgu a Phrofiad na’r Cyfrifoldebau Trawsgwricwlaidd fel endidau ar wahân, ond eu datblygu’n integredig er mwyn sicrhau cydlyniad a chysylltedd. Mae cysylltiadau gwan neu artiffisial yn tanseilio dysgu, tra bo cysylltiadau dilys yn cryfhau dealltwriaeth ddisgyblaethol. O fewn fframwaith y pedwar diben, mae’n hanfodol i athrawon gydweithio ar draws ffiniau pwnc i alluogi dysgwyr i ddatblygu cysylltiadau trawsgwricwlaidd ystyrlon, ac mae </a:t>
            </a:r>
            <a:r>
              <a:rPr lang="cy-GB" dirty="0" err="1">
                <a:solidFill>
                  <a:schemeClr val="accent5">
                    <a:lumMod val="50000"/>
                  </a:schemeClr>
                </a:solidFill>
                <a:latin typeface="Tenorite" panose="00000500000000000000" pitchFamily="2" charset="0"/>
              </a:rPr>
              <a:t>Donaldson</a:t>
            </a:r>
            <a:r>
              <a:rPr lang="cy-GB" dirty="0">
                <a:solidFill>
                  <a:schemeClr val="accent5">
                    <a:lumMod val="50000"/>
                  </a:schemeClr>
                </a:solidFill>
                <a:latin typeface="Tenorite" panose="00000500000000000000" pitchFamily="2" charset="0"/>
              </a:rPr>
              <a:t> (2015) yn annog dulliau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sydd yn meithrin y gallu hwn.</a:t>
            </a:r>
          </a:p>
          <a:p>
            <a:endParaRPr lang="cy-GB" dirty="0"/>
          </a:p>
        </p:txBody>
      </p:sp>
      <p:sp>
        <p:nvSpPr>
          <p:cNvPr id="3" name="TextBox 2">
            <a:extLst>
              <a:ext uri="{FF2B5EF4-FFF2-40B4-BE49-F238E27FC236}">
                <a16:creationId xmlns:a16="http://schemas.microsoft.com/office/drawing/2014/main" id="{2366E4CA-4B9E-479C-1F6C-2391B3B5163F}"/>
              </a:ext>
            </a:extLst>
          </p:cNvPr>
          <p:cNvSpPr txBox="1"/>
          <p:nvPr/>
        </p:nvSpPr>
        <p:spPr>
          <a:xfrm>
            <a:off x="5299587" y="441743"/>
            <a:ext cx="6448927" cy="2585323"/>
          </a:xfrm>
          <a:prstGeom prst="rect">
            <a:avLst/>
          </a:prstGeom>
          <a:noFill/>
        </p:spPr>
        <p:txBody>
          <a:bodyPr wrap="square" rtlCol="0">
            <a:spAutoFit/>
          </a:bodyPr>
          <a:lstStyle/>
          <a:p>
            <a:pPr lvl="0" fontAlgn="base"/>
            <a:r>
              <a:rPr lang="cy-GB" dirty="0">
                <a:solidFill>
                  <a:schemeClr val="accent5">
                    <a:lumMod val="50000"/>
                  </a:schemeClr>
                </a:solidFill>
                <a:latin typeface="Tenorite" panose="00000500000000000000" pitchFamily="2" charset="0"/>
              </a:rPr>
              <a:t>“cymell plant a phobl ifanc i gymryd cyfrifoldeb cynyddol dros eu dysgu eu hunain”</a:t>
            </a:r>
            <a:endParaRPr lang="cy-GB" dirty="0">
              <a:solidFill>
                <a:schemeClr val="accent5">
                  <a:lumMod val="50000"/>
                </a:schemeClr>
              </a:solidFill>
              <a:highlight>
                <a:srgbClr val="FFFF00"/>
              </a:highlight>
              <a:latin typeface="Tenorite" panose="00000500000000000000" pitchFamily="2" charset="0"/>
            </a:endParaRPr>
          </a:p>
          <a:p>
            <a:pPr fontAlgn="base"/>
            <a:r>
              <a:rPr lang="cy-GB" dirty="0">
                <a:solidFill>
                  <a:schemeClr val="accent5">
                    <a:lumMod val="50000"/>
                  </a:schemeClr>
                </a:solidFill>
                <a:latin typeface="Tenorite" panose="00000500000000000000" pitchFamily="2" charset="0"/>
              </a:rPr>
              <a:t>Mae dibenion Cwricwlwm i Gymru yn rhoi pwyslais ar yr angen i feithrin hyder a </a:t>
            </a:r>
            <a:r>
              <a:rPr lang="cy-GB" dirty="0" err="1">
                <a:solidFill>
                  <a:schemeClr val="accent5">
                    <a:lumMod val="50000"/>
                  </a:schemeClr>
                </a:solidFill>
                <a:latin typeface="Tenorite" panose="00000500000000000000" pitchFamily="2" charset="0"/>
              </a:rPr>
              <a:t>chapasiti</a:t>
            </a:r>
            <a:r>
              <a:rPr lang="cy-GB" dirty="0">
                <a:solidFill>
                  <a:schemeClr val="accent5">
                    <a:lumMod val="50000"/>
                  </a:schemeClr>
                </a:solidFill>
                <a:latin typeface="Tenorite" panose="00000500000000000000" pitchFamily="2" charset="0"/>
              </a:rPr>
              <a:t> i ddysgu drwy gydol oes. Mae angen i ddysgwyr gyfrannu at gynllunio eu dysgu eu hunain. Yr elfen hanfodol mewn dysgu wedi’i bersonoli yw’r rhyngweithio rhwng athrawon a dysgwyr ac ymysg y dysgwyr eu hunain. Bydd yn bwysig bod rhyngweithio o’r fath yn hyblyg ac yn ymateb i anghenion a goda (</a:t>
            </a:r>
            <a:r>
              <a:rPr lang="cy-GB" dirty="0" err="1">
                <a:solidFill>
                  <a:schemeClr val="accent5">
                    <a:lumMod val="50000"/>
                  </a:schemeClr>
                </a:solidFill>
                <a:latin typeface="Tenorite" panose="00000500000000000000" pitchFamily="2" charset="0"/>
              </a:rPr>
              <a:t>Donaldson</a:t>
            </a:r>
            <a:r>
              <a:rPr lang="cy-GB" dirty="0">
                <a:solidFill>
                  <a:schemeClr val="accent5">
                    <a:lumMod val="50000"/>
                  </a:schemeClr>
                </a:solidFill>
                <a:latin typeface="Tenorite" panose="00000500000000000000" pitchFamily="2" charset="0"/>
              </a:rPr>
              <a:t>, </a:t>
            </a:r>
            <a:r>
              <a:rPr lang="cy-GB" u="sng" dirty="0">
                <a:solidFill>
                  <a:schemeClr val="accent5">
                    <a:lumMod val="50000"/>
                  </a:schemeClr>
                </a:solidFill>
                <a:latin typeface="Tenorite" panose="00000500000000000000" pitchFamily="2" charset="0"/>
              </a:rPr>
              <a:t>2015</a:t>
            </a:r>
            <a:r>
              <a:rPr lang="cy-GB" dirty="0">
                <a:solidFill>
                  <a:schemeClr val="accent5">
                    <a:lumMod val="50000"/>
                  </a:schemeClr>
                </a:solidFill>
                <a:latin typeface="Tenorite" panose="00000500000000000000" pitchFamily="2" charset="0"/>
              </a:rPr>
              <a:t> ).</a:t>
            </a:r>
          </a:p>
        </p:txBody>
      </p:sp>
      <p:sp>
        <p:nvSpPr>
          <p:cNvPr id="5" name="TextBox 4">
            <a:extLst>
              <a:ext uri="{FF2B5EF4-FFF2-40B4-BE49-F238E27FC236}">
                <a16:creationId xmlns:a16="http://schemas.microsoft.com/office/drawing/2014/main" id="{91F71574-38C9-9632-5BB8-B5D1BB03C7B3}"/>
              </a:ext>
            </a:extLst>
          </p:cNvPr>
          <p:cNvSpPr txBox="1"/>
          <p:nvPr/>
        </p:nvSpPr>
        <p:spPr>
          <a:xfrm>
            <a:off x="5299587" y="3059668"/>
            <a:ext cx="6096000" cy="369332"/>
          </a:xfrm>
          <a:prstGeom prst="rect">
            <a:avLst/>
          </a:prstGeom>
          <a:noFill/>
        </p:spPr>
        <p:txBody>
          <a:bodyPr wrap="square">
            <a:spAutoFit/>
          </a:bodyPr>
          <a:lstStyle/>
          <a:p>
            <a:r>
              <a:rPr lang="cy-GB" sz="1800" b="1" dirty="0">
                <a:solidFill>
                  <a:schemeClr val="accent5">
                    <a:lumMod val="50000"/>
                  </a:schemeClr>
                </a:solidFill>
                <a:latin typeface="Tenorite" panose="00000500000000000000" pitchFamily="2" charset="0"/>
              </a:rPr>
              <a:t>(c) Defnydd o'r dull o fewn addysg heddiw </a:t>
            </a:r>
          </a:p>
        </p:txBody>
      </p:sp>
      <p:sp>
        <p:nvSpPr>
          <p:cNvPr id="7" name="TextBox 6">
            <a:extLst>
              <a:ext uri="{FF2B5EF4-FFF2-40B4-BE49-F238E27FC236}">
                <a16:creationId xmlns:a16="http://schemas.microsoft.com/office/drawing/2014/main" id="{D67FAFD6-BE89-A5E3-6846-E4B1C71F506E}"/>
              </a:ext>
            </a:extLst>
          </p:cNvPr>
          <p:cNvSpPr txBox="1"/>
          <p:nvPr/>
        </p:nvSpPr>
        <p:spPr>
          <a:xfrm>
            <a:off x="5299587" y="3403834"/>
            <a:ext cx="6096000" cy="2862322"/>
          </a:xfrm>
          <a:prstGeom prst="rect">
            <a:avLst/>
          </a:prstGeom>
          <a:noFill/>
        </p:spPr>
        <p:txBody>
          <a:bodyPr wrap="square">
            <a:spAutoFit/>
          </a:bodyPr>
          <a:lstStyle/>
          <a:p>
            <a:r>
              <a:rPr lang="cy-GB" dirty="0">
                <a:solidFill>
                  <a:schemeClr val="accent5">
                    <a:lumMod val="50000"/>
                  </a:schemeClr>
                </a:solidFill>
                <a:latin typeface="Tenorite" panose="00000500000000000000" pitchFamily="2" charset="0"/>
              </a:rPr>
              <a:t>Awgryma ymchwil </a:t>
            </a:r>
            <a:r>
              <a:rPr lang="cy-GB" dirty="0" err="1">
                <a:solidFill>
                  <a:schemeClr val="accent5">
                    <a:lumMod val="50000"/>
                  </a:schemeClr>
                </a:solidFill>
                <a:latin typeface="Tenorite" panose="00000500000000000000" pitchFamily="2" charset="0"/>
              </a:rPr>
              <a:t>Hepburn</a:t>
            </a:r>
            <a:r>
              <a:rPr lang="cy-GB" dirty="0">
                <a:solidFill>
                  <a:schemeClr val="accent5">
                    <a:lumMod val="50000"/>
                  </a:schemeClr>
                </a:solidFill>
                <a:latin typeface="Tenorite" panose="00000500000000000000" pitchFamily="2" charset="0"/>
              </a:rPr>
              <a:t> (2008) fod integreiddio celf a gwyddoniaeth mewn ystafelloedd dosbarth cynradd yn cael effaith gadarnhaol iawn, gan ysgogi chwilfrydedd dysgwyr a darparu mwy o hyblygrwydd pedagogaidd i athrawon. Mewn cyferbyniad, adroddodd yr ysgol uwchradd unigol a gymerodd ran yn yr ymchwil fod dysgwyr yn gweld y dull yn canolbwyntio ar gelf i raddau helaeth, gan dynnu sylw at wahaniaeth amlwg o leoliadau cynradd, lle roedd disgyblion yn profi'r gweithgareddau integredig fel pleserus a diddorol.</a:t>
            </a:r>
          </a:p>
        </p:txBody>
      </p:sp>
    </p:spTree>
    <p:extLst>
      <p:ext uri="{BB962C8B-B14F-4D97-AF65-F5344CB8AC3E}">
        <p14:creationId xmlns:p14="http://schemas.microsoft.com/office/powerpoint/2010/main" val="1370007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72204A-63E5-CD35-3C83-7E9CBDBCA2D7}"/>
              </a:ext>
            </a:extLst>
          </p:cNvPr>
          <p:cNvSpPr txBox="1"/>
          <p:nvPr/>
        </p:nvSpPr>
        <p:spPr>
          <a:xfrm>
            <a:off x="240631" y="352926"/>
            <a:ext cx="6545179"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(d) Arfer da gan ymarferwyr eraill o’r dull hwn</a:t>
            </a:r>
          </a:p>
          <a:p>
            <a:endParaRPr lang="cy-GB" dirty="0"/>
          </a:p>
        </p:txBody>
      </p:sp>
      <p:pic>
        <p:nvPicPr>
          <p:cNvPr id="3" name="Picture 2">
            <a:extLst>
              <a:ext uri="{FF2B5EF4-FFF2-40B4-BE49-F238E27FC236}">
                <a16:creationId xmlns:a16="http://schemas.microsoft.com/office/drawing/2014/main" id="{BC859DC6-FC04-C501-8847-724D60A1FC9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84777" y="3839925"/>
            <a:ext cx="3962401" cy="2141877"/>
          </a:xfrm>
          <a:prstGeom prst="rect">
            <a:avLst/>
          </a:prstGeom>
          <a:noFill/>
          <a:ln>
            <a:noFill/>
          </a:ln>
        </p:spPr>
      </p:pic>
      <p:sp>
        <p:nvSpPr>
          <p:cNvPr id="6" name="TextBox 5">
            <a:extLst>
              <a:ext uri="{FF2B5EF4-FFF2-40B4-BE49-F238E27FC236}">
                <a16:creationId xmlns:a16="http://schemas.microsoft.com/office/drawing/2014/main" id="{00780689-88FF-6BDB-8614-7960E23A0E19}"/>
              </a:ext>
            </a:extLst>
          </p:cNvPr>
          <p:cNvSpPr txBox="1"/>
          <p:nvPr/>
        </p:nvSpPr>
        <p:spPr>
          <a:xfrm>
            <a:off x="465220" y="916048"/>
            <a:ext cx="6096000" cy="2923877"/>
          </a:xfrm>
          <a:prstGeom prst="rect">
            <a:avLst/>
          </a:prstGeom>
          <a:noFill/>
        </p:spPr>
        <p:txBody>
          <a:bodyPr wrap="square">
            <a:spAutoFit/>
          </a:bodyPr>
          <a:lstStyle/>
          <a:p>
            <a:r>
              <a:rPr lang="cy-GB" sz="1400" dirty="0">
                <a:solidFill>
                  <a:schemeClr val="accent5">
                    <a:lumMod val="50000"/>
                  </a:schemeClr>
                </a:solidFill>
                <a:latin typeface="Tenorite" panose="00000500000000000000" pitchFamily="2" charset="0"/>
              </a:rPr>
              <a:t>Cyfeiria Estyn (2020) at yr addysgeg fel un blaengar o gefnogi </a:t>
            </a:r>
            <a:r>
              <a:rPr lang="cy-GB" sz="1400" dirty="0" err="1">
                <a:solidFill>
                  <a:schemeClr val="accent5">
                    <a:lumMod val="50000"/>
                  </a:schemeClr>
                </a:solidFill>
                <a:latin typeface="Tenorite" panose="00000500000000000000" pitchFamily="2" charset="0"/>
              </a:rPr>
              <a:t>disgwyr</a:t>
            </a:r>
            <a:r>
              <a:rPr lang="cy-GB" sz="1400" dirty="0">
                <a:solidFill>
                  <a:schemeClr val="accent5">
                    <a:lumMod val="50000"/>
                  </a:schemeClr>
                </a:solidFill>
                <a:latin typeface="Tenorite" panose="00000500000000000000" pitchFamily="2" charset="0"/>
              </a:rPr>
              <a:t> mwy galluog a dawnus. Gwelwyd Effaith </a:t>
            </a:r>
            <a:r>
              <a:rPr lang="cy-GB" sz="1400" dirty="0" err="1">
                <a:solidFill>
                  <a:schemeClr val="accent5">
                    <a:lumMod val="50000"/>
                  </a:schemeClr>
                </a:solidFill>
                <a:latin typeface="Tenorite" panose="00000500000000000000" pitchFamily="2" charset="0"/>
              </a:rPr>
              <a:t>Leonardo</a:t>
            </a:r>
            <a:r>
              <a:rPr lang="cy-GB" sz="1400" dirty="0">
                <a:solidFill>
                  <a:schemeClr val="accent5">
                    <a:lumMod val="50000"/>
                  </a:schemeClr>
                </a:solidFill>
                <a:latin typeface="Tenorite" panose="00000500000000000000" pitchFamily="2" charset="0"/>
              </a:rPr>
              <a:t> ar waith yn Ysgol Gynradd Ynystawe. Yno, mae’r staff wedi ymrwymo’n llawn i’r addysgeg er mwyn herio pob dysgwr i gyflawni’r safonau uchaf. I’r perwyl hynny, darparer hyfforddiant a mentora ar gyfer staff newydd sydd yn arfer i’w ganmol. Nod yr addysgeg yn yr ysgol yw datblygu medrau meddwl beirniadol a medrau dysgu annibynnol dysgwyr. Yn ystod tymor cyntaf pob blwyddyn academaidd, cynllunnir i ddysgwyr gaffael medrau a gwybodaeth am thema benodol. Yna yn nhymor y Gwanwyn anogir y dysgwyr i reoli eu dysgu eu hunain am y thema. Defnyddir y trydydd tymor i ddatblygu medrau gwyddoniaeth a medrau creadigol mewn perthynas â’r thema. Er hyn, bydd athrawon yn annog creadigrwydd, medrau ymchwil, archwilio a datrys problemau dysgwyr ar hyd y flwyddyn academaidd</a:t>
            </a:r>
            <a:r>
              <a:rPr lang="cy-GB" sz="1600" dirty="0">
                <a:solidFill>
                  <a:schemeClr val="accent5">
                    <a:lumMod val="50000"/>
                  </a:schemeClr>
                </a:solidFill>
                <a:latin typeface="Tenorite" panose="00000500000000000000" pitchFamily="2" charset="0"/>
              </a:rPr>
              <a:t>. </a:t>
            </a:r>
          </a:p>
        </p:txBody>
      </p:sp>
      <p:sp>
        <p:nvSpPr>
          <p:cNvPr id="7" name="TextBox 6">
            <a:extLst>
              <a:ext uri="{FF2B5EF4-FFF2-40B4-BE49-F238E27FC236}">
                <a16:creationId xmlns:a16="http://schemas.microsoft.com/office/drawing/2014/main" id="{C93E7FCD-9F05-0A3C-BD36-AEB7159FE2DA}"/>
              </a:ext>
            </a:extLst>
          </p:cNvPr>
          <p:cNvSpPr txBox="1"/>
          <p:nvPr/>
        </p:nvSpPr>
        <p:spPr>
          <a:xfrm>
            <a:off x="6430296" y="848212"/>
            <a:ext cx="5653549" cy="4062651"/>
          </a:xfrm>
          <a:prstGeom prst="rect">
            <a:avLst/>
          </a:prstGeom>
          <a:noFill/>
        </p:spPr>
        <p:txBody>
          <a:bodyPr wrap="square" rtlCol="0">
            <a:spAutoFit/>
          </a:bodyPr>
          <a:lstStyle/>
          <a:p>
            <a:r>
              <a:rPr lang="cy-GB" sz="1400" dirty="0">
                <a:solidFill>
                  <a:schemeClr val="accent5">
                    <a:lumMod val="50000"/>
                  </a:schemeClr>
                </a:solidFill>
                <a:latin typeface="Tenorite" panose="00000500000000000000" pitchFamily="2" charset="0"/>
              </a:rPr>
              <a:t>O ran sicrhau ansawdd, bydd y pennaeth yn arfarnu safonau trwy arsylwi gwersi yn uniongyrchol trwy fonitro cynnyrch disgyblion. Defnyddir y data i gefnogi trosglwyddo effeithiol rhwng blynyddoedd a chyfnodau dysgu. Defnyddia’r ysgol ddiwrnod hyfforddiant mewn swydd bob blwyddyn i staff arfarnu eu gwaith, dadansoddi cyflawniad dysgwyr a chynllunio ar gyfer y flwyddyn ganlynol.</a:t>
            </a:r>
          </a:p>
          <a:p>
            <a:r>
              <a:rPr lang="cy-GB" sz="1400" dirty="0">
                <a:solidFill>
                  <a:schemeClr val="accent5">
                    <a:lumMod val="50000"/>
                  </a:schemeClr>
                </a:solidFill>
                <a:latin typeface="Tenorite" panose="00000500000000000000" pitchFamily="2" charset="0"/>
              </a:rPr>
              <a:t>Canmolir yr ysgol am nodweddion da a rhagorol yn cynnwys:</a:t>
            </a:r>
          </a:p>
          <a:p>
            <a:r>
              <a:rPr lang="cy-GB" sz="1400" dirty="0">
                <a:solidFill>
                  <a:schemeClr val="accent5">
                    <a:lumMod val="50000"/>
                  </a:schemeClr>
                </a:solidFill>
                <a:latin typeface="Tenorite" panose="00000500000000000000" pitchFamily="2" charset="0"/>
              </a:rPr>
              <a:t> </a:t>
            </a:r>
          </a:p>
          <a:p>
            <a:pPr marL="285750" lvl="0" indent="-285750">
              <a:buFont typeface="Wingdings" panose="05000000000000000000" pitchFamily="2" charset="2"/>
              <a:buChar char="§"/>
            </a:pPr>
            <a:r>
              <a:rPr lang="cy-GB" sz="1400" dirty="0">
                <a:solidFill>
                  <a:schemeClr val="accent5">
                    <a:lumMod val="50000"/>
                  </a:schemeClr>
                </a:solidFill>
                <a:latin typeface="Tenorite" panose="00000500000000000000" pitchFamily="2" charset="0"/>
              </a:rPr>
              <a:t>arweinyddiaeth </a:t>
            </a:r>
            <a:r>
              <a:rPr lang="cy-GB" sz="1400" dirty="0" err="1">
                <a:solidFill>
                  <a:schemeClr val="accent5">
                    <a:lumMod val="50000"/>
                  </a:schemeClr>
                </a:solidFill>
                <a:latin typeface="Tenorite" panose="00000500000000000000" pitchFamily="2" charset="0"/>
              </a:rPr>
              <a:t>gymhellol</a:t>
            </a:r>
            <a:r>
              <a:rPr lang="cy-GB" sz="1400" dirty="0">
                <a:solidFill>
                  <a:schemeClr val="accent5">
                    <a:lumMod val="50000"/>
                  </a:schemeClr>
                </a:solidFill>
                <a:latin typeface="Tenorite" panose="00000500000000000000" pitchFamily="2" charset="0"/>
              </a:rPr>
              <a:t> sy’n sicrhau ymagwedd ysgol gyfan ac ymrwymiad gan y staff;</a:t>
            </a:r>
          </a:p>
          <a:p>
            <a:pPr marL="285750" lvl="0" indent="-285750">
              <a:buFont typeface="Wingdings" panose="05000000000000000000" pitchFamily="2" charset="2"/>
              <a:buChar char="§"/>
            </a:pPr>
            <a:r>
              <a:rPr lang="cy-GB" sz="1400" dirty="0">
                <a:solidFill>
                  <a:schemeClr val="accent5">
                    <a:lumMod val="50000"/>
                  </a:schemeClr>
                </a:solidFill>
                <a:latin typeface="Tenorite" panose="00000500000000000000" pitchFamily="2" charset="0"/>
              </a:rPr>
              <a:t>dealltwriaeth ar y cyd o’r math o addysgu sy’n cefnogi ac yn herio disgyblion mwy abl i gyflawni ar y lefelau uchaf;</a:t>
            </a:r>
          </a:p>
          <a:p>
            <a:pPr marL="285750" lvl="0" indent="-285750">
              <a:buFont typeface="Wingdings" panose="05000000000000000000" pitchFamily="2" charset="2"/>
              <a:buChar char="§"/>
            </a:pPr>
            <a:r>
              <a:rPr lang="cy-GB" sz="1400" dirty="0">
                <a:solidFill>
                  <a:schemeClr val="accent5">
                    <a:lumMod val="50000"/>
                  </a:schemeClr>
                </a:solidFill>
                <a:latin typeface="Tenorite" panose="00000500000000000000" pitchFamily="2" charset="0"/>
              </a:rPr>
              <a:t>ymagweddau cyson y mae disgyblion a rhieni yn eu deall; ac</a:t>
            </a:r>
          </a:p>
          <a:p>
            <a:pPr marL="285750" lvl="0" indent="-285750">
              <a:buFont typeface="Wingdings" panose="05000000000000000000" pitchFamily="2" charset="2"/>
              <a:buChar char="§"/>
            </a:pPr>
            <a:r>
              <a:rPr lang="cy-GB" sz="1400" dirty="0">
                <a:solidFill>
                  <a:schemeClr val="accent5">
                    <a:lumMod val="50000"/>
                  </a:schemeClr>
                </a:solidFill>
                <a:latin typeface="Tenorite" panose="00000500000000000000" pitchFamily="2" charset="0"/>
              </a:rPr>
              <a:t>ymagweddau creadigol ar gyfer datblygu medrau meddwl, datrys problemau a llefaredd lefel uwch.                                   (Estyn, 2020) </a:t>
            </a:r>
          </a:p>
          <a:p>
            <a:r>
              <a:rPr lang="cy-GB" sz="1600" dirty="0">
                <a:solidFill>
                  <a:schemeClr val="accent5">
                    <a:lumMod val="50000"/>
                  </a:schemeClr>
                </a:solidFill>
              </a:rPr>
              <a:t> </a:t>
            </a:r>
          </a:p>
          <a:p>
            <a:endParaRPr lang="cy-GB" dirty="0"/>
          </a:p>
        </p:txBody>
      </p:sp>
      <p:sp>
        <p:nvSpPr>
          <p:cNvPr id="8" name="TextBox 7">
            <a:extLst>
              <a:ext uri="{FF2B5EF4-FFF2-40B4-BE49-F238E27FC236}">
                <a16:creationId xmlns:a16="http://schemas.microsoft.com/office/drawing/2014/main" id="{51EC11FF-634E-A2BC-0796-79DABFB2A94C}"/>
              </a:ext>
            </a:extLst>
          </p:cNvPr>
          <p:cNvSpPr txBox="1"/>
          <p:nvPr/>
        </p:nvSpPr>
        <p:spPr>
          <a:xfrm>
            <a:off x="878691" y="5981802"/>
            <a:ext cx="1909009" cy="307777"/>
          </a:xfrm>
          <a:prstGeom prst="rect">
            <a:avLst/>
          </a:prstGeom>
          <a:noFill/>
        </p:spPr>
        <p:txBody>
          <a:bodyPr wrap="square" rtlCol="0">
            <a:spAutoFit/>
          </a:bodyPr>
          <a:lstStyle/>
          <a:p>
            <a:r>
              <a:rPr lang="en-GB" sz="1400" dirty="0"/>
              <a:t>(Estyn, 2020)</a:t>
            </a:r>
            <a:endParaRPr lang="cy-GB" sz="1400" dirty="0"/>
          </a:p>
        </p:txBody>
      </p:sp>
      <p:sp>
        <p:nvSpPr>
          <p:cNvPr id="10" name="TextBox 9">
            <a:extLst>
              <a:ext uri="{FF2B5EF4-FFF2-40B4-BE49-F238E27FC236}">
                <a16:creationId xmlns:a16="http://schemas.microsoft.com/office/drawing/2014/main" id="{6EE1B3AF-D2DF-73F3-77F9-F5E13203641B}"/>
              </a:ext>
            </a:extLst>
          </p:cNvPr>
          <p:cNvSpPr txBox="1"/>
          <p:nvPr/>
        </p:nvSpPr>
        <p:spPr>
          <a:xfrm>
            <a:off x="5354961" y="4536480"/>
            <a:ext cx="6096000" cy="1815882"/>
          </a:xfrm>
          <a:prstGeom prst="rect">
            <a:avLst/>
          </a:prstGeom>
          <a:noFill/>
        </p:spPr>
        <p:txBody>
          <a:bodyPr wrap="square">
            <a:spAutoFit/>
          </a:bodyPr>
          <a:lstStyle/>
          <a:p>
            <a:r>
              <a:rPr lang="cy-GB" sz="1400" dirty="0">
                <a:solidFill>
                  <a:schemeClr val="accent5">
                    <a:lumMod val="50000"/>
                  </a:schemeClr>
                </a:solidFill>
                <a:latin typeface="Tenorite" panose="00000500000000000000" pitchFamily="2" charset="0"/>
              </a:rPr>
              <a:t>O blith y manteision, noda’r ysgol fod dysgwyr mwy abl a thalentog yn cyflawni safonau uchel mewn fwy nag un maes dysgu a profiad ar diwedd eu cyfnod yn y Cynradd. Gwnaiff nifer y ddysgwyr amlygu gwybodaeth a dealltwriaeth dda iawn o agweddu thematig gyda’u medrau llafar ac ysgrifenedig Saesneg tu hwnt i’r disgwyl  am eu hoed. Yn ogystal, cyflwyna’r dysgwyr waith celf a dylunio creadigol a dychmygus. Yn ddiddorol, ni chofnodwyd dylanwad medrau ymholi, na chwaith medrau gwyddonol fel manteision na buddion yr addysgeg ar ddysgwyr.</a:t>
            </a:r>
          </a:p>
        </p:txBody>
      </p:sp>
    </p:spTree>
    <p:extLst>
      <p:ext uri="{BB962C8B-B14F-4D97-AF65-F5344CB8AC3E}">
        <p14:creationId xmlns:p14="http://schemas.microsoft.com/office/powerpoint/2010/main" val="3155430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944CE9-6D68-8494-B68F-83F4F806A4D8}"/>
              </a:ext>
            </a:extLst>
          </p:cNvPr>
          <p:cNvSpPr txBox="1"/>
          <p:nvPr/>
        </p:nvSpPr>
        <p:spPr>
          <a:xfrm>
            <a:off x="2566736" y="240631"/>
            <a:ext cx="7058527" cy="923330"/>
          </a:xfrm>
          <a:prstGeom prst="rect">
            <a:avLst/>
          </a:prstGeom>
          <a:noFill/>
        </p:spPr>
        <p:txBody>
          <a:bodyPr wrap="square" rtlCol="0">
            <a:spAutoFit/>
          </a:bodyPr>
          <a:lstStyle/>
          <a:p>
            <a:r>
              <a:rPr lang="cy-GB" sz="5400" b="1" dirty="0">
                <a:solidFill>
                  <a:schemeClr val="accent5">
                    <a:lumMod val="50000"/>
                  </a:schemeClr>
                </a:solidFill>
                <a:latin typeface="Tenorite" panose="00000500000000000000" pitchFamily="2" charset="0"/>
              </a:rPr>
              <a:t>Mantell yr Arbenigwr</a:t>
            </a:r>
            <a:endParaRPr lang="cy-GB" sz="5400" dirty="0">
              <a:solidFill>
                <a:schemeClr val="accent5">
                  <a:lumMod val="50000"/>
                </a:schemeClr>
              </a:solidFill>
              <a:latin typeface="Tenorite" panose="00000500000000000000" pitchFamily="2" charset="0"/>
            </a:endParaRPr>
          </a:p>
        </p:txBody>
      </p:sp>
      <p:sp>
        <p:nvSpPr>
          <p:cNvPr id="3" name="TextBox 2">
            <a:extLst>
              <a:ext uri="{FF2B5EF4-FFF2-40B4-BE49-F238E27FC236}">
                <a16:creationId xmlns:a16="http://schemas.microsoft.com/office/drawing/2014/main" id="{4FCD2394-0A85-6ABF-8436-16BDAC0D24AA}"/>
              </a:ext>
            </a:extLst>
          </p:cNvPr>
          <p:cNvSpPr txBox="1"/>
          <p:nvPr/>
        </p:nvSpPr>
        <p:spPr>
          <a:xfrm>
            <a:off x="240631" y="1163961"/>
            <a:ext cx="5422232"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(a) Cyswllt rhwng ymholiad a dysgu</a:t>
            </a:r>
          </a:p>
          <a:p>
            <a:endParaRPr lang="cy-GB" dirty="0"/>
          </a:p>
        </p:txBody>
      </p:sp>
      <p:sp>
        <p:nvSpPr>
          <p:cNvPr id="4" name="TextBox 3">
            <a:extLst>
              <a:ext uri="{FF2B5EF4-FFF2-40B4-BE49-F238E27FC236}">
                <a16:creationId xmlns:a16="http://schemas.microsoft.com/office/drawing/2014/main" id="{CB6AD1DE-20DC-926A-10E4-F301FEFD44F9}"/>
              </a:ext>
            </a:extLst>
          </p:cNvPr>
          <p:cNvSpPr txBox="1"/>
          <p:nvPr/>
        </p:nvSpPr>
        <p:spPr>
          <a:xfrm>
            <a:off x="240631" y="1708251"/>
            <a:ext cx="5582864" cy="2062103"/>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Mae Mantell yr Arbenigwr yn ddull </a:t>
            </a:r>
            <a:r>
              <a:rPr lang="cy-GB" sz="1600" dirty="0" err="1">
                <a:solidFill>
                  <a:schemeClr val="accent5">
                    <a:lumMod val="50000"/>
                  </a:schemeClr>
                </a:solidFill>
                <a:latin typeface="Tenorite" panose="00000500000000000000" pitchFamily="2" charset="0"/>
              </a:rPr>
              <a:t>addysgegol</a:t>
            </a:r>
            <a:r>
              <a:rPr lang="cy-GB" sz="1600" dirty="0">
                <a:solidFill>
                  <a:schemeClr val="accent5">
                    <a:lumMod val="50000"/>
                  </a:schemeClr>
                </a:solidFill>
                <a:latin typeface="Tenorite" panose="00000500000000000000" pitchFamily="2" charset="0"/>
              </a:rPr>
              <a:t> sydd yn lleoli dysgu mewn cyd-destunau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wedi'u </a:t>
            </a:r>
            <a:r>
              <a:rPr lang="cy-GB" sz="1600" dirty="0" err="1">
                <a:solidFill>
                  <a:schemeClr val="accent5">
                    <a:lumMod val="50000"/>
                  </a:schemeClr>
                </a:solidFill>
                <a:latin typeface="Tenorite" panose="00000500000000000000" pitchFamily="2" charset="0"/>
              </a:rPr>
              <a:t>crefftio'n</a:t>
            </a:r>
            <a:r>
              <a:rPr lang="cy-GB" sz="1600" dirty="0">
                <a:solidFill>
                  <a:schemeClr val="accent5">
                    <a:lumMod val="50000"/>
                  </a:schemeClr>
                </a:solidFill>
                <a:latin typeface="Tenorite" panose="00000500000000000000" pitchFamily="2" charset="0"/>
              </a:rPr>
              <a:t> fwriadol. Yn y senarios hyn, mae dysgwyr yn mabwysiadu rôl tîm arbenigol a gomisiynwyd gan gleient, gan gymryd rhan mewn tasgau sydd wedi'u cynllunio i hyrwyddo dysgu ystyrlon, trawsgwricwlaidd. Nid yw'r dull wedi'i fwriadu i ddisodli'r cwricwlwm llawn ond i'w ddefnyddio'n ddetholus ochr yn ochr â strategaethau addysgu eraill</a:t>
            </a:r>
            <a:endParaRPr lang="cy-GB" sz="1600" dirty="0">
              <a:solidFill>
                <a:schemeClr val="accent5">
                  <a:lumMod val="50000"/>
                </a:schemeClr>
              </a:solidFill>
              <a:highlight>
                <a:srgbClr val="FFFF00"/>
              </a:highlight>
              <a:latin typeface="Tenorite" panose="00000500000000000000" pitchFamily="2" charset="0"/>
            </a:endParaRPr>
          </a:p>
        </p:txBody>
      </p:sp>
      <p:sp>
        <p:nvSpPr>
          <p:cNvPr id="5" name="TextBox 4">
            <a:extLst>
              <a:ext uri="{FF2B5EF4-FFF2-40B4-BE49-F238E27FC236}">
                <a16:creationId xmlns:a16="http://schemas.microsoft.com/office/drawing/2014/main" id="{6BEE8414-FDFC-016D-0C91-E0C811BDC694}"/>
              </a:ext>
            </a:extLst>
          </p:cNvPr>
          <p:cNvSpPr txBox="1"/>
          <p:nvPr/>
        </p:nvSpPr>
        <p:spPr>
          <a:xfrm>
            <a:off x="240631" y="4058250"/>
            <a:ext cx="5334259" cy="2062103"/>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Mae dysgwyr yn cael eu hysbysu o'r cychwyn cyntaf bod y cyd-destun yn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ac nid yw'r dull yn ceisio dynwared realiti. Nodwedd ddiffiniol yw'r symudiad bwriadol i mewn ac allan o'r ffrâm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gan alluogi dysgwyr i ymgysylltu'n feirniadol â'r naratif. Fel gyda chwarae dychmygus, maent yn parhau i fod yn ymwybodol bod y senario dros dro a gall yr athro neu'r dysgwyr ei oedi neu ei ailddechrau ar unrhyw adeg</a:t>
            </a:r>
            <a:endParaRPr lang="cy-GB" sz="1600" dirty="0">
              <a:solidFill>
                <a:schemeClr val="accent5">
                  <a:lumMod val="50000"/>
                </a:schemeClr>
              </a:solidFill>
              <a:highlight>
                <a:srgbClr val="FFFF00"/>
              </a:highlight>
              <a:latin typeface="Tenorite" panose="00000500000000000000" pitchFamily="2" charset="0"/>
            </a:endParaRPr>
          </a:p>
        </p:txBody>
      </p:sp>
      <p:pic>
        <p:nvPicPr>
          <p:cNvPr id="11" name="Picture 10">
            <a:extLst>
              <a:ext uri="{FF2B5EF4-FFF2-40B4-BE49-F238E27FC236}">
                <a16:creationId xmlns:a16="http://schemas.microsoft.com/office/drawing/2014/main" id="{5E1DC890-2D4A-29B0-70F2-673FE381204E}"/>
              </a:ext>
            </a:extLst>
          </p:cNvPr>
          <p:cNvPicPr>
            <a:picLocks noChangeAspect="1"/>
          </p:cNvPicPr>
          <p:nvPr/>
        </p:nvPicPr>
        <p:blipFill>
          <a:blip r:embed="rId2"/>
          <a:stretch>
            <a:fillRect/>
          </a:stretch>
        </p:blipFill>
        <p:spPr>
          <a:xfrm>
            <a:off x="5989117" y="3952567"/>
            <a:ext cx="3961128" cy="2420059"/>
          </a:xfrm>
          <a:prstGeom prst="rect">
            <a:avLst/>
          </a:prstGeom>
        </p:spPr>
      </p:pic>
      <p:sp>
        <p:nvSpPr>
          <p:cNvPr id="12" name="TextBox 11">
            <a:extLst>
              <a:ext uri="{FF2B5EF4-FFF2-40B4-BE49-F238E27FC236}">
                <a16:creationId xmlns:a16="http://schemas.microsoft.com/office/drawing/2014/main" id="{ABE5D967-6250-F5A1-34DF-24D290474818}"/>
              </a:ext>
            </a:extLst>
          </p:cNvPr>
          <p:cNvSpPr txBox="1"/>
          <p:nvPr/>
        </p:nvSpPr>
        <p:spPr>
          <a:xfrm>
            <a:off x="5919020" y="6355759"/>
            <a:ext cx="2802194" cy="261610"/>
          </a:xfrm>
          <a:prstGeom prst="rect">
            <a:avLst/>
          </a:prstGeom>
          <a:noFill/>
        </p:spPr>
        <p:txBody>
          <a:bodyPr wrap="square" rtlCol="0">
            <a:spAutoFit/>
          </a:bodyPr>
          <a:lstStyle/>
          <a:p>
            <a:r>
              <a:rPr lang="en-GB" sz="1100" dirty="0"/>
              <a:t>(Blog spot,2026)</a:t>
            </a:r>
            <a:endParaRPr lang="cy-GB" sz="1100" dirty="0"/>
          </a:p>
        </p:txBody>
      </p:sp>
      <p:sp>
        <p:nvSpPr>
          <p:cNvPr id="14" name="TextBox 13">
            <a:extLst>
              <a:ext uri="{FF2B5EF4-FFF2-40B4-BE49-F238E27FC236}">
                <a16:creationId xmlns:a16="http://schemas.microsoft.com/office/drawing/2014/main" id="{6A5C922F-9960-025E-2AFD-4FECE0976785}"/>
              </a:ext>
            </a:extLst>
          </p:cNvPr>
          <p:cNvSpPr txBox="1"/>
          <p:nvPr/>
        </p:nvSpPr>
        <p:spPr>
          <a:xfrm>
            <a:off x="5679057" y="1245404"/>
            <a:ext cx="6512943" cy="2554545"/>
          </a:xfrm>
          <a:prstGeom prst="rect">
            <a:avLst/>
          </a:prstGeom>
          <a:noFill/>
        </p:spPr>
        <p:txBody>
          <a:bodyPr wrap="square">
            <a:spAutoFit/>
          </a:bodyPr>
          <a:lstStyle/>
          <a:p>
            <a:r>
              <a:rPr lang="cy-GB" sz="1600" dirty="0">
                <a:solidFill>
                  <a:schemeClr val="accent5">
                    <a:lumMod val="50000"/>
                  </a:schemeClr>
                </a:solidFill>
                <a:latin typeface="Tenorite" panose="00000500000000000000" pitchFamily="2" charset="0"/>
              </a:rPr>
              <a:t>Mae'r athro yn cyflwyno tasg trwy leoli dysgwyr fel pe baent yn dîm arbenigol, gan ymgymryd â thasgau, fel paratoi adroddiad amgueddfa neu gynllunio arddangosfa. Yna gellir atal y cyd-destun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yn fwriadol, gan ganiatáu i'r athro ddarparu cyfarwyddyd penodol yn y wybodaeth a'r sgiliau sydd yn angenrheidiol ar gyfer cwblhau tasg yn llwyddiannus. Ar ôl i dysgwyr gymhwyso'r dysgu hwn, mae'r athro yn ailgyflwyno'r ffrâm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fel y gall dysgwyr werthfawrogi effaith eu cyfraniadau o fewn y senario dychmygol. Mae'r newid pwrpasol hwn rhwng trochi yn y cyd-destun </a:t>
            </a:r>
            <a:r>
              <a:rPr lang="cy-GB" sz="1600" dirty="0" err="1">
                <a:solidFill>
                  <a:schemeClr val="accent5">
                    <a:lumMod val="50000"/>
                  </a:schemeClr>
                </a:solidFill>
                <a:latin typeface="Tenorite" panose="00000500000000000000" pitchFamily="2" charset="0"/>
              </a:rPr>
              <a:t>ffuglennol</a:t>
            </a:r>
            <a:r>
              <a:rPr lang="cy-GB" sz="1600" dirty="0">
                <a:solidFill>
                  <a:schemeClr val="accent5">
                    <a:lumMod val="50000"/>
                  </a:schemeClr>
                </a:solidFill>
                <a:latin typeface="Tenorite" panose="00000500000000000000" pitchFamily="2" charset="0"/>
              </a:rPr>
              <a:t> a'i dynnu'n ôl ohono yn nodwedd </a:t>
            </a:r>
            <a:r>
              <a:rPr lang="cy-GB" sz="1600" dirty="0" err="1">
                <a:solidFill>
                  <a:schemeClr val="accent5">
                    <a:lumMod val="50000"/>
                  </a:schemeClr>
                </a:solidFill>
                <a:latin typeface="Tenorite" panose="00000500000000000000" pitchFamily="2" charset="0"/>
              </a:rPr>
              <a:t>addysgegol</a:t>
            </a:r>
            <a:r>
              <a:rPr lang="cy-GB" sz="1600" dirty="0">
                <a:solidFill>
                  <a:schemeClr val="accent5">
                    <a:lumMod val="50000"/>
                  </a:schemeClr>
                </a:solidFill>
                <a:latin typeface="Tenorite" panose="00000500000000000000" pitchFamily="2" charset="0"/>
              </a:rPr>
              <a:t> ddiffiniol o ddull Mantell yr Arbenigwr</a:t>
            </a:r>
            <a:endParaRPr lang="cy-GB" sz="1600" dirty="0"/>
          </a:p>
        </p:txBody>
      </p:sp>
    </p:spTree>
    <p:extLst>
      <p:ext uri="{BB962C8B-B14F-4D97-AF65-F5344CB8AC3E}">
        <p14:creationId xmlns:p14="http://schemas.microsoft.com/office/powerpoint/2010/main" val="1168322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49AB1B-5DF9-9C08-DB56-BEC10DF2D383}"/>
              </a:ext>
            </a:extLst>
          </p:cNvPr>
          <p:cNvSpPr txBox="1"/>
          <p:nvPr/>
        </p:nvSpPr>
        <p:spPr>
          <a:xfrm>
            <a:off x="304799" y="368968"/>
            <a:ext cx="5566611" cy="461665"/>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b) Arwyddocâd mewn addysg heddiw </a:t>
            </a:r>
            <a:endParaRPr lang="cy-GB" sz="2400" dirty="0">
              <a:solidFill>
                <a:schemeClr val="accent5">
                  <a:lumMod val="50000"/>
                </a:schemeClr>
              </a:solidFill>
              <a:latin typeface="Tenorite" panose="00000500000000000000" pitchFamily="2" charset="0"/>
            </a:endParaRPr>
          </a:p>
        </p:txBody>
      </p:sp>
      <p:pic>
        <p:nvPicPr>
          <p:cNvPr id="3" name="Picture 2">
            <a:extLst>
              <a:ext uri="{FF2B5EF4-FFF2-40B4-BE49-F238E27FC236}">
                <a16:creationId xmlns:a16="http://schemas.microsoft.com/office/drawing/2014/main" id="{7B9D2C0A-AA1E-FAF7-C640-6873C737C3CB}"/>
              </a:ext>
            </a:extLst>
          </p:cNvPr>
          <p:cNvPicPr>
            <a:picLocks noChangeAspect="1"/>
          </p:cNvPicPr>
          <p:nvPr/>
        </p:nvPicPr>
        <p:blipFill>
          <a:blip r:embed="rId2"/>
          <a:stretch>
            <a:fillRect/>
          </a:stretch>
        </p:blipFill>
        <p:spPr>
          <a:xfrm>
            <a:off x="8456194" y="368968"/>
            <a:ext cx="3334753" cy="2737756"/>
          </a:xfrm>
          <a:prstGeom prst="rect">
            <a:avLst/>
          </a:prstGeom>
        </p:spPr>
      </p:pic>
      <p:sp>
        <p:nvSpPr>
          <p:cNvPr id="4" name="TextBox 3">
            <a:extLst>
              <a:ext uri="{FF2B5EF4-FFF2-40B4-BE49-F238E27FC236}">
                <a16:creationId xmlns:a16="http://schemas.microsoft.com/office/drawing/2014/main" id="{60B5A633-6D0C-43A4-C46C-AD20DC626A8F}"/>
              </a:ext>
            </a:extLst>
          </p:cNvPr>
          <p:cNvSpPr txBox="1"/>
          <p:nvPr/>
        </p:nvSpPr>
        <p:spPr>
          <a:xfrm>
            <a:off x="304798" y="830632"/>
            <a:ext cx="8151395" cy="2308324"/>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a:t>
            </a:r>
            <a:r>
              <a:rPr lang="cy-GB" dirty="0" err="1">
                <a:solidFill>
                  <a:schemeClr val="accent5">
                    <a:lumMod val="50000"/>
                  </a:schemeClr>
                </a:solidFill>
                <a:latin typeface="Tenorite" panose="00000500000000000000" pitchFamily="2" charset="0"/>
              </a:rPr>
              <a:t>Mantle</a:t>
            </a:r>
            <a:r>
              <a:rPr lang="cy-GB" dirty="0">
                <a:solidFill>
                  <a:schemeClr val="accent5">
                    <a:lumMod val="50000"/>
                  </a:schemeClr>
                </a:solidFill>
                <a:latin typeface="Tenorite" panose="00000500000000000000" pitchFamily="2" charset="0"/>
              </a:rPr>
              <a:t> of the </a:t>
            </a:r>
            <a:r>
              <a:rPr lang="cy-GB" dirty="0" err="1">
                <a:solidFill>
                  <a:schemeClr val="accent5">
                    <a:lumMod val="50000"/>
                  </a:schemeClr>
                </a:solidFill>
                <a:latin typeface="Tenorite" panose="00000500000000000000" pitchFamily="2" charset="0"/>
              </a:rPr>
              <a:t>Expert</a:t>
            </a:r>
            <a:r>
              <a:rPr lang="cy-GB" dirty="0">
                <a:solidFill>
                  <a:schemeClr val="accent5">
                    <a:lumMod val="50000"/>
                  </a:schemeClr>
                </a:solidFill>
                <a:latin typeface="Tenorite" panose="00000500000000000000" pitchFamily="2" charset="0"/>
              </a:rPr>
              <a:t> yn arddull o ddysgu sy'n gallu cynnwys 3 math o ddysgu, dysgu ymholiad, drama ar gyfer dysgu a fframio arbenigol. Mae hyn yn annog plant i ddod o hyd i ffyrdd newydd o ddysgu, sy'n cynnwys iddynt gymryd mwy o gyfrifoldeb. Mae annog plant i gymryd rhan yn cyfeirio at roi cyfleoedd iddynt awgrymu syniadau newydd a'u galluogi i ddigwydd. Mae mantell yr arbenigwr yn defnyddio cwestiynu sy'n gwella gweithgarwch gwybyddol sy'n arwain at wella dysgu. Bydd cryfder cwestiynau'r athrawon naill ai'n gwella neu'n cyfyngu ar ddysgu plant </a:t>
            </a:r>
          </a:p>
        </p:txBody>
      </p:sp>
      <p:sp>
        <p:nvSpPr>
          <p:cNvPr id="5" name="TextBox 4">
            <a:extLst>
              <a:ext uri="{FF2B5EF4-FFF2-40B4-BE49-F238E27FC236}">
                <a16:creationId xmlns:a16="http://schemas.microsoft.com/office/drawing/2014/main" id="{5BA27473-D186-DD23-315F-D7ABDA49EFEE}"/>
              </a:ext>
            </a:extLst>
          </p:cNvPr>
          <p:cNvSpPr txBox="1"/>
          <p:nvPr/>
        </p:nvSpPr>
        <p:spPr>
          <a:xfrm>
            <a:off x="304798" y="3255822"/>
            <a:ext cx="11389895" cy="1477328"/>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Yn fras, mae Mantell yr Arbenigwr yn tynnu ar dri dull dysgedig: dysgu ymchwiliol; drama ar gyfer dysgu (sydd yn gysylltiedig yn agos â drama-mewn-addysg, neu, fel y'i gelwir weithiau, drama broses); a  "fframio arbenigol", sydd yn golygu bod dysgwyr yn cael eu lleoli fel arbenigwyr. Mae'r ail-fframio hwn yn gofyn i'r plant "fframio" neu feddwl am eu dysgu mewn ffordd newydd. Mae hefyd yn cynnwys ail-leoli ymwybodol o bŵer o fewn y berthynas athro-myfyriwr.</a:t>
            </a:r>
            <a:endParaRPr lang="cy-GB" dirty="0">
              <a:solidFill>
                <a:schemeClr val="accent5">
                  <a:lumMod val="50000"/>
                </a:schemeClr>
              </a:solidFill>
              <a:highlight>
                <a:srgbClr val="FFFF00"/>
              </a:highlight>
              <a:latin typeface="Tenorite" panose="00000500000000000000" pitchFamily="2" charset="0"/>
            </a:endParaRPr>
          </a:p>
        </p:txBody>
      </p:sp>
      <p:sp>
        <p:nvSpPr>
          <p:cNvPr id="6" name="TextBox 5">
            <a:extLst>
              <a:ext uri="{FF2B5EF4-FFF2-40B4-BE49-F238E27FC236}">
                <a16:creationId xmlns:a16="http://schemas.microsoft.com/office/drawing/2014/main" id="{F9425411-D265-79A4-A958-E30C72B1120E}"/>
              </a:ext>
            </a:extLst>
          </p:cNvPr>
          <p:cNvSpPr txBox="1"/>
          <p:nvPr/>
        </p:nvSpPr>
        <p:spPr>
          <a:xfrm>
            <a:off x="320841" y="4924926"/>
            <a:ext cx="11470106" cy="1754326"/>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cyfranogiad plant yn ymestyn y tu hwnt i'w syniadau a'u barn yn unig; Mae'n cynnwys gwrando'n weithredol arnynt, gan ystyried cyfraniadau o </a:t>
            </a:r>
            <a:r>
              <a:rPr lang="cy-GB" dirty="0" err="1">
                <a:solidFill>
                  <a:schemeClr val="accent5">
                    <a:lumMod val="50000"/>
                  </a:schemeClr>
                </a:solidFill>
                <a:latin typeface="Tenorite" panose="00000500000000000000" pitchFamily="2" charset="0"/>
              </a:rPr>
              <a:t>ddifrif</a:t>
            </a:r>
            <a:r>
              <a:rPr lang="cy-GB" dirty="0">
                <a:solidFill>
                  <a:schemeClr val="accent5">
                    <a:lumMod val="50000"/>
                  </a:schemeClr>
                </a:solidFill>
                <a:latin typeface="Tenorite" panose="00000500000000000000" pitchFamily="2" charset="0"/>
              </a:rPr>
              <a:t>, a gweithredu eu hawgrymiadau mewn ffyrdd ystyrlon. </a:t>
            </a:r>
          </a:p>
          <a:p>
            <a:r>
              <a:rPr lang="cy-GB" dirty="0">
                <a:solidFill>
                  <a:schemeClr val="accent5">
                    <a:lumMod val="50000"/>
                  </a:schemeClr>
                </a:solidFill>
                <a:latin typeface="Tenorite" panose="00000500000000000000" pitchFamily="2" charset="0"/>
              </a:rPr>
              <a:t>Mae'r broses wybyddol hon yn fecanwaith hanfodol ar gyfer gwella addysgu a dysgu, gan fod soffistigedigrwydd a manwl gywirdeb cwestiynu athrawon yn dylanwadu'n sylweddol ar y graddau y mae chwilfrydedd, rhesymu ac ymgysylltiad deallusol cyffredinol dysgwyr yn cael eu meithrin neu eu cyfyngu.</a:t>
            </a:r>
            <a:endParaRPr lang="cy-GB" dirty="0">
              <a:solidFill>
                <a:schemeClr val="accent5">
                  <a:lumMod val="50000"/>
                </a:schemeClr>
              </a:solidFill>
              <a:highlight>
                <a:srgbClr val="FFFF00"/>
              </a:highlight>
              <a:latin typeface="Tenorite" panose="00000500000000000000" pitchFamily="2" charset="0"/>
            </a:endParaRPr>
          </a:p>
          <a:p>
            <a:endParaRPr lang="cy-GB" dirty="0"/>
          </a:p>
        </p:txBody>
      </p:sp>
    </p:spTree>
    <p:extLst>
      <p:ext uri="{BB962C8B-B14F-4D97-AF65-F5344CB8AC3E}">
        <p14:creationId xmlns:p14="http://schemas.microsoft.com/office/powerpoint/2010/main" val="230947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E8492E-0031-9364-675A-59D72563D746}"/>
              </a:ext>
            </a:extLst>
          </p:cNvPr>
          <p:cNvSpPr txBox="1"/>
          <p:nvPr/>
        </p:nvSpPr>
        <p:spPr>
          <a:xfrm>
            <a:off x="3025748" y="344129"/>
            <a:ext cx="5935579" cy="461665"/>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(c) Defnydd o'r dull o fewn addysg heddiw</a:t>
            </a:r>
            <a:r>
              <a:rPr lang="cy-GB" sz="2400" dirty="0">
                <a:solidFill>
                  <a:schemeClr val="accent5">
                    <a:lumMod val="50000"/>
                  </a:schemeClr>
                </a:solidFill>
                <a:latin typeface="Tenorite" panose="00000500000000000000" pitchFamily="2" charset="0"/>
              </a:rPr>
              <a:t> </a:t>
            </a:r>
          </a:p>
        </p:txBody>
      </p:sp>
      <p:sp>
        <p:nvSpPr>
          <p:cNvPr id="3" name="TextBox 2">
            <a:extLst>
              <a:ext uri="{FF2B5EF4-FFF2-40B4-BE49-F238E27FC236}">
                <a16:creationId xmlns:a16="http://schemas.microsoft.com/office/drawing/2014/main" id="{4A84D592-51A4-FBA9-9F86-D01713A29CF2}"/>
              </a:ext>
            </a:extLst>
          </p:cNvPr>
          <p:cNvSpPr txBox="1"/>
          <p:nvPr/>
        </p:nvSpPr>
        <p:spPr>
          <a:xfrm>
            <a:off x="2269958" y="1779188"/>
            <a:ext cx="7652084" cy="3693319"/>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Mae'r dull pedagogaidd hwn yn arbennig o gysylltiedig ag archwilio themâu hanesyddol, megis y Llychlynwyr, yr Ail Ryfel Byd a'r oes Fictoraidd o fewn Cam cynnydd 2. Yng ngoleuni rôl ganolog </a:t>
            </a:r>
            <a:r>
              <a:rPr lang="cy-GB" i="1" dirty="0">
                <a:solidFill>
                  <a:schemeClr val="accent5">
                    <a:lumMod val="50000"/>
                  </a:schemeClr>
                </a:solidFill>
                <a:latin typeface="Tenorite" panose="00000500000000000000" pitchFamily="2" charset="0"/>
              </a:rPr>
              <a:t>Cynefin</a:t>
            </a:r>
            <a:r>
              <a:rPr lang="cy-GB" dirty="0">
                <a:solidFill>
                  <a:schemeClr val="accent5">
                    <a:lumMod val="50000"/>
                  </a:schemeClr>
                </a:solidFill>
                <a:latin typeface="Tenorite" panose="00000500000000000000" pitchFamily="2" charset="0"/>
              </a:rPr>
              <a:t> yng Nghwricwlwm Cymru, gellir gweithredu Mantell yr Arbenigwr yn bwrpasol yng Ngham cynnydd 1 hefyd. Er enghraifft, gellir gosod dysgwyr fel tîm ymchwil â'r dasg o gyfweld aelodau o'r gymuned leol am arteffact hanesyddol neu draddodiad diwylliannol yn eu hardal, fel caer neu arfer </a:t>
            </a:r>
            <a:r>
              <a:rPr lang="cy-GB" i="1" dirty="0">
                <a:solidFill>
                  <a:schemeClr val="accent5">
                    <a:lumMod val="50000"/>
                  </a:schemeClr>
                </a:solidFill>
                <a:latin typeface="Tenorite" panose="00000500000000000000" pitchFamily="2" charset="0"/>
              </a:rPr>
              <a:t>Cicio'r bar</a:t>
            </a:r>
            <a:r>
              <a:rPr lang="cy-GB" dirty="0">
                <a:solidFill>
                  <a:schemeClr val="accent5">
                    <a:lumMod val="50000"/>
                  </a:schemeClr>
                </a:solidFill>
                <a:latin typeface="Tenorite" panose="00000500000000000000" pitchFamily="2" charset="0"/>
              </a:rPr>
              <a:t> (BBC Cymru, </a:t>
            </a:r>
            <a:r>
              <a:rPr lang="cy-GB" u="sng" dirty="0">
                <a:solidFill>
                  <a:schemeClr val="accent5">
                    <a:lumMod val="50000"/>
                  </a:schemeClr>
                </a:solidFill>
                <a:latin typeface="Tenorite" panose="00000500000000000000" pitchFamily="2" charset="0"/>
              </a:rPr>
              <a:t>2018</a:t>
            </a:r>
            <a:r>
              <a:rPr lang="cy-GB" dirty="0">
                <a:solidFill>
                  <a:schemeClr val="accent5">
                    <a:lumMod val="50000"/>
                  </a:schemeClr>
                </a:solidFill>
                <a:latin typeface="Tenorite" panose="00000500000000000000" pitchFamily="2" charset="0"/>
              </a:rPr>
              <a:t> ).Mae ymgysylltu â chomisiwn o'r fath yn gofyn bod dysgwyr yn ymgymryd ag ymchwil systematig, a thrwy hynny feithrin ymgysylltu ag ystod eang o </a:t>
            </a:r>
            <a:r>
              <a:rPr lang="cy-GB" dirty="0" err="1">
                <a:solidFill>
                  <a:schemeClr val="accent5">
                    <a:lumMod val="50000"/>
                  </a:schemeClr>
                </a:solidFill>
                <a:latin typeface="Tenorite" panose="00000500000000000000" pitchFamily="2" charset="0"/>
              </a:rPr>
              <a:t>FDaPh</a:t>
            </a:r>
            <a:r>
              <a:rPr lang="cy-GB" dirty="0">
                <a:solidFill>
                  <a:schemeClr val="accent5">
                    <a:lumMod val="50000"/>
                  </a:schemeClr>
                </a:solidFill>
                <a:latin typeface="Tenorite" panose="00000500000000000000" pitchFamily="2" charset="0"/>
              </a:rPr>
              <a:t>, gan gynnwys hanes, daearyddiaeth, celf, dylunio ac addysg grefyddol. Ar yr un pryd, mae dysgwyr yn datblygu sgiliau llythrennedd, datrys problemau ac ymchwilio allweddol trwy brofiadau dysgu dilys, cyd-destun.</a:t>
            </a:r>
          </a:p>
        </p:txBody>
      </p:sp>
    </p:spTree>
    <p:extLst>
      <p:ext uri="{BB962C8B-B14F-4D97-AF65-F5344CB8AC3E}">
        <p14:creationId xmlns:p14="http://schemas.microsoft.com/office/powerpoint/2010/main" val="3878652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7CDB23-98B5-0031-E7D3-86AB946358D9}"/>
              </a:ext>
            </a:extLst>
          </p:cNvPr>
          <p:cNvSpPr txBox="1"/>
          <p:nvPr/>
        </p:nvSpPr>
        <p:spPr>
          <a:xfrm>
            <a:off x="224589" y="316832"/>
            <a:ext cx="6497053"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(d) Arfer da gan ymarferwyr eraill o’r dull hwn</a:t>
            </a:r>
          </a:p>
          <a:p>
            <a:endParaRPr lang="cy-GB" dirty="0"/>
          </a:p>
        </p:txBody>
      </p:sp>
      <p:sp>
        <p:nvSpPr>
          <p:cNvPr id="4" name="TextBox 3">
            <a:extLst>
              <a:ext uri="{FF2B5EF4-FFF2-40B4-BE49-F238E27FC236}">
                <a16:creationId xmlns:a16="http://schemas.microsoft.com/office/drawing/2014/main" id="{DAB48BF8-076B-EBAA-06D3-C95FF174278F}"/>
              </a:ext>
            </a:extLst>
          </p:cNvPr>
          <p:cNvSpPr txBox="1"/>
          <p:nvPr/>
        </p:nvSpPr>
        <p:spPr>
          <a:xfrm>
            <a:off x="401053" y="802105"/>
            <a:ext cx="5694947" cy="6032421"/>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Yn dilyn hyfforddiant ar </a:t>
            </a:r>
            <a:r>
              <a:rPr lang="cy-GB" sz="1600" dirty="0" err="1">
                <a:solidFill>
                  <a:schemeClr val="accent5">
                    <a:lumMod val="50000"/>
                  </a:schemeClr>
                </a:solidFill>
                <a:latin typeface="Tenorite" panose="00000500000000000000" pitchFamily="2" charset="0"/>
              </a:rPr>
              <a:t>Fantell</a:t>
            </a:r>
            <a:r>
              <a:rPr lang="cy-GB" sz="1600" dirty="0">
                <a:solidFill>
                  <a:schemeClr val="accent5">
                    <a:lumMod val="50000"/>
                  </a:schemeClr>
                </a:solidFill>
                <a:latin typeface="Tenorite" panose="00000500000000000000" pitchFamily="2" charset="0"/>
              </a:rPr>
              <a:t> yr Arbenigwr ac arsylwi’r dull mewn cyd-destun ymarferol, dangosodd staff werthfawrogiad sylweddol o’r dull hwn o addysgu a dysgu, gan gydnabod ei botensial i wella profiadau dysgu pob dysgwr. Cyfeiriwyd at dystiolaeth gan yr </a:t>
            </a:r>
            <a:r>
              <a:rPr lang="cy-GB" sz="1600" dirty="0" err="1">
                <a:solidFill>
                  <a:schemeClr val="accent5">
                    <a:lumMod val="50000"/>
                  </a:schemeClr>
                </a:solidFill>
                <a:latin typeface="Tenorite" panose="00000500000000000000" pitchFamily="2" charset="0"/>
              </a:rPr>
              <a:t>Educational</a:t>
            </a:r>
            <a:r>
              <a:rPr lang="cy-GB" sz="1600" dirty="0">
                <a:solidFill>
                  <a:schemeClr val="accent5">
                    <a:lumMod val="50000"/>
                  </a:schemeClr>
                </a:solidFill>
                <a:latin typeface="Tenorite" panose="00000500000000000000" pitchFamily="2" charset="0"/>
              </a:rPr>
              <a:t> </a:t>
            </a:r>
            <a:r>
              <a:rPr lang="cy-GB" sz="1600" dirty="0" err="1">
                <a:solidFill>
                  <a:schemeClr val="accent5">
                    <a:lumMod val="50000"/>
                  </a:schemeClr>
                </a:solidFill>
                <a:latin typeface="Tenorite" panose="00000500000000000000" pitchFamily="2" charset="0"/>
              </a:rPr>
              <a:t>Endowment</a:t>
            </a:r>
            <a:r>
              <a:rPr lang="cy-GB" sz="1600" dirty="0">
                <a:solidFill>
                  <a:schemeClr val="accent5">
                    <a:lumMod val="50000"/>
                  </a:schemeClr>
                </a:solidFill>
                <a:latin typeface="Tenorite" panose="00000500000000000000" pitchFamily="2" charset="0"/>
              </a:rPr>
              <a:t> </a:t>
            </a:r>
            <a:r>
              <a:rPr lang="cy-GB" sz="1600" dirty="0" err="1">
                <a:solidFill>
                  <a:schemeClr val="accent5">
                    <a:lumMod val="50000"/>
                  </a:schemeClr>
                </a:solidFill>
                <a:latin typeface="Tenorite" panose="00000500000000000000" pitchFamily="2" charset="0"/>
              </a:rPr>
              <a:t>Foundation</a:t>
            </a:r>
            <a:r>
              <a:rPr lang="cy-GB" sz="1600" dirty="0">
                <a:solidFill>
                  <a:schemeClr val="accent5">
                    <a:lumMod val="50000"/>
                  </a:schemeClr>
                </a:solidFill>
                <a:latin typeface="Tenorite" panose="00000500000000000000" pitchFamily="2" charset="0"/>
              </a:rPr>
              <a:t>, a ddangosodd effeithiau cadarnhaol ac am gost isel iawn. Yn sgil llwyddiant arbrawf cychwynnol, ehangwyd y system o grwpiau traws-ddosbarth drwy fabwysiadu’r thema eang ‘Y Byd Mawr’ fel fframwaith trefniadol ar gyfer y gwaith dysgu. Defnyddiwyd y 12 egwyddor </a:t>
            </a:r>
            <a:r>
              <a:rPr lang="cy-GB" sz="1600" dirty="0" err="1">
                <a:solidFill>
                  <a:schemeClr val="accent5">
                    <a:lumMod val="50000"/>
                  </a:schemeClr>
                </a:solidFill>
                <a:latin typeface="Tenorite" panose="00000500000000000000" pitchFamily="2" charset="0"/>
              </a:rPr>
              <a:t>addysgegol</a:t>
            </a:r>
            <a:r>
              <a:rPr lang="cy-GB" sz="1600" dirty="0">
                <a:solidFill>
                  <a:schemeClr val="accent5">
                    <a:lumMod val="50000"/>
                  </a:schemeClr>
                </a:solidFill>
                <a:latin typeface="Tenorite" panose="00000500000000000000" pitchFamily="2" charset="0"/>
              </a:rPr>
              <a:t> i sicrhau bod y sesiynau’n cael eu cynllunio a’u gweithredu mewn modd pwrpasol ac ymchwiliol. Darparwyd cyd-destun dilys i’r dysgwyr drwy osod her o gymorth i amgueddfa oedd mewn trafferth, cyn eu galluogi i adnabod a dewis eu meysydd diddordeb eu hunain. Yn dilyn hyn, ffurfiwyd grwpiau arbenigol a oedd yn gyfrifol am gynnal ymchwil fanwl yn eu maes penodol. Ymhlith y themâu a ddewiswyd oedd arian cyfred, crefydd, yr hinsawdd, chwaraeon ac addysg. I gloi, cyflwynwyd y canfyddiadau gan y dysgwyr eu hunain mewn modd a oedd yn pwysleisio perchnogaeth ac asiantaeth ddysgu, cyn croesawu teuluoedd i ymweld â’r ‘amgueddfa’ a oedd yn arddangos eu gwaith.</a:t>
            </a:r>
          </a:p>
          <a:p>
            <a:r>
              <a:rPr lang="cy-GB" sz="1600" dirty="0">
                <a:solidFill>
                  <a:schemeClr val="accent5">
                    <a:lumMod val="50000"/>
                  </a:schemeClr>
                </a:solidFill>
                <a:latin typeface="Tenorite" panose="00000500000000000000" pitchFamily="2" charset="0"/>
              </a:rPr>
              <a:t> Pa ysgol? Oes dolen?</a:t>
            </a:r>
          </a:p>
          <a:p>
            <a:endParaRPr lang="cy-GB" dirty="0"/>
          </a:p>
        </p:txBody>
      </p:sp>
      <p:sp>
        <p:nvSpPr>
          <p:cNvPr id="5" name="TextBox 4">
            <a:extLst>
              <a:ext uri="{FF2B5EF4-FFF2-40B4-BE49-F238E27FC236}">
                <a16:creationId xmlns:a16="http://schemas.microsoft.com/office/drawing/2014/main" id="{5C6EDED9-7A65-C5A4-43FC-B63043B3D6DE}"/>
              </a:ext>
            </a:extLst>
          </p:cNvPr>
          <p:cNvSpPr txBox="1"/>
          <p:nvPr/>
        </p:nvSpPr>
        <p:spPr>
          <a:xfrm>
            <a:off x="6272464" y="830906"/>
            <a:ext cx="5390148" cy="5539978"/>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Adolygwyd a mireiniwyd y sesiynau yn systematig fel rhan o broses wella barhaus. Yn sgil hyn, datblygwyd ail ‘</a:t>
            </a:r>
            <a:r>
              <a:rPr lang="cy-GB" sz="1600" dirty="0" err="1">
                <a:solidFill>
                  <a:schemeClr val="accent5">
                    <a:lumMod val="50000"/>
                  </a:schemeClr>
                </a:solidFill>
                <a:latin typeface="Tenorite" panose="00000500000000000000" pitchFamily="2" charset="0"/>
              </a:rPr>
              <a:t>fantell</a:t>
            </a:r>
            <a:r>
              <a:rPr lang="cy-GB" sz="1600" dirty="0">
                <a:solidFill>
                  <a:schemeClr val="accent5">
                    <a:lumMod val="50000"/>
                  </a:schemeClr>
                </a:solidFill>
                <a:latin typeface="Tenorite" panose="00000500000000000000" pitchFamily="2" charset="0"/>
              </a:rPr>
              <a:t>’ gyda ffocws ar fenter ieuenctid, gan alluogi'r grwpiau i ddechrau llunio cysyniadau cychwynnol ar gyfer datblygu eu cynnyrch eu hunain gyda’r bwriad o’u masnacheiddio. Fodd bynnag, cafodd y prosiect ei derfynu’n gynnar o ganlyniad i’r cyfnod clo ym Mawrth 2020.</a:t>
            </a:r>
          </a:p>
          <a:p>
            <a:r>
              <a:rPr lang="cy-GB" sz="1600" dirty="0">
                <a:solidFill>
                  <a:schemeClr val="accent5">
                    <a:lumMod val="50000"/>
                  </a:schemeClr>
                </a:solidFill>
                <a:latin typeface="Tenorite" panose="00000500000000000000" pitchFamily="2" charset="0"/>
              </a:rPr>
              <a:t> </a:t>
            </a:r>
          </a:p>
          <a:p>
            <a:r>
              <a:rPr lang="cy-GB" sz="1600" dirty="0">
                <a:solidFill>
                  <a:schemeClr val="accent5">
                    <a:lumMod val="50000"/>
                  </a:schemeClr>
                </a:solidFill>
                <a:latin typeface="Tenorite" panose="00000500000000000000" pitchFamily="2" charset="0"/>
              </a:rPr>
              <a:t>Dangosodd adborth gan rieni a theuluoedd a fynychodd yr ‘amgueddfa’ fod y profiad yn cael ei werthfawrogi’n unfrydol, gyda 100% yn mynegi bod yr ymweliad yn gadarnhaol ac yn ysgogol. Yn ogystal, mynegodd pob un o’r ymatebwyr foddhad llwyr â’u plentyn yn gweithio mewn grŵp oedran cymysg, gan nodi ystod o fanteision datblygiadol ac addysgol yn deillio o’r trefniant hwn. Yn ogystal â chryfhau dealltwriaeth y gymuned o’r gwaith dysgu, defnyddiwyd yr ymweliad fel cyfle strategol i gyflwyno’r negeseuon craidd sydd yn sail i Cwricwlwm i Gymru i’r rheini a oedd yn bresennol, gan feithrin gwell ymwybyddiaeth o’r egwyddorion a lywia’r dulliau </a:t>
            </a:r>
            <a:r>
              <a:rPr lang="cy-GB" sz="1600" dirty="0" err="1">
                <a:solidFill>
                  <a:schemeClr val="accent5">
                    <a:lumMod val="50000"/>
                  </a:schemeClr>
                </a:solidFill>
                <a:latin typeface="Tenorite" panose="00000500000000000000" pitchFamily="2" charset="0"/>
              </a:rPr>
              <a:t>addysgegol</a:t>
            </a:r>
            <a:r>
              <a:rPr lang="cy-GB" sz="1600" dirty="0">
                <a:solidFill>
                  <a:schemeClr val="accent5">
                    <a:lumMod val="50000"/>
                  </a:schemeClr>
                </a:solidFill>
                <a:latin typeface="Tenorite" panose="00000500000000000000" pitchFamily="2" charset="0"/>
              </a:rPr>
              <a:t> newydd. </a:t>
            </a:r>
          </a:p>
          <a:p>
            <a:endParaRPr lang="cy-GB" dirty="0"/>
          </a:p>
        </p:txBody>
      </p:sp>
    </p:spTree>
    <p:extLst>
      <p:ext uri="{BB962C8B-B14F-4D97-AF65-F5344CB8AC3E}">
        <p14:creationId xmlns:p14="http://schemas.microsoft.com/office/powerpoint/2010/main" val="3896973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A4729D-93AA-AA3C-BCD1-D46BAAAC90B0}"/>
              </a:ext>
            </a:extLst>
          </p:cNvPr>
          <p:cNvSpPr txBox="1"/>
          <p:nvPr/>
        </p:nvSpPr>
        <p:spPr>
          <a:xfrm>
            <a:off x="2791326" y="288757"/>
            <a:ext cx="6609347" cy="1200329"/>
          </a:xfrm>
          <a:prstGeom prst="rect">
            <a:avLst/>
          </a:prstGeom>
          <a:noFill/>
        </p:spPr>
        <p:txBody>
          <a:bodyPr wrap="square" rtlCol="0">
            <a:spAutoFit/>
          </a:bodyPr>
          <a:lstStyle/>
          <a:p>
            <a:r>
              <a:rPr lang="cy-GB" sz="5400" b="1" dirty="0">
                <a:solidFill>
                  <a:schemeClr val="accent5">
                    <a:lumMod val="50000"/>
                  </a:schemeClr>
                </a:solidFill>
                <a:latin typeface="Tenorite" panose="00000500000000000000" pitchFamily="2" charset="0"/>
              </a:rPr>
              <a:t>Chwarae gwyddonol</a:t>
            </a:r>
            <a:endParaRPr lang="cy-GB" sz="5400" dirty="0">
              <a:solidFill>
                <a:schemeClr val="accent5">
                  <a:lumMod val="50000"/>
                </a:schemeClr>
              </a:solidFill>
              <a:latin typeface="Tenorite" panose="00000500000000000000" pitchFamily="2" charset="0"/>
            </a:endParaRPr>
          </a:p>
          <a:p>
            <a:endParaRPr lang="cy-GB" dirty="0"/>
          </a:p>
        </p:txBody>
      </p:sp>
      <p:sp>
        <p:nvSpPr>
          <p:cNvPr id="3" name="TextBox 2">
            <a:extLst>
              <a:ext uri="{FF2B5EF4-FFF2-40B4-BE49-F238E27FC236}">
                <a16:creationId xmlns:a16="http://schemas.microsoft.com/office/drawing/2014/main" id="{157DE7B5-4487-338D-E0CF-8066AA06671D}"/>
              </a:ext>
            </a:extLst>
          </p:cNvPr>
          <p:cNvSpPr txBox="1"/>
          <p:nvPr/>
        </p:nvSpPr>
        <p:spPr>
          <a:xfrm>
            <a:off x="216568" y="1241485"/>
            <a:ext cx="5149516" cy="461665"/>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(a) Cyswllt rhwng ymholiad a dysgu </a:t>
            </a:r>
            <a:endParaRPr lang="cy-GB" sz="2400" dirty="0">
              <a:solidFill>
                <a:schemeClr val="accent5">
                  <a:lumMod val="50000"/>
                </a:schemeClr>
              </a:solidFill>
              <a:latin typeface="Tenorite" panose="00000500000000000000" pitchFamily="2" charset="0"/>
            </a:endParaRPr>
          </a:p>
        </p:txBody>
      </p:sp>
      <p:sp>
        <p:nvSpPr>
          <p:cNvPr id="4" name="TextBox 3">
            <a:extLst>
              <a:ext uri="{FF2B5EF4-FFF2-40B4-BE49-F238E27FC236}">
                <a16:creationId xmlns:a16="http://schemas.microsoft.com/office/drawing/2014/main" id="{0488A742-E8CA-DA5B-003F-38AB563912B2}"/>
              </a:ext>
            </a:extLst>
          </p:cNvPr>
          <p:cNvSpPr txBox="1"/>
          <p:nvPr/>
        </p:nvSpPr>
        <p:spPr>
          <a:xfrm>
            <a:off x="216568" y="1703150"/>
            <a:ext cx="7347284" cy="3693319"/>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cyflwyno gwyddoniaeth yn ystod plentyndod cynnar yn cael ei gydnabod yn eang fel un sydd â gwerth addysgol sylweddol, gan ei fod yn cefnogi datblygiad dealltwriaeth gysyniadol plant o'r byd o'u cwmpas. Darpara amlygiad cynnar sylfaen y gellir meithrin gwybodaeth a phrofiadau gwyddonol yn systematig ac ymestyn dros amser (</a:t>
            </a:r>
            <a:r>
              <a:rPr lang="cy-GB" dirty="0" err="1">
                <a:solidFill>
                  <a:schemeClr val="accent5">
                    <a:lumMod val="50000"/>
                  </a:schemeClr>
                </a:solidFill>
                <a:latin typeface="Tenorite" panose="00000500000000000000" pitchFamily="2" charset="0"/>
              </a:rPr>
              <a:t>Farida</a:t>
            </a:r>
            <a:r>
              <a:rPr lang="cy-GB" dirty="0">
                <a:solidFill>
                  <a:schemeClr val="accent5">
                    <a:lumMod val="50000"/>
                  </a:schemeClr>
                </a:solidFill>
                <a:latin typeface="Tenorite" panose="00000500000000000000" pitchFamily="2" charset="0"/>
              </a:rPr>
              <a:t>, 2021). Mae amgylchedd dysgu gwyddonol wedi'i gynllunio'n dda yn ymwneud â phlant yn uniongyrchol i arsylwi ffenomenau naturiol, a thrwy hynny cryfhau eu galluoedd i resymu a meddwl beirniadol. Ar ben hynny, dylid strwythuro gweithgareddau dysgu i feithrin chwilfrydedd cynhenid dysgwyr, hyrwyddo cwestiynau pwrpasol, a'u hannog i geisio esboniadau trwy ddulliau systematig a thystiolaeth (</a:t>
            </a:r>
            <a:r>
              <a:rPr lang="cy-GB" dirty="0" err="1">
                <a:solidFill>
                  <a:schemeClr val="accent5">
                    <a:lumMod val="50000"/>
                  </a:schemeClr>
                </a:solidFill>
                <a:latin typeface="Tenorite" panose="00000500000000000000" pitchFamily="2" charset="0"/>
              </a:rPr>
              <a:t>Intika</a:t>
            </a:r>
            <a:r>
              <a:rPr lang="cy-GB" dirty="0">
                <a:solidFill>
                  <a:schemeClr val="accent5">
                    <a:lumMod val="50000"/>
                  </a:schemeClr>
                </a:solidFill>
                <a:latin typeface="Tenorite" panose="00000500000000000000" pitchFamily="2" charset="0"/>
              </a:rPr>
              <a:t> a </a:t>
            </a:r>
            <a:r>
              <a:rPr lang="cy-GB" dirty="0" err="1">
                <a:solidFill>
                  <a:schemeClr val="accent5">
                    <a:lumMod val="50000"/>
                  </a:schemeClr>
                </a:solidFill>
                <a:latin typeface="Tenorite" panose="00000500000000000000" pitchFamily="2" charset="0"/>
              </a:rPr>
              <a:t>Jumiati</a:t>
            </a:r>
            <a:r>
              <a:rPr lang="cy-GB" dirty="0">
                <a:solidFill>
                  <a:schemeClr val="accent5">
                    <a:lumMod val="50000"/>
                  </a:schemeClr>
                </a:solidFill>
                <a:latin typeface="Tenorite" panose="00000500000000000000" pitchFamily="2" charset="0"/>
              </a:rPr>
              <a:t>, 2020).</a:t>
            </a:r>
          </a:p>
          <a:p>
            <a:endParaRPr lang="cy-GB" dirty="0"/>
          </a:p>
        </p:txBody>
      </p:sp>
      <p:pic>
        <p:nvPicPr>
          <p:cNvPr id="6" name="Picture 5">
            <a:extLst>
              <a:ext uri="{FF2B5EF4-FFF2-40B4-BE49-F238E27FC236}">
                <a16:creationId xmlns:a16="http://schemas.microsoft.com/office/drawing/2014/main" id="{8BEB4DAE-CD8F-3564-1DC3-BB4AD5EC8489}"/>
              </a:ext>
            </a:extLst>
          </p:cNvPr>
          <p:cNvPicPr>
            <a:picLocks noChangeAspect="1"/>
          </p:cNvPicPr>
          <p:nvPr/>
        </p:nvPicPr>
        <p:blipFill>
          <a:blip r:embed="rId2"/>
          <a:stretch>
            <a:fillRect/>
          </a:stretch>
        </p:blipFill>
        <p:spPr>
          <a:xfrm>
            <a:off x="7681839" y="1980699"/>
            <a:ext cx="3825572" cy="2674852"/>
          </a:xfrm>
          <a:prstGeom prst="rect">
            <a:avLst/>
          </a:prstGeom>
        </p:spPr>
      </p:pic>
      <p:sp>
        <p:nvSpPr>
          <p:cNvPr id="7" name="TextBox 6">
            <a:extLst>
              <a:ext uri="{FF2B5EF4-FFF2-40B4-BE49-F238E27FC236}">
                <a16:creationId xmlns:a16="http://schemas.microsoft.com/office/drawing/2014/main" id="{96B60B21-99A4-10EA-C942-E4D33E48600C}"/>
              </a:ext>
            </a:extLst>
          </p:cNvPr>
          <p:cNvSpPr txBox="1"/>
          <p:nvPr/>
        </p:nvSpPr>
        <p:spPr>
          <a:xfrm>
            <a:off x="7563852" y="4624614"/>
            <a:ext cx="2349910" cy="261610"/>
          </a:xfrm>
          <a:prstGeom prst="rect">
            <a:avLst/>
          </a:prstGeom>
          <a:noFill/>
        </p:spPr>
        <p:txBody>
          <a:bodyPr wrap="square" rtlCol="0">
            <a:spAutoFit/>
          </a:bodyPr>
          <a:lstStyle/>
          <a:p>
            <a:r>
              <a:rPr lang="en-GB" sz="1100" dirty="0"/>
              <a:t>(</a:t>
            </a:r>
            <a:r>
              <a:rPr lang="en-GB" sz="1100" dirty="0" err="1"/>
              <a:t>Naturalstart</a:t>
            </a:r>
            <a:r>
              <a:rPr lang="en-GB" sz="1100" dirty="0"/>
              <a:t>, dim </a:t>
            </a:r>
            <a:r>
              <a:rPr lang="en-GB" sz="1100" dirty="0" err="1"/>
              <a:t>dyddiad</a:t>
            </a:r>
            <a:r>
              <a:rPr lang="en-GB" sz="1100" dirty="0"/>
              <a:t>)</a:t>
            </a:r>
            <a:endParaRPr lang="cy-GB" sz="1100" dirty="0"/>
          </a:p>
        </p:txBody>
      </p:sp>
    </p:spTree>
    <p:extLst>
      <p:ext uri="{BB962C8B-B14F-4D97-AF65-F5344CB8AC3E}">
        <p14:creationId xmlns:p14="http://schemas.microsoft.com/office/powerpoint/2010/main" val="2672704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DB4799-58FE-F6AF-CC42-B38CA95870E1}"/>
              </a:ext>
            </a:extLst>
          </p:cNvPr>
          <p:cNvSpPr txBox="1"/>
          <p:nvPr/>
        </p:nvSpPr>
        <p:spPr>
          <a:xfrm>
            <a:off x="272715" y="352927"/>
            <a:ext cx="5374105"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b) Arwyddocâd mewn addysg heddiw </a:t>
            </a:r>
            <a:endParaRPr lang="cy-GB" sz="2400" dirty="0">
              <a:solidFill>
                <a:schemeClr val="accent5">
                  <a:lumMod val="50000"/>
                </a:schemeClr>
              </a:solidFill>
              <a:latin typeface="Tenorite" panose="00000500000000000000" pitchFamily="2" charset="0"/>
            </a:endParaRPr>
          </a:p>
          <a:p>
            <a:endParaRPr lang="cy-GB" dirty="0"/>
          </a:p>
        </p:txBody>
      </p:sp>
      <p:sp>
        <p:nvSpPr>
          <p:cNvPr id="3" name="TextBox 2">
            <a:extLst>
              <a:ext uri="{FF2B5EF4-FFF2-40B4-BE49-F238E27FC236}">
                <a16:creationId xmlns:a16="http://schemas.microsoft.com/office/drawing/2014/main" id="{7663F02F-252B-EE70-4EBC-151E179C5BBB}"/>
              </a:ext>
            </a:extLst>
          </p:cNvPr>
          <p:cNvSpPr txBox="1"/>
          <p:nvPr/>
        </p:nvSpPr>
        <p:spPr>
          <a:xfrm>
            <a:off x="272715" y="850232"/>
            <a:ext cx="5759116" cy="3046988"/>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O fewn y Maes Dysgu a Phrofiad Gwyddoniaeth a Thechnoleg, tynnir sylw at bwysigrwydd datblygu chwilfrydedd deallusol a’r gallu i geisio atebion er mwyn deall a rhagfynegi ffenomenau naturiol. Mae diddordeb mewn gwyddoniaeth a thechnoleg yn gweithredu fel sbardun i annog dysgwyr i ofyn cwestiynau beirniadol am y byd. Trwy ddefnyddio rhesymeg, tystiolaeth empirig a chreadigrwydd, cefnogir dysgwyr i ymchwilio i wybodaeth wyddonol ac i’w chymhwyso i feithrin dealltwriaeth ddyfnach o brosesau’r byd naturiol. Drwy arsylwi a chasglu tystiolaeth, gall dysgwyr lunio neu fireinio damcaniaethau, gan herio syniadau presennol lle bo’n briodol (Llywodraeth Cymru, 2022).</a:t>
            </a:r>
          </a:p>
        </p:txBody>
      </p:sp>
      <p:sp>
        <p:nvSpPr>
          <p:cNvPr id="4" name="TextBox 3">
            <a:extLst>
              <a:ext uri="{FF2B5EF4-FFF2-40B4-BE49-F238E27FC236}">
                <a16:creationId xmlns:a16="http://schemas.microsoft.com/office/drawing/2014/main" id="{08407458-AE90-F60F-5E7C-F085EC859B4D}"/>
              </a:ext>
            </a:extLst>
          </p:cNvPr>
          <p:cNvSpPr txBox="1"/>
          <p:nvPr/>
        </p:nvSpPr>
        <p:spPr>
          <a:xfrm>
            <a:off x="272715" y="3734721"/>
            <a:ext cx="6866021" cy="3139321"/>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dysgwyr angen y gallu i werthuso honiadau gwyddonol yn feirniadol er mwyn gwneud penderfyniadau gwybodus sydd yn effeithio ar eu lles a’r amgylchedd, gan gynnwys materion megis newid yn yr hinsawdd. Dônt i ddeall fod penderfyniadau’n cael eu llywio gan ffactorau moesegol a chredoau personol. Fel dinasyddion gwybodus, disgwylir iddynt ystyried effaith eu gweithredoedd a datblygiadau gwyddonol a thechnolegol yn lleol ac yn fyd-eang, gan fyfyrio ar gwestiynau moesegol megis: </a:t>
            </a:r>
            <a:r>
              <a:rPr lang="cy-GB" i="1" dirty="0">
                <a:solidFill>
                  <a:schemeClr val="accent5">
                    <a:lumMod val="50000"/>
                  </a:schemeClr>
                </a:solidFill>
                <a:latin typeface="Tenorite" panose="00000500000000000000" pitchFamily="2" charset="0"/>
              </a:rPr>
              <a:t>“A yw’r gallu i weithredu yn awgrymu y dylem weithredu?”</a:t>
            </a:r>
            <a:r>
              <a:rPr lang="cy-GB" dirty="0">
                <a:solidFill>
                  <a:schemeClr val="accent5">
                    <a:lumMod val="50000"/>
                  </a:schemeClr>
                </a:solidFill>
                <a:latin typeface="Tenorite" panose="00000500000000000000" pitchFamily="2" charset="0"/>
              </a:rPr>
              <a:t> (Llywodraeth Cymru, 2022).</a:t>
            </a:r>
          </a:p>
          <a:p>
            <a:endParaRPr lang="cy-GB" dirty="0"/>
          </a:p>
        </p:txBody>
      </p:sp>
      <p:pic>
        <p:nvPicPr>
          <p:cNvPr id="6" name="Picture 5">
            <a:extLst>
              <a:ext uri="{FF2B5EF4-FFF2-40B4-BE49-F238E27FC236}">
                <a16:creationId xmlns:a16="http://schemas.microsoft.com/office/drawing/2014/main" id="{94030A72-33BE-6D59-BDD6-2B00346DAD40}"/>
              </a:ext>
            </a:extLst>
          </p:cNvPr>
          <p:cNvPicPr>
            <a:picLocks noChangeAspect="1"/>
          </p:cNvPicPr>
          <p:nvPr/>
        </p:nvPicPr>
        <p:blipFill>
          <a:blip r:embed="rId2"/>
          <a:stretch>
            <a:fillRect/>
          </a:stretch>
        </p:blipFill>
        <p:spPr>
          <a:xfrm>
            <a:off x="7502012" y="1328095"/>
            <a:ext cx="3091901" cy="3371724"/>
          </a:xfrm>
          <a:prstGeom prst="rect">
            <a:avLst/>
          </a:prstGeom>
        </p:spPr>
      </p:pic>
      <p:sp>
        <p:nvSpPr>
          <p:cNvPr id="7" name="TextBox 6">
            <a:extLst>
              <a:ext uri="{FF2B5EF4-FFF2-40B4-BE49-F238E27FC236}">
                <a16:creationId xmlns:a16="http://schemas.microsoft.com/office/drawing/2014/main" id="{1F41EC0B-0A31-69C0-1808-70C95672C59E}"/>
              </a:ext>
            </a:extLst>
          </p:cNvPr>
          <p:cNvSpPr txBox="1"/>
          <p:nvPr/>
        </p:nvSpPr>
        <p:spPr>
          <a:xfrm>
            <a:off x="7545913" y="4987102"/>
            <a:ext cx="3048000" cy="261610"/>
          </a:xfrm>
          <a:prstGeom prst="rect">
            <a:avLst/>
          </a:prstGeom>
          <a:noFill/>
        </p:spPr>
        <p:txBody>
          <a:bodyPr wrap="square" rtlCol="0">
            <a:spAutoFit/>
          </a:bodyPr>
          <a:lstStyle/>
          <a:p>
            <a:r>
              <a:rPr lang="en-GB" sz="1100" dirty="0"/>
              <a:t>(ECRP, 2010) </a:t>
            </a:r>
            <a:endParaRPr lang="cy-GB" sz="1100" dirty="0"/>
          </a:p>
        </p:txBody>
      </p:sp>
    </p:spTree>
    <p:extLst>
      <p:ext uri="{BB962C8B-B14F-4D97-AF65-F5344CB8AC3E}">
        <p14:creationId xmlns:p14="http://schemas.microsoft.com/office/powerpoint/2010/main" val="2944140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FE1430-68D0-CD2A-7D5E-4CD56DA6CB55}"/>
              </a:ext>
            </a:extLst>
          </p:cNvPr>
          <p:cNvSpPr txBox="1"/>
          <p:nvPr/>
        </p:nvSpPr>
        <p:spPr>
          <a:xfrm>
            <a:off x="272715" y="288758"/>
            <a:ext cx="5165559" cy="2585323"/>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Fodd bynnag yn y disgrifiadau dysgu ni cheir cyfair at ymholi yn Cam cynnydd 1. Yn hytrach disgwylir i ddysgwyr 5-8 oed “dangos chwilfrydedd a chwestiynu” wrth “archwilio” (Llywodraeth Cymru, 2022). Yn Cam cynnydd 2 anogir dysgwyr i ddefnyddio “dulliau ymholi syml” trwy “gofyn cwestiynau” gan adeiladu ar y sail ymchwiliol a ffurfiwyd yn y cam cynharach (Llywodraeth Cymru, 2022).</a:t>
            </a:r>
          </a:p>
        </p:txBody>
      </p:sp>
      <p:sp>
        <p:nvSpPr>
          <p:cNvPr id="3" name="TextBox 2">
            <a:extLst>
              <a:ext uri="{FF2B5EF4-FFF2-40B4-BE49-F238E27FC236}">
                <a16:creationId xmlns:a16="http://schemas.microsoft.com/office/drawing/2014/main" id="{1C087D41-835D-C87B-F3A6-50B4734EACFA}"/>
              </a:ext>
            </a:extLst>
          </p:cNvPr>
          <p:cNvSpPr txBox="1"/>
          <p:nvPr/>
        </p:nvSpPr>
        <p:spPr>
          <a:xfrm>
            <a:off x="272715" y="2874081"/>
            <a:ext cx="4652211" cy="3693319"/>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Yn y Maes Dysgu a Phrofiad hwn, cyfeirir at ddatblygu sgiliau ymchwilio ac ymholi dysgwyr, sydd yn gyfystyr â’r term ‘</a:t>
            </a:r>
            <a:r>
              <a:rPr lang="cy-GB" dirty="0" err="1">
                <a:solidFill>
                  <a:schemeClr val="accent5">
                    <a:lumMod val="50000"/>
                  </a:schemeClr>
                </a:solidFill>
                <a:latin typeface="Tenorite" panose="00000500000000000000" pitchFamily="2" charset="0"/>
              </a:rPr>
              <a:t>inquiry</a:t>
            </a:r>
            <a:r>
              <a:rPr lang="cy-GB" dirty="0">
                <a:solidFill>
                  <a:schemeClr val="accent5">
                    <a:lumMod val="50000"/>
                  </a:schemeClr>
                </a:solidFill>
                <a:latin typeface="Tenorite" panose="00000500000000000000" pitchFamily="2" charset="0"/>
              </a:rPr>
              <a:t>/</a:t>
            </a:r>
            <a:r>
              <a:rPr lang="cy-GB" dirty="0" err="1">
                <a:solidFill>
                  <a:schemeClr val="accent5">
                    <a:lumMod val="50000"/>
                  </a:schemeClr>
                </a:solidFill>
                <a:latin typeface="Tenorite" panose="00000500000000000000" pitchFamily="2" charset="0"/>
              </a:rPr>
              <a:t>inquiring</a:t>
            </a:r>
            <a:r>
              <a:rPr lang="cy-GB" dirty="0">
                <a:solidFill>
                  <a:schemeClr val="accent5">
                    <a:lumMod val="50000"/>
                  </a:schemeClr>
                </a:solidFill>
                <a:latin typeface="Tenorite" panose="00000500000000000000" pitchFamily="2" charset="0"/>
              </a:rPr>
              <a:t>’ yn y fersiwn Saesneg, fel sgil cyfannol. Wrth ddatblygu’r sgil i feddwl yn feirniadol a datrys problemau, gall dysgwyr wynebu “camdybiaethau” yn gwyddoniaeth. Ymhellach, bydd ymchwilio ac ymholi yn “galluogi dealltwriaeth gysyniadol ddyfnach, mwy o annibyniaeth a </a:t>
            </a:r>
            <a:r>
              <a:rPr lang="cy-GB" dirty="0" err="1">
                <a:solidFill>
                  <a:schemeClr val="accent5">
                    <a:lumMod val="50000"/>
                  </a:schemeClr>
                </a:solidFill>
                <a:latin typeface="Tenorite" panose="00000500000000000000" pitchFamily="2" charset="0"/>
              </a:rPr>
              <a:t>hunanreoleiddio</a:t>
            </a:r>
            <a:r>
              <a:rPr lang="cy-GB" dirty="0">
                <a:solidFill>
                  <a:schemeClr val="accent5">
                    <a:lumMod val="50000"/>
                  </a:schemeClr>
                </a:solidFill>
                <a:latin typeface="Tenorite" panose="00000500000000000000" pitchFamily="2" charset="0"/>
              </a:rPr>
              <a:t>” a datblygu “sgiliau ymchwilio cryfach” (Llywodraeth Cymru, </a:t>
            </a:r>
            <a:r>
              <a:rPr lang="cy-GB" u="sng" dirty="0">
                <a:solidFill>
                  <a:schemeClr val="accent5">
                    <a:lumMod val="50000"/>
                  </a:schemeClr>
                </a:solidFill>
                <a:latin typeface="Tenorite" panose="00000500000000000000" pitchFamily="2" charset="0"/>
              </a:rPr>
              <a:t>2022</a:t>
            </a:r>
            <a:r>
              <a:rPr lang="cy-GB" dirty="0">
                <a:solidFill>
                  <a:schemeClr val="accent5">
                    <a:lumMod val="50000"/>
                  </a:schemeClr>
                </a:solidFill>
                <a:latin typeface="Tenorite" panose="00000500000000000000" pitchFamily="2" charset="0"/>
              </a:rPr>
              <a:t> ).</a:t>
            </a:r>
          </a:p>
        </p:txBody>
      </p:sp>
      <p:sp>
        <p:nvSpPr>
          <p:cNvPr id="6" name="TextBox 5">
            <a:extLst>
              <a:ext uri="{FF2B5EF4-FFF2-40B4-BE49-F238E27FC236}">
                <a16:creationId xmlns:a16="http://schemas.microsoft.com/office/drawing/2014/main" id="{122AFB60-5E34-C460-9E00-8D58E21B4DCE}"/>
              </a:ext>
            </a:extLst>
          </p:cNvPr>
          <p:cNvSpPr txBox="1"/>
          <p:nvPr/>
        </p:nvSpPr>
        <p:spPr>
          <a:xfrm>
            <a:off x="5615256" y="1720840"/>
            <a:ext cx="6176210" cy="3416320"/>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cynllunio’r cwricwlwm yn y maes hwn yn seiliedig ar yr egwyddor bod profiadau gweithredol ac ymarferol yn hanfodol i gynnal diddordeb dysgwyr mewn ymholi (Llywodraeth Cymru, 2022). Yn ogystal, pwysleisir mai ymchwilio ac archwilio’r byd o’u hamgylch yw craidd dysgu ar draws y continwwm 3–16, gan gyfrannu at ddealltwriaeth ddofn a datblygiad deallusol. Trwy ymgysylltu â dulliau ymchwiliol o’r fath, gall dysgwyr feithrin dealltwriaeth mwy soffistigedig o faterion amgylcheddol ac arddangos ymdeimlad o ofal, cyfrifoldeb a pharch tuag at eu hamgylchedd (Llywodraeth Cymru, 2022).</a:t>
            </a:r>
          </a:p>
          <a:p>
            <a:endParaRPr lang="cy-GB" dirty="0"/>
          </a:p>
        </p:txBody>
      </p:sp>
    </p:spTree>
    <p:extLst>
      <p:ext uri="{BB962C8B-B14F-4D97-AF65-F5344CB8AC3E}">
        <p14:creationId xmlns:p14="http://schemas.microsoft.com/office/powerpoint/2010/main" val="531709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6B9D15-A528-3CD3-B98B-FCA236000B18}"/>
              </a:ext>
            </a:extLst>
          </p:cNvPr>
          <p:cNvSpPr txBox="1"/>
          <p:nvPr/>
        </p:nvSpPr>
        <p:spPr>
          <a:xfrm>
            <a:off x="320842" y="337918"/>
            <a:ext cx="5983187" cy="3416320"/>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Yn ogystal, darpara Llywodraeth Cymru  (2022) ganllawiau strategol ar gynllunio’r cwricwlwm, gan bwysleisio rôl ymholi wrth gryfhau dealltwriaeth gysyniadol ac adeiladu gwybodaeth weithredol. Nodir hefyd y berthynas agos rhwng dulliau ymchwiliol Dyniaethau a Gwyddoniaeth a Thechnoleg, gyda gwaith mae, megis arsylwi organebau yn eu cynefinoedd naturiol a chasglu data bioamrywiaeth, yn cefnogi dysgu trawsgwricwlaidd. O fewn themâu trawsgwricwlaidd, anogir athrawon i greu profiadau sydd yn hyrwyddo chwilfrydedd ac yn meithrin sgiliau cwestiynu ynghylch y byd o’u cwmpas (Llywodraeth Cymru, 2022).</a:t>
            </a:r>
          </a:p>
        </p:txBody>
      </p:sp>
      <p:sp>
        <p:nvSpPr>
          <p:cNvPr id="3" name="TextBox 2">
            <a:extLst>
              <a:ext uri="{FF2B5EF4-FFF2-40B4-BE49-F238E27FC236}">
                <a16:creationId xmlns:a16="http://schemas.microsoft.com/office/drawing/2014/main" id="{31D75CC6-D90F-0E5C-73C2-34759945575C}"/>
              </a:ext>
            </a:extLst>
          </p:cNvPr>
          <p:cNvSpPr txBox="1"/>
          <p:nvPr/>
        </p:nvSpPr>
        <p:spPr>
          <a:xfrm>
            <a:off x="320842" y="3841967"/>
            <a:ext cx="5303209" cy="2585323"/>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Mae gwyddoniaeth yn gwneud cyfraniad ystyrlon i'r Cwricwlwm Cymreig drwy leoli dysgu mewn cyd-destunau dilys, lleol perthnasol sy'n adlewyrchu realiti byw dysgwyr yng Nghymru. Mae amrywiaeth amgylchedd naturiol Cymru yn darparu sylfaen gadarn ar gyfer gwaith maes, gan alluogi dysgwyr ymchwilio i themâu allweddol fel ailgylchu, cynaliadwyedd, ac effaith ecolegol gweithgarwch dynol ar raddfa leol ac ehangach. </a:t>
            </a:r>
          </a:p>
        </p:txBody>
      </p:sp>
      <p:pic>
        <p:nvPicPr>
          <p:cNvPr id="5" name="Picture 4">
            <a:extLst>
              <a:ext uri="{FF2B5EF4-FFF2-40B4-BE49-F238E27FC236}">
                <a16:creationId xmlns:a16="http://schemas.microsoft.com/office/drawing/2014/main" id="{FCD84F78-195A-8213-53A6-1F7993D9C64C}"/>
              </a:ext>
            </a:extLst>
          </p:cNvPr>
          <p:cNvPicPr>
            <a:picLocks noChangeAspect="1"/>
          </p:cNvPicPr>
          <p:nvPr/>
        </p:nvPicPr>
        <p:blipFill>
          <a:blip r:embed="rId2"/>
          <a:stretch>
            <a:fillRect/>
          </a:stretch>
        </p:blipFill>
        <p:spPr>
          <a:xfrm>
            <a:off x="6666270" y="2134472"/>
            <a:ext cx="4444181" cy="2823741"/>
          </a:xfrm>
          <a:prstGeom prst="rect">
            <a:avLst/>
          </a:prstGeom>
        </p:spPr>
      </p:pic>
    </p:spTree>
    <p:extLst>
      <p:ext uri="{BB962C8B-B14F-4D97-AF65-F5344CB8AC3E}">
        <p14:creationId xmlns:p14="http://schemas.microsoft.com/office/powerpoint/2010/main" val="3559708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89D92C-8CD3-E6C2-CD69-F060AFF0944F}"/>
              </a:ext>
            </a:extLst>
          </p:cNvPr>
          <p:cNvSpPr txBox="1"/>
          <p:nvPr/>
        </p:nvSpPr>
        <p:spPr>
          <a:xfrm>
            <a:off x="240631" y="304801"/>
            <a:ext cx="6272463"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(c) Defnydd o'r dull o fewn addysg heddiw</a:t>
            </a:r>
            <a:endParaRPr lang="cy-GB" sz="2400" dirty="0">
              <a:solidFill>
                <a:schemeClr val="accent5">
                  <a:lumMod val="50000"/>
                </a:schemeClr>
              </a:solidFill>
              <a:latin typeface="Tenorite" panose="00000500000000000000" pitchFamily="2" charset="0"/>
            </a:endParaRPr>
          </a:p>
          <a:p>
            <a:endParaRPr lang="cy-GB" dirty="0"/>
          </a:p>
        </p:txBody>
      </p:sp>
      <p:sp>
        <p:nvSpPr>
          <p:cNvPr id="5" name="TextBox 4">
            <a:extLst>
              <a:ext uri="{FF2B5EF4-FFF2-40B4-BE49-F238E27FC236}">
                <a16:creationId xmlns:a16="http://schemas.microsoft.com/office/drawing/2014/main" id="{9F81ECCD-4AE0-AED0-234F-48380DDDDC72}"/>
              </a:ext>
            </a:extLst>
          </p:cNvPr>
          <p:cNvSpPr txBox="1"/>
          <p:nvPr/>
        </p:nvSpPr>
        <p:spPr>
          <a:xfrm>
            <a:off x="240632" y="834918"/>
            <a:ext cx="4170948" cy="5632311"/>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A yw addysg sy'n seiliedig ar wyddoniaeth yn bwysig mewn plentyndod cynnar? </a:t>
            </a:r>
          </a:p>
          <a:p>
            <a:r>
              <a:rPr lang="cy-GB" dirty="0">
                <a:solidFill>
                  <a:schemeClr val="accent5">
                    <a:lumMod val="50000"/>
                  </a:schemeClr>
                </a:solidFill>
                <a:latin typeface="Tenorite" panose="00000500000000000000" pitchFamily="2" charset="0"/>
              </a:rPr>
              <a:t>Oes, mae adeiladu gwybodaeth a sgiliau gwyddonol plant yn adeiladu eu gallu i arsylwi, gofyn cwestiynau, gwneud rhagfynegiadau, profi syniadau, </a:t>
            </a:r>
            <a:r>
              <a:rPr lang="cy-GB" dirty="0" err="1">
                <a:solidFill>
                  <a:schemeClr val="accent5">
                    <a:lumMod val="50000"/>
                  </a:schemeClr>
                </a:solidFill>
                <a:latin typeface="Tenorite" panose="00000500000000000000" pitchFamily="2" charset="0"/>
              </a:rPr>
              <a:t>rhagdybiaethu</a:t>
            </a:r>
            <a:r>
              <a:rPr lang="cy-GB" dirty="0">
                <a:solidFill>
                  <a:schemeClr val="accent5">
                    <a:lumMod val="50000"/>
                  </a:schemeClr>
                </a:solidFill>
                <a:latin typeface="Tenorite" panose="00000500000000000000" pitchFamily="2" charset="0"/>
              </a:rPr>
              <a:t>, adrodd canlyniadau a chyfathrebu eu canfyddiadau. Mae'r sgiliau hyn yn ffurfio sail dysgu gydol oes.</a:t>
            </a:r>
          </a:p>
          <a:p>
            <a:r>
              <a:rPr lang="cy-GB" dirty="0">
                <a:solidFill>
                  <a:schemeClr val="accent5">
                    <a:lumMod val="50000"/>
                  </a:schemeClr>
                </a:solidFill>
                <a:latin typeface="Tenorite" panose="00000500000000000000" pitchFamily="2" charset="0"/>
              </a:rPr>
              <a:t>Mae bioleg yn canolbwyntio ar fywyd ac organebau byw. Wrth archwilio bioleg mewn profiadau dysgu seiliedig ar chwarae, gall plant ddysgu am: </a:t>
            </a:r>
          </a:p>
          <a:p>
            <a:pPr marL="28575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Pethau byw fel anifeiliaid, bacteria a firysau. </a:t>
            </a:r>
          </a:p>
          <a:p>
            <a:pPr marL="28575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Cylchoedd bywyd anifeiliaid a phlanhigion </a:t>
            </a:r>
          </a:p>
          <a:p>
            <a:pPr marL="285750" indent="-285750">
              <a:buFont typeface="Wingdings" panose="05000000000000000000" pitchFamily="2" charset="2"/>
              <a:buChar char="§"/>
            </a:pPr>
            <a:r>
              <a:rPr lang="cy-GB" dirty="0">
                <a:solidFill>
                  <a:schemeClr val="accent5">
                    <a:lumMod val="50000"/>
                  </a:schemeClr>
                </a:solidFill>
                <a:latin typeface="Tenorite" panose="00000500000000000000" pitchFamily="2" charset="0"/>
              </a:rPr>
              <a:t>Y corff dynol a'i systemau gwahanol</a:t>
            </a:r>
          </a:p>
        </p:txBody>
      </p:sp>
      <p:sp>
        <p:nvSpPr>
          <p:cNvPr id="6" name="TextBox 5">
            <a:extLst>
              <a:ext uri="{FF2B5EF4-FFF2-40B4-BE49-F238E27FC236}">
                <a16:creationId xmlns:a16="http://schemas.microsoft.com/office/drawing/2014/main" id="{B729A759-4873-5D7B-64C8-ADC60BE7BD76}"/>
              </a:ext>
            </a:extLst>
          </p:cNvPr>
          <p:cNvSpPr txBox="1"/>
          <p:nvPr/>
        </p:nvSpPr>
        <p:spPr>
          <a:xfrm>
            <a:off x="4780547" y="2339575"/>
            <a:ext cx="7170821" cy="2831544"/>
          </a:xfrm>
          <a:prstGeom prst="rect">
            <a:avLst/>
          </a:prstGeom>
          <a:noFill/>
        </p:spPr>
        <p:txBody>
          <a:bodyPr wrap="square" rtlCol="0">
            <a:spAutoFit/>
          </a:bodyPr>
          <a:lstStyle/>
          <a:p>
            <a:r>
              <a:rPr lang="cy-GB" sz="1600" dirty="0">
                <a:solidFill>
                  <a:schemeClr val="accent5">
                    <a:lumMod val="50000"/>
                  </a:schemeClr>
                </a:solidFill>
                <a:latin typeface="Tenorite" panose="00000500000000000000" pitchFamily="2" charset="0"/>
              </a:rPr>
              <a:t>Mae addysg sy'n seiliedig ar wyddoniaeth yn cael ei gydnabod yn eang fel elfen hanfodol o ddysgu plentyndod cynnar. Mae cyflwyno cysyniadau a phrosesau gwyddonol yn ystod y blynyddoedd cynnar yn cefnogi datblygiad sgiliau gwybyddol sylfaenol, gan alluogi plant i arsylwi ffenomenau yn systematig, llunio cwestiynau pwrpasol, cynhyrchu rhagfynegiadau, profi syniadau sy'n dod i'r amlwg, adeiladu rhagdybiaethau, a chyfathrebu eu canfyddiadau gydag eglurder cynyddol. Mae'r cymwyseddau hyn nid yn unig yn sail i lythrennedd gwyddonol ond hefyd yn cyfrannu at ddatblygiad ehangach </a:t>
            </a:r>
            <a:r>
              <a:rPr lang="cy-GB" sz="1600" dirty="0" err="1">
                <a:solidFill>
                  <a:schemeClr val="accent5">
                    <a:lumMod val="50000"/>
                  </a:schemeClr>
                </a:solidFill>
                <a:latin typeface="Tenorite" panose="00000500000000000000" pitchFamily="2" charset="0"/>
              </a:rPr>
              <a:t>dispositions</a:t>
            </a:r>
            <a:r>
              <a:rPr lang="cy-GB" sz="1600" dirty="0">
                <a:solidFill>
                  <a:schemeClr val="accent5">
                    <a:lumMod val="50000"/>
                  </a:schemeClr>
                </a:solidFill>
                <a:latin typeface="Tenorite" panose="00000500000000000000" pitchFamily="2" charset="0"/>
              </a:rPr>
              <a:t> dysgu gydol oes, megis chwilfrydedd, meddwl beirniadol, a rhesymu myfyriol.</a:t>
            </a:r>
          </a:p>
          <a:p>
            <a:endParaRPr lang="cy-GB" dirty="0"/>
          </a:p>
        </p:txBody>
      </p:sp>
    </p:spTree>
    <p:extLst>
      <p:ext uri="{BB962C8B-B14F-4D97-AF65-F5344CB8AC3E}">
        <p14:creationId xmlns:p14="http://schemas.microsoft.com/office/powerpoint/2010/main" val="1481457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203803-597C-9A87-2379-569362970BE4}"/>
              </a:ext>
            </a:extLst>
          </p:cNvPr>
          <p:cNvSpPr txBox="1"/>
          <p:nvPr/>
        </p:nvSpPr>
        <p:spPr>
          <a:xfrm>
            <a:off x="401052" y="352705"/>
            <a:ext cx="4331369" cy="6186309"/>
          </a:xfrm>
          <a:prstGeom prst="rect">
            <a:avLst/>
          </a:prstGeom>
          <a:noFill/>
        </p:spPr>
        <p:txBody>
          <a:bodyPr wrap="square">
            <a:spAutoFit/>
          </a:bodyPr>
          <a:lstStyle/>
          <a:p>
            <a:r>
              <a:rPr lang="cy-GB" b="0" i="0" dirty="0">
                <a:solidFill>
                  <a:schemeClr val="accent5">
                    <a:lumMod val="50000"/>
                  </a:schemeClr>
                </a:solidFill>
                <a:effectLst/>
                <a:latin typeface="Tenorite" panose="00000500000000000000" pitchFamily="2" charset="0"/>
              </a:rPr>
              <a:t>Yn y cyd-destun hwn, gellir ymgorffori bioleg—sy'n ymwneud ag organebau byw a phrosesau bywyd—yn effeithiol mewn addysg gynnar trwy addysgeg sy'n seiliedig ar chwarae. Mae dulliau o'r fath yn darparu cyfleoedd dilys, sy'n briodol i blant archwilio syniadau biolegol mewn ffyrdd ystyrlon. Trwy archwilio dan arweiniad a dysgu profiadol, gall dysgwyr ifanc ddechrau deall: </a:t>
            </a:r>
          </a:p>
          <a:p>
            <a:pPr marL="285750" indent="-285750">
              <a:buFont typeface="Wingdings" panose="05000000000000000000" pitchFamily="2" charset="2"/>
              <a:buChar char="§"/>
            </a:pPr>
            <a:r>
              <a:rPr lang="cy-GB" b="0" i="0" dirty="0">
                <a:solidFill>
                  <a:schemeClr val="accent5">
                    <a:lumMod val="50000"/>
                  </a:schemeClr>
                </a:solidFill>
                <a:effectLst/>
                <a:latin typeface="Tenorite" panose="00000500000000000000" pitchFamily="2" charset="0"/>
              </a:rPr>
              <a:t>Nodweddion ac amrywiaeth organebau byw, gan gynnwys anifeiliaid, bacteria a firysau </a:t>
            </a:r>
          </a:p>
          <a:p>
            <a:pPr marL="285750" indent="-285750">
              <a:buFont typeface="Wingdings" panose="05000000000000000000" pitchFamily="2" charset="2"/>
              <a:buChar char="§"/>
            </a:pPr>
            <a:r>
              <a:rPr lang="cy-GB" b="0" i="0" dirty="0">
                <a:solidFill>
                  <a:schemeClr val="accent5">
                    <a:lumMod val="50000"/>
                  </a:schemeClr>
                </a:solidFill>
                <a:effectLst/>
                <a:latin typeface="Tenorite" panose="00000500000000000000" pitchFamily="2" charset="0"/>
              </a:rPr>
              <a:t>Cylchoedd bywyd a chyfnodau datblygiadol planhigion ac anifeiliaid </a:t>
            </a:r>
          </a:p>
          <a:p>
            <a:pPr marL="285750" indent="-285750">
              <a:buFont typeface="Wingdings" panose="05000000000000000000" pitchFamily="2" charset="2"/>
              <a:buChar char="§"/>
            </a:pPr>
            <a:r>
              <a:rPr lang="cy-GB" b="0" i="0" dirty="0">
                <a:solidFill>
                  <a:schemeClr val="accent5">
                    <a:lumMod val="50000"/>
                  </a:schemeClr>
                </a:solidFill>
                <a:effectLst/>
                <a:latin typeface="Tenorite" panose="00000500000000000000" pitchFamily="2" charset="0"/>
              </a:rPr>
              <a:t>Strwythur a swyddogaeth y corff dynol a'i systemau amrywiol Mae ymgysylltu â chysyniadau biolegol yn y modd hwn yn caniatáu i blant adeiladu dealltwriaeth wyddonol gynnar wrth gryfhau sgiliau ymholi craidd ar yr un pryd.</a:t>
            </a:r>
            <a:endParaRPr lang="cy-GB" dirty="0">
              <a:solidFill>
                <a:schemeClr val="accent5">
                  <a:lumMod val="50000"/>
                </a:schemeClr>
              </a:solidFill>
              <a:latin typeface="Tenorite" panose="00000500000000000000" pitchFamily="2" charset="0"/>
            </a:endParaRPr>
          </a:p>
        </p:txBody>
      </p:sp>
      <p:sp>
        <p:nvSpPr>
          <p:cNvPr id="6" name="TextBox 5">
            <a:extLst>
              <a:ext uri="{FF2B5EF4-FFF2-40B4-BE49-F238E27FC236}">
                <a16:creationId xmlns:a16="http://schemas.microsoft.com/office/drawing/2014/main" id="{B6163201-6FA2-FAA4-C187-C94FCF149761}"/>
              </a:ext>
            </a:extLst>
          </p:cNvPr>
          <p:cNvSpPr txBox="1"/>
          <p:nvPr/>
        </p:nvSpPr>
        <p:spPr>
          <a:xfrm>
            <a:off x="5069305" y="2014698"/>
            <a:ext cx="6721643" cy="2862322"/>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Mewn addysg wyddonol, mae dysgwyr yn cymryd rhan yn systematig yn y prosesau cynllunio, datblygu a myfyrio ar draws pob dull o ymholi, sydd gyda'i gilydd yn strwythuro cyflwyno'r ystod. Mae gwaith cydweithredol pwrpasol, boed yn cael ei wneud mewn parau neu grwpiau bach, yn cefnogi mynegiad penodol y prosesau hyn o fewn gwersi. Mae hyn, yn ei dro, yn galluogi dysgwyr i fireinio a chymhwyso strategaethau meddwl a dysgu soffistigedig i gyd-destunau anghyfarwydd, a thrwy hynny gyfrannu at ganlyniadau addysgol o ansawdd uchel (Awdur, dyddiad)</a:t>
            </a:r>
          </a:p>
        </p:txBody>
      </p:sp>
    </p:spTree>
    <p:extLst>
      <p:ext uri="{BB962C8B-B14F-4D97-AF65-F5344CB8AC3E}">
        <p14:creationId xmlns:p14="http://schemas.microsoft.com/office/powerpoint/2010/main" val="107922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BA2786-F573-6D8F-A542-8CEA69EF71C5}"/>
              </a:ext>
            </a:extLst>
          </p:cNvPr>
          <p:cNvSpPr txBox="1"/>
          <p:nvPr/>
        </p:nvSpPr>
        <p:spPr>
          <a:xfrm>
            <a:off x="336886" y="320841"/>
            <a:ext cx="5406188" cy="3416320"/>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Mewn dysgu gwyddonol, mae dysgwyr yn mynegi syniadau, gwybodaeth a data trwy ystod o ddulliau cyfathrebu, wedi'u llunio gan ofynion penodol y dasg, y gynulleidfa a fwriadwyd, y pwrpas cyfathrebu a'u dewisiadau unigol. Gellir cyfleu cyfathrebu o'r fath trwy gyfrwng lluosog, gan gynnwys technolegau digidol, ac wrth i ddysgwyr ddatblygu, disgwylir iddynt ddangos soffistigedigrwydd cynyddol yn eu defnydd o derminoleg wyddonol, symbolau a chonfensiynau disgyblaethol, ochr yn ochr â chyflwyniad cliriach, mwy rhesymegol a threfnus o'u rhesymu.</a:t>
            </a:r>
          </a:p>
        </p:txBody>
      </p:sp>
      <p:sp>
        <p:nvSpPr>
          <p:cNvPr id="3" name="TextBox 2">
            <a:extLst>
              <a:ext uri="{FF2B5EF4-FFF2-40B4-BE49-F238E27FC236}">
                <a16:creationId xmlns:a16="http://schemas.microsoft.com/office/drawing/2014/main" id="{B7BF77CE-044A-2F70-957B-9482B92D617B}"/>
              </a:ext>
            </a:extLst>
          </p:cNvPr>
          <p:cNvSpPr txBox="1"/>
          <p:nvPr/>
        </p:nvSpPr>
        <p:spPr>
          <a:xfrm>
            <a:off x="5743074" y="320841"/>
            <a:ext cx="6112040" cy="1754326"/>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Amlinella </a:t>
            </a:r>
            <a:r>
              <a:rPr lang="cy-GB" dirty="0" err="1">
                <a:solidFill>
                  <a:schemeClr val="accent5">
                    <a:lumMod val="50000"/>
                  </a:schemeClr>
                </a:solidFill>
                <a:latin typeface="Tenorite" panose="00000500000000000000" pitchFamily="2" charset="0"/>
              </a:rPr>
              <a:t>Ofsted</a:t>
            </a:r>
            <a:r>
              <a:rPr lang="cy-GB" dirty="0">
                <a:solidFill>
                  <a:schemeClr val="accent5">
                    <a:lumMod val="50000"/>
                  </a:schemeClr>
                </a:solidFill>
                <a:latin typeface="Tenorite" panose="00000500000000000000" pitchFamily="2" charset="0"/>
              </a:rPr>
              <a:t> (2013) fod athrawon gwyddoniaeth effeithiol yn blaenoriaethu cynnal chwilfrydedd dysgwyr, a phan fydd yr egwyddor hon yn sail i addysgu wyddonol trwy ddulliau sydd yn seiliedig ar ymholiad, gall arwain at ystod eang o ganlyniadau cadarnhaol.</a:t>
            </a:r>
          </a:p>
          <a:p>
            <a:endParaRPr lang="cy-GB" dirty="0"/>
          </a:p>
        </p:txBody>
      </p:sp>
      <p:sp>
        <p:nvSpPr>
          <p:cNvPr id="4" name="TextBox 3">
            <a:extLst>
              <a:ext uri="{FF2B5EF4-FFF2-40B4-BE49-F238E27FC236}">
                <a16:creationId xmlns:a16="http://schemas.microsoft.com/office/drawing/2014/main" id="{803398A2-393A-86B8-1CC8-FC6435141D87}"/>
              </a:ext>
            </a:extLst>
          </p:cNvPr>
          <p:cNvSpPr txBox="1"/>
          <p:nvPr/>
        </p:nvSpPr>
        <p:spPr>
          <a:xfrm>
            <a:off x="336886" y="4014160"/>
            <a:ext cx="5759114" cy="2862322"/>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Dengys corff cynyddol o ymchwil gysylltiad systematig rhwng ymgysylltiad plant mewn chwarae a'u dilyniant datblygiadol ar draws sawl maes yn cynnwys caffael iaith (</a:t>
            </a:r>
            <a:r>
              <a:rPr lang="cy-GB" dirty="0" err="1">
                <a:solidFill>
                  <a:schemeClr val="accent5">
                    <a:lumMod val="50000"/>
                  </a:schemeClr>
                </a:solidFill>
                <a:latin typeface="Tenorite" panose="00000500000000000000" pitchFamily="2" charset="0"/>
              </a:rPr>
              <a:t>Toub</a:t>
            </a:r>
            <a:r>
              <a:rPr lang="cy-GB"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et</a:t>
            </a:r>
            <a:r>
              <a:rPr lang="cy-GB" i="1"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al</a:t>
            </a:r>
            <a:r>
              <a:rPr lang="cy-GB" dirty="0">
                <a:solidFill>
                  <a:schemeClr val="accent5">
                    <a:lumMod val="50000"/>
                  </a:schemeClr>
                </a:solidFill>
                <a:latin typeface="Tenorite" panose="00000500000000000000" pitchFamily="2" charset="0"/>
              </a:rPr>
              <a:t>., 2018), aeddfedu gweithrediad gweithredol (</a:t>
            </a:r>
            <a:r>
              <a:rPr lang="cy-GB" dirty="0" err="1">
                <a:solidFill>
                  <a:schemeClr val="accent5">
                    <a:lumMod val="50000"/>
                  </a:schemeClr>
                </a:solidFill>
                <a:latin typeface="Tenorite" panose="00000500000000000000" pitchFamily="2" charset="0"/>
              </a:rPr>
              <a:t>Tominey</a:t>
            </a:r>
            <a:r>
              <a:rPr lang="cy-GB" dirty="0">
                <a:solidFill>
                  <a:schemeClr val="accent5">
                    <a:lumMod val="50000"/>
                  </a:schemeClr>
                </a:solidFill>
                <a:latin typeface="Tenorite" panose="00000500000000000000" pitchFamily="2" charset="0"/>
              </a:rPr>
              <a:t> a </a:t>
            </a:r>
            <a:r>
              <a:rPr lang="cy-GB" dirty="0" err="1">
                <a:solidFill>
                  <a:schemeClr val="accent5">
                    <a:lumMod val="50000"/>
                  </a:schemeClr>
                </a:solidFill>
                <a:latin typeface="Tenorite" panose="00000500000000000000" pitchFamily="2" charset="0"/>
              </a:rPr>
              <a:t>McClelland</a:t>
            </a:r>
            <a:r>
              <a:rPr lang="cy-GB" dirty="0">
                <a:solidFill>
                  <a:schemeClr val="accent5">
                    <a:lumMod val="50000"/>
                  </a:schemeClr>
                </a:solidFill>
                <a:latin typeface="Tenorite" panose="00000500000000000000" pitchFamily="2" charset="0"/>
              </a:rPr>
              <a:t>, 2011), datblygu rhesymu mathemategol a gofodol (Fisher </a:t>
            </a:r>
            <a:r>
              <a:rPr lang="cy-GB" i="1" dirty="0" err="1">
                <a:solidFill>
                  <a:schemeClr val="accent5">
                    <a:lumMod val="50000"/>
                  </a:schemeClr>
                </a:solidFill>
                <a:latin typeface="Tenorite" panose="00000500000000000000" pitchFamily="2" charset="0"/>
              </a:rPr>
              <a:t>et</a:t>
            </a:r>
            <a:r>
              <a:rPr lang="cy-GB" i="1" dirty="0">
                <a:solidFill>
                  <a:schemeClr val="accent5">
                    <a:lumMod val="50000"/>
                  </a:schemeClr>
                </a:solidFill>
                <a:latin typeface="Tenorite" panose="00000500000000000000" pitchFamily="2" charset="0"/>
              </a:rPr>
              <a:t> </a:t>
            </a:r>
            <a:r>
              <a:rPr lang="cy-GB" i="1" dirty="0" err="1">
                <a:solidFill>
                  <a:schemeClr val="accent5">
                    <a:lumMod val="50000"/>
                  </a:schemeClr>
                </a:solidFill>
                <a:latin typeface="Tenorite" panose="00000500000000000000" pitchFamily="2" charset="0"/>
              </a:rPr>
              <a:t>al</a:t>
            </a:r>
            <a:r>
              <a:rPr lang="cy-GB" dirty="0">
                <a:solidFill>
                  <a:schemeClr val="accent5">
                    <a:lumMod val="50000"/>
                  </a:schemeClr>
                </a:solidFill>
                <a:latin typeface="Tenorite" panose="00000500000000000000" pitchFamily="2" charset="0"/>
              </a:rPr>
              <a:t>., 2013), meithrin meddwl gwyddonol (</a:t>
            </a:r>
            <a:r>
              <a:rPr lang="cy-GB" dirty="0" err="1">
                <a:solidFill>
                  <a:schemeClr val="accent5">
                    <a:lumMod val="50000"/>
                  </a:schemeClr>
                </a:solidFill>
                <a:latin typeface="Tenorite" panose="00000500000000000000" pitchFamily="2" charset="0"/>
              </a:rPr>
              <a:t>Schulz</a:t>
            </a:r>
            <a:r>
              <a:rPr lang="cy-GB" dirty="0">
                <a:solidFill>
                  <a:schemeClr val="accent5">
                    <a:lumMod val="50000"/>
                  </a:schemeClr>
                </a:solidFill>
                <a:latin typeface="Tenorite" panose="00000500000000000000" pitchFamily="2" charset="0"/>
              </a:rPr>
              <a:t> a </a:t>
            </a:r>
            <a:r>
              <a:rPr lang="cy-GB" dirty="0" err="1">
                <a:solidFill>
                  <a:schemeClr val="accent5">
                    <a:lumMod val="50000"/>
                  </a:schemeClr>
                </a:solidFill>
                <a:latin typeface="Tenorite" panose="00000500000000000000" pitchFamily="2" charset="0"/>
              </a:rPr>
              <a:t>Bonawitz</a:t>
            </a:r>
            <a:r>
              <a:rPr lang="cy-GB" dirty="0">
                <a:solidFill>
                  <a:schemeClr val="accent5">
                    <a:lumMod val="50000"/>
                  </a:schemeClr>
                </a:solidFill>
                <a:latin typeface="Tenorite" panose="00000500000000000000" pitchFamily="2" charset="0"/>
              </a:rPr>
              <a:t>, 2007), a gwella cymwyseddau cymdeithasol ac emosiynol (</a:t>
            </a:r>
            <a:r>
              <a:rPr lang="cy-GB" dirty="0" err="1">
                <a:solidFill>
                  <a:schemeClr val="accent5">
                    <a:lumMod val="50000"/>
                  </a:schemeClr>
                </a:solidFill>
                <a:latin typeface="Tenorite" panose="00000500000000000000" pitchFamily="2" charset="0"/>
              </a:rPr>
              <a:t>Dore</a:t>
            </a:r>
            <a:r>
              <a:rPr lang="cy-GB" dirty="0">
                <a:solidFill>
                  <a:schemeClr val="accent5">
                    <a:lumMod val="50000"/>
                  </a:schemeClr>
                </a:solidFill>
                <a:latin typeface="Tenorite" panose="00000500000000000000" pitchFamily="2" charset="0"/>
              </a:rPr>
              <a:t>, Smith, a </a:t>
            </a:r>
            <a:r>
              <a:rPr lang="cy-GB" dirty="0" err="1">
                <a:solidFill>
                  <a:schemeClr val="accent5">
                    <a:lumMod val="50000"/>
                  </a:schemeClr>
                </a:solidFill>
                <a:latin typeface="Tenorite" panose="00000500000000000000" pitchFamily="2" charset="0"/>
              </a:rPr>
              <a:t>Lillard</a:t>
            </a:r>
            <a:r>
              <a:rPr lang="cy-GB" dirty="0">
                <a:solidFill>
                  <a:schemeClr val="accent5">
                    <a:lumMod val="50000"/>
                  </a:schemeClr>
                </a:solidFill>
                <a:latin typeface="Tenorite" panose="00000500000000000000" pitchFamily="2" charset="0"/>
              </a:rPr>
              <a:t>, 2015).</a:t>
            </a:r>
          </a:p>
          <a:p>
            <a:endParaRPr lang="cy-GB" dirty="0"/>
          </a:p>
        </p:txBody>
      </p:sp>
      <p:pic>
        <p:nvPicPr>
          <p:cNvPr id="6" name="Picture 5">
            <a:extLst>
              <a:ext uri="{FF2B5EF4-FFF2-40B4-BE49-F238E27FC236}">
                <a16:creationId xmlns:a16="http://schemas.microsoft.com/office/drawing/2014/main" id="{728C41DF-19C5-FC3E-5665-1EA8A2ECB3A5}"/>
              </a:ext>
            </a:extLst>
          </p:cNvPr>
          <p:cNvPicPr>
            <a:picLocks noChangeAspect="1"/>
          </p:cNvPicPr>
          <p:nvPr/>
        </p:nvPicPr>
        <p:blipFill>
          <a:blip r:embed="rId2"/>
          <a:stretch>
            <a:fillRect/>
          </a:stretch>
        </p:blipFill>
        <p:spPr>
          <a:xfrm>
            <a:off x="6448928" y="1928822"/>
            <a:ext cx="4305673" cy="3314987"/>
          </a:xfrm>
          <a:prstGeom prst="rect">
            <a:avLst/>
          </a:prstGeom>
        </p:spPr>
      </p:pic>
      <p:sp>
        <p:nvSpPr>
          <p:cNvPr id="7" name="TextBox 6">
            <a:extLst>
              <a:ext uri="{FF2B5EF4-FFF2-40B4-BE49-F238E27FC236}">
                <a16:creationId xmlns:a16="http://schemas.microsoft.com/office/drawing/2014/main" id="{0CA9DDBE-F660-0852-985B-DC74949DFF52}"/>
              </a:ext>
            </a:extLst>
          </p:cNvPr>
          <p:cNvSpPr txBox="1"/>
          <p:nvPr/>
        </p:nvSpPr>
        <p:spPr>
          <a:xfrm>
            <a:off x="6371303" y="5231675"/>
            <a:ext cx="1966452" cy="261610"/>
          </a:xfrm>
          <a:prstGeom prst="rect">
            <a:avLst/>
          </a:prstGeom>
          <a:noFill/>
        </p:spPr>
        <p:txBody>
          <a:bodyPr wrap="square" rtlCol="0">
            <a:spAutoFit/>
          </a:bodyPr>
          <a:lstStyle/>
          <a:p>
            <a:r>
              <a:rPr lang="en-GB" sz="1100" dirty="0"/>
              <a:t>(</a:t>
            </a:r>
            <a:r>
              <a:rPr lang="en-GB" sz="1100" dirty="0" err="1"/>
              <a:t>Meducas</a:t>
            </a:r>
            <a:r>
              <a:rPr lang="en-GB" sz="1100" dirty="0"/>
              <a:t>, 2026)</a:t>
            </a:r>
            <a:endParaRPr lang="cy-GB" sz="1100" dirty="0"/>
          </a:p>
        </p:txBody>
      </p:sp>
    </p:spTree>
    <p:extLst>
      <p:ext uri="{BB962C8B-B14F-4D97-AF65-F5344CB8AC3E}">
        <p14:creationId xmlns:p14="http://schemas.microsoft.com/office/powerpoint/2010/main" val="489143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6F9A53-C01D-5EA7-BD0F-9AD558B27A48}"/>
              </a:ext>
            </a:extLst>
          </p:cNvPr>
          <p:cNvSpPr txBox="1"/>
          <p:nvPr/>
        </p:nvSpPr>
        <p:spPr>
          <a:xfrm>
            <a:off x="256673" y="352926"/>
            <a:ext cx="6625389" cy="738664"/>
          </a:xfrm>
          <a:prstGeom prst="rect">
            <a:avLst/>
          </a:prstGeom>
          <a:noFill/>
        </p:spPr>
        <p:txBody>
          <a:bodyPr wrap="square" rtlCol="0">
            <a:spAutoFit/>
          </a:bodyPr>
          <a:lstStyle/>
          <a:p>
            <a:r>
              <a:rPr lang="cy-GB" sz="2400" b="1" dirty="0">
                <a:solidFill>
                  <a:schemeClr val="accent5">
                    <a:lumMod val="50000"/>
                  </a:schemeClr>
                </a:solidFill>
                <a:latin typeface="Tenorite" panose="00000500000000000000" pitchFamily="2" charset="0"/>
              </a:rPr>
              <a:t>(d) Arfer da gan ymarferwyr eraill o’r dull hwn</a:t>
            </a:r>
            <a:endParaRPr lang="cy-GB" sz="2400" dirty="0">
              <a:solidFill>
                <a:schemeClr val="accent5">
                  <a:lumMod val="50000"/>
                </a:schemeClr>
              </a:solidFill>
              <a:latin typeface="Tenorite" panose="00000500000000000000" pitchFamily="2" charset="0"/>
            </a:endParaRPr>
          </a:p>
          <a:p>
            <a:endParaRPr lang="cy-GB" dirty="0"/>
          </a:p>
        </p:txBody>
      </p:sp>
      <p:sp>
        <p:nvSpPr>
          <p:cNvPr id="3" name="TextBox 2">
            <a:extLst>
              <a:ext uri="{FF2B5EF4-FFF2-40B4-BE49-F238E27FC236}">
                <a16:creationId xmlns:a16="http://schemas.microsoft.com/office/drawing/2014/main" id="{A38B0A8C-0B1E-1F1A-5519-9F1B703E46D0}"/>
              </a:ext>
            </a:extLst>
          </p:cNvPr>
          <p:cNvSpPr txBox="1"/>
          <p:nvPr/>
        </p:nvSpPr>
        <p:spPr>
          <a:xfrm>
            <a:off x="256673" y="722258"/>
            <a:ext cx="7892716" cy="3139321"/>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Penderfynodd pedair ysgol eglwys yn y de ddwyrain gydweithio wrth lunio’u cwricwlwm (Estyn, </a:t>
            </a:r>
            <a:r>
              <a:rPr lang="cy-GB"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Dull canolog i’r cynllunio oedd ‘Cysyniad Lens’, gan ddiffinio’r datganiadau ‘Beth sy’n bwysig’ ar draws y Meysydd Dysgu a Phrofiad ymhellach. Trefnwyd y chwe Maes Dysgu a Phrofiad yn ‘Lensys’. O dan bob Lens gosodwyd datganiadau o’r ‘Yr Hyn sy’n Bwysig’ perthnasol, y Camau Cynnydd ac ysgol fedrau, gwybodaeth a phrofiadau cynyddol datblygiadol o’r Meithrin i Flwyddyn 6. Caniataodd dull y Lens i’r ysgolion gael dealltwriaeth gyffredin o elfennau ‘pa’ a ‘phryd’ y  cwricwlwm yr oedd angen eu haddysgu’ (Estyn, </a:t>
            </a:r>
            <a:r>
              <a:rPr lang="cy-GB"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Ochr yn ochr â Chysyniadau Lens, datblygodd yr ysgolion ddealltwriaeth gyffredin o addysgeg a ‘Sut’ byddai eu cwricwlwm yn cael ei gyflwyno o ran cysylltu dysgu ar draws y cwricwlwm </a:t>
            </a:r>
          </a:p>
        </p:txBody>
      </p:sp>
      <p:sp>
        <p:nvSpPr>
          <p:cNvPr id="4" name="TextBox 3">
            <a:extLst>
              <a:ext uri="{FF2B5EF4-FFF2-40B4-BE49-F238E27FC236}">
                <a16:creationId xmlns:a16="http://schemas.microsoft.com/office/drawing/2014/main" id="{319EAB70-B250-B899-A0B0-A20DA1ABE8F1}"/>
              </a:ext>
            </a:extLst>
          </p:cNvPr>
          <p:cNvSpPr txBox="1"/>
          <p:nvPr/>
        </p:nvSpPr>
        <p:spPr>
          <a:xfrm>
            <a:off x="3818021" y="3919751"/>
            <a:ext cx="8101263" cy="2585323"/>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(Estyn, </a:t>
            </a:r>
            <a:r>
              <a:rPr lang="cy-GB"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Penderfynont ar themâu ‘Llinyn Aur’ yn mapio’r lensys (gan gynnwys y datganiadau ‘Yr Hyn sy’n Bwysig’) ar draws y cwricwlwm. Ym mhob un o’r pedair ysgol, addysgwyd un ‘Llinyn Aur’ fesul tymor dros gylch dwy flynedd. Ar lefel ysgol, troswyd y llinynnau yma’n ‘Anturiaethau Dysgu’ gwahanol, yn ffocysu ar gwestiynau ymholi, er enghraifft ‘Beth wnaeth y Rhufeiniaid fyth i chi?’ (Estyn, </a:t>
            </a:r>
            <a:r>
              <a:rPr lang="cy-GB" u="sng" dirty="0">
                <a:solidFill>
                  <a:schemeClr val="accent5">
                    <a:lumMod val="50000"/>
                  </a:schemeClr>
                </a:solidFill>
                <a:latin typeface="Tenorite" panose="00000500000000000000" pitchFamily="2" charset="0"/>
              </a:rPr>
              <a:t>2023)</a:t>
            </a:r>
            <a:r>
              <a:rPr lang="cy-GB" dirty="0">
                <a:solidFill>
                  <a:schemeClr val="accent5">
                    <a:lumMod val="50000"/>
                  </a:schemeClr>
                </a:solidFill>
                <a:latin typeface="Tenorite" panose="00000500000000000000" pitchFamily="2" charset="0"/>
              </a:rPr>
              <a:t> . Yna, datblygwyd y rhain yn dasgau cyfoethog, gan ddarparu cyd-destunau dilys ar gyfer dysgu a chaniatáu lle i lais y disgybl dywys y dysgu i gyfeiriadau gwahanol. Penllanw’r dysgu fyddai arddangos i ddathlu’r dysgu. Dengys tystiolaeth fod y dull.</a:t>
            </a:r>
          </a:p>
        </p:txBody>
      </p:sp>
    </p:spTree>
    <p:extLst>
      <p:ext uri="{BB962C8B-B14F-4D97-AF65-F5344CB8AC3E}">
        <p14:creationId xmlns:p14="http://schemas.microsoft.com/office/powerpoint/2010/main" val="3997947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3D23B2-500A-446E-EFF8-30CC1A43E25D}"/>
              </a:ext>
            </a:extLst>
          </p:cNvPr>
          <p:cNvSpPr txBox="1"/>
          <p:nvPr/>
        </p:nvSpPr>
        <p:spPr>
          <a:xfrm>
            <a:off x="4620126" y="224589"/>
            <a:ext cx="2951747" cy="923330"/>
          </a:xfrm>
          <a:prstGeom prst="rect">
            <a:avLst/>
          </a:prstGeom>
          <a:noFill/>
        </p:spPr>
        <p:txBody>
          <a:bodyPr wrap="square" rtlCol="0">
            <a:spAutoFit/>
          </a:bodyPr>
          <a:lstStyle/>
          <a:p>
            <a:r>
              <a:rPr lang="cy-GB" sz="5400" b="1" noProof="0" dirty="0">
                <a:solidFill>
                  <a:schemeClr val="accent5">
                    <a:lumMod val="50000"/>
                  </a:schemeClr>
                </a:solidFill>
                <a:latin typeface="Tenorite" panose="00000500000000000000" pitchFamily="2" charset="0"/>
              </a:rPr>
              <a:t>Casgliad</a:t>
            </a:r>
          </a:p>
        </p:txBody>
      </p:sp>
      <p:sp>
        <p:nvSpPr>
          <p:cNvPr id="3" name="TextBox 2">
            <a:extLst>
              <a:ext uri="{FF2B5EF4-FFF2-40B4-BE49-F238E27FC236}">
                <a16:creationId xmlns:a16="http://schemas.microsoft.com/office/drawing/2014/main" id="{77B82BE7-9DB8-1A78-6578-1298A7B296AB}"/>
              </a:ext>
            </a:extLst>
          </p:cNvPr>
          <p:cNvSpPr txBox="1"/>
          <p:nvPr/>
        </p:nvSpPr>
        <p:spPr>
          <a:xfrm>
            <a:off x="1032387" y="1147919"/>
            <a:ext cx="10382865" cy="4247317"/>
          </a:xfrm>
          <a:prstGeom prst="rect">
            <a:avLst/>
          </a:prstGeom>
          <a:noFill/>
        </p:spPr>
        <p:txBody>
          <a:bodyPr wrap="square" rtlCol="0">
            <a:spAutoFit/>
          </a:bodyPr>
          <a:lstStyle/>
          <a:p>
            <a:r>
              <a:rPr lang="cy-GB" dirty="0">
                <a:solidFill>
                  <a:schemeClr val="accent5">
                    <a:lumMod val="50000"/>
                  </a:schemeClr>
                </a:solidFill>
                <a:latin typeface="Tenorite" panose="00000500000000000000" pitchFamily="2" charset="0"/>
              </a:rPr>
              <a:t>Wrth gwblhau’r portffolio hwn, daw’n amlwg bod pob un o’r pedwar cysyniad, yr ystafell ddosbarth awyr agored, Effaith </a:t>
            </a:r>
            <a:r>
              <a:rPr lang="cy-GB" dirty="0" err="1">
                <a:solidFill>
                  <a:schemeClr val="accent5">
                    <a:lumMod val="50000"/>
                  </a:schemeClr>
                </a:solidFill>
                <a:latin typeface="Tenorite" panose="00000500000000000000" pitchFamily="2" charset="0"/>
              </a:rPr>
              <a:t>Leonardo</a:t>
            </a:r>
            <a:r>
              <a:rPr lang="cy-GB" dirty="0">
                <a:solidFill>
                  <a:schemeClr val="accent5">
                    <a:lumMod val="50000"/>
                  </a:schemeClr>
                </a:solidFill>
                <a:latin typeface="Tenorite" panose="00000500000000000000" pitchFamily="2" charset="0"/>
              </a:rPr>
              <a:t>, Mantell yr Arbenigwr a chwarae gwyddonol, yn cyfrannu’n sylweddol at feithrin dysgwyr </a:t>
            </a:r>
            <a:r>
              <a:rPr lang="cy-GB" dirty="0" err="1">
                <a:solidFill>
                  <a:schemeClr val="accent5">
                    <a:lumMod val="50000"/>
                  </a:schemeClr>
                </a:solidFill>
                <a:latin typeface="Tenorite" panose="00000500000000000000" pitchFamily="2" charset="0"/>
              </a:rPr>
              <a:t>ymholgar</a:t>
            </a:r>
            <a:r>
              <a:rPr lang="cy-GB" dirty="0">
                <a:solidFill>
                  <a:schemeClr val="accent5">
                    <a:lumMod val="50000"/>
                  </a:schemeClr>
                </a:solidFill>
                <a:latin typeface="Tenorite" panose="00000500000000000000" pitchFamily="2" charset="0"/>
              </a:rPr>
              <a:t> a chreadigol. Mae’r cysyniadau’n adlewyrchu gweledigaeth ehangach Cwricwlwm i Gymru, a bwysleisia ymchwilio, ymholi, creadigrwydd, cydweithio ac ymreolaeth fel elfennau craidd. Ar draws y cysyniadau, gwelir pwyslais ar brofiadau dilys sydd yn cysylltu dysgu ag amgylchiadau go iawn, boed hynny drwy gyfuno celf a gwyddoniaeth, datblygu gweithgareddau awyr agored neu greu cyd-destunau </a:t>
            </a:r>
            <a:r>
              <a:rPr lang="cy-GB" dirty="0" err="1">
                <a:solidFill>
                  <a:schemeClr val="accent5">
                    <a:lumMod val="50000"/>
                  </a:schemeClr>
                </a:solidFill>
                <a:latin typeface="Tenorite" panose="00000500000000000000" pitchFamily="2" charset="0"/>
              </a:rPr>
              <a:t>ffuglennol</a:t>
            </a:r>
            <a:r>
              <a:rPr lang="cy-GB" dirty="0">
                <a:solidFill>
                  <a:schemeClr val="accent5">
                    <a:lumMod val="50000"/>
                  </a:schemeClr>
                </a:solidFill>
                <a:latin typeface="Tenorite" panose="00000500000000000000" pitchFamily="2" charset="0"/>
              </a:rPr>
              <a:t> sy’n annog meddwl beirniadol. Dengys enghreifftiau gan Estyn sut gwna ysgolion weithredu’r dulliau hyn yn ymarferol, gan wella ymgysylltiad dysgwyr a chodi safonau. Yn ogystal, mae fy mhrofiadau personol yn tystio i’r effaith gadarnhaol y mae dulliau </a:t>
            </a:r>
            <a:r>
              <a:rPr lang="cy-GB" dirty="0" err="1">
                <a:solidFill>
                  <a:schemeClr val="accent5">
                    <a:lumMod val="50000"/>
                  </a:schemeClr>
                </a:solidFill>
                <a:latin typeface="Tenorite" panose="00000500000000000000" pitchFamily="2" charset="0"/>
              </a:rPr>
              <a:t>ymholgar</a:t>
            </a:r>
            <a:r>
              <a:rPr lang="cy-GB" dirty="0">
                <a:solidFill>
                  <a:schemeClr val="accent5">
                    <a:lumMod val="50000"/>
                  </a:schemeClr>
                </a:solidFill>
                <a:latin typeface="Tenorite" panose="00000500000000000000" pitchFamily="2" charset="0"/>
              </a:rPr>
              <a:t> a chreadigol yn ei chael ar ddatblygiad plant, yn enwedig pan ddarperir amgylcheddau sydd yn meithrin rhyddid, chwilfrydedd a datrys problemau. Yn y pen draw, dengys yr astudiaeth hon fod dulliau </a:t>
            </a:r>
            <a:r>
              <a:rPr lang="cy-GB" dirty="0" err="1">
                <a:solidFill>
                  <a:schemeClr val="accent5">
                    <a:lumMod val="50000"/>
                  </a:schemeClr>
                </a:solidFill>
                <a:latin typeface="Tenorite" panose="00000500000000000000" pitchFamily="2" charset="0"/>
              </a:rPr>
              <a:t>addysgegol</a:t>
            </a:r>
            <a:r>
              <a:rPr lang="cy-GB" dirty="0">
                <a:solidFill>
                  <a:schemeClr val="accent5">
                    <a:lumMod val="50000"/>
                  </a:schemeClr>
                </a:solidFill>
                <a:latin typeface="Tenorite" panose="00000500000000000000" pitchFamily="2" charset="0"/>
              </a:rPr>
              <a:t> blaengar yn hanfodol i baratoi dysgwyr ar gyfer heriau cymdeithasol, technolegol ac amgylcheddol yr unfed ganrif ar hugain, gan eu galluogi i ddod yn ddinasyddion hyderus, meddylgar ac arloesol.</a:t>
            </a:r>
          </a:p>
          <a:p>
            <a:endParaRPr lang="cy-GB" dirty="0"/>
          </a:p>
        </p:txBody>
      </p:sp>
    </p:spTree>
    <p:extLst>
      <p:ext uri="{BB962C8B-B14F-4D97-AF65-F5344CB8AC3E}">
        <p14:creationId xmlns:p14="http://schemas.microsoft.com/office/powerpoint/2010/main" val="27254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ACF742-30DD-ED0B-0EA0-2E5CEB2DEA97}"/>
              </a:ext>
            </a:extLst>
          </p:cNvPr>
          <p:cNvSpPr txBox="1"/>
          <p:nvPr/>
        </p:nvSpPr>
        <p:spPr>
          <a:xfrm>
            <a:off x="334297" y="235974"/>
            <a:ext cx="5043948" cy="830997"/>
          </a:xfrm>
          <a:prstGeom prst="rect">
            <a:avLst/>
          </a:prstGeom>
          <a:noFill/>
        </p:spPr>
        <p:txBody>
          <a:bodyPr wrap="square" rtlCol="0">
            <a:spAutoFit/>
          </a:bodyPr>
          <a:lstStyle/>
          <a:p>
            <a:r>
              <a:rPr lang="cy-GB" sz="4800" b="1" dirty="0">
                <a:solidFill>
                  <a:schemeClr val="accent1"/>
                </a:solidFill>
                <a:latin typeface="Tenorite" panose="00000500000000000000" pitchFamily="2" charset="0"/>
              </a:rPr>
              <a:t>Rhestr cyfeirnodi</a:t>
            </a:r>
          </a:p>
        </p:txBody>
      </p:sp>
      <p:sp>
        <p:nvSpPr>
          <p:cNvPr id="4" name="TextBox 3">
            <a:extLst>
              <a:ext uri="{FF2B5EF4-FFF2-40B4-BE49-F238E27FC236}">
                <a16:creationId xmlns:a16="http://schemas.microsoft.com/office/drawing/2014/main" id="{5C8D3545-3E31-3DFE-365B-8842B2DBB67F}"/>
              </a:ext>
            </a:extLst>
          </p:cNvPr>
          <p:cNvSpPr txBox="1"/>
          <p:nvPr/>
        </p:nvSpPr>
        <p:spPr>
          <a:xfrm>
            <a:off x="658761" y="1219200"/>
            <a:ext cx="9950245" cy="4616648"/>
          </a:xfrm>
          <a:prstGeom prst="rect">
            <a:avLst/>
          </a:prstGeom>
          <a:noFill/>
        </p:spPr>
        <p:txBody>
          <a:bodyPr wrap="square" rtlCol="0">
            <a:spAutoFit/>
          </a:bodyPr>
          <a:lstStyle/>
          <a:p>
            <a:r>
              <a:rPr lang="cy-GB" sz="1200" dirty="0"/>
              <a:t>BBC Cymru, (2018) Ar gael ar: </a:t>
            </a:r>
            <a:r>
              <a:rPr lang="cy-GB" sz="1200" u="sng" dirty="0">
                <a:hlinkClick r:id="rId2"/>
              </a:rPr>
              <a:t>https://www.bbc.co.uk/cymrufyw/saf/45828571</a:t>
            </a:r>
            <a:r>
              <a:rPr lang="cy-GB" sz="1200" dirty="0"/>
              <a:t>. (Cyrchwyd 22 Mawrth 2026).</a:t>
            </a:r>
          </a:p>
          <a:p>
            <a:endParaRPr lang="cy-GB" sz="1200" dirty="0"/>
          </a:p>
          <a:p>
            <a:r>
              <a:rPr lang="cy-GB" sz="1200" dirty="0" err="1"/>
              <a:t>Bilton</a:t>
            </a:r>
            <a:r>
              <a:rPr lang="cy-GB" sz="1200" dirty="0"/>
              <a:t>, H., &amp; </a:t>
            </a:r>
            <a:r>
              <a:rPr lang="cy-GB" sz="1200" dirty="0" err="1"/>
              <a:t>Waters</a:t>
            </a:r>
            <a:r>
              <a:rPr lang="cy-GB" sz="1200" dirty="0"/>
              <a:t>, J. (2017). </a:t>
            </a:r>
            <a:r>
              <a:rPr lang="cy-GB" sz="1200" dirty="0" err="1"/>
              <a:t>Why</a:t>
            </a:r>
            <a:r>
              <a:rPr lang="cy-GB" sz="1200" dirty="0"/>
              <a:t> </a:t>
            </a:r>
            <a:r>
              <a:rPr lang="cy-GB" sz="1200" dirty="0" err="1"/>
              <a:t>Take</a:t>
            </a:r>
            <a:r>
              <a:rPr lang="cy-GB" sz="1200" dirty="0"/>
              <a:t> Young </a:t>
            </a:r>
            <a:r>
              <a:rPr lang="cy-GB" sz="1200" dirty="0" err="1"/>
              <a:t>Children</a:t>
            </a:r>
            <a:r>
              <a:rPr lang="cy-GB" sz="1200" dirty="0"/>
              <a:t> </a:t>
            </a:r>
            <a:r>
              <a:rPr lang="cy-GB" sz="1200" dirty="0" err="1"/>
              <a:t>Outside</a:t>
            </a:r>
            <a:r>
              <a:rPr lang="cy-GB" sz="1200" dirty="0"/>
              <a:t>? A </a:t>
            </a:r>
            <a:r>
              <a:rPr lang="cy-GB" sz="1200" dirty="0" err="1"/>
              <a:t>Critical</a:t>
            </a:r>
            <a:r>
              <a:rPr lang="cy-GB" sz="1200" dirty="0"/>
              <a:t> </a:t>
            </a:r>
            <a:r>
              <a:rPr lang="cy-GB" sz="1200" dirty="0" err="1"/>
              <a:t>Consideration</a:t>
            </a:r>
            <a:r>
              <a:rPr lang="cy-GB" sz="1200" dirty="0"/>
              <a:t> of the </a:t>
            </a:r>
            <a:r>
              <a:rPr lang="cy-GB" sz="1200" dirty="0" err="1"/>
              <a:t>Professed</a:t>
            </a:r>
            <a:r>
              <a:rPr lang="cy-GB" sz="1200" dirty="0"/>
              <a:t> </a:t>
            </a:r>
            <a:r>
              <a:rPr lang="cy-GB" sz="1200" dirty="0" err="1"/>
              <a:t>Aims</a:t>
            </a:r>
            <a:r>
              <a:rPr lang="cy-GB" sz="1200" dirty="0"/>
              <a:t> </a:t>
            </a:r>
            <a:r>
              <a:rPr lang="cy-GB" sz="1200" dirty="0" err="1"/>
              <a:t>for</a:t>
            </a:r>
            <a:r>
              <a:rPr lang="cy-GB" sz="1200" dirty="0"/>
              <a:t> </a:t>
            </a:r>
            <a:r>
              <a:rPr lang="cy-GB" sz="1200" dirty="0" err="1"/>
              <a:t>Outdoor</a:t>
            </a:r>
            <a:r>
              <a:rPr lang="cy-GB" sz="1200" dirty="0"/>
              <a:t> </a:t>
            </a:r>
            <a:r>
              <a:rPr lang="cy-GB" sz="1200" dirty="0" err="1"/>
              <a:t>Learning</a:t>
            </a:r>
            <a:r>
              <a:rPr lang="cy-GB" sz="1200" dirty="0"/>
              <a:t> </a:t>
            </a:r>
            <a:r>
              <a:rPr lang="cy-GB" sz="1200" dirty="0" err="1"/>
              <a:t>in</a:t>
            </a:r>
            <a:r>
              <a:rPr lang="cy-GB" sz="1200" dirty="0"/>
              <a:t> the </a:t>
            </a:r>
            <a:r>
              <a:rPr lang="cy-GB" sz="1200" dirty="0" err="1"/>
              <a:t>Early</a:t>
            </a:r>
            <a:r>
              <a:rPr lang="cy-GB" sz="1200" dirty="0"/>
              <a:t> </a:t>
            </a:r>
            <a:r>
              <a:rPr lang="cy-GB" sz="1200" dirty="0" err="1"/>
              <a:t>Years</a:t>
            </a:r>
            <a:r>
              <a:rPr lang="cy-GB" sz="1200" dirty="0"/>
              <a:t> by </a:t>
            </a:r>
            <a:r>
              <a:rPr lang="cy-GB" sz="1200" dirty="0" err="1"/>
              <a:t>Teachers</a:t>
            </a:r>
            <a:r>
              <a:rPr lang="cy-GB" sz="1200" dirty="0"/>
              <a:t> </a:t>
            </a:r>
            <a:r>
              <a:rPr lang="cy-GB" sz="1200" dirty="0" err="1"/>
              <a:t>from</a:t>
            </a:r>
            <a:r>
              <a:rPr lang="cy-GB" sz="1200" dirty="0"/>
              <a:t> </a:t>
            </a:r>
            <a:r>
              <a:rPr lang="cy-GB" sz="1200" dirty="0" err="1"/>
              <a:t>England</a:t>
            </a:r>
            <a:r>
              <a:rPr lang="cy-GB" sz="1200" dirty="0"/>
              <a:t> </a:t>
            </a:r>
            <a:r>
              <a:rPr lang="cy-GB" sz="1200" dirty="0" err="1"/>
              <a:t>and</a:t>
            </a:r>
            <a:r>
              <a:rPr lang="cy-GB" sz="1200" dirty="0"/>
              <a:t> Wales. </a:t>
            </a:r>
            <a:r>
              <a:rPr lang="cy-GB" sz="1200" i="1" dirty="0" err="1"/>
              <a:t>Social</a:t>
            </a:r>
            <a:r>
              <a:rPr lang="cy-GB" sz="1200" i="1" dirty="0"/>
              <a:t> </a:t>
            </a:r>
            <a:r>
              <a:rPr lang="cy-GB" sz="1200" i="1" dirty="0" err="1"/>
              <a:t>Sciences</a:t>
            </a:r>
            <a:r>
              <a:rPr lang="cy-GB" sz="1200" dirty="0"/>
              <a:t>, </a:t>
            </a:r>
            <a:r>
              <a:rPr lang="cy-GB" sz="1200" i="1" dirty="0"/>
              <a:t>6</a:t>
            </a:r>
            <a:r>
              <a:rPr lang="cy-GB" sz="1200" dirty="0"/>
              <a:t>(1), 1. </a:t>
            </a:r>
            <a:r>
              <a:rPr lang="cy-GB" sz="1200" u="sng" dirty="0">
                <a:hlinkClick r:id="rId3"/>
              </a:rPr>
              <a:t>https://doi.org/10.3390/socsci6010001</a:t>
            </a:r>
            <a:r>
              <a:rPr lang="cy-GB" sz="1200" dirty="0"/>
              <a:t>.</a:t>
            </a:r>
          </a:p>
          <a:p>
            <a:endParaRPr lang="cy-GB" sz="1200" dirty="0"/>
          </a:p>
          <a:p>
            <a:r>
              <a:rPr lang="cy-GB" sz="1200" dirty="0" err="1"/>
              <a:t>Donaldson</a:t>
            </a:r>
            <a:r>
              <a:rPr lang="cy-GB" sz="1200" dirty="0"/>
              <a:t>, G. (2015). Dyfodol Llwyddiannus: Adolygiad Annibynnol o’r Cwricwlwm a’r Trefniadau Asesu yng Nghymru. Llywodraeth Cymru.</a:t>
            </a:r>
          </a:p>
          <a:p>
            <a:endParaRPr lang="cy-GB" sz="1200" dirty="0"/>
          </a:p>
          <a:p>
            <a:r>
              <a:rPr lang="cy-GB" sz="1200" dirty="0"/>
              <a:t>Estyn, (2020) Ar gael ar: </a:t>
            </a:r>
            <a:r>
              <a:rPr lang="cy-GB" sz="1200" u="sng" dirty="0">
                <a:hlinkClick r:id="rId4"/>
              </a:rPr>
              <a:t>https://www.estyn.llyw.cymru/adnoddau-gwella/dull-blaengar-o-gefnogi-disgyblion-mwy-galluog-a-dawnus/</a:t>
            </a:r>
            <a:r>
              <a:rPr lang="cy-GB" sz="1200" dirty="0"/>
              <a:t>. (Cyrchwyd 22 Mawrth 2026).</a:t>
            </a:r>
          </a:p>
          <a:p>
            <a:endParaRPr lang="cy-GB" sz="1200" dirty="0"/>
          </a:p>
          <a:p>
            <a:r>
              <a:rPr lang="cy-GB" sz="1200" dirty="0"/>
              <a:t>Estyn, (2023). Ar gael ar: </a:t>
            </a:r>
            <a:r>
              <a:rPr lang="cy-GB" sz="1200" u="sng" dirty="0">
                <a:hlinkClick r:id="rId5"/>
              </a:rPr>
              <a:t>https://www.estyn.llyw.cymru/adnoddau-gwella/taith-gwricwlaidd-bwrpasol-a-chydweithredol/</a:t>
            </a:r>
            <a:r>
              <a:rPr lang="cy-GB" sz="1200" dirty="0"/>
              <a:t>. (Cyrchwyd 22 Mawrth 2026).</a:t>
            </a:r>
          </a:p>
          <a:p>
            <a:r>
              <a:rPr lang="cy-GB" sz="1200" dirty="0" err="1"/>
              <a:t>French</a:t>
            </a:r>
            <a:r>
              <a:rPr lang="cy-GB" sz="1200" dirty="0"/>
              <a:t>, G. &amp; Edwards, A. (2023). A </a:t>
            </a:r>
            <a:r>
              <a:rPr lang="cy-GB" sz="1200" dirty="0" err="1"/>
              <a:t>place‑based</a:t>
            </a:r>
            <a:r>
              <a:rPr lang="cy-GB" sz="1200" dirty="0"/>
              <a:t> </a:t>
            </a:r>
            <a:r>
              <a:rPr lang="cy-GB" sz="1200" dirty="0" err="1"/>
              <a:t>pedagogy</a:t>
            </a:r>
            <a:r>
              <a:rPr lang="cy-GB" sz="1200" dirty="0"/>
              <a:t> </a:t>
            </a:r>
            <a:r>
              <a:rPr lang="cy-GB" sz="1200" dirty="0" err="1"/>
              <a:t>for</a:t>
            </a:r>
            <a:r>
              <a:rPr lang="cy-GB" sz="1200" dirty="0"/>
              <a:t> </a:t>
            </a:r>
            <a:r>
              <a:rPr lang="cy-GB" sz="1200" dirty="0" err="1"/>
              <a:t>outdoor</a:t>
            </a:r>
            <a:r>
              <a:rPr lang="cy-GB" sz="1200" dirty="0"/>
              <a:t> </a:t>
            </a:r>
            <a:r>
              <a:rPr lang="cy-GB" sz="1200" dirty="0" err="1"/>
              <a:t>education</a:t>
            </a:r>
            <a:r>
              <a:rPr lang="cy-GB" sz="1200" dirty="0"/>
              <a:t>. Cyhoeddwr.</a:t>
            </a:r>
          </a:p>
          <a:p>
            <a:endParaRPr lang="cy-GB" sz="1200" dirty="0"/>
          </a:p>
          <a:p>
            <a:r>
              <a:rPr lang="cy-GB" sz="1200" dirty="0"/>
              <a:t>Gosoda Llywodraeth Cymru. (2023). Ar gael ar: </a:t>
            </a:r>
            <a:r>
              <a:rPr lang="cy-GB" sz="1200" u="sng" dirty="0">
                <a:hlinkClick r:id="rId6"/>
              </a:rPr>
              <a:t>https://hwb.gov.wales/api/storage/177a33a6-7c70-4843-bb63-903e70a04154/teaching-and-learning-in-the-outdoors-the-current-state-of-outdoor-learning-in-schools-in-wales.pdf</a:t>
            </a:r>
            <a:r>
              <a:rPr lang="cy-GB" sz="1200" dirty="0"/>
              <a:t>. (Cyrchwyd 22 Mawrth 2026).</a:t>
            </a:r>
          </a:p>
          <a:p>
            <a:endParaRPr lang="cy-GB" sz="1200" dirty="0"/>
          </a:p>
          <a:p>
            <a:r>
              <a:rPr lang="cy-GB" sz="1200" dirty="0"/>
              <a:t>Hwb Addysg Cymru. (2022). Ar gael ar: </a:t>
            </a:r>
            <a:r>
              <a:rPr lang="cy-GB" sz="1200" u="sng" dirty="0">
                <a:hlinkClick r:id="rId7"/>
              </a:rPr>
              <a:t>https://hwb.gov.wales/curriculum-for-wales/expressive-arts/designing-your-curriculum/#:~:text=The%20creative%20process%20is%20the,failure%20as%20a%20learning%20experience</a:t>
            </a:r>
            <a:r>
              <a:rPr lang="cy-GB" sz="1200" dirty="0"/>
              <a:t>. (Cyrchwyd 22 Mawrth 2026).</a:t>
            </a:r>
          </a:p>
          <a:p>
            <a:endParaRPr lang="cy-GB" sz="1200" dirty="0"/>
          </a:p>
          <a:p>
            <a:r>
              <a:rPr lang="cy-GB" sz="1200" dirty="0"/>
              <a:t>Stanley, S. (2014) </a:t>
            </a:r>
            <a:r>
              <a:rPr lang="cy-GB" sz="1200" i="1" dirty="0" err="1"/>
              <a:t>Pocket</a:t>
            </a:r>
            <a:r>
              <a:rPr lang="cy-GB" sz="1200" i="1" dirty="0"/>
              <a:t> PAL: </a:t>
            </a:r>
            <a:r>
              <a:rPr lang="cy-GB" sz="1200" i="1" dirty="0" err="1"/>
              <a:t>Creating</a:t>
            </a:r>
            <a:r>
              <a:rPr lang="cy-GB" sz="1200" i="1" dirty="0"/>
              <a:t> </a:t>
            </a:r>
            <a:r>
              <a:rPr lang="cy-GB" sz="1200" i="1" dirty="0" err="1"/>
              <a:t>Enquiring</a:t>
            </a:r>
            <a:r>
              <a:rPr lang="cy-GB" sz="1200" i="1" dirty="0"/>
              <a:t> </a:t>
            </a:r>
            <a:r>
              <a:rPr lang="cy-GB" sz="1200" i="1" dirty="0" err="1"/>
              <a:t>Minds</a:t>
            </a:r>
            <a:r>
              <a:rPr lang="cy-GB" sz="1200" dirty="0"/>
              <a:t>. 2nd edn. London: </a:t>
            </a:r>
            <a:r>
              <a:rPr lang="cy-GB" sz="1200" dirty="0" err="1"/>
              <a:t>Bloomsbury</a:t>
            </a:r>
            <a:r>
              <a:rPr lang="cy-GB" sz="1200" dirty="0"/>
              <a:t> </a:t>
            </a:r>
            <a:r>
              <a:rPr lang="cy-GB" sz="1200" dirty="0" err="1"/>
              <a:t>Education</a:t>
            </a:r>
            <a:r>
              <a:rPr lang="cy-GB" sz="1200"/>
              <a:t>.</a:t>
            </a:r>
          </a:p>
          <a:p>
            <a:endParaRPr lang="cy-GB" sz="1200" dirty="0"/>
          </a:p>
          <a:p>
            <a:r>
              <a:rPr lang="en-US" sz="1200" dirty="0"/>
              <a:t>University of Hertfordshire, 2007). </a:t>
            </a:r>
            <a:r>
              <a:rPr lang="cy-GB" sz="1200" dirty="0"/>
              <a:t>Ar gael ar: </a:t>
            </a:r>
            <a:r>
              <a:rPr lang="cy-GB" sz="1200" u="sng" dirty="0">
                <a:hlinkClick r:id="rId8"/>
              </a:rPr>
              <a:t>https://sitem.herts.ac.uk/education/RLO_Assets/PS/PS_U10/PS_U10_A08/outdoor%20learning%20EYFS.pdf</a:t>
            </a:r>
            <a:r>
              <a:rPr lang="cy-GB" sz="1200" dirty="0"/>
              <a:t>. (Cyrchwyd 22 Mawrth 2026).</a:t>
            </a:r>
          </a:p>
          <a:p>
            <a:endParaRPr lang="cy-GB" dirty="0"/>
          </a:p>
        </p:txBody>
      </p:sp>
    </p:spTree>
    <p:extLst>
      <p:ext uri="{BB962C8B-B14F-4D97-AF65-F5344CB8AC3E}">
        <p14:creationId xmlns:p14="http://schemas.microsoft.com/office/powerpoint/2010/main" val="44800909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TM03457444[[fn=Basis]]</Template>
  <TotalTime>722</TotalTime>
  <Words>5845</Words>
  <Application>Microsoft Office PowerPoint</Application>
  <PresentationFormat>Widescreen</PresentationFormat>
  <Paragraphs>154</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Corbel</vt:lpstr>
      <vt:lpstr>Tenorite</vt:lpstr>
      <vt:lpstr>Wingdings</vt:lpstr>
      <vt:lpstr>Basis</vt:lpstr>
      <vt:lpstr>Y Meddwl Ymholgar: Dulliau dysgu ac addysgu creadigol (eces5021c)</vt:lpstr>
      <vt:lpstr>Cyflwyniad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Vernon (2302839)</dc:creator>
  <cp:lastModifiedBy>Ellie Vernon (2302839)</cp:lastModifiedBy>
  <cp:revision>1</cp:revision>
  <dcterms:created xsi:type="dcterms:W3CDTF">2026-03-23T10:40:55Z</dcterms:created>
  <dcterms:modified xsi:type="dcterms:W3CDTF">2026-03-23T22:45:31Z</dcterms:modified>
</cp:coreProperties>
</file>