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2" r:id="rId1"/>
  </p:sldMasterIdLst>
  <p:notesMasterIdLst>
    <p:notesMasterId r:id="rId25"/>
  </p:notesMasterIdLst>
  <p:sldIdLst>
    <p:sldId id="257" r:id="rId2"/>
    <p:sldId id="329" r:id="rId3"/>
    <p:sldId id="330" r:id="rId4"/>
    <p:sldId id="331" r:id="rId5"/>
    <p:sldId id="332" r:id="rId6"/>
    <p:sldId id="333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50" r:id="rId23"/>
    <p:sldId id="297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6259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Freely adapted from “How To Read A Scientific Paper” by Kelly Hogan [https://bio.unc.edu/files/2011/06/How-to-read-a-scientific-paper.ppt accessed (18/10/2014)]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537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5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5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6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251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25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90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389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4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28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5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634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7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49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3</a:t>
            </a:r>
          </a:p>
          <a:p>
            <a:r>
              <a:rPr lang="en-GB" dirty="0" smtClean="0"/>
              <a:t>Reading Journal Papers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journal papers?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75% of your references in your research proposal to be book or journal references – why?</a:t>
            </a:r>
          </a:p>
          <a:p>
            <a:endParaRPr lang="en-GB" dirty="0" smtClean="0"/>
          </a:p>
          <a:p>
            <a:r>
              <a:rPr lang="en-GB" dirty="0" smtClean="0"/>
              <a:t>Journal </a:t>
            </a:r>
            <a:r>
              <a:rPr lang="en-GB" dirty="0"/>
              <a:t>papers are primary sources, normally written by the people who actually did the research</a:t>
            </a:r>
          </a:p>
          <a:p>
            <a:r>
              <a:rPr lang="en-GB" dirty="0" smtClean="0"/>
              <a:t>Books are, in effect, summaries of large numbers of journal papers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 of a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journal papers will contain the following sections:</a:t>
            </a:r>
          </a:p>
          <a:p>
            <a:pPr lvl="1"/>
            <a:r>
              <a:rPr lang="en-GB" dirty="0" smtClean="0"/>
              <a:t>Title &amp; authors</a:t>
            </a:r>
          </a:p>
          <a:p>
            <a:pPr lvl="1"/>
            <a:r>
              <a:rPr lang="en-GB" dirty="0" smtClean="0"/>
              <a:t>Abstract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Results</a:t>
            </a:r>
          </a:p>
          <a:p>
            <a:pPr lvl="1"/>
            <a:r>
              <a:rPr lang="en-GB" dirty="0" smtClean="0"/>
              <a:t>Discussion</a:t>
            </a:r>
          </a:p>
          <a:p>
            <a:pPr lvl="1"/>
            <a:r>
              <a:rPr lang="en-GB" dirty="0" smtClean="0"/>
              <a:t>Acknowledgements</a:t>
            </a:r>
          </a:p>
          <a:p>
            <a:pPr lvl="1"/>
            <a:r>
              <a:rPr lang="en-GB" dirty="0" smtClean="0"/>
              <a:t>References</a:t>
            </a:r>
          </a:p>
          <a:p>
            <a:r>
              <a:rPr lang="en-GB" dirty="0" smtClean="0"/>
              <a:t>These sections might be given different names, or might be split into subsections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 smtClean="0"/>
              <a:t>You may be able to tell if the paper is of interest just by reading the title</a:t>
            </a:r>
          </a:p>
          <a:p>
            <a:pPr lvl="1"/>
            <a:r>
              <a:rPr lang="en-GB" dirty="0" smtClean="0"/>
              <a:t>Very rarely is the title ‘catchy’ or humorous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order of the authors is often meaningful</a:t>
            </a:r>
          </a:p>
          <a:p>
            <a:pPr lvl="1"/>
            <a:r>
              <a:rPr lang="en-GB" dirty="0" smtClean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 smtClean="0"/>
              <a:t>Big Name Researcher first</a:t>
            </a:r>
            <a:r>
              <a:rPr lang="en-GB" dirty="0"/>
              <a:t>, person who did the work second, person who controls the money </a:t>
            </a:r>
            <a:r>
              <a:rPr lang="en-GB" dirty="0" smtClean="0"/>
              <a:t>last</a:t>
            </a:r>
          </a:p>
          <a:p>
            <a:pPr lvl="1"/>
            <a:r>
              <a:rPr lang="en-GB" dirty="0" smtClean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 smtClean="0"/>
              <a:t>®</a:t>
            </a:r>
            <a:r>
              <a:rPr lang="en-US" dirty="0" smtClean="0"/>
              <a:t>” </a:t>
            </a:r>
          </a:p>
          <a:p>
            <a:pPr marL="411480" lvl="1" indent="0">
              <a:buNone/>
            </a:pPr>
            <a:r>
              <a:rPr lang="en-US" dirty="0" smtClean="0"/>
              <a:t>Whitehead</a:t>
            </a:r>
            <a:r>
              <a:rPr lang="en-US" dirty="0"/>
              <a:t>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</a:t>
            </a:r>
            <a:r>
              <a:rPr lang="en-GB" dirty="0" smtClean="0"/>
              <a:t>.” </a:t>
            </a:r>
          </a:p>
          <a:p>
            <a:pPr marL="411480" lvl="1" indent="0">
              <a:buNone/>
            </a:pPr>
            <a:r>
              <a:rPr lang="en-GB" dirty="0" err="1" smtClean="0"/>
              <a:t>Ingi</a:t>
            </a:r>
            <a:r>
              <a:rPr lang="en-GB" dirty="0" smtClean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</a:t>
            </a:r>
            <a:r>
              <a:rPr lang="en-GB" dirty="0" smtClean="0"/>
              <a:t>Whitehead Int</a:t>
            </a:r>
            <a:r>
              <a:rPr lang="en-GB" dirty="0"/>
              <a:t>. J. Technology Marketing, Vol. 3, No. 3, 2008, pp 293-303</a:t>
            </a:r>
            <a:r>
              <a:rPr lang="en-GB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6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</a:t>
            </a:r>
            <a:r>
              <a:rPr lang="en-US" dirty="0" smtClean="0"/>
              <a:t>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13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  <a:endParaRPr lang="en-GB" dirty="0" smtClean="0"/>
          </a:p>
          <a:p>
            <a:r>
              <a:rPr lang="en-GB" dirty="0" smtClean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99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Brief background of the subject</a:t>
            </a:r>
          </a:p>
          <a:p>
            <a:r>
              <a:rPr lang="en-GB" dirty="0" smtClean="0"/>
              <a:t>The purpose of the research</a:t>
            </a:r>
          </a:p>
          <a:p>
            <a:r>
              <a:rPr lang="en-GB" dirty="0" smtClean="0"/>
              <a:t>The main findings</a:t>
            </a:r>
          </a:p>
          <a:p>
            <a:r>
              <a:rPr lang="en-GB" dirty="0" smtClean="0"/>
              <a:t>How these findings fit into the field</a:t>
            </a:r>
          </a:p>
          <a:p>
            <a:endParaRPr lang="en-GB" dirty="0"/>
          </a:p>
          <a:p>
            <a:r>
              <a:rPr lang="en-GB" dirty="0" smtClean="0"/>
              <a:t>This is what you see when you do a search in the IEEE/ACM/Library files</a:t>
            </a:r>
          </a:p>
          <a:p>
            <a:r>
              <a:rPr lang="en-GB" dirty="0" smtClean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presents the background in the field</a:t>
            </a:r>
          </a:p>
          <a:p>
            <a:r>
              <a:rPr lang="en-GB" dirty="0" smtClean="0"/>
              <a:t>It is written for the authors’ peers, including those in related fields</a:t>
            </a:r>
          </a:p>
          <a:p>
            <a:r>
              <a:rPr lang="en-GB" dirty="0" smtClean="0"/>
              <a:t>It provides the necessary background to explain why the findings of the paper are important</a:t>
            </a:r>
          </a:p>
          <a:p>
            <a:r>
              <a:rPr lang="en-GB" dirty="0" smtClean="0"/>
              <a:t>It usually contains</a:t>
            </a:r>
          </a:p>
          <a:p>
            <a:pPr lvl="1"/>
            <a:r>
              <a:rPr lang="en-GB" dirty="0" smtClean="0"/>
              <a:t>The accepted state of knowledge in the field</a:t>
            </a:r>
          </a:p>
          <a:p>
            <a:pPr lvl="1"/>
            <a:r>
              <a:rPr lang="en-GB" dirty="0" smtClean="0"/>
              <a:t>A focus on the part of the field being explored (often describing the data set(s) used in the paper)</a:t>
            </a:r>
          </a:p>
          <a:p>
            <a:pPr lvl="1"/>
            <a:r>
              <a:rPr lang="en-GB" dirty="0" smtClean="0"/>
              <a:t>The hypothesis being tested</a:t>
            </a:r>
          </a:p>
          <a:p>
            <a:pPr lvl="1"/>
            <a:r>
              <a:rPr lang="en-GB" dirty="0" smtClean="0"/>
              <a:t>The findings and conclusions</a:t>
            </a:r>
          </a:p>
          <a:p>
            <a:pPr lvl="1"/>
            <a:r>
              <a:rPr lang="en-GB" dirty="0" smtClean="0"/>
              <a:t>A whole bunch of references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paper</a:t>
            </a:r>
          </a:p>
          <a:p>
            <a:pPr lvl="1"/>
            <a:r>
              <a:rPr lang="en-GB" dirty="0" smtClean="0"/>
              <a:t>Take notes</a:t>
            </a:r>
          </a:p>
          <a:p>
            <a:pPr lvl="1"/>
            <a:r>
              <a:rPr lang="en-GB" dirty="0" smtClean="0"/>
              <a:t>Draw relevant figures</a:t>
            </a:r>
          </a:p>
          <a:p>
            <a:pPr lvl="1"/>
            <a:r>
              <a:rPr lang="en-GB" dirty="0" smtClean="0"/>
              <a:t>Define vocabulary (Wikipedia is your friend! </a:t>
            </a:r>
            <a:r>
              <a:rPr lang="en-GB" dirty="0" smtClean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detailed enough that another scientist could replicate the study</a:t>
            </a:r>
          </a:p>
          <a:p>
            <a:pPr lvl="1"/>
            <a:r>
              <a:rPr lang="en-GB" dirty="0" smtClean="0"/>
              <a:t>Where did the data set come from?</a:t>
            </a:r>
          </a:p>
          <a:p>
            <a:pPr lvl="1"/>
            <a:r>
              <a:rPr lang="en-GB" dirty="0" smtClean="0"/>
              <a:t>What software/hardware was used?</a:t>
            </a:r>
          </a:p>
          <a:p>
            <a:pPr lvl="1"/>
            <a:r>
              <a:rPr lang="en-GB" dirty="0" smtClean="0"/>
              <a:t>Was any software/hardware developed and, if so, what did it do?</a:t>
            </a:r>
          </a:p>
          <a:p>
            <a:r>
              <a:rPr lang="en-GB" dirty="0" smtClean="0"/>
              <a:t>This section may be compressed</a:t>
            </a:r>
          </a:p>
          <a:p>
            <a:pPr lvl="1"/>
            <a:r>
              <a:rPr lang="en-GB" dirty="0" smtClean="0"/>
              <a:t>If so then there will probably be a reference to a longer paper with more technical details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often skim this bit in a first reading, but expect to come back to them once you’ve read the results</a:t>
            </a:r>
          </a:p>
          <a:p>
            <a:r>
              <a:rPr lang="en-GB" dirty="0" smtClean="0"/>
              <a:t>Things to note</a:t>
            </a:r>
          </a:p>
          <a:p>
            <a:pPr lvl="1"/>
            <a:r>
              <a:rPr lang="en-GB" dirty="0" smtClean="0"/>
              <a:t>What was the dataset?</a:t>
            </a:r>
          </a:p>
          <a:p>
            <a:pPr lvl="1"/>
            <a:r>
              <a:rPr lang="en-GB" dirty="0" smtClean="0"/>
              <a:t>How was it collected?</a:t>
            </a:r>
          </a:p>
          <a:p>
            <a:pPr lvl="1"/>
            <a:r>
              <a:rPr lang="en-GB" dirty="0" smtClean="0"/>
              <a:t>What was the population the authors were looking at?</a:t>
            </a:r>
          </a:p>
          <a:p>
            <a:pPr lvl="1"/>
            <a:r>
              <a:rPr lang="en-GB" dirty="0" smtClean="0"/>
              <a:t>What conditions were used?</a:t>
            </a:r>
          </a:p>
          <a:p>
            <a:pPr lvl="1"/>
            <a:r>
              <a:rPr lang="en-GB" dirty="0" smtClean="0"/>
              <a:t>Was the study repeated?</a:t>
            </a:r>
          </a:p>
          <a:p>
            <a:pPr lvl="1"/>
            <a:r>
              <a:rPr lang="en-GB" dirty="0" smtClean="0"/>
              <a:t>Was this a prototype/pilot study or a full study?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introduction poses the questions; the results answers them</a:t>
            </a:r>
          </a:p>
          <a:p>
            <a:r>
              <a:rPr lang="en-GB" dirty="0" smtClean="0"/>
              <a:t>The results are stated</a:t>
            </a:r>
          </a:p>
          <a:p>
            <a:pPr lvl="1"/>
            <a:r>
              <a:rPr lang="en-GB" dirty="0" smtClean="0"/>
              <a:t>The interpretation of the results is often in the following </a:t>
            </a:r>
            <a:r>
              <a:rPr lang="en-GB" i="1" dirty="0" smtClean="0"/>
              <a:t>Discussion</a:t>
            </a:r>
            <a:r>
              <a:rPr lang="en-GB" dirty="0" smtClean="0"/>
              <a:t> section</a:t>
            </a:r>
          </a:p>
          <a:p>
            <a:r>
              <a:rPr lang="en-GB" dirty="0" smtClean="0"/>
              <a:t>Figures and tables are included so that the reader can see the results for themselves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Read the text straight through</a:t>
            </a:r>
          </a:p>
          <a:p>
            <a:pPr lvl="1"/>
            <a:r>
              <a:rPr lang="en-GB" dirty="0" smtClean="0"/>
              <a:t>If the text refers to a figure, examine that figure</a:t>
            </a:r>
          </a:p>
          <a:p>
            <a:r>
              <a:rPr lang="en-GB" dirty="0" smtClean="0"/>
              <a:t>Take notes on both the text </a:t>
            </a:r>
            <a:r>
              <a:rPr lang="en-GB" b="1" dirty="0" smtClean="0"/>
              <a:t>and</a:t>
            </a:r>
            <a:r>
              <a:rPr lang="en-GB" dirty="0" smtClean="0"/>
              <a:t> the figures</a:t>
            </a:r>
          </a:p>
          <a:p>
            <a:r>
              <a:rPr lang="en-GB" dirty="0" smtClean="0"/>
              <a:t>For each experiment/figure you should be able to explain</a:t>
            </a:r>
          </a:p>
          <a:p>
            <a:pPr lvl="1"/>
            <a:r>
              <a:rPr lang="en-GB" dirty="0" smtClean="0"/>
              <a:t>The basic procedure</a:t>
            </a:r>
          </a:p>
          <a:p>
            <a:pPr lvl="1"/>
            <a:r>
              <a:rPr lang="en-GB" dirty="0" smtClean="0"/>
              <a:t>The question it attempts to answer</a:t>
            </a:r>
          </a:p>
          <a:p>
            <a:pPr lvl="1"/>
            <a:r>
              <a:rPr lang="en-GB" dirty="0" smtClean="0"/>
              <a:t>The results</a:t>
            </a:r>
          </a:p>
          <a:p>
            <a:pPr lvl="1"/>
            <a:r>
              <a:rPr lang="en-GB" dirty="0" smtClean="0"/>
              <a:t>The conclusion</a:t>
            </a:r>
          </a:p>
          <a:p>
            <a:pPr lvl="1"/>
            <a:r>
              <a:rPr lang="en-GB" dirty="0" smtClean="0"/>
              <a:t>Any criticisms/problems/questions you have</a:t>
            </a:r>
          </a:p>
          <a:p>
            <a:r>
              <a:rPr lang="en-GB" dirty="0" smtClean="0"/>
              <a:t>Remember to look up things you’re not familiar with – again, Wikipedia and YouTube are your friends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the data is analysed to show what the authors believe that they show</a:t>
            </a:r>
          </a:p>
          <a:p>
            <a:pPr lvl="1"/>
            <a:r>
              <a:rPr lang="en-GB" dirty="0" smtClean="0"/>
              <a:t>You may disagree with their interpretations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/>
              <a:t>Findings are related to other findings in the field</a:t>
            </a:r>
          </a:p>
          <a:p>
            <a:pPr lvl="1"/>
            <a:r>
              <a:rPr lang="en-GB" dirty="0" smtClean="0"/>
              <a:t>How does this contribute to the field?</a:t>
            </a:r>
          </a:p>
          <a:p>
            <a:pPr lvl="1"/>
            <a:r>
              <a:rPr lang="en-GB" dirty="0" smtClean="0"/>
              <a:t>Does it correct errors?</a:t>
            </a:r>
          </a:p>
          <a:p>
            <a:pPr lvl="1"/>
            <a:r>
              <a:rPr lang="en-GB" dirty="0" smtClean="0"/>
              <a:t>How is this work significant?</a:t>
            </a:r>
          </a:p>
          <a:p>
            <a:r>
              <a:rPr lang="en-GB" dirty="0" smtClean="0"/>
              <a:t>There will probably be references here as the authors refer back to what was said in the 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Things to do -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notes and answer these questions</a:t>
            </a:r>
          </a:p>
          <a:p>
            <a:pPr lvl="1"/>
            <a:r>
              <a:rPr lang="en-GB" dirty="0" smtClean="0"/>
              <a:t>What conclusions do the authors draw? </a:t>
            </a:r>
            <a:endParaRPr lang="en-GB" dirty="0"/>
          </a:p>
          <a:p>
            <a:pPr lvl="1"/>
            <a:r>
              <a:rPr lang="en-GB" dirty="0" smtClean="0"/>
              <a:t>Are their conclusions logical?</a:t>
            </a:r>
          </a:p>
          <a:p>
            <a:pPr lvl="1"/>
            <a:r>
              <a:rPr lang="en-GB" dirty="0" smtClean="0"/>
              <a:t>Are there any other possible interpretations of the results?</a:t>
            </a:r>
          </a:p>
          <a:p>
            <a:r>
              <a:rPr lang="en-GB" dirty="0" smtClean="0"/>
              <a:t>Describe for yourself what makes the findings significant</a:t>
            </a:r>
          </a:p>
          <a:p>
            <a:pPr lvl="1"/>
            <a:r>
              <a:rPr lang="en-GB" dirty="0" smtClean="0"/>
              <a:t>Does is contribute to knowledge or correct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Thank people who contributed materials or data</a:t>
            </a:r>
          </a:p>
          <a:p>
            <a:r>
              <a:rPr lang="en-GB" dirty="0" smtClean="0"/>
              <a:t>Thank people who contributed technically but not intellectually (i.e. would not be authors)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contains the list of papers cited in the text</a:t>
            </a:r>
          </a:p>
          <a:p>
            <a:pPr lvl="1"/>
            <a:r>
              <a:rPr lang="en-GB" dirty="0" smtClean="0"/>
              <a:t>May be in any of several formats</a:t>
            </a:r>
          </a:p>
          <a:p>
            <a:r>
              <a:rPr lang="en-GB" dirty="0" smtClean="0"/>
              <a:t>Papers may be cited in any section of the paper, but citations are most likely to appear in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four-step method for reading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1 – skim the paper</a:t>
            </a:r>
          </a:p>
          <a:p>
            <a:pPr lvl="1"/>
            <a:r>
              <a:rPr lang="en-GB" dirty="0" smtClean="0"/>
              <a:t>Look at major headings – do they follow the structure just described?</a:t>
            </a:r>
          </a:p>
          <a:p>
            <a:pPr lvl="1"/>
            <a:r>
              <a:rPr lang="en-GB" dirty="0" smtClean="0"/>
              <a:t>How many tables and figures are there? What kinds are they?</a:t>
            </a:r>
          </a:p>
          <a:p>
            <a:pPr lvl="1"/>
            <a:r>
              <a:rPr lang="en-GB" dirty="0" smtClean="0"/>
              <a:t>What is the conclusion?</a:t>
            </a:r>
          </a:p>
          <a:p>
            <a:r>
              <a:rPr lang="en-GB" dirty="0" smtClean="0"/>
              <a:t>Step 2 – identify the vocabulary</a:t>
            </a:r>
          </a:p>
          <a:p>
            <a:pPr lvl="1"/>
            <a:r>
              <a:rPr lang="en-GB" dirty="0" smtClean="0"/>
              <a:t>Underline words and phrases you don’t understand</a:t>
            </a:r>
          </a:p>
          <a:p>
            <a:pPr lvl="1"/>
            <a:r>
              <a:rPr lang="en-GB" dirty="0" smtClean="0"/>
              <a:t>Look up anything you don’t understand</a:t>
            </a:r>
          </a:p>
          <a:p>
            <a:pPr lvl="1"/>
            <a:r>
              <a:rPr lang="en-GB" dirty="0" smtClean="0"/>
              <a:t>Some phrases will be part of larger concepts; you will get the context for these on the second reading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3 – read for comprehension, section by section</a:t>
            </a:r>
          </a:p>
          <a:p>
            <a:pPr lvl="1"/>
            <a:r>
              <a:rPr lang="en-GB" dirty="0" smtClean="0"/>
              <a:t>Take notes as described earlier</a:t>
            </a:r>
          </a:p>
          <a:p>
            <a:pPr lvl="1"/>
            <a:r>
              <a:rPr lang="en-GB" dirty="0" smtClean="0"/>
              <a:t>Take lots of notes on paper and then write up a summarised form on the computer</a:t>
            </a:r>
          </a:p>
          <a:p>
            <a:pPr lvl="1"/>
            <a:r>
              <a:rPr lang="en-GB" dirty="0" smtClean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4 – reflection and criticism</a:t>
            </a:r>
          </a:p>
          <a:p>
            <a:pPr lvl="1"/>
            <a:r>
              <a:rPr lang="en-GB" dirty="0" smtClean="0"/>
              <a:t>Was this the best way to collect data or perform an experiment? </a:t>
            </a:r>
            <a:endParaRPr lang="en-GB" dirty="0"/>
          </a:p>
          <a:p>
            <a:pPr lvl="1"/>
            <a:r>
              <a:rPr lang="en-GB" dirty="0" smtClean="0"/>
              <a:t>Did they perform the experiment/tests correctly?</a:t>
            </a:r>
          </a:p>
          <a:p>
            <a:pPr lvl="1"/>
            <a:r>
              <a:rPr lang="en-GB" dirty="0" smtClean="0"/>
              <a:t>Can you see any patterns or trends in the data that are problems that are not mentioned?</a:t>
            </a:r>
          </a:p>
          <a:p>
            <a:pPr lvl="1"/>
            <a:r>
              <a:rPr lang="en-GB" dirty="0" smtClean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 smtClean="0"/>
              <a:t>What further questions do you have?</a:t>
            </a:r>
          </a:p>
          <a:p>
            <a:pPr lvl="1"/>
            <a:r>
              <a:rPr lang="en-GB" dirty="0" smtClean="0"/>
              <a:t>What would you suggest that they do next?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long will this take?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longer than you expect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Where to find papers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Start looking for papers for your review essay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924</TotalTime>
  <Words>1467</Words>
  <Application>Microsoft Office PowerPoint</Application>
  <PresentationFormat>On-screen Show (4:3)</PresentationFormat>
  <Paragraphs>196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Georgia</vt:lpstr>
      <vt:lpstr>Trebuchet MS</vt:lpstr>
      <vt:lpstr>Wingdings</vt:lpstr>
      <vt:lpstr>Wingdings 2</vt:lpstr>
      <vt:lpstr>Nik2013</vt:lpstr>
      <vt:lpstr>Research &amp; Development Methods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subject>Data Representation</dc:subject>
  <dc:creator>Nik Whitehead</dc:creator>
  <cp:lastModifiedBy>Mabrouka Abuhmida</cp:lastModifiedBy>
  <cp:revision>106</cp:revision>
  <dcterms:created xsi:type="dcterms:W3CDTF">2006-01-28T12:00:35Z</dcterms:created>
  <dcterms:modified xsi:type="dcterms:W3CDTF">2019-02-18T17:14:16Z</dcterms:modified>
</cp:coreProperties>
</file>