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4630400" cy="8229600"/>
  <p:notesSz cx="6858000" cy="9144000"/>
  <p:defaultTextStyle>
    <a:defPPr>
      <a:defRPr lang="en-US"/>
    </a:defPPr>
    <a:lvl1pPr marL="0" algn="l" defTabSz="1306220" rtl="0" eaLnBrk="1" latinLnBrk="0" hangingPunct="1">
      <a:defRPr sz="2600" kern="1200">
        <a:solidFill>
          <a:schemeClr val="tx1"/>
        </a:solidFill>
        <a:latin typeface="+mn-lt"/>
        <a:ea typeface="+mn-ea"/>
        <a:cs typeface="+mn-cs"/>
      </a:defRPr>
    </a:lvl1pPr>
    <a:lvl2pPr marL="653110" algn="l" defTabSz="1306220" rtl="0" eaLnBrk="1" latinLnBrk="0" hangingPunct="1">
      <a:defRPr sz="2600" kern="1200">
        <a:solidFill>
          <a:schemeClr val="tx1"/>
        </a:solidFill>
        <a:latin typeface="+mn-lt"/>
        <a:ea typeface="+mn-ea"/>
        <a:cs typeface="+mn-cs"/>
      </a:defRPr>
    </a:lvl2pPr>
    <a:lvl3pPr marL="1306220" algn="l" defTabSz="1306220" rtl="0" eaLnBrk="1" latinLnBrk="0" hangingPunct="1">
      <a:defRPr sz="2600" kern="1200">
        <a:solidFill>
          <a:schemeClr val="tx1"/>
        </a:solidFill>
        <a:latin typeface="+mn-lt"/>
        <a:ea typeface="+mn-ea"/>
        <a:cs typeface="+mn-cs"/>
      </a:defRPr>
    </a:lvl3pPr>
    <a:lvl4pPr marL="1959331" algn="l" defTabSz="1306220" rtl="0" eaLnBrk="1" latinLnBrk="0" hangingPunct="1">
      <a:defRPr sz="2600" kern="1200">
        <a:solidFill>
          <a:schemeClr val="tx1"/>
        </a:solidFill>
        <a:latin typeface="+mn-lt"/>
        <a:ea typeface="+mn-ea"/>
        <a:cs typeface="+mn-cs"/>
      </a:defRPr>
    </a:lvl4pPr>
    <a:lvl5pPr marL="2612441" algn="l" defTabSz="1306220" rtl="0" eaLnBrk="1" latinLnBrk="0" hangingPunct="1">
      <a:defRPr sz="2600" kern="1200">
        <a:solidFill>
          <a:schemeClr val="tx1"/>
        </a:solidFill>
        <a:latin typeface="+mn-lt"/>
        <a:ea typeface="+mn-ea"/>
        <a:cs typeface="+mn-cs"/>
      </a:defRPr>
    </a:lvl5pPr>
    <a:lvl6pPr marL="3265551" algn="l" defTabSz="1306220" rtl="0" eaLnBrk="1" latinLnBrk="0" hangingPunct="1">
      <a:defRPr sz="2600" kern="1200">
        <a:solidFill>
          <a:schemeClr val="tx1"/>
        </a:solidFill>
        <a:latin typeface="+mn-lt"/>
        <a:ea typeface="+mn-ea"/>
        <a:cs typeface="+mn-cs"/>
      </a:defRPr>
    </a:lvl6pPr>
    <a:lvl7pPr marL="3918661" algn="l" defTabSz="1306220" rtl="0" eaLnBrk="1" latinLnBrk="0" hangingPunct="1">
      <a:defRPr sz="2600" kern="1200">
        <a:solidFill>
          <a:schemeClr val="tx1"/>
        </a:solidFill>
        <a:latin typeface="+mn-lt"/>
        <a:ea typeface="+mn-ea"/>
        <a:cs typeface="+mn-cs"/>
      </a:defRPr>
    </a:lvl7pPr>
    <a:lvl8pPr marL="4571771" algn="l" defTabSz="1306220" rtl="0" eaLnBrk="1" latinLnBrk="0" hangingPunct="1">
      <a:defRPr sz="2600" kern="1200">
        <a:solidFill>
          <a:schemeClr val="tx1"/>
        </a:solidFill>
        <a:latin typeface="+mn-lt"/>
        <a:ea typeface="+mn-ea"/>
        <a:cs typeface="+mn-cs"/>
      </a:defRPr>
    </a:lvl8pPr>
    <a:lvl9pPr marL="5224882" algn="l" defTabSz="1306220" rtl="0" eaLnBrk="1" latinLnBrk="0" hangingPunct="1">
      <a:defRPr sz="2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p15:clr>
            <a:srgbClr val="A4A3A4"/>
          </p15:clr>
        </p15:guide>
        <p15:guide id="2" pos="46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993" autoAdjust="0"/>
  </p:normalViewPr>
  <p:slideViewPr>
    <p:cSldViewPr>
      <p:cViewPr>
        <p:scale>
          <a:sx n="50" d="100"/>
          <a:sy n="50" d="100"/>
        </p:scale>
        <p:origin x="1522" y="130"/>
      </p:cViewPr>
      <p:guideLst>
        <p:guide orient="horz" pos="2592"/>
        <p:guide pos="4608"/>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31772A-D0ED-426B-8ED4-AABB6703D18E}" type="datetimeFigureOut">
              <a:rPr lang="en-US" smtClean="0"/>
              <a:t>7/9/2023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226E7A-A2FC-40B6-8BC7-F19CAF359126}" type="slidenum">
              <a:rPr lang="en-US" smtClean="0"/>
              <a:t>‹#›</a:t>
            </a:fld>
            <a:endParaRPr lang="en-US"/>
          </a:p>
        </p:txBody>
      </p:sp>
    </p:spTree>
    <p:extLst>
      <p:ext uri="{BB962C8B-B14F-4D97-AF65-F5344CB8AC3E}">
        <p14:creationId xmlns:p14="http://schemas.microsoft.com/office/powerpoint/2010/main" val="3185528805"/>
      </p:ext>
    </p:extLst>
  </p:cSld>
  <p:clrMap bg1="lt1" tx1="dk1" bg2="lt2" tx2="dk2" accent1="accent1" accent2="accent2" accent3="accent3" accent4="accent4" accent5="accent5" accent6="accent6" hlink="hlink" folHlink="folHlink"/>
  <p:notesStyle>
    <a:lvl1pPr marL="0" algn="l" defTabSz="1306220" rtl="0" eaLnBrk="1" latinLnBrk="0" hangingPunct="1">
      <a:defRPr sz="1700" kern="1200">
        <a:solidFill>
          <a:schemeClr val="tx1"/>
        </a:solidFill>
        <a:latin typeface="+mn-lt"/>
        <a:ea typeface="+mn-ea"/>
        <a:cs typeface="+mn-cs"/>
      </a:defRPr>
    </a:lvl1pPr>
    <a:lvl2pPr marL="653110" algn="l" defTabSz="1306220" rtl="0" eaLnBrk="1" latinLnBrk="0" hangingPunct="1">
      <a:defRPr sz="1700" kern="1200">
        <a:solidFill>
          <a:schemeClr val="tx1"/>
        </a:solidFill>
        <a:latin typeface="+mn-lt"/>
        <a:ea typeface="+mn-ea"/>
        <a:cs typeface="+mn-cs"/>
      </a:defRPr>
    </a:lvl2pPr>
    <a:lvl3pPr marL="1306220" algn="l" defTabSz="1306220" rtl="0" eaLnBrk="1" latinLnBrk="0" hangingPunct="1">
      <a:defRPr sz="1700" kern="1200">
        <a:solidFill>
          <a:schemeClr val="tx1"/>
        </a:solidFill>
        <a:latin typeface="+mn-lt"/>
        <a:ea typeface="+mn-ea"/>
        <a:cs typeface="+mn-cs"/>
      </a:defRPr>
    </a:lvl3pPr>
    <a:lvl4pPr marL="1959331" algn="l" defTabSz="1306220" rtl="0" eaLnBrk="1" latinLnBrk="0" hangingPunct="1">
      <a:defRPr sz="1700" kern="1200">
        <a:solidFill>
          <a:schemeClr val="tx1"/>
        </a:solidFill>
        <a:latin typeface="+mn-lt"/>
        <a:ea typeface="+mn-ea"/>
        <a:cs typeface="+mn-cs"/>
      </a:defRPr>
    </a:lvl4pPr>
    <a:lvl5pPr marL="2612441" algn="l" defTabSz="1306220" rtl="0" eaLnBrk="1" latinLnBrk="0" hangingPunct="1">
      <a:defRPr sz="1700" kern="1200">
        <a:solidFill>
          <a:schemeClr val="tx1"/>
        </a:solidFill>
        <a:latin typeface="+mn-lt"/>
        <a:ea typeface="+mn-ea"/>
        <a:cs typeface="+mn-cs"/>
      </a:defRPr>
    </a:lvl5pPr>
    <a:lvl6pPr marL="3265551" algn="l" defTabSz="1306220" rtl="0" eaLnBrk="1" latinLnBrk="0" hangingPunct="1">
      <a:defRPr sz="1700" kern="1200">
        <a:solidFill>
          <a:schemeClr val="tx1"/>
        </a:solidFill>
        <a:latin typeface="+mn-lt"/>
        <a:ea typeface="+mn-ea"/>
        <a:cs typeface="+mn-cs"/>
      </a:defRPr>
    </a:lvl6pPr>
    <a:lvl7pPr marL="3918661" algn="l" defTabSz="1306220" rtl="0" eaLnBrk="1" latinLnBrk="0" hangingPunct="1">
      <a:defRPr sz="1700" kern="1200">
        <a:solidFill>
          <a:schemeClr val="tx1"/>
        </a:solidFill>
        <a:latin typeface="+mn-lt"/>
        <a:ea typeface="+mn-ea"/>
        <a:cs typeface="+mn-cs"/>
      </a:defRPr>
    </a:lvl7pPr>
    <a:lvl8pPr marL="4571771" algn="l" defTabSz="1306220" rtl="0" eaLnBrk="1" latinLnBrk="0" hangingPunct="1">
      <a:defRPr sz="1700" kern="1200">
        <a:solidFill>
          <a:schemeClr val="tx1"/>
        </a:solidFill>
        <a:latin typeface="+mn-lt"/>
        <a:ea typeface="+mn-ea"/>
        <a:cs typeface="+mn-cs"/>
      </a:defRPr>
    </a:lvl8pPr>
    <a:lvl9pPr marL="5224882" algn="l" defTabSz="130622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Unilever is finding ways to improve the product price to maintain a strong and smooth flow in the relationship it shares with its fellow customers. The market position of the brand in the UK is huge, and if the brand starts making a solid marketing plan, then the share rate or range would be greater than now.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2</a:t>
            </a:fld>
            <a:endParaRPr lang="en-US"/>
          </a:p>
        </p:txBody>
      </p:sp>
    </p:spTree>
    <p:extLst>
      <p:ext uri="{BB962C8B-B14F-4D97-AF65-F5344CB8AC3E}">
        <p14:creationId xmlns:p14="http://schemas.microsoft.com/office/powerpoint/2010/main" val="1557765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external environmental factors indicate that the impact of political and economic factors is high in comparison to the social and technological factors. At this moment, Unilever should prepare to deal with more burdens than it is expecting at this moment due to the high competition rate.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3</a:t>
            </a:fld>
            <a:endParaRPr lang="en-US"/>
          </a:p>
        </p:txBody>
      </p:sp>
    </p:spTree>
    <p:extLst>
      <p:ext uri="{BB962C8B-B14F-4D97-AF65-F5344CB8AC3E}">
        <p14:creationId xmlns:p14="http://schemas.microsoft.com/office/powerpoint/2010/main" val="3836636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strategy made by Unilever to grow IT capabilities was a smart decision for brand to gain advantage of successful product </a:t>
            </a:r>
            <a:r>
              <a:rPr lang="en-US" sz="1200" kern="1200" dirty="0" err="1">
                <a:solidFill>
                  <a:schemeClr val="tx1"/>
                </a:solidFill>
                <a:latin typeface="+mn-lt"/>
                <a:ea typeface="+mn-ea"/>
                <a:cs typeface="+mn-cs"/>
              </a:rPr>
              <a:t>localisation</a:t>
            </a:r>
            <a:r>
              <a:rPr lang="en-US" sz="1200" kern="1200" dirty="0">
                <a:solidFill>
                  <a:schemeClr val="tx1"/>
                </a:solidFill>
                <a:latin typeface="+mn-lt"/>
                <a:ea typeface="+mn-ea"/>
                <a:cs typeface="+mn-cs"/>
              </a:rPr>
              <a:t> and innovation. With the help of IT resources or capabilities, it might be preferable to fulfill business mission and vision.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4</a:t>
            </a:fld>
            <a:endParaRPr lang="en-US"/>
          </a:p>
        </p:txBody>
      </p:sp>
    </p:spTree>
    <p:extLst>
      <p:ext uri="{BB962C8B-B14F-4D97-AF65-F5344CB8AC3E}">
        <p14:creationId xmlns:p14="http://schemas.microsoft.com/office/powerpoint/2010/main" val="4066402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Recently, Unilever has been focusing on doing better for the planet, people, and profit. This way, the brand is thinking of limiting the market penetration caused by unsatisfied customers and the bargaining power of competitors, suppliers, and customers.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5</a:t>
            </a:fld>
            <a:endParaRPr lang="en-US"/>
          </a:p>
        </p:txBody>
      </p:sp>
    </p:spTree>
    <p:extLst>
      <p:ext uri="{BB962C8B-B14F-4D97-AF65-F5344CB8AC3E}">
        <p14:creationId xmlns:p14="http://schemas.microsoft.com/office/powerpoint/2010/main" val="261034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most cases, the need for technology adoption is growing; side-by-side the burden of talent hires, acquisition, and fund investment is growing. Thus, it is leading to a greater threat to the brand to allocate more resources in terms of growing its competitive advantages.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6</a:t>
            </a:fld>
            <a:endParaRPr lang="en-US"/>
          </a:p>
        </p:txBody>
      </p:sp>
    </p:spTree>
    <p:extLst>
      <p:ext uri="{BB962C8B-B14F-4D97-AF65-F5344CB8AC3E}">
        <p14:creationId xmlns:p14="http://schemas.microsoft.com/office/powerpoint/2010/main" val="3703149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case to gain competitive advantage, Unilever is deciding to keep its overall focus on what competitors are failed to provide to the customers. On top of that, it becomes easier for a brand to deal with recent post-pandemic challenges, such as </a:t>
            </a:r>
            <a:r>
              <a:rPr lang="en-US" sz="1200" kern="1200" dirty="0" err="1">
                <a:solidFill>
                  <a:schemeClr val="tx1"/>
                </a:solidFill>
                <a:latin typeface="+mn-lt"/>
                <a:ea typeface="+mn-ea"/>
                <a:cs typeface="+mn-cs"/>
              </a:rPr>
              <a:t>labour</a:t>
            </a:r>
            <a:r>
              <a:rPr lang="en-US" sz="1200" kern="1200" dirty="0">
                <a:solidFill>
                  <a:schemeClr val="tx1"/>
                </a:solidFill>
                <a:latin typeface="+mn-lt"/>
                <a:ea typeface="+mn-ea"/>
                <a:cs typeface="+mn-cs"/>
              </a:rPr>
              <a:t> shortage, limited innovation, fund investment, debt lending pressures, availability of substitutes, and over-pressure to remain the </a:t>
            </a:r>
            <a:r>
              <a:rPr lang="en-US" sz="1200" kern="1200" dirty="0" err="1">
                <a:solidFill>
                  <a:schemeClr val="tx1"/>
                </a:solidFill>
                <a:latin typeface="+mn-lt"/>
                <a:ea typeface="+mn-ea"/>
                <a:cs typeface="+mn-cs"/>
              </a:rPr>
              <a:t>favourite</a:t>
            </a:r>
            <a:r>
              <a:rPr lang="en-US" sz="1200" kern="1200" dirty="0">
                <a:solidFill>
                  <a:schemeClr val="tx1"/>
                </a:solidFill>
                <a:latin typeface="+mn-lt"/>
                <a:ea typeface="+mn-ea"/>
                <a:cs typeface="+mn-cs"/>
              </a:rPr>
              <a:t> to the customers.</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7</a:t>
            </a:fld>
            <a:endParaRPr lang="en-US"/>
          </a:p>
        </p:txBody>
      </p:sp>
    </p:spTree>
    <p:extLst>
      <p:ext uri="{BB962C8B-B14F-4D97-AF65-F5344CB8AC3E}">
        <p14:creationId xmlns:p14="http://schemas.microsoft.com/office/powerpoint/2010/main" val="3878707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internal environment indicates that the urgency to cut carbon footprint, be innovative, and remain a </a:t>
            </a:r>
            <a:r>
              <a:rPr lang="en-US" sz="1200" kern="1200" dirty="0" err="1">
                <a:solidFill>
                  <a:schemeClr val="tx1"/>
                </a:solidFill>
                <a:latin typeface="+mn-lt"/>
                <a:ea typeface="+mn-ea"/>
                <a:cs typeface="+mn-cs"/>
              </a:rPr>
              <a:t>favourite</a:t>
            </a:r>
            <a:r>
              <a:rPr lang="en-US" sz="1200" kern="1200" dirty="0">
                <a:solidFill>
                  <a:schemeClr val="tx1"/>
                </a:solidFill>
                <a:latin typeface="+mn-lt"/>
                <a:ea typeface="+mn-ea"/>
                <a:cs typeface="+mn-cs"/>
              </a:rPr>
              <a:t> among customers is the entire brand is needed right now. Therefore, talent acquisition and the arrangement of experts and hard-working staff would be the first preference if the brand is aiming to settle down smoothly.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8</a:t>
            </a:fld>
            <a:endParaRPr lang="en-US"/>
          </a:p>
        </p:txBody>
      </p:sp>
    </p:spTree>
    <p:extLst>
      <p:ext uri="{BB962C8B-B14F-4D97-AF65-F5344CB8AC3E}">
        <p14:creationId xmlns:p14="http://schemas.microsoft.com/office/powerpoint/2010/main" val="1692558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brand Unilever is aiming to collect value chain transformation for stepping ahead successfully in order to address climate change to the point. The brand is giving utmost focus or attention to green market strategies, and the purpose of it is to protect nature and grow in the coming days responsibly. Multiple times, newsletters revealed that Unilever is strictly involved and aims to remain highly committed to achieving net zero ambition. In order to stay actively committed to CSR, the brand Unilever has shown a prime interest in the CSR projects like waste management, water conservation, cleanliness, nutrition, health, and environmental sustainability.</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9</a:t>
            </a:fld>
            <a:endParaRPr lang="en-US"/>
          </a:p>
        </p:txBody>
      </p:sp>
    </p:spTree>
    <p:extLst>
      <p:ext uri="{BB962C8B-B14F-4D97-AF65-F5344CB8AC3E}">
        <p14:creationId xmlns:p14="http://schemas.microsoft.com/office/powerpoint/2010/main" val="3600033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this present modern era, it will be useful for Unilever to start to invest more in digital transformation; this is the major reason that the brand might be able to improve operational efficiency. Customer experience is the prime concern for the brand, and such sort of habits or attitudes may act as a good move to face the complications in a business environment.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10</a:t>
            </a:fld>
            <a:endParaRPr lang="en-US"/>
          </a:p>
        </p:txBody>
      </p:sp>
    </p:spTree>
    <p:extLst>
      <p:ext uri="{BB962C8B-B14F-4D97-AF65-F5344CB8AC3E}">
        <p14:creationId xmlns:p14="http://schemas.microsoft.com/office/powerpoint/2010/main" val="2002897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As it is known by all that Unilever is successfully operating in around 190 countries, and this too even have possible while in the presence of both emerging and developed markets. A brand with purpose should be strictly solved by the recent market penetration and others. There is a need for all marketing executives to reach customers through emails, text messages, or face-to-face. Consequently, this ideology will fit accurately to collect information about what customers are expecting from the brand and what makes them unhappy or happy too. </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11</a:t>
            </a:fld>
            <a:endParaRPr lang="en-US"/>
          </a:p>
        </p:txBody>
      </p:sp>
    </p:spTree>
    <p:extLst>
      <p:ext uri="{BB962C8B-B14F-4D97-AF65-F5344CB8AC3E}">
        <p14:creationId xmlns:p14="http://schemas.microsoft.com/office/powerpoint/2010/main" val="1257215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Based on the entire discussion, it can be concluded that in this post-pandemic era, almost all brands, like Unilever, are attempting to survive both internal and external market and business environment factors. This way, they aim to feel secure in case of running the business smoothly regularly.</a:t>
            </a:r>
          </a:p>
          <a:p>
            <a:endParaRPr lang="en-US" dirty="0"/>
          </a:p>
        </p:txBody>
      </p:sp>
      <p:sp>
        <p:nvSpPr>
          <p:cNvPr id="4" name="Slide Number Placeholder 3"/>
          <p:cNvSpPr>
            <a:spLocks noGrp="1"/>
          </p:cNvSpPr>
          <p:nvPr>
            <p:ph type="sldNum" sz="quarter" idx="10"/>
          </p:nvPr>
        </p:nvSpPr>
        <p:spPr/>
        <p:txBody>
          <a:bodyPr/>
          <a:lstStyle/>
          <a:p>
            <a:fld id="{25226E7A-A2FC-40B6-8BC7-F19CAF359126}" type="slidenum">
              <a:rPr lang="en-US" smtClean="0"/>
              <a:t>12</a:t>
            </a:fld>
            <a:endParaRPr lang="en-US"/>
          </a:p>
        </p:txBody>
      </p:sp>
    </p:spTree>
    <p:extLst>
      <p:ext uri="{BB962C8B-B14F-4D97-AF65-F5344CB8AC3E}">
        <p14:creationId xmlns:p14="http://schemas.microsoft.com/office/powerpoint/2010/main" val="1276746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657600" y="3749040"/>
            <a:ext cx="9875520" cy="2273234"/>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657600" y="6003986"/>
            <a:ext cx="9875520" cy="1645920"/>
          </a:xfrm>
        </p:spPr>
        <p:txBody>
          <a:bodyPr/>
          <a:lstStyle>
            <a:lvl1pPr marL="0" indent="0" algn="l">
              <a:buNone/>
              <a:defRPr sz="2600" b="1">
                <a:solidFill>
                  <a:schemeClr val="tx2"/>
                </a:solidFill>
              </a:defRPr>
            </a:lvl1pPr>
            <a:lvl2pPr marL="653110" indent="0" algn="ctr">
              <a:buNone/>
            </a:lvl2pPr>
            <a:lvl3pPr marL="1306220" indent="0" algn="ctr">
              <a:buNone/>
            </a:lvl3pPr>
            <a:lvl4pPr marL="1959331" indent="0" algn="ctr">
              <a:buNone/>
            </a:lvl4pPr>
            <a:lvl5pPr marL="2612441" indent="0" algn="ctr">
              <a:buNone/>
            </a:lvl5pPr>
            <a:lvl6pPr marL="3265551" indent="0" algn="ctr">
              <a:buNone/>
            </a:lvl6pPr>
            <a:lvl7pPr marL="3918661" indent="0" algn="ctr">
              <a:buNone/>
            </a:lvl7pPr>
            <a:lvl8pPr marL="4571771" indent="0" algn="ctr">
              <a:buNone/>
            </a:lvl8pPr>
            <a:lvl9pPr marL="5224882"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2880594" y="1332716"/>
            <a:ext cx="2743200" cy="609600"/>
          </a:xfrm>
        </p:spPr>
        <p:txBody>
          <a:bodyPr/>
          <a:lstStyle/>
          <a:p>
            <a:fld id="{13657BB0-5432-4BF0-B233-3A95BA2CECC7}" type="datetimeFigureOut">
              <a:rPr lang="en-US" smtClean="0"/>
              <a:t>7/9/2023</a:t>
            </a:fld>
            <a:endParaRPr lang="en-US"/>
          </a:p>
        </p:txBody>
      </p:sp>
      <p:sp>
        <p:nvSpPr>
          <p:cNvPr id="17" name="Footer Placeholder 16"/>
          <p:cNvSpPr>
            <a:spLocks noGrp="1"/>
          </p:cNvSpPr>
          <p:nvPr>
            <p:ph type="ftr" sz="quarter" idx="11"/>
          </p:nvPr>
        </p:nvSpPr>
        <p:spPr bwMode="auto">
          <a:xfrm rot="5400000">
            <a:off x="12055150" y="4941193"/>
            <a:ext cx="4389120" cy="614477"/>
          </a:xfrm>
        </p:spPr>
        <p:txBody>
          <a:bodyPr/>
          <a:lstStyle/>
          <a:p>
            <a:endParaRPr lang="en-US"/>
          </a:p>
        </p:txBody>
      </p:sp>
      <p:sp>
        <p:nvSpPr>
          <p:cNvPr id="10" name="Rectangle 9"/>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4" name="Rectangle 13"/>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9" name="Rectangle 18"/>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Straight Connector 17"/>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0" name="Straight Connector 19"/>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2" name="Straight Connector 21"/>
          <p:cNvSpPr>
            <a:spLocks noChangeShapeType="1"/>
          </p:cNvSpPr>
          <p:nvPr/>
        </p:nvSpPr>
        <p:spPr bwMode="auto">
          <a:xfrm>
            <a:off x="1458217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7" name="Rectangle 26"/>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975360" y="4114800"/>
            <a:ext cx="2072640" cy="155448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2095411"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4" name="Oval 23"/>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Oval 25"/>
          <p:cNvSpPr/>
          <p:nvPr/>
        </p:nvSpPr>
        <p:spPr bwMode="auto">
          <a:xfrm>
            <a:off x="2662733" y="6945782"/>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5" name="Oval 24"/>
          <p:cNvSpPr/>
          <p:nvPr/>
        </p:nvSpPr>
        <p:spPr>
          <a:xfrm>
            <a:off x="3048000" y="5394960"/>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2120870" y="5914442"/>
            <a:ext cx="975360" cy="621029"/>
          </a:xfrm>
        </p:spPr>
        <p:txBody>
          <a:bodyPr/>
          <a:lstStyle/>
          <a:p>
            <a:fld id="{A5D43DCD-15C2-4F75-8A04-A1EB0D23906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731520" y="1920240"/>
            <a:ext cx="11948160" cy="584850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3657BB0-5432-4BF0-B233-3A95BA2CECC7}" type="datetimeFigureOut">
              <a:rPr lang="en-US" smtClean="0"/>
              <a:t>7/9/2023</a:t>
            </a:fld>
            <a:endParaRPr lang="en-US"/>
          </a:p>
        </p:txBody>
      </p:sp>
      <p:sp>
        <p:nvSpPr>
          <p:cNvPr id="9" name="Slide Number Placeholder 8"/>
          <p:cNvSpPr>
            <a:spLocks noGrp="1"/>
          </p:cNvSpPr>
          <p:nvPr>
            <p:ph type="sldNum" sz="quarter" idx="15"/>
          </p:nvPr>
        </p:nvSpPr>
        <p:spPr/>
        <p:txBody>
          <a:bodyPr rtlCol="0"/>
          <a:lstStyle/>
          <a:p>
            <a:fld id="{A5D43DCD-15C2-4F75-8A04-A1EB0D239064}"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657600" y="3474720"/>
            <a:ext cx="9875520" cy="2464308"/>
          </a:xfrm>
        </p:spPr>
        <p:txBody>
          <a:bodyPr/>
          <a:lstStyle>
            <a:lvl1pPr algn="l">
              <a:buNone/>
              <a:defRPr sz="4300" b="1" cap="small" baseline="0"/>
            </a:lvl1pPr>
          </a:lstStyle>
          <a:p>
            <a:r>
              <a:rPr kumimoji="0" lang="en-US"/>
              <a:t>Click to edit Master title style</a:t>
            </a:r>
          </a:p>
        </p:txBody>
      </p:sp>
      <p:sp>
        <p:nvSpPr>
          <p:cNvPr id="3" name="Text Placeholder 2"/>
          <p:cNvSpPr>
            <a:spLocks noGrp="1"/>
          </p:cNvSpPr>
          <p:nvPr>
            <p:ph type="body" idx="1"/>
          </p:nvPr>
        </p:nvSpPr>
        <p:spPr>
          <a:xfrm>
            <a:off x="3657600" y="6012180"/>
            <a:ext cx="9875520" cy="1645920"/>
          </a:xfrm>
        </p:spPr>
        <p:txBody>
          <a:bodyPr anchor="t"/>
          <a:lstStyle>
            <a:lvl1pPr marL="0" indent="0">
              <a:buNone/>
              <a:defRPr sz="2600" b="1">
                <a:solidFill>
                  <a:schemeClr val="tx2"/>
                </a:solidFill>
              </a:defRPr>
            </a:lvl1pPr>
            <a:lvl2pPr>
              <a:buNone/>
              <a:defRPr sz="2600">
                <a:solidFill>
                  <a:schemeClr val="tx1">
                    <a:tint val="75000"/>
                  </a:schemeClr>
                </a:solidFill>
              </a:defRPr>
            </a:lvl2pPr>
            <a:lvl3pPr>
              <a:buNone/>
              <a:defRPr sz="23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2878410" y="1328318"/>
            <a:ext cx="2743200" cy="609600"/>
          </a:xfrm>
        </p:spPr>
        <p:txBody>
          <a:bodyPr/>
          <a:lstStyle/>
          <a:p>
            <a:fld id="{13657BB0-5432-4BF0-B233-3A95BA2CECC7}" type="datetimeFigureOut">
              <a:rPr lang="en-US" smtClean="0"/>
              <a:t>7/9/2023</a:t>
            </a:fld>
            <a:endParaRPr lang="en-US"/>
          </a:p>
        </p:txBody>
      </p:sp>
      <p:sp>
        <p:nvSpPr>
          <p:cNvPr id="5" name="Footer Placeholder 4"/>
          <p:cNvSpPr>
            <a:spLocks noGrp="1"/>
          </p:cNvSpPr>
          <p:nvPr>
            <p:ph type="ftr" sz="quarter" idx="11"/>
          </p:nvPr>
        </p:nvSpPr>
        <p:spPr bwMode="auto">
          <a:xfrm rot="5400000">
            <a:off x="12055450" y="4937760"/>
            <a:ext cx="4389120" cy="614477"/>
          </a:xfrm>
        </p:spPr>
        <p:txBody>
          <a:bodyPr/>
          <a:lstStyle/>
          <a:p>
            <a:endParaRPr lang="en-US"/>
          </a:p>
        </p:txBody>
      </p:sp>
      <p:sp>
        <p:nvSpPr>
          <p:cNvPr id="9" name="Rectangle 8"/>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0" name="Rectangle 9"/>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Rectangle 10"/>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Straight Connector 13"/>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7" name="Straight Connector 16"/>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Rectangle 17"/>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9" name="Oval 18"/>
          <p:cNvSpPr/>
          <p:nvPr/>
        </p:nvSpPr>
        <p:spPr bwMode="auto">
          <a:xfrm>
            <a:off x="975360" y="4114800"/>
            <a:ext cx="2072640" cy="1554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0" name="Oval 19"/>
          <p:cNvSpPr/>
          <p:nvPr/>
        </p:nvSpPr>
        <p:spPr bwMode="auto">
          <a:xfrm>
            <a:off x="2119527"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2" name="Oval 21"/>
          <p:cNvSpPr/>
          <p:nvPr/>
        </p:nvSpPr>
        <p:spPr bwMode="auto">
          <a:xfrm>
            <a:off x="2662733" y="6949440"/>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3006464" y="5375866"/>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Straight Connector 25"/>
          <p:cNvSpPr>
            <a:spLocks noChangeShapeType="1"/>
          </p:cNvSpPr>
          <p:nvPr/>
        </p:nvSpPr>
        <p:spPr bwMode="auto">
          <a:xfrm>
            <a:off x="1455671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6" name="Slide Number Placeholder 5"/>
          <p:cNvSpPr>
            <a:spLocks noGrp="1"/>
          </p:cNvSpPr>
          <p:nvPr>
            <p:ph type="sldNum" sz="quarter" idx="12"/>
          </p:nvPr>
        </p:nvSpPr>
        <p:spPr bwMode="auto">
          <a:xfrm>
            <a:off x="2144986" y="5914442"/>
            <a:ext cx="975360" cy="621029"/>
          </a:xfrm>
        </p:spPr>
        <p:txBody>
          <a:bodyPr/>
          <a:lstStyle/>
          <a:p>
            <a:fld id="{A5D43DCD-15C2-4F75-8A04-A1EB0D239064}"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3657BB0-5432-4BF0-B233-3A95BA2CECC7}"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D43DCD-15C2-4F75-8A04-A1EB0D239064}" type="slidenum">
              <a:rPr lang="en-US" smtClean="0"/>
              <a:t>‹#›</a:t>
            </a:fld>
            <a:endParaRPr lang="en-US"/>
          </a:p>
        </p:txBody>
      </p:sp>
      <p:sp>
        <p:nvSpPr>
          <p:cNvPr id="9" name="Content Placeholder 8"/>
          <p:cNvSpPr>
            <a:spLocks noGrp="1"/>
          </p:cNvSpPr>
          <p:nvPr>
            <p:ph sz="quarter" idx="1"/>
          </p:nvPr>
        </p:nvSpPr>
        <p:spPr>
          <a:xfrm>
            <a:off x="731520"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832397"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1520" y="327660"/>
            <a:ext cx="12070080" cy="13716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3657BB0-5432-4BF0-B233-3A95BA2CECC7}" type="datetimeFigureOut">
              <a:rPr lang="en-US" smtClean="0"/>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D43DCD-15C2-4F75-8A04-A1EB0D239064}" type="slidenum">
              <a:rPr lang="en-US" smtClean="0"/>
              <a:t>‹#›</a:t>
            </a:fld>
            <a:endParaRPr lang="en-US"/>
          </a:p>
        </p:txBody>
      </p:sp>
      <p:sp>
        <p:nvSpPr>
          <p:cNvPr id="11" name="Content Placeholder 10"/>
          <p:cNvSpPr>
            <a:spLocks noGrp="1"/>
          </p:cNvSpPr>
          <p:nvPr>
            <p:ph sz="quarter" idx="2"/>
          </p:nvPr>
        </p:nvSpPr>
        <p:spPr>
          <a:xfrm>
            <a:off x="73152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99516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73152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694944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3657BB0-5432-4BF0-B233-3A95BA2CECC7}" type="datetimeFigureOut">
              <a:rPr lang="en-US" smtClean="0"/>
              <a:t>7/9/2023</a:t>
            </a:fld>
            <a:endParaRPr lang="en-US"/>
          </a:p>
        </p:txBody>
      </p:sp>
      <p:sp>
        <p:nvSpPr>
          <p:cNvPr id="7" name="Slide Number Placeholder 6"/>
          <p:cNvSpPr>
            <a:spLocks noGrp="1"/>
          </p:cNvSpPr>
          <p:nvPr>
            <p:ph type="sldNum" sz="quarter" idx="11"/>
          </p:nvPr>
        </p:nvSpPr>
        <p:spPr/>
        <p:txBody>
          <a:bodyPr rtlCol="0"/>
          <a:lstStyle/>
          <a:p>
            <a:fld id="{A5D43DCD-15C2-4F75-8A04-A1EB0D239064}"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657BB0-5432-4BF0-B233-3A95BA2CECC7}" type="datetimeFigureOut">
              <a:rPr lang="en-US" smtClean="0"/>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D43DCD-15C2-4F75-8A04-A1EB0D23906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 name="Title 1"/>
          <p:cNvSpPr>
            <a:spLocks noGrp="1"/>
          </p:cNvSpPr>
          <p:nvPr>
            <p:ph type="title"/>
          </p:nvPr>
        </p:nvSpPr>
        <p:spPr>
          <a:xfrm rot="5400000">
            <a:off x="6656832" y="3749040"/>
            <a:ext cx="7571232" cy="731520"/>
          </a:xfrm>
        </p:spPr>
        <p:txBody>
          <a:bodyPr anchor="b"/>
          <a:lstStyle>
            <a:lvl1pPr algn="l">
              <a:buNone/>
              <a:defRPr sz="2900" b="1" cap="small" baseline="0"/>
            </a:lvl1pPr>
          </a:lstStyle>
          <a:p>
            <a:r>
              <a:rPr kumimoji="0" lang="en-US"/>
              <a:t>Click to edit Master title style</a:t>
            </a:r>
          </a:p>
        </p:txBody>
      </p:sp>
      <p:sp>
        <p:nvSpPr>
          <p:cNvPr id="3" name="Text Placeholder 2"/>
          <p:cNvSpPr>
            <a:spLocks noGrp="1"/>
          </p:cNvSpPr>
          <p:nvPr>
            <p:ph type="body" idx="2"/>
          </p:nvPr>
        </p:nvSpPr>
        <p:spPr>
          <a:xfrm>
            <a:off x="10899648" y="329184"/>
            <a:ext cx="2443277" cy="5980176"/>
          </a:xfrm>
        </p:spPr>
        <p:txBody>
          <a:bodyPr/>
          <a:lstStyle>
            <a:lvl1pPr marL="0" indent="0">
              <a:spcBef>
                <a:spcPts val="571"/>
              </a:spcBef>
              <a:spcAft>
                <a:spcPts val="1429"/>
              </a:spcAft>
              <a:buNone/>
              <a:defRPr sz="1700"/>
            </a:lvl1pPr>
            <a:lvl2pPr>
              <a:buNone/>
              <a:defRPr sz="1700"/>
            </a:lvl2pPr>
            <a:lvl3pPr>
              <a:buNone/>
              <a:defRPr sz="1400"/>
            </a:lvl3pPr>
            <a:lvl4pPr>
              <a:buNone/>
              <a:defRPr sz="1300"/>
            </a:lvl4pPr>
            <a:lvl5pPr>
              <a:buNone/>
              <a:defRPr sz="13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9" name="Straight Connector 8"/>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1" name="Straight Connector 10"/>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Rectangle 11"/>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Oval 13"/>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8" name="Content Placeholder 17"/>
          <p:cNvSpPr>
            <a:spLocks noGrp="1"/>
          </p:cNvSpPr>
          <p:nvPr>
            <p:ph sz="quarter" idx="1"/>
          </p:nvPr>
        </p:nvSpPr>
        <p:spPr>
          <a:xfrm>
            <a:off x="487680" y="329184"/>
            <a:ext cx="9022080" cy="759317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3657BB0-5432-4BF0-B233-3A95BA2CECC7}" type="datetimeFigureOut">
              <a:rPr lang="en-US" smtClean="0"/>
              <a:t>7/9/2023</a:t>
            </a:fld>
            <a:endParaRPr lang="en-US"/>
          </a:p>
        </p:txBody>
      </p:sp>
      <p:sp>
        <p:nvSpPr>
          <p:cNvPr id="22" name="Slide Number Placeholder 21"/>
          <p:cNvSpPr>
            <a:spLocks noGrp="1"/>
          </p:cNvSpPr>
          <p:nvPr>
            <p:ph type="sldNum" sz="quarter" idx="15"/>
          </p:nvPr>
        </p:nvSpPr>
        <p:spPr/>
        <p:txBody>
          <a:bodyPr rtlCol="0"/>
          <a:lstStyle/>
          <a:p>
            <a:fld id="{A5D43DCD-15C2-4F75-8A04-A1EB0D239064}"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402080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3" name="Oval 12"/>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 name="Title 1"/>
          <p:cNvSpPr>
            <a:spLocks noGrp="1"/>
          </p:cNvSpPr>
          <p:nvPr>
            <p:ph type="title"/>
          </p:nvPr>
        </p:nvSpPr>
        <p:spPr>
          <a:xfrm rot="5400000">
            <a:off x="6622085" y="3749040"/>
            <a:ext cx="7571232" cy="731520"/>
          </a:xfrm>
        </p:spPr>
        <p:txBody>
          <a:bodyPr anchor="b"/>
          <a:lstStyle>
            <a:lvl1pPr algn="l">
              <a:buNone/>
              <a:defRPr sz="2900" b="1"/>
            </a:lvl1pPr>
          </a:lstStyle>
          <a:p>
            <a:r>
              <a:rPr kumimoji="0" lang="en-US"/>
              <a:t>Click to edit Master title style</a:t>
            </a:r>
          </a:p>
        </p:txBody>
      </p:sp>
      <p:sp>
        <p:nvSpPr>
          <p:cNvPr id="3" name="Picture Placeholder 2"/>
          <p:cNvSpPr>
            <a:spLocks noGrp="1"/>
          </p:cNvSpPr>
          <p:nvPr>
            <p:ph type="pic" idx="1"/>
          </p:nvPr>
        </p:nvSpPr>
        <p:spPr>
          <a:xfrm>
            <a:off x="0" y="0"/>
            <a:ext cx="9875520" cy="82296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46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10825277" y="317754"/>
            <a:ext cx="2438400" cy="5947258"/>
          </a:xfrm>
        </p:spPr>
        <p:txBody>
          <a:bodyPr rot="0" spcFirstLastPara="0" vertOverflow="overflow" horzOverflow="overflow" vert="horz" wrap="square" lIns="130622" tIns="65311" rIns="130622" bIns="65311" numCol="1" spcCol="391866" rtlCol="0" fromWordArt="0" anchor="t" anchorCtr="0" forceAA="0" compatLnSpc="1">
            <a:normAutofit/>
          </a:bodyPr>
          <a:lstStyle>
            <a:lvl1pPr marL="0" indent="0">
              <a:spcBef>
                <a:spcPts val="143"/>
              </a:spcBef>
              <a:spcAft>
                <a:spcPts val="571"/>
              </a:spcAft>
              <a:buFontTx/>
              <a:buNone/>
              <a:defRPr sz="1700"/>
            </a:lvl1pPr>
            <a:lvl2pPr>
              <a:defRPr sz="1700"/>
            </a:lvl2pPr>
            <a:lvl3pPr>
              <a:defRPr sz="1400"/>
            </a:lvl3pPr>
            <a:lvl4pPr>
              <a:defRPr sz="1300"/>
            </a:lvl4pPr>
            <a:lvl5pPr>
              <a:defRPr sz="13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4386560" y="0"/>
            <a:ext cx="0" cy="8229600"/>
          </a:xfrm>
          <a:prstGeom prst="line">
            <a:avLst/>
          </a:prstGeom>
          <a:noFill/>
          <a:ln w="9525" cap="flat" cmpd="sng" algn="ctr">
            <a:solidFill>
              <a:schemeClr val="tx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1" name="Rectangle 10"/>
          <p:cNvSpPr/>
          <p:nvPr/>
        </p:nvSpPr>
        <p:spPr bwMode="auto">
          <a:xfrm>
            <a:off x="14142720" y="0"/>
            <a:ext cx="487680" cy="82296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Straight Connector 11"/>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9" name="Straight Connector 18"/>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0" name="Straight Connector 19"/>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7" name="Date Placeholder 16"/>
          <p:cNvSpPr>
            <a:spLocks noGrp="1"/>
          </p:cNvSpPr>
          <p:nvPr>
            <p:ph type="dt" sz="half" idx="10"/>
          </p:nvPr>
        </p:nvSpPr>
        <p:spPr/>
        <p:txBody>
          <a:bodyPr rtlCol="0"/>
          <a:lstStyle/>
          <a:p>
            <a:fld id="{13657BB0-5432-4BF0-B233-3A95BA2CECC7}" type="datetimeFigureOut">
              <a:rPr lang="en-US" smtClean="0"/>
              <a:t>7/9/2023</a:t>
            </a:fld>
            <a:endParaRPr lang="en-US"/>
          </a:p>
        </p:txBody>
      </p:sp>
      <p:sp>
        <p:nvSpPr>
          <p:cNvPr id="18" name="Slide Number Placeholder 17"/>
          <p:cNvSpPr>
            <a:spLocks noGrp="1"/>
          </p:cNvSpPr>
          <p:nvPr>
            <p:ph type="sldNum" sz="quarter" idx="11"/>
          </p:nvPr>
        </p:nvSpPr>
        <p:spPr/>
        <p:txBody>
          <a:bodyPr rtlCol="0"/>
          <a:lstStyle/>
          <a:p>
            <a:fld id="{A5D43DCD-15C2-4F75-8A04-A1EB0D239064}"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3657BB0-5432-4BF0-B233-3A95BA2CECC7}"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43DCD-15C2-4F75-8A04-A1EB0D23906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07040" y="329567"/>
            <a:ext cx="2682240" cy="702183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731520" y="329566"/>
            <a:ext cx="9631680" cy="702183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3657BB0-5432-4BF0-B233-3A95BA2CECC7}"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43DCD-15C2-4F75-8A04-A1EB0D23906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2" name="Title Placeholder 21"/>
          <p:cNvSpPr>
            <a:spLocks noGrp="1"/>
          </p:cNvSpPr>
          <p:nvPr>
            <p:ph type="title"/>
          </p:nvPr>
        </p:nvSpPr>
        <p:spPr>
          <a:xfrm>
            <a:off x="731520" y="329566"/>
            <a:ext cx="11948160" cy="1371600"/>
          </a:xfrm>
          <a:prstGeom prst="rect">
            <a:avLst/>
          </a:prstGeom>
        </p:spPr>
        <p:txBody>
          <a:bodyPr vert="horz" lIns="130622" tIns="65311" rIns="130622" bIns="65311" anchor="b">
            <a:normAutofit/>
          </a:bodyPr>
          <a:lstStyle/>
          <a:p>
            <a:r>
              <a:rPr kumimoji="0" lang="en-US"/>
              <a:t>Click to edit Master title style</a:t>
            </a:r>
          </a:p>
        </p:txBody>
      </p:sp>
      <p:sp>
        <p:nvSpPr>
          <p:cNvPr id="13" name="Text Placeholder 12"/>
          <p:cNvSpPr>
            <a:spLocks noGrp="1"/>
          </p:cNvSpPr>
          <p:nvPr>
            <p:ph type="body" idx="1"/>
          </p:nvPr>
        </p:nvSpPr>
        <p:spPr>
          <a:xfrm>
            <a:off x="731520" y="1920240"/>
            <a:ext cx="11948160" cy="5848502"/>
          </a:xfrm>
          <a:prstGeom prst="rect">
            <a:avLst/>
          </a:prstGeom>
        </p:spPr>
        <p:txBody>
          <a:bodyPr vert="horz" lIns="130622" tIns="65311" rIns="130622" bIns="65311">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2545568" y="1221412"/>
            <a:ext cx="2414016" cy="614477"/>
          </a:xfrm>
          <a:prstGeom prst="rect">
            <a:avLst/>
          </a:prstGeom>
        </p:spPr>
        <p:txBody>
          <a:bodyPr vert="horz" lIns="130622" tIns="65311" rIns="130622" bIns="65311" anchor="ctr" anchorCtr="0"/>
          <a:lstStyle>
            <a:lvl1pPr algn="r" eaLnBrk="1" latinLnBrk="0" hangingPunct="1">
              <a:defRPr kumimoji="0" sz="1700">
                <a:solidFill>
                  <a:schemeClr val="tx2"/>
                </a:solidFill>
              </a:defRPr>
            </a:lvl1pPr>
          </a:lstStyle>
          <a:p>
            <a:fld id="{13657BB0-5432-4BF0-B233-3A95BA2CECC7}" type="datetimeFigureOut">
              <a:rPr lang="en-US" smtClean="0"/>
              <a:t>7/9/2023</a:t>
            </a:fld>
            <a:endParaRPr lang="en-US"/>
          </a:p>
        </p:txBody>
      </p:sp>
      <p:sp>
        <p:nvSpPr>
          <p:cNvPr id="3" name="Footer Placeholder 2"/>
          <p:cNvSpPr>
            <a:spLocks noGrp="1"/>
          </p:cNvSpPr>
          <p:nvPr>
            <p:ph type="ftr" sz="quarter" idx="3"/>
          </p:nvPr>
        </p:nvSpPr>
        <p:spPr>
          <a:xfrm rot="5400000">
            <a:off x="11824378" y="4411536"/>
            <a:ext cx="3840480" cy="585216"/>
          </a:xfrm>
          <a:prstGeom prst="rect">
            <a:avLst/>
          </a:prstGeom>
        </p:spPr>
        <p:txBody>
          <a:bodyPr vert="horz" lIns="130622" tIns="65311" rIns="130622" bIns="65311" anchor="ctr" anchorCtr="0"/>
          <a:lstStyle>
            <a:lvl1pPr algn="l" eaLnBrk="1" latinLnBrk="0" hangingPunct="1">
              <a:defRPr kumimoji="0" sz="1700">
                <a:solidFill>
                  <a:schemeClr val="tx2"/>
                </a:solidFill>
              </a:defRPr>
            </a:lvl1pPr>
          </a:lstStyle>
          <a:p>
            <a:endParaRPr lang="en-US"/>
          </a:p>
        </p:txBody>
      </p:sp>
      <p:sp>
        <p:nvSpPr>
          <p:cNvPr id="7" name="Straight Connector 6"/>
          <p:cNvSpPr>
            <a:spLocks noChangeShapeType="1"/>
          </p:cNvSpPr>
          <p:nvPr/>
        </p:nvSpPr>
        <p:spPr bwMode="auto">
          <a:xfrm>
            <a:off x="12192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9" name="Straight Connector 8"/>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0" name="Rectangle 9"/>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Oval 11"/>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3006426" y="6880860"/>
            <a:ext cx="975360" cy="625450"/>
          </a:xfrm>
          <a:prstGeom prst="rect">
            <a:avLst/>
          </a:prstGeom>
        </p:spPr>
        <p:txBody>
          <a:bodyPr vert="horz" lIns="130622" tIns="65311" rIns="130622" bIns="65311" anchor="ctr"/>
          <a:lstStyle>
            <a:lvl1pPr algn="ctr" eaLnBrk="1" latinLnBrk="0" hangingPunct="1">
              <a:defRPr kumimoji="0" sz="2000" b="1">
                <a:solidFill>
                  <a:srgbClr val="FFFFFF"/>
                </a:solidFill>
              </a:defRPr>
            </a:lvl1pPr>
          </a:lstStyle>
          <a:p>
            <a:fld id="{A5D43DCD-15C2-4F75-8A04-A1EB0D23906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b="0" kern="1200" cap="small" baseline="0">
          <a:solidFill>
            <a:schemeClr val="tx2"/>
          </a:solidFill>
          <a:latin typeface="+mj-lt"/>
          <a:ea typeface="+mj-ea"/>
          <a:cs typeface="+mj-cs"/>
        </a:defRPr>
      </a:lvl1pPr>
    </p:titleStyle>
    <p:bodyStyle>
      <a:lvl1pPr marL="391866" indent="-391866" algn="l" rtl="0" eaLnBrk="1" latinLnBrk="0" hangingPunct="1">
        <a:spcBef>
          <a:spcPts val="857"/>
        </a:spcBef>
        <a:buClr>
          <a:schemeClr val="accent1"/>
        </a:buClr>
        <a:buSzPct val="70000"/>
        <a:buFont typeface="Wingdings"/>
        <a:buChar char=""/>
        <a:defRPr kumimoji="0" sz="3400" kern="1200">
          <a:solidFill>
            <a:schemeClr val="tx1"/>
          </a:solidFill>
          <a:latin typeface="+mn-lt"/>
          <a:ea typeface="+mn-ea"/>
          <a:cs typeface="+mn-cs"/>
        </a:defRPr>
      </a:lvl1pPr>
      <a:lvl2pPr marL="914354" indent="-391866"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2pPr>
      <a:lvl3pPr marL="1306220" indent="-261244" algn="l" rtl="0" eaLnBrk="1" latinLnBrk="0" hangingPunct="1">
        <a:spcBef>
          <a:spcPct val="20000"/>
        </a:spcBef>
        <a:buClr>
          <a:schemeClr val="accent1">
            <a:shade val="75000"/>
          </a:schemeClr>
        </a:buClr>
        <a:buSzPct val="60000"/>
        <a:buFont typeface="Wingdings"/>
        <a:buChar char=""/>
        <a:defRPr kumimoji="0" sz="2600" kern="1200">
          <a:solidFill>
            <a:schemeClr val="tx1"/>
          </a:solidFill>
          <a:latin typeface="+mn-lt"/>
          <a:ea typeface="+mn-ea"/>
          <a:cs typeface="+mn-cs"/>
        </a:defRPr>
      </a:lvl3pPr>
      <a:lvl4pPr marL="1698087" indent="-261244" algn="l" rtl="0" eaLnBrk="1" latinLnBrk="0" hangingPunct="1">
        <a:spcBef>
          <a:spcPct val="20000"/>
        </a:spcBef>
        <a:buClr>
          <a:schemeClr val="accent1">
            <a:tint val="60000"/>
          </a:schemeClr>
        </a:buClr>
        <a:buSzPct val="60000"/>
        <a:buFont typeface="Wingdings"/>
        <a:buChar char=""/>
        <a:defRPr kumimoji="0" sz="2600" kern="1200">
          <a:solidFill>
            <a:schemeClr val="tx1"/>
          </a:solidFill>
          <a:latin typeface="+mn-lt"/>
          <a:ea typeface="+mn-ea"/>
          <a:cs typeface="+mn-cs"/>
        </a:defRPr>
      </a:lvl4pPr>
      <a:lvl5pPr marL="2089953" indent="-261244" algn="l" rtl="0" eaLnBrk="1" latinLnBrk="0" hangingPunct="1">
        <a:spcBef>
          <a:spcPct val="20000"/>
        </a:spcBef>
        <a:buClr>
          <a:schemeClr val="accent2">
            <a:tint val="60000"/>
          </a:schemeClr>
        </a:buClr>
        <a:buSzPct val="68000"/>
        <a:buFont typeface="Wingdings 2"/>
        <a:buChar char=""/>
        <a:defRPr kumimoji="0" sz="2300" kern="1200">
          <a:solidFill>
            <a:schemeClr val="tx1"/>
          </a:solidFill>
          <a:latin typeface="+mn-lt"/>
          <a:ea typeface="+mn-ea"/>
          <a:cs typeface="+mn-cs"/>
        </a:defRPr>
      </a:lvl5pPr>
      <a:lvl6pPr marL="2481819" indent="-261244" algn="l" rtl="0" eaLnBrk="1" latinLnBrk="0" hangingPunct="1">
        <a:spcBef>
          <a:spcPct val="20000"/>
        </a:spcBef>
        <a:buClr>
          <a:schemeClr val="accent1"/>
        </a:buClr>
        <a:buChar char="•"/>
        <a:defRPr kumimoji="0" sz="2300" kern="1200">
          <a:solidFill>
            <a:schemeClr val="tx2"/>
          </a:solidFill>
          <a:latin typeface="+mn-lt"/>
          <a:ea typeface="+mn-ea"/>
          <a:cs typeface="+mn-cs"/>
        </a:defRPr>
      </a:lvl6pPr>
      <a:lvl7pPr marL="2873685" indent="-261244" algn="l" rtl="0" eaLnBrk="1" latinLnBrk="0" hangingPunct="1">
        <a:spcBef>
          <a:spcPct val="20000"/>
        </a:spcBef>
        <a:buClr>
          <a:schemeClr val="accent1">
            <a:tint val="60000"/>
          </a:schemeClr>
        </a:buClr>
        <a:buSzPct val="60000"/>
        <a:buFont typeface="Wingdings"/>
        <a:buChar char=""/>
        <a:defRPr kumimoji="0" sz="2000" kern="1200" baseline="0">
          <a:solidFill>
            <a:schemeClr val="tx2"/>
          </a:solidFill>
          <a:latin typeface="+mn-lt"/>
          <a:ea typeface="+mn-ea"/>
          <a:cs typeface="+mn-cs"/>
        </a:defRPr>
      </a:lvl7pPr>
      <a:lvl8pPr marL="3265551" indent="-261244" algn="l" rtl="0" eaLnBrk="1" latinLnBrk="0" hangingPunct="1">
        <a:spcBef>
          <a:spcPct val="20000"/>
        </a:spcBef>
        <a:buClr>
          <a:schemeClr val="accent2"/>
        </a:buClr>
        <a:buChar char="•"/>
        <a:defRPr kumimoji="0" sz="2000" kern="1200" cap="small" baseline="0">
          <a:solidFill>
            <a:schemeClr val="tx2"/>
          </a:solidFill>
          <a:latin typeface="+mn-lt"/>
          <a:ea typeface="+mn-ea"/>
          <a:cs typeface="+mn-cs"/>
        </a:defRPr>
      </a:lvl8pPr>
      <a:lvl9pPr marL="3657417" indent="-261244" algn="l" rtl="0" eaLnBrk="1" latinLnBrk="0" hangingPunct="1">
        <a:spcBef>
          <a:spcPct val="20000"/>
        </a:spcBef>
        <a:buClr>
          <a:schemeClr val="accent1">
            <a:shade val="75000"/>
          </a:schemeClr>
        </a:buClr>
        <a:buChar char="•"/>
        <a:defRPr kumimoji="0" sz="20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53110" algn="l" rtl="0" eaLnBrk="1" latinLnBrk="0" hangingPunct="1">
        <a:defRPr kumimoji="0" kern="1200">
          <a:solidFill>
            <a:schemeClr val="tx1"/>
          </a:solidFill>
          <a:latin typeface="+mn-lt"/>
          <a:ea typeface="+mn-ea"/>
          <a:cs typeface="+mn-cs"/>
        </a:defRPr>
      </a:lvl2pPr>
      <a:lvl3pPr marL="1306220" algn="l" rtl="0" eaLnBrk="1" latinLnBrk="0" hangingPunct="1">
        <a:defRPr kumimoji="0" kern="1200">
          <a:solidFill>
            <a:schemeClr val="tx1"/>
          </a:solidFill>
          <a:latin typeface="+mn-lt"/>
          <a:ea typeface="+mn-ea"/>
          <a:cs typeface="+mn-cs"/>
        </a:defRPr>
      </a:lvl3pPr>
      <a:lvl4pPr marL="1959331" algn="l" rtl="0" eaLnBrk="1" latinLnBrk="0" hangingPunct="1">
        <a:defRPr kumimoji="0" kern="1200">
          <a:solidFill>
            <a:schemeClr val="tx1"/>
          </a:solidFill>
          <a:latin typeface="+mn-lt"/>
          <a:ea typeface="+mn-ea"/>
          <a:cs typeface="+mn-cs"/>
        </a:defRPr>
      </a:lvl4pPr>
      <a:lvl5pPr marL="2612441" algn="l" rtl="0" eaLnBrk="1" latinLnBrk="0" hangingPunct="1">
        <a:defRPr kumimoji="0" kern="1200">
          <a:solidFill>
            <a:schemeClr val="tx1"/>
          </a:solidFill>
          <a:latin typeface="+mn-lt"/>
          <a:ea typeface="+mn-ea"/>
          <a:cs typeface="+mn-cs"/>
        </a:defRPr>
      </a:lvl5pPr>
      <a:lvl6pPr marL="3265551" algn="l" rtl="0" eaLnBrk="1" latinLnBrk="0" hangingPunct="1">
        <a:defRPr kumimoji="0" kern="1200">
          <a:solidFill>
            <a:schemeClr val="tx1"/>
          </a:solidFill>
          <a:latin typeface="+mn-lt"/>
          <a:ea typeface="+mn-ea"/>
          <a:cs typeface="+mn-cs"/>
        </a:defRPr>
      </a:lvl6pPr>
      <a:lvl7pPr marL="3918661" algn="l" rtl="0" eaLnBrk="1" latinLnBrk="0" hangingPunct="1">
        <a:defRPr kumimoji="0" kern="1200">
          <a:solidFill>
            <a:schemeClr val="tx1"/>
          </a:solidFill>
          <a:latin typeface="+mn-lt"/>
          <a:ea typeface="+mn-ea"/>
          <a:cs typeface="+mn-cs"/>
        </a:defRPr>
      </a:lvl7pPr>
      <a:lvl8pPr marL="4571771" algn="l" rtl="0" eaLnBrk="1" latinLnBrk="0" hangingPunct="1">
        <a:defRPr kumimoji="0" kern="1200">
          <a:solidFill>
            <a:schemeClr val="tx1"/>
          </a:solidFill>
          <a:latin typeface="+mn-lt"/>
          <a:ea typeface="+mn-ea"/>
          <a:cs typeface="+mn-cs"/>
        </a:defRPr>
      </a:lvl8pPr>
      <a:lvl9pPr marL="5224882"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eb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orldometers.info/world-population/uk-population/" TargetMode="External"/><Relationship Id="rId3" Type="http://schemas.openxmlformats.org/officeDocument/2006/relationships/hyperlink" Target="https://www.ons.gov.uk/economy/inflationandpriceindices/bulletins/consumerpriceinflation/may2023#:~:text=The%20core%20CPIH%20annual%20inflation,down%20from%2010.0%25%20in%20April" TargetMode="External"/><Relationship Id="rId7" Type="http://schemas.openxmlformats.org/officeDocument/2006/relationships/hyperlink" Target="https://www.unilever.com/our-company/" TargetMode="External"/><Relationship Id="rId2" Type="http://schemas.openxmlformats.org/officeDocument/2006/relationships/hyperlink" Target="https://www.ons.gov.uk/employmentandlabourmarket/peopleinwork/employmentandemployeetypes/bulletins/uklabourmarket/may2023" TargetMode="External"/><Relationship Id="rId1" Type="http://schemas.openxmlformats.org/officeDocument/2006/relationships/slideLayout" Target="../slideLayouts/slideLayout2.xml"/><Relationship Id="rId6" Type="http://schemas.openxmlformats.org/officeDocument/2006/relationships/hyperlink" Target="https://tradingeconomics.com/united-kingdom/unemployment-rate" TargetMode="External"/><Relationship Id="rId5" Type="http://schemas.openxmlformats.org/officeDocument/2006/relationships/hyperlink" Target="https://www.statista.com/topics/1397/unilever/" TargetMode="External"/><Relationship Id="rId4" Type="http://schemas.openxmlformats.org/officeDocument/2006/relationships/hyperlink" Target="https://www.ons.gov.uk/economy/grossdomesticproductgdp/bulletins/gdpfirstquarterlyestimateuk/januarytomarch2023"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28600"/>
            <a:ext cx="13487400" cy="1600200"/>
          </a:xfrm>
          <a:solidFill>
            <a:schemeClr val="bg2">
              <a:lumMod val="90000"/>
            </a:schemeClr>
          </a:solidFill>
        </p:spPr>
        <p:txBody>
          <a:bodyPr anchor="ctr">
            <a:noAutofit/>
          </a:bodyPr>
          <a:lstStyle/>
          <a:p>
            <a:pPr algn="ctr"/>
            <a:r>
              <a:rPr lang="en-US" sz="4800" dirty="0">
                <a:solidFill>
                  <a:schemeClr val="tx1"/>
                </a:solidFill>
              </a:rPr>
              <a:t>MARKET ANALYSIS FOR UNILEVER</a:t>
            </a:r>
          </a:p>
        </p:txBody>
      </p:sp>
      <p:sp>
        <p:nvSpPr>
          <p:cNvPr id="4" name="TextBox 3"/>
          <p:cNvSpPr txBox="1"/>
          <p:nvPr/>
        </p:nvSpPr>
        <p:spPr>
          <a:xfrm>
            <a:off x="76200" y="5706130"/>
            <a:ext cx="5257800" cy="2092881"/>
          </a:xfrm>
          <a:prstGeom prst="rect">
            <a:avLst/>
          </a:prstGeom>
          <a:solidFill>
            <a:schemeClr val="accent1">
              <a:lumMod val="20000"/>
              <a:lumOff val="80000"/>
            </a:schemeClr>
          </a:solidFill>
        </p:spPr>
        <p:txBody>
          <a:bodyPr wrap="square" rtlCol="0">
            <a:spAutoFit/>
          </a:bodyPr>
          <a:lstStyle/>
          <a:p>
            <a:r>
              <a:rPr lang="en-US" b="1" dirty="0"/>
              <a:t>Student Name: Kumari Kanak</a:t>
            </a:r>
          </a:p>
          <a:p>
            <a:r>
              <a:rPr lang="en-US" b="1" dirty="0"/>
              <a:t>Student Id: </a:t>
            </a:r>
            <a:r>
              <a:rPr lang="en-IN" b="1" i="0" dirty="0">
                <a:solidFill>
                  <a:srgbClr val="242130"/>
                </a:solidFill>
                <a:effectLst/>
                <a:latin typeface="Arial" panose="020B0604020202020204" pitchFamily="34" charset="0"/>
              </a:rPr>
              <a:t>2239372</a:t>
            </a:r>
          </a:p>
          <a:p>
            <a:r>
              <a:rPr lang="en-US" b="1" dirty="0"/>
              <a:t>Module: Marketing Management</a:t>
            </a:r>
          </a:p>
          <a:p>
            <a:r>
              <a:rPr lang="en-US" b="1" dirty="0"/>
              <a:t>Module Code: LCMB7001</a:t>
            </a:r>
          </a:p>
          <a:p>
            <a:r>
              <a:rPr lang="en-IN" b="1" dirty="0"/>
              <a:t>Lecturer: </a:t>
            </a:r>
            <a:r>
              <a:rPr lang="en-IN" b="1" dirty="0" err="1"/>
              <a:t>Efua</a:t>
            </a:r>
            <a:r>
              <a:rPr lang="en-IN" b="1" dirty="0"/>
              <a:t> Adams</a:t>
            </a:r>
            <a:endParaRPr lang="en-US"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609600"/>
            <a:ext cx="11948160" cy="838200"/>
          </a:xfrm>
          <a:solidFill>
            <a:schemeClr val="bg2">
              <a:lumMod val="90000"/>
            </a:schemeClr>
          </a:solidFill>
        </p:spPr>
        <p:txBody>
          <a:bodyPr>
            <a:normAutofit fontScale="90000"/>
          </a:bodyPr>
          <a:lstStyle/>
          <a:p>
            <a:pPr algn="ctr">
              <a:lnSpc>
                <a:spcPct val="150000"/>
              </a:lnSpc>
            </a:pPr>
            <a:r>
              <a:rPr lang="en-US" b="1" dirty="0">
                <a:solidFill>
                  <a:schemeClr val="tx1"/>
                </a:solidFill>
              </a:rPr>
              <a:t>Introduction</a:t>
            </a:r>
            <a:endParaRPr lang="en-US" dirty="0">
              <a:solidFill>
                <a:schemeClr val="tx1"/>
              </a:solidFill>
            </a:endParaRPr>
          </a:p>
        </p:txBody>
      </p:sp>
      <p:sp>
        <p:nvSpPr>
          <p:cNvPr id="3" name="Content Placeholder 2"/>
          <p:cNvSpPr>
            <a:spLocks noGrp="1"/>
          </p:cNvSpPr>
          <p:nvPr>
            <p:ph sz="quarter" idx="1"/>
          </p:nvPr>
        </p:nvSpPr>
        <p:spPr>
          <a:xfrm>
            <a:off x="609600" y="2011680"/>
            <a:ext cx="6172200" cy="5757062"/>
          </a:xfrm>
          <a:solidFill>
            <a:schemeClr val="accent5">
              <a:lumMod val="20000"/>
              <a:lumOff val="80000"/>
            </a:schemeClr>
          </a:solidFill>
        </p:spPr>
        <p:txBody>
          <a:bodyPr>
            <a:normAutofit fontScale="77500" lnSpcReduction="20000"/>
          </a:bodyPr>
          <a:lstStyle/>
          <a:p>
            <a:pPr lvl="0">
              <a:lnSpc>
                <a:spcPct val="150000"/>
              </a:lnSpc>
            </a:pPr>
            <a:r>
              <a:rPr lang="en-US" dirty="0"/>
              <a:t>Unilever is a reputable brand by remaining committed to providing high-quality consumer goods (Unilever, 2023)</a:t>
            </a:r>
          </a:p>
          <a:p>
            <a:pPr lvl="0">
              <a:lnSpc>
                <a:spcPct val="150000"/>
              </a:lnSpc>
            </a:pPr>
            <a:r>
              <a:rPr lang="en-US" dirty="0"/>
              <a:t>Vision statement of Unilever is to ensure sustainable living commonplace</a:t>
            </a:r>
          </a:p>
          <a:p>
            <a:pPr lvl="0">
              <a:lnSpc>
                <a:spcPct val="150000"/>
              </a:lnSpc>
            </a:pPr>
            <a:r>
              <a:rPr lang="en-US" dirty="0"/>
              <a:t>The market position of Unilever is approximately $2.11 billion (Statista, 2023)</a:t>
            </a:r>
          </a:p>
        </p:txBody>
      </p:sp>
      <p:pic>
        <p:nvPicPr>
          <p:cNvPr id="16385" name="Picture 1"/>
          <p:cNvPicPr>
            <a:picLocks noChangeAspect="1" noChangeArrowheads="1"/>
          </p:cNvPicPr>
          <p:nvPr/>
        </p:nvPicPr>
        <p:blipFill>
          <a:blip r:embed="rId3"/>
          <a:srcRect/>
          <a:stretch>
            <a:fillRect/>
          </a:stretch>
        </p:blipFill>
        <p:spPr bwMode="auto">
          <a:xfrm>
            <a:off x="6934200" y="2895600"/>
            <a:ext cx="6858000" cy="3429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304799"/>
            <a:ext cx="13799820" cy="914401"/>
          </a:xfrm>
          <a:solidFill>
            <a:schemeClr val="bg2">
              <a:lumMod val="90000"/>
            </a:schemeClr>
          </a:solidFill>
        </p:spPr>
        <p:txBody>
          <a:bodyPr>
            <a:normAutofit fontScale="90000"/>
          </a:bodyPr>
          <a:lstStyle/>
          <a:p>
            <a:pPr algn="ctr"/>
            <a:r>
              <a:rPr lang="en-US" sz="2800" b="1" dirty="0">
                <a:solidFill>
                  <a:schemeClr val="tx1"/>
                </a:solidFill>
              </a:rPr>
              <a:t>List of critical factors within the business environment that contribute to market failure</a:t>
            </a:r>
          </a:p>
        </p:txBody>
      </p:sp>
      <p:graphicFrame>
        <p:nvGraphicFramePr>
          <p:cNvPr id="4" name="Table 3"/>
          <p:cNvGraphicFramePr>
            <a:graphicFrameLocks noGrp="1"/>
          </p:cNvGraphicFramePr>
          <p:nvPr>
            <p:extLst>
              <p:ext uri="{D42A27DB-BD31-4B8C-83A1-F6EECF244321}">
                <p14:modId xmlns:p14="http://schemas.microsoft.com/office/powerpoint/2010/main" val="3734271582"/>
              </p:ext>
            </p:extLst>
          </p:nvPr>
        </p:nvGraphicFramePr>
        <p:xfrm>
          <a:off x="171450" y="1600200"/>
          <a:ext cx="13799820" cy="6443953"/>
        </p:xfrm>
        <a:graphic>
          <a:graphicData uri="http://schemas.openxmlformats.org/drawingml/2006/table">
            <a:tbl>
              <a:tblPr>
                <a:tableStyleId>{35758FB7-9AC5-4552-8A53-C91805E547FA}</a:tableStyleId>
              </a:tblPr>
              <a:tblGrid>
                <a:gridCol w="2696006">
                  <a:extLst>
                    <a:ext uri="{9D8B030D-6E8A-4147-A177-3AD203B41FA5}">
                      <a16:colId xmlns:a16="http://schemas.microsoft.com/office/drawing/2014/main" val="20000"/>
                    </a:ext>
                  </a:extLst>
                </a:gridCol>
                <a:gridCol w="9327988">
                  <a:extLst>
                    <a:ext uri="{9D8B030D-6E8A-4147-A177-3AD203B41FA5}">
                      <a16:colId xmlns:a16="http://schemas.microsoft.com/office/drawing/2014/main" val="20001"/>
                    </a:ext>
                  </a:extLst>
                </a:gridCol>
                <a:gridCol w="1775826">
                  <a:extLst>
                    <a:ext uri="{9D8B030D-6E8A-4147-A177-3AD203B41FA5}">
                      <a16:colId xmlns:a16="http://schemas.microsoft.com/office/drawing/2014/main" val="20002"/>
                    </a:ext>
                  </a:extLst>
                </a:gridCol>
              </a:tblGrid>
              <a:tr h="252935">
                <a:tc>
                  <a:txBody>
                    <a:bodyPr/>
                    <a:lstStyle/>
                    <a:p>
                      <a:pPr marL="0" marR="0" algn="ctr">
                        <a:lnSpc>
                          <a:spcPct val="100000"/>
                        </a:lnSpc>
                        <a:spcBef>
                          <a:spcPts val="0"/>
                        </a:spcBef>
                        <a:spcAft>
                          <a:spcPts val="0"/>
                        </a:spcAft>
                      </a:pPr>
                      <a:r>
                        <a:rPr lang="en-US" sz="1600" b="1" dirty="0"/>
                        <a:t>EXTERNAL FACTORS</a:t>
                      </a:r>
                      <a:endParaRPr lang="en-US" sz="1600" b="1" dirty="0">
                        <a:solidFill>
                          <a:srgbClr val="000000"/>
                        </a:solidFill>
                        <a:latin typeface="Times New Roman"/>
                        <a:ea typeface="Calibri"/>
                        <a:cs typeface="Times New Roman"/>
                      </a:endParaRPr>
                    </a:p>
                  </a:txBody>
                  <a:tcPr marL="30747" marR="30747" marT="0" marB="0">
                    <a:solidFill>
                      <a:srgbClr val="FFC000"/>
                    </a:solidFill>
                  </a:tcPr>
                </a:tc>
                <a:tc>
                  <a:txBody>
                    <a:bodyPr/>
                    <a:lstStyle/>
                    <a:p>
                      <a:pPr marL="0" marR="0" algn="ctr">
                        <a:lnSpc>
                          <a:spcPct val="100000"/>
                        </a:lnSpc>
                        <a:spcBef>
                          <a:spcPts val="0"/>
                        </a:spcBef>
                        <a:spcAft>
                          <a:spcPts val="0"/>
                        </a:spcAft>
                      </a:pPr>
                      <a:r>
                        <a:rPr lang="en-US" sz="1600" b="1" dirty="0"/>
                        <a:t>ANALYSIS</a:t>
                      </a:r>
                      <a:endParaRPr lang="en-US" sz="1600" b="1" dirty="0">
                        <a:solidFill>
                          <a:srgbClr val="000000"/>
                        </a:solidFill>
                        <a:latin typeface="Times New Roman"/>
                        <a:ea typeface="Calibri"/>
                        <a:cs typeface="Times New Roman"/>
                      </a:endParaRPr>
                    </a:p>
                  </a:txBody>
                  <a:tcPr marL="30747" marR="30747" marT="0" marB="0">
                    <a:solidFill>
                      <a:srgbClr val="FFC000"/>
                    </a:solidFill>
                  </a:tcPr>
                </a:tc>
                <a:tc>
                  <a:txBody>
                    <a:bodyPr/>
                    <a:lstStyle/>
                    <a:p>
                      <a:pPr marL="0" marR="0" algn="ctr">
                        <a:lnSpc>
                          <a:spcPct val="100000"/>
                        </a:lnSpc>
                        <a:spcBef>
                          <a:spcPts val="0"/>
                        </a:spcBef>
                        <a:spcAft>
                          <a:spcPts val="0"/>
                        </a:spcAft>
                      </a:pPr>
                      <a:r>
                        <a:rPr lang="en-US" sz="1600" b="1" dirty="0"/>
                        <a:t>IMPACT</a:t>
                      </a:r>
                      <a:endParaRPr lang="en-US" sz="1600" b="1" dirty="0">
                        <a:solidFill>
                          <a:srgbClr val="000000"/>
                        </a:solidFill>
                        <a:latin typeface="Times New Roman"/>
                        <a:ea typeface="Calibri"/>
                        <a:cs typeface="Times New Roman"/>
                      </a:endParaRPr>
                    </a:p>
                  </a:txBody>
                  <a:tcPr marL="30747" marR="30747" marT="0" marB="0">
                    <a:solidFill>
                      <a:srgbClr val="FFC000"/>
                    </a:solidFill>
                  </a:tcPr>
                </a:tc>
                <a:extLst>
                  <a:ext uri="{0D108BD9-81ED-4DB2-BD59-A6C34878D82A}">
                    <a16:rowId xmlns:a16="http://schemas.microsoft.com/office/drawing/2014/main" val="10000"/>
                  </a:ext>
                </a:extLst>
              </a:tr>
              <a:tr h="1304058">
                <a:tc>
                  <a:txBody>
                    <a:bodyPr/>
                    <a:lstStyle/>
                    <a:p>
                      <a:pPr marL="0" marR="0" algn="ctr">
                        <a:lnSpc>
                          <a:spcPct val="100000"/>
                        </a:lnSpc>
                        <a:spcBef>
                          <a:spcPts val="0"/>
                        </a:spcBef>
                        <a:spcAft>
                          <a:spcPts val="0"/>
                        </a:spcAft>
                      </a:pPr>
                      <a:r>
                        <a:rPr lang="en-US" sz="2000" b="1" dirty="0"/>
                        <a:t>POLITICAL</a:t>
                      </a:r>
                      <a:endParaRPr lang="en-US" sz="2000" b="1" dirty="0">
                        <a:solidFill>
                          <a:srgbClr val="000000"/>
                        </a:solidFill>
                        <a:latin typeface="Times New Roman"/>
                        <a:ea typeface="Calibri"/>
                        <a:cs typeface="Times New Roman"/>
                      </a:endParaRPr>
                    </a:p>
                  </a:txBody>
                  <a:tcPr marL="30747" marR="30747" marT="0" marB="0"/>
                </a:tc>
                <a:tc>
                  <a:txBody>
                    <a:bodyPr/>
                    <a:lstStyle/>
                    <a:p>
                      <a:pPr marL="342900" marR="0" lvl="0" indent="-342900" algn="just">
                        <a:lnSpc>
                          <a:spcPct val="100000"/>
                        </a:lnSpc>
                        <a:spcBef>
                          <a:spcPts val="0"/>
                        </a:spcBef>
                        <a:spcAft>
                          <a:spcPts val="1000"/>
                        </a:spcAft>
                        <a:buSzPts val="1000"/>
                        <a:buFont typeface="Symbol"/>
                        <a:buChar char=""/>
                        <a:tabLst>
                          <a:tab pos="457200" algn="l"/>
                        </a:tabLst>
                      </a:pPr>
                      <a:r>
                        <a:rPr lang="en-US" sz="1200" dirty="0"/>
                        <a:t>Brexit stagnation refers to the major cause of Unilever's future development.</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Between United Kingdom and European countries, the future free trade agreements will act as an uncertain factor.</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Norwegian authority depends on regulatory framework, which is expected to bring string restrictions to Unilever operations.</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The empowerment of worldwide law and international patent law protects Unilever in developing new products rapidly.</a:t>
                      </a:r>
                      <a:endParaRPr lang="en-US" sz="1200" dirty="0">
                        <a:solidFill>
                          <a:srgbClr val="000000"/>
                        </a:solidFill>
                        <a:latin typeface="Times New Roman"/>
                        <a:ea typeface="Calibri"/>
                        <a:cs typeface="Times New Roman"/>
                      </a:endParaRPr>
                    </a:p>
                  </a:txBody>
                  <a:tcPr marL="30747" marR="30747" marT="0" marB="0">
                    <a:solidFill>
                      <a:schemeClr val="accent1">
                        <a:lumMod val="20000"/>
                        <a:lumOff val="80000"/>
                      </a:schemeClr>
                    </a:solidFill>
                  </a:tcPr>
                </a:tc>
                <a:tc>
                  <a:txBody>
                    <a:bodyPr/>
                    <a:lstStyle/>
                    <a:p>
                      <a:pPr marL="0" marR="0" algn="ctr">
                        <a:lnSpc>
                          <a:spcPct val="100000"/>
                        </a:lnSpc>
                        <a:spcBef>
                          <a:spcPts val="0"/>
                        </a:spcBef>
                        <a:spcAft>
                          <a:spcPts val="0"/>
                        </a:spcAft>
                      </a:pPr>
                      <a:r>
                        <a:rPr lang="en-US" sz="1800" b="1" dirty="0"/>
                        <a:t>High</a:t>
                      </a:r>
                      <a:endParaRPr lang="en-US" sz="1800" b="1" dirty="0">
                        <a:solidFill>
                          <a:srgbClr val="000000"/>
                        </a:solidFill>
                        <a:latin typeface="Times New Roman"/>
                        <a:ea typeface="Calibri"/>
                        <a:cs typeface="Times New Roman"/>
                      </a:endParaRPr>
                    </a:p>
                  </a:txBody>
                  <a:tcPr marL="30747" marR="30747" marT="0" marB="0">
                    <a:solidFill>
                      <a:schemeClr val="accent3">
                        <a:lumMod val="60000"/>
                        <a:lumOff val="40000"/>
                      </a:schemeClr>
                    </a:solidFill>
                  </a:tcPr>
                </a:tc>
                <a:extLst>
                  <a:ext uri="{0D108BD9-81ED-4DB2-BD59-A6C34878D82A}">
                    <a16:rowId xmlns:a16="http://schemas.microsoft.com/office/drawing/2014/main" val="10001"/>
                  </a:ext>
                </a:extLst>
              </a:tr>
              <a:tr h="2924560">
                <a:tc>
                  <a:txBody>
                    <a:bodyPr/>
                    <a:lstStyle/>
                    <a:p>
                      <a:pPr marL="0" marR="0" algn="ctr">
                        <a:lnSpc>
                          <a:spcPct val="100000"/>
                        </a:lnSpc>
                        <a:spcBef>
                          <a:spcPts val="0"/>
                        </a:spcBef>
                        <a:spcAft>
                          <a:spcPts val="0"/>
                        </a:spcAft>
                      </a:pPr>
                      <a:r>
                        <a:rPr lang="en-US" sz="2000" b="1" dirty="0"/>
                        <a:t>ECONOMIC</a:t>
                      </a:r>
                      <a:endParaRPr lang="en-US" sz="2000" b="1" dirty="0">
                        <a:solidFill>
                          <a:srgbClr val="000000"/>
                        </a:solidFill>
                        <a:latin typeface="Times New Roman"/>
                        <a:ea typeface="Calibri"/>
                        <a:cs typeface="Times New Roman"/>
                      </a:endParaRPr>
                    </a:p>
                  </a:txBody>
                  <a:tcPr marL="30747" marR="30747" marT="0" marB="0"/>
                </a:tc>
                <a:tc>
                  <a:txBody>
                    <a:bodyPr/>
                    <a:lstStyle/>
                    <a:p>
                      <a:pPr marL="342900" marR="0" lvl="0" indent="-342900" algn="just">
                        <a:lnSpc>
                          <a:spcPct val="100000"/>
                        </a:lnSpc>
                        <a:spcBef>
                          <a:spcPts val="0"/>
                        </a:spcBef>
                        <a:spcAft>
                          <a:spcPts val="1000"/>
                        </a:spcAft>
                        <a:buSzPts val="1000"/>
                        <a:buFont typeface="Symbol"/>
                        <a:buChar char=""/>
                        <a:tabLst>
                          <a:tab pos="457200" algn="l"/>
                        </a:tabLst>
                      </a:pPr>
                      <a:r>
                        <a:rPr lang="en-US" sz="1200" dirty="0"/>
                        <a:t>Covid-19 pandemic has brought sell failure to Unilever by 1.6% (Ons.gov.uk, 2023c)</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Unilever persuade consumers to change to a vital sustainable behaviour</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GDP rate in UK rose by 0.9% in the Q1 of 2023 (Ons.gov.uk, 2023c)</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Inflation rate of UK was around 6.5% in May 2023 (Ons.gov.uk, 2023b)</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The employment rate in UK is 75.9% (Ons.gov.uk, 2023a)</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Level of decision-making at Unilever has minimised</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Unilever was forced to develop 99.999% disinfect products to meet increased market demand (Unilever, 2023)</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Brexit referendum was the reason for the 16% pound fall with the dollar (Unilever, 2023)</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Profits of Unilever dropped by 21% during the ice budget denomination sold in UK and US dollars (Unilever, 2023)</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At present, unemployment rate in UK is 3.8% (Tradingeconomic, 2023)</a:t>
                      </a:r>
                      <a:endParaRPr lang="en-US" sz="1200" dirty="0">
                        <a:solidFill>
                          <a:srgbClr val="000000"/>
                        </a:solidFill>
                        <a:latin typeface="Times New Roman"/>
                        <a:ea typeface="Calibri"/>
                        <a:cs typeface="Times New Roman"/>
                      </a:endParaRPr>
                    </a:p>
                  </a:txBody>
                  <a:tcPr marL="30747" marR="30747" marT="0" marB="0">
                    <a:solidFill>
                      <a:schemeClr val="accent1">
                        <a:lumMod val="20000"/>
                        <a:lumOff val="80000"/>
                      </a:schemeClr>
                    </a:solidFill>
                  </a:tcPr>
                </a:tc>
                <a:tc>
                  <a:txBody>
                    <a:bodyPr/>
                    <a:lstStyle/>
                    <a:p>
                      <a:pPr marL="0" marR="0" algn="ctr">
                        <a:lnSpc>
                          <a:spcPct val="100000"/>
                        </a:lnSpc>
                        <a:spcBef>
                          <a:spcPts val="0"/>
                        </a:spcBef>
                        <a:spcAft>
                          <a:spcPts val="0"/>
                        </a:spcAft>
                      </a:pPr>
                      <a:r>
                        <a:rPr lang="en-US" sz="1800" b="1" dirty="0"/>
                        <a:t>High</a:t>
                      </a:r>
                      <a:endParaRPr lang="en-US" sz="1800" b="1" dirty="0">
                        <a:solidFill>
                          <a:srgbClr val="000000"/>
                        </a:solidFill>
                        <a:latin typeface="Times New Roman"/>
                        <a:ea typeface="Calibri"/>
                        <a:cs typeface="Times New Roman"/>
                      </a:endParaRPr>
                    </a:p>
                  </a:txBody>
                  <a:tcPr marL="30747" marR="30747" marT="0" marB="0">
                    <a:solidFill>
                      <a:schemeClr val="accent3">
                        <a:lumMod val="60000"/>
                        <a:lumOff val="40000"/>
                      </a:schemeClr>
                    </a:solidFill>
                  </a:tcPr>
                </a:tc>
                <a:extLst>
                  <a:ext uri="{0D108BD9-81ED-4DB2-BD59-A6C34878D82A}">
                    <a16:rowId xmlns:a16="http://schemas.microsoft.com/office/drawing/2014/main" val="10002"/>
                  </a:ext>
                </a:extLst>
              </a:tr>
              <a:tr h="785152">
                <a:tc>
                  <a:txBody>
                    <a:bodyPr/>
                    <a:lstStyle/>
                    <a:p>
                      <a:pPr marL="0" marR="0" algn="ctr">
                        <a:lnSpc>
                          <a:spcPct val="100000"/>
                        </a:lnSpc>
                        <a:spcBef>
                          <a:spcPts val="0"/>
                        </a:spcBef>
                        <a:spcAft>
                          <a:spcPts val="0"/>
                        </a:spcAft>
                      </a:pPr>
                      <a:r>
                        <a:rPr lang="en-US" sz="2000" b="1" dirty="0"/>
                        <a:t>SOCIAL</a:t>
                      </a:r>
                      <a:endParaRPr lang="en-US" sz="2000" b="1" dirty="0">
                        <a:solidFill>
                          <a:srgbClr val="000000"/>
                        </a:solidFill>
                        <a:latin typeface="Times New Roman"/>
                        <a:ea typeface="Calibri"/>
                        <a:cs typeface="Times New Roman"/>
                      </a:endParaRPr>
                    </a:p>
                  </a:txBody>
                  <a:tcPr marL="30747" marR="30747" marT="0" marB="0"/>
                </a:tc>
                <a:tc>
                  <a:txBody>
                    <a:bodyPr/>
                    <a:lstStyle/>
                    <a:p>
                      <a:pPr marL="342900" marR="0" lvl="0" indent="-342900" algn="just">
                        <a:lnSpc>
                          <a:spcPct val="100000"/>
                        </a:lnSpc>
                        <a:spcBef>
                          <a:spcPts val="0"/>
                        </a:spcBef>
                        <a:spcAft>
                          <a:spcPts val="1000"/>
                        </a:spcAft>
                        <a:buSzPts val="1000"/>
                        <a:buFont typeface="Symbol"/>
                        <a:buChar char=""/>
                        <a:tabLst>
                          <a:tab pos="457200" algn="l"/>
                        </a:tabLst>
                      </a:pPr>
                      <a:r>
                        <a:rPr lang="en-US" sz="1200" dirty="0"/>
                        <a:t>Present population of UK is estimated at 68,952,718 (</a:t>
                      </a:r>
                      <a:r>
                        <a:rPr lang="en-US" sz="1200" dirty="0" err="1"/>
                        <a:t>Worldometers</a:t>
                      </a:r>
                      <a:r>
                        <a:rPr lang="en-US" sz="1200" dirty="0"/>
                        <a:t>, 2023)</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Right after the standard living improvements, high-end cosmetics and grocery has raised</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Unilever is attempting to expand its higher-end product lines like management of health</a:t>
                      </a:r>
                      <a:endParaRPr lang="en-US" sz="1200" dirty="0">
                        <a:solidFill>
                          <a:srgbClr val="000000"/>
                        </a:solidFill>
                        <a:latin typeface="Times New Roman"/>
                        <a:ea typeface="Calibri"/>
                        <a:cs typeface="Times New Roman"/>
                      </a:endParaRPr>
                    </a:p>
                  </a:txBody>
                  <a:tcPr marL="30747" marR="30747" marT="0" marB="0">
                    <a:solidFill>
                      <a:schemeClr val="accent1">
                        <a:lumMod val="20000"/>
                        <a:lumOff val="80000"/>
                      </a:schemeClr>
                    </a:solidFill>
                  </a:tcPr>
                </a:tc>
                <a:tc>
                  <a:txBody>
                    <a:bodyPr/>
                    <a:lstStyle/>
                    <a:p>
                      <a:pPr marL="0" marR="0" algn="ctr">
                        <a:lnSpc>
                          <a:spcPct val="100000"/>
                        </a:lnSpc>
                        <a:spcBef>
                          <a:spcPts val="0"/>
                        </a:spcBef>
                        <a:spcAft>
                          <a:spcPts val="0"/>
                        </a:spcAft>
                      </a:pPr>
                      <a:r>
                        <a:rPr lang="en-US" sz="1800" b="1" dirty="0"/>
                        <a:t>Low</a:t>
                      </a:r>
                      <a:endParaRPr lang="en-US" sz="1800" b="1" dirty="0">
                        <a:solidFill>
                          <a:srgbClr val="000000"/>
                        </a:solidFill>
                        <a:latin typeface="Times New Roman"/>
                        <a:ea typeface="Calibri"/>
                        <a:cs typeface="Times New Roman"/>
                      </a:endParaRPr>
                    </a:p>
                  </a:txBody>
                  <a:tcPr marL="30747" marR="30747" marT="0" marB="0">
                    <a:solidFill>
                      <a:srgbClr val="92D050"/>
                    </a:solidFill>
                  </a:tcPr>
                </a:tc>
                <a:extLst>
                  <a:ext uri="{0D108BD9-81ED-4DB2-BD59-A6C34878D82A}">
                    <a16:rowId xmlns:a16="http://schemas.microsoft.com/office/drawing/2014/main" val="10003"/>
                  </a:ext>
                </a:extLst>
              </a:tr>
              <a:tr h="1090782">
                <a:tc>
                  <a:txBody>
                    <a:bodyPr/>
                    <a:lstStyle/>
                    <a:p>
                      <a:pPr marL="0" marR="0" algn="ctr">
                        <a:lnSpc>
                          <a:spcPct val="100000"/>
                        </a:lnSpc>
                        <a:spcBef>
                          <a:spcPts val="0"/>
                        </a:spcBef>
                        <a:spcAft>
                          <a:spcPts val="0"/>
                        </a:spcAft>
                      </a:pPr>
                      <a:r>
                        <a:rPr lang="en-US" sz="2000" b="1" dirty="0"/>
                        <a:t>TECHNOLOGICAL</a:t>
                      </a:r>
                      <a:endParaRPr lang="en-US" sz="2000" b="1" dirty="0">
                        <a:solidFill>
                          <a:srgbClr val="000000"/>
                        </a:solidFill>
                        <a:latin typeface="Times New Roman"/>
                        <a:ea typeface="Calibri"/>
                        <a:cs typeface="Times New Roman"/>
                      </a:endParaRPr>
                    </a:p>
                  </a:txBody>
                  <a:tcPr marL="30747" marR="30747" marT="0" marB="0"/>
                </a:tc>
                <a:tc>
                  <a:txBody>
                    <a:bodyPr/>
                    <a:lstStyle/>
                    <a:p>
                      <a:pPr marL="342900" marR="0" lvl="0" indent="-342900" algn="just">
                        <a:lnSpc>
                          <a:spcPct val="100000"/>
                        </a:lnSpc>
                        <a:spcBef>
                          <a:spcPts val="0"/>
                        </a:spcBef>
                        <a:spcAft>
                          <a:spcPts val="1000"/>
                        </a:spcAft>
                        <a:buSzPts val="1000"/>
                        <a:buFont typeface="Symbol"/>
                        <a:buChar char=""/>
                        <a:tabLst>
                          <a:tab pos="457200" algn="l"/>
                        </a:tabLst>
                      </a:pPr>
                      <a:r>
                        <a:rPr lang="en-US" sz="1200" dirty="0"/>
                        <a:t>Unilever has attempted to embrace innovation and promote digital transformation.</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Artificial Intelligence is being adopted by Unilever's HR specialist</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Digital media usage made it possible to grow level of Unilevers integration with suppliers and users (Unilever, 2023)</a:t>
                      </a:r>
                    </a:p>
                    <a:p>
                      <a:pPr marL="342900" marR="0" lvl="0" indent="-342900" algn="just">
                        <a:lnSpc>
                          <a:spcPct val="100000"/>
                        </a:lnSpc>
                        <a:spcBef>
                          <a:spcPts val="0"/>
                        </a:spcBef>
                        <a:spcAft>
                          <a:spcPts val="1000"/>
                        </a:spcAft>
                        <a:buSzPts val="1000"/>
                        <a:buFont typeface="Symbol"/>
                        <a:buChar char=""/>
                        <a:tabLst>
                          <a:tab pos="457200" algn="l"/>
                        </a:tabLst>
                      </a:pPr>
                      <a:r>
                        <a:rPr lang="en-US" sz="1200" dirty="0"/>
                        <a:t>Integration made it possible to cut paperwork burdens and improve data accuracy</a:t>
                      </a:r>
                      <a:endParaRPr lang="en-US" sz="1200" dirty="0">
                        <a:solidFill>
                          <a:srgbClr val="000000"/>
                        </a:solidFill>
                        <a:latin typeface="Times New Roman"/>
                        <a:ea typeface="Calibri"/>
                        <a:cs typeface="Times New Roman"/>
                      </a:endParaRPr>
                    </a:p>
                  </a:txBody>
                  <a:tcPr marL="30747" marR="30747" marT="0" marB="0">
                    <a:solidFill>
                      <a:schemeClr val="accent1">
                        <a:lumMod val="20000"/>
                        <a:lumOff val="80000"/>
                      </a:schemeClr>
                    </a:solidFill>
                  </a:tcPr>
                </a:tc>
                <a:tc>
                  <a:txBody>
                    <a:bodyPr/>
                    <a:lstStyle/>
                    <a:p>
                      <a:pPr marL="0" marR="0" algn="ctr">
                        <a:lnSpc>
                          <a:spcPct val="100000"/>
                        </a:lnSpc>
                        <a:spcBef>
                          <a:spcPts val="0"/>
                        </a:spcBef>
                        <a:spcAft>
                          <a:spcPts val="0"/>
                        </a:spcAft>
                      </a:pPr>
                      <a:r>
                        <a:rPr lang="en-US" sz="1800" b="1" dirty="0"/>
                        <a:t>Moderate</a:t>
                      </a:r>
                      <a:endParaRPr lang="en-US" sz="1800" b="1" dirty="0">
                        <a:solidFill>
                          <a:srgbClr val="000000"/>
                        </a:solidFill>
                        <a:latin typeface="Times New Roman"/>
                        <a:ea typeface="Calibri"/>
                        <a:cs typeface="Times New Roman"/>
                      </a:endParaRPr>
                    </a:p>
                  </a:txBody>
                  <a:tcPr marL="30747" marR="30747" marT="0" marB="0">
                    <a:solidFill>
                      <a:schemeClr val="accent4">
                        <a:lumMod val="75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320"/>
            <a:ext cx="13898880" cy="868680"/>
          </a:xfrm>
          <a:solidFill>
            <a:schemeClr val="bg2">
              <a:lumMod val="90000"/>
            </a:schemeClr>
          </a:solidFill>
        </p:spPr>
        <p:txBody>
          <a:bodyPr>
            <a:noAutofit/>
          </a:bodyPr>
          <a:lstStyle/>
          <a:p>
            <a:pPr algn="ctr"/>
            <a:r>
              <a:rPr lang="en-US" sz="2800" b="1" dirty="0">
                <a:solidFill>
                  <a:schemeClr val="tx1"/>
                </a:solidFill>
              </a:rPr>
              <a:t>The way Unilever allocate its resources to meet the current challenges within its environment</a:t>
            </a:r>
          </a:p>
        </p:txBody>
      </p:sp>
      <p:graphicFrame>
        <p:nvGraphicFramePr>
          <p:cNvPr id="4" name="Table 3"/>
          <p:cNvGraphicFramePr>
            <a:graphicFrameLocks noGrp="1"/>
          </p:cNvGraphicFramePr>
          <p:nvPr>
            <p:extLst>
              <p:ext uri="{D42A27DB-BD31-4B8C-83A1-F6EECF244321}">
                <p14:modId xmlns:p14="http://schemas.microsoft.com/office/powerpoint/2010/main" val="1974029552"/>
              </p:ext>
            </p:extLst>
          </p:nvPr>
        </p:nvGraphicFramePr>
        <p:xfrm>
          <a:off x="381001" y="1447800"/>
          <a:ext cx="13517881" cy="6395335"/>
        </p:xfrm>
        <a:graphic>
          <a:graphicData uri="http://schemas.openxmlformats.org/drawingml/2006/table">
            <a:tbl>
              <a:tblPr>
                <a:tableStyleId>{775DCB02-9BB8-47FD-8907-85C794F793BA}</a:tableStyleId>
              </a:tblPr>
              <a:tblGrid>
                <a:gridCol w="2641393">
                  <a:extLst>
                    <a:ext uri="{9D8B030D-6E8A-4147-A177-3AD203B41FA5}">
                      <a16:colId xmlns:a16="http://schemas.microsoft.com/office/drawing/2014/main" val="20000"/>
                    </a:ext>
                  </a:extLst>
                </a:gridCol>
                <a:gridCol w="1338269">
                  <a:extLst>
                    <a:ext uri="{9D8B030D-6E8A-4147-A177-3AD203B41FA5}">
                      <a16:colId xmlns:a16="http://schemas.microsoft.com/office/drawing/2014/main" val="20001"/>
                    </a:ext>
                  </a:extLst>
                </a:gridCol>
                <a:gridCol w="1138207">
                  <a:extLst>
                    <a:ext uri="{9D8B030D-6E8A-4147-A177-3AD203B41FA5}">
                      <a16:colId xmlns:a16="http://schemas.microsoft.com/office/drawing/2014/main" val="20002"/>
                    </a:ext>
                  </a:extLst>
                </a:gridCol>
                <a:gridCol w="2738723">
                  <a:extLst>
                    <a:ext uri="{9D8B030D-6E8A-4147-A177-3AD203B41FA5}">
                      <a16:colId xmlns:a16="http://schemas.microsoft.com/office/drawing/2014/main" val="20003"/>
                    </a:ext>
                  </a:extLst>
                </a:gridCol>
                <a:gridCol w="2852272">
                  <a:extLst>
                    <a:ext uri="{9D8B030D-6E8A-4147-A177-3AD203B41FA5}">
                      <a16:colId xmlns:a16="http://schemas.microsoft.com/office/drawing/2014/main" val="20004"/>
                    </a:ext>
                  </a:extLst>
                </a:gridCol>
                <a:gridCol w="2809017">
                  <a:extLst>
                    <a:ext uri="{9D8B030D-6E8A-4147-A177-3AD203B41FA5}">
                      <a16:colId xmlns:a16="http://schemas.microsoft.com/office/drawing/2014/main" val="20005"/>
                    </a:ext>
                  </a:extLst>
                </a:gridCol>
              </a:tblGrid>
              <a:tr h="420414">
                <a:tc>
                  <a:txBody>
                    <a:bodyPr/>
                    <a:lstStyle/>
                    <a:p>
                      <a:pPr marL="0" marR="0" algn="ctr">
                        <a:lnSpc>
                          <a:spcPct val="150000"/>
                        </a:lnSpc>
                        <a:spcBef>
                          <a:spcPts val="0"/>
                        </a:spcBef>
                        <a:spcAft>
                          <a:spcPts val="0"/>
                        </a:spcAft>
                      </a:pPr>
                      <a:r>
                        <a:rPr lang="en-US" sz="1600" b="1" dirty="0"/>
                        <a:t>RESOURCES</a:t>
                      </a:r>
                      <a:endParaRPr lang="en-US" sz="1600" b="1" dirty="0">
                        <a:solidFill>
                          <a:srgbClr val="000000"/>
                        </a:solidFill>
                        <a:latin typeface="Times New Roman"/>
                        <a:ea typeface="Calibri"/>
                        <a:cs typeface="Times New Roman"/>
                      </a:endParaRPr>
                    </a:p>
                  </a:txBody>
                  <a:tcPr marL="56054" marR="56054" marT="0" marB="0">
                    <a:solidFill>
                      <a:srgbClr val="92D050"/>
                    </a:solidFill>
                  </a:tcPr>
                </a:tc>
                <a:tc>
                  <a:txBody>
                    <a:bodyPr/>
                    <a:lstStyle/>
                    <a:p>
                      <a:pPr marL="0" marR="0" algn="ctr">
                        <a:lnSpc>
                          <a:spcPct val="150000"/>
                        </a:lnSpc>
                        <a:spcBef>
                          <a:spcPts val="0"/>
                        </a:spcBef>
                        <a:spcAft>
                          <a:spcPts val="0"/>
                        </a:spcAft>
                      </a:pPr>
                      <a:r>
                        <a:rPr lang="en-US" sz="1600" b="1" dirty="0"/>
                        <a:t>VALUE</a:t>
                      </a:r>
                      <a:endParaRPr lang="en-US" sz="1600" b="1" dirty="0">
                        <a:solidFill>
                          <a:srgbClr val="000000"/>
                        </a:solidFill>
                        <a:latin typeface="Times New Roman"/>
                        <a:ea typeface="Calibri"/>
                        <a:cs typeface="Times New Roman"/>
                      </a:endParaRPr>
                    </a:p>
                  </a:txBody>
                  <a:tcPr marL="56054" marR="56054" marT="0" marB="0">
                    <a:solidFill>
                      <a:srgbClr val="92D050"/>
                    </a:solidFill>
                  </a:tcPr>
                </a:tc>
                <a:tc>
                  <a:txBody>
                    <a:bodyPr/>
                    <a:lstStyle/>
                    <a:p>
                      <a:pPr marL="0" marR="0" algn="ctr">
                        <a:lnSpc>
                          <a:spcPct val="150000"/>
                        </a:lnSpc>
                        <a:spcBef>
                          <a:spcPts val="0"/>
                        </a:spcBef>
                        <a:spcAft>
                          <a:spcPts val="0"/>
                        </a:spcAft>
                      </a:pPr>
                      <a:r>
                        <a:rPr lang="en-US" sz="1600" b="1" dirty="0"/>
                        <a:t>RARE</a:t>
                      </a:r>
                      <a:endParaRPr lang="en-US" sz="1600" b="1" dirty="0">
                        <a:solidFill>
                          <a:srgbClr val="000000"/>
                        </a:solidFill>
                        <a:latin typeface="Times New Roman"/>
                        <a:ea typeface="Calibri"/>
                        <a:cs typeface="Times New Roman"/>
                      </a:endParaRPr>
                    </a:p>
                  </a:txBody>
                  <a:tcPr marL="56054" marR="56054" marT="0" marB="0">
                    <a:solidFill>
                      <a:srgbClr val="92D050"/>
                    </a:solidFill>
                  </a:tcPr>
                </a:tc>
                <a:tc>
                  <a:txBody>
                    <a:bodyPr/>
                    <a:lstStyle/>
                    <a:p>
                      <a:pPr marL="0" marR="0" algn="ctr">
                        <a:lnSpc>
                          <a:spcPct val="150000"/>
                        </a:lnSpc>
                        <a:spcBef>
                          <a:spcPts val="0"/>
                        </a:spcBef>
                        <a:spcAft>
                          <a:spcPts val="0"/>
                        </a:spcAft>
                      </a:pPr>
                      <a:r>
                        <a:rPr lang="en-US" sz="1600" b="1" dirty="0"/>
                        <a:t>IMITATION</a:t>
                      </a:r>
                      <a:endParaRPr lang="en-US" sz="1600" b="1" dirty="0">
                        <a:solidFill>
                          <a:srgbClr val="000000"/>
                        </a:solidFill>
                        <a:latin typeface="Times New Roman"/>
                        <a:ea typeface="Calibri"/>
                        <a:cs typeface="Times New Roman"/>
                      </a:endParaRPr>
                    </a:p>
                  </a:txBody>
                  <a:tcPr marL="56054" marR="56054" marT="0" marB="0">
                    <a:solidFill>
                      <a:srgbClr val="92D050"/>
                    </a:solidFill>
                  </a:tcPr>
                </a:tc>
                <a:tc>
                  <a:txBody>
                    <a:bodyPr/>
                    <a:lstStyle/>
                    <a:p>
                      <a:pPr marL="0" marR="0" algn="ctr">
                        <a:lnSpc>
                          <a:spcPct val="150000"/>
                        </a:lnSpc>
                        <a:spcBef>
                          <a:spcPts val="0"/>
                        </a:spcBef>
                        <a:spcAft>
                          <a:spcPts val="0"/>
                        </a:spcAft>
                      </a:pPr>
                      <a:r>
                        <a:rPr lang="en-US" sz="1600" b="1" dirty="0"/>
                        <a:t>ORGANISATION</a:t>
                      </a:r>
                      <a:endParaRPr lang="en-US" sz="1600" b="1" dirty="0">
                        <a:solidFill>
                          <a:srgbClr val="000000"/>
                        </a:solidFill>
                        <a:latin typeface="Times New Roman"/>
                        <a:ea typeface="Calibri"/>
                        <a:cs typeface="Times New Roman"/>
                      </a:endParaRPr>
                    </a:p>
                  </a:txBody>
                  <a:tcPr marL="56054" marR="56054" marT="0" marB="0">
                    <a:solidFill>
                      <a:srgbClr val="92D050"/>
                    </a:solidFill>
                  </a:tcPr>
                </a:tc>
                <a:tc>
                  <a:txBody>
                    <a:bodyPr/>
                    <a:lstStyle/>
                    <a:p>
                      <a:pPr marL="0" marR="0" algn="ctr">
                        <a:lnSpc>
                          <a:spcPct val="150000"/>
                        </a:lnSpc>
                        <a:spcBef>
                          <a:spcPts val="0"/>
                        </a:spcBef>
                        <a:spcAft>
                          <a:spcPts val="0"/>
                        </a:spcAft>
                      </a:pPr>
                      <a:r>
                        <a:rPr lang="en-US" sz="1600" b="1" dirty="0"/>
                        <a:t>COMPETITIVE ADVANTAGE</a:t>
                      </a:r>
                      <a:endParaRPr lang="en-US" sz="1600" b="1" dirty="0">
                        <a:solidFill>
                          <a:srgbClr val="000000"/>
                        </a:solidFill>
                        <a:latin typeface="Times New Roman"/>
                        <a:ea typeface="Calibri"/>
                        <a:cs typeface="Times New Roman"/>
                      </a:endParaRPr>
                    </a:p>
                  </a:txBody>
                  <a:tcPr marL="56054" marR="56054" marT="0" marB="0">
                    <a:solidFill>
                      <a:srgbClr val="92D050"/>
                    </a:solidFill>
                  </a:tcPr>
                </a:tc>
                <a:extLst>
                  <a:ext uri="{0D108BD9-81ED-4DB2-BD59-A6C34878D82A}">
                    <a16:rowId xmlns:a16="http://schemas.microsoft.com/office/drawing/2014/main" val="10000"/>
                  </a:ext>
                </a:extLst>
              </a:tr>
              <a:tr h="1681655">
                <a:tc>
                  <a:txBody>
                    <a:bodyPr/>
                    <a:lstStyle/>
                    <a:p>
                      <a:pPr marL="0" marR="0" algn="just">
                        <a:lnSpc>
                          <a:spcPct val="150000"/>
                        </a:lnSpc>
                        <a:spcBef>
                          <a:spcPts val="0"/>
                        </a:spcBef>
                        <a:spcAft>
                          <a:spcPts val="0"/>
                        </a:spcAft>
                      </a:pPr>
                      <a:r>
                        <a:rPr lang="en-US" sz="1600" dirty="0"/>
                        <a:t>In order to utilize e-commerce space, IT capability growth is the better option (Unilever, 2023)</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dirty="0"/>
                        <a:t>Yes</a:t>
                      </a:r>
                      <a:endParaRPr lang="en-US" sz="1600" b="1"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dirty="0"/>
                        <a:t>No</a:t>
                      </a:r>
                      <a:endParaRPr lang="en-US" sz="1600" b="1"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AI adoption for in-house might be critical</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a:t>This is just the beginning of the brand</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If it leads to long run, then sustainable competitive advantage is expected.</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extLst>
                  <a:ext uri="{0D108BD9-81ED-4DB2-BD59-A6C34878D82A}">
                    <a16:rowId xmlns:a16="http://schemas.microsoft.com/office/drawing/2014/main" val="10001"/>
                  </a:ext>
                </a:extLst>
              </a:tr>
              <a:tr h="1471447">
                <a:tc>
                  <a:txBody>
                    <a:bodyPr/>
                    <a:lstStyle/>
                    <a:p>
                      <a:pPr marL="0" marR="0" algn="just">
                        <a:lnSpc>
                          <a:spcPct val="150000"/>
                        </a:lnSpc>
                        <a:spcBef>
                          <a:spcPts val="0"/>
                        </a:spcBef>
                        <a:spcAft>
                          <a:spcPts val="0"/>
                        </a:spcAft>
                      </a:pPr>
                      <a:r>
                        <a:rPr lang="en-US" sz="1600"/>
                        <a:t>Adoption of successful digital strategy (Unilever, 2023)</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a:t>Yes</a:t>
                      </a:r>
                      <a:endParaRPr lang="en-US" sz="1600" b="1">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dirty="0"/>
                        <a:t>No</a:t>
                      </a:r>
                      <a:endParaRPr lang="en-US" sz="1600" b="1"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Assumed to be imitated a bit more by competitors</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a:t>Unilever is popular as a leading player across UK </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The digital strategy might be useful to ensure a strong, sustainable competitive advantage.</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extLst>
                  <a:ext uri="{0D108BD9-81ED-4DB2-BD59-A6C34878D82A}">
                    <a16:rowId xmlns:a16="http://schemas.microsoft.com/office/drawing/2014/main" val="10002"/>
                  </a:ext>
                </a:extLst>
              </a:tr>
              <a:tr h="1277264">
                <a:tc>
                  <a:txBody>
                    <a:bodyPr/>
                    <a:lstStyle/>
                    <a:p>
                      <a:pPr marL="0" marR="0" algn="just">
                        <a:lnSpc>
                          <a:spcPct val="150000"/>
                        </a:lnSpc>
                        <a:spcBef>
                          <a:spcPts val="0"/>
                        </a:spcBef>
                        <a:spcAft>
                          <a:spcPts val="0"/>
                        </a:spcAft>
                      </a:pPr>
                      <a:r>
                        <a:rPr lang="en-US" sz="1600"/>
                        <a:t>Ability to attract talents in multiple local markets and worldwide (Unilever, 2023)</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a:t>Yes</a:t>
                      </a:r>
                      <a:endParaRPr lang="en-US" sz="1600" b="1">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a:t>Yes</a:t>
                      </a:r>
                      <a:endParaRPr lang="en-US" sz="1600" b="1">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Quite complicated</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a:t>To a large extent, yes</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a:t>Provides strong competitive advantage</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extLst>
                  <a:ext uri="{0D108BD9-81ED-4DB2-BD59-A6C34878D82A}">
                    <a16:rowId xmlns:a16="http://schemas.microsoft.com/office/drawing/2014/main" val="10003"/>
                  </a:ext>
                </a:extLst>
              </a:tr>
              <a:tr h="1277264">
                <a:tc>
                  <a:txBody>
                    <a:bodyPr/>
                    <a:lstStyle/>
                    <a:p>
                      <a:pPr marL="0" marR="0" algn="just">
                        <a:lnSpc>
                          <a:spcPct val="150000"/>
                        </a:lnSpc>
                        <a:spcBef>
                          <a:spcPts val="0"/>
                        </a:spcBef>
                        <a:spcAft>
                          <a:spcPts val="0"/>
                        </a:spcAft>
                      </a:pPr>
                      <a:r>
                        <a:rPr lang="en-US" sz="1600"/>
                        <a:t>Intellectual property rights, trademarks, and copyrights (Unilever, 2023)</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a:t>Yes</a:t>
                      </a:r>
                      <a:endParaRPr lang="en-US" sz="1600" b="1">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ctr">
                        <a:lnSpc>
                          <a:spcPct val="150000"/>
                        </a:lnSpc>
                        <a:spcBef>
                          <a:spcPts val="0"/>
                        </a:spcBef>
                        <a:spcAft>
                          <a:spcPts val="0"/>
                        </a:spcAft>
                      </a:pPr>
                      <a:r>
                        <a:rPr lang="en-US" sz="1600" b="1" dirty="0"/>
                        <a:t>Yes</a:t>
                      </a:r>
                      <a:endParaRPr lang="en-US" sz="1600" b="1"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Imitation risk is limited, yet possibilities of industry disruption would be a threat.</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a:t>The brand has not used entire extent of IPR, along with trademarks and copyrights.</a:t>
                      </a:r>
                      <a:endParaRPr lang="en-US" sz="160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tc>
                  <a:txBody>
                    <a:bodyPr/>
                    <a:lstStyle/>
                    <a:p>
                      <a:pPr marL="0" marR="0" algn="just">
                        <a:lnSpc>
                          <a:spcPct val="150000"/>
                        </a:lnSpc>
                        <a:spcBef>
                          <a:spcPts val="0"/>
                        </a:spcBef>
                        <a:spcAft>
                          <a:spcPts val="0"/>
                        </a:spcAft>
                      </a:pPr>
                      <a:r>
                        <a:rPr lang="en-US" sz="1600" dirty="0"/>
                        <a:t>Projected to provide a powerful competitive advantage</a:t>
                      </a:r>
                      <a:endParaRPr lang="en-US" sz="1600" dirty="0">
                        <a:solidFill>
                          <a:srgbClr val="000000"/>
                        </a:solidFill>
                        <a:latin typeface="Times New Roman"/>
                        <a:ea typeface="Calibri"/>
                        <a:cs typeface="Times New Roman"/>
                      </a:endParaRPr>
                    </a:p>
                  </a:txBody>
                  <a:tcPr marL="56054" marR="56054" marT="0" marB="0">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486" y="457200"/>
            <a:ext cx="12877800" cy="762000"/>
          </a:xfrm>
          <a:solidFill>
            <a:schemeClr val="bg2">
              <a:lumMod val="90000"/>
            </a:schemeClr>
          </a:solidFill>
        </p:spPr>
        <p:txBody>
          <a:bodyPr anchor="ctr">
            <a:noAutofit/>
          </a:bodyPr>
          <a:lstStyle/>
          <a:p>
            <a:pPr algn="ctr">
              <a:lnSpc>
                <a:spcPct val="150000"/>
              </a:lnSpc>
            </a:pPr>
            <a:r>
              <a:rPr lang="en-US" sz="3600" b="1" dirty="0">
                <a:solidFill>
                  <a:schemeClr val="tx1"/>
                </a:solidFill>
              </a:rPr>
              <a:t>Continued...</a:t>
            </a:r>
          </a:p>
        </p:txBody>
      </p:sp>
      <p:sp>
        <p:nvSpPr>
          <p:cNvPr id="3" name="Content Placeholder 2"/>
          <p:cNvSpPr>
            <a:spLocks noGrp="1"/>
          </p:cNvSpPr>
          <p:nvPr>
            <p:ph sz="quarter" idx="1"/>
          </p:nvPr>
        </p:nvSpPr>
        <p:spPr>
          <a:xfrm>
            <a:off x="6583680" y="1920240"/>
            <a:ext cx="7132320" cy="5471160"/>
          </a:xfrm>
          <a:solidFill>
            <a:schemeClr val="accent1">
              <a:lumMod val="20000"/>
              <a:lumOff val="80000"/>
            </a:schemeClr>
          </a:solidFill>
        </p:spPr>
        <p:txBody>
          <a:bodyPr>
            <a:normAutofit/>
          </a:bodyPr>
          <a:lstStyle/>
          <a:p>
            <a:pPr lvl="0">
              <a:lnSpc>
                <a:spcPct val="150000"/>
              </a:lnSpc>
            </a:pPr>
            <a:r>
              <a:rPr lang="en-US" sz="2800" dirty="0"/>
              <a:t>Unilever ranks 1st among GSK, Nestle USA, Johnson &amp; Johnson, Procter &amp; Gamble, and Mars</a:t>
            </a:r>
          </a:p>
          <a:p>
            <a:pPr lvl="0">
              <a:lnSpc>
                <a:spcPct val="150000"/>
              </a:lnSpc>
            </a:pPr>
            <a:r>
              <a:rPr lang="en-US" sz="2800" dirty="0"/>
              <a:t>Unilever has initiated drawing Unilever Sustainable Living Plan (Unilever, 2023)</a:t>
            </a:r>
          </a:p>
          <a:p>
            <a:pPr lvl="0">
              <a:lnSpc>
                <a:spcPct val="150000"/>
              </a:lnSpc>
            </a:pPr>
            <a:r>
              <a:rPr lang="en-US" sz="2800" dirty="0"/>
              <a:t>USLP's purpose is to decouple its growth from its environmental footprint (Unilever, 2023)</a:t>
            </a:r>
          </a:p>
        </p:txBody>
      </p:sp>
      <p:sp>
        <p:nvSpPr>
          <p:cNvPr id="13314" name="AutoShape 2" descr="Unilever sustainable living brands boost company sales - Global Cosmetics  News"/>
          <p:cNvSpPr>
            <a:spLocks noChangeAspect="1" noChangeArrowheads="1"/>
          </p:cNvSpPr>
          <p:nvPr/>
        </p:nvSpPr>
        <p:spPr bwMode="auto">
          <a:xfrm>
            <a:off x="155575" y="-136525"/>
            <a:ext cx="300038" cy="300038"/>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Unilever sustainable living brands boost company sales - Global Cosmetics  News"/>
          <p:cNvSpPr>
            <a:spLocks noChangeAspect="1" noChangeArrowheads="1"/>
          </p:cNvSpPr>
          <p:nvPr/>
        </p:nvSpPr>
        <p:spPr bwMode="auto">
          <a:xfrm>
            <a:off x="155575" y="-136525"/>
            <a:ext cx="300038" cy="300038"/>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17" name="Picture 5"/>
          <p:cNvPicPr>
            <a:picLocks noChangeAspect="1" noChangeArrowheads="1"/>
          </p:cNvPicPr>
          <p:nvPr/>
        </p:nvPicPr>
        <p:blipFill>
          <a:blip r:embed="rId3"/>
          <a:srcRect/>
          <a:stretch>
            <a:fillRect/>
          </a:stretch>
        </p:blipFill>
        <p:spPr bwMode="auto">
          <a:xfrm>
            <a:off x="609600" y="2438400"/>
            <a:ext cx="5486400" cy="4572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07916"/>
            <a:ext cx="12679680" cy="722505"/>
          </a:xfrm>
          <a:solidFill>
            <a:schemeClr val="bg2">
              <a:lumMod val="90000"/>
            </a:schemeClr>
          </a:solidFill>
        </p:spPr>
        <p:txBody>
          <a:bodyPr anchor="ctr">
            <a:normAutofit fontScale="90000"/>
          </a:bodyPr>
          <a:lstStyle/>
          <a:p>
            <a:pPr algn="ctr">
              <a:lnSpc>
                <a:spcPct val="150000"/>
              </a:lnSpc>
            </a:pPr>
            <a:r>
              <a:rPr lang="en-US" sz="4000" b="1" dirty="0">
                <a:solidFill>
                  <a:schemeClr val="tx1"/>
                </a:solidFill>
              </a:rPr>
              <a:t>Continued...</a:t>
            </a:r>
            <a:endParaRPr lang="en-US" sz="4000" dirty="0">
              <a:solidFill>
                <a:schemeClr val="tx1"/>
              </a:solidFill>
            </a:endParaRPr>
          </a:p>
        </p:txBody>
      </p:sp>
      <p:sp>
        <p:nvSpPr>
          <p:cNvPr id="3" name="Content Placeholder 2"/>
          <p:cNvSpPr>
            <a:spLocks noGrp="1"/>
          </p:cNvSpPr>
          <p:nvPr>
            <p:ph sz="quarter" idx="1"/>
          </p:nvPr>
        </p:nvSpPr>
        <p:spPr>
          <a:xfrm>
            <a:off x="304800" y="2209800"/>
            <a:ext cx="6172200" cy="5669280"/>
          </a:xfrm>
          <a:solidFill>
            <a:schemeClr val="accent1">
              <a:lumMod val="20000"/>
              <a:lumOff val="80000"/>
            </a:schemeClr>
          </a:solidFill>
        </p:spPr>
        <p:txBody>
          <a:bodyPr>
            <a:normAutofit/>
          </a:bodyPr>
          <a:lstStyle/>
          <a:p>
            <a:pPr lvl="0">
              <a:lnSpc>
                <a:spcPct val="150000"/>
              </a:lnSpc>
            </a:pPr>
            <a:r>
              <a:rPr lang="en-US" sz="2400" dirty="0"/>
              <a:t>Market failure causes by inadequate market control and incomplete information (Mazzucato and Ryan-Collins, 2022)</a:t>
            </a:r>
          </a:p>
          <a:p>
            <a:pPr lvl="0">
              <a:lnSpc>
                <a:spcPct val="150000"/>
              </a:lnSpc>
            </a:pPr>
            <a:r>
              <a:rPr lang="en-US" sz="2400" dirty="0"/>
              <a:t>Concentrated market power and negative externalities penetrate market growth</a:t>
            </a:r>
          </a:p>
          <a:p>
            <a:pPr lvl="0">
              <a:lnSpc>
                <a:spcPct val="150000"/>
              </a:lnSpc>
            </a:pPr>
            <a:r>
              <a:rPr lang="en-US" sz="2400" dirty="0"/>
              <a:t>Unilevers weak liquidity and solvency are the real threats to the brand (Unilever, 2023)</a:t>
            </a:r>
          </a:p>
        </p:txBody>
      </p:sp>
      <p:pic>
        <p:nvPicPr>
          <p:cNvPr id="12290" name="Picture 2" descr="Liquidity Ratios"/>
          <p:cNvPicPr>
            <a:picLocks noChangeAspect="1" noChangeArrowheads="1"/>
          </p:cNvPicPr>
          <p:nvPr/>
        </p:nvPicPr>
        <p:blipFill>
          <a:blip r:embed="rId3"/>
          <a:srcRect/>
          <a:stretch>
            <a:fillRect/>
          </a:stretch>
        </p:blipFill>
        <p:spPr bwMode="auto">
          <a:xfrm>
            <a:off x="6781800" y="2514600"/>
            <a:ext cx="7086600" cy="4485101"/>
          </a:xfrm>
          <a:prstGeom prst="rect">
            <a:avLst/>
          </a:prstGeom>
          <a:solidFill>
            <a:schemeClr val="accent2">
              <a:lumMod val="20000"/>
              <a:lumOff val="80000"/>
            </a:schemeClr>
          </a:solidFill>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329566"/>
            <a:ext cx="13045440" cy="584834"/>
          </a:xfrm>
          <a:solidFill>
            <a:schemeClr val="bg2">
              <a:lumMod val="90000"/>
            </a:schemeClr>
          </a:solidFill>
        </p:spPr>
        <p:txBody>
          <a:bodyPr>
            <a:normAutofit fontScale="90000"/>
          </a:bodyPr>
          <a:lstStyle/>
          <a:p>
            <a:pPr algn="ctr"/>
            <a:r>
              <a:rPr lang="en-US" sz="3200" b="1" dirty="0">
                <a:solidFill>
                  <a:schemeClr val="tx1"/>
                </a:solidFill>
              </a:rPr>
              <a:t>Competitive Strategy to gain a competitive advantage </a:t>
            </a:r>
          </a:p>
        </p:txBody>
      </p:sp>
      <p:sp>
        <p:nvSpPr>
          <p:cNvPr id="3" name="Content Placeholder 2"/>
          <p:cNvSpPr>
            <a:spLocks noGrp="1"/>
          </p:cNvSpPr>
          <p:nvPr>
            <p:ph sz="quarter" idx="1"/>
          </p:nvPr>
        </p:nvSpPr>
        <p:spPr>
          <a:xfrm>
            <a:off x="6583680" y="2194560"/>
            <a:ext cx="7680960" cy="5757062"/>
          </a:xfrm>
        </p:spPr>
        <p:txBody>
          <a:bodyPr>
            <a:normAutofit/>
          </a:bodyPr>
          <a:lstStyle/>
          <a:p>
            <a:pPr lvl="0" algn="just">
              <a:lnSpc>
                <a:spcPct val="150000"/>
              </a:lnSpc>
            </a:pPr>
            <a:r>
              <a:rPr lang="en-US" sz="2900" dirty="0"/>
              <a:t>Unilever looks forward to being built on advanced science to become exceptional (Unilever, 2023)</a:t>
            </a:r>
          </a:p>
          <a:p>
            <a:pPr lvl="0" algn="just">
              <a:lnSpc>
                <a:spcPct val="150000"/>
              </a:lnSpc>
            </a:pPr>
            <a:r>
              <a:rPr lang="en-US" sz="2900" dirty="0"/>
              <a:t>The brand aims to grow by providing products as a functional, superior</a:t>
            </a:r>
          </a:p>
          <a:p>
            <a:pPr lvl="0" algn="just">
              <a:lnSpc>
                <a:spcPct val="150000"/>
              </a:lnSpc>
            </a:pPr>
            <a:r>
              <a:rPr lang="en-US" sz="2900" dirty="0"/>
              <a:t>Flexible expertise and pricing in distribution channel allows Unilever to analyse brands' competitive advantages</a:t>
            </a:r>
          </a:p>
        </p:txBody>
      </p:sp>
      <p:pic>
        <p:nvPicPr>
          <p:cNvPr id="11266" name="Picture 2" descr="Unilever joins new collaboration to advance alternatives to animal testing  - Unilever"/>
          <p:cNvPicPr>
            <a:picLocks noChangeAspect="1" noChangeArrowheads="1"/>
          </p:cNvPicPr>
          <p:nvPr/>
        </p:nvPicPr>
        <p:blipFill>
          <a:blip r:embed="rId3"/>
          <a:srcRect t="15514" r="-3943" b="-5494"/>
          <a:stretch>
            <a:fillRect/>
          </a:stretch>
        </p:blipFill>
        <p:spPr bwMode="auto">
          <a:xfrm>
            <a:off x="838200" y="2743199"/>
            <a:ext cx="5745480" cy="4973699"/>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81000"/>
            <a:ext cx="11948160" cy="685800"/>
          </a:xfrm>
          <a:solidFill>
            <a:schemeClr val="bg2">
              <a:lumMod val="90000"/>
            </a:schemeClr>
          </a:solidFill>
        </p:spPr>
        <p:txBody>
          <a:bodyPr anchor="ctr">
            <a:normAutofit fontScale="90000"/>
          </a:bodyPr>
          <a:lstStyle/>
          <a:p>
            <a:pPr algn="ctr">
              <a:lnSpc>
                <a:spcPct val="150000"/>
              </a:lnSpc>
            </a:pPr>
            <a:r>
              <a:rPr lang="en-US" sz="3600" b="1" dirty="0">
                <a:solidFill>
                  <a:schemeClr val="tx1"/>
                </a:solidFill>
              </a:rPr>
              <a:t>Continued...</a:t>
            </a:r>
            <a:endParaRPr lang="en-US" sz="3600" dirty="0">
              <a:solidFill>
                <a:schemeClr val="tx1"/>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3948638294"/>
              </p:ext>
            </p:extLst>
          </p:nvPr>
        </p:nvGraphicFramePr>
        <p:xfrm>
          <a:off x="685800" y="1600200"/>
          <a:ext cx="12954000" cy="6424151"/>
        </p:xfrm>
        <a:graphic>
          <a:graphicData uri="http://schemas.openxmlformats.org/drawingml/2006/table">
            <a:tbl>
              <a:tblPr/>
              <a:tblGrid>
                <a:gridCol w="6036459">
                  <a:extLst>
                    <a:ext uri="{9D8B030D-6E8A-4147-A177-3AD203B41FA5}">
                      <a16:colId xmlns:a16="http://schemas.microsoft.com/office/drawing/2014/main" val="20000"/>
                    </a:ext>
                  </a:extLst>
                </a:gridCol>
                <a:gridCol w="6917541">
                  <a:extLst>
                    <a:ext uri="{9D8B030D-6E8A-4147-A177-3AD203B41FA5}">
                      <a16:colId xmlns:a16="http://schemas.microsoft.com/office/drawing/2014/main" val="20001"/>
                    </a:ext>
                  </a:extLst>
                </a:gridCol>
              </a:tblGrid>
              <a:tr h="330018">
                <a:tc>
                  <a:txBody>
                    <a:bodyPr/>
                    <a:lstStyle/>
                    <a:p>
                      <a:pPr marL="0" marR="0" algn="ctr">
                        <a:lnSpc>
                          <a:spcPct val="150000"/>
                        </a:lnSpc>
                        <a:spcBef>
                          <a:spcPts val="0"/>
                        </a:spcBef>
                        <a:spcAft>
                          <a:spcPts val="0"/>
                        </a:spcAft>
                      </a:pPr>
                      <a:r>
                        <a:rPr lang="en-US" sz="1700" b="1" dirty="0">
                          <a:solidFill>
                            <a:srgbClr val="000000"/>
                          </a:solidFill>
                          <a:latin typeface="Times New Roman"/>
                          <a:ea typeface="Times New Roman"/>
                          <a:cs typeface="Times New Roman"/>
                        </a:rPr>
                        <a:t>STRENGTHS</a:t>
                      </a:r>
                      <a:endParaRPr lang="en-US" sz="17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marL="0" marR="0" algn="ctr">
                        <a:lnSpc>
                          <a:spcPct val="150000"/>
                        </a:lnSpc>
                        <a:spcBef>
                          <a:spcPts val="0"/>
                        </a:spcBef>
                        <a:spcAft>
                          <a:spcPts val="0"/>
                        </a:spcAft>
                      </a:pPr>
                      <a:r>
                        <a:rPr lang="en-US" sz="1700" b="1" dirty="0">
                          <a:solidFill>
                            <a:srgbClr val="000000"/>
                          </a:solidFill>
                          <a:latin typeface="Times New Roman"/>
                          <a:ea typeface="Times New Roman"/>
                          <a:cs typeface="Times New Roman"/>
                        </a:rPr>
                        <a:t>WEAKNESSES</a:t>
                      </a:r>
                      <a:endParaRPr lang="en-US" sz="17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0"/>
                  </a:ext>
                </a:extLst>
              </a:tr>
              <a:tr h="3585129">
                <a:tc>
                  <a:txBody>
                    <a:bodyPr/>
                    <a:lstStyle/>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Great sales opportunities with lower price</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Strong financial strength and stable economic position</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Brand portfolio and diverse products (Unilever, 2023)</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Localisation</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Powerful brand control and centralised brand strategy</a:t>
                      </a:r>
                      <a:endParaRPr lang="en-US" sz="20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Low price was the core cause of massive, vicious market competition</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National brand killer, including multiple times failed acquisitions (Unilever, 2023)</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Weaker liquidity and solvency</a:t>
                      </a:r>
                      <a:endParaRPr lang="en-US" sz="20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1"/>
                  </a:ext>
                </a:extLst>
              </a:tr>
              <a:tr h="330018">
                <a:tc>
                  <a:txBody>
                    <a:bodyPr/>
                    <a:lstStyle/>
                    <a:p>
                      <a:pPr marL="0" marR="0" algn="ctr">
                        <a:lnSpc>
                          <a:spcPct val="150000"/>
                        </a:lnSpc>
                        <a:spcBef>
                          <a:spcPts val="0"/>
                        </a:spcBef>
                        <a:spcAft>
                          <a:spcPts val="0"/>
                        </a:spcAft>
                      </a:pPr>
                      <a:r>
                        <a:rPr lang="en-US" sz="1700" b="1" dirty="0">
                          <a:solidFill>
                            <a:srgbClr val="000000"/>
                          </a:solidFill>
                          <a:latin typeface="Times New Roman"/>
                          <a:ea typeface="Times New Roman"/>
                          <a:cs typeface="Times New Roman"/>
                        </a:rPr>
                        <a:t>OPPORTUNITIES</a:t>
                      </a:r>
                      <a:endParaRPr lang="en-US" sz="17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marL="0" marR="0" algn="ctr">
                        <a:lnSpc>
                          <a:spcPct val="150000"/>
                        </a:lnSpc>
                        <a:spcBef>
                          <a:spcPts val="0"/>
                        </a:spcBef>
                        <a:spcAft>
                          <a:spcPts val="0"/>
                        </a:spcAft>
                      </a:pPr>
                      <a:r>
                        <a:rPr lang="en-US" sz="1700" b="1" dirty="0">
                          <a:solidFill>
                            <a:srgbClr val="000000"/>
                          </a:solidFill>
                          <a:latin typeface="Times New Roman"/>
                          <a:ea typeface="Times New Roman"/>
                          <a:cs typeface="Times New Roman"/>
                        </a:rPr>
                        <a:t>THREATS</a:t>
                      </a:r>
                      <a:endParaRPr lang="en-US" sz="17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2079435">
                <a:tc>
                  <a:txBody>
                    <a:bodyPr/>
                    <a:lstStyle/>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Internet and digital technology development</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Limited by different laws in multiple countries (Cheng, 2021)</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International environment is peaceful</a:t>
                      </a:r>
                      <a:endParaRPr lang="en-US" sz="20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Rise of local companies</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Economic downturn due to pandemic</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Conservative trade policy (Cheng, 2021)</a:t>
                      </a:r>
                      <a:endParaRPr lang="en-US" sz="2000" dirty="0">
                        <a:solidFill>
                          <a:srgbClr val="000000"/>
                        </a:solidFill>
                        <a:latin typeface="Times New Roman"/>
                        <a:ea typeface="Calibri"/>
                        <a:cs typeface="Times New Roman"/>
                      </a:endParaRPr>
                    </a:p>
                    <a:p>
                      <a:pPr marL="342900" marR="0" lvl="0" indent="-342900" algn="just">
                        <a:lnSpc>
                          <a:spcPct val="150000"/>
                        </a:lnSpc>
                        <a:spcBef>
                          <a:spcPts val="0"/>
                        </a:spcBef>
                        <a:spcAft>
                          <a:spcPts val="1000"/>
                        </a:spcAft>
                        <a:buSzPts val="1000"/>
                        <a:buFont typeface="Symbol"/>
                        <a:buChar char=""/>
                        <a:tabLst>
                          <a:tab pos="457200" algn="l"/>
                        </a:tabLst>
                      </a:pPr>
                      <a:r>
                        <a:rPr lang="en-US" sz="2000" dirty="0">
                          <a:solidFill>
                            <a:srgbClr val="000000"/>
                          </a:solidFill>
                          <a:latin typeface="Times New Roman"/>
                          <a:ea typeface="Times New Roman"/>
                          <a:cs typeface="Times New Roman"/>
                        </a:rPr>
                        <a:t>Exchange rate fluctuations between Euro and Pound</a:t>
                      </a:r>
                      <a:endParaRPr lang="en-US" sz="2000" dirty="0">
                        <a:solidFill>
                          <a:srgbClr val="000000"/>
                        </a:solidFill>
                        <a:latin typeface="Times New Roman"/>
                        <a:ea typeface="Calibri"/>
                        <a:cs typeface="Times New Roman"/>
                      </a:endParaRPr>
                    </a:p>
                  </a:txBody>
                  <a:tcPr marL="84488" marR="844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329566"/>
            <a:ext cx="12923520" cy="1042034"/>
          </a:xfrm>
          <a:solidFill>
            <a:schemeClr val="bg2">
              <a:lumMod val="90000"/>
            </a:schemeClr>
          </a:solidFill>
        </p:spPr>
        <p:txBody>
          <a:bodyPr>
            <a:normAutofit fontScale="90000"/>
          </a:bodyPr>
          <a:lstStyle/>
          <a:p>
            <a:pPr algn="ctr"/>
            <a:r>
              <a:rPr lang="en-US" sz="3200" b="1" dirty="0">
                <a:solidFill>
                  <a:schemeClr val="tx1"/>
                </a:solidFill>
              </a:rPr>
              <a:t>Unilevers green marketing and corporate social responsibility strategies</a:t>
            </a:r>
          </a:p>
        </p:txBody>
      </p:sp>
      <p:sp>
        <p:nvSpPr>
          <p:cNvPr id="3" name="Content Placeholder 2"/>
          <p:cNvSpPr>
            <a:spLocks noGrp="1"/>
          </p:cNvSpPr>
          <p:nvPr>
            <p:ph sz="quarter" idx="1"/>
          </p:nvPr>
        </p:nvSpPr>
        <p:spPr>
          <a:xfrm>
            <a:off x="6934200" y="2331720"/>
            <a:ext cx="6858000" cy="5151120"/>
          </a:xfrm>
          <a:solidFill>
            <a:schemeClr val="accent1">
              <a:lumMod val="20000"/>
              <a:lumOff val="80000"/>
            </a:schemeClr>
          </a:solidFill>
        </p:spPr>
        <p:txBody>
          <a:bodyPr>
            <a:noAutofit/>
          </a:bodyPr>
          <a:lstStyle/>
          <a:p>
            <a:pPr lvl="0">
              <a:lnSpc>
                <a:spcPct val="170000"/>
              </a:lnSpc>
            </a:pPr>
            <a:r>
              <a:rPr lang="en-US" sz="2000" dirty="0"/>
              <a:t>Unilever shares principles of Green marketing to develop and initiate market campaigns and encourage its sustainable habits (Machová </a:t>
            </a:r>
            <a:r>
              <a:rPr lang="en-US" sz="2000" i="1" dirty="0"/>
              <a:t>et al</a:t>
            </a:r>
            <a:r>
              <a:rPr lang="en-US" sz="2000" dirty="0"/>
              <a:t>. 2022)</a:t>
            </a:r>
          </a:p>
          <a:p>
            <a:pPr lvl="0">
              <a:lnSpc>
                <a:spcPct val="170000"/>
              </a:lnSpc>
            </a:pPr>
            <a:r>
              <a:rPr lang="en-US" sz="2000" dirty="0"/>
              <a:t>CSR strategies are made by Unilever to cut environmental impacts</a:t>
            </a:r>
          </a:p>
          <a:p>
            <a:pPr lvl="0">
              <a:lnSpc>
                <a:spcPct val="170000"/>
              </a:lnSpc>
            </a:pPr>
            <a:r>
              <a:rPr lang="en-US" sz="2000" dirty="0"/>
              <a:t>Strictly maintaining and meeting Sustainable development plan, water stewardship is Unilever's topmost CSR approach</a:t>
            </a:r>
          </a:p>
          <a:p>
            <a:pPr lvl="0">
              <a:lnSpc>
                <a:spcPct val="170000"/>
              </a:lnSpc>
            </a:pPr>
            <a:r>
              <a:rPr lang="en-US" sz="2000" dirty="0"/>
              <a:t>Renewable marine stocks are the utmost solution to remain strictly committed to CSR (</a:t>
            </a:r>
            <a:r>
              <a:rPr lang="en-US" sz="2000" dirty="0" err="1"/>
              <a:t>Karagiannis</a:t>
            </a:r>
            <a:r>
              <a:rPr lang="en-US" sz="2000" dirty="0"/>
              <a:t> </a:t>
            </a:r>
            <a:r>
              <a:rPr lang="en-US" sz="2000" i="1" dirty="0"/>
              <a:t>et al.</a:t>
            </a:r>
            <a:r>
              <a:rPr lang="en-US" sz="2000" dirty="0"/>
              <a:t> 2022)</a:t>
            </a:r>
          </a:p>
        </p:txBody>
      </p:sp>
      <p:sp>
        <p:nvSpPr>
          <p:cNvPr id="9218" name="AutoShape 2" descr="Unilever – Crowdsourcing Sustainability - Digital Innovation and  Transformation"/>
          <p:cNvSpPr>
            <a:spLocks noChangeAspect="1" noChangeArrowheads="1"/>
          </p:cNvSpPr>
          <p:nvPr/>
        </p:nvSpPr>
        <p:spPr bwMode="auto">
          <a:xfrm>
            <a:off x="155575" y="-136525"/>
            <a:ext cx="300038" cy="300038"/>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9219" name="Picture 3"/>
          <p:cNvPicPr>
            <a:picLocks noChangeAspect="1" noChangeArrowheads="1"/>
          </p:cNvPicPr>
          <p:nvPr/>
        </p:nvPicPr>
        <p:blipFill>
          <a:blip r:embed="rId3"/>
          <a:srcRect/>
          <a:stretch>
            <a:fillRect/>
          </a:stretch>
        </p:blipFill>
        <p:spPr bwMode="auto">
          <a:xfrm>
            <a:off x="455613" y="2545080"/>
            <a:ext cx="5899573" cy="47244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329566"/>
            <a:ext cx="11948160" cy="1118234"/>
          </a:xfrm>
          <a:solidFill>
            <a:schemeClr val="bg2">
              <a:lumMod val="90000"/>
            </a:schemeClr>
          </a:solidFill>
        </p:spPr>
        <p:txBody>
          <a:bodyPr>
            <a:noAutofit/>
          </a:bodyPr>
          <a:lstStyle/>
          <a:p>
            <a:pPr algn="ctr"/>
            <a:r>
              <a:rPr lang="en-US" sz="3200" b="1" dirty="0">
                <a:solidFill>
                  <a:schemeClr val="tx1"/>
                </a:solidFill>
              </a:rPr>
              <a:t>Recommendation over competitive advantage in Unilevers business environment</a:t>
            </a:r>
          </a:p>
        </p:txBody>
      </p:sp>
      <p:sp>
        <p:nvSpPr>
          <p:cNvPr id="3" name="Content Placeholder 2"/>
          <p:cNvSpPr>
            <a:spLocks noGrp="1"/>
          </p:cNvSpPr>
          <p:nvPr>
            <p:ph sz="quarter" idx="1"/>
          </p:nvPr>
        </p:nvSpPr>
        <p:spPr>
          <a:xfrm>
            <a:off x="609600" y="2133600"/>
            <a:ext cx="5562600" cy="5635142"/>
          </a:xfrm>
          <a:solidFill>
            <a:schemeClr val="accent1">
              <a:lumMod val="20000"/>
              <a:lumOff val="80000"/>
            </a:schemeClr>
          </a:solidFill>
        </p:spPr>
        <p:txBody>
          <a:bodyPr>
            <a:normAutofit fontScale="77500" lnSpcReduction="20000"/>
          </a:bodyPr>
          <a:lstStyle/>
          <a:p>
            <a:pPr lvl="0">
              <a:lnSpc>
                <a:spcPct val="150000"/>
              </a:lnSpc>
            </a:pPr>
            <a:r>
              <a:rPr lang="en-US" dirty="0"/>
              <a:t>Unilever uses broad differentiation, which would be better to have a generic strategy</a:t>
            </a:r>
          </a:p>
          <a:p>
            <a:pPr lvl="0">
              <a:lnSpc>
                <a:spcPct val="150000"/>
              </a:lnSpc>
            </a:pPr>
            <a:r>
              <a:rPr lang="en-US" dirty="0"/>
              <a:t>Generic strategy might be essential to emphasize characteristics or features</a:t>
            </a:r>
          </a:p>
          <a:p>
            <a:pPr lvl="0">
              <a:lnSpc>
                <a:spcPct val="150000"/>
              </a:lnSpc>
            </a:pPr>
            <a:r>
              <a:rPr lang="en-US" dirty="0"/>
              <a:t>Strong brand portfolio would be better solution to cut the pain caused by a high political factor (</a:t>
            </a:r>
            <a:r>
              <a:rPr lang="en-US" dirty="0" err="1"/>
              <a:t>Karagiannis</a:t>
            </a:r>
            <a:r>
              <a:rPr lang="en-US" dirty="0"/>
              <a:t> </a:t>
            </a:r>
            <a:r>
              <a:rPr lang="en-US" i="1" dirty="0"/>
              <a:t>et al.</a:t>
            </a:r>
            <a:r>
              <a:rPr lang="en-US" dirty="0"/>
              <a:t> 2022)</a:t>
            </a:r>
          </a:p>
          <a:p>
            <a:pPr>
              <a:lnSpc>
                <a:spcPct val="150000"/>
              </a:lnSpc>
            </a:pPr>
            <a:endParaRPr lang="en-US" dirty="0"/>
          </a:p>
        </p:txBody>
      </p:sp>
      <p:pic>
        <p:nvPicPr>
          <p:cNvPr id="8193" name="Picture 1"/>
          <p:cNvPicPr>
            <a:picLocks noChangeAspect="1" noChangeArrowheads="1"/>
          </p:cNvPicPr>
          <p:nvPr/>
        </p:nvPicPr>
        <p:blipFill>
          <a:blip r:embed="rId3"/>
          <a:srcRect/>
          <a:stretch>
            <a:fillRect/>
          </a:stretch>
        </p:blipFill>
        <p:spPr bwMode="auto">
          <a:xfrm>
            <a:off x="6781800" y="2590800"/>
            <a:ext cx="6886292" cy="48768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1948160" cy="846667"/>
          </a:xfrm>
          <a:solidFill>
            <a:schemeClr val="bg2">
              <a:lumMod val="90000"/>
            </a:schemeClr>
          </a:solidFill>
        </p:spPr>
        <p:txBody>
          <a:bodyPr anchor="ctr">
            <a:noAutofit/>
          </a:bodyPr>
          <a:lstStyle/>
          <a:p>
            <a:pPr algn="ctr">
              <a:lnSpc>
                <a:spcPct val="150000"/>
              </a:lnSpc>
            </a:pPr>
            <a:r>
              <a:rPr lang="en-US" sz="3600" b="1" dirty="0">
                <a:solidFill>
                  <a:schemeClr val="tx1"/>
                </a:solidFill>
              </a:rPr>
              <a:t>Continued...</a:t>
            </a:r>
            <a:endParaRPr lang="en-US" sz="3600" dirty="0">
              <a:solidFill>
                <a:schemeClr val="tx1"/>
              </a:solidFill>
            </a:endParaRPr>
          </a:p>
        </p:txBody>
      </p:sp>
      <p:sp>
        <p:nvSpPr>
          <p:cNvPr id="3" name="Content Placeholder 2"/>
          <p:cNvSpPr>
            <a:spLocks noGrp="1"/>
          </p:cNvSpPr>
          <p:nvPr>
            <p:ph sz="quarter" idx="1"/>
          </p:nvPr>
        </p:nvSpPr>
        <p:spPr>
          <a:xfrm>
            <a:off x="7315200" y="2095500"/>
            <a:ext cx="6553200" cy="5334000"/>
          </a:xfrm>
          <a:solidFill>
            <a:schemeClr val="accent1">
              <a:lumMod val="20000"/>
              <a:lumOff val="80000"/>
            </a:schemeClr>
          </a:solidFill>
        </p:spPr>
        <p:txBody>
          <a:bodyPr>
            <a:normAutofit/>
          </a:bodyPr>
          <a:lstStyle/>
          <a:p>
            <a:pPr lvl="0">
              <a:lnSpc>
                <a:spcPct val="150000"/>
              </a:lnSpc>
            </a:pPr>
            <a:r>
              <a:rPr lang="en-US" sz="2400" dirty="0"/>
              <a:t>Corporate and social responsibility fulfillment will be beneficial for Unilever (Unilever, 2023)</a:t>
            </a:r>
          </a:p>
          <a:p>
            <a:pPr lvl="0">
              <a:lnSpc>
                <a:spcPct val="150000"/>
              </a:lnSpc>
            </a:pPr>
            <a:r>
              <a:rPr lang="en-US" sz="2400" dirty="0"/>
              <a:t>Growth in the R&amp;D would be helpful to see a rise in competitive advantages (Machová </a:t>
            </a:r>
            <a:r>
              <a:rPr lang="en-US" sz="2400" i="1" dirty="0"/>
              <a:t>et al</a:t>
            </a:r>
            <a:r>
              <a:rPr lang="en-US" sz="2400" dirty="0"/>
              <a:t>. 2022)</a:t>
            </a:r>
          </a:p>
          <a:p>
            <a:pPr lvl="0">
              <a:lnSpc>
                <a:spcPct val="150000"/>
              </a:lnSpc>
            </a:pPr>
            <a:r>
              <a:rPr lang="en-US" sz="2400" dirty="0"/>
              <a:t>Taking care of supply chain management might raise customers' interest and reliability in Unilever</a:t>
            </a:r>
          </a:p>
        </p:txBody>
      </p:sp>
      <p:sp>
        <p:nvSpPr>
          <p:cNvPr id="7170" name="AutoShape 2" descr="What is a Competitive Advantage? Explained with examples"/>
          <p:cNvSpPr>
            <a:spLocks noChangeAspect="1" noChangeArrowheads="1"/>
          </p:cNvSpPr>
          <p:nvPr/>
        </p:nvSpPr>
        <p:spPr bwMode="auto">
          <a:xfrm>
            <a:off x="155575" y="-136525"/>
            <a:ext cx="300038" cy="300038"/>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71" name="Picture 3"/>
          <p:cNvPicPr>
            <a:picLocks noChangeAspect="1" noChangeArrowheads="1"/>
          </p:cNvPicPr>
          <p:nvPr/>
        </p:nvPicPr>
        <p:blipFill>
          <a:blip r:embed="rId3"/>
          <a:srcRect/>
          <a:stretch>
            <a:fillRect/>
          </a:stretch>
        </p:blipFill>
        <p:spPr bwMode="auto">
          <a:xfrm>
            <a:off x="720588" y="2667000"/>
            <a:ext cx="6113463" cy="4191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329566"/>
            <a:ext cx="11948160" cy="889634"/>
          </a:xfrm>
          <a:solidFill>
            <a:schemeClr val="bg2">
              <a:lumMod val="90000"/>
            </a:schemeClr>
          </a:solidFill>
        </p:spPr>
        <p:txBody>
          <a:bodyPr anchor="ctr">
            <a:normAutofit/>
          </a:bodyPr>
          <a:lstStyle/>
          <a:p>
            <a:pPr algn="ctr">
              <a:lnSpc>
                <a:spcPct val="150000"/>
              </a:lnSpc>
            </a:pPr>
            <a:r>
              <a:rPr lang="en-US" sz="3600" b="1" dirty="0">
                <a:solidFill>
                  <a:schemeClr val="tx1"/>
                </a:solidFill>
              </a:rPr>
              <a:t>Conclusion</a:t>
            </a:r>
            <a:endParaRPr lang="en-US" sz="3600" dirty="0">
              <a:solidFill>
                <a:schemeClr val="tx1"/>
              </a:solidFill>
            </a:endParaRPr>
          </a:p>
        </p:txBody>
      </p:sp>
      <p:sp>
        <p:nvSpPr>
          <p:cNvPr id="3" name="Content Placeholder 2"/>
          <p:cNvSpPr>
            <a:spLocks noGrp="1"/>
          </p:cNvSpPr>
          <p:nvPr>
            <p:ph sz="quarter" idx="1"/>
          </p:nvPr>
        </p:nvSpPr>
        <p:spPr>
          <a:xfrm>
            <a:off x="455613" y="2362200"/>
            <a:ext cx="5135880" cy="4800600"/>
          </a:xfrm>
          <a:solidFill>
            <a:schemeClr val="accent1">
              <a:lumMod val="20000"/>
              <a:lumOff val="80000"/>
            </a:schemeClr>
          </a:solidFill>
        </p:spPr>
        <p:txBody>
          <a:bodyPr>
            <a:normAutofit/>
          </a:bodyPr>
          <a:lstStyle/>
          <a:p>
            <a:pPr lvl="0">
              <a:lnSpc>
                <a:spcPct val="150000"/>
              </a:lnSpc>
            </a:pPr>
            <a:r>
              <a:rPr lang="en-US" sz="2400" dirty="0"/>
              <a:t>Innovative product offerings will lead to an opportunity for Unilever to be apart from its competitors</a:t>
            </a:r>
          </a:p>
          <a:p>
            <a:pPr lvl="0">
              <a:lnSpc>
                <a:spcPct val="150000"/>
              </a:lnSpc>
            </a:pPr>
            <a:r>
              <a:rPr lang="en-US" sz="2400" dirty="0"/>
              <a:t>Unilever is actively committed to CSR and Green Marketing</a:t>
            </a:r>
          </a:p>
          <a:p>
            <a:pPr lvl="0">
              <a:lnSpc>
                <a:spcPct val="150000"/>
              </a:lnSpc>
            </a:pPr>
            <a:r>
              <a:rPr lang="en-US" sz="2400" dirty="0"/>
              <a:t>Making customers repetitive customers is the prime focus</a:t>
            </a:r>
          </a:p>
        </p:txBody>
      </p:sp>
      <p:sp>
        <p:nvSpPr>
          <p:cNvPr id="6146" name="AutoShape 2" descr="The Opportunity Behind Unilever's Transformation (NYSE:UL) | Seeking Alpha"/>
          <p:cNvSpPr>
            <a:spLocks noChangeAspect="1" noChangeArrowheads="1"/>
          </p:cNvSpPr>
          <p:nvPr/>
        </p:nvSpPr>
        <p:spPr bwMode="auto">
          <a:xfrm>
            <a:off x="155575" y="-136525"/>
            <a:ext cx="300038" cy="300038"/>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47" name="Picture 3"/>
          <p:cNvPicPr>
            <a:picLocks noChangeAspect="1" noChangeArrowheads="1"/>
          </p:cNvPicPr>
          <p:nvPr/>
        </p:nvPicPr>
        <p:blipFill>
          <a:blip r:embed="rId3"/>
          <a:srcRect/>
          <a:stretch>
            <a:fillRect/>
          </a:stretch>
        </p:blipFill>
        <p:spPr bwMode="auto">
          <a:xfrm>
            <a:off x="6096000" y="2362200"/>
            <a:ext cx="7770422" cy="4648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329566"/>
            <a:ext cx="11948160" cy="737234"/>
          </a:xfrm>
          <a:solidFill>
            <a:schemeClr val="bg2">
              <a:lumMod val="90000"/>
            </a:schemeClr>
          </a:solidFill>
        </p:spPr>
        <p:txBody>
          <a:bodyPr anchor="ctr">
            <a:normAutofit fontScale="90000"/>
          </a:bodyPr>
          <a:lstStyle/>
          <a:p>
            <a:pPr algn="ctr">
              <a:lnSpc>
                <a:spcPct val="150000"/>
              </a:lnSpc>
            </a:pPr>
            <a:r>
              <a:rPr lang="en-US" sz="3200" b="1" dirty="0">
                <a:solidFill>
                  <a:schemeClr val="tx1"/>
                </a:solidFill>
              </a:rPr>
              <a:t>Reference list</a:t>
            </a:r>
            <a:endParaRPr lang="en-US" sz="3200" dirty="0">
              <a:solidFill>
                <a:schemeClr val="tx1"/>
              </a:solidFill>
            </a:endParaRPr>
          </a:p>
        </p:txBody>
      </p:sp>
      <p:sp>
        <p:nvSpPr>
          <p:cNvPr id="3" name="Content Placeholder 2"/>
          <p:cNvSpPr>
            <a:spLocks noGrp="1"/>
          </p:cNvSpPr>
          <p:nvPr>
            <p:ph sz="quarter" idx="1"/>
          </p:nvPr>
        </p:nvSpPr>
        <p:spPr>
          <a:xfrm>
            <a:off x="228600" y="1676400"/>
            <a:ext cx="13868400" cy="6096000"/>
          </a:xfrm>
          <a:solidFill>
            <a:schemeClr val="accent1">
              <a:lumMod val="20000"/>
              <a:lumOff val="80000"/>
            </a:schemeClr>
          </a:solidFill>
        </p:spPr>
        <p:txBody>
          <a:bodyPr>
            <a:noAutofit/>
          </a:bodyPr>
          <a:lstStyle/>
          <a:p>
            <a:pPr>
              <a:lnSpc>
                <a:spcPct val="150000"/>
              </a:lnSpc>
            </a:pPr>
            <a:r>
              <a:rPr lang="en-GB" sz="1050" dirty="0">
                <a:solidFill>
                  <a:schemeClr val="tx1">
                    <a:lumMod val="95000"/>
                    <a:lumOff val="5000"/>
                  </a:schemeClr>
                </a:solidFill>
              </a:rPr>
              <a:t>Cheng, Y., 2021, February. Analysis of the Opportunities and Challenges of Unilever's Differentiated Competition by Using SWOT and PEST. In </a:t>
            </a:r>
            <a:r>
              <a:rPr lang="en-GB" sz="1050" i="1" dirty="0">
                <a:solidFill>
                  <a:schemeClr val="tx1">
                    <a:lumMod val="95000"/>
                    <a:lumOff val="5000"/>
                  </a:schemeClr>
                </a:solidFill>
              </a:rPr>
              <a:t>6th International Conference on Economics, Management, Law and Education (EMLE 2020)</a:t>
            </a:r>
            <a:r>
              <a:rPr lang="en-GB" sz="1050" dirty="0">
                <a:solidFill>
                  <a:schemeClr val="tx1">
                    <a:lumMod val="95000"/>
                    <a:lumOff val="5000"/>
                  </a:schemeClr>
                </a:solidFill>
              </a:rPr>
              <a:t> (pp. 280-284). Atlantis Press.</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Karagiannis</a:t>
            </a:r>
            <a:r>
              <a:rPr lang="en-GB" sz="1050" dirty="0">
                <a:solidFill>
                  <a:schemeClr val="tx1">
                    <a:lumMod val="95000"/>
                    <a:lumOff val="5000"/>
                  </a:schemeClr>
                </a:solidFill>
              </a:rPr>
              <a:t>, I., </a:t>
            </a:r>
            <a:r>
              <a:rPr lang="en-GB" sz="1050" dirty="0" err="1">
                <a:solidFill>
                  <a:schemeClr val="tx1">
                    <a:lumMod val="95000"/>
                    <a:lumOff val="5000"/>
                  </a:schemeClr>
                </a:solidFill>
              </a:rPr>
              <a:t>Vouros</a:t>
            </a:r>
            <a:r>
              <a:rPr lang="en-GB" sz="1050" dirty="0">
                <a:solidFill>
                  <a:schemeClr val="tx1">
                    <a:lumMod val="95000"/>
                    <a:lumOff val="5000"/>
                  </a:schemeClr>
                </a:solidFill>
              </a:rPr>
              <a:t>, P., </a:t>
            </a:r>
            <a:r>
              <a:rPr lang="en-GB" sz="1050" dirty="0" err="1">
                <a:solidFill>
                  <a:schemeClr val="tx1">
                    <a:lumMod val="95000"/>
                    <a:lumOff val="5000"/>
                  </a:schemeClr>
                </a:solidFill>
              </a:rPr>
              <a:t>Sioutas</a:t>
            </a:r>
            <a:r>
              <a:rPr lang="en-GB" sz="1050" dirty="0">
                <a:solidFill>
                  <a:schemeClr val="tx1">
                    <a:lumMod val="95000"/>
                    <a:lumOff val="5000"/>
                  </a:schemeClr>
                </a:solidFill>
              </a:rPr>
              <a:t>, N. and </a:t>
            </a:r>
            <a:r>
              <a:rPr lang="en-GB" sz="1050" dirty="0" err="1">
                <a:solidFill>
                  <a:schemeClr val="tx1">
                    <a:lumMod val="95000"/>
                    <a:lumOff val="5000"/>
                  </a:schemeClr>
                </a:solidFill>
              </a:rPr>
              <a:t>Evangelinos</a:t>
            </a:r>
            <a:r>
              <a:rPr lang="en-GB" sz="1050" dirty="0">
                <a:solidFill>
                  <a:schemeClr val="tx1">
                    <a:lumMod val="95000"/>
                    <a:lumOff val="5000"/>
                  </a:schemeClr>
                </a:solidFill>
              </a:rPr>
              <a:t>, K., 2022. Mapping the maritime CSR agenda: A cross-</a:t>
            </a:r>
            <a:r>
              <a:rPr lang="en-GB" sz="1050" dirty="0" err="1">
                <a:solidFill>
                  <a:schemeClr val="tx1">
                    <a:lumMod val="95000"/>
                    <a:lumOff val="5000"/>
                  </a:schemeClr>
                </a:solidFill>
              </a:rPr>
              <a:t>sectoral</a:t>
            </a:r>
            <a:r>
              <a:rPr lang="en-GB" sz="1050" dirty="0">
                <a:solidFill>
                  <a:schemeClr val="tx1">
                    <a:lumMod val="95000"/>
                    <a:lumOff val="5000"/>
                  </a:schemeClr>
                </a:solidFill>
              </a:rPr>
              <a:t> materiality analysis of sustainability reporting. </a:t>
            </a:r>
            <a:r>
              <a:rPr lang="en-GB" sz="1050" i="1" dirty="0">
                <a:solidFill>
                  <a:schemeClr val="tx1">
                    <a:lumMod val="95000"/>
                    <a:lumOff val="5000"/>
                  </a:schemeClr>
                </a:solidFill>
              </a:rPr>
              <a:t>Journal of Cleaner Production</a:t>
            </a:r>
            <a:r>
              <a:rPr lang="en-GB" sz="1050" dirty="0">
                <a:solidFill>
                  <a:schemeClr val="tx1">
                    <a:lumMod val="95000"/>
                    <a:lumOff val="5000"/>
                  </a:schemeClr>
                </a:solidFill>
              </a:rPr>
              <a:t>, </a:t>
            </a:r>
            <a:r>
              <a:rPr lang="en-GB" sz="1050" i="1" dirty="0">
                <a:solidFill>
                  <a:schemeClr val="tx1">
                    <a:lumMod val="95000"/>
                    <a:lumOff val="5000"/>
                  </a:schemeClr>
                </a:solidFill>
              </a:rPr>
              <a:t>338</a:t>
            </a:r>
            <a:r>
              <a:rPr lang="en-GB" sz="1050" dirty="0">
                <a:solidFill>
                  <a:schemeClr val="tx1">
                    <a:lumMod val="95000"/>
                    <a:lumOff val="5000"/>
                  </a:schemeClr>
                </a:solidFill>
              </a:rPr>
              <a:t>, p.130139.</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Machová</a:t>
            </a:r>
            <a:r>
              <a:rPr lang="en-GB" sz="1050" dirty="0">
                <a:solidFill>
                  <a:schemeClr val="tx1">
                    <a:lumMod val="95000"/>
                    <a:lumOff val="5000"/>
                  </a:schemeClr>
                </a:solidFill>
              </a:rPr>
              <a:t>, R., </a:t>
            </a:r>
            <a:r>
              <a:rPr lang="en-GB" sz="1050" dirty="0" err="1">
                <a:solidFill>
                  <a:schemeClr val="tx1">
                    <a:lumMod val="95000"/>
                    <a:lumOff val="5000"/>
                  </a:schemeClr>
                </a:solidFill>
              </a:rPr>
              <a:t>Ambrus</a:t>
            </a:r>
            <a:r>
              <a:rPr lang="en-GB" sz="1050" dirty="0">
                <a:solidFill>
                  <a:schemeClr val="tx1">
                    <a:lumMod val="95000"/>
                    <a:lumOff val="5000"/>
                  </a:schemeClr>
                </a:solidFill>
              </a:rPr>
              <a:t>, R., </a:t>
            </a:r>
            <a:r>
              <a:rPr lang="en-GB" sz="1050" dirty="0" err="1">
                <a:solidFill>
                  <a:schemeClr val="tx1">
                    <a:lumMod val="95000"/>
                    <a:lumOff val="5000"/>
                  </a:schemeClr>
                </a:solidFill>
              </a:rPr>
              <a:t>Zsigmond</a:t>
            </a:r>
            <a:r>
              <a:rPr lang="en-GB" sz="1050" dirty="0">
                <a:solidFill>
                  <a:schemeClr val="tx1">
                    <a:lumMod val="95000"/>
                    <a:lumOff val="5000"/>
                  </a:schemeClr>
                </a:solidFill>
              </a:rPr>
              <a:t>, T. and </a:t>
            </a:r>
            <a:r>
              <a:rPr lang="en-GB" sz="1050" dirty="0" err="1">
                <a:solidFill>
                  <a:schemeClr val="tx1">
                    <a:lumMod val="95000"/>
                    <a:lumOff val="5000"/>
                  </a:schemeClr>
                </a:solidFill>
              </a:rPr>
              <a:t>Bakó</a:t>
            </a:r>
            <a:r>
              <a:rPr lang="en-GB" sz="1050" dirty="0">
                <a:solidFill>
                  <a:schemeClr val="tx1">
                    <a:lumMod val="95000"/>
                    <a:lumOff val="5000"/>
                  </a:schemeClr>
                </a:solidFill>
              </a:rPr>
              <a:t>, F., 2022. The impact of green marketing on consumer </a:t>
            </a:r>
            <a:r>
              <a:rPr lang="en-GB" sz="1050" dirty="0" err="1">
                <a:solidFill>
                  <a:schemeClr val="tx1">
                    <a:lumMod val="95000"/>
                    <a:lumOff val="5000"/>
                  </a:schemeClr>
                </a:solidFill>
              </a:rPr>
              <a:t>behavior</a:t>
            </a:r>
            <a:r>
              <a:rPr lang="en-GB" sz="1050" dirty="0">
                <a:solidFill>
                  <a:schemeClr val="tx1">
                    <a:lumMod val="95000"/>
                    <a:lumOff val="5000"/>
                  </a:schemeClr>
                </a:solidFill>
              </a:rPr>
              <a:t> in the market of palm oil products. </a:t>
            </a:r>
            <a:r>
              <a:rPr lang="en-GB" sz="1050" i="1" dirty="0">
                <a:solidFill>
                  <a:schemeClr val="tx1">
                    <a:lumMod val="95000"/>
                    <a:lumOff val="5000"/>
                  </a:schemeClr>
                </a:solidFill>
              </a:rPr>
              <a:t>Sustainability</a:t>
            </a:r>
            <a:r>
              <a:rPr lang="en-GB" sz="1050" dirty="0">
                <a:solidFill>
                  <a:schemeClr val="tx1">
                    <a:lumMod val="95000"/>
                    <a:lumOff val="5000"/>
                  </a:schemeClr>
                </a:solidFill>
              </a:rPr>
              <a:t>, </a:t>
            </a:r>
            <a:r>
              <a:rPr lang="en-GB" sz="1050" i="1" dirty="0">
                <a:solidFill>
                  <a:schemeClr val="tx1">
                    <a:lumMod val="95000"/>
                    <a:lumOff val="5000"/>
                  </a:schemeClr>
                </a:solidFill>
              </a:rPr>
              <a:t>14</a:t>
            </a:r>
            <a:r>
              <a:rPr lang="en-GB" sz="1050" dirty="0">
                <a:solidFill>
                  <a:schemeClr val="tx1">
                    <a:lumMod val="95000"/>
                    <a:lumOff val="5000"/>
                  </a:schemeClr>
                </a:solidFill>
              </a:rPr>
              <a:t>(3), p.1364.</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Mazzucato</a:t>
            </a:r>
            <a:r>
              <a:rPr lang="en-GB" sz="1050" dirty="0">
                <a:solidFill>
                  <a:schemeClr val="tx1">
                    <a:lumMod val="95000"/>
                    <a:lumOff val="5000"/>
                  </a:schemeClr>
                </a:solidFill>
              </a:rPr>
              <a:t>, M. and Ryan-Collins, J., 2022. Putting value creation back into “public value”: from market-fixing to market-shaping. </a:t>
            </a:r>
            <a:r>
              <a:rPr lang="en-GB" sz="1050" i="1" dirty="0">
                <a:solidFill>
                  <a:schemeClr val="tx1">
                    <a:lumMod val="95000"/>
                    <a:lumOff val="5000"/>
                  </a:schemeClr>
                </a:solidFill>
              </a:rPr>
              <a:t>Journal of Economic Policy Reform</a:t>
            </a:r>
            <a:r>
              <a:rPr lang="en-GB" sz="1050" dirty="0">
                <a:solidFill>
                  <a:schemeClr val="tx1">
                    <a:lumMod val="95000"/>
                    <a:lumOff val="5000"/>
                  </a:schemeClr>
                </a:solidFill>
              </a:rPr>
              <a:t>, </a:t>
            </a:r>
            <a:r>
              <a:rPr lang="en-GB" sz="1050" i="1" dirty="0">
                <a:solidFill>
                  <a:schemeClr val="tx1">
                    <a:lumMod val="95000"/>
                    <a:lumOff val="5000"/>
                  </a:schemeClr>
                </a:solidFill>
              </a:rPr>
              <a:t>25</a:t>
            </a:r>
            <a:r>
              <a:rPr lang="en-GB" sz="1050" dirty="0">
                <a:solidFill>
                  <a:schemeClr val="tx1">
                    <a:lumMod val="95000"/>
                    <a:lumOff val="5000"/>
                  </a:schemeClr>
                </a:solidFill>
              </a:rPr>
              <a:t>(4), pp.345-360.</a:t>
            </a:r>
            <a:endParaRPr lang="en-US" sz="1050" dirty="0">
              <a:solidFill>
                <a:schemeClr val="tx1">
                  <a:lumMod val="95000"/>
                  <a:lumOff val="5000"/>
                </a:schemeClr>
              </a:solidFill>
            </a:endParaRPr>
          </a:p>
          <a:p>
            <a:pPr>
              <a:lnSpc>
                <a:spcPct val="150000"/>
              </a:lnSpc>
            </a:pPr>
            <a:r>
              <a:rPr lang="en-GB" sz="1050" dirty="0">
                <a:solidFill>
                  <a:schemeClr val="tx1">
                    <a:lumMod val="95000"/>
                    <a:lumOff val="5000"/>
                  </a:schemeClr>
                </a:solidFill>
              </a:rPr>
              <a:t>Ons.gov.uk, 2023a. </a:t>
            </a:r>
            <a:r>
              <a:rPr lang="en-GB" sz="1050" i="1" dirty="0">
                <a:solidFill>
                  <a:schemeClr val="tx1">
                    <a:lumMod val="95000"/>
                    <a:lumOff val="5000"/>
                  </a:schemeClr>
                </a:solidFill>
              </a:rPr>
              <a:t>Employment rate of UK</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2"/>
              </a:rPr>
              <a:t>https://www.ons.gov.uk/employmentandlabourmarket/peopleinwork/employmentandemployeetypes/bulletins/uklabourmarket/may2023#:~:text=Main%20points,employees%20and%20self%2Demployed%20workers</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a:solidFill>
                  <a:schemeClr val="tx1">
                    <a:lumMod val="95000"/>
                    <a:lumOff val="5000"/>
                  </a:schemeClr>
                </a:solidFill>
              </a:rPr>
              <a:t>Ons.gov.uk, 2023b. </a:t>
            </a:r>
            <a:r>
              <a:rPr lang="en-GB" sz="1050" i="1" dirty="0">
                <a:solidFill>
                  <a:schemeClr val="tx1">
                    <a:lumMod val="95000"/>
                    <a:lumOff val="5000"/>
                  </a:schemeClr>
                </a:solidFill>
              </a:rPr>
              <a:t>Inflation rate of UK</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3"/>
              </a:rPr>
              <a:t>https://www.ons.gov.uk/economy/inflationandpriceindices/bulletins/consumerpriceinflation/may2023#:~:text=The%20core%20CPIH%20annual%20inflation,down%20from%2010.0%25%20in%20April</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a:solidFill>
                  <a:schemeClr val="tx1">
                    <a:lumMod val="95000"/>
                    <a:lumOff val="5000"/>
                  </a:schemeClr>
                </a:solidFill>
              </a:rPr>
              <a:t>Ons.gov.uk, 2023c. </a:t>
            </a:r>
            <a:r>
              <a:rPr lang="en-GB" sz="1050" i="1" dirty="0">
                <a:solidFill>
                  <a:schemeClr val="tx1">
                    <a:lumMod val="95000"/>
                    <a:lumOff val="5000"/>
                  </a:schemeClr>
                </a:solidFill>
              </a:rPr>
              <a:t>UK GDP</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4"/>
              </a:rPr>
              <a:t>https://www.ons.gov.uk/economy/grossdomesticproductgdp/bulletins/gdpfirstquarterlyestimateuk/januarytomarch2023#:~:text=The%20implied%20price%20of%20GDP,7.3%25%20in%20the%20previous%20quarter</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a:solidFill>
                  <a:schemeClr val="tx1">
                    <a:lumMod val="95000"/>
                    <a:lumOff val="5000"/>
                  </a:schemeClr>
                </a:solidFill>
              </a:rPr>
              <a:t>Reference list</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Statista</a:t>
            </a:r>
            <a:r>
              <a:rPr lang="en-GB" sz="1050" dirty="0">
                <a:solidFill>
                  <a:schemeClr val="tx1">
                    <a:lumMod val="95000"/>
                    <a:lumOff val="5000"/>
                  </a:schemeClr>
                </a:solidFill>
              </a:rPr>
              <a:t>, 2023. </a:t>
            </a:r>
            <a:r>
              <a:rPr lang="en-GB" sz="1050" i="1" dirty="0">
                <a:solidFill>
                  <a:schemeClr val="tx1">
                    <a:lumMod val="95000"/>
                    <a:lumOff val="5000"/>
                  </a:schemeClr>
                </a:solidFill>
              </a:rPr>
              <a:t>Market position of Unilever</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5"/>
              </a:rPr>
              <a:t>https://www.statista.com/topics/1397/unilever/#:~:text=The%20Unilever%20Group%20also%20figured,approximately%202.11%20billion%20U.S.%20dollars</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Tradingeconomic</a:t>
            </a:r>
            <a:r>
              <a:rPr lang="en-GB" sz="1050" dirty="0">
                <a:solidFill>
                  <a:schemeClr val="tx1">
                    <a:lumMod val="95000"/>
                    <a:lumOff val="5000"/>
                  </a:schemeClr>
                </a:solidFill>
              </a:rPr>
              <a:t>, 2023. </a:t>
            </a:r>
            <a:r>
              <a:rPr lang="en-GB" sz="1050" i="1" dirty="0">
                <a:solidFill>
                  <a:schemeClr val="tx1">
                    <a:lumMod val="95000"/>
                    <a:lumOff val="5000"/>
                  </a:schemeClr>
                </a:solidFill>
              </a:rPr>
              <a:t>Unemployed rate of UK</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6"/>
              </a:rPr>
              <a:t>https://tradingeconomics.com/united-kingdom/unemployment-rate#:~:text=Less%20Than%20Forecast-,The%20unemployment%20rate%20in%20the%20United%20Kingdom%20came%20in%20at,market%20expectations%20of%204.0%20percent</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a:solidFill>
                  <a:schemeClr val="tx1">
                    <a:lumMod val="95000"/>
                    <a:lumOff val="5000"/>
                  </a:schemeClr>
                </a:solidFill>
              </a:rPr>
              <a:t>Unilever, 2023. </a:t>
            </a:r>
            <a:r>
              <a:rPr lang="en-GB" sz="1050" i="1" dirty="0">
                <a:solidFill>
                  <a:schemeClr val="tx1">
                    <a:lumMod val="95000"/>
                    <a:lumOff val="5000"/>
                  </a:schemeClr>
                </a:solidFill>
              </a:rPr>
              <a:t>Our company</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7"/>
              </a:rPr>
              <a:t>https://www.unilever.com/our-company/#:~:text=We%20are%20over%20400%20brand,company%20with%20a%20global%20purpose</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a:p>
            <a:pPr>
              <a:lnSpc>
                <a:spcPct val="150000"/>
              </a:lnSpc>
            </a:pPr>
            <a:r>
              <a:rPr lang="en-GB" sz="1050" dirty="0" err="1">
                <a:solidFill>
                  <a:schemeClr val="tx1">
                    <a:lumMod val="95000"/>
                    <a:lumOff val="5000"/>
                  </a:schemeClr>
                </a:solidFill>
              </a:rPr>
              <a:t>Worldometers</a:t>
            </a:r>
            <a:r>
              <a:rPr lang="en-GB" sz="1050" dirty="0">
                <a:solidFill>
                  <a:schemeClr val="tx1">
                    <a:lumMod val="95000"/>
                    <a:lumOff val="5000"/>
                  </a:schemeClr>
                </a:solidFill>
              </a:rPr>
              <a:t>, 2023. </a:t>
            </a:r>
            <a:r>
              <a:rPr lang="en-GB" sz="1050" i="1" dirty="0">
                <a:solidFill>
                  <a:schemeClr val="tx1">
                    <a:lumMod val="95000"/>
                    <a:lumOff val="5000"/>
                  </a:schemeClr>
                </a:solidFill>
              </a:rPr>
              <a:t>Population of UK</a:t>
            </a:r>
            <a:r>
              <a:rPr lang="en-GB" sz="1050" dirty="0">
                <a:solidFill>
                  <a:schemeClr val="tx1">
                    <a:lumMod val="95000"/>
                    <a:lumOff val="5000"/>
                  </a:schemeClr>
                </a:solidFill>
              </a:rPr>
              <a:t>. [Online] Available at: </a:t>
            </a:r>
            <a:r>
              <a:rPr lang="en-GB" sz="1050" dirty="0">
                <a:solidFill>
                  <a:schemeClr val="tx1">
                    <a:lumMod val="95000"/>
                    <a:lumOff val="5000"/>
                  </a:schemeClr>
                </a:solidFill>
                <a:hlinkClick r:id="rId8"/>
              </a:rPr>
              <a:t>https://www.worldometers.info/world-population/uk-population/#:~:text=The%20current%20population%20of%20the,year%20according%20to%20UN%20data</a:t>
            </a:r>
            <a:r>
              <a:rPr lang="en-GB" sz="1050" dirty="0">
                <a:solidFill>
                  <a:schemeClr val="tx1">
                    <a:lumMod val="95000"/>
                    <a:lumOff val="5000"/>
                  </a:schemeClr>
                </a:solidFill>
              </a:rPr>
              <a:t>. [Accessed on: 04-07-2023]</a:t>
            </a:r>
            <a:endParaRPr lang="en-US" sz="1050" dirty="0">
              <a:solidFill>
                <a:schemeClr val="tx1">
                  <a:lumMod val="95000"/>
                  <a:lumOff val="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Susmita">
      <a:majorFont>
        <a:latin typeface="Times New Roman"/>
        <a:ea typeface=""/>
        <a:cs typeface=""/>
      </a:majorFont>
      <a:minorFont>
        <a:latin typeface="Times New Roman"/>
        <a:ea typeface=""/>
        <a:cs typeface=""/>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77</TotalTime>
  <Words>2424</Words>
  <Application>Microsoft Office PowerPoint</Application>
  <PresentationFormat>Custom</PresentationFormat>
  <Paragraphs>158</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Symbol</vt:lpstr>
      <vt:lpstr>Times New Roman</vt:lpstr>
      <vt:lpstr>Wingdings</vt:lpstr>
      <vt:lpstr>Wingdings 2</vt:lpstr>
      <vt:lpstr>Oriel</vt:lpstr>
      <vt:lpstr>MARKET ANALYSIS FOR UNILEVER</vt:lpstr>
      <vt:lpstr>Introduction</vt:lpstr>
      <vt:lpstr>List of critical factors within the business environment that contribute to market failure</vt:lpstr>
      <vt:lpstr>The way Unilever allocate its resources to meet the current challenges within its environment</vt:lpstr>
      <vt:lpstr>Continued...</vt:lpstr>
      <vt:lpstr>Continued...</vt:lpstr>
      <vt:lpstr>Competitive Strategy to gain a competitive advantage </vt:lpstr>
      <vt:lpstr>Continued...</vt:lpstr>
      <vt:lpstr>Unilevers green marketing and corporate social responsibility strategies</vt:lpstr>
      <vt:lpstr>Recommendation over competitive advantage in Unilevers business environment</vt:lpstr>
      <vt:lpstr>Continued...</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ANALYSIS</dc:title>
  <dc:creator>User</dc:creator>
  <cp:lastModifiedBy>kanak jamalta</cp:lastModifiedBy>
  <cp:revision>76</cp:revision>
  <dcterms:created xsi:type="dcterms:W3CDTF">2023-07-04T05:51:08Z</dcterms:created>
  <dcterms:modified xsi:type="dcterms:W3CDTF">2023-07-09T20:06:57Z</dcterms:modified>
</cp:coreProperties>
</file>