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14"/>
  </p:notes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38" autoAdjust="0"/>
    <p:restoredTop sz="94660"/>
  </p:normalViewPr>
  <p:slideViewPr>
    <p:cSldViewPr snapToGrid="0">
      <p:cViewPr varScale="1">
        <p:scale>
          <a:sx n="59" d="100"/>
          <a:sy n="59" d="100"/>
        </p:scale>
        <p:origin x="28"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diagrams/_rels/data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3.svg"/></Relationships>
</file>

<file path=ppt/diagrams/_rels/data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3.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dgm:fillClrLst>
    <dgm:linClrLst meth="repeat">
      <a:schemeClr val="lt1">
        <a:alpha val="0"/>
      </a:schemeClr>
    </dgm:linClrLst>
    <dgm:effectClrLst/>
    <dgm:txLinClrLst/>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BFEDB4-4EB5-4A73-A9DC-5437122858A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F3067CE5-597C-4A45-8B83-DC5FBAE2680D}">
      <dgm:prSet/>
      <dgm:spPr/>
      <dgm:t>
        <a:bodyPr/>
        <a:lstStyle/>
        <a:p>
          <a:pPr>
            <a:lnSpc>
              <a:spcPct val="100000"/>
            </a:lnSpc>
          </a:pPr>
          <a:r>
            <a:rPr lang="en-GB"/>
            <a:t>Introduction</a:t>
          </a:r>
          <a:endParaRPr lang="en-US"/>
        </a:p>
      </dgm:t>
    </dgm:pt>
    <dgm:pt modelId="{C8D739F2-87CA-4034-99C6-C0E586E9517F}" type="parTrans" cxnId="{E6D46A3C-7560-43DE-ADC1-622453E5EA61}">
      <dgm:prSet/>
      <dgm:spPr/>
      <dgm:t>
        <a:bodyPr/>
        <a:lstStyle/>
        <a:p>
          <a:endParaRPr lang="en-US"/>
        </a:p>
      </dgm:t>
    </dgm:pt>
    <dgm:pt modelId="{BC9C957E-425D-4079-9125-835CD6526172}" type="sibTrans" cxnId="{E6D46A3C-7560-43DE-ADC1-622453E5EA61}">
      <dgm:prSet/>
      <dgm:spPr/>
      <dgm:t>
        <a:bodyPr/>
        <a:lstStyle/>
        <a:p>
          <a:endParaRPr lang="en-US"/>
        </a:p>
      </dgm:t>
    </dgm:pt>
    <dgm:pt modelId="{B0C0CDE5-7AED-4022-9198-F8853B6A9EC4}">
      <dgm:prSet/>
      <dgm:spPr/>
      <dgm:t>
        <a:bodyPr/>
        <a:lstStyle/>
        <a:p>
          <a:pPr>
            <a:lnSpc>
              <a:spcPct val="100000"/>
            </a:lnSpc>
          </a:pPr>
          <a:r>
            <a:rPr lang="en-GB"/>
            <a:t>Financial analysis</a:t>
          </a:r>
          <a:endParaRPr lang="en-US"/>
        </a:p>
      </dgm:t>
    </dgm:pt>
    <dgm:pt modelId="{8EA53FE4-660D-49F5-83EB-AB5701309FD7}" type="parTrans" cxnId="{ECF86181-2C65-4A7C-928A-B3DCBD996072}">
      <dgm:prSet/>
      <dgm:spPr/>
      <dgm:t>
        <a:bodyPr/>
        <a:lstStyle/>
        <a:p>
          <a:endParaRPr lang="en-US"/>
        </a:p>
      </dgm:t>
    </dgm:pt>
    <dgm:pt modelId="{BA6DFC01-D694-4677-B004-D3AACCF4E922}" type="sibTrans" cxnId="{ECF86181-2C65-4A7C-928A-B3DCBD996072}">
      <dgm:prSet/>
      <dgm:spPr/>
      <dgm:t>
        <a:bodyPr/>
        <a:lstStyle/>
        <a:p>
          <a:endParaRPr lang="en-US"/>
        </a:p>
      </dgm:t>
    </dgm:pt>
    <dgm:pt modelId="{733B135D-02DF-45C1-B4B9-CF3AB05813E3}">
      <dgm:prSet/>
      <dgm:spPr/>
      <dgm:t>
        <a:bodyPr/>
        <a:lstStyle/>
        <a:p>
          <a:pPr>
            <a:lnSpc>
              <a:spcPct val="100000"/>
            </a:lnSpc>
          </a:pPr>
          <a:r>
            <a:rPr lang="en-GB"/>
            <a:t>Financial Trend Analysis </a:t>
          </a:r>
          <a:endParaRPr lang="en-US"/>
        </a:p>
      </dgm:t>
    </dgm:pt>
    <dgm:pt modelId="{0FC6A5A1-BC88-41C8-8137-6F9B3620C8AE}" type="parTrans" cxnId="{E4BA7B94-17BA-469D-A290-4694DBC895D7}">
      <dgm:prSet/>
      <dgm:spPr/>
      <dgm:t>
        <a:bodyPr/>
        <a:lstStyle/>
        <a:p>
          <a:endParaRPr lang="en-US"/>
        </a:p>
      </dgm:t>
    </dgm:pt>
    <dgm:pt modelId="{66DF68F8-A402-4E7A-9AA7-CA05084219B0}" type="sibTrans" cxnId="{E4BA7B94-17BA-469D-A290-4694DBC895D7}">
      <dgm:prSet/>
      <dgm:spPr/>
      <dgm:t>
        <a:bodyPr/>
        <a:lstStyle/>
        <a:p>
          <a:endParaRPr lang="en-US"/>
        </a:p>
      </dgm:t>
    </dgm:pt>
    <dgm:pt modelId="{CFC74B53-0D04-4F8B-B6E0-2BFAD43E954B}">
      <dgm:prSet/>
      <dgm:spPr/>
      <dgm:t>
        <a:bodyPr/>
        <a:lstStyle/>
        <a:p>
          <a:pPr>
            <a:lnSpc>
              <a:spcPct val="100000"/>
            </a:lnSpc>
          </a:pPr>
          <a:r>
            <a:rPr lang="en-GB"/>
            <a:t>Knowledge from Ratio Analysis </a:t>
          </a:r>
          <a:endParaRPr lang="en-US"/>
        </a:p>
      </dgm:t>
    </dgm:pt>
    <dgm:pt modelId="{FB293623-AB7D-40A3-809C-6638FDC00A44}" type="parTrans" cxnId="{0E53BCD3-3FA0-4BF6-BE42-C7B815ED0208}">
      <dgm:prSet/>
      <dgm:spPr/>
      <dgm:t>
        <a:bodyPr/>
        <a:lstStyle/>
        <a:p>
          <a:endParaRPr lang="en-US"/>
        </a:p>
      </dgm:t>
    </dgm:pt>
    <dgm:pt modelId="{204C4CD2-63A8-45EC-AA97-10385A4F5D7E}" type="sibTrans" cxnId="{0E53BCD3-3FA0-4BF6-BE42-C7B815ED0208}">
      <dgm:prSet/>
      <dgm:spPr/>
      <dgm:t>
        <a:bodyPr/>
        <a:lstStyle/>
        <a:p>
          <a:endParaRPr lang="en-US"/>
        </a:p>
      </dgm:t>
    </dgm:pt>
    <dgm:pt modelId="{D77F0975-2B57-49BE-8B52-4076291AA03B}">
      <dgm:prSet/>
      <dgm:spPr/>
      <dgm:t>
        <a:bodyPr/>
        <a:lstStyle/>
        <a:p>
          <a:pPr>
            <a:lnSpc>
              <a:spcPct val="100000"/>
            </a:lnSpc>
          </a:pPr>
          <a:r>
            <a:rPr lang="en-GB"/>
            <a:t>Benefit and limitation of Ratio Analysis </a:t>
          </a:r>
          <a:endParaRPr lang="en-US"/>
        </a:p>
      </dgm:t>
    </dgm:pt>
    <dgm:pt modelId="{A711F747-16B6-404D-90B6-587DA919C99C}" type="parTrans" cxnId="{95BF800C-2F2D-417C-88A2-10644F27257F}">
      <dgm:prSet/>
      <dgm:spPr/>
      <dgm:t>
        <a:bodyPr/>
        <a:lstStyle/>
        <a:p>
          <a:endParaRPr lang="en-US"/>
        </a:p>
      </dgm:t>
    </dgm:pt>
    <dgm:pt modelId="{2D25D929-AE03-47D7-B051-8C56F326AD70}" type="sibTrans" cxnId="{95BF800C-2F2D-417C-88A2-10644F27257F}">
      <dgm:prSet/>
      <dgm:spPr/>
      <dgm:t>
        <a:bodyPr/>
        <a:lstStyle/>
        <a:p>
          <a:endParaRPr lang="en-US"/>
        </a:p>
      </dgm:t>
    </dgm:pt>
    <dgm:pt modelId="{DD9E99A7-1AFE-46E8-821E-AC38DFD429CF}">
      <dgm:prSet/>
      <dgm:spPr/>
      <dgm:t>
        <a:bodyPr/>
        <a:lstStyle/>
        <a:p>
          <a:pPr>
            <a:lnSpc>
              <a:spcPct val="100000"/>
            </a:lnSpc>
          </a:pPr>
          <a:r>
            <a:rPr lang="en-GB"/>
            <a:t>Conclusion </a:t>
          </a:r>
          <a:endParaRPr lang="en-US"/>
        </a:p>
      </dgm:t>
    </dgm:pt>
    <dgm:pt modelId="{CBA26016-A245-48B3-8689-3A2C0BB586BB}" type="parTrans" cxnId="{EC570AE0-D655-4565-9265-C2009271A255}">
      <dgm:prSet/>
      <dgm:spPr/>
      <dgm:t>
        <a:bodyPr/>
        <a:lstStyle/>
        <a:p>
          <a:endParaRPr lang="en-US"/>
        </a:p>
      </dgm:t>
    </dgm:pt>
    <dgm:pt modelId="{25B9E532-464F-42AD-BA99-08C8C3BB90B8}" type="sibTrans" cxnId="{EC570AE0-D655-4565-9265-C2009271A255}">
      <dgm:prSet/>
      <dgm:spPr/>
      <dgm:t>
        <a:bodyPr/>
        <a:lstStyle/>
        <a:p>
          <a:endParaRPr lang="en-US"/>
        </a:p>
      </dgm:t>
    </dgm:pt>
    <dgm:pt modelId="{8CAC77A8-622E-4375-9ABA-3F18821C0D05}">
      <dgm:prSet/>
      <dgm:spPr/>
      <dgm:t>
        <a:bodyPr/>
        <a:lstStyle/>
        <a:p>
          <a:pPr>
            <a:lnSpc>
              <a:spcPct val="100000"/>
            </a:lnSpc>
          </a:pPr>
          <a:r>
            <a:rPr lang="en-GB"/>
            <a:t>References </a:t>
          </a:r>
          <a:endParaRPr lang="en-US"/>
        </a:p>
      </dgm:t>
    </dgm:pt>
    <dgm:pt modelId="{BA1CF125-D2F1-4547-8E3D-313BC0C4C25C}" type="parTrans" cxnId="{6E7667E9-C009-4F31-96A7-5489ADC6BD5D}">
      <dgm:prSet/>
      <dgm:spPr/>
      <dgm:t>
        <a:bodyPr/>
        <a:lstStyle/>
        <a:p>
          <a:endParaRPr lang="en-US"/>
        </a:p>
      </dgm:t>
    </dgm:pt>
    <dgm:pt modelId="{A99CA305-A28A-40B7-920C-9D19BB45C437}" type="sibTrans" cxnId="{6E7667E9-C009-4F31-96A7-5489ADC6BD5D}">
      <dgm:prSet/>
      <dgm:spPr/>
      <dgm:t>
        <a:bodyPr/>
        <a:lstStyle/>
        <a:p>
          <a:endParaRPr lang="en-US"/>
        </a:p>
      </dgm:t>
    </dgm:pt>
    <dgm:pt modelId="{D96B50AD-C7F2-41B5-B5AE-7872D3C595D8}" type="pres">
      <dgm:prSet presAssocID="{9DBFEDB4-4EB5-4A73-A9DC-5437122858A8}" presName="root" presStyleCnt="0">
        <dgm:presLayoutVars>
          <dgm:dir/>
          <dgm:resizeHandles val="exact"/>
        </dgm:presLayoutVars>
      </dgm:prSet>
      <dgm:spPr/>
    </dgm:pt>
    <dgm:pt modelId="{9A42A007-55F9-4645-AACC-C22DA5DF7297}" type="pres">
      <dgm:prSet presAssocID="{F3067CE5-597C-4A45-8B83-DC5FBAE2680D}" presName="compNode" presStyleCnt="0"/>
      <dgm:spPr/>
    </dgm:pt>
    <dgm:pt modelId="{0ABAE213-16B2-4EA9-8FE6-7F7B637E0F33}" type="pres">
      <dgm:prSet presAssocID="{F3067CE5-597C-4A45-8B83-DC5FBAE2680D}" presName="bgRect" presStyleLbl="bgShp" presStyleIdx="0" presStyleCnt="7"/>
      <dgm:spPr/>
    </dgm:pt>
    <dgm:pt modelId="{FDC893E1-575A-4538-841E-38C735EA4FA9}" type="pres">
      <dgm:prSet presAssocID="{F3067CE5-597C-4A45-8B83-DC5FBAE2680D}"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0372B749-5E2F-456D-A239-8E2810748E20}" type="pres">
      <dgm:prSet presAssocID="{F3067CE5-597C-4A45-8B83-DC5FBAE2680D}" presName="spaceRect" presStyleCnt="0"/>
      <dgm:spPr/>
    </dgm:pt>
    <dgm:pt modelId="{9242D8C5-7F88-4193-B046-2C5DEB08F2C9}" type="pres">
      <dgm:prSet presAssocID="{F3067CE5-597C-4A45-8B83-DC5FBAE2680D}" presName="parTx" presStyleLbl="revTx" presStyleIdx="0" presStyleCnt="7">
        <dgm:presLayoutVars>
          <dgm:chMax val="0"/>
          <dgm:chPref val="0"/>
        </dgm:presLayoutVars>
      </dgm:prSet>
      <dgm:spPr/>
    </dgm:pt>
    <dgm:pt modelId="{F6E1F1B1-D010-4345-9358-D29849B94454}" type="pres">
      <dgm:prSet presAssocID="{BC9C957E-425D-4079-9125-835CD6526172}" presName="sibTrans" presStyleCnt="0"/>
      <dgm:spPr/>
    </dgm:pt>
    <dgm:pt modelId="{7FC52253-3D13-443C-8881-A9C2C774A226}" type="pres">
      <dgm:prSet presAssocID="{B0C0CDE5-7AED-4022-9198-F8853B6A9EC4}" presName="compNode" presStyleCnt="0"/>
      <dgm:spPr/>
    </dgm:pt>
    <dgm:pt modelId="{8DB59CB1-7D8C-422D-BCBE-D761914F1841}" type="pres">
      <dgm:prSet presAssocID="{B0C0CDE5-7AED-4022-9198-F8853B6A9EC4}" presName="bgRect" presStyleLbl="bgShp" presStyleIdx="1" presStyleCnt="7"/>
      <dgm:spPr/>
    </dgm:pt>
    <dgm:pt modelId="{6E8968FD-F0E8-4D9C-BFBE-DB64430A1F15}" type="pres">
      <dgm:prSet presAssocID="{B0C0CDE5-7AED-4022-9198-F8853B6A9EC4}"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024812CF-D47D-45C9-A49C-E98166DECD27}" type="pres">
      <dgm:prSet presAssocID="{B0C0CDE5-7AED-4022-9198-F8853B6A9EC4}" presName="spaceRect" presStyleCnt="0"/>
      <dgm:spPr/>
    </dgm:pt>
    <dgm:pt modelId="{5B51BF40-AF56-485B-89BC-66A27C0B80C8}" type="pres">
      <dgm:prSet presAssocID="{B0C0CDE5-7AED-4022-9198-F8853B6A9EC4}" presName="parTx" presStyleLbl="revTx" presStyleIdx="1" presStyleCnt="7">
        <dgm:presLayoutVars>
          <dgm:chMax val="0"/>
          <dgm:chPref val="0"/>
        </dgm:presLayoutVars>
      </dgm:prSet>
      <dgm:spPr/>
    </dgm:pt>
    <dgm:pt modelId="{C6043292-EA93-49F2-84B1-5D698BC61AFB}" type="pres">
      <dgm:prSet presAssocID="{BA6DFC01-D694-4677-B004-D3AACCF4E922}" presName="sibTrans" presStyleCnt="0"/>
      <dgm:spPr/>
    </dgm:pt>
    <dgm:pt modelId="{F4A9381B-506B-4E5B-AC93-FA74F4851882}" type="pres">
      <dgm:prSet presAssocID="{733B135D-02DF-45C1-B4B9-CF3AB05813E3}" presName="compNode" presStyleCnt="0"/>
      <dgm:spPr/>
    </dgm:pt>
    <dgm:pt modelId="{70352843-B530-44CB-BF6C-0CDF53C9B753}" type="pres">
      <dgm:prSet presAssocID="{733B135D-02DF-45C1-B4B9-CF3AB05813E3}" presName="bgRect" presStyleLbl="bgShp" presStyleIdx="2" presStyleCnt="7"/>
      <dgm:spPr/>
    </dgm:pt>
    <dgm:pt modelId="{8304B05D-C72E-45B1-AA46-EFCD2541BC95}" type="pres">
      <dgm:prSet presAssocID="{733B135D-02DF-45C1-B4B9-CF3AB05813E3}"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atistics"/>
        </a:ext>
      </dgm:extLst>
    </dgm:pt>
    <dgm:pt modelId="{9A720068-84D5-4F2C-9E92-C4C6C69E2038}" type="pres">
      <dgm:prSet presAssocID="{733B135D-02DF-45C1-B4B9-CF3AB05813E3}" presName="spaceRect" presStyleCnt="0"/>
      <dgm:spPr/>
    </dgm:pt>
    <dgm:pt modelId="{271B5B23-607C-4B80-96E0-2DB3292F8CE8}" type="pres">
      <dgm:prSet presAssocID="{733B135D-02DF-45C1-B4B9-CF3AB05813E3}" presName="parTx" presStyleLbl="revTx" presStyleIdx="2" presStyleCnt="7">
        <dgm:presLayoutVars>
          <dgm:chMax val="0"/>
          <dgm:chPref val="0"/>
        </dgm:presLayoutVars>
      </dgm:prSet>
      <dgm:spPr/>
    </dgm:pt>
    <dgm:pt modelId="{3EF908C7-5850-460C-A4F5-6F00B57DBB27}" type="pres">
      <dgm:prSet presAssocID="{66DF68F8-A402-4E7A-9AA7-CA05084219B0}" presName="sibTrans" presStyleCnt="0"/>
      <dgm:spPr/>
    </dgm:pt>
    <dgm:pt modelId="{4170EC78-ECF8-48C9-A927-D85EF62CAC29}" type="pres">
      <dgm:prSet presAssocID="{CFC74B53-0D04-4F8B-B6E0-2BFAD43E954B}" presName="compNode" presStyleCnt="0"/>
      <dgm:spPr/>
    </dgm:pt>
    <dgm:pt modelId="{6B8D60E4-6ED5-4CC3-8068-4D8AC644922E}" type="pres">
      <dgm:prSet presAssocID="{CFC74B53-0D04-4F8B-B6E0-2BFAD43E954B}" presName="bgRect" presStyleLbl="bgShp" presStyleIdx="3" presStyleCnt="7"/>
      <dgm:spPr/>
    </dgm:pt>
    <dgm:pt modelId="{D7514454-9125-4D00-8887-8228261C7B7D}" type="pres">
      <dgm:prSet presAssocID="{CFC74B53-0D04-4F8B-B6E0-2BFAD43E954B}"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d with Gears"/>
        </a:ext>
      </dgm:extLst>
    </dgm:pt>
    <dgm:pt modelId="{BA58BCE3-395C-4F92-B691-066E6397ADCF}" type="pres">
      <dgm:prSet presAssocID="{CFC74B53-0D04-4F8B-B6E0-2BFAD43E954B}" presName="spaceRect" presStyleCnt="0"/>
      <dgm:spPr/>
    </dgm:pt>
    <dgm:pt modelId="{4BFBA893-4725-4D2D-A49B-99F049FD05CE}" type="pres">
      <dgm:prSet presAssocID="{CFC74B53-0D04-4F8B-B6E0-2BFAD43E954B}" presName="parTx" presStyleLbl="revTx" presStyleIdx="3" presStyleCnt="7">
        <dgm:presLayoutVars>
          <dgm:chMax val="0"/>
          <dgm:chPref val="0"/>
        </dgm:presLayoutVars>
      </dgm:prSet>
      <dgm:spPr/>
    </dgm:pt>
    <dgm:pt modelId="{F42AD27A-4BCF-40E9-89DD-9E875947FDCE}" type="pres">
      <dgm:prSet presAssocID="{204C4CD2-63A8-45EC-AA97-10385A4F5D7E}" presName="sibTrans" presStyleCnt="0"/>
      <dgm:spPr/>
    </dgm:pt>
    <dgm:pt modelId="{9C85D595-D8C1-40E6-8722-9138D3C2401D}" type="pres">
      <dgm:prSet presAssocID="{D77F0975-2B57-49BE-8B52-4076291AA03B}" presName="compNode" presStyleCnt="0"/>
      <dgm:spPr/>
    </dgm:pt>
    <dgm:pt modelId="{E31506CC-73D7-4A0E-B1F8-BF0B27CD9B84}" type="pres">
      <dgm:prSet presAssocID="{D77F0975-2B57-49BE-8B52-4076291AA03B}" presName="bgRect" presStyleLbl="bgShp" presStyleIdx="4" presStyleCnt="7"/>
      <dgm:spPr/>
    </dgm:pt>
    <dgm:pt modelId="{659F3708-AF9E-4761-8BEE-407F3BC6D87C}" type="pres">
      <dgm:prSet presAssocID="{D77F0975-2B57-49BE-8B52-4076291AA03B}"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cales of Justice"/>
        </a:ext>
      </dgm:extLst>
    </dgm:pt>
    <dgm:pt modelId="{22F7A276-4CC7-4FD1-ADE5-514A132B1E42}" type="pres">
      <dgm:prSet presAssocID="{D77F0975-2B57-49BE-8B52-4076291AA03B}" presName="spaceRect" presStyleCnt="0"/>
      <dgm:spPr/>
    </dgm:pt>
    <dgm:pt modelId="{9ED9967B-54F7-4183-BFE5-D67720CC1AE4}" type="pres">
      <dgm:prSet presAssocID="{D77F0975-2B57-49BE-8B52-4076291AA03B}" presName="parTx" presStyleLbl="revTx" presStyleIdx="4" presStyleCnt="7">
        <dgm:presLayoutVars>
          <dgm:chMax val="0"/>
          <dgm:chPref val="0"/>
        </dgm:presLayoutVars>
      </dgm:prSet>
      <dgm:spPr/>
    </dgm:pt>
    <dgm:pt modelId="{A100D9E1-BD46-4BE0-B091-A5CBDE3E2913}" type="pres">
      <dgm:prSet presAssocID="{2D25D929-AE03-47D7-B051-8C56F326AD70}" presName="sibTrans" presStyleCnt="0"/>
      <dgm:spPr/>
    </dgm:pt>
    <dgm:pt modelId="{0AFD3656-33DE-4AF7-9658-8239A35A90BB}" type="pres">
      <dgm:prSet presAssocID="{DD9E99A7-1AFE-46E8-821E-AC38DFD429CF}" presName="compNode" presStyleCnt="0"/>
      <dgm:spPr/>
    </dgm:pt>
    <dgm:pt modelId="{74E2C9A7-211D-41E6-92AA-B5F94A6AA76F}" type="pres">
      <dgm:prSet presAssocID="{DD9E99A7-1AFE-46E8-821E-AC38DFD429CF}" presName="bgRect" presStyleLbl="bgShp" presStyleIdx="5" presStyleCnt="7"/>
      <dgm:spPr/>
    </dgm:pt>
    <dgm:pt modelId="{3A35018E-EC99-4AF8-BAAB-62EE6303C9CD}" type="pres">
      <dgm:prSet presAssocID="{DD9E99A7-1AFE-46E8-821E-AC38DFD429CF}"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Gavel"/>
        </a:ext>
      </dgm:extLst>
    </dgm:pt>
    <dgm:pt modelId="{93FBE653-C1A3-4460-89F8-F90BDD4C3FC9}" type="pres">
      <dgm:prSet presAssocID="{DD9E99A7-1AFE-46E8-821E-AC38DFD429CF}" presName="spaceRect" presStyleCnt="0"/>
      <dgm:spPr/>
    </dgm:pt>
    <dgm:pt modelId="{50CB14DB-FA2A-451E-BB6D-8FB4BCBCD327}" type="pres">
      <dgm:prSet presAssocID="{DD9E99A7-1AFE-46E8-821E-AC38DFD429CF}" presName="parTx" presStyleLbl="revTx" presStyleIdx="5" presStyleCnt="7">
        <dgm:presLayoutVars>
          <dgm:chMax val="0"/>
          <dgm:chPref val="0"/>
        </dgm:presLayoutVars>
      </dgm:prSet>
      <dgm:spPr/>
    </dgm:pt>
    <dgm:pt modelId="{4DC3810E-E566-4D25-9385-CD3FA8B388FB}" type="pres">
      <dgm:prSet presAssocID="{25B9E532-464F-42AD-BA99-08C8C3BB90B8}" presName="sibTrans" presStyleCnt="0"/>
      <dgm:spPr/>
    </dgm:pt>
    <dgm:pt modelId="{00C628D3-8E8F-42DF-B717-C5B9ED85CC21}" type="pres">
      <dgm:prSet presAssocID="{8CAC77A8-622E-4375-9ABA-3F18821C0D05}" presName="compNode" presStyleCnt="0"/>
      <dgm:spPr/>
    </dgm:pt>
    <dgm:pt modelId="{4A727F4F-DC29-41FE-A687-D11FFD0C3812}" type="pres">
      <dgm:prSet presAssocID="{8CAC77A8-622E-4375-9ABA-3F18821C0D05}" presName="bgRect" presStyleLbl="bgShp" presStyleIdx="6" presStyleCnt="7"/>
      <dgm:spPr/>
    </dgm:pt>
    <dgm:pt modelId="{2A659E00-113E-4950-B352-FC533B08DC6E}" type="pres">
      <dgm:prSet presAssocID="{8CAC77A8-622E-4375-9ABA-3F18821C0D05}"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Books"/>
        </a:ext>
      </dgm:extLst>
    </dgm:pt>
    <dgm:pt modelId="{C73E500E-8988-48C9-95C3-107EB2384844}" type="pres">
      <dgm:prSet presAssocID="{8CAC77A8-622E-4375-9ABA-3F18821C0D05}" presName="spaceRect" presStyleCnt="0"/>
      <dgm:spPr/>
    </dgm:pt>
    <dgm:pt modelId="{DE42949A-FFEE-4C73-9AC9-13834D170A2A}" type="pres">
      <dgm:prSet presAssocID="{8CAC77A8-622E-4375-9ABA-3F18821C0D05}" presName="parTx" presStyleLbl="revTx" presStyleIdx="6" presStyleCnt="7">
        <dgm:presLayoutVars>
          <dgm:chMax val="0"/>
          <dgm:chPref val="0"/>
        </dgm:presLayoutVars>
      </dgm:prSet>
      <dgm:spPr/>
    </dgm:pt>
  </dgm:ptLst>
  <dgm:cxnLst>
    <dgm:cxn modelId="{95BF800C-2F2D-417C-88A2-10644F27257F}" srcId="{9DBFEDB4-4EB5-4A73-A9DC-5437122858A8}" destId="{D77F0975-2B57-49BE-8B52-4076291AA03B}" srcOrd="4" destOrd="0" parTransId="{A711F747-16B6-404D-90B6-587DA919C99C}" sibTransId="{2D25D929-AE03-47D7-B051-8C56F326AD70}"/>
    <dgm:cxn modelId="{E6D46A3C-7560-43DE-ADC1-622453E5EA61}" srcId="{9DBFEDB4-4EB5-4A73-A9DC-5437122858A8}" destId="{F3067CE5-597C-4A45-8B83-DC5FBAE2680D}" srcOrd="0" destOrd="0" parTransId="{C8D739F2-87CA-4034-99C6-C0E586E9517F}" sibTransId="{BC9C957E-425D-4079-9125-835CD6526172}"/>
    <dgm:cxn modelId="{EA9B5C63-BA43-48C2-AB51-1848CA4BBAFA}" type="presOf" srcId="{D77F0975-2B57-49BE-8B52-4076291AA03B}" destId="{9ED9967B-54F7-4183-BFE5-D67720CC1AE4}" srcOrd="0" destOrd="0" presId="urn:microsoft.com/office/officeart/2018/2/layout/IconVerticalSolidList"/>
    <dgm:cxn modelId="{1919857F-50B8-4B50-AFD9-DB2629472893}" type="presOf" srcId="{9DBFEDB4-4EB5-4A73-A9DC-5437122858A8}" destId="{D96B50AD-C7F2-41B5-B5AE-7872D3C595D8}" srcOrd="0" destOrd="0" presId="urn:microsoft.com/office/officeart/2018/2/layout/IconVerticalSolidList"/>
    <dgm:cxn modelId="{ECF86181-2C65-4A7C-928A-B3DCBD996072}" srcId="{9DBFEDB4-4EB5-4A73-A9DC-5437122858A8}" destId="{B0C0CDE5-7AED-4022-9198-F8853B6A9EC4}" srcOrd="1" destOrd="0" parTransId="{8EA53FE4-660D-49F5-83EB-AB5701309FD7}" sibTransId="{BA6DFC01-D694-4677-B004-D3AACCF4E922}"/>
    <dgm:cxn modelId="{B7534D8C-D60D-4392-9979-582CE04E00B6}" type="presOf" srcId="{DD9E99A7-1AFE-46E8-821E-AC38DFD429CF}" destId="{50CB14DB-FA2A-451E-BB6D-8FB4BCBCD327}" srcOrd="0" destOrd="0" presId="urn:microsoft.com/office/officeart/2018/2/layout/IconVerticalSolidList"/>
    <dgm:cxn modelId="{E4BA7B94-17BA-469D-A290-4694DBC895D7}" srcId="{9DBFEDB4-4EB5-4A73-A9DC-5437122858A8}" destId="{733B135D-02DF-45C1-B4B9-CF3AB05813E3}" srcOrd="2" destOrd="0" parTransId="{0FC6A5A1-BC88-41C8-8137-6F9B3620C8AE}" sibTransId="{66DF68F8-A402-4E7A-9AA7-CA05084219B0}"/>
    <dgm:cxn modelId="{ED154396-C4BF-45CF-8AC6-01EE4B23B452}" type="presOf" srcId="{733B135D-02DF-45C1-B4B9-CF3AB05813E3}" destId="{271B5B23-607C-4B80-96E0-2DB3292F8CE8}" srcOrd="0" destOrd="0" presId="urn:microsoft.com/office/officeart/2018/2/layout/IconVerticalSolidList"/>
    <dgm:cxn modelId="{3905DAAD-C625-4A4A-9B67-9B9FC83E3F04}" type="presOf" srcId="{CFC74B53-0D04-4F8B-B6E0-2BFAD43E954B}" destId="{4BFBA893-4725-4D2D-A49B-99F049FD05CE}" srcOrd="0" destOrd="0" presId="urn:microsoft.com/office/officeart/2018/2/layout/IconVerticalSolidList"/>
    <dgm:cxn modelId="{637E5AAE-EE5C-4A9C-A1A2-3ECFCBD19614}" type="presOf" srcId="{F3067CE5-597C-4A45-8B83-DC5FBAE2680D}" destId="{9242D8C5-7F88-4193-B046-2C5DEB08F2C9}" srcOrd="0" destOrd="0" presId="urn:microsoft.com/office/officeart/2018/2/layout/IconVerticalSolidList"/>
    <dgm:cxn modelId="{FA798AB2-0008-410F-8E8B-3E5BD97E20B1}" type="presOf" srcId="{8CAC77A8-622E-4375-9ABA-3F18821C0D05}" destId="{DE42949A-FFEE-4C73-9AC9-13834D170A2A}" srcOrd="0" destOrd="0" presId="urn:microsoft.com/office/officeart/2018/2/layout/IconVerticalSolidList"/>
    <dgm:cxn modelId="{5E93EDB2-83F5-4436-9D6F-29D5A6E50DD0}" type="presOf" srcId="{B0C0CDE5-7AED-4022-9198-F8853B6A9EC4}" destId="{5B51BF40-AF56-485B-89BC-66A27C0B80C8}" srcOrd="0" destOrd="0" presId="urn:microsoft.com/office/officeart/2018/2/layout/IconVerticalSolidList"/>
    <dgm:cxn modelId="{0E53BCD3-3FA0-4BF6-BE42-C7B815ED0208}" srcId="{9DBFEDB4-4EB5-4A73-A9DC-5437122858A8}" destId="{CFC74B53-0D04-4F8B-B6E0-2BFAD43E954B}" srcOrd="3" destOrd="0" parTransId="{FB293623-AB7D-40A3-809C-6638FDC00A44}" sibTransId="{204C4CD2-63A8-45EC-AA97-10385A4F5D7E}"/>
    <dgm:cxn modelId="{EC570AE0-D655-4565-9265-C2009271A255}" srcId="{9DBFEDB4-4EB5-4A73-A9DC-5437122858A8}" destId="{DD9E99A7-1AFE-46E8-821E-AC38DFD429CF}" srcOrd="5" destOrd="0" parTransId="{CBA26016-A245-48B3-8689-3A2C0BB586BB}" sibTransId="{25B9E532-464F-42AD-BA99-08C8C3BB90B8}"/>
    <dgm:cxn modelId="{6E7667E9-C009-4F31-96A7-5489ADC6BD5D}" srcId="{9DBFEDB4-4EB5-4A73-A9DC-5437122858A8}" destId="{8CAC77A8-622E-4375-9ABA-3F18821C0D05}" srcOrd="6" destOrd="0" parTransId="{BA1CF125-D2F1-4547-8E3D-313BC0C4C25C}" sibTransId="{A99CA305-A28A-40B7-920C-9D19BB45C437}"/>
    <dgm:cxn modelId="{6547D5F8-0D3F-4E3F-9159-15B6DB326E21}" type="presParOf" srcId="{D96B50AD-C7F2-41B5-B5AE-7872D3C595D8}" destId="{9A42A007-55F9-4645-AACC-C22DA5DF7297}" srcOrd="0" destOrd="0" presId="urn:microsoft.com/office/officeart/2018/2/layout/IconVerticalSolidList"/>
    <dgm:cxn modelId="{B19AD6BB-D032-4736-91E7-61393DA2641B}" type="presParOf" srcId="{9A42A007-55F9-4645-AACC-C22DA5DF7297}" destId="{0ABAE213-16B2-4EA9-8FE6-7F7B637E0F33}" srcOrd="0" destOrd="0" presId="urn:microsoft.com/office/officeart/2018/2/layout/IconVerticalSolidList"/>
    <dgm:cxn modelId="{37D63C92-97F1-43A3-A67E-B427E02358C2}" type="presParOf" srcId="{9A42A007-55F9-4645-AACC-C22DA5DF7297}" destId="{FDC893E1-575A-4538-841E-38C735EA4FA9}" srcOrd="1" destOrd="0" presId="urn:microsoft.com/office/officeart/2018/2/layout/IconVerticalSolidList"/>
    <dgm:cxn modelId="{FD644E28-EC7A-48F0-A1F6-BC55785F5DF7}" type="presParOf" srcId="{9A42A007-55F9-4645-AACC-C22DA5DF7297}" destId="{0372B749-5E2F-456D-A239-8E2810748E20}" srcOrd="2" destOrd="0" presId="urn:microsoft.com/office/officeart/2018/2/layout/IconVerticalSolidList"/>
    <dgm:cxn modelId="{91D8011C-6EED-44DA-A98C-F2CFB06626BB}" type="presParOf" srcId="{9A42A007-55F9-4645-AACC-C22DA5DF7297}" destId="{9242D8C5-7F88-4193-B046-2C5DEB08F2C9}" srcOrd="3" destOrd="0" presId="urn:microsoft.com/office/officeart/2018/2/layout/IconVerticalSolidList"/>
    <dgm:cxn modelId="{EDF1C505-DF85-4475-9D8A-4BC1FC8B1F2E}" type="presParOf" srcId="{D96B50AD-C7F2-41B5-B5AE-7872D3C595D8}" destId="{F6E1F1B1-D010-4345-9358-D29849B94454}" srcOrd="1" destOrd="0" presId="urn:microsoft.com/office/officeart/2018/2/layout/IconVerticalSolidList"/>
    <dgm:cxn modelId="{580799CD-2492-4D80-B922-A97B2544D406}" type="presParOf" srcId="{D96B50AD-C7F2-41B5-B5AE-7872D3C595D8}" destId="{7FC52253-3D13-443C-8881-A9C2C774A226}" srcOrd="2" destOrd="0" presId="urn:microsoft.com/office/officeart/2018/2/layout/IconVerticalSolidList"/>
    <dgm:cxn modelId="{D8AD5675-7EE6-4A8B-8D95-2B7FD73210C0}" type="presParOf" srcId="{7FC52253-3D13-443C-8881-A9C2C774A226}" destId="{8DB59CB1-7D8C-422D-BCBE-D761914F1841}" srcOrd="0" destOrd="0" presId="urn:microsoft.com/office/officeart/2018/2/layout/IconVerticalSolidList"/>
    <dgm:cxn modelId="{21582378-CDD9-463B-8DB2-62CA4D2B367D}" type="presParOf" srcId="{7FC52253-3D13-443C-8881-A9C2C774A226}" destId="{6E8968FD-F0E8-4D9C-BFBE-DB64430A1F15}" srcOrd="1" destOrd="0" presId="urn:microsoft.com/office/officeart/2018/2/layout/IconVerticalSolidList"/>
    <dgm:cxn modelId="{7BB7CC78-E705-4502-B8CC-32336809265A}" type="presParOf" srcId="{7FC52253-3D13-443C-8881-A9C2C774A226}" destId="{024812CF-D47D-45C9-A49C-E98166DECD27}" srcOrd="2" destOrd="0" presId="urn:microsoft.com/office/officeart/2018/2/layout/IconVerticalSolidList"/>
    <dgm:cxn modelId="{98D7F6B6-1211-4FCB-9FE2-415CE884F9B5}" type="presParOf" srcId="{7FC52253-3D13-443C-8881-A9C2C774A226}" destId="{5B51BF40-AF56-485B-89BC-66A27C0B80C8}" srcOrd="3" destOrd="0" presId="urn:microsoft.com/office/officeart/2018/2/layout/IconVerticalSolidList"/>
    <dgm:cxn modelId="{146E9E51-340C-48B5-8C9B-22E5EEDD32DD}" type="presParOf" srcId="{D96B50AD-C7F2-41B5-B5AE-7872D3C595D8}" destId="{C6043292-EA93-49F2-84B1-5D698BC61AFB}" srcOrd="3" destOrd="0" presId="urn:microsoft.com/office/officeart/2018/2/layout/IconVerticalSolidList"/>
    <dgm:cxn modelId="{2285E70D-F293-4B83-BBD2-33CB92A4A049}" type="presParOf" srcId="{D96B50AD-C7F2-41B5-B5AE-7872D3C595D8}" destId="{F4A9381B-506B-4E5B-AC93-FA74F4851882}" srcOrd="4" destOrd="0" presId="urn:microsoft.com/office/officeart/2018/2/layout/IconVerticalSolidList"/>
    <dgm:cxn modelId="{349C4A8F-7DB9-4CF1-8F8A-C956F52BDFCB}" type="presParOf" srcId="{F4A9381B-506B-4E5B-AC93-FA74F4851882}" destId="{70352843-B530-44CB-BF6C-0CDF53C9B753}" srcOrd="0" destOrd="0" presId="urn:microsoft.com/office/officeart/2018/2/layout/IconVerticalSolidList"/>
    <dgm:cxn modelId="{271AEAC9-C606-4D1B-AEDF-9E46CFC0F377}" type="presParOf" srcId="{F4A9381B-506B-4E5B-AC93-FA74F4851882}" destId="{8304B05D-C72E-45B1-AA46-EFCD2541BC95}" srcOrd="1" destOrd="0" presId="urn:microsoft.com/office/officeart/2018/2/layout/IconVerticalSolidList"/>
    <dgm:cxn modelId="{A805B8DF-4742-4DE1-A526-F9A5021DAA35}" type="presParOf" srcId="{F4A9381B-506B-4E5B-AC93-FA74F4851882}" destId="{9A720068-84D5-4F2C-9E92-C4C6C69E2038}" srcOrd="2" destOrd="0" presId="urn:microsoft.com/office/officeart/2018/2/layout/IconVerticalSolidList"/>
    <dgm:cxn modelId="{AA6FCBA8-6822-4338-8E29-D390ADE691F8}" type="presParOf" srcId="{F4A9381B-506B-4E5B-AC93-FA74F4851882}" destId="{271B5B23-607C-4B80-96E0-2DB3292F8CE8}" srcOrd="3" destOrd="0" presId="urn:microsoft.com/office/officeart/2018/2/layout/IconVerticalSolidList"/>
    <dgm:cxn modelId="{FBFEC44E-2455-4906-BF47-D3C4F99E937C}" type="presParOf" srcId="{D96B50AD-C7F2-41B5-B5AE-7872D3C595D8}" destId="{3EF908C7-5850-460C-A4F5-6F00B57DBB27}" srcOrd="5" destOrd="0" presId="urn:microsoft.com/office/officeart/2018/2/layout/IconVerticalSolidList"/>
    <dgm:cxn modelId="{D592D966-3E31-47CA-84D1-C1458882F2CF}" type="presParOf" srcId="{D96B50AD-C7F2-41B5-B5AE-7872D3C595D8}" destId="{4170EC78-ECF8-48C9-A927-D85EF62CAC29}" srcOrd="6" destOrd="0" presId="urn:microsoft.com/office/officeart/2018/2/layout/IconVerticalSolidList"/>
    <dgm:cxn modelId="{C9CC7C3F-8D92-4D12-AC55-68A3A7CD6904}" type="presParOf" srcId="{4170EC78-ECF8-48C9-A927-D85EF62CAC29}" destId="{6B8D60E4-6ED5-4CC3-8068-4D8AC644922E}" srcOrd="0" destOrd="0" presId="urn:microsoft.com/office/officeart/2018/2/layout/IconVerticalSolidList"/>
    <dgm:cxn modelId="{02869C63-EDC4-4B4F-A3FB-AC3A5866E40A}" type="presParOf" srcId="{4170EC78-ECF8-48C9-A927-D85EF62CAC29}" destId="{D7514454-9125-4D00-8887-8228261C7B7D}" srcOrd="1" destOrd="0" presId="urn:microsoft.com/office/officeart/2018/2/layout/IconVerticalSolidList"/>
    <dgm:cxn modelId="{BFAF93A4-B79D-4524-8510-D94B0A376312}" type="presParOf" srcId="{4170EC78-ECF8-48C9-A927-D85EF62CAC29}" destId="{BA58BCE3-395C-4F92-B691-066E6397ADCF}" srcOrd="2" destOrd="0" presId="urn:microsoft.com/office/officeart/2018/2/layout/IconVerticalSolidList"/>
    <dgm:cxn modelId="{390E7604-2745-4442-8E73-33D8488AEB9C}" type="presParOf" srcId="{4170EC78-ECF8-48C9-A927-D85EF62CAC29}" destId="{4BFBA893-4725-4D2D-A49B-99F049FD05CE}" srcOrd="3" destOrd="0" presId="urn:microsoft.com/office/officeart/2018/2/layout/IconVerticalSolidList"/>
    <dgm:cxn modelId="{45CAD6D6-C7FD-4F05-A3C8-3D7D1288BC2A}" type="presParOf" srcId="{D96B50AD-C7F2-41B5-B5AE-7872D3C595D8}" destId="{F42AD27A-4BCF-40E9-89DD-9E875947FDCE}" srcOrd="7" destOrd="0" presId="urn:microsoft.com/office/officeart/2018/2/layout/IconVerticalSolidList"/>
    <dgm:cxn modelId="{E5D2236B-1AA2-46CC-9F02-3EA784D9F2A2}" type="presParOf" srcId="{D96B50AD-C7F2-41B5-B5AE-7872D3C595D8}" destId="{9C85D595-D8C1-40E6-8722-9138D3C2401D}" srcOrd="8" destOrd="0" presId="urn:microsoft.com/office/officeart/2018/2/layout/IconVerticalSolidList"/>
    <dgm:cxn modelId="{05826106-CBC7-418E-BEDA-A3C955D516DA}" type="presParOf" srcId="{9C85D595-D8C1-40E6-8722-9138D3C2401D}" destId="{E31506CC-73D7-4A0E-B1F8-BF0B27CD9B84}" srcOrd="0" destOrd="0" presId="urn:microsoft.com/office/officeart/2018/2/layout/IconVerticalSolidList"/>
    <dgm:cxn modelId="{E794444F-C1ED-489B-9D98-009B6B0DD156}" type="presParOf" srcId="{9C85D595-D8C1-40E6-8722-9138D3C2401D}" destId="{659F3708-AF9E-4761-8BEE-407F3BC6D87C}" srcOrd="1" destOrd="0" presId="urn:microsoft.com/office/officeart/2018/2/layout/IconVerticalSolidList"/>
    <dgm:cxn modelId="{171AD92D-EEFC-4F04-811B-91975E825136}" type="presParOf" srcId="{9C85D595-D8C1-40E6-8722-9138D3C2401D}" destId="{22F7A276-4CC7-4FD1-ADE5-514A132B1E42}" srcOrd="2" destOrd="0" presId="urn:microsoft.com/office/officeart/2018/2/layout/IconVerticalSolidList"/>
    <dgm:cxn modelId="{E2622FB3-A1D9-484A-BF45-16388D7B2542}" type="presParOf" srcId="{9C85D595-D8C1-40E6-8722-9138D3C2401D}" destId="{9ED9967B-54F7-4183-BFE5-D67720CC1AE4}" srcOrd="3" destOrd="0" presId="urn:microsoft.com/office/officeart/2018/2/layout/IconVerticalSolidList"/>
    <dgm:cxn modelId="{6DD40242-0233-4F06-AFDE-D15B34503608}" type="presParOf" srcId="{D96B50AD-C7F2-41B5-B5AE-7872D3C595D8}" destId="{A100D9E1-BD46-4BE0-B091-A5CBDE3E2913}" srcOrd="9" destOrd="0" presId="urn:microsoft.com/office/officeart/2018/2/layout/IconVerticalSolidList"/>
    <dgm:cxn modelId="{E44C1BE9-5E91-4BF1-BAEA-73CDD4D0428B}" type="presParOf" srcId="{D96B50AD-C7F2-41B5-B5AE-7872D3C595D8}" destId="{0AFD3656-33DE-4AF7-9658-8239A35A90BB}" srcOrd="10" destOrd="0" presId="urn:microsoft.com/office/officeart/2018/2/layout/IconVerticalSolidList"/>
    <dgm:cxn modelId="{FC1B3125-582B-4E12-B757-FA789C971B2A}" type="presParOf" srcId="{0AFD3656-33DE-4AF7-9658-8239A35A90BB}" destId="{74E2C9A7-211D-41E6-92AA-B5F94A6AA76F}" srcOrd="0" destOrd="0" presId="urn:microsoft.com/office/officeart/2018/2/layout/IconVerticalSolidList"/>
    <dgm:cxn modelId="{847879DE-6D97-49AE-9766-5DC077E558D4}" type="presParOf" srcId="{0AFD3656-33DE-4AF7-9658-8239A35A90BB}" destId="{3A35018E-EC99-4AF8-BAAB-62EE6303C9CD}" srcOrd="1" destOrd="0" presId="urn:microsoft.com/office/officeart/2018/2/layout/IconVerticalSolidList"/>
    <dgm:cxn modelId="{0995A9B1-7B08-4B24-8DFF-5D678052B884}" type="presParOf" srcId="{0AFD3656-33DE-4AF7-9658-8239A35A90BB}" destId="{93FBE653-C1A3-4460-89F8-F90BDD4C3FC9}" srcOrd="2" destOrd="0" presId="urn:microsoft.com/office/officeart/2018/2/layout/IconVerticalSolidList"/>
    <dgm:cxn modelId="{5FAA7339-97FC-4EAF-843D-71D06B9D5861}" type="presParOf" srcId="{0AFD3656-33DE-4AF7-9658-8239A35A90BB}" destId="{50CB14DB-FA2A-451E-BB6D-8FB4BCBCD327}" srcOrd="3" destOrd="0" presId="urn:microsoft.com/office/officeart/2018/2/layout/IconVerticalSolidList"/>
    <dgm:cxn modelId="{70F6205A-975F-4FB3-A9BE-12BCDEBECD7D}" type="presParOf" srcId="{D96B50AD-C7F2-41B5-B5AE-7872D3C595D8}" destId="{4DC3810E-E566-4D25-9385-CD3FA8B388FB}" srcOrd="11" destOrd="0" presId="urn:microsoft.com/office/officeart/2018/2/layout/IconVerticalSolidList"/>
    <dgm:cxn modelId="{0B65F22E-4CC1-4174-BCCB-F125EBAF3ACB}" type="presParOf" srcId="{D96B50AD-C7F2-41B5-B5AE-7872D3C595D8}" destId="{00C628D3-8E8F-42DF-B717-C5B9ED85CC21}" srcOrd="12" destOrd="0" presId="urn:microsoft.com/office/officeart/2018/2/layout/IconVerticalSolidList"/>
    <dgm:cxn modelId="{A4B0128C-D593-4092-A3DA-DAF2A4301C5B}" type="presParOf" srcId="{00C628D3-8E8F-42DF-B717-C5B9ED85CC21}" destId="{4A727F4F-DC29-41FE-A687-D11FFD0C3812}" srcOrd="0" destOrd="0" presId="urn:microsoft.com/office/officeart/2018/2/layout/IconVerticalSolidList"/>
    <dgm:cxn modelId="{36567A08-98CA-4311-A596-3E8F535A704C}" type="presParOf" srcId="{00C628D3-8E8F-42DF-B717-C5B9ED85CC21}" destId="{2A659E00-113E-4950-B352-FC533B08DC6E}" srcOrd="1" destOrd="0" presId="urn:microsoft.com/office/officeart/2018/2/layout/IconVerticalSolidList"/>
    <dgm:cxn modelId="{BEF4603E-2671-468A-8553-5A97402BFABD}" type="presParOf" srcId="{00C628D3-8E8F-42DF-B717-C5B9ED85CC21}" destId="{C73E500E-8988-48C9-95C3-107EB2384844}" srcOrd="2" destOrd="0" presId="urn:microsoft.com/office/officeart/2018/2/layout/IconVerticalSolidList"/>
    <dgm:cxn modelId="{F4A468DC-85C3-4631-9CD1-B9D121826EFF}" type="presParOf" srcId="{00C628D3-8E8F-42DF-B717-C5B9ED85CC21}" destId="{DE42949A-FFEE-4C73-9AC9-13834D170A2A}"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E458ACF-59AC-4B07-AAE3-035E6D4040E6}" type="doc">
      <dgm:prSet loTypeId="urn:microsoft.com/office/officeart/2018/2/layout/IconVerticalSolidList" loCatId="icon" qsTypeId="urn:microsoft.com/office/officeart/2005/8/quickstyle/simple1" qsCatId="simple" csTypeId="urn:microsoft.com/office/officeart/2018/5/colors/Iconchunking_neutralicontext_accent1_2" csCatId="accent1" phldr="1"/>
      <dgm:spPr/>
      <dgm:t>
        <a:bodyPr/>
        <a:lstStyle/>
        <a:p>
          <a:endParaRPr lang="en-US"/>
        </a:p>
      </dgm:t>
    </dgm:pt>
    <dgm:pt modelId="{B073F881-372F-4D34-A2A9-FF6747634670}">
      <dgm:prSet/>
      <dgm:spPr/>
      <dgm:t>
        <a:bodyPr/>
        <a:lstStyle/>
        <a:p>
          <a:r>
            <a:rPr lang="en-GB"/>
            <a:t>The organisation FFION Ltd is an enterprise operating within the hospitality industry managing a portfolio of the hotels in the Northern Ireland and UK.</a:t>
          </a:r>
          <a:endParaRPr lang="en-US"/>
        </a:p>
      </dgm:t>
    </dgm:pt>
    <dgm:pt modelId="{E7DE17FA-6C98-4E98-A160-FE7DDECF8D2C}" type="parTrans" cxnId="{83EB6F91-3CB6-46E4-A6A3-2D66DF539E10}">
      <dgm:prSet/>
      <dgm:spPr/>
      <dgm:t>
        <a:bodyPr/>
        <a:lstStyle/>
        <a:p>
          <a:endParaRPr lang="en-US"/>
        </a:p>
      </dgm:t>
    </dgm:pt>
    <dgm:pt modelId="{DED70679-A98A-4FA9-8F26-1E19CC9843C8}" type="sibTrans" cxnId="{83EB6F91-3CB6-46E4-A6A3-2D66DF539E10}">
      <dgm:prSet/>
      <dgm:spPr/>
      <dgm:t>
        <a:bodyPr/>
        <a:lstStyle/>
        <a:p>
          <a:endParaRPr lang="en-US"/>
        </a:p>
      </dgm:t>
    </dgm:pt>
    <dgm:pt modelId="{BB79693C-4CBD-4E9E-84D2-B8AAF637414C}">
      <dgm:prSet/>
      <dgm:spPr/>
      <dgm:t>
        <a:bodyPr/>
        <a:lstStyle/>
        <a:p>
          <a:r>
            <a:rPr lang="en-GB"/>
            <a:t>This report has been prepared as the company’s accountant for the UK region and analyses its financial information form its financial statements .</a:t>
          </a:r>
          <a:endParaRPr lang="en-US"/>
        </a:p>
      </dgm:t>
    </dgm:pt>
    <dgm:pt modelId="{051336C2-DDA1-4B10-BE4F-8118F0CD5725}" type="parTrans" cxnId="{9591C2A7-3873-4390-9E65-5508303F5142}">
      <dgm:prSet/>
      <dgm:spPr/>
      <dgm:t>
        <a:bodyPr/>
        <a:lstStyle/>
        <a:p>
          <a:endParaRPr lang="en-US"/>
        </a:p>
      </dgm:t>
    </dgm:pt>
    <dgm:pt modelId="{90B4DCE6-3749-4F25-AFF3-23FEB9B99955}" type="sibTrans" cxnId="{9591C2A7-3873-4390-9E65-5508303F5142}">
      <dgm:prSet/>
      <dgm:spPr/>
      <dgm:t>
        <a:bodyPr/>
        <a:lstStyle/>
        <a:p>
          <a:endParaRPr lang="en-US"/>
        </a:p>
      </dgm:t>
    </dgm:pt>
    <dgm:pt modelId="{410D5306-4CCB-4359-8956-1554CD0B6469}" type="pres">
      <dgm:prSet presAssocID="{AE458ACF-59AC-4B07-AAE3-035E6D4040E6}" presName="root" presStyleCnt="0">
        <dgm:presLayoutVars>
          <dgm:dir/>
          <dgm:resizeHandles val="exact"/>
        </dgm:presLayoutVars>
      </dgm:prSet>
      <dgm:spPr/>
    </dgm:pt>
    <dgm:pt modelId="{E181FA2F-08D9-4D50-82F5-7E86B4207E4F}" type="pres">
      <dgm:prSet presAssocID="{B073F881-372F-4D34-A2A9-FF6747634670}" presName="compNode" presStyleCnt="0"/>
      <dgm:spPr/>
    </dgm:pt>
    <dgm:pt modelId="{6CB756C0-BFD1-4CFD-A553-9D6EE88E1A30}" type="pres">
      <dgm:prSet presAssocID="{B073F881-372F-4D34-A2A9-FF6747634670}" presName="bgRect" presStyleLbl="bgShp" presStyleIdx="0" presStyleCnt="2"/>
      <dgm:spPr/>
    </dgm:pt>
    <dgm:pt modelId="{C964B320-BD8B-4EA8-B027-62FFA5E1EBF4}" type="pres">
      <dgm:prSet presAssocID="{B073F881-372F-4D34-A2A9-FF674763467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ilding"/>
        </a:ext>
      </dgm:extLst>
    </dgm:pt>
    <dgm:pt modelId="{4FA44948-FFA8-48BF-A0C6-635974881110}" type="pres">
      <dgm:prSet presAssocID="{B073F881-372F-4D34-A2A9-FF6747634670}" presName="spaceRect" presStyleCnt="0"/>
      <dgm:spPr/>
    </dgm:pt>
    <dgm:pt modelId="{B0C34FF9-6366-4D59-A032-A7469F4A4DC8}" type="pres">
      <dgm:prSet presAssocID="{B073F881-372F-4D34-A2A9-FF6747634670}" presName="parTx" presStyleLbl="revTx" presStyleIdx="0" presStyleCnt="2">
        <dgm:presLayoutVars>
          <dgm:chMax val="0"/>
          <dgm:chPref val="0"/>
        </dgm:presLayoutVars>
      </dgm:prSet>
      <dgm:spPr/>
    </dgm:pt>
    <dgm:pt modelId="{C4562F15-2935-4375-BA0B-242C0948DBED}" type="pres">
      <dgm:prSet presAssocID="{DED70679-A98A-4FA9-8F26-1E19CC9843C8}" presName="sibTrans" presStyleCnt="0"/>
      <dgm:spPr/>
    </dgm:pt>
    <dgm:pt modelId="{4BE3D222-2138-4535-BA44-2AA5D77A5ACB}" type="pres">
      <dgm:prSet presAssocID="{BB79693C-4CBD-4E9E-84D2-B8AAF637414C}" presName="compNode" presStyleCnt="0"/>
      <dgm:spPr/>
    </dgm:pt>
    <dgm:pt modelId="{A9C66F42-6971-4922-AB73-813540755AE3}" type="pres">
      <dgm:prSet presAssocID="{BB79693C-4CBD-4E9E-84D2-B8AAF637414C}" presName="bgRect" presStyleLbl="bgShp" presStyleIdx="1" presStyleCnt="2"/>
      <dgm:spPr/>
    </dgm:pt>
    <dgm:pt modelId="{B7C3DFC1-97A3-4034-BFC7-E70360D44D49}" type="pres">
      <dgm:prSet presAssocID="{BB79693C-4CBD-4E9E-84D2-B8AAF637414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atistics"/>
        </a:ext>
      </dgm:extLst>
    </dgm:pt>
    <dgm:pt modelId="{5D77F31A-147A-45FE-B697-6E904B9B0E81}" type="pres">
      <dgm:prSet presAssocID="{BB79693C-4CBD-4E9E-84D2-B8AAF637414C}" presName="spaceRect" presStyleCnt="0"/>
      <dgm:spPr/>
    </dgm:pt>
    <dgm:pt modelId="{C655CE61-799B-41C6-9DC4-4E882D19E90E}" type="pres">
      <dgm:prSet presAssocID="{BB79693C-4CBD-4E9E-84D2-B8AAF637414C}" presName="parTx" presStyleLbl="revTx" presStyleIdx="1" presStyleCnt="2">
        <dgm:presLayoutVars>
          <dgm:chMax val="0"/>
          <dgm:chPref val="0"/>
        </dgm:presLayoutVars>
      </dgm:prSet>
      <dgm:spPr/>
    </dgm:pt>
  </dgm:ptLst>
  <dgm:cxnLst>
    <dgm:cxn modelId="{E903D06A-0BD7-49CA-833E-6563D389734D}" type="presOf" srcId="{BB79693C-4CBD-4E9E-84D2-B8AAF637414C}" destId="{C655CE61-799B-41C6-9DC4-4E882D19E90E}" srcOrd="0" destOrd="0" presId="urn:microsoft.com/office/officeart/2018/2/layout/IconVerticalSolidList"/>
    <dgm:cxn modelId="{83EB6F91-3CB6-46E4-A6A3-2D66DF539E10}" srcId="{AE458ACF-59AC-4B07-AAE3-035E6D4040E6}" destId="{B073F881-372F-4D34-A2A9-FF6747634670}" srcOrd="0" destOrd="0" parTransId="{E7DE17FA-6C98-4E98-A160-FE7DDECF8D2C}" sibTransId="{DED70679-A98A-4FA9-8F26-1E19CC9843C8}"/>
    <dgm:cxn modelId="{9591C2A7-3873-4390-9E65-5508303F5142}" srcId="{AE458ACF-59AC-4B07-AAE3-035E6D4040E6}" destId="{BB79693C-4CBD-4E9E-84D2-B8AAF637414C}" srcOrd="1" destOrd="0" parTransId="{051336C2-DDA1-4B10-BE4F-8118F0CD5725}" sibTransId="{90B4DCE6-3749-4F25-AFF3-23FEB9B99955}"/>
    <dgm:cxn modelId="{11EE42EA-532C-4E12-B9BF-D13CE1EAB9D4}" type="presOf" srcId="{B073F881-372F-4D34-A2A9-FF6747634670}" destId="{B0C34FF9-6366-4D59-A032-A7469F4A4DC8}" srcOrd="0" destOrd="0" presId="urn:microsoft.com/office/officeart/2018/2/layout/IconVerticalSolidList"/>
    <dgm:cxn modelId="{1D96EEEE-16A2-4134-89E8-C7CEA2C57A5F}" type="presOf" srcId="{AE458ACF-59AC-4B07-AAE3-035E6D4040E6}" destId="{410D5306-4CCB-4359-8956-1554CD0B6469}" srcOrd="0" destOrd="0" presId="urn:microsoft.com/office/officeart/2018/2/layout/IconVerticalSolidList"/>
    <dgm:cxn modelId="{64BB4EE1-2302-4A61-90A1-22D2E17F0E3B}" type="presParOf" srcId="{410D5306-4CCB-4359-8956-1554CD0B6469}" destId="{E181FA2F-08D9-4D50-82F5-7E86B4207E4F}" srcOrd="0" destOrd="0" presId="urn:microsoft.com/office/officeart/2018/2/layout/IconVerticalSolidList"/>
    <dgm:cxn modelId="{F9060AEF-8DF2-4624-824C-5FDA7CA3C06E}" type="presParOf" srcId="{E181FA2F-08D9-4D50-82F5-7E86B4207E4F}" destId="{6CB756C0-BFD1-4CFD-A553-9D6EE88E1A30}" srcOrd="0" destOrd="0" presId="urn:microsoft.com/office/officeart/2018/2/layout/IconVerticalSolidList"/>
    <dgm:cxn modelId="{4BFCC279-8030-4D15-B975-57366EA03E1F}" type="presParOf" srcId="{E181FA2F-08D9-4D50-82F5-7E86B4207E4F}" destId="{C964B320-BD8B-4EA8-B027-62FFA5E1EBF4}" srcOrd="1" destOrd="0" presId="urn:microsoft.com/office/officeart/2018/2/layout/IconVerticalSolidList"/>
    <dgm:cxn modelId="{368EC06A-37B5-4391-9A4B-E9816E54354A}" type="presParOf" srcId="{E181FA2F-08D9-4D50-82F5-7E86B4207E4F}" destId="{4FA44948-FFA8-48BF-A0C6-635974881110}" srcOrd="2" destOrd="0" presId="urn:microsoft.com/office/officeart/2018/2/layout/IconVerticalSolidList"/>
    <dgm:cxn modelId="{AD6644ED-AA00-49CA-B319-9078A9991C91}" type="presParOf" srcId="{E181FA2F-08D9-4D50-82F5-7E86B4207E4F}" destId="{B0C34FF9-6366-4D59-A032-A7469F4A4DC8}" srcOrd="3" destOrd="0" presId="urn:microsoft.com/office/officeart/2018/2/layout/IconVerticalSolidList"/>
    <dgm:cxn modelId="{EA66AAB0-D987-4129-9C8B-2D6F645D86A3}" type="presParOf" srcId="{410D5306-4CCB-4359-8956-1554CD0B6469}" destId="{C4562F15-2935-4375-BA0B-242C0948DBED}" srcOrd="1" destOrd="0" presId="urn:microsoft.com/office/officeart/2018/2/layout/IconVerticalSolidList"/>
    <dgm:cxn modelId="{B133E0BF-D354-4DEA-82E6-01ECC883FB51}" type="presParOf" srcId="{410D5306-4CCB-4359-8956-1554CD0B6469}" destId="{4BE3D222-2138-4535-BA44-2AA5D77A5ACB}" srcOrd="2" destOrd="0" presId="urn:microsoft.com/office/officeart/2018/2/layout/IconVerticalSolidList"/>
    <dgm:cxn modelId="{356BC5A4-AC19-4F0E-96BF-1BA8D99247D4}" type="presParOf" srcId="{4BE3D222-2138-4535-BA44-2AA5D77A5ACB}" destId="{A9C66F42-6971-4922-AB73-813540755AE3}" srcOrd="0" destOrd="0" presId="urn:microsoft.com/office/officeart/2018/2/layout/IconVerticalSolidList"/>
    <dgm:cxn modelId="{BFD33239-1342-457F-A4BE-7D1261531715}" type="presParOf" srcId="{4BE3D222-2138-4535-BA44-2AA5D77A5ACB}" destId="{B7C3DFC1-97A3-4034-BFC7-E70360D44D49}" srcOrd="1" destOrd="0" presId="urn:microsoft.com/office/officeart/2018/2/layout/IconVerticalSolidList"/>
    <dgm:cxn modelId="{9CB7A2F8-D62A-4E7F-A6AA-09CB9804ECB4}" type="presParOf" srcId="{4BE3D222-2138-4535-BA44-2AA5D77A5ACB}" destId="{5D77F31A-147A-45FE-B697-6E904B9B0E81}" srcOrd="2" destOrd="0" presId="urn:microsoft.com/office/officeart/2018/2/layout/IconVerticalSolidList"/>
    <dgm:cxn modelId="{5658300E-A114-4BE3-B3F2-8F60B5CAB4EA}" type="presParOf" srcId="{4BE3D222-2138-4535-BA44-2AA5D77A5ACB}" destId="{C655CE61-799B-41C6-9DC4-4E882D19E90E}"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2FF89FE-CF03-4B2C-A085-359CE9B2C743}"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1BDA17D-49F8-425E-8F37-D05648B81B5D}">
      <dgm:prSet/>
      <dgm:spPr/>
      <dgm:t>
        <a:bodyPr/>
        <a:lstStyle/>
        <a:p>
          <a:r>
            <a:rPr lang="en-GB"/>
            <a:t>Thus, from this study, it can be concluded that financial statement analysis is essential for the tourism and hotel industry. </a:t>
          </a:r>
          <a:endParaRPr lang="en-US"/>
        </a:p>
      </dgm:t>
    </dgm:pt>
    <dgm:pt modelId="{8FADE079-753D-44A2-B178-DDEBDDBD57D0}" type="parTrans" cxnId="{5EDB9164-AB13-4914-9261-7D62A77DED6D}">
      <dgm:prSet/>
      <dgm:spPr/>
      <dgm:t>
        <a:bodyPr/>
        <a:lstStyle/>
        <a:p>
          <a:endParaRPr lang="en-US"/>
        </a:p>
      </dgm:t>
    </dgm:pt>
    <dgm:pt modelId="{1C9B4108-AB67-47FD-A63B-E86ED556B5A2}" type="sibTrans" cxnId="{5EDB9164-AB13-4914-9261-7D62A77DED6D}">
      <dgm:prSet/>
      <dgm:spPr/>
      <dgm:t>
        <a:bodyPr/>
        <a:lstStyle/>
        <a:p>
          <a:endParaRPr lang="en-US"/>
        </a:p>
      </dgm:t>
    </dgm:pt>
    <dgm:pt modelId="{454DAFAA-4170-4F3F-B472-018D7E0D43AD}">
      <dgm:prSet/>
      <dgm:spPr/>
      <dgm:t>
        <a:bodyPr/>
        <a:lstStyle/>
        <a:p>
          <a:r>
            <a:rPr lang="en-GB"/>
            <a:t>In order to improve the profitability of the company, Ffion Ltd is in immediate requirement of expansion to new and developing marketplaces, enlarging its productivity, lowering costs while improving efficacy. </a:t>
          </a:r>
          <a:endParaRPr lang="en-US"/>
        </a:p>
      </dgm:t>
    </dgm:pt>
    <dgm:pt modelId="{E96A552B-0157-4FD1-8EB9-C868515451C5}" type="parTrans" cxnId="{A24B3A08-E64A-4A74-9CA1-ECD74BF3D583}">
      <dgm:prSet/>
      <dgm:spPr/>
      <dgm:t>
        <a:bodyPr/>
        <a:lstStyle/>
        <a:p>
          <a:endParaRPr lang="en-US"/>
        </a:p>
      </dgm:t>
    </dgm:pt>
    <dgm:pt modelId="{CAD45A6E-9497-4233-81AB-10EB799D4936}" type="sibTrans" cxnId="{A24B3A08-E64A-4A74-9CA1-ECD74BF3D583}">
      <dgm:prSet/>
      <dgm:spPr/>
      <dgm:t>
        <a:bodyPr/>
        <a:lstStyle/>
        <a:p>
          <a:endParaRPr lang="en-US"/>
        </a:p>
      </dgm:t>
    </dgm:pt>
    <dgm:pt modelId="{5E8D322F-D270-49CB-9224-049FFF5F5132}">
      <dgm:prSet/>
      <dgm:spPr/>
      <dgm:t>
        <a:bodyPr/>
        <a:lstStyle/>
        <a:p>
          <a:r>
            <a:rPr lang="en-GB"/>
            <a:t>Conversely, to improve the interest coverage, it requires decreasing its operational expenditures, clearance of certain level of debts in it while decreasing the amount of borrowings. </a:t>
          </a:r>
          <a:endParaRPr lang="en-US"/>
        </a:p>
      </dgm:t>
    </dgm:pt>
    <dgm:pt modelId="{2B49B3BD-E307-487D-8825-851EE032B960}" type="parTrans" cxnId="{8A0BEE4F-A904-499F-8CDF-4352268A5ABC}">
      <dgm:prSet/>
      <dgm:spPr/>
      <dgm:t>
        <a:bodyPr/>
        <a:lstStyle/>
        <a:p>
          <a:endParaRPr lang="en-US"/>
        </a:p>
      </dgm:t>
    </dgm:pt>
    <dgm:pt modelId="{44B90B06-D163-4309-A943-30997AA89E7E}" type="sibTrans" cxnId="{8A0BEE4F-A904-499F-8CDF-4352268A5ABC}">
      <dgm:prSet/>
      <dgm:spPr/>
      <dgm:t>
        <a:bodyPr/>
        <a:lstStyle/>
        <a:p>
          <a:endParaRPr lang="en-US"/>
        </a:p>
      </dgm:t>
    </dgm:pt>
    <dgm:pt modelId="{BA7CCDF3-3758-497D-9CA8-C66A668D942A}" type="pres">
      <dgm:prSet presAssocID="{B2FF89FE-CF03-4B2C-A085-359CE9B2C743}" presName="root" presStyleCnt="0">
        <dgm:presLayoutVars>
          <dgm:dir/>
          <dgm:resizeHandles val="exact"/>
        </dgm:presLayoutVars>
      </dgm:prSet>
      <dgm:spPr/>
    </dgm:pt>
    <dgm:pt modelId="{0084AC37-55DD-41BC-84C8-35F369F08DA6}" type="pres">
      <dgm:prSet presAssocID="{B2FF89FE-CF03-4B2C-A085-359CE9B2C743}" presName="container" presStyleCnt="0">
        <dgm:presLayoutVars>
          <dgm:dir/>
          <dgm:resizeHandles val="exact"/>
        </dgm:presLayoutVars>
      </dgm:prSet>
      <dgm:spPr/>
    </dgm:pt>
    <dgm:pt modelId="{BF808B55-E7C0-45A0-B24C-255DB951AB1B}" type="pres">
      <dgm:prSet presAssocID="{B1BDA17D-49F8-425E-8F37-D05648B81B5D}" presName="compNode" presStyleCnt="0"/>
      <dgm:spPr/>
    </dgm:pt>
    <dgm:pt modelId="{2FA818F6-9444-41C4-B34A-D36F90C16527}" type="pres">
      <dgm:prSet presAssocID="{B1BDA17D-49F8-425E-8F37-D05648B81B5D}" presName="iconBgRect" presStyleLbl="bgShp" presStyleIdx="0" presStyleCnt="3"/>
      <dgm:spPr/>
    </dgm:pt>
    <dgm:pt modelId="{16521D0B-3455-44A4-9D16-7970F54A3935}" type="pres">
      <dgm:prSet presAssocID="{B1BDA17D-49F8-425E-8F37-D05648B81B5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itcoin"/>
        </a:ext>
      </dgm:extLst>
    </dgm:pt>
    <dgm:pt modelId="{7FF8EAC3-B54E-4ED7-A0D6-431C3302BAF2}" type="pres">
      <dgm:prSet presAssocID="{B1BDA17D-49F8-425E-8F37-D05648B81B5D}" presName="spaceRect" presStyleCnt="0"/>
      <dgm:spPr/>
    </dgm:pt>
    <dgm:pt modelId="{89F23729-B973-425E-A72D-205C01E43EBB}" type="pres">
      <dgm:prSet presAssocID="{B1BDA17D-49F8-425E-8F37-D05648B81B5D}" presName="textRect" presStyleLbl="revTx" presStyleIdx="0" presStyleCnt="3">
        <dgm:presLayoutVars>
          <dgm:chMax val="1"/>
          <dgm:chPref val="1"/>
        </dgm:presLayoutVars>
      </dgm:prSet>
      <dgm:spPr/>
    </dgm:pt>
    <dgm:pt modelId="{CAF4968D-E07F-4A54-BB3F-E8B865543F58}" type="pres">
      <dgm:prSet presAssocID="{1C9B4108-AB67-47FD-A63B-E86ED556B5A2}" presName="sibTrans" presStyleLbl="sibTrans2D1" presStyleIdx="0" presStyleCnt="0"/>
      <dgm:spPr/>
    </dgm:pt>
    <dgm:pt modelId="{90A122E0-3F72-417C-AD7D-684A351FAD2D}" type="pres">
      <dgm:prSet presAssocID="{454DAFAA-4170-4F3F-B472-018D7E0D43AD}" presName="compNode" presStyleCnt="0"/>
      <dgm:spPr/>
    </dgm:pt>
    <dgm:pt modelId="{D91F0875-A8DF-450D-93A4-3D366053A2BB}" type="pres">
      <dgm:prSet presAssocID="{454DAFAA-4170-4F3F-B472-018D7E0D43AD}" presName="iconBgRect" presStyleLbl="bgShp" presStyleIdx="1" presStyleCnt="3"/>
      <dgm:spPr/>
    </dgm:pt>
    <dgm:pt modelId="{C44A4CCB-A31B-425F-85F2-1DEB04473036}" type="pres">
      <dgm:prSet presAssocID="{454DAFAA-4170-4F3F-B472-018D7E0D43A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siness Growth"/>
        </a:ext>
      </dgm:extLst>
    </dgm:pt>
    <dgm:pt modelId="{3D2F6786-27CD-4D15-93A4-BCB3E4772BA2}" type="pres">
      <dgm:prSet presAssocID="{454DAFAA-4170-4F3F-B472-018D7E0D43AD}" presName="spaceRect" presStyleCnt="0"/>
      <dgm:spPr/>
    </dgm:pt>
    <dgm:pt modelId="{1832099E-BE26-4342-8EE1-37443B63522D}" type="pres">
      <dgm:prSet presAssocID="{454DAFAA-4170-4F3F-B472-018D7E0D43AD}" presName="textRect" presStyleLbl="revTx" presStyleIdx="1" presStyleCnt="3">
        <dgm:presLayoutVars>
          <dgm:chMax val="1"/>
          <dgm:chPref val="1"/>
        </dgm:presLayoutVars>
      </dgm:prSet>
      <dgm:spPr/>
    </dgm:pt>
    <dgm:pt modelId="{F9B81129-B9B2-4FA1-BFCF-D1BCA15DBD91}" type="pres">
      <dgm:prSet presAssocID="{CAD45A6E-9497-4233-81AB-10EB799D4936}" presName="sibTrans" presStyleLbl="sibTrans2D1" presStyleIdx="0" presStyleCnt="0"/>
      <dgm:spPr/>
    </dgm:pt>
    <dgm:pt modelId="{4CA38502-4E04-481A-908F-6653561E15CA}" type="pres">
      <dgm:prSet presAssocID="{5E8D322F-D270-49CB-9224-049FFF5F5132}" presName="compNode" presStyleCnt="0"/>
      <dgm:spPr/>
    </dgm:pt>
    <dgm:pt modelId="{CE30108A-0F9A-400B-AE35-F06AB6833F03}" type="pres">
      <dgm:prSet presAssocID="{5E8D322F-D270-49CB-9224-049FFF5F5132}" presName="iconBgRect" presStyleLbl="bgShp" presStyleIdx="2" presStyleCnt="3"/>
      <dgm:spPr/>
    </dgm:pt>
    <dgm:pt modelId="{3A50DE9B-82E6-4561-ACA0-14D9056FDC71}" type="pres">
      <dgm:prSet presAssocID="{5E8D322F-D270-49CB-9224-049FFF5F513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13B1ED27-4D64-4A17-8C55-706B8EC74B91}" type="pres">
      <dgm:prSet presAssocID="{5E8D322F-D270-49CB-9224-049FFF5F5132}" presName="spaceRect" presStyleCnt="0"/>
      <dgm:spPr/>
    </dgm:pt>
    <dgm:pt modelId="{648D75E1-545F-4FBA-BE4D-EAF3D2799F55}" type="pres">
      <dgm:prSet presAssocID="{5E8D322F-D270-49CB-9224-049FFF5F5132}" presName="textRect" presStyleLbl="revTx" presStyleIdx="2" presStyleCnt="3">
        <dgm:presLayoutVars>
          <dgm:chMax val="1"/>
          <dgm:chPref val="1"/>
        </dgm:presLayoutVars>
      </dgm:prSet>
      <dgm:spPr/>
    </dgm:pt>
  </dgm:ptLst>
  <dgm:cxnLst>
    <dgm:cxn modelId="{A24B3A08-E64A-4A74-9CA1-ECD74BF3D583}" srcId="{B2FF89FE-CF03-4B2C-A085-359CE9B2C743}" destId="{454DAFAA-4170-4F3F-B472-018D7E0D43AD}" srcOrd="1" destOrd="0" parTransId="{E96A552B-0157-4FD1-8EB9-C868515451C5}" sibTransId="{CAD45A6E-9497-4233-81AB-10EB799D4936}"/>
    <dgm:cxn modelId="{01D8D00A-60F1-4CB3-AC48-3DBDB055B1C6}" type="presOf" srcId="{B2FF89FE-CF03-4B2C-A085-359CE9B2C743}" destId="{BA7CCDF3-3758-497D-9CA8-C66A668D942A}" srcOrd="0" destOrd="0" presId="urn:microsoft.com/office/officeart/2018/2/layout/IconCircleList"/>
    <dgm:cxn modelId="{BBAA3C22-4AC2-4E95-9A10-09277DB87EF9}" type="presOf" srcId="{5E8D322F-D270-49CB-9224-049FFF5F5132}" destId="{648D75E1-545F-4FBA-BE4D-EAF3D2799F55}" srcOrd="0" destOrd="0" presId="urn:microsoft.com/office/officeart/2018/2/layout/IconCircleList"/>
    <dgm:cxn modelId="{5EDB9164-AB13-4914-9261-7D62A77DED6D}" srcId="{B2FF89FE-CF03-4B2C-A085-359CE9B2C743}" destId="{B1BDA17D-49F8-425E-8F37-D05648B81B5D}" srcOrd="0" destOrd="0" parTransId="{8FADE079-753D-44A2-B178-DDEBDDBD57D0}" sibTransId="{1C9B4108-AB67-47FD-A63B-E86ED556B5A2}"/>
    <dgm:cxn modelId="{67ECBA68-507C-4D57-A755-B09F51F6CF33}" type="presOf" srcId="{1C9B4108-AB67-47FD-A63B-E86ED556B5A2}" destId="{CAF4968D-E07F-4A54-BB3F-E8B865543F58}" srcOrd="0" destOrd="0" presId="urn:microsoft.com/office/officeart/2018/2/layout/IconCircleList"/>
    <dgm:cxn modelId="{8A0BEE4F-A904-499F-8CDF-4352268A5ABC}" srcId="{B2FF89FE-CF03-4B2C-A085-359CE9B2C743}" destId="{5E8D322F-D270-49CB-9224-049FFF5F5132}" srcOrd="2" destOrd="0" parTransId="{2B49B3BD-E307-487D-8825-851EE032B960}" sibTransId="{44B90B06-D163-4309-A943-30997AA89E7E}"/>
    <dgm:cxn modelId="{CDD3D172-2170-4644-A4FD-A0050893F3C1}" type="presOf" srcId="{CAD45A6E-9497-4233-81AB-10EB799D4936}" destId="{F9B81129-B9B2-4FA1-BFCF-D1BCA15DBD91}" srcOrd="0" destOrd="0" presId="urn:microsoft.com/office/officeart/2018/2/layout/IconCircleList"/>
    <dgm:cxn modelId="{215E8F53-2232-4D3B-B965-CD687B857C2D}" type="presOf" srcId="{B1BDA17D-49F8-425E-8F37-D05648B81B5D}" destId="{89F23729-B973-425E-A72D-205C01E43EBB}" srcOrd="0" destOrd="0" presId="urn:microsoft.com/office/officeart/2018/2/layout/IconCircleList"/>
    <dgm:cxn modelId="{29864BC5-E4EE-4604-880A-77AE2DCB161E}" type="presOf" srcId="{454DAFAA-4170-4F3F-B472-018D7E0D43AD}" destId="{1832099E-BE26-4342-8EE1-37443B63522D}" srcOrd="0" destOrd="0" presId="urn:microsoft.com/office/officeart/2018/2/layout/IconCircleList"/>
    <dgm:cxn modelId="{1BABADB0-4422-415B-BC06-C25B55B0CEEE}" type="presParOf" srcId="{BA7CCDF3-3758-497D-9CA8-C66A668D942A}" destId="{0084AC37-55DD-41BC-84C8-35F369F08DA6}" srcOrd="0" destOrd="0" presId="urn:microsoft.com/office/officeart/2018/2/layout/IconCircleList"/>
    <dgm:cxn modelId="{0CFDD4B9-EE4C-48CF-ABDC-A39BBB94D949}" type="presParOf" srcId="{0084AC37-55DD-41BC-84C8-35F369F08DA6}" destId="{BF808B55-E7C0-45A0-B24C-255DB951AB1B}" srcOrd="0" destOrd="0" presId="urn:microsoft.com/office/officeart/2018/2/layout/IconCircleList"/>
    <dgm:cxn modelId="{F188018B-74EB-44DC-9224-56E246FD542C}" type="presParOf" srcId="{BF808B55-E7C0-45A0-B24C-255DB951AB1B}" destId="{2FA818F6-9444-41C4-B34A-D36F90C16527}" srcOrd="0" destOrd="0" presId="urn:microsoft.com/office/officeart/2018/2/layout/IconCircleList"/>
    <dgm:cxn modelId="{FB54AECA-4A91-4354-A127-2A347208BF3A}" type="presParOf" srcId="{BF808B55-E7C0-45A0-B24C-255DB951AB1B}" destId="{16521D0B-3455-44A4-9D16-7970F54A3935}" srcOrd="1" destOrd="0" presId="urn:microsoft.com/office/officeart/2018/2/layout/IconCircleList"/>
    <dgm:cxn modelId="{2C193013-3596-4E4D-8E88-5F48B29D4ED3}" type="presParOf" srcId="{BF808B55-E7C0-45A0-B24C-255DB951AB1B}" destId="{7FF8EAC3-B54E-4ED7-A0D6-431C3302BAF2}" srcOrd="2" destOrd="0" presId="urn:microsoft.com/office/officeart/2018/2/layout/IconCircleList"/>
    <dgm:cxn modelId="{533E28BB-5A69-4BB9-ABB3-89C31FFDBD02}" type="presParOf" srcId="{BF808B55-E7C0-45A0-B24C-255DB951AB1B}" destId="{89F23729-B973-425E-A72D-205C01E43EBB}" srcOrd="3" destOrd="0" presId="urn:microsoft.com/office/officeart/2018/2/layout/IconCircleList"/>
    <dgm:cxn modelId="{4B49F86F-AA38-4B5B-889F-9A03D31053A7}" type="presParOf" srcId="{0084AC37-55DD-41BC-84C8-35F369F08DA6}" destId="{CAF4968D-E07F-4A54-BB3F-E8B865543F58}" srcOrd="1" destOrd="0" presId="urn:microsoft.com/office/officeart/2018/2/layout/IconCircleList"/>
    <dgm:cxn modelId="{8AFA7A8E-A5DB-40E1-B71B-98D645FB38D7}" type="presParOf" srcId="{0084AC37-55DD-41BC-84C8-35F369F08DA6}" destId="{90A122E0-3F72-417C-AD7D-684A351FAD2D}" srcOrd="2" destOrd="0" presId="urn:microsoft.com/office/officeart/2018/2/layout/IconCircleList"/>
    <dgm:cxn modelId="{679FA043-98D4-422F-A0F2-1FA5739FA092}" type="presParOf" srcId="{90A122E0-3F72-417C-AD7D-684A351FAD2D}" destId="{D91F0875-A8DF-450D-93A4-3D366053A2BB}" srcOrd="0" destOrd="0" presId="urn:microsoft.com/office/officeart/2018/2/layout/IconCircleList"/>
    <dgm:cxn modelId="{71BB1FEC-2FE2-4B1B-8061-1C6EA50F6D71}" type="presParOf" srcId="{90A122E0-3F72-417C-AD7D-684A351FAD2D}" destId="{C44A4CCB-A31B-425F-85F2-1DEB04473036}" srcOrd="1" destOrd="0" presId="urn:microsoft.com/office/officeart/2018/2/layout/IconCircleList"/>
    <dgm:cxn modelId="{9EF18F32-C490-400A-A810-8267199136A4}" type="presParOf" srcId="{90A122E0-3F72-417C-AD7D-684A351FAD2D}" destId="{3D2F6786-27CD-4D15-93A4-BCB3E4772BA2}" srcOrd="2" destOrd="0" presId="urn:microsoft.com/office/officeart/2018/2/layout/IconCircleList"/>
    <dgm:cxn modelId="{C50E7DD8-B88E-4044-B7ED-6A485DCB16D8}" type="presParOf" srcId="{90A122E0-3F72-417C-AD7D-684A351FAD2D}" destId="{1832099E-BE26-4342-8EE1-37443B63522D}" srcOrd="3" destOrd="0" presId="urn:microsoft.com/office/officeart/2018/2/layout/IconCircleList"/>
    <dgm:cxn modelId="{FBFB4256-011C-49AB-997E-0BB74E7171EF}" type="presParOf" srcId="{0084AC37-55DD-41BC-84C8-35F369F08DA6}" destId="{F9B81129-B9B2-4FA1-BFCF-D1BCA15DBD91}" srcOrd="3" destOrd="0" presId="urn:microsoft.com/office/officeart/2018/2/layout/IconCircleList"/>
    <dgm:cxn modelId="{EF8114BF-07DB-4986-A78A-6833710A470A}" type="presParOf" srcId="{0084AC37-55DD-41BC-84C8-35F369F08DA6}" destId="{4CA38502-4E04-481A-908F-6653561E15CA}" srcOrd="4" destOrd="0" presId="urn:microsoft.com/office/officeart/2018/2/layout/IconCircleList"/>
    <dgm:cxn modelId="{63D7B8B2-D207-4426-85E7-CD08DA3675BD}" type="presParOf" srcId="{4CA38502-4E04-481A-908F-6653561E15CA}" destId="{CE30108A-0F9A-400B-AE35-F06AB6833F03}" srcOrd="0" destOrd="0" presId="urn:microsoft.com/office/officeart/2018/2/layout/IconCircleList"/>
    <dgm:cxn modelId="{C9659090-BEF2-48D8-BA2E-9DB2205C2325}" type="presParOf" srcId="{4CA38502-4E04-481A-908F-6653561E15CA}" destId="{3A50DE9B-82E6-4561-ACA0-14D9056FDC71}" srcOrd="1" destOrd="0" presId="urn:microsoft.com/office/officeart/2018/2/layout/IconCircleList"/>
    <dgm:cxn modelId="{F3ADE4C4-597C-46CC-A597-96980917A52F}" type="presParOf" srcId="{4CA38502-4E04-481A-908F-6653561E15CA}" destId="{13B1ED27-4D64-4A17-8C55-706B8EC74B91}" srcOrd="2" destOrd="0" presId="urn:microsoft.com/office/officeart/2018/2/layout/IconCircleList"/>
    <dgm:cxn modelId="{7BC6C4B3-A099-4F9B-B5D1-3A46F12BE253}" type="presParOf" srcId="{4CA38502-4E04-481A-908F-6653561E15CA}" destId="{648D75E1-545F-4FBA-BE4D-EAF3D2799F55}" srcOrd="3" destOrd="0" presId="urn:microsoft.com/office/officeart/2018/2/layout/IconCircle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BAE213-16B2-4EA9-8FE6-7F7B637E0F33}">
      <dsp:nvSpPr>
        <dsp:cNvPr id="0" name=""/>
        <dsp:cNvSpPr/>
      </dsp:nvSpPr>
      <dsp:spPr>
        <a:xfrm>
          <a:off x="0" y="418"/>
          <a:ext cx="6266011" cy="57631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C893E1-575A-4538-841E-38C735EA4FA9}">
      <dsp:nvSpPr>
        <dsp:cNvPr id="0" name=""/>
        <dsp:cNvSpPr/>
      </dsp:nvSpPr>
      <dsp:spPr>
        <a:xfrm>
          <a:off x="174336" y="130090"/>
          <a:ext cx="316975" cy="3169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242D8C5-7F88-4193-B046-2C5DEB08F2C9}">
      <dsp:nvSpPr>
        <dsp:cNvPr id="0" name=""/>
        <dsp:cNvSpPr/>
      </dsp:nvSpPr>
      <dsp:spPr>
        <a:xfrm>
          <a:off x="665648" y="418"/>
          <a:ext cx="5600362" cy="576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94" tIns="60994" rIns="60994" bIns="60994" numCol="1" spcCol="1270" anchor="ctr" anchorCtr="0">
          <a:noAutofit/>
        </a:bodyPr>
        <a:lstStyle/>
        <a:p>
          <a:pPr marL="0" lvl="0" indent="0" algn="l" defTabSz="711200">
            <a:lnSpc>
              <a:spcPct val="100000"/>
            </a:lnSpc>
            <a:spcBef>
              <a:spcPct val="0"/>
            </a:spcBef>
            <a:spcAft>
              <a:spcPct val="35000"/>
            </a:spcAft>
            <a:buNone/>
          </a:pPr>
          <a:r>
            <a:rPr lang="en-GB" sz="1600" kern="1200"/>
            <a:t>Introduction</a:t>
          </a:r>
          <a:endParaRPr lang="en-US" sz="1600" kern="1200"/>
        </a:p>
      </dsp:txBody>
      <dsp:txXfrm>
        <a:off x="665648" y="418"/>
        <a:ext cx="5600362" cy="576318"/>
      </dsp:txXfrm>
    </dsp:sp>
    <dsp:sp modelId="{8DB59CB1-7D8C-422D-BCBE-D761914F1841}">
      <dsp:nvSpPr>
        <dsp:cNvPr id="0" name=""/>
        <dsp:cNvSpPr/>
      </dsp:nvSpPr>
      <dsp:spPr>
        <a:xfrm>
          <a:off x="0" y="720817"/>
          <a:ext cx="6266011" cy="57631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8968FD-F0E8-4D9C-BFBE-DB64430A1F15}">
      <dsp:nvSpPr>
        <dsp:cNvPr id="0" name=""/>
        <dsp:cNvSpPr/>
      </dsp:nvSpPr>
      <dsp:spPr>
        <a:xfrm>
          <a:off x="174336" y="850488"/>
          <a:ext cx="316975" cy="3169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B51BF40-AF56-485B-89BC-66A27C0B80C8}">
      <dsp:nvSpPr>
        <dsp:cNvPr id="0" name=""/>
        <dsp:cNvSpPr/>
      </dsp:nvSpPr>
      <dsp:spPr>
        <a:xfrm>
          <a:off x="665648" y="720817"/>
          <a:ext cx="5600362" cy="576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94" tIns="60994" rIns="60994" bIns="60994" numCol="1" spcCol="1270" anchor="ctr" anchorCtr="0">
          <a:noAutofit/>
        </a:bodyPr>
        <a:lstStyle/>
        <a:p>
          <a:pPr marL="0" lvl="0" indent="0" algn="l" defTabSz="711200">
            <a:lnSpc>
              <a:spcPct val="100000"/>
            </a:lnSpc>
            <a:spcBef>
              <a:spcPct val="0"/>
            </a:spcBef>
            <a:spcAft>
              <a:spcPct val="35000"/>
            </a:spcAft>
            <a:buNone/>
          </a:pPr>
          <a:r>
            <a:rPr lang="en-GB" sz="1600" kern="1200"/>
            <a:t>Financial analysis</a:t>
          </a:r>
          <a:endParaRPr lang="en-US" sz="1600" kern="1200"/>
        </a:p>
      </dsp:txBody>
      <dsp:txXfrm>
        <a:off x="665648" y="720817"/>
        <a:ext cx="5600362" cy="576318"/>
      </dsp:txXfrm>
    </dsp:sp>
    <dsp:sp modelId="{70352843-B530-44CB-BF6C-0CDF53C9B753}">
      <dsp:nvSpPr>
        <dsp:cNvPr id="0" name=""/>
        <dsp:cNvSpPr/>
      </dsp:nvSpPr>
      <dsp:spPr>
        <a:xfrm>
          <a:off x="0" y="1441215"/>
          <a:ext cx="6266011" cy="57631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04B05D-C72E-45B1-AA46-EFCD2541BC95}">
      <dsp:nvSpPr>
        <dsp:cNvPr id="0" name=""/>
        <dsp:cNvSpPr/>
      </dsp:nvSpPr>
      <dsp:spPr>
        <a:xfrm>
          <a:off x="174336" y="1570887"/>
          <a:ext cx="316975" cy="3169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71B5B23-607C-4B80-96E0-2DB3292F8CE8}">
      <dsp:nvSpPr>
        <dsp:cNvPr id="0" name=""/>
        <dsp:cNvSpPr/>
      </dsp:nvSpPr>
      <dsp:spPr>
        <a:xfrm>
          <a:off x="665648" y="1441215"/>
          <a:ext cx="5600362" cy="576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94" tIns="60994" rIns="60994" bIns="60994" numCol="1" spcCol="1270" anchor="ctr" anchorCtr="0">
          <a:noAutofit/>
        </a:bodyPr>
        <a:lstStyle/>
        <a:p>
          <a:pPr marL="0" lvl="0" indent="0" algn="l" defTabSz="711200">
            <a:lnSpc>
              <a:spcPct val="100000"/>
            </a:lnSpc>
            <a:spcBef>
              <a:spcPct val="0"/>
            </a:spcBef>
            <a:spcAft>
              <a:spcPct val="35000"/>
            </a:spcAft>
            <a:buNone/>
          </a:pPr>
          <a:r>
            <a:rPr lang="en-GB" sz="1600" kern="1200"/>
            <a:t>Financial Trend Analysis </a:t>
          </a:r>
          <a:endParaRPr lang="en-US" sz="1600" kern="1200"/>
        </a:p>
      </dsp:txBody>
      <dsp:txXfrm>
        <a:off x="665648" y="1441215"/>
        <a:ext cx="5600362" cy="576318"/>
      </dsp:txXfrm>
    </dsp:sp>
    <dsp:sp modelId="{6B8D60E4-6ED5-4CC3-8068-4D8AC644922E}">
      <dsp:nvSpPr>
        <dsp:cNvPr id="0" name=""/>
        <dsp:cNvSpPr/>
      </dsp:nvSpPr>
      <dsp:spPr>
        <a:xfrm>
          <a:off x="0" y="2161614"/>
          <a:ext cx="6266011" cy="57631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514454-9125-4D00-8887-8228261C7B7D}">
      <dsp:nvSpPr>
        <dsp:cNvPr id="0" name=""/>
        <dsp:cNvSpPr/>
      </dsp:nvSpPr>
      <dsp:spPr>
        <a:xfrm>
          <a:off x="174336" y="2291285"/>
          <a:ext cx="316975" cy="31697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BFBA893-4725-4D2D-A49B-99F049FD05CE}">
      <dsp:nvSpPr>
        <dsp:cNvPr id="0" name=""/>
        <dsp:cNvSpPr/>
      </dsp:nvSpPr>
      <dsp:spPr>
        <a:xfrm>
          <a:off x="665648" y="2161614"/>
          <a:ext cx="5600362" cy="576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94" tIns="60994" rIns="60994" bIns="60994" numCol="1" spcCol="1270" anchor="ctr" anchorCtr="0">
          <a:noAutofit/>
        </a:bodyPr>
        <a:lstStyle/>
        <a:p>
          <a:pPr marL="0" lvl="0" indent="0" algn="l" defTabSz="711200">
            <a:lnSpc>
              <a:spcPct val="100000"/>
            </a:lnSpc>
            <a:spcBef>
              <a:spcPct val="0"/>
            </a:spcBef>
            <a:spcAft>
              <a:spcPct val="35000"/>
            </a:spcAft>
            <a:buNone/>
          </a:pPr>
          <a:r>
            <a:rPr lang="en-GB" sz="1600" kern="1200"/>
            <a:t>Knowledge from Ratio Analysis </a:t>
          </a:r>
          <a:endParaRPr lang="en-US" sz="1600" kern="1200"/>
        </a:p>
      </dsp:txBody>
      <dsp:txXfrm>
        <a:off x="665648" y="2161614"/>
        <a:ext cx="5600362" cy="576318"/>
      </dsp:txXfrm>
    </dsp:sp>
    <dsp:sp modelId="{E31506CC-73D7-4A0E-B1F8-BF0B27CD9B84}">
      <dsp:nvSpPr>
        <dsp:cNvPr id="0" name=""/>
        <dsp:cNvSpPr/>
      </dsp:nvSpPr>
      <dsp:spPr>
        <a:xfrm>
          <a:off x="0" y="2882012"/>
          <a:ext cx="6266011" cy="576318"/>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9F3708-AF9E-4761-8BEE-407F3BC6D87C}">
      <dsp:nvSpPr>
        <dsp:cNvPr id="0" name=""/>
        <dsp:cNvSpPr/>
      </dsp:nvSpPr>
      <dsp:spPr>
        <a:xfrm>
          <a:off x="174336" y="3011684"/>
          <a:ext cx="316975" cy="31697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ED9967B-54F7-4183-BFE5-D67720CC1AE4}">
      <dsp:nvSpPr>
        <dsp:cNvPr id="0" name=""/>
        <dsp:cNvSpPr/>
      </dsp:nvSpPr>
      <dsp:spPr>
        <a:xfrm>
          <a:off x="665648" y="2882012"/>
          <a:ext cx="5600362" cy="576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94" tIns="60994" rIns="60994" bIns="60994" numCol="1" spcCol="1270" anchor="ctr" anchorCtr="0">
          <a:noAutofit/>
        </a:bodyPr>
        <a:lstStyle/>
        <a:p>
          <a:pPr marL="0" lvl="0" indent="0" algn="l" defTabSz="711200">
            <a:lnSpc>
              <a:spcPct val="100000"/>
            </a:lnSpc>
            <a:spcBef>
              <a:spcPct val="0"/>
            </a:spcBef>
            <a:spcAft>
              <a:spcPct val="35000"/>
            </a:spcAft>
            <a:buNone/>
          </a:pPr>
          <a:r>
            <a:rPr lang="en-GB" sz="1600" kern="1200"/>
            <a:t>Benefit and limitation of Ratio Analysis </a:t>
          </a:r>
          <a:endParaRPr lang="en-US" sz="1600" kern="1200"/>
        </a:p>
      </dsp:txBody>
      <dsp:txXfrm>
        <a:off x="665648" y="2882012"/>
        <a:ext cx="5600362" cy="576318"/>
      </dsp:txXfrm>
    </dsp:sp>
    <dsp:sp modelId="{74E2C9A7-211D-41E6-92AA-B5F94A6AA76F}">
      <dsp:nvSpPr>
        <dsp:cNvPr id="0" name=""/>
        <dsp:cNvSpPr/>
      </dsp:nvSpPr>
      <dsp:spPr>
        <a:xfrm>
          <a:off x="0" y="3602411"/>
          <a:ext cx="6266011" cy="57631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35018E-EC99-4AF8-BAAB-62EE6303C9CD}">
      <dsp:nvSpPr>
        <dsp:cNvPr id="0" name=""/>
        <dsp:cNvSpPr/>
      </dsp:nvSpPr>
      <dsp:spPr>
        <a:xfrm>
          <a:off x="174336" y="3732082"/>
          <a:ext cx="316975" cy="31697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0CB14DB-FA2A-451E-BB6D-8FB4BCBCD327}">
      <dsp:nvSpPr>
        <dsp:cNvPr id="0" name=""/>
        <dsp:cNvSpPr/>
      </dsp:nvSpPr>
      <dsp:spPr>
        <a:xfrm>
          <a:off x="665648" y="3602411"/>
          <a:ext cx="5600362" cy="576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94" tIns="60994" rIns="60994" bIns="60994" numCol="1" spcCol="1270" anchor="ctr" anchorCtr="0">
          <a:noAutofit/>
        </a:bodyPr>
        <a:lstStyle/>
        <a:p>
          <a:pPr marL="0" lvl="0" indent="0" algn="l" defTabSz="711200">
            <a:lnSpc>
              <a:spcPct val="100000"/>
            </a:lnSpc>
            <a:spcBef>
              <a:spcPct val="0"/>
            </a:spcBef>
            <a:spcAft>
              <a:spcPct val="35000"/>
            </a:spcAft>
            <a:buNone/>
          </a:pPr>
          <a:r>
            <a:rPr lang="en-GB" sz="1600" kern="1200"/>
            <a:t>Conclusion </a:t>
          </a:r>
          <a:endParaRPr lang="en-US" sz="1600" kern="1200"/>
        </a:p>
      </dsp:txBody>
      <dsp:txXfrm>
        <a:off x="665648" y="3602411"/>
        <a:ext cx="5600362" cy="576318"/>
      </dsp:txXfrm>
    </dsp:sp>
    <dsp:sp modelId="{4A727F4F-DC29-41FE-A687-D11FFD0C3812}">
      <dsp:nvSpPr>
        <dsp:cNvPr id="0" name=""/>
        <dsp:cNvSpPr/>
      </dsp:nvSpPr>
      <dsp:spPr>
        <a:xfrm>
          <a:off x="0" y="4322809"/>
          <a:ext cx="6266011" cy="57631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659E00-113E-4950-B352-FC533B08DC6E}">
      <dsp:nvSpPr>
        <dsp:cNvPr id="0" name=""/>
        <dsp:cNvSpPr/>
      </dsp:nvSpPr>
      <dsp:spPr>
        <a:xfrm>
          <a:off x="174336" y="4452481"/>
          <a:ext cx="316975" cy="316975"/>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E42949A-FFEE-4C73-9AC9-13834D170A2A}">
      <dsp:nvSpPr>
        <dsp:cNvPr id="0" name=""/>
        <dsp:cNvSpPr/>
      </dsp:nvSpPr>
      <dsp:spPr>
        <a:xfrm>
          <a:off x="665648" y="4322809"/>
          <a:ext cx="5600362" cy="576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94" tIns="60994" rIns="60994" bIns="60994" numCol="1" spcCol="1270" anchor="ctr" anchorCtr="0">
          <a:noAutofit/>
        </a:bodyPr>
        <a:lstStyle/>
        <a:p>
          <a:pPr marL="0" lvl="0" indent="0" algn="l" defTabSz="711200">
            <a:lnSpc>
              <a:spcPct val="100000"/>
            </a:lnSpc>
            <a:spcBef>
              <a:spcPct val="0"/>
            </a:spcBef>
            <a:spcAft>
              <a:spcPct val="35000"/>
            </a:spcAft>
            <a:buNone/>
          </a:pPr>
          <a:r>
            <a:rPr lang="en-GB" sz="1600" kern="1200"/>
            <a:t>References </a:t>
          </a:r>
          <a:endParaRPr lang="en-US" sz="1600" kern="1200"/>
        </a:p>
      </dsp:txBody>
      <dsp:txXfrm>
        <a:off x="665648" y="4322809"/>
        <a:ext cx="5600362" cy="5763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B756C0-BFD1-4CFD-A553-9D6EE88E1A30}">
      <dsp:nvSpPr>
        <dsp:cNvPr id="0" name=""/>
        <dsp:cNvSpPr/>
      </dsp:nvSpPr>
      <dsp:spPr>
        <a:xfrm>
          <a:off x="0" y="521870"/>
          <a:ext cx="10912475" cy="963453"/>
        </a:xfrm>
        <a:prstGeom prst="roundRect">
          <a:avLst>
            <a:gd name="adj" fmla="val 10000"/>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64B320-BD8B-4EA8-B027-62FFA5E1EBF4}">
      <dsp:nvSpPr>
        <dsp:cNvPr id="0" name=""/>
        <dsp:cNvSpPr/>
      </dsp:nvSpPr>
      <dsp:spPr>
        <a:xfrm>
          <a:off x="291444" y="738647"/>
          <a:ext cx="529899" cy="52989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0C34FF9-6366-4D59-A032-A7469F4A4DC8}">
      <dsp:nvSpPr>
        <dsp:cNvPr id="0" name=""/>
        <dsp:cNvSpPr/>
      </dsp:nvSpPr>
      <dsp:spPr>
        <a:xfrm>
          <a:off x="1112788" y="521870"/>
          <a:ext cx="9799686" cy="963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966" tIns="101966" rIns="101966" bIns="101966" numCol="1" spcCol="1270" anchor="ctr" anchorCtr="0">
          <a:noAutofit/>
        </a:bodyPr>
        <a:lstStyle/>
        <a:p>
          <a:pPr marL="0" lvl="0" indent="0" algn="l" defTabSz="1022350">
            <a:lnSpc>
              <a:spcPct val="90000"/>
            </a:lnSpc>
            <a:spcBef>
              <a:spcPct val="0"/>
            </a:spcBef>
            <a:spcAft>
              <a:spcPct val="35000"/>
            </a:spcAft>
            <a:buNone/>
          </a:pPr>
          <a:r>
            <a:rPr lang="en-GB" sz="2300" kern="1200"/>
            <a:t>The organisation FFION Ltd is an enterprise operating within the hospitality industry managing a portfolio of the hotels in the Northern Ireland and UK.</a:t>
          </a:r>
          <a:endParaRPr lang="en-US" sz="2300" kern="1200"/>
        </a:p>
      </dsp:txBody>
      <dsp:txXfrm>
        <a:off x="1112788" y="521870"/>
        <a:ext cx="9799686" cy="963453"/>
      </dsp:txXfrm>
    </dsp:sp>
    <dsp:sp modelId="{A9C66F42-6971-4922-AB73-813540755AE3}">
      <dsp:nvSpPr>
        <dsp:cNvPr id="0" name=""/>
        <dsp:cNvSpPr/>
      </dsp:nvSpPr>
      <dsp:spPr>
        <a:xfrm>
          <a:off x="0" y="1726187"/>
          <a:ext cx="10912475" cy="963453"/>
        </a:xfrm>
        <a:prstGeom prst="roundRect">
          <a:avLst>
            <a:gd name="adj" fmla="val 10000"/>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C3DFC1-97A3-4034-BFC7-E70360D44D49}">
      <dsp:nvSpPr>
        <dsp:cNvPr id="0" name=""/>
        <dsp:cNvSpPr/>
      </dsp:nvSpPr>
      <dsp:spPr>
        <a:xfrm>
          <a:off x="291444" y="1942964"/>
          <a:ext cx="529899" cy="52989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655CE61-799B-41C6-9DC4-4E882D19E90E}">
      <dsp:nvSpPr>
        <dsp:cNvPr id="0" name=""/>
        <dsp:cNvSpPr/>
      </dsp:nvSpPr>
      <dsp:spPr>
        <a:xfrm>
          <a:off x="1112788" y="1726187"/>
          <a:ext cx="9799686" cy="963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966" tIns="101966" rIns="101966" bIns="101966" numCol="1" spcCol="1270" anchor="ctr" anchorCtr="0">
          <a:noAutofit/>
        </a:bodyPr>
        <a:lstStyle/>
        <a:p>
          <a:pPr marL="0" lvl="0" indent="0" algn="l" defTabSz="1022350">
            <a:lnSpc>
              <a:spcPct val="90000"/>
            </a:lnSpc>
            <a:spcBef>
              <a:spcPct val="0"/>
            </a:spcBef>
            <a:spcAft>
              <a:spcPct val="35000"/>
            </a:spcAft>
            <a:buNone/>
          </a:pPr>
          <a:r>
            <a:rPr lang="en-GB" sz="2300" kern="1200"/>
            <a:t>This report has been prepared as the company’s accountant for the UK region and analyses its financial information form its financial statements .</a:t>
          </a:r>
          <a:endParaRPr lang="en-US" sz="2300" kern="1200"/>
        </a:p>
      </dsp:txBody>
      <dsp:txXfrm>
        <a:off x="1112788" y="1726187"/>
        <a:ext cx="9799686" cy="96345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A818F6-9444-41C4-B34A-D36F90C16527}">
      <dsp:nvSpPr>
        <dsp:cNvPr id="0" name=""/>
        <dsp:cNvSpPr/>
      </dsp:nvSpPr>
      <dsp:spPr>
        <a:xfrm>
          <a:off x="34339" y="1503395"/>
          <a:ext cx="891578" cy="891578"/>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521D0B-3455-44A4-9D16-7970F54A3935}">
      <dsp:nvSpPr>
        <dsp:cNvPr id="0" name=""/>
        <dsp:cNvSpPr/>
      </dsp:nvSpPr>
      <dsp:spPr>
        <a:xfrm>
          <a:off x="221570" y="1690626"/>
          <a:ext cx="517115" cy="5171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9F23729-B973-425E-A72D-205C01E43EBB}">
      <dsp:nvSpPr>
        <dsp:cNvPr id="0" name=""/>
        <dsp:cNvSpPr/>
      </dsp:nvSpPr>
      <dsp:spPr>
        <a:xfrm>
          <a:off x="1116970" y="1503395"/>
          <a:ext cx="2101578" cy="891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Thus, from this study, it can be concluded that financial statement analysis is essential for the tourism and hotel industry. </a:t>
          </a:r>
          <a:endParaRPr lang="en-US" sz="1100" kern="1200"/>
        </a:p>
      </dsp:txBody>
      <dsp:txXfrm>
        <a:off x="1116970" y="1503395"/>
        <a:ext cx="2101578" cy="891578"/>
      </dsp:txXfrm>
    </dsp:sp>
    <dsp:sp modelId="{D91F0875-A8DF-450D-93A4-3D366053A2BB}">
      <dsp:nvSpPr>
        <dsp:cNvPr id="0" name=""/>
        <dsp:cNvSpPr/>
      </dsp:nvSpPr>
      <dsp:spPr>
        <a:xfrm>
          <a:off x="3584732" y="1503395"/>
          <a:ext cx="891578" cy="891578"/>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4A4CCB-A31B-425F-85F2-1DEB04473036}">
      <dsp:nvSpPr>
        <dsp:cNvPr id="0" name=""/>
        <dsp:cNvSpPr/>
      </dsp:nvSpPr>
      <dsp:spPr>
        <a:xfrm>
          <a:off x="3771964" y="1690626"/>
          <a:ext cx="517115" cy="5171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832099E-BE26-4342-8EE1-37443B63522D}">
      <dsp:nvSpPr>
        <dsp:cNvPr id="0" name=""/>
        <dsp:cNvSpPr/>
      </dsp:nvSpPr>
      <dsp:spPr>
        <a:xfrm>
          <a:off x="4667364" y="1503395"/>
          <a:ext cx="2101578" cy="891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In order to improve the profitability of the company, Ffion Ltd is in immediate requirement of expansion to new and developing marketplaces, enlarging its productivity, lowering costs while improving efficacy. </a:t>
          </a:r>
          <a:endParaRPr lang="en-US" sz="1100" kern="1200"/>
        </a:p>
      </dsp:txBody>
      <dsp:txXfrm>
        <a:off x="4667364" y="1503395"/>
        <a:ext cx="2101578" cy="891578"/>
      </dsp:txXfrm>
    </dsp:sp>
    <dsp:sp modelId="{CE30108A-0F9A-400B-AE35-F06AB6833F03}">
      <dsp:nvSpPr>
        <dsp:cNvPr id="0" name=""/>
        <dsp:cNvSpPr/>
      </dsp:nvSpPr>
      <dsp:spPr>
        <a:xfrm>
          <a:off x="7135126" y="1503395"/>
          <a:ext cx="891578" cy="891578"/>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50DE9B-82E6-4561-ACA0-14D9056FDC71}">
      <dsp:nvSpPr>
        <dsp:cNvPr id="0" name=""/>
        <dsp:cNvSpPr/>
      </dsp:nvSpPr>
      <dsp:spPr>
        <a:xfrm>
          <a:off x="7322357" y="1690626"/>
          <a:ext cx="517115" cy="5171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48D75E1-545F-4FBA-BE4D-EAF3D2799F55}">
      <dsp:nvSpPr>
        <dsp:cNvPr id="0" name=""/>
        <dsp:cNvSpPr/>
      </dsp:nvSpPr>
      <dsp:spPr>
        <a:xfrm>
          <a:off x="8217757" y="1503395"/>
          <a:ext cx="2101578" cy="891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Conversely, to improve the interest coverage, it requires decreasing its operational expenditures, clearance of certain level of debts in it while decreasing the amount of borrowings. </a:t>
          </a:r>
          <a:endParaRPr lang="en-US" sz="1100" kern="1200"/>
        </a:p>
      </dsp:txBody>
      <dsp:txXfrm>
        <a:off x="8217757" y="1503395"/>
        <a:ext cx="2101578" cy="89157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2F3A52-79F8-414B-AD79-8CC001323C63}" type="datetimeFigureOut">
              <a:rPr lang="en-GB" smtClean="0"/>
              <a:t>21/11/2019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BD47AA-B1B3-409B-9BD2-F8046F884D75}" type="slidenum">
              <a:rPr lang="en-GB" smtClean="0"/>
              <a:t>‹#›</a:t>
            </a:fld>
            <a:endParaRPr lang="en-GB"/>
          </a:p>
        </p:txBody>
      </p:sp>
    </p:spTree>
    <p:extLst>
      <p:ext uri="{BB962C8B-B14F-4D97-AF65-F5344CB8AC3E}">
        <p14:creationId xmlns:p14="http://schemas.microsoft.com/office/powerpoint/2010/main" val="136665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Financial statement analysis is a significant aspect in all organisational contexts. It is necessary since it provides substantial information to a company’s shareholders in their decision-making. At the same time, it facilitates the evaluation of the current positioning of a company’s finances while analysing its creditworthiness. In such a manner, financial statement analysis is significant within organisations and helps their external stakeholders in a number of ways. The organisation Ffion Ltd is an enterprise operating within the hospitality industry managing a portfolio of hotels in the Northern Ireland and in UK. This report has been prepared as the company’s accountant for the UK region and analyses its financial information from its financial statements. Trends have been analysed in it through calculation of financial ratios while evaluating the fluctuations in them during the years 2017 and 2018. At the same time, the benefits of the tourism and hotel industry for using ratio analysis along with its associated limitations for aiding decision-making have been considered as well. </a:t>
            </a:r>
            <a:endParaRPr lang="en-US" sz="120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4EBD47AA-B1B3-409B-9BD2-F8046F884D75}" type="slidenum">
              <a:rPr lang="en-GB" smtClean="0"/>
              <a:t>3</a:t>
            </a:fld>
            <a:endParaRPr lang="en-GB"/>
          </a:p>
        </p:txBody>
      </p:sp>
    </p:spTree>
    <p:extLst>
      <p:ext uri="{BB962C8B-B14F-4D97-AF65-F5344CB8AC3E}">
        <p14:creationId xmlns:p14="http://schemas.microsoft.com/office/powerpoint/2010/main" val="41978354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Financial analysis can be defined as the procedure used for the analysis and review of financial statements in an organisation for making improved economic decisions (Maynard, 2017). It acts as the medium through which financial data is simplified through methodologically classifying the data within financial statements. In the words of Williams and </a:t>
            </a:r>
            <a:r>
              <a:rPr lang="en-GB" sz="1200" kern="1200" dirty="0" err="1">
                <a:solidFill>
                  <a:schemeClr val="tx1"/>
                </a:solidFill>
                <a:latin typeface="+mn-lt"/>
                <a:ea typeface="+mn-ea"/>
                <a:cs typeface="+mn-cs"/>
              </a:rPr>
              <a:t>Dobelman</a:t>
            </a:r>
            <a:r>
              <a:rPr lang="en-GB" sz="1200" kern="1200" dirty="0">
                <a:solidFill>
                  <a:schemeClr val="tx1"/>
                </a:solidFill>
                <a:latin typeface="+mn-lt"/>
                <a:ea typeface="+mn-ea"/>
                <a:cs typeface="+mn-cs"/>
              </a:rPr>
              <a:t> (2017), one of the most efficient tools for performing financial analysis of an enterprise is the ratio analysis. In the above section, the financial analysis of Ffion Ltd has been conducted by the medium of applying profitability, gearing and liquidity ratios -</a:t>
            </a:r>
            <a:endParaRPr lang="en-US" dirty="0"/>
          </a:p>
          <a:p>
            <a:endParaRPr lang="en-GB" dirty="0"/>
          </a:p>
        </p:txBody>
      </p:sp>
      <p:sp>
        <p:nvSpPr>
          <p:cNvPr id="4" name="Slide Number Placeholder 3"/>
          <p:cNvSpPr>
            <a:spLocks noGrp="1"/>
          </p:cNvSpPr>
          <p:nvPr>
            <p:ph type="sldNum" sz="quarter" idx="5"/>
          </p:nvPr>
        </p:nvSpPr>
        <p:spPr/>
        <p:txBody>
          <a:bodyPr/>
          <a:lstStyle/>
          <a:p>
            <a:fld id="{4EBD47AA-B1B3-409B-9BD2-F8046F884D75}" type="slidenum">
              <a:rPr lang="en-GB" smtClean="0"/>
              <a:t>4</a:t>
            </a:fld>
            <a:endParaRPr lang="en-GB"/>
          </a:p>
        </p:txBody>
      </p:sp>
    </p:spTree>
    <p:extLst>
      <p:ext uri="{BB962C8B-B14F-4D97-AF65-F5344CB8AC3E}">
        <p14:creationId xmlns:p14="http://schemas.microsoft.com/office/powerpoint/2010/main" val="5013941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analysis of the trends in the profitability ratios of Ffion Ltd indicate that considerable decreases have occurred in the hotel chain’s profits. While the gross profit ratio has lowered by 16.54%, the net profit ratio has decreased by 53.32%. This indicates that the earnings of the hotel chain relative to its sales have largely decreased. On the contrary, the returns from equity have decreased by 56.40% while returns from capital employed have decreased by 55.54%. This indicates that the earnings of the hotel chain have also largely decreased based upon its equity and capital employed returns. </a:t>
            </a:r>
            <a:endParaRPr lang="en-US" sz="120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4EBD47AA-B1B3-409B-9BD2-F8046F884D75}" type="slidenum">
              <a:rPr lang="en-GB" smtClean="0"/>
              <a:t>5</a:t>
            </a:fld>
            <a:endParaRPr lang="en-GB"/>
          </a:p>
        </p:txBody>
      </p:sp>
    </p:spTree>
    <p:extLst>
      <p:ext uri="{BB962C8B-B14F-4D97-AF65-F5344CB8AC3E}">
        <p14:creationId xmlns:p14="http://schemas.microsoft.com/office/powerpoint/2010/main" val="674539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analysis of the trends in the liquidity ratios of Ffion Ltd indicate that improvements have taken place in both the liquidity ratios. The current ratio has increased between 2017 and 2018 by 12.67% while the quick ratio has increased by 18.52%. Thus, it can be found that there has been an improvement in the liquid position of the hotel chain. This improvement is seen not only in terms of its capacity of clearing current debts with current assets but also in its capacity of clearing current debts with liquid assets. Thus, the trend analysis shows good liquidity within Ffion Ltd. </a:t>
            </a:r>
            <a:endParaRPr lang="en-US" sz="120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4EBD47AA-B1B3-409B-9BD2-F8046F884D75}" type="slidenum">
              <a:rPr lang="en-GB" smtClean="0"/>
              <a:t>6</a:t>
            </a:fld>
            <a:endParaRPr lang="en-GB"/>
          </a:p>
        </p:txBody>
      </p:sp>
    </p:spTree>
    <p:extLst>
      <p:ext uri="{BB962C8B-B14F-4D97-AF65-F5344CB8AC3E}">
        <p14:creationId xmlns:p14="http://schemas.microsoft.com/office/powerpoint/2010/main" val="31523915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analysis of the trends in the gearing ratios of Ffion Ltd indicate positive results in case of the solvency based upon equity and the solvency based upon assets. This is because the debt equity ratio shows improvement by 8.62% and debt ratio shows improvement by 6.32%. In case of these two ratios, as the ratios decrease, the solvency increase. However, in case of the interest coverage ratio, the trend shows that the hotel chain has had a decrease of 44.53% in its interest coverage, which quite considerable. It is an indication that the Ffion </a:t>
            </a:r>
            <a:r>
              <a:rPr lang="en-GB" sz="1200" kern="1200" dirty="0" err="1">
                <a:solidFill>
                  <a:schemeClr val="tx1"/>
                </a:solidFill>
                <a:latin typeface="+mn-lt"/>
                <a:ea typeface="+mn-ea"/>
                <a:cs typeface="+mn-cs"/>
              </a:rPr>
              <a:t>Ltd’s</a:t>
            </a:r>
            <a:r>
              <a:rPr lang="en-GB" sz="1200" kern="1200" dirty="0">
                <a:solidFill>
                  <a:schemeClr val="tx1"/>
                </a:solidFill>
                <a:latin typeface="+mn-lt"/>
                <a:ea typeface="+mn-ea"/>
                <a:cs typeface="+mn-cs"/>
              </a:rPr>
              <a:t> burden of debts has increased between the years 2017 and 2018, thereby increasing the possibilities of the hotel chain in facing bankruptcy. </a:t>
            </a:r>
            <a:endParaRPr lang="en-US" sz="120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4EBD47AA-B1B3-409B-9BD2-F8046F884D75}" type="slidenum">
              <a:rPr lang="en-GB" smtClean="0"/>
              <a:t>7</a:t>
            </a:fld>
            <a:endParaRPr lang="en-GB"/>
          </a:p>
        </p:txBody>
      </p:sp>
    </p:spTree>
    <p:extLst>
      <p:ext uri="{BB962C8B-B14F-4D97-AF65-F5344CB8AC3E}">
        <p14:creationId xmlns:p14="http://schemas.microsoft.com/office/powerpoint/2010/main" val="35541328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200" dirty="0">
                <a:latin typeface="Times New Roman"/>
                <a:ea typeface="Calibri"/>
                <a:cs typeface="Times New Roman"/>
              </a:rPr>
              <a:t>Similar to all other industries, it is also necessary for the hotel management industry to conduct and perform its financial analysis. According to </a:t>
            </a:r>
            <a:r>
              <a:rPr lang="en-GB" sz="1200" dirty="0" err="1">
                <a:latin typeface="Times New Roman"/>
                <a:ea typeface="Calibri"/>
                <a:cs typeface="Times New Roman"/>
              </a:rPr>
              <a:t>Arif</a:t>
            </a:r>
            <a:r>
              <a:rPr lang="en-GB" sz="1200" dirty="0">
                <a:latin typeface="Times New Roman"/>
                <a:ea typeface="Calibri"/>
                <a:cs typeface="Times New Roman"/>
              </a:rPr>
              <a:t> </a:t>
            </a:r>
            <a:r>
              <a:rPr lang="en-GB" sz="1200" i="1" dirty="0">
                <a:latin typeface="Times New Roman"/>
                <a:ea typeface="Calibri"/>
                <a:cs typeface="Times New Roman"/>
              </a:rPr>
              <a:t>et al.</a:t>
            </a:r>
            <a:r>
              <a:rPr lang="en-GB" sz="1200" dirty="0">
                <a:latin typeface="Times New Roman"/>
                <a:ea typeface="Calibri"/>
                <a:cs typeface="Times New Roman"/>
              </a:rPr>
              <a:t> (2016), it is essential for the hotel management industry to have an in-depth understanding of their ratios while evaluating their fluctuations. This is done through the medium of analysis of information present within their financial statements. The understanding of ratio analysis assists in the </a:t>
            </a:r>
            <a:r>
              <a:rPr lang="en-GB" sz="1200" b="1" i="1" dirty="0">
                <a:latin typeface="Times New Roman"/>
                <a:ea typeface="Calibri"/>
                <a:cs typeface="Times New Roman"/>
              </a:rPr>
              <a:t>revelation of financial strengths along with weaknesses</a:t>
            </a:r>
            <a:r>
              <a:rPr lang="en-GB" sz="1200" dirty="0">
                <a:latin typeface="Times New Roman"/>
                <a:ea typeface="Calibri"/>
                <a:cs typeface="Times New Roman"/>
              </a:rPr>
              <a:t>. On the other hand, </a:t>
            </a:r>
            <a:r>
              <a:rPr lang="en-GB" sz="1200" dirty="0" err="1">
                <a:latin typeface="Times New Roman"/>
                <a:ea typeface="Calibri"/>
                <a:cs typeface="Times New Roman"/>
              </a:rPr>
              <a:t>Kayathiri</a:t>
            </a:r>
            <a:r>
              <a:rPr lang="en-GB" sz="1200" dirty="0">
                <a:latin typeface="Times New Roman"/>
                <a:ea typeface="Calibri"/>
                <a:cs typeface="Times New Roman"/>
              </a:rPr>
              <a:t> Bai and </a:t>
            </a:r>
            <a:r>
              <a:rPr lang="en-GB" sz="1200" dirty="0" err="1">
                <a:latin typeface="Times New Roman"/>
                <a:ea typeface="Calibri"/>
                <a:cs typeface="Times New Roman"/>
              </a:rPr>
              <a:t>Buvaneshwaran</a:t>
            </a:r>
            <a:r>
              <a:rPr lang="en-GB" sz="1200" dirty="0">
                <a:latin typeface="Times New Roman"/>
                <a:ea typeface="Calibri"/>
                <a:cs typeface="Times New Roman"/>
              </a:rPr>
              <a:t> (2015) mentioned that ratio analysis within the hotel management industry in the </a:t>
            </a:r>
            <a:r>
              <a:rPr lang="en-GB" sz="1200" b="1" i="1" dirty="0">
                <a:latin typeface="Times New Roman"/>
                <a:ea typeface="Calibri"/>
                <a:cs typeface="Times New Roman"/>
              </a:rPr>
              <a:t>verification of the potential opportunities of investment</a:t>
            </a:r>
            <a:r>
              <a:rPr lang="en-GB" sz="1200" dirty="0">
                <a:latin typeface="Times New Roman"/>
                <a:ea typeface="Calibri"/>
                <a:cs typeface="Times New Roman"/>
              </a:rPr>
              <a:t> for the potential investors within the hotel management industry. </a:t>
            </a:r>
            <a:endParaRPr lang="en-US" sz="1200" dirty="0">
              <a:latin typeface="Times New Roman"/>
              <a:ea typeface="Calibri"/>
              <a:cs typeface="Times New Roman"/>
            </a:endParaRPr>
          </a:p>
          <a:p>
            <a:pPr marL="0" marR="0" algn="just">
              <a:lnSpc>
                <a:spcPct val="150000"/>
              </a:lnSpc>
              <a:spcBef>
                <a:spcPts val="0"/>
              </a:spcBef>
              <a:spcAft>
                <a:spcPts val="800"/>
              </a:spcAft>
            </a:pPr>
            <a:r>
              <a:rPr lang="en-GB" sz="1200" dirty="0">
                <a:latin typeface="Times New Roman"/>
                <a:ea typeface="Calibri"/>
                <a:cs typeface="Times New Roman"/>
              </a:rPr>
              <a:t>The understanding of the liquidity ratios within the hotel management industry provides its stakeholders with information relating to its </a:t>
            </a:r>
            <a:r>
              <a:rPr lang="en-GB" sz="1200" b="1" i="1" dirty="0">
                <a:latin typeface="Times New Roman"/>
                <a:ea typeface="Calibri"/>
                <a:cs typeface="Times New Roman"/>
              </a:rPr>
              <a:t>ability of meeting all sorts of short-term obligations</a:t>
            </a:r>
            <a:r>
              <a:rPr lang="en-GB" sz="1200" dirty="0">
                <a:latin typeface="Times New Roman"/>
                <a:ea typeface="Calibri"/>
                <a:cs typeface="Times New Roman"/>
              </a:rPr>
              <a:t>. These ratios also help the industry in the maintenance of optimal working capital required for its operations. On the other hand, the understanding of the gearing ratios within the hotel industry provides its stakeholders in </a:t>
            </a:r>
            <a:r>
              <a:rPr lang="en-GB" sz="1200" b="1" i="1" dirty="0">
                <a:latin typeface="Times New Roman"/>
                <a:ea typeface="Calibri"/>
                <a:cs typeface="Times New Roman"/>
              </a:rPr>
              <a:t>evaluation of the long-term solvency</a:t>
            </a:r>
            <a:r>
              <a:rPr lang="en-GB" sz="1200" dirty="0">
                <a:latin typeface="Times New Roman"/>
                <a:ea typeface="Calibri"/>
                <a:cs typeface="Times New Roman"/>
              </a:rPr>
              <a:t> of the sector (</a:t>
            </a:r>
            <a:r>
              <a:rPr lang="en-GB" sz="1200" dirty="0" err="1">
                <a:latin typeface="Times New Roman"/>
                <a:ea typeface="Calibri"/>
                <a:cs typeface="Times New Roman"/>
              </a:rPr>
              <a:t>Gemar</a:t>
            </a:r>
            <a:r>
              <a:rPr lang="en-GB" sz="1200" dirty="0">
                <a:latin typeface="Times New Roman"/>
                <a:ea typeface="Calibri"/>
                <a:cs typeface="Times New Roman"/>
              </a:rPr>
              <a:t> </a:t>
            </a:r>
            <a:r>
              <a:rPr lang="en-GB" sz="1200" i="1" dirty="0">
                <a:latin typeface="Times New Roman"/>
                <a:ea typeface="Calibri"/>
                <a:cs typeface="Times New Roman"/>
              </a:rPr>
              <a:t>et al</a:t>
            </a:r>
            <a:r>
              <a:rPr lang="en-GB" sz="1200" dirty="0">
                <a:latin typeface="Times New Roman"/>
                <a:ea typeface="Calibri"/>
                <a:cs typeface="Times New Roman"/>
              </a:rPr>
              <a:t>., 2019). They are enabled to determine how well companies within the industry can be meeting their debt obligations for the long run and the chances of bankruptcy. </a:t>
            </a:r>
            <a:endParaRPr lang="en-US" sz="1200" dirty="0">
              <a:latin typeface="Times New Roman"/>
              <a:ea typeface="Calibri"/>
              <a:cs typeface="Times New Roman"/>
            </a:endParaRPr>
          </a:p>
          <a:p>
            <a:pPr marL="0" marR="0" algn="just">
              <a:lnSpc>
                <a:spcPct val="150000"/>
              </a:lnSpc>
              <a:spcBef>
                <a:spcPts val="0"/>
              </a:spcBef>
              <a:spcAft>
                <a:spcPts val="800"/>
              </a:spcAft>
            </a:pPr>
            <a:r>
              <a:rPr lang="en-GB" sz="1200" dirty="0">
                <a:latin typeface="Times New Roman"/>
                <a:ea typeface="Calibri"/>
                <a:cs typeface="Times New Roman"/>
              </a:rPr>
              <a:t>Similarly, the understanding of the profitability ratios within the hotel management industry helps stakeholders in </a:t>
            </a:r>
            <a:r>
              <a:rPr lang="en-GB" sz="1200" b="1" i="1" dirty="0">
                <a:latin typeface="Times New Roman"/>
                <a:ea typeface="Calibri"/>
                <a:cs typeface="Times New Roman"/>
              </a:rPr>
              <a:t>understanding of the business’s ability in generating earnings</a:t>
            </a:r>
            <a:r>
              <a:rPr lang="en-GB" sz="1200" dirty="0">
                <a:latin typeface="Times New Roman"/>
                <a:ea typeface="Calibri"/>
                <a:cs typeface="Times New Roman"/>
              </a:rPr>
              <a:t>. This helps in analysing if the profit earnings are high or low based on which decisions are made. The fluctuations taking place within them help in understanding the </a:t>
            </a:r>
            <a:r>
              <a:rPr lang="en-GB" sz="1200" b="1" i="1" dirty="0">
                <a:latin typeface="Times New Roman"/>
                <a:ea typeface="Calibri"/>
                <a:cs typeface="Times New Roman"/>
              </a:rPr>
              <a:t>consistency within the financial positions</a:t>
            </a:r>
            <a:r>
              <a:rPr lang="en-GB" sz="1200" dirty="0">
                <a:latin typeface="Times New Roman"/>
                <a:ea typeface="Calibri"/>
                <a:cs typeface="Times New Roman"/>
              </a:rPr>
              <a:t> of the companies in the industry. They also help in understanding the </a:t>
            </a:r>
            <a:r>
              <a:rPr lang="en-GB" sz="1200" b="1" i="1" dirty="0">
                <a:latin typeface="Times New Roman"/>
                <a:ea typeface="Calibri"/>
                <a:cs typeface="Times New Roman"/>
              </a:rPr>
              <a:t>consistency in their financial earnings and overall financial performance</a:t>
            </a:r>
            <a:r>
              <a:rPr lang="en-GB" sz="1200" dirty="0">
                <a:latin typeface="Times New Roman"/>
                <a:ea typeface="Calibri"/>
                <a:cs typeface="Times New Roman"/>
              </a:rPr>
              <a:t>. </a:t>
            </a:r>
            <a:r>
              <a:rPr lang="en-GB" sz="1200" b="1" i="1" dirty="0">
                <a:latin typeface="Times New Roman"/>
                <a:ea typeface="Calibri"/>
                <a:cs typeface="Times New Roman"/>
              </a:rPr>
              <a:t>Inconsistencies can be identified</a:t>
            </a:r>
            <a:r>
              <a:rPr lang="en-GB" sz="1200" dirty="0">
                <a:latin typeface="Times New Roman"/>
                <a:ea typeface="Calibri"/>
                <a:cs typeface="Times New Roman"/>
              </a:rPr>
              <a:t> through considering the fluctuations and the </a:t>
            </a:r>
            <a:r>
              <a:rPr lang="en-GB" sz="1200" b="1" i="1" dirty="0">
                <a:latin typeface="Times New Roman"/>
                <a:ea typeface="Calibri"/>
                <a:cs typeface="Times New Roman"/>
              </a:rPr>
              <a:t>loopholes in financial performance</a:t>
            </a:r>
            <a:r>
              <a:rPr lang="en-GB" sz="1200" dirty="0">
                <a:latin typeface="Times New Roman"/>
                <a:ea typeface="Calibri"/>
                <a:cs typeface="Times New Roman"/>
              </a:rPr>
              <a:t> can be found. Thus, in this manner, having understanding of ratios along with their fluctuations is necessary for hotel management and this can be ensured from analysis of information present in financial statements. </a:t>
            </a:r>
            <a:endParaRPr lang="en-US" sz="1200" dirty="0">
              <a:latin typeface="Times New Roman"/>
              <a:ea typeface="Calibri"/>
              <a:cs typeface="Times New Roman"/>
            </a:endParaRPr>
          </a:p>
          <a:p>
            <a:endParaRPr lang="en-GB" dirty="0"/>
          </a:p>
        </p:txBody>
      </p:sp>
      <p:sp>
        <p:nvSpPr>
          <p:cNvPr id="4" name="Slide Number Placeholder 3"/>
          <p:cNvSpPr>
            <a:spLocks noGrp="1"/>
          </p:cNvSpPr>
          <p:nvPr>
            <p:ph type="sldNum" sz="quarter" idx="5"/>
          </p:nvPr>
        </p:nvSpPr>
        <p:spPr/>
        <p:txBody>
          <a:bodyPr/>
          <a:lstStyle/>
          <a:p>
            <a:fld id="{4EBD47AA-B1B3-409B-9BD2-F8046F884D75}" type="slidenum">
              <a:rPr lang="en-GB" smtClean="0"/>
              <a:t>8</a:t>
            </a:fld>
            <a:endParaRPr lang="en-GB"/>
          </a:p>
        </p:txBody>
      </p:sp>
    </p:spTree>
    <p:extLst>
      <p:ext uri="{BB962C8B-B14F-4D97-AF65-F5344CB8AC3E}">
        <p14:creationId xmlns:p14="http://schemas.microsoft.com/office/powerpoint/2010/main" val="5932144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200" dirty="0">
                <a:latin typeface="Times New Roman"/>
                <a:ea typeface="Calibri"/>
                <a:cs typeface="Times New Roman"/>
              </a:rPr>
              <a:t>According to Ben </a:t>
            </a:r>
            <a:r>
              <a:rPr lang="en-GB" sz="1200" dirty="0" err="1">
                <a:latin typeface="Times New Roman"/>
                <a:ea typeface="Calibri"/>
                <a:cs typeface="Times New Roman"/>
              </a:rPr>
              <a:t>Aissa</a:t>
            </a:r>
            <a:r>
              <a:rPr lang="en-GB" sz="1200" dirty="0">
                <a:latin typeface="Times New Roman"/>
                <a:ea typeface="Calibri"/>
                <a:cs typeface="Times New Roman"/>
              </a:rPr>
              <a:t> and </a:t>
            </a:r>
            <a:r>
              <a:rPr lang="en-GB" sz="1200" dirty="0" err="1">
                <a:latin typeface="Times New Roman"/>
                <a:ea typeface="Calibri"/>
                <a:cs typeface="Times New Roman"/>
              </a:rPr>
              <a:t>Goaied</a:t>
            </a:r>
            <a:r>
              <a:rPr lang="en-GB" sz="1200" dirty="0">
                <a:latin typeface="Times New Roman"/>
                <a:ea typeface="Calibri"/>
                <a:cs typeface="Times New Roman"/>
              </a:rPr>
              <a:t> (2016), ratio analysis holds a pivotal role within the tourism and hotel industry in terms of decision-making. However, the application of ratio analysis comprises of a number of benefits along with limitations. The following are the common benefits of ratio analysis when it comes to aiding decision-making in the tourism and hotel industry - </a:t>
            </a:r>
            <a:endParaRPr lang="en-US" sz="1200" dirty="0">
              <a:latin typeface="Times New Roman"/>
              <a:ea typeface="Calibri"/>
              <a:cs typeface="Times New Roman"/>
            </a:endParaRPr>
          </a:p>
          <a:p>
            <a:pPr marL="342900" marR="0" lvl="0" indent="-342900" algn="just">
              <a:lnSpc>
                <a:spcPct val="150000"/>
              </a:lnSpc>
              <a:spcBef>
                <a:spcPts val="0"/>
              </a:spcBef>
              <a:spcAft>
                <a:spcPts val="0"/>
              </a:spcAft>
              <a:buFont typeface="Symbol"/>
              <a:buChar char=""/>
            </a:pPr>
            <a:r>
              <a:rPr lang="en-GB" sz="1200" dirty="0">
                <a:latin typeface="Times New Roman"/>
                <a:ea typeface="Calibri"/>
                <a:cs typeface="Times New Roman"/>
              </a:rPr>
              <a:t>Ratios simplify the accounting statements of companies in the tourism and hotel industry, resulting to financial efficacy, solvency, profitability and others. This helps in making effectual decisions on the improvement of all these aspects of financial performance within the companies in the industry. </a:t>
            </a:r>
            <a:endParaRPr lang="en-US" sz="1200" dirty="0">
              <a:latin typeface="Times New Roman"/>
              <a:ea typeface="Calibri"/>
              <a:cs typeface="Times New Roman"/>
            </a:endParaRPr>
          </a:p>
          <a:p>
            <a:pPr marL="342900" marR="0" lvl="0" indent="-342900" algn="just">
              <a:lnSpc>
                <a:spcPct val="150000"/>
              </a:lnSpc>
              <a:spcBef>
                <a:spcPts val="0"/>
              </a:spcBef>
              <a:spcAft>
                <a:spcPts val="0"/>
              </a:spcAft>
              <a:buFont typeface="Symbol"/>
              <a:buChar char=""/>
            </a:pPr>
            <a:r>
              <a:rPr lang="en-GB" sz="1200" dirty="0">
                <a:latin typeface="Times New Roman"/>
                <a:ea typeface="Calibri"/>
                <a:cs typeface="Times New Roman"/>
              </a:rPr>
              <a:t>Ratio analysis helps in the summarisation of financial statements into numerical figures that are comparative (</a:t>
            </a:r>
            <a:r>
              <a:rPr lang="en-GB" sz="1200" dirty="0" err="1">
                <a:latin typeface="Times New Roman"/>
                <a:ea typeface="Calibri"/>
                <a:cs typeface="Times New Roman"/>
              </a:rPr>
              <a:t>Muritala</a:t>
            </a:r>
            <a:r>
              <a:rPr lang="en-GB" sz="1200" dirty="0">
                <a:latin typeface="Times New Roman"/>
                <a:ea typeface="Calibri"/>
                <a:cs typeface="Times New Roman"/>
              </a:rPr>
              <a:t>, 2018). This helps the management in contrasting and analysing financial position and the outcomes of their decisions. As a result, the disproval or validation of their decisions can be derived from it and further decisions operating, financing and investing decisions can be made effectually through it.</a:t>
            </a:r>
            <a:endParaRPr lang="en-US" sz="1200" dirty="0">
              <a:latin typeface="Times New Roman"/>
              <a:ea typeface="Calibri"/>
              <a:cs typeface="Times New Roman"/>
            </a:endParaRPr>
          </a:p>
          <a:p>
            <a:pPr marL="342900" marR="0" lvl="0" indent="-342900" algn="just">
              <a:lnSpc>
                <a:spcPct val="150000"/>
              </a:lnSpc>
              <a:spcBef>
                <a:spcPts val="0"/>
              </a:spcBef>
              <a:spcAft>
                <a:spcPts val="0"/>
              </a:spcAft>
              <a:buFont typeface="Symbol"/>
              <a:buChar char=""/>
            </a:pPr>
            <a:r>
              <a:rPr lang="en-GB" sz="1200" dirty="0">
                <a:latin typeface="Times New Roman"/>
                <a:ea typeface="Calibri"/>
                <a:cs typeface="Times New Roman"/>
              </a:rPr>
              <a:t>They also help in the identification of the problem areas in an organisation and bring the management’s attention to them. This in turn leads to facilitating decision-making on such areas and helping it in financial problem solving. </a:t>
            </a:r>
            <a:endParaRPr lang="en-US" sz="1200" dirty="0">
              <a:latin typeface="Times New Roman"/>
              <a:ea typeface="Calibri"/>
              <a:cs typeface="Times New Roman"/>
            </a:endParaRPr>
          </a:p>
          <a:p>
            <a:pPr marL="342900" marR="0" lvl="0" indent="-342900" algn="just">
              <a:lnSpc>
                <a:spcPct val="150000"/>
              </a:lnSpc>
              <a:spcBef>
                <a:spcPts val="0"/>
              </a:spcBef>
              <a:spcAft>
                <a:spcPts val="800"/>
              </a:spcAft>
              <a:buFont typeface="Symbol"/>
              <a:buChar char=""/>
            </a:pPr>
            <a:r>
              <a:rPr lang="en-GB" sz="1200" dirty="0">
                <a:latin typeface="Times New Roman"/>
                <a:ea typeface="Calibri"/>
                <a:cs typeface="Times New Roman"/>
              </a:rPr>
              <a:t>Budget decisions within the industry can also be made through ratio analysis. It is because ratio analysis leads to the estimation of a company’s future activities depending upon past performances and results achieved. </a:t>
            </a:r>
            <a:endParaRPr lang="en-US" sz="1200" dirty="0">
              <a:latin typeface="Times New Roman"/>
              <a:ea typeface="Calibri"/>
              <a:cs typeface="Times New Roman"/>
            </a:endParaRPr>
          </a:p>
          <a:p>
            <a:pPr marL="0" marR="0" algn="just">
              <a:lnSpc>
                <a:spcPct val="150000"/>
              </a:lnSpc>
              <a:spcBef>
                <a:spcPts val="0"/>
              </a:spcBef>
              <a:spcAft>
                <a:spcPts val="800"/>
              </a:spcAft>
            </a:pPr>
            <a:r>
              <a:rPr lang="en-GB" sz="1200" dirty="0">
                <a:latin typeface="Times New Roman"/>
                <a:ea typeface="Calibri"/>
                <a:cs typeface="Times New Roman"/>
              </a:rPr>
              <a:t>However, in addition to the above benefits, the following limitations are also associated with ratio analysis for aiding decision-making in the industry - </a:t>
            </a:r>
            <a:endParaRPr lang="en-US" sz="1200" dirty="0">
              <a:latin typeface="Times New Roman"/>
              <a:ea typeface="Calibri"/>
              <a:cs typeface="Times New Roman"/>
            </a:endParaRPr>
          </a:p>
          <a:p>
            <a:pPr marL="342900" marR="0" lvl="0" indent="-342900" algn="just">
              <a:lnSpc>
                <a:spcPct val="150000"/>
              </a:lnSpc>
              <a:spcBef>
                <a:spcPts val="0"/>
              </a:spcBef>
              <a:spcAft>
                <a:spcPts val="0"/>
              </a:spcAft>
              <a:buFont typeface="Symbol"/>
              <a:buChar char=""/>
            </a:pPr>
            <a:r>
              <a:rPr lang="en-GB" sz="1200" dirty="0">
                <a:latin typeface="Times New Roman"/>
                <a:ea typeface="Calibri"/>
                <a:cs typeface="Times New Roman"/>
              </a:rPr>
              <a:t>Ratio analysis is historical in nature and fails to provide current financial conditions of a company. As a result, it might often turn out as an ineffectual means of decision-making on a company’s future. </a:t>
            </a:r>
            <a:endParaRPr lang="en-US" sz="1200" dirty="0">
              <a:latin typeface="Times New Roman"/>
              <a:ea typeface="Calibri"/>
              <a:cs typeface="Times New Roman"/>
            </a:endParaRPr>
          </a:p>
          <a:p>
            <a:pPr marL="342900" marR="0" lvl="0" indent="-342900" algn="just">
              <a:lnSpc>
                <a:spcPct val="150000"/>
              </a:lnSpc>
              <a:spcBef>
                <a:spcPts val="0"/>
              </a:spcBef>
              <a:spcAft>
                <a:spcPts val="0"/>
              </a:spcAft>
              <a:buFont typeface="Symbol"/>
              <a:buChar char=""/>
            </a:pPr>
            <a:r>
              <a:rPr lang="en-GB" sz="1200" dirty="0">
                <a:latin typeface="Times New Roman"/>
                <a:ea typeface="Calibri"/>
                <a:cs typeface="Times New Roman"/>
              </a:rPr>
              <a:t>At the same time, there are often limitations within financial statements of a company (</a:t>
            </a:r>
            <a:r>
              <a:rPr lang="en-GB" sz="1200" dirty="0" err="1">
                <a:latin typeface="Times New Roman"/>
                <a:ea typeface="Calibri"/>
                <a:cs typeface="Times New Roman"/>
              </a:rPr>
              <a:t>Faello</a:t>
            </a:r>
            <a:r>
              <a:rPr lang="en-GB" sz="1200" dirty="0">
                <a:latin typeface="Times New Roman"/>
                <a:ea typeface="Calibri"/>
                <a:cs typeface="Times New Roman"/>
              </a:rPr>
              <a:t>, 2015). These in turn have an effect over the quality of the company’s ratio analysis, which might leading to ineffectual decision-making. </a:t>
            </a:r>
            <a:endParaRPr lang="en-US" sz="1200" dirty="0">
              <a:latin typeface="Times New Roman"/>
              <a:ea typeface="Calibri"/>
              <a:cs typeface="Times New Roman"/>
            </a:endParaRPr>
          </a:p>
          <a:p>
            <a:pPr marL="342900" marR="0" lvl="0" indent="-342900" algn="just">
              <a:lnSpc>
                <a:spcPct val="150000"/>
              </a:lnSpc>
              <a:spcBef>
                <a:spcPts val="0"/>
              </a:spcBef>
              <a:spcAft>
                <a:spcPts val="0"/>
              </a:spcAft>
              <a:buFont typeface="Symbol"/>
              <a:buChar char=""/>
            </a:pPr>
            <a:r>
              <a:rPr lang="en-GB" sz="1200" dirty="0">
                <a:latin typeface="Times New Roman"/>
                <a:ea typeface="Calibri"/>
                <a:cs typeface="Times New Roman"/>
              </a:rPr>
              <a:t>There is also a lack of standard in terms of comparing ratios. Ideal ratios do not have any fixed standards using which their effectiveness or drawbacks can be analysed. As a result, decisions might be ineffectually made. </a:t>
            </a:r>
            <a:endParaRPr lang="en-US" sz="1200" dirty="0">
              <a:latin typeface="Times New Roman"/>
              <a:ea typeface="Calibri"/>
              <a:cs typeface="Times New Roman"/>
            </a:endParaRPr>
          </a:p>
          <a:p>
            <a:pPr marL="342900" marR="0" lvl="0" indent="-342900" algn="just">
              <a:lnSpc>
                <a:spcPct val="150000"/>
              </a:lnSpc>
              <a:spcBef>
                <a:spcPts val="0"/>
              </a:spcBef>
              <a:spcAft>
                <a:spcPts val="800"/>
              </a:spcAft>
              <a:buFont typeface="Symbol"/>
              <a:buChar char=""/>
            </a:pPr>
            <a:r>
              <a:rPr lang="en-GB" sz="1200" dirty="0">
                <a:latin typeface="Times New Roman"/>
                <a:ea typeface="Calibri"/>
                <a:cs typeface="Times New Roman"/>
              </a:rPr>
              <a:t>Ratio analysis entirely ignores the qualitative aspects of the financial performance within a company. It considers only quantitative aspects. However, qualitative aspects often end up affecting the financial performance of a company. Consequently, decision-making on improving financial performance might not be appropriate. </a:t>
            </a:r>
            <a:endParaRPr lang="en-US" sz="1200" dirty="0">
              <a:latin typeface="Times New Roman"/>
              <a:ea typeface="Calibri"/>
              <a:cs typeface="Times New Roman"/>
            </a:endParaRPr>
          </a:p>
          <a:p>
            <a:r>
              <a:rPr lang="en-GB" sz="1200" dirty="0">
                <a:latin typeface="Times New Roman"/>
                <a:ea typeface="Calibri"/>
              </a:rPr>
              <a:t>All decisions within the Ffion Ltd are needed being taken considering these limitations, as they might be turning out as ineffectual for the hotel chain in the long run. </a:t>
            </a:r>
            <a:endParaRPr lang="en-US" dirty="0"/>
          </a:p>
          <a:p>
            <a:endParaRPr lang="en-GB" dirty="0"/>
          </a:p>
        </p:txBody>
      </p:sp>
      <p:sp>
        <p:nvSpPr>
          <p:cNvPr id="4" name="Slide Number Placeholder 3"/>
          <p:cNvSpPr>
            <a:spLocks noGrp="1"/>
          </p:cNvSpPr>
          <p:nvPr>
            <p:ph type="sldNum" sz="quarter" idx="5"/>
          </p:nvPr>
        </p:nvSpPr>
        <p:spPr/>
        <p:txBody>
          <a:bodyPr/>
          <a:lstStyle/>
          <a:p>
            <a:fld id="{4EBD47AA-B1B3-409B-9BD2-F8046F884D75}" type="slidenum">
              <a:rPr lang="en-GB" smtClean="0"/>
              <a:t>9</a:t>
            </a:fld>
            <a:endParaRPr lang="en-GB"/>
          </a:p>
        </p:txBody>
      </p:sp>
    </p:spTree>
    <p:extLst>
      <p:ext uri="{BB962C8B-B14F-4D97-AF65-F5344CB8AC3E}">
        <p14:creationId xmlns:p14="http://schemas.microsoft.com/office/powerpoint/2010/main" val="39518369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Thus, from this report, it can be concluded that financial statement analysis is essential for the tourism and hotel industry. The analysis of Ffion </a:t>
            </a:r>
            <a:r>
              <a:rPr lang="en-GB" sz="1200" kern="1200" dirty="0" err="1">
                <a:solidFill>
                  <a:schemeClr val="tx1"/>
                </a:solidFill>
                <a:latin typeface="+mn-lt"/>
                <a:ea typeface="+mn-ea"/>
                <a:cs typeface="+mn-cs"/>
              </a:rPr>
              <a:t>Ltd’s</a:t>
            </a:r>
            <a:r>
              <a:rPr lang="en-GB" sz="1200" kern="1200" dirty="0">
                <a:solidFill>
                  <a:schemeClr val="tx1"/>
                </a:solidFill>
                <a:latin typeface="+mn-lt"/>
                <a:ea typeface="+mn-ea"/>
                <a:cs typeface="+mn-cs"/>
              </a:rPr>
              <a:t> financial statements indicates differing results. The trends indicate that there has a considerable level of decrease within the profitability ratios of the company. This shows that the company is doing poorly in terms of financial earnings and this might be having considerable effects over it in the future years. On the contrary, there has been considerable improving in the liquidity ratios of Ffion Ltd along with its debt ratio and debt to equity ratio. However, the interest coverage ratio, which is a gearing ratio, shows negative results since it has had a considerable decrease. Therefore, it can be concluded from the report that Ffion Ltd is doing well in terms of liquidity along with equity-based and asset-based solvency. In order to improve the profitability of the company, Ffion Ltd is in immediate requirement of expansion to new and developing marketplaces, enlarging its productivity, lowering costs while improving efficacy. Conversely, to improve the interest coverage, it requires decreasing its operational expenditures, clearance of certain level of debts in it while decreasing the amount of borrowings. </a:t>
            </a:r>
            <a:endParaRPr lang="en-US" sz="120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4EBD47AA-B1B3-409B-9BD2-F8046F884D75}" type="slidenum">
              <a:rPr lang="en-GB" smtClean="0"/>
              <a:t>10</a:t>
            </a:fld>
            <a:endParaRPr lang="en-GB"/>
          </a:p>
        </p:txBody>
      </p:sp>
    </p:spTree>
    <p:extLst>
      <p:ext uri="{BB962C8B-B14F-4D97-AF65-F5344CB8AC3E}">
        <p14:creationId xmlns:p14="http://schemas.microsoft.com/office/powerpoint/2010/main" val="2517618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184DA70-C731-4C70-880D-CCD4705E623C}" type="datetime1">
              <a:rPr lang="en-US" smtClean="0"/>
              <a:t>11/21/2019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7035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E1D723-8F53-4F53-90B0-1982A396982E}" type="datetime1">
              <a:rPr lang="en-US" smtClean="0"/>
              <a:t>11/21/2019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21255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669AF7-7BEB-44E4-9852-375E34362B5B}" type="datetime1">
              <a:rPr lang="en-US" smtClean="0"/>
              <a:t>11/21/2019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84313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AAAC38D-0552-4C82-B593-E6124DFADBE2}" type="datetime1">
              <a:rPr lang="en-US" smtClean="0"/>
              <a:t>11/21/2019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34694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DF0F1C-5577-4ACB-BB62-DF8F3C494C7E}" type="datetime1">
              <a:rPr lang="en-US" smtClean="0"/>
              <a:t>11/21/2019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86649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75B394-D9F9-4F0C-B15D-605F45CB9E9F}" type="datetime1">
              <a:rPr lang="en-US" smtClean="0"/>
              <a:t>11/21/2019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55124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667345-2558-425A-8533-9BFDBCE15005}" type="datetime1">
              <a:rPr lang="en-US" smtClean="0"/>
              <a:t>11/21/2019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342277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BEA474-078D-4E9B-9B14-09A87B19DC46}" type="datetime1">
              <a:rPr lang="en-US" smtClean="0"/>
              <a:t>11/21/2019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365225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07D986-8816-4272-A432-0437A28A9828}" type="datetime1">
              <a:rPr lang="en-US" smtClean="0"/>
              <a:t>11/21/2019</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18877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2D6E202-B606-4609-B914-27C9371A1F6D}" type="datetime1">
              <a:rPr lang="en-US" smtClean="0"/>
              <a:t>11/21/2019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0655243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2D6E202-B606-4609-B914-27C9371A1F6D}" type="datetime1">
              <a:rPr lang="en-US" smtClean="0"/>
              <a:t>11/21/2019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0213780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2D6E202-B606-4609-B914-27C9371A1F6D}" type="datetime1">
              <a:rPr lang="en-US" smtClean="0"/>
              <a:t>11/21/2019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8128896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2D6E202-B606-4609-B914-27C9371A1F6D}" type="datetime1">
              <a:rPr lang="en-US" smtClean="0"/>
              <a:t>11/21/2019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3892882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2D6E202-B606-4609-B914-27C9371A1F6D}" type="datetime1">
              <a:rPr lang="en-US" smtClean="0"/>
              <a:t>11/21/2019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5574496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2D6E202-B606-4609-B914-27C9371A1F6D}" type="datetime1">
              <a:rPr lang="en-US" smtClean="0"/>
              <a:t>11/21/2019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41382244"/>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2A279-0833-481D-8C56-F67FD0AC6C50}" type="datetime1">
              <a:rPr lang="en-US" smtClean="0"/>
              <a:t>11/21/2019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282876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87DA83-5663-4C9C-B9AA-0B40A3DAFF81}" type="datetime1">
              <a:rPr lang="en-US" smtClean="0"/>
              <a:t>11/21/2019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544193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62D6E202-B606-4609-B914-27C9371A1F6D}" type="datetime1">
              <a:rPr lang="en-US" smtClean="0"/>
              <a:t>11/21/2019</a:t>
            </a:fld>
            <a:endParaRPr lang="en-US" dirty="0"/>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3750769225"/>
      </p:ext>
    </p:extLst>
  </p:cSld>
  <p:clrMap bg1="dk1" tx1="lt1" bg2="dk2" tx2="lt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Lst>
  <p:hf sldNum="0" hdr="0" ftr="0" dt="0"/>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jpeg"/><Relationship Id="rId7" Type="http://schemas.openxmlformats.org/officeDocument/2006/relationships/diagramQuickStyle" Target="../diagrams/quickStyle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4.png"/><Relationship Id="rId9" Type="http://schemas.microsoft.com/office/2007/relationships/diagramDrawing" Target="../diagrams/drawing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1.jpeg"/><Relationship Id="rId7" Type="http://schemas.openxmlformats.org/officeDocument/2006/relationships/diagramQuickStyle" Target="../diagrams/quickStyle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4.png"/><Relationship Id="rId9" Type="http://schemas.microsoft.com/office/2007/relationships/diagramDrawing" Target="../diagrams/drawing3.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CCB3FF-17AB-4B55-90C1-0805114624C2}"/>
              </a:ext>
            </a:extLst>
          </p:cNvPr>
          <p:cNvPicPr>
            <a:picLocks noChangeAspect="1"/>
          </p:cNvPicPr>
          <p:nvPr/>
        </p:nvPicPr>
        <p:blipFill rotWithShape="1">
          <a:blip r:embed="rId2">
            <a:alphaModFix amt="35000"/>
          </a:blip>
          <a:srcRect t="15413"/>
          <a:stretch/>
        </p:blipFill>
        <p:spPr>
          <a:xfrm>
            <a:off x="20" y="10"/>
            <a:ext cx="12191980" cy="6857990"/>
          </a:xfrm>
          <a:prstGeom prst="rect">
            <a:avLst/>
          </a:prstGeom>
        </p:spPr>
      </p:pic>
      <p:sp>
        <p:nvSpPr>
          <p:cNvPr id="2" name="Title 1">
            <a:extLst>
              <a:ext uri="{FF2B5EF4-FFF2-40B4-BE49-F238E27FC236}">
                <a16:creationId xmlns:a16="http://schemas.microsoft.com/office/drawing/2014/main" id="{77DE9E05-C2C5-4785-A4AB-FBF73BA171EB}"/>
              </a:ext>
            </a:extLst>
          </p:cNvPr>
          <p:cNvSpPr>
            <a:spLocks noGrp="1"/>
          </p:cNvSpPr>
          <p:nvPr>
            <p:ph type="ctrTitle"/>
          </p:nvPr>
        </p:nvSpPr>
        <p:spPr>
          <a:xfrm>
            <a:off x="1097280" y="286603"/>
            <a:ext cx="10058400" cy="1450757"/>
          </a:xfrm>
        </p:spPr>
        <p:txBody>
          <a:bodyPr vert="horz" lIns="91440" tIns="45720" rIns="91440" bIns="45720" rtlCol="0" anchor="b">
            <a:normAutofit fontScale="90000"/>
          </a:bodyPr>
          <a:lstStyle/>
          <a:p>
            <a:r>
              <a:rPr lang="en-US" sz="4400">
                <a:solidFill>
                  <a:schemeClr val="tx1">
                    <a:lumMod val="75000"/>
                    <a:lumOff val="25000"/>
                  </a:schemeClr>
                </a:solidFill>
              </a:rPr>
              <a:t>FFION LIMITED </a:t>
            </a:r>
            <a:br>
              <a:rPr lang="en-US" sz="4400">
                <a:solidFill>
                  <a:schemeClr val="tx1">
                    <a:lumMod val="75000"/>
                    <a:lumOff val="25000"/>
                  </a:schemeClr>
                </a:solidFill>
              </a:rPr>
            </a:br>
            <a:r>
              <a:rPr lang="en-US" sz="4400">
                <a:solidFill>
                  <a:schemeClr val="tx1">
                    <a:lumMod val="75000"/>
                    <a:lumOff val="25000"/>
                  </a:schemeClr>
                </a:solidFill>
              </a:rPr>
              <a:t>Financial Management for Hotel Industry </a:t>
            </a:r>
          </a:p>
        </p:txBody>
      </p:sp>
      <p:sp>
        <p:nvSpPr>
          <p:cNvPr id="3" name="Subtitle 2">
            <a:extLst>
              <a:ext uri="{FF2B5EF4-FFF2-40B4-BE49-F238E27FC236}">
                <a16:creationId xmlns:a16="http://schemas.microsoft.com/office/drawing/2014/main" id="{CF533DAC-D645-441C-AF2D-F179425D3BAF}"/>
              </a:ext>
            </a:extLst>
          </p:cNvPr>
          <p:cNvSpPr>
            <a:spLocks noGrp="1"/>
          </p:cNvSpPr>
          <p:nvPr>
            <p:ph type="subTitle" idx="1"/>
          </p:nvPr>
        </p:nvSpPr>
        <p:spPr>
          <a:xfrm>
            <a:off x="1097280" y="2108201"/>
            <a:ext cx="10058400" cy="3760891"/>
          </a:xfrm>
        </p:spPr>
        <p:txBody>
          <a:bodyPr vert="horz" lIns="0" tIns="45720" rIns="0" bIns="45720" rtlCol="0">
            <a:normAutofit/>
          </a:bodyPr>
          <a:lstStyle/>
          <a:p>
            <a:pPr indent="-182880">
              <a:lnSpc>
                <a:spcPct val="100000"/>
              </a:lnSpc>
              <a:spcAft>
                <a:spcPts val="600"/>
              </a:spcAft>
              <a:buFont typeface="Calibri" panose="020F0502020204030204" pitchFamily="34" charset="0"/>
              <a:buChar char="◦"/>
            </a:pPr>
            <a:r>
              <a:rPr lang="en-US" b="1" dirty="0">
                <a:solidFill>
                  <a:schemeClr val="tx1">
                    <a:lumMod val="75000"/>
                    <a:lumOff val="25000"/>
                  </a:schemeClr>
                </a:solidFill>
              </a:rPr>
              <a:t>Lecture: Dale Clarke</a:t>
            </a:r>
          </a:p>
          <a:p>
            <a:pPr indent="-182880">
              <a:lnSpc>
                <a:spcPct val="100000"/>
              </a:lnSpc>
              <a:spcAft>
                <a:spcPts val="600"/>
              </a:spcAft>
              <a:buFont typeface="Calibri" panose="020F0502020204030204" pitchFamily="34" charset="0"/>
              <a:buChar char="◦"/>
            </a:pPr>
            <a:r>
              <a:rPr lang="en-US" b="1" dirty="0">
                <a:solidFill>
                  <a:schemeClr val="tx1">
                    <a:lumMod val="75000"/>
                    <a:lumOff val="25000"/>
                  </a:schemeClr>
                </a:solidFill>
              </a:rPr>
              <a:t>Student name :Madalina-</a:t>
            </a:r>
            <a:r>
              <a:rPr lang="en-US" b="1" dirty="0" err="1">
                <a:solidFill>
                  <a:schemeClr val="tx1">
                    <a:lumMod val="75000"/>
                    <a:lumOff val="25000"/>
                  </a:schemeClr>
                </a:solidFill>
              </a:rPr>
              <a:t>Andreea</a:t>
            </a:r>
            <a:r>
              <a:rPr lang="en-US" b="1" dirty="0">
                <a:solidFill>
                  <a:schemeClr val="tx1">
                    <a:lumMod val="75000"/>
                    <a:lumOff val="25000"/>
                  </a:schemeClr>
                </a:solidFill>
              </a:rPr>
              <a:t> Popa</a:t>
            </a:r>
          </a:p>
          <a:p>
            <a:pPr indent="-182880">
              <a:lnSpc>
                <a:spcPct val="100000"/>
              </a:lnSpc>
              <a:spcAft>
                <a:spcPts val="600"/>
              </a:spcAft>
              <a:buFont typeface="Calibri" panose="020F0502020204030204" pitchFamily="34" charset="0"/>
              <a:buChar char="◦"/>
            </a:pPr>
            <a:r>
              <a:rPr lang="en-US" b="1" dirty="0">
                <a:solidFill>
                  <a:schemeClr val="tx1">
                    <a:lumMod val="75000"/>
                    <a:lumOff val="25000"/>
                  </a:schemeClr>
                </a:solidFill>
              </a:rPr>
              <a:t>Student number:1815001</a:t>
            </a:r>
          </a:p>
          <a:p>
            <a:pPr indent="-182880">
              <a:lnSpc>
                <a:spcPct val="100000"/>
              </a:lnSpc>
              <a:spcAft>
                <a:spcPts val="600"/>
              </a:spcAft>
              <a:buFont typeface="Calibri" panose="020F0502020204030204" pitchFamily="34" charset="0"/>
              <a:buChar char="◦"/>
            </a:pPr>
            <a:r>
              <a:rPr lang="en-US" b="1" dirty="0">
                <a:solidFill>
                  <a:schemeClr val="tx1">
                    <a:lumMod val="75000"/>
                    <a:lumOff val="25000"/>
                  </a:schemeClr>
                </a:solidFill>
              </a:rPr>
              <a:t>Student email:1815001student@.uwtsd.ac.uk</a:t>
            </a:r>
          </a:p>
        </p:txBody>
      </p:sp>
    </p:spTree>
    <p:extLst>
      <p:ext uri="{BB962C8B-B14F-4D97-AF65-F5344CB8AC3E}">
        <p14:creationId xmlns:p14="http://schemas.microsoft.com/office/powerpoint/2010/main" val="179420887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CC6F3-B171-4F6E-9FE8-103350EC9F64}"/>
              </a:ext>
            </a:extLst>
          </p:cNvPr>
          <p:cNvSpPr>
            <a:spLocks noGrp="1"/>
          </p:cNvSpPr>
          <p:nvPr>
            <p:ph type="title"/>
          </p:nvPr>
        </p:nvSpPr>
        <p:spPr>
          <a:xfrm>
            <a:off x="633743" y="609599"/>
            <a:ext cx="3413156" cy="5273675"/>
          </a:xfrm>
        </p:spPr>
        <p:txBody>
          <a:bodyPr>
            <a:normAutofit/>
          </a:bodyPr>
          <a:lstStyle/>
          <a:p>
            <a:r>
              <a:rPr lang="en-GB"/>
              <a:t>Table of Contents </a:t>
            </a:r>
          </a:p>
        </p:txBody>
      </p:sp>
      <p:pic>
        <p:nvPicPr>
          <p:cNvPr id="32" name="Picture 31">
            <a:extLst>
              <a:ext uri="{FF2B5EF4-FFF2-40B4-BE49-F238E27FC236}">
                <a16:creationId xmlns:a16="http://schemas.microsoft.com/office/drawing/2014/main" id="{82AABC82-C2D1-4340-A6DF-6E73DF06FCA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964" r="2807" b="1446"/>
          <a:stretch/>
        </p:blipFill>
        <p:spPr>
          <a:xfrm>
            <a:off x="4639056" y="2"/>
            <a:ext cx="7552944" cy="6857998"/>
          </a:xfrm>
          <a:prstGeom prst="rect">
            <a:avLst/>
          </a:prstGeom>
        </p:spPr>
      </p:pic>
      <p:graphicFrame>
        <p:nvGraphicFramePr>
          <p:cNvPr id="27" name="Content Placeholder 2">
            <a:extLst>
              <a:ext uri="{FF2B5EF4-FFF2-40B4-BE49-F238E27FC236}">
                <a16:creationId xmlns:a16="http://schemas.microsoft.com/office/drawing/2014/main" id="{1CFD1897-4CF6-45B3-84D1-1389133C90CE}"/>
              </a:ext>
            </a:extLst>
          </p:cNvPr>
          <p:cNvGraphicFramePr>
            <a:graphicFrameLocks noGrp="1"/>
          </p:cNvGraphicFramePr>
          <p:nvPr>
            <p:ph idx="1"/>
            <p:extLst>
              <p:ext uri="{D42A27DB-BD31-4B8C-83A1-F6EECF244321}">
                <p14:modId xmlns:p14="http://schemas.microsoft.com/office/powerpoint/2010/main" val="2175400180"/>
              </p:ext>
            </p:extLst>
          </p:nvPr>
        </p:nvGraphicFramePr>
        <p:xfrm>
          <a:off x="5282521" y="709683"/>
          <a:ext cx="6266011" cy="489954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6123646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78DFB-B3AE-4496-B629-48EFB866F952}"/>
              </a:ext>
            </a:extLst>
          </p:cNvPr>
          <p:cNvSpPr>
            <a:spLocks noGrp="1"/>
          </p:cNvSpPr>
          <p:nvPr>
            <p:ph type="title"/>
          </p:nvPr>
        </p:nvSpPr>
        <p:spPr>
          <a:xfrm>
            <a:off x="913794" y="4483145"/>
            <a:ext cx="10353761" cy="1633340"/>
          </a:xfrm>
        </p:spPr>
        <p:txBody>
          <a:bodyPr>
            <a:normAutofit/>
          </a:bodyPr>
          <a:lstStyle/>
          <a:p>
            <a:r>
              <a:rPr lang="en-GB" sz="4800"/>
              <a:t>Introduction</a:t>
            </a:r>
          </a:p>
        </p:txBody>
      </p:sp>
      <p:pic>
        <p:nvPicPr>
          <p:cNvPr id="10" name="Picture 9">
            <a:extLst>
              <a:ext uri="{FF2B5EF4-FFF2-40B4-BE49-F238E27FC236}">
                <a16:creationId xmlns:a16="http://schemas.microsoft.com/office/drawing/2014/main" id="{DADD4C7D-B329-46D6-8471-04F555BCC4B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98" t="2669" r="616"/>
          <a:stretch/>
        </p:blipFill>
        <p:spPr>
          <a:xfrm>
            <a:off x="-1" y="0"/>
            <a:ext cx="12192001" cy="4322278"/>
          </a:xfrm>
          <a:prstGeom prst="rect">
            <a:avLst/>
          </a:prstGeom>
        </p:spPr>
      </p:pic>
      <p:sp>
        <p:nvSpPr>
          <p:cNvPr id="15" name="Date Placeholder 3">
            <a:extLst>
              <a:ext uri="{FF2B5EF4-FFF2-40B4-BE49-F238E27FC236}">
                <a16:creationId xmlns:a16="http://schemas.microsoft.com/office/drawing/2014/main" id="{905E7363-5E6B-4EA2-A007-EB497636C946}"/>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78736" y="6218082"/>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lumMod val="95000"/>
                  </a:schemeClr>
                </a:solidFill>
                <a:effectLst>
                  <a:outerShdw blurRad="50800" dist="38100" dir="2700000" algn="tl" rotWithShape="0">
                    <a:schemeClr val="bg1">
                      <a:alpha val="43000"/>
                    </a:schemeClr>
                  </a:outerShdw>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aphicFrame>
        <p:nvGraphicFramePr>
          <p:cNvPr id="5" name="Content Placeholder 2">
            <a:extLst>
              <a:ext uri="{FF2B5EF4-FFF2-40B4-BE49-F238E27FC236}">
                <a16:creationId xmlns:a16="http://schemas.microsoft.com/office/drawing/2014/main" id="{CAC7866D-7A51-4E2C-95E8-FB7AF70DD576}"/>
              </a:ext>
            </a:extLst>
          </p:cNvPr>
          <p:cNvGraphicFramePr>
            <a:graphicFrameLocks noGrp="1"/>
          </p:cNvGraphicFramePr>
          <p:nvPr>
            <p:ph idx="1"/>
            <p:extLst>
              <p:ext uri="{D42A27DB-BD31-4B8C-83A1-F6EECF244321}">
                <p14:modId xmlns:p14="http://schemas.microsoft.com/office/powerpoint/2010/main" val="3598508385"/>
              </p:ext>
            </p:extLst>
          </p:nvPr>
        </p:nvGraphicFramePr>
        <p:xfrm>
          <a:off x="642938" y="642938"/>
          <a:ext cx="10912475" cy="321151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6935498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8E482A67-6CD8-49D7-9F85-52ECF9915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8A0823-69C3-469F-ACE2-E72706E3B137}"/>
              </a:ext>
            </a:extLst>
          </p:cNvPr>
          <p:cNvSpPr>
            <a:spLocks noGrp="1"/>
          </p:cNvSpPr>
          <p:nvPr>
            <p:ph type="title"/>
          </p:nvPr>
        </p:nvSpPr>
        <p:spPr>
          <a:xfrm>
            <a:off x="8094617" y="965196"/>
            <a:ext cx="3137262" cy="2633146"/>
          </a:xfrm>
        </p:spPr>
        <p:txBody>
          <a:bodyPr vert="horz" lIns="91440" tIns="45720" rIns="91440" bIns="45720" rtlCol="0" anchor="b">
            <a:normAutofit/>
          </a:bodyPr>
          <a:lstStyle/>
          <a:p>
            <a:r>
              <a:rPr lang="en-US" sz="3700" cap="all">
                <a:solidFill>
                  <a:srgbClr val="DADADA"/>
                </a:solidFill>
                <a:cs typeface="+mj-cs"/>
              </a:rPr>
              <a:t>Financial Analysis </a:t>
            </a:r>
          </a:p>
        </p:txBody>
      </p:sp>
      <p:sp>
        <p:nvSpPr>
          <p:cNvPr id="25" name="Rectangle 24">
            <a:extLst>
              <a:ext uri="{FF2B5EF4-FFF2-40B4-BE49-F238E27FC236}">
                <a16:creationId xmlns:a16="http://schemas.microsoft.com/office/drawing/2014/main" id="{418F941B-B7E9-44F2-9A2C-5D35ACF9A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0614" y="965196"/>
            <a:ext cx="6476539" cy="4781641"/>
          </a:xfrm>
          <a:prstGeom prst="rect">
            <a:avLst/>
          </a:prstGeom>
          <a:solidFill>
            <a:schemeClr val="bg1"/>
          </a:solidFill>
          <a:ln w="190500">
            <a:solidFill>
              <a:srgbClr val="FFFFFF">
                <a:alpha val="7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1">
            <a:extLst>
              <a:ext uri="{FF2B5EF4-FFF2-40B4-BE49-F238E27FC236}">
                <a16:creationId xmlns:a16="http://schemas.microsoft.com/office/drawing/2014/main" id="{8830559D-15EF-410E-949E-0C4B33BD4F4D}"/>
              </a:ext>
            </a:extLst>
          </p:cNvPr>
          <p:cNvSpPr>
            <a:spLocks noChangeArrowheads="1"/>
          </p:cNvSpPr>
          <p:nvPr/>
        </p:nvSpPr>
        <p:spPr bwMode="auto">
          <a:xfrm>
            <a:off x="3228975" y="25749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4" name="Table 3">
            <a:extLst>
              <a:ext uri="{FF2B5EF4-FFF2-40B4-BE49-F238E27FC236}">
                <a16:creationId xmlns:a16="http://schemas.microsoft.com/office/drawing/2014/main" id="{F4EDBAEC-8233-4C7B-A27A-9000561631A8}"/>
              </a:ext>
            </a:extLst>
          </p:cNvPr>
          <p:cNvGraphicFramePr>
            <a:graphicFrameLocks noGrp="1"/>
          </p:cNvGraphicFramePr>
          <p:nvPr>
            <p:extLst>
              <p:ext uri="{D42A27DB-BD31-4B8C-83A1-F6EECF244321}">
                <p14:modId xmlns:p14="http://schemas.microsoft.com/office/powerpoint/2010/main" val="555877006"/>
              </p:ext>
            </p:extLst>
          </p:nvPr>
        </p:nvGraphicFramePr>
        <p:xfrm>
          <a:off x="1132115" y="1219199"/>
          <a:ext cx="6002381" cy="4321628"/>
        </p:xfrm>
        <a:graphic>
          <a:graphicData uri="http://schemas.openxmlformats.org/drawingml/2006/table">
            <a:tbl>
              <a:tblPr firstRow="1" firstCol="1" bandRow="1">
                <a:tableStyleId>{5C22544A-7EE6-4342-B048-85BDC9FD1C3A}</a:tableStyleId>
              </a:tblPr>
              <a:tblGrid>
                <a:gridCol w="1472095">
                  <a:extLst>
                    <a:ext uri="{9D8B030D-6E8A-4147-A177-3AD203B41FA5}">
                      <a16:colId xmlns:a16="http://schemas.microsoft.com/office/drawing/2014/main" val="3679757638"/>
                    </a:ext>
                  </a:extLst>
                </a:gridCol>
                <a:gridCol w="2265143">
                  <a:extLst>
                    <a:ext uri="{9D8B030D-6E8A-4147-A177-3AD203B41FA5}">
                      <a16:colId xmlns:a16="http://schemas.microsoft.com/office/drawing/2014/main" val="1060973962"/>
                    </a:ext>
                  </a:extLst>
                </a:gridCol>
                <a:gridCol w="2265143">
                  <a:extLst>
                    <a:ext uri="{9D8B030D-6E8A-4147-A177-3AD203B41FA5}">
                      <a16:colId xmlns:a16="http://schemas.microsoft.com/office/drawing/2014/main" val="3774909399"/>
                    </a:ext>
                  </a:extLst>
                </a:gridCol>
              </a:tblGrid>
              <a:tr h="313287">
                <a:tc>
                  <a:txBody>
                    <a:bodyPr/>
                    <a:lstStyle/>
                    <a:p>
                      <a:pPr>
                        <a:lnSpc>
                          <a:spcPct val="107000"/>
                        </a:lnSpc>
                        <a:spcAft>
                          <a:spcPts val="0"/>
                        </a:spcAft>
                      </a:pPr>
                      <a:r>
                        <a:rPr lang="en-US" sz="1200">
                          <a:effectLst/>
                        </a:rPr>
                        <a:t>Ratio</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2017</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2018</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extLst>
                  <a:ext uri="{0D108BD9-81ED-4DB2-BD59-A6C34878D82A}">
                    <a16:rowId xmlns:a16="http://schemas.microsoft.com/office/drawing/2014/main" val="3572383127"/>
                  </a:ext>
                </a:extLst>
              </a:tr>
              <a:tr h="313287">
                <a:tc>
                  <a:txBody>
                    <a:bodyPr/>
                    <a:lstStyle/>
                    <a:p>
                      <a:pPr>
                        <a:lnSpc>
                          <a:spcPct val="107000"/>
                        </a:lnSpc>
                        <a:spcAft>
                          <a:spcPts val="0"/>
                        </a:spcAft>
                      </a:pPr>
                      <a:r>
                        <a:rPr lang="en-US" sz="1200">
                          <a:effectLst/>
                        </a:rPr>
                        <a:t>Gross Profit</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2100/9000*100=23.3</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1850/9500*100=19.47</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extLst>
                  <a:ext uri="{0D108BD9-81ED-4DB2-BD59-A6C34878D82A}">
                    <a16:rowId xmlns:a16="http://schemas.microsoft.com/office/drawing/2014/main" val="4000233783"/>
                  </a:ext>
                </a:extLst>
              </a:tr>
              <a:tr h="313287">
                <a:tc>
                  <a:txBody>
                    <a:bodyPr/>
                    <a:lstStyle/>
                    <a:p>
                      <a:pPr>
                        <a:lnSpc>
                          <a:spcPct val="107000"/>
                        </a:lnSpc>
                        <a:spcAft>
                          <a:spcPts val="0"/>
                        </a:spcAft>
                      </a:pPr>
                      <a:r>
                        <a:rPr lang="en-US" sz="1200">
                          <a:effectLst/>
                        </a:rPr>
                        <a:t>Net profit</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623/9000*100=6.92</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307/9500*100=3.23</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extLst>
                  <a:ext uri="{0D108BD9-81ED-4DB2-BD59-A6C34878D82A}">
                    <a16:rowId xmlns:a16="http://schemas.microsoft.com/office/drawing/2014/main" val="2923021770"/>
                  </a:ext>
                </a:extLst>
              </a:tr>
              <a:tr h="313287">
                <a:tc>
                  <a:txBody>
                    <a:bodyPr/>
                    <a:lstStyle/>
                    <a:p>
                      <a:pPr>
                        <a:lnSpc>
                          <a:spcPct val="107000"/>
                        </a:lnSpc>
                        <a:spcAft>
                          <a:spcPts val="0"/>
                        </a:spcAft>
                      </a:pPr>
                      <a:r>
                        <a:rPr lang="en-US" sz="1200">
                          <a:effectLst/>
                        </a:rPr>
                        <a:t>ROCE</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623+10/2684*100=23.58</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307+9/3014*100=10.48</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extLst>
                  <a:ext uri="{0D108BD9-81ED-4DB2-BD59-A6C34878D82A}">
                    <a16:rowId xmlns:a16="http://schemas.microsoft.com/office/drawing/2014/main" val="2744306329"/>
                  </a:ext>
                </a:extLst>
              </a:tr>
              <a:tr h="594379">
                <a:tc>
                  <a:txBody>
                    <a:bodyPr/>
                    <a:lstStyle/>
                    <a:p>
                      <a:pPr>
                        <a:lnSpc>
                          <a:spcPct val="107000"/>
                        </a:lnSpc>
                        <a:spcAft>
                          <a:spcPts val="0"/>
                        </a:spcAft>
                      </a:pPr>
                      <a:r>
                        <a:rPr lang="en-US" sz="1200">
                          <a:effectLst/>
                        </a:rPr>
                        <a:t>Total Assets Turnover</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9000/2684=3.35 times</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9500/3014=3.15 times</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extLst>
                  <a:ext uri="{0D108BD9-81ED-4DB2-BD59-A6C34878D82A}">
                    <a16:rowId xmlns:a16="http://schemas.microsoft.com/office/drawing/2014/main" val="2858461283"/>
                  </a:ext>
                </a:extLst>
              </a:tr>
              <a:tr h="594379">
                <a:tc>
                  <a:txBody>
                    <a:bodyPr/>
                    <a:lstStyle/>
                    <a:p>
                      <a:pPr>
                        <a:lnSpc>
                          <a:spcPct val="107000"/>
                        </a:lnSpc>
                        <a:spcAft>
                          <a:spcPts val="0"/>
                        </a:spcAft>
                      </a:pPr>
                      <a:r>
                        <a:rPr lang="en-US" sz="1200">
                          <a:effectLst/>
                        </a:rPr>
                        <a:t>Working Capital Turnover</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9000/984=9.15</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9500/1264=7.52</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extLst>
                  <a:ext uri="{0D108BD9-81ED-4DB2-BD59-A6C34878D82A}">
                    <a16:rowId xmlns:a16="http://schemas.microsoft.com/office/drawing/2014/main" val="987034174"/>
                  </a:ext>
                </a:extLst>
              </a:tr>
              <a:tr h="313287">
                <a:tc>
                  <a:txBody>
                    <a:bodyPr/>
                    <a:lstStyle/>
                    <a:p>
                      <a:pPr>
                        <a:lnSpc>
                          <a:spcPct val="107000"/>
                        </a:lnSpc>
                        <a:spcAft>
                          <a:spcPts val="0"/>
                        </a:spcAft>
                      </a:pPr>
                      <a:r>
                        <a:rPr lang="en-US" sz="1200">
                          <a:effectLst/>
                        </a:rPr>
                        <a:t>Current Ratio</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1839/855=2.15</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2152/888=2.43</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extLst>
                  <a:ext uri="{0D108BD9-81ED-4DB2-BD59-A6C34878D82A}">
                    <a16:rowId xmlns:a16="http://schemas.microsoft.com/office/drawing/2014/main" val="2786806399"/>
                  </a:ext>
                </a:extLst>
              </a:tr>
              <a:tr h="313287">
                <a:tc>
                  <a:txBody>
                    <a:bodyPr/>
                    <a:lstStyle/>
                    <a:p>
                      <a:pPr>
                        <a:lnSpc>
                          <a:spcPct val="107000"/>
                        </a:lnSpc>
                        <a:spcAft>
                          <a:spcPts val="0"/>
                        </a:spcAft>
                      </a:pPr>
                      <a:r>
                        <a:rPr lang="en-US" sz="1200">
                          <a:effectLst/>
                        </a:rPr>
                        <a:t>Quick Ratio</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1839-700/855=1.33</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2152-750/888=1.58</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extLst>
                  <a:ext uri="{0D108BD9-81ED-4DB2-BD59-A6C34878D82A}">
                    <a16:rowId xmlns:a16="http://schemas.microsoft.com/office/drawing/2014/main" val="1897858025"/>
                  </a:ext>
                </a:extLst>
              </a:tr>
              <a:tr h="313287">
                <a:tc>
                  <a:txBody>
                    <a:bodyPr/>
                    <a:lstStyle/>
                    <a:p>
                      <a:pPr>
                        <a:lnSpc>
                          <a:spcPct val="107000"/>
                        </a:lnSpc>
                        <a:spcAft>
                          <a:spcPts val="0"/>
                        </a:spcAft>
                      </a:pPr>
                      <a:r>
                        <a:rPr lang="en-US" sz="1200">
                          <a:effectLst/>
                        </a:rPr>
                        <a:t>Debtor Days</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649*365/9000=26.32</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870*365/9500=33.43</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extLst>
                  <a:ext uri="{0D108BD9-81ED-4DB2-BD59-A6C34878D82A}">
                    <a16:rowId xmlns:a16="http://schemas.microsoft.com/office/drawing/2014/main" val="935809827"/>
                  </a:ext>
                </a:extLst>
              </a:tr>
              <a:tr h="313287">
                <a:tc>
                  <a:txBody>
                    <a:bodyPr/>
                    <a:lstStyle/>
                    <a:p>
                      <a:pPr>
                        <a:lnSpc>
                          <a:spcPct val="107000"/>
                        </a:lnSpc>
                        <a:spcAft>
                          <a:spcPts val="0"/>
                        </a:spcAft>
                      </a:pPr>
                      <a:r>
                        <a:rPr lang="en-US" sz="1200">
                          <a:effectLst/>
                        </a:rPr>
                        <a:t>Creditor Days</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660*365/6500=37.06</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690*365/7700=32.71</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extLst>
                  <a:ext uri="{0D108BD9-81ED-4DB2-BD59-A6C34878D82A}">
                    <a16:rowId xmlns:a16="http://schemas.microsoft.com/office/drawing/2014/main" val="1834732769"/>
                  </a:ext>
                </a:extLst>
              </a:tr>
              <a:tr h="313287">
                <a:tc>
                  <a:txBody>
                    <a:bodyPr/>
                    <a:lstStyle/>
                    <a:p>
                      <a:pPr>
                        <a:lnSpc>
                          <a:spcPct val="107000"/>
                        </a:lnSpc>
                        <a:spcAft>
                          <a:spcPts val="0"/>
                        </a:spcAft>
                      </a:pPr>
                      <a:r>
                        <a:rPr lang="en-US" sz="1200">
                          <a:effectLst/>
                        </a:rPr>
                        <a:t>Debt Ratio</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855+150/1839+1700=0.28</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888+150/2152+1750=0.27</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extLst>
                  <a:ext uri="{0D108BD9-81ED-4DB2-BD59-A6C34878D82A}">
                    <a16:rowId xmlns:a16="http://schemas.microsoft.com/office/drawing/2014/main" val="897519970"/>
                  </a:ext>
                </a:extLst>
              </a:tr>
              <a:tr h="313287">
                <a:tc>
                  <a:txBody>
                    <a:bodyPr/>
                    <a:lstStyle/>
                    <a:p>
                      <a:pPr>
                        <a:lnSpc>
                          <a:spcPct val="107000"/>
                        </a:lnSpc>
                        <a:spcAft>
                          <a:spcPts val="0"/>
                        </a:spcAft>
                      </a:pPr>
                      <a:r>
                        <a:rPr lang="en-US" sz="1200">
                          <a:effectLst/>
                        </a:rPr>
                        <a:t>Interest cover</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a:effectLst/>
                        </a:rPr>
                        <a:t>623+10/10=63.3</a:t>
                      </a:r>
                      <a:endParaRPr lang="en-GB" sz="120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tc>
                  <a:txBody>
                    <a:bodyPr/>
                    <a:lstStyle/>
                    <a:p>
                      <a:pPr>
                        <a:lnSpc>
                          <a:spcPct val="107000"/>
                        </a:lnSpc>
                        <a:spcAft>
                          <a:spcPts val="0"/>
                        </a:spcAft>
                      </a:pPr>
                      <a:r>
                        <a:rPr lang="en-US" sz="1200" dirty="0">
                          <a:effectLst/>
                        </a:rPr>
                        <a:t>307+9/9=35.1</a:t>
                      </a:r>
                      <a:endParaRPr lang="en-GB" sz="1200" dirty="0">
                        <a:effectLst/>
                        <a:latin typeface="Arial" panose="020B0604020202020204" pitchFamily="34" charset="0"/>
                        <a:ea typeface="Calibri" panose="020F0502020204030204" pitchFamily="34" charset="0"/>
                        <a:cs typeface="Times New Roman" panose="02020603050405020304" pitchFamily="18" charset="0"/>
                      </a:endParaRPr>
                    </a:p>
                  </a:txBody>
                  <a:tcPr marL="70862" marR="70862" marT="0" marB="0"/>
                </a:tc>
                <a:extLst>
                  <a:ext uri="{0D108BD9-81ED-4DB2-BD59-A6C34878D82A}">
                    <a16:rowId xmlns:a16="http://schemas.microsoft.com/office/drawing/2014/main" val="3157101390"/>
                  </a:ext>
                </a:extLst>
              </a:tr>
            </a:tbl>
          </a:graphicData>
        </a:graphic>
      </p:graphicFrame>
    </p:spTree>
    <p:extLst>
      <p:ext uri="{BB962C8B-B14F-4D97-AF65-F5344CB8AC3E}">
        <p14:creationId xmlns:p14="http://schemas.microsoft.com/office/powerpoint/2010/main" val="268333119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95CB840F-8E41-4CA5-B79B-25CC80AD2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AEBA7B-AA4C-4F12-866B-C542D3FDC099}"/>
              </a:ext>
            </a:extLst>
          </p:cNvPr>
          <p:cNvSpPr>
            <a:spLocks noGrp="1"/>
          </p:cNvSpPr>
          <p:nvPr>
            <p:ph type="title"/>
          </p:nvPr>
        </p:nvSpPr>
        <p:spPr>
          <a:xfrm>
            <a:off x="913795" y="609600"/>
            <a:ext cx="3078749" cy="970450"/>
          </a:xfrm>
        </p:spPr>
        <p:txBody>
          <a:bodyPr anchor="b">
            <a:normAutofit/>
          </a:bodyPr>
          <a:lstStyle/>
          <a:p>
            <a:pPr algn="l"/>
            <a:r>
              <a:rPr lang="en-GB" sz="2800">
                <a:ln>
                  <a:solidFill>
                    <a:srgbClr val="404040">
                      <a:alpha val="10000"/>
                    </a:srgbClr>
                  </a:solidFill>
                </a:ln>
                <a:solidFill>
                  <a:srgbClr val="DADADA"/>
                </a:solidFill>
              </a:rPr>
              <a:t>Financial Analysis Trends</a:t>
            </a:r>
          </a:p>
        </p:txBody>
      </p:sp>
      <p:sp>
        <p:nvSpPr>
          <p:cNvPr id="3" name="Content Placeholder 2">
            <a:extLst>
              <a:ext uri="{FF2B5EF4-FFF2-40B4-BE49-F238E27FC236}">
                <a16:creationId xmlns:a16="http://schemas.microsoft.com/office/drawing/2014/main" id="{1C4DCC69-E2A2-4454-9D2A-343E0E212FA0}"/>
              </a:ext>
            </a:extLst>
          </p:cNvPr>
          <p:cNvSpPr>
            <a:spLocks noGrp="1"/>
          </p:cNvSpPr>
          <p:nvPr>
            <p:ph idx="1"/>
          </p:nvPr>
        </p:nvSpPr>
        <p:spPr>
          <a:xfrm>
            <a:off x="913795" y="1732449"/>
            <a:ext cx="3078749" cy="4482084"/>
          </a:xfrm>
        </p:spPr>
        <p:txBody>
          <a:bodyPr anchor="t">
            <a:normAutofit/>
          </a:bodyPr>
          <a:lstStyle/>
          <a:p>
            <a:pPr>
              <a:buClr>
                <a:srgbClr val="DAF101"/>
              </a:buClr>
            </a:pPr>
            <a:r>
              <a:rPr lang="en-GB" sz="1600">
                <a:ln>
                  <a:solidFill>
                    <a:srgbClr val="404040">
                      <a:alpha val="10000"/>
                    </a:srgbClr>
                  </a:solidFill>
                </a:ln>
                <a:solidFill>
                  <a:srgbClr val="DADADA"/>
                </a:solidFill>
              </a:rPr>
              <a:t>Profitability </a:t>
            </a:r>
          </a:p>
          <a:p>
            <a:pPr>
              <a:buClr>
                <a:srgbClr val="DAF101"/>
              </a:buClr>
            </a:pPr>
            <a:endParaRPr lang="en-GB" sz="1600">
              <a:ln>
                <a:solidFill>
                  <a:srgbClr val="404040">
                    <a:alpha val="10000"/>
                  </a:srgbClr>
                </a:solidFill>
              </a:ln>
              <a:solidFill>
                <a:srgbClr val="DADADA"/>
              </a:solidFill>
            </a:endParaRPr>
          </a:p>
        </p:txBody>
      </p:sp>
      <p:pic>
        <p:nvPicPr>
          <p:cNvPr id="5" name="Picture 4" descr="A picture containing drawing&#10;&#10;Description automatically generated">
            <a:extLst>
              <a:ext uri="{FF2B5EF4-FFF2-40B4-BE49-F238E27FC236}">
                <a16:creationId xmlns:a16="http://schemas.microsoft.com/office/drawing/2014/main" id="{6695F004-7210-46F8-90AA-B82A0E4AB9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6339" y="1502764"/>
            <a:ext cx="6642193" cy="3852471"/>
          </a:xfrm>
          <a:prstGeom prst="rect">
            <a:avLst/>
          </a:prstGeom>
        </p:spPr>
      </p:pic>
    </p:spTree>
    <p:extLst>
      <p:ext uri="{BB962C8B-B14F-4D97-AF65-F5344CB8AC3E}">
        <p14:creationId xmlns:p14="http://schemas.microsoft.com/office/powerpoint/2010/main" val="31607389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E4B7-7359-4B80-B643-76C3CA559C0D}"/>
              </a:ext>
            </a:extLst>
          </p:cNvPr>
          <p:cNvSpPr>
            <a:spLocks noGrp="1"/>
          </p:cNvSpPr>
          <p:nvPr>
            <p:ph type="title"/>
          </p:nvPr>
        </p:nvSpPr>
        <p:spPr>
          <a:xfrm>
            <a:off x="1370693" y="4406537"/>
            <a:ext cx="9440034" cy="1088336"/>
          </a:xfrm>
        </p:spPr>
        <p:txBody>
          <a:bodyPr vert="horz" lIns="91440" tIns="45720" rIns="91440" bIns="45720" rtlCol="0" anchor="b">
            <a:normAutofit/>
          </a:bodyPr>
          <a:lstStyle/>
          <a:p>
            <a:r>
              <a:rPr lang="en-US" sz="4800"/>
              <a:t>Financial Trends Analysis </a:t>
            </a:r>
          </a:p>
        </p:txBody>
      </p:sp>
      <p:sp>
        <p:nvSpPr>
          <p:cNvPr id="3" name="Content Placeholder 2">
            <a:extLst>
              <a:ext uri="{FF2B5EF4-FFF2-40B4-BE49-F238E27FC236}">
                <a16:creationId xmlns:a16="http://schemas.microsoft.com/office/drawing/2014/main" id="{8DB55324-2F76-4085-91D2-CEE43B80CC4F}"/>
              </a:ext>
            </a:extLst>
          </p:cNvPr>
          <p:cNvSpPr>
            <a:spLocks noGrp="1"/>
          </p:cNvSpPr>
          <p:nvPr>
            <p:ph idx="1"/>
          </p:nvPr>
        </p:nvSpPr>
        <p:spPr>
          <a:xfrm>
            <a:off x="1370693" y="5494872"/>
            <a:ext cx="9440034" cy="621614"/>
          </a:xfrm>
        </p:spPr>
        <p:txBody>
          <a:bodyPr vert="horz" lIns="91440" tIns="45720" rIns="91440" bIns="45720" rtlCol="0" anchor="t">
            <a:normAutofit/>
          </a:bodyPr>
          <a:lstStyle/>
          <a:p>
            <a:pPr marL="0" indent="0" algn="ctr">
              <a:buNone/>
            </a:pPr>
            <a:r>
              <a:rPr lang="en-US">
                <a:solidFill>
                  <a:srgbClr val="CF6009"/>
                </a:solidFill>
              </a:rPr>
              <a:t>Liquidity </a:t>
            </a:r>
          </a:p>
        </p:txBody>
      </p:sp>
      <p:pic>
        <p:nvPicPr>
          <p:cNvPr id="5" name="Picture 4" descr="A close up of a logo&#10;&#10;Description automatically generated">
            <a:extLst>
              <a:ext uri="{FF2B5EF4-FFF2-40B4-BE49-F238E27FC236}">
                <a16:creationId xmlns:a16="http://schemas.microsoft.com/office/drawing/2014/main" id="{3D3ABF4F-77D2-4D8A-813B-6CAF3C4523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58467" y="643463"/>
            <a:ext cx="5681853" cy="3249553"/>
          </a:xfrm>
          <a:prstGeom prst="rect">
            <a:avLst/>
          </a:prstGeom>
        </p:spPr>
      </p:pic>
    </p:spTree>
    <p:extLst>
      <p:ext uri="{BB962C8B-B14F-4D97-AF65-F5344CB8AC3E}">
        <p14:creationId xmlns:p14="http://schemas.microsoft.com/office/powerpoint/2010/main" val="39691705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9">
            <a:extLst>
              <a:ext uri="{FF2B5EF4-FFF2-40B4-BE49-F238E27FC236}">
                <a16:creationId xmlns:a16="http://schemas.microsoft.com/office/drawing/2014/main" id="{95CB840F-8E41-4CA5-B79B-25CC80AD2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4BB28E-CC56-4BAE-803D-79E35B20CD5F}"/>
              </a:ext>
            </a:extLst>
          </p:cNvPr>
          <p:cNvSpPr>
            <a:spLocks noGrp="1"/>
          </p:cNvSpPr>
          <p:nvPr>
            <p:ph type="title"/>
          </p:nvPr>
        </p:nvSpPr>
        <p:spPr>
          <a:xfrm>
            <a:off x="913795" y="609600"/>
            <a:ext cx="3078749" cy="970450"/>
          </a:xfrm>
        </p:spPr>
        <p:txBody>
          <a:bodyPr anchor="b">
            <a:normAutofit/>
          </a:bodyPr>
          <a:lstStyle/>
          <a:p>
            <a:pPr algn="l"/>
            <a:r>
              <a:rPr lang="en-GB" sz="2800">
                <a:ln>
                  <a:solidFill>
                    <a:srgbClr val="404040">
                      <a:alpha val="10000"/>
                    </a:srgbClr>
                  </a:solidFill>
                </a:ln>
                <a:solidFill>
                  <a:srgbClr val="DADADA"/>
                </a:solidFill>
              </a:rPr>
              <a:t>Financial Trends Analysis </a:t>
            </a:r>
          </a:p>
        </p:txBody>
      </p:sp>
      <p:sp>
        <p:nvSpPr>
          <p:cNvPr id="3" name="Content Placeholder 2">
            <a:extLst>
              <a:ext uri="{FF2B5EF4-FFF2-40B4-BE49-F238E27FC236}">
                <a16:creationId xmlns:a16="http://schemas.microsoft.com/office/drawing/2014/main" id="{5C54FB5D-EF7E-40B9-9519-429C46A2AF0F}"/>
              </a:ext>
            </a:extLst>
          </p:cNvPr>
          <p:cNvSpPr>
            <a:spLocks noGrp="1"/>
          </p:cNvSpPr>
          <p:nvPr>
            <p:ph idx="1"/>
          </p:nvPr>
        </p:nvSpPr>
        <p:spPr>
          <a:xfrm>
            <a:off x="913795" y="1732449"/>
            <a:ext cx="3078749" cy="4058751"/>
          </a:xfrm>
        </p:spPr>
        <p:txBody>
          <a:bodyPr anchor="t">
            <a:normAutofit/>
          </a:bodyPr>
          <a:lstStyle/>
          <a:p>
            <a:r>
              <a:rPr lang="en-GB" sz="1600">
                <a:ln>
                  <a:solidFill>
                    <a:srgbClr val="404040">
                      <a:alpha val="10000"/>
                    </a:srgbClr>
                  </a:solidFill>
                </a:ln>
                <a:solidFill>
                  <a:srgbClr val="DADADA"/>
                </a:solidFill>
              </a:rPr>
              <a:t>Gearing </a:t>
            </a:r>
          </a:p>
          <a:p>
            <a:endParaRPr lang="en-GB" sz="1600">
              <a:ln>
                <a:solidFill>
                  <a:srgbClr val="404040">
                    <a:alpha val="10000"/>
                  </a:srgbClr>
                </a:solidFill>
              </a:ln>
              <a:solidFill>
                <a:srgbClr val="DADADA"/>
              </a:solidFill>
            </a:endParaRPr>
          </a:p>
        </p:txBody>
      </p:sp>
      <p:sp>
        <p:nvSpPr>
          <p:cNvPr id="12" name="Rectangle 11">
            <a:extLst>
              <a:ext uri="{FF2B5EF4-FFF2-40B4-BE49-F238E27FC236}">
                <a16:creationId xmlns:a16="http://schemas.microsoft.com/office/drawing/2014/main" id="{BEF75C5D-2BA1-43DF-A7EA-02C7DEC122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965196"/>
            <a:ext cx="6581364" cy="4781641"/>
          </a:xfrm>
          <a:prstGeom prst="rect">
            <a:avLst/>
          </a:prstGeom>
          <a:solidFill>
            <a:schemeClr val="bg1"/>
          </a:solidFill>
          <a:ln w="190500">
            <a:solidFill>
              <a:srgbClr val="FFFFFF">
                <a:alpha val="7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creenshot of a cell phone&#10;&#10;Description automatically generated">
            <a:extLst>
              <a:ext uri="{FF2B5EF4-FFF2-40B4-BE49-F238E27FC236}">
                <a16:creationId xmlns:a16="http://schemas.microsoft.com/office/drawing/2014/main" id="{FF657B52-1893-4AC6-B9A1-44AE6996EB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0640" y="1683985"/>
            <a:ext cx="5676236" cy="3344064"/>
          </a:xfrm>
          <a:prstGeom prst="rect">
            <a:avLst/>
          </a:prstGeom>
        </p:spPr>
      </p:pic>
    </p:spTree>
    <p:extLst>
      <p:ext uri="{BB962C8B-B14F-4D97-AF65-F5344CB8AC3E}">
        <p14:creationId xmlns:p14="http://schemas.microsoft.com/office/powerpoint/2010/main" val="190726376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9652D62-ECFB-408E-ABE6-155A644F4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FEA985-924B-4044-8778-32D1E7164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lumMod val="75000"/>
              <a:lumOff val="25000"/>
            </a:schemeClr>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7670EB-F022-4D1E-A114-C52987A7AA47}"/>
              </a:ext>
            </a:extLst>
          </p:cNvPr>
          <p:cNvSpPr>
            <a:spLocks noGrp="1"/>
          </p:cNvSpPr>
          <p:nvPr>
            <p:ph type="title"/>
          </p:nvPr>
        </p:nvSpPr>
        <p:spPr>
          <a:xfrm>
            <a:off x="913795" y="963506"/>
            <a:ext cx="3740815" cy="4827693"/>
          </a:xfrm>
        </p:spPr>
        <p:txBody>
          <a:bodyPr>
            <a:normAutofit/>
          </a:bodyPr>
          <a:lstStyle/>
          <a:p>
            <a:pPr algn="r"/>
            <a:r>
              <a:rPr lang="en-GB"/>
              <a:t>Knowledge from Ratio Analysis </a:t>
            </a:r>
          </a:p>
        </p:txBody>
      </p:sp>
      <p:cxnSp>
        <p:nvCxnSpPr>
          <p:cNvPr id="14" name="Straight Connector 11">
            <a:extLst>
              <a:ext uri="{FF2B5EF4-FFF2-40B4-BE49-F238E27FC236}">
                <a16:creationId xmlns:a16="http://schemas.microsoft.com/office/drawing/2014/main" id="{96C7F9CB-BCC3-4648-8DEF-07B0887D87D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81187"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Content Placeholder 2">
            <a:extLst>
              <a:ext uri="{FF2B5EF4-FFF2-40B4-BE49-F238E27FC236}">
                <a16:creationId xmlns:a16="http://schemas.microsoft.com/office/drawing/2014/main" id="{3D1473A2-2AA2-4ED5-9287-D0C2BC50F052}"/>
              </a:ext>
            </a:extLst>
          </p:cNvPr>
          <p:cNvSpPr>
            <a:spLocks noGrp="1"/>
          </p:cNvSpPr>
          <p:nvPr>
            <p:ph idx="1"/>
          </p:nvPr>
        </p:nvSpPr>
        <p:spPr>
          <a:xfrm>
            <a:off x="5307765" y="963507"/>
            <a:ext cx="5959791" cy="4827694"/>
          </a:xfrm>
          <a:effectLst/>
        </p:spPr>
        <p:txBody>
          <a:bodyPr anchor="ctr">
            <a:normAutofit/>
          </a:bodyPr>
          <a:lstStyle/>
          <a:p>
            <a:r>
              <a:rPr lang="en-GB">
                <a:solidFill>
                  <a:schemeClr val="tx1"/>
                </a:solidFill>
              </a:rPr>
              <a:t>On the other hand, Kayathiri Bai and Buvaneshwaran (2015) mentioned that ratio analysis within the hotel management industry in the </a:t>
            </a:r>
            <a:r>
              <a:rPr lang="en-GB" b="1" i="1">
                <a:solidFill>
                  <a:schemeClr val="tx1"/>
                </a:solidFill>
              </a:rPr>
              <a:t>verification of the potential opportunities of investment</a:t>
            </a:r>
            <a:r>
              <a:rPr lang="en-GB">
                <a:solidFill>
                  <a:schemeClr val="tx1"/>
                </a:solidFill>
              </a:rPr>
              <a:t> for the potential investors within the hotel management industry. </a:t>
            </a:r>
            <a:endParaRPr lang="en-US">
              <a:solidFill>
                <a:schemeClr val="tx1"/>
              </a:solidFill>
            </a:endParaRPr>
          </a:p>
          <a:p>
            <a:r>
              <a:rPr lang="en-GB">
                <a:solidFill>
                  <a:schemeClr val="tx1"/>
                </a:solidFill>
              </a:rPr>
              <a:t>The fluctuations taking place within them help in understanding the </a:t>
            </a:r>
            <a:r>
              <a:rPr lang="en-GB" b="1" i="1">
                <a:solidFill>
                  <a:schemeClr val="tx1"/>
                </a:solidFill>
              </a:rPr>
              <a:t>consistency within the financial positions</a:t>
            </a:r>
            <a:r>
              <a:rPr lang="en-GB">
                <a:solidFill>
                  <a:schemeClr val="tx1"/>
                </a:solidFill>
              </a:rPr>
              <a:t> of the companies in the industry.</a:t>
            </a:r>
          </a:p>
          <a:p>
            <a:r>
              <a:rPr lang="en-GB" b="1" i="1">
                <a:solidFill>
                  <a:schemeClr val="tx1"/>
                </a:solidFill>
              </a:rPr>
              <a:t>Inconsistencies can be identified</a:t>
            </a:r>
            <a:r>
              <a:rPr lang="en-GB">
                <a:solidFill>
                  <a:schemeClr val="tx1"/>
                </a:solidFill>
              </a:rPr>
              <a:t> through considering the fluctuations and the </a:t>
            </a:r>
            <a:r>
              <a:rPr lang="en-GB" b="1" i="1">
                <a:solidFill>
                  <a:schemeClr val="tx1"/>
                </a:solidFill>
              </a:rPr>
              <a:t>loopholes in financial performance</a:t>
            </a:r>
            <a:r>
              <a:rPr lang="en-GB">
                <a:solidFill>
                  <a:schemeClr val="tx1"/>
                </a:solidFill>
              </a:rPr>
              <a:t> can be found</a:t>
            </a:r>
          </a:p>
        </p:txBody>
      </p:sp>
    </p:spTree>
    <p:extLst>
      <p:ext uri="{BB962C8B-B14F-4D97-AF65-F5344CB8AC3E}">
        <p14:creationId xmlns:p14="http://schemas.microsoft.com/office/powerpoint/2010/main" val="429395454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3D9BD5-A493-4B97-963D-60135D533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1F759AF4-E342-4E60-8A32-C44A328F2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2F6FAF-606F-4989-9BD6-2CE20CD37189}"/>
              </a:ext>
            </a:extLst>
          </p:cNvPr>
          <p:cNvSpPr>
            <a:spLocks noGrp="1"/>
          </p:cNvSpPr>
          <p:nvPr>
            <p:ph type="title"/>
          </p:nvPr>
        </p:nvSpPr>
        <p:spPr>
          <a:xfrm>
            <a:off x="7534655" y="1023257"/>
            <a:ext cx="3732902" cy="4570457"/>
          </a:xfrm>
          <a:effectLst/>
        </p:spPr>
        <p:txBody>
          <a:bodyPr>
            <a:normAutofit/>
          </a:bodyPr>
          <a:lstStyle/>
          <a:p>
            <a:pPr algn="l"/>
            <a:r>
              <a:rPr lang="en-GB"/>
              <a:t>Benefits and Limitation of Ratio Analysis</a:t>
            </a:r>
          </a:p>
        </p:txBody>
      </p:sp>
      <p:sp>
        <p:nvSpPr>
          <p:cNvPr id="14" name="Content Placeholder 2">
            <a:extLst>
              <a:ext uri="{FF2B5EF4-FFF2-40B4-BE49-F238E27FC236}">
                <a16:creationId xmlns:a16="http://schemas.microsoft.com/office/drawing/2014/main" id="{E6CE857B-569B-4752-9A1A-F50EE0955679}"/>
              </a:ext>
            </a:extLst>
          </p:cNvPr>
          <p:cNvSpPr>
            <a:spLocks noGrp="1"/>
          </p:cNvSpPr>
          <p:nvPr>
            <p:ph idx="1"/>
          </p:nvPr>
        </p:nvSpPr>
        <p:spPr>
          <a:xfrm>
            <a:off x="913795" y="1023257"/>
            <a:ext cx="6025645" cy="4570457"/>
          </a:xfrm>
          <a:effectLst/>
        </p:spPr>
        <p:txBody>
          <a:bodyPr anchor="ctr">
            <a:normAutofit/>
          </a:bodyPr>
          <a:lstStyle/>
          <a:p>
            <a:pPr>
              <a:lnSpc>
                <a:spcPct val="90000"/>
              </a:lnSpc>
            </a:pPr>
            <a:r>
              <a:rPr lang="en-US" b="1" i="1"/>
              <a:t>Benefits </a:t>
            </a:r>
          </a:p>
          <a:p>
            <a:pPr>
              <a:lnSpc>
                <a:spcPct val="90000"/>
              </a:lnSpc>
              <a:buFont typeface="Wingdings" pitchFamily="2" charset="2"/>
              <a:buChar char="q"/>
            </a:pPr>
            <a:r>
              <a:rPr lang="en-GB"/>
              <a:t>Ratio analysis helps in the summarisation of financial statements into numerical figures that are comparative (</a:t>
            </a:r>
            <a:r>
              <a:rPr lang="en-GB" err="1"/>
              <a:t>Muritala</a:t>
            </a:r>
            <a:r>
              <a:rPr lang="en-GB"/>
              <a:t>, 2018). </a:t>
            </a:r>
            <a:endParaRPr lang="en-US" b="1" i="1"/>
          </a:p>
          <a:p>
            <a:pPr>
              <a:lnSpc>
                <a:spcPct val="90000"/>
              </a:lnSpc>
            </a:pPr>
            <a:r>
              <a:rPr lang="en-GB"/>
              <a:t>Ratios simplify the accounting statements of companies in the tourism and hotel industry, resulting to financial efficacy, solvency, profitability and others. </a:t>
            </a:r>
            <a:endParaRPr lang="en-US" b="1" i="1"/>
          </a:p>
          <a:p>
            <a:pPr>
              <a:lnSpc>
                <a:spcPct val="90000"/>
              </a:lnSpc>
            </a:pPr>
            <a:r>
              <a:rPr lang="en-US" b="1" i="1"/>
              <a:t>Limitations </a:t>
            </a:r>
          </a:p>
          <a:p>
            <a:pPr>
              <a:lnSpc>
                <a:spcPct val="90000"/>
              </a:lnSpc>
              <a:buFont typeface="Wingdings" pitchFamily="2" charset="2"/>
              <a:buChar char="q"/>
            </a:pPr>
            <a:r>
              <a:rPr lang="en-GB"/>
              <a:t>Ratio analysis is historical in nature and fails to provide current financial conditions of a company. </a:t>
            </a:r>
          </a:p>
          <a:p>
            <a:pPr>
              <a:lnSpc>
                <a:spcPct val="90000"/>
              </a:lnSpc>
              <a:buFont typeface="Wingdings" pitchFamily="2" charset="2"/>
              <a:buChar char="q"/>
            </a:pPr>
            <a:r>
              <a:rPr lang="en-GB"/>
              <a:t>At the same time, there are often limitations within financial statements of a company (</a:t>
            </a:r>
            <a:r>
              <a:rPr lang="en-GB" err="1"/>
              <a:t>Faello</a:t>
            </a:r>
            <a:r>
              <a:rPr lang="en-GB"/>
              <a:t>, 2015). </a:t>
            </a:r>
            <a:endParaRPr lang="en-US" b="1" i="1"/>
          </a:p>
          <a:p>
            <a:pPr>
              <a:lnSpc>
                <a:spcPct val="90000"/>
              </a:lnSpc>
            </a:pPr>
            <a:endParaRPr lang="en-GB"/>
          </a:p>
        </p:txBody>
      </p:sp>
      <p:cxnSp>
        <p:nvCxnSpPr>
          <p:cNvPr id="15" name="Straight Connector 11">
            <a:extLst>
              <a:ext uri="{FF2B5EF4-FFF2-40B4-BE49-F238E27FC236}">
                <a16:creationId xmlns:a16="http://schemas.microsoft.com/office/drawing/2014/main" id="{A49B2805-6469-407A-A68A-BB85AC8A8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23630"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880115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99140-C1CD-43B6-890B-86677FC66CB3}"/>
              </a:ext>
            </a:extLst>
          </p:cNvPr>
          <p:cNvSpPr>
            <a:spLocks noGrp="1"/>
          </p:cNvSpPr>
          <p:nvPr>
            <p:ph type="title"/>
          </p:nvPr>
        </p:nvSpPr>
        <p:spPr>
          <a:xfrm>
            <a:off x="913795" y="609600"/>
            <a:ext cx="10353762" cy="970450"/>
          </a:xfrm>
        </p:spPr>
        <p:txBody>
          <a:bodyPr>
            <a:normAutofit/>
          </a:bodyPr>
          <a:lstStyle/>
          <a:p>
            <a:r>
              <a:rPr lang="en-GB"/>
              <a:t>Conclusion </a:t>
            </a:r>
            <a:endParaRPr lang="en-GB" dirty="0"/>
          </a:p>
        </p:txBody>
      </p:sp>
      <p:pic>
        <p:nvPicPr>
          <p:cNvPr id="10" name="Picture 9">
            <a:extLst>
              <a:ext uri="{FF2B5EF4-FFF2-40B4-BE49-F238E27FC236}">
                <a16:creationId xmlns:a16="http://schemas.microsoft.com/office/drawing/2014/main" id="{A8D526D7-C782-4F65-A21F-A6B40D869B47}"/>
              </a:ext>
              <a:ext uri="{C183D7F6-B498-43B3-948B-1728B52AA6E4}">
                <adec:decorative xmlns:adec="http://schemas.microsoft.com/office/drawing/2017/decorative" val="1"/>
              </a:ext>
            </a:extLst>
          </p:cNvPr>
          <p:cNvPicPr preferRelativeResize="0">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98" t="2669" r="616"/>
          <a:stretch/>
        </p:blipFill>
        <p:spPr>
          <a:xfrm>
            <a:off x="-1" y="1731964"/>
            <a:ext cx="12192001" cy="5126036"/>
          </a:xfrm>
          <a:prstGeom prst="rect">
            <a:avLst/>
          </a:prstGeom>
          <a:effectLst>
            <a:innerShdw blurRad="63500" dist="50800" dir="16200000">
              <a:prstClr val="black">
                <a:alpha val="50000"/>
              </a:prstClr>
            </a:innerShdw>
          </a:effectLst>
        </p:spPr>
      </p:pic>
      <p:graphicFrame>
        <p:nvGraphicFramePr>
          <p:cNvPr id="5" name="Content Placeholder 2">
            <a:extLst>
              <a:ext uri="{FF2B5EF4-FFF2-40B4-BE49-F238E27FC236}">
                <a16:creationId xmlns:a16="http://schemas.microsoft.com/office/drawing/2014/main" id="{234DE37C-5621-40EA-B4A3-9EEFA070D5FE}"/>
              </a:ext>
            </a:extLst>
          </p:cNvPr>
          <p:cNvGraphicFramePr>
            <a:graphicFrameLocks noGrp="1"/>
          </p:cNvGraphicFramePr>
          <p:nvPr>
            <p:ph idx="1"/>
            <p:extLst>
              <p:ext uri="{D42A27DB-BD31-4B8C-83A1-F6EECF244321}">
                <p14:modId xmlns:p14="http://schemas.microsoft.com/office/powerpoint/2010/main" val="3087863641"/>
              </p:ext>
            </p:extLst>
          </p:nvPr>
        </p:nvGraphicFramePr>
        <p:xfrm>
          <a:off x="914400" y="1892830"/>
          <a:ext cx="10353675" cy="389836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80123580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1CE2F-EA56-4E2E-B272-482EA3C51CE1}"/>
              </a:ext>
            </a:extLst>
          </p:cNvPr>
          <p:cNvSpPr>
            <a:spLocks noGrp="1"/>
          </p:cNvSpPr>
          <p:nvPr>
            <p:ph type="title"/>
          </p:nvPr>
        </p:nvSpPr>
        <p:spPr>
          <a:xfrm>
            <a:off x="7870370" y="643466"/>
            <a:ext cx="3604848" cy="5147734"/>
          </a:xfrm>
        </p:spPr>
        <p:txBody>
          <a:bodyPr>
            <a:normAutofit/>
          </a:bodyPr>
          <a:lstStyle/>
          <a:p>
            <a:pPr algn="l"/>
            <a:r>
              <a:rPr lang="en-GB"/>
              <a:t>References :</a:t>
            </a:r>
          </a:p>
        </p:txBody>
      </p:sp>
      <p:sp>
        <p:nvSpPr>
          <p:cNvPr id="17" name="Rectangle 7">
            <a:extLst>
              <a:ext uri="{FF2B5EF4-FFF2-40B4-BE49-F238E27FC236}">
                <a16:creationId xmlns:a16="http://schemas.microsoft.com/office/drawing/2014/main" id="{31F60DE6-EAFC-45E6-BD0F-C2A1C0754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accent2">
              <a:lumMod val="75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8" name="Rectangle 9">
            <a:extLst>
              <a:ext uri="{FF2B5EF4-FFF2-40B4-BE49-F238E27FC236}">
                <a16:creationId xmlns:a16="http://schemas.microsoft.com/office/drawing/2014/main" id="{8CC6D5EB-22C5-4EEC-A9F1-839ABC702E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38655" y="0"/>
            <a:ext cx="6095999" cy="685800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629EFC3-A5A1-4997-B3D1-A90085EC6400}"/>
              </a:ext>
            </a:extLst>
          </p:cNvPr>
          <p:cNvSpPr>
            <a:spLocks noGrp="1"/>
          </p:cNvSpPr>
          <p:nvPr>
            <p:ph idx="1"/>
          </p:nvPr>
        </p:nvSpPr>
        <p:spPr>
          <a:xfrm>
            <a:off x="1687286" y="643467"/>
            <a:ext cx="5453744" cy="5147733"/>
          </a:xfrm>
          <a:effectLst/>
        </p:spPr>
        <p:txBody>
          <a:bodyPr anchor="ctr">
            <a:normAutofit fontScale="55000" lnSpcReduction="20000"/>
          </a:bodyPr>
          <a:lstStyle/>
          <a:p>
            <a:pPr>
              <a:lnSpc>
                <a:spcPct val="90000"/>
              </a:lnSpc>
            </a:pPr>
            <a:r>
              <a:rPr lang="en-GB" sz="2200" b="1" dirty="0" err="1">
                <a:solidFill>
                  <a:schemeClr val="tx1"/>
                </a:solidFill>
                <a:effectLst/>
              </a:rPr>
              <a:t>Arif</a:t>
            </a:r>
            <a:r>
              <a:rPr lang="en-GB" sz="2200" b="1" dirty="0">
                <a:solidFill>
                  <a:schemeClr val="tx1"/>
                </a:solidFill>
                <a:effectLst/>
              </a:rPr>
              <a:t>, T.M.H., Noor-E-Jannat, K. and Anwar, S.R., 2016. Financial Statement and Competitiveness Analysis: A Study on Tourism &amp; Hospitality Industry in Bangladesh. </a:t>
            </a:r>
            <a:r>
              <a:rPr lang="en-GB" sz="2200" b="1" i="1" dirty="0">
                <a:solidFill>
                  <a:schemeClr val="tx1"/>
                </a:solidFill>
                <a:effectLst/>
              </a:rPr>
              <a:t>International Journal of Financial Research</a:t>
            </a:r>
            <a:r>
              <a:rPr lang="en-GB" sz="2200" b="1" dirty="0">
                <a:solidFill>
                  <a:schemeClr val="tx1"/>
                </a:solidFill>
                <a:effectLst/>
              </a:rPr>
              <a:t>, </a:t>
            </a:r>
            <a:r>
              <a:rPr lang="en-GB" sz="2200" b="1" i="1" dirty="0">
                <a:solidFill>
                  <a:schemeClr val="tx1"/>
                </a:solidFill>
                <a:effectLst/>
              </a:rPr>
              <a:t>7</a:t>
            </a:r>
            <a:r>
              <a:rPr lang="en-GB" sz="2200" b="1" dirty="0">
                <a:solidFill>
                  <a:schemeClr val="tx1"/>
                </a:solidFill>
                <a:effectLst/>
              </a:rPr>
              <a:t>(4), pp.180-189.</a:t>
            </a:r>
            <a:endParaRPr lang="en-GB" sz="2200" dirty="0">
              <a:solidFill>
                <a:schemeClr val="tx1"/>
              </a:solidFill>
              <a:effectLst/>
            </a:endParaRPr>
          </a:p>
          <a:p>
            <a:pPr>
              <a:lnSpc>
                <a:spcPct val="90000"/>
              </a:lnSpc>
            </a:pPr>
            <a:r>
              <a:rPr lang="en-GB" sz="2200" b="1" dirty="0">
                <a:solidFill>
                  <a:schemeClr val="tx1"/>
                </a:solidFill>
                <a:effectLst/>
              </a:rPr>
              <a:t>Barrow, C(2001) Financial Management for the Small Business(5</a:t>
            </a:r>
            <a:r>
              <a:rPr lang="en-GB" sz="2200" b="1" baseline="30000" dirty="0">
                <a:solidFill>
                  <a:schemeClr val="tx1"/>
                </a:solidFill>
                <a:effectLst/>
              </a:rPr>
              <a:t>th</a:t>
            </a:r>
            <a:r>
              <a:rPr lang="en-GB" sz="2200" b="1" dirty="0">
                <a:solidFill>
                  <a:schemeClr val="tx1"/>
                </a:solidFill>
                <a:effectLst/>
              </a:rPr>
              <a:t> Ed.) London: The Sunday Times</a:t>
            </a:r>
            <a:endParaRPr lang="en-GB" sz="2200" dirty="0">
              <a:solidFill>
                <a:schemeClr val="tx1"/>
              </a:solidFill>
              <a:effectLst/>
            </a:endParaRPr>
          </a:p>
          <a:p>
            <a:pPr>
              <a:lnSpc>
                <a:spcPct val="90000"/>
              </a:lnSpc>
            </a:pPr>
            <a:r>
              <a:rPr lang="en-GB" sz="2200" b="1" dirty="0">
                <a:solidFill>
                  <a:schemeClr val="tx1"/>
                </a:solidFill>
                <a:effectLst/>
              </a:rPr>
              <a:t>Ben </a:t>
            </a:r>
            <a:r>
              <a:rPr lang="en-GB" sz="2200" b="1" dirty="0" err="1">
                <a:solidFill>
                  <a:schemeClr val="tx1"/>
                </a:solidFill>
                <a:effectLst/>
              </a:rPr>
              <a:t>Aissa</a:t>
            </a:r>
            <a:r>
              <a:rPr lang="en-GB" sz="2200" b="1" dirty="0">
                <a:solidFill>
                  <a:schemeClr val="tx1"/>
                </a:solidFill>
                <a:effectLst/>
              </a:rPr>
              <a:t>, S. and </a:t>
            </a:r>
            <a:r>
              <a:rPr lang="en-GB" sz="2200" b="1" dirty="0" err="1">
                <a:solidFill>
                  <a:schemeClr val="tx1"/>
                </a:solidFill>
                <a:effectLst/>
              </a:rPr>
              <a:t>Goaied</a:t>
            </a:r>
            <a:r>
              <a:rPr lang="en-GB" sz="2200" b="1" dirty="0">
                <a:solidFill>
                  <a:schemeClr val="tx1"/>
                </a:solidFill>
                <a:effectLst/>
              </a:rPr>
              <a:t>, M., 2016. Determinants of tourism hotel market efficiency. </a:t>
            </a:r>
            <a:r>
              <a:rPr lang="en-GB" sz="2200" b="1" i="1" dirty="0">
                <a:solidFill>
                  <a:schemeClr val="tx1"/>
                </a:solidFill>
                <a:effectLst/>
              </a:rPr>
              <a:t>International Journal of Culture, Tourism and Hospitality Research</a:t>
            </a:r>
            <a:r>
              <a:rPr lang="en-GB" sz="2200" b="1" dirty="0">
                <a:solidFill>
                  <a:schemeClr val="tx1"/>
                </a:solidFill>
                <a:effectLst/>
              </a:rPr>
              <a:t>, </a:t>
            </a:r>
            <a:r>
              <a:rPr lang="en-GB" sz="2200" b="1" i="1" dirty="0">
                <a:solidFill>
                  <a:schemeClr val="tx1"/>
                </a:solidFill>
                <a:effectLst/>
              </a:rPr>
              <a:t>10</a:t>
            </a:r>
            <a:r>
              <a:rPr lang="en-GB" sz="2200" b="1" dirty="0">
                <a:solidFill>
                  <a:schemeClr val="tx1"/>
                </a:solidFill>
                <a:effectLst/>
              </a:rPr>
              <a:t>(2), pp.173-190.</a:t>
            </a:r>
            <a:endParaRPr lang="en-GB" sz="2200" dirty="0">
              <a:solidFill>
                <a:schemeClr val="tx1"/>
              </a:solidFill>
              <a:effectLst/>
            </a:endParaRPr>
          </a:p>
          <a:p>
            <a:pPr>
              <a:lnSpc>
                <a:spcPct val="90000"/>
              </a:lnSpc>
            </a:pPr>
            <a:r>
              <a:rPr lang="en-GB" sz="2200" b="1" dirty="0" err="1">
                <a:solidFill>
                  <a:schemeClr val="tx1"/>
                </a:solidFill>
                <a:effectLst/>
              </a:rPr>
              <a:t>Faello</a:t>
            </a:r>
            <a:r>
              <a:rPr lang="en-GB" sz="2200" b="1" dirty="0">
                <a:solidFill>
                  <a:schemeClr val="tx1"/>
                </a:solidFill>
                <a:effectLst/>
              </a:rPr>
              <a:t>, J., 2015. Understanding the limitations of financial ratios. </a:t>
            </a:r>
            <a:r>
              <a:rPr lang="en-GB" sz="2200" b="1" i="1" dirty="0">
                <a:solidFill>
                  <a:schemeClr val="tx1"/>
                </a:solidFill>
                <a:effectLst/>
              </a:rPr>
              <a:t>Academy of Accounting and Financial Studies Journal</a:t>
            </a:r>
            <a:r>
              <a:rPr lang="en-GB" sz="2200" b="1" dirty="0">
                <a:solidFill>
                  <a:schemeClr val="tx1"/>
                </a:solidFill>
                <a:effectLst/>
              </a:rPr>
              <a:t>, </a:t>
            </a:r>
            <a:r>
              <a:rPr lang="en-GB" sz="2200" b="1" i="1" dirty="0">
                <a:solidFill>
                  <a:schemeClr val="tx1"/>
                </a:solidFill>
                <a:effectLst/>
              </a:rPr>
              <a:t>19</a:t>
            </a:r>
            <a:r>
              <a:rPr lang="en-GB" sz="2200" b="1" dirty="0">
                <a:solidFill>
                  <a:schemeClr val="tx1"/>
                </a:solidFill>
                <a:effectLst/>
              </a:rPr>
              <a:t>(3), p.75.</a:t>
            </a:r>
            <a:endParaRPr lang="en-GB" sz="2200" dirty="0">
              <a:solidFill>
                <a:schemeClr val="tx1"/>
              </a:solidFill>
              <a:effectLst/>
            </a:endParaRPr>
          </a:p>
          <a:p>
            <a:pPr>
              <a:lnSpc>
                <a:spcPct val="90000"/>
              </a:lnSpc>
            </a:pPr>
            <a:r>
              <a:rPr lang="en-GB" sz="2200" b="1" dirty="0" err="1">
                <a:solidFill>
                  <a:schemeClr val="tx1"/>
                </a:solidFill>
                <a:effectLst/>
              </a:rPr>
              <a:t>Gemar</a:t>
            </a:r>
            <a:r>
              <a:rPr lang="en-GB" sz="2200" b="1" dirty="0">
                <a:solidFill>
                  <a:schemeClr val="tx1"/>
                </a:solidFill>
                <a:effectLst/>
              </a:rPr>
              <a:t>, G., Soler, I.P. and Guzman-Parra, V.F., 2019. Predicting bankruptcy in resort hotels: a survival analysis. </a:t>
            </a:r>
            <a:r>
              <a:rPr lang="en-GB" sz="2200" b="1" i="1" dirty="0">
                <a:solidFill>
                  <a:schemeClr val="tx1"/>
                </a:solidFill>
                <a:effectLst/>
              </a:rPr>
              <a:t>International Journal of Contemporary Hospitality Management</a:t>
            </a:r>
            <a:r>
              <a:rPr lang="en-GB" sz="2200" b="1" dirty="0">
                <a:solidFill>
                  <a:schemeClr val="tx1"/>
                </a:solidFill>
                <a:effectLst/>
              </a:rPr>
              <a:t>, </a:t>
            </a:r>
            <a:r>
              <a:rPr lang="en-GB" sz="2200" b="1" i="1" dirty="0">
                <a:solidFill>
                  <a:schemeClr val="tx1"/>
                </a:solidFill>
                <a:effectLst/>
              </a:rPr>
              <a:t>31</a:t>
            </a:r>
            <a:r>
              <a:rPr lang="en-GB" sz="2200" b="1" dirty="0">
                <a:solidFill>
                  <a:schemeClr val="tx1"/>
                </a:solidFill>
                <a:effectLst/>
              </a:rPr>
              <a:t>(4), pp.1546-1566.</a:t>
            </a:r>
            <a:endParaRPr lang="en-GB" sz="2200" dirty="0">
              <a:solidFill>
                <a:schemeClr val="tx1"/>
              </a:solidFill>
              <a:effectLst/>
            </a:endParaRPr>
          </a:p>
          <a:p>
            <a:pPr>
              <a:lnSpc>
                <a:spcPct val="90000"/>
              </a:lnSpc>
            </a:pPr>
            <a:r>
              <a:rPr lang="en-GB" sz="2200" b="1" dirty="0" err="1">
                <a:solidFill>
                  <a:schemeClr val="tx1"/>
                </a:solidFill>
                <a:effectLst/>
              </a:rPr>
              <a:t>Kayathiri</a:t>
            </a:r>
            <a:r>
              <a:rPr lang="en-GB" sz="2200" b="1" dirty="0">
                <a:solidFill>
                  <a:schemeClr val="tx1"/>
                </a:solidFill>
                <a:effectLst/>
              </a:rPr>
              <a:t> Bai, B. and </a:t>
            </a:r>
            <a:r>
              <a:rPr lang="en-GB" sz="2200" b="1" dirty="0" err="1">
                <a:solidFill>
                  <a:schemeClr val="tx1"/>
                </a:solidFill>
                <a:effectLst/>
              </a:rPr>
              <a:t>Buvaneshwaran</a:t>
            </a:r>
            <a:r>
              <a:rPr lang="en-GB" sz="2200" b="1" dirty="0">
                <a:solidFill>
                  <a:schemeClr val="tx1"/>
                </a:solidFill>
                <a:effectLst/>
              </a:rPr>
              <a:t>, V., 2015. A comparative study of profitability analysis of selected hotel industries.</a:t>
            </a:r>
            <a:endParaRPr lang="en-GB" sz="2200" dirty="0">
              <a:solidFill>
                <a:schemeClr val="tx1"/>
              </a:solidFill>
              <a:effectLst/>
            </a:endParaRPr>
          </a:p>
          <a:p>
            <a:pPr>
              <a:lnSpc>
                <a:spcPct val="90000"/>
              </a:lnSpc>
            </a:pPr>
            <a:r>
              <a:rPr lang="en-GB" sz="2200" b="1" dirty="0">
                <a:solidFill>
                  <a:schemeClr val="tx1"/>
                </a:solidFill>
                <a:effectLst/>
              </a:rPr>
              <a:t>Maynard, J., 2017. </a:t>
            </a:r>
            <a:r>
              <a:rPr lang="en-GB" sz="2200" b="1" i="1" dirty="0">
                <a:solidFill>
                  <a:schemeClr val="tx1"/>
                </a:solidFill>
                <a:effectLst/>
              </a:rPr>
              <a:t>Financial accounting, reporting, and analysis</a:t>
            </a:r>
            <a:r>
              <a:rPr lang="en-GB" sz="2200" b="1" dirty="0">
                <a:solidFill>
                  <a:schemeClr val="tx1"/>
                </a:solidFill>
                <a:effectLst/>
              </a:rPr>
              <a:t>. Oxford University Press.</a:t>
            </a:r>
            <a:endParaRPr lang="en-GB" sz="2200" dirty="0">
              <a:solidFill>
                <a:schemeClr val="tx1"/>
              </a:solidFill>
              <a:effectLst/>
            </a:endParaRPr>
          </a:p>
          <a:p>
            <a:pPr>
              <a:lnSpc>
                <a:spcPct val="90000"/>
              </a:lnSpc>
            </a:pPr>
            <a:r>
              <a:rPr lang="en-GB" sz="2200" b="1" dirty="0" err="1">
                <a:solidFill>
                  <a:schemeClr val="tx1"/>
                </a:solidFill>
                <a:effectLst/>
              </a:rPr>
              <a:t>Milauskas</a:t>
            </a:r>
            <a:r>
              <a:rPr lang="en-GB" sz="2200" b="1" dirty="0">
                <a:solidFill>
                  <a:schemeClr val="tx1"/>
                </a:solidFill>
                <a:effectLst/>
              </a:rPr>
              <a:t>, S(2003) Taking the Mystery out of financial Ratios , Journal of forestry.101 (1)p.4</a:t>
            </a:r>
            <a:endParaRPr lang="en-GB" sz="2200" dirty="0">
              <a:solidFill>
                <a:schemeClr val="tx1"/>
              </a:solidFill>
              <a:effectLst/>
            </a:endParaRPr>
          </a:p>
          <a:p>
            <a:pPr>
              <a:lnSpc>
                <a:spcPct val="90000"/>
              </a:lnSpc>
            </a:pPr>
            <a:r>
              <a:rPr lang="en-GB" sz="2200" b="1" dirty="0" err="1">
                <a:solidFill>
                  <a:schemeClr val="tx1"/>
                </a:solidFill>
                <a:effectLst/>
              </a:rPr>
              <a:t>Muritala</a:t>
            </a:r>
            <a:r>
              <a:rPr lang="en-GB" sz="2200" b="1" dirty="0">
                <a:solidFill>
                  <a:schemeClr val="tx1"/>
                </a:solidFill>
                <a:effectLst/>
              </a:rPr>
              <a:t>, T.A., 2018. An empirical analysis of capital structure on firms’ performance in Nigeria. </a:t>
            </a:r>
            <a:r>
              <a:rPr lang="en-GB" sz="2200" b="1" i="1" dirty="0">
                <a:solidFill>
                  <a:schemeClr val="tx1"/>
                </a:solidFill>
                <a:effectLst/>
              </a:rPr>
              <a:t>IJAME</a:t>
            </a:r>
            <a:r>
              <a:rPr lang="en-GB" sz="2200" b="1" dirty="0">
                <a:solidFill>
                  <a:schemeClr val="tx1"/>
                </a:solidFill>
                <a:effectLst/>
              </a:rPr>
              <a:t>.</a:t>
            </a:r>
            <a:endParaRPr lang="en-GB" sz="2200" dirty="0">
              <a:solidFill>
                <a:schemeClr val="tx1"/>
              </a:solidFill>
              <a:effectLst/>
            </a:endParaRPr>
          </a:p>
          <a:p>
            <a:pPr>
              <a:lnSpc>
                <a:spcPct val="90000"/>
              </a:lnSpc>
            </a:pPr>
            <a:r>
              <a:rPr lang="en-GB" sz="2200" b="1" dirty="0">
                <a:solidFill>
                  <a:schemeClr val="tx1"/>
                </a:solidFill>
                <a:effectLst/>
              </a:rPr>
              <a:t>Williams, E.E. and </a:t>
            </a:r>
            <a:r>
              <a:rPr lang="en-GB" sz="2200" b="1" dirty="0" err="1">
                <a:solidFill>
                  <a:schemeClr val="tx1"/>
                </a:solidFill>
                <a:effectLst/>
              </a:rPr>
              <a:t>Dobelman</a:t>
            </a:r>
            <a:r>
              <a:rPr lang="en-GB" sz="2200" b="1" dirty="0">
                <a:solidFill>
                  <a:schemeClr val="tx1"/>
                </a:solidFill>
                <a:effectLst/>
              </a:rPr>
              <a:t>, J.A., 2017. Financial statement analysis. </a:t>
            </a:r>
            <a:r>
              <a:rPr lang="en-GB" sz="2200" b="1" i="1" dirty="0">
                <a:solidFill>
                  <a:schemeClr val="tx1"/>
                </a:solidFill>
                <a:effectLst/>
              </a:rPr>
              <a:t>World Scientific Book Chapters</a:t>
            </a:r>
            <a:r>
              <a:rPr lang="en-GB" sz="2200" b="1" dirty="0">
                <a:solidFill>
                  <a:schemeClr val="tx1"/>
                </a:solidFill>
                <a:effectLst/>
              </a:rPr>
              <a:t>, pp.109-169.</a:t>
            </a:r>
            <a:endParaRPr lang="en-GB" sz="2200" dirty="0">
              <a:solidFill>
                <a:schemeClr val="tx1"/>
              </a:solidFill>
              <a:effectLst/>
            </a:endParaRPr>
          </a:p>
          <a:p>
            <a:pPr marL="36900" indent="0">
              <a:lnSpc>
                <a:spcPct val="90000"/>
              </a:lnSpc>
              <a:buNone/>
            </a:pPr>
            <a:r>
              <a:rPr lang="en-GB" sz="2200" dirty="0">
                <a:solidFill>
                  <a:schemeClr val="tx1"/>
                </a:solidFill>
                <a:effectLst/>
              </a:rPr>
              <a:t> </a:t>
            </a:r>
          </a:p>
          <a:p>
            <a:pPr>
              <a:lnSpc>
                <a:spcPct val="90000"/>
              </a:lnSpc>
            </a:pPr>
            <a:endParaRPr lang="en-GB" sz="700" dirty="0">
              <a:solidFill>
                <a:schemeClr val="tx1"/>
              </a:solidFill>
            </a:endParaRPr>
          </a:p>
        </p:txBody>
      </p:sp>
    </p:spTree>
    <p:extLst>
      <p:ext uri="{BB962C8B-B14F-4D97-AF65-F5344CB8AC3E}">
        <p14:creationId xmlns:p14="http://schemas.microsoft.com/office/powerpoint/2010/main" val="193402728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pic>
        <p:nvPicPr>
          <p:cNvPr id="3" name="Picture 2" descr="A picture containing table, food, red&#10;&#10;Description automatically generated">
            <a:extLst>
              <a:ext uri="{FF2B5EF4-FFF2-40B4-BE49-F238E27FC236}">
                <a16:creationId xmlns:a16="http://schemas.microsoft.com/office/drawing/2014/main" id="{0FDA32B7-5BD5-41A0-AA0F-AF263BDB25A0}"/>
              </a:ext>
            </a:extLst>
          </p:cNvPr>
          <p:cNvPicPr>
            <a:picLocks noChangeAspect="1"/>
          </p:cNvPicPr>
          <p:nvPr/>
        </p:nvPicPr>
        <p:blipFill rotWithShape="1">
          <a:blip r:embed="rId3">
            <a:extLst>
              <a:ext uri="{28A0092B-C50C-407E-A947-70E740481C1C}">
                <a14:useLocalDpi xmlns:a14="http://schemas.microsoft.com/office/drawing/2010/main" val="0"/>
              </a:ext>
            </a:extLst>
          </a:blip>
          <a:srcRect t="3217" b="31942"/>
          <a:stretch/>
        </p:blipFill>
        <p:spPr>
          <a:xfrm>
            <a:off x="20" y="10"/>
            <a:ext cx="12191980" cy="6857990"/>
          </a:xfrm>
          <a:prstGeom prst="rect">
            <a:avLst/>
          </a:prstGeom>
        </p:spPr>
      </p:pic>
    </p:spTree>
    <p:extLst>
      <p:ext uri="{BB962C8B-B14F-4D97-AF65-F5344CB8AC3E}">
        <p14:creationId xmlns:p14="http://schemas.microsoft.com/office/powerpoint/2010/main" val="310192960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2419</Words>
  <Application>Microsoft Office PowerPoint</Application>
  <PresentationFormat>Widescreen</PresentationFormat>
  <Paragraphs>114</Paragraphs>
  <Slides>12</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Calisto MT</vt:lpstr>
      <vt:lpstr>Symbol</vt:lpstr>
      <vt:lpstr>Times New Roman</vt:lpstr>
      <vt:lpstr>Wingdings</vt:lpstr>
      <vt:lpstr>Wingdings 2</vt:lpstr>
      <vt:lpstr>Slate</vt:lpstr>
      <vt:lpstr>FFION LIMITED  Financial Management for Hotel Industry </vt:lpstr>
      <vt:lpstr>Table of Contents </vt:lpstr>
      <vt:lpstr>Introduction</vt:lpstr>
      <vt:lpstr>Financial Analysis </vt:lpstr>
      <vt:lpstr>Financial Analysis Trends</vt:lpstr>
      <vt:lpstr>Financial Trends Analysis </vt:lpstr>
      <vt:lpstr>Financial Trends Analysis </vt:lpstr>
      <vt:lpstr>Knowledge from Ratio Analysis </vt:lpstr>
      <vt:lpstr>Benefits and Limitation of Ratio Analysis</vt:lpstr>
      <vt:lpstr>Conclusion </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FFION LIMITED  Financial Management for Hotel Industry </dc:title>
  <dc:creator>madalina popa</dc:creator>
  <cp:lastModifiedBy>madalina popa</cp:lastModifiedBy>
  <cp:revision>1</cp:revision>
  <dcterms:created xsi:type="dcterms:W3CDTF">2019-11-21T12:42:29Z</dcterms:created>
  <dcterms:modified xsi:type="dcterms:W3CDTF">2019-11-21T12:44:31Z</dcterms:modified>
</cp:coreProperties>
</file>