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8" r:id="rId3"/>
    <p:sldId id="259" r:id="rId4"/>
    <p:sldId id="262" r:id="rId5"/>
    <p:sldId id="260" r:id="rId6"/>
    <p:sldId id="261" r:id="rId7"/>
    <p:sldId id="263"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8704" autoAdjust="0"/>
  </p:normalViewPr>
  <p:slideViewPr>
    <p:cSldViewPr snapToGrid="0">
      <p:cViewPr varScale="1">
        <p:scale>
          <a:sx n="39" d="100"/>
          <a:sy n="39" d="100"/>
        </p:scale>
        <p:origin x="1708" y="32"/>
      </p:cViewPr>
      <p:guideLst/>
    </p:cSldViewPr>
  </p:slideViewPr>
  <p:notesTextViewPr>
    <p:cViewPr>
      <p:scale>
        <a:sx n="1" d="1"/>
        <a:sy n="1" d="1"/>
      </p:scale>
      <p:origin x="0" y="0"/>
    </p:cViewPr>
  </p:notesTextViewPr>
  <p:sorterViewPr>
    <p:cViewPr>
      <p:scale>
        <a:sx n="100" d="100"/>
        <a:sy n="100" d="100"/>
      </p:scale>
      <p:origin x="0" y="-134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52B4C5-7540-4899-89B1-45039686FCE7}" type="datetimeFigureOut">
              <a:rPr lang="en-US" smtClean="0"/>
              <a:t>2/20/2022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606AE-FB2B-4C2D-A3DE-DD1758DCD582}" type="slidenum">
              <a:rPr lang="en-US" smtClean="0"/>
              <a:t>‹#›</a:t>
            </a:fld>
            <a:endParaRPr lang="en-US"/>
          </a:p>
        </p:txBody>
      </p:sp>
    </p:spTree>
    <p:extLst>
      <p:ext uri="{BB962C8B-B14F-4D97-AF65-F5344CB8AC3E}">
        <p14:creationId xmlns:p14="http://schemas.microsoft.com/office/powerpoint/2010/main" val="999045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proposes eight stages of individual human development that are influenced by biological, psychological, and social influences during the course of one's life. Gerontology, personality development, identity creation, life cycle development, and other disciplines of research have all been influenced by this bio-psychosocial approach.</a:t>
            </a:r>
          </a:p>
          <a:p>
            <a:r>
              <a:rPr lang="en-US" dirty="0"/>
              <a:t>(</a:t>
            </a:r>
            <a:r>
              <a:rPr lang="en-US" dirty="0" err="1"/>
              <a:t>Kivnick</a:t>
            </a:r>
            <a:r>
              <a:rPr lang="en-US" dirty="0"/>
              <a:t> HQ, Wells CK. Untapped richness in Erik H. Erikson's rootstock. Gerontologist. 2014 Feb;54(1):40-50).</a:t>
            </a:r>
          </a:p>
          <a:p>
            <a:r>
              <a:rPr lang="en-US" dirty="0"/>
              <a:t>During childhood, adolescence, and maturity, people go through stages as they mature and face new decisions and turning points. Two competing psychological inclinations – one positive/syntactic and the other negative/dystonic – characterize each stage. As a result, either ego virtue/strength or maldevelopment emerges. If the virtue is practiced, it can assist in the resolution of a present decision or problem. It will also aid later stages of development and contribute to the establishment of a firm basis for key belief systems in relation to the self and the outside world. With the adoption of the underdeveloped quality, the opposite is true.</a:t>
            </a:r>
          </a:p>
          <a:p>
            <a:r>
              <a:rPr lang="en-US" dirty="0"/>
              <a:t>The ego identity, for example, crystallizes in stage 5 of adolescence. Ego identification and confusion/diffusion are the two opposite traits. Those who are able to develop ego identification gain the virtue of faithfulness, whereas those who are unable to do so – ego confusion – gain the quality of repudiation. The interaction with the exterior and inner world is of rejecting incongruent self-evaluations and a decreased level of anxiety, respectively, with a greater sense of ego identity.</a:t>
            </a:r>
          </a:p>
          <a:p>
            <a:r>
              <a:rPr lang="en-US" dirty="0"/>
              <a:t>While using the syntonic property is plainly advantageous in this case, it should be done with caution. Extreme ego identity can develop into fanaticism, resulting in negative interactions with oneself and others. Instead than focusing just on the positive quality, one must traverse the two opposing values in each stage to find a balance. Going too far in the good direction can be harmful, while going too far in the negative direction can be cancerous.</a:t>
            </a:r>
          </a:p>
          <a:p>
            <a:r>
              <a:rPr lang="en-US" dirty="0"/>
              <a:t>From infancy until late adulthood, we go through eight phases of development, according to psychosocial theory. We must resolve a crisis or assignment at each level. Each developmental activity completed successfully leads to a sense of competence and a healthy personality. Feelings of inadequacy arise when these duties are not completed </a:t>
            </a:r>
            <a:r>
              <a:rPr lang="en-US" dirty="0" err="1"/>
              <a:t>successfully.Erikson</a:t>
            </a:r>
            <a:r>
              <a:rPr lang="en-US" dirty="0"/>
              <a:t> further added to Freud's stages by analyzing the cultural implications of development; depending on their cultural and survival demands, various societies may need to resolve the stages in different ways.</a:t>
            </a:r>
          </a:p>
          <a:p>
            <a:r>
              <a:rPr lang="en-US" dirty="0"/>
              <a:t>Components</a:t>
            </a:r>
          </a:p>
          <a:p>
            <a:r>
              <a:rPr lang="en-US" dirty="0"/>
              <a:t>Although some scholars have attempted to limit stages to certain ages, Erikson did not do so at the outset. Childhood, adolescence, and maturity are instead divided into distinct phases. Each level illustrates how the positive trait can be developed further.</a:t>
            </a:r>
          </a:p>
          <a:p>
            <a:endParaRPr lang="en-US" dirty="0"/>
          </a:p>
        </p:txBody>
      </p:sp>
      <p:sp>
        <p:nvSpPr>
          <p:cNvPr id="4" name="Slide Number Placeholder 3"/>
          <p:cNvSpPr>
            <a:spLocks noGrp="1"/>
          </p:cNvSpPr>
          <p:nvPr>
            <p:ph type="sldNum" sz="quarter" idx="5"/>
          </p:nvPr>
        </p:nvSpPr>
        <p:spPr/>
        <p:txBody>
          <a:bodyPr/>
          <a:lstStyle/>
          <a:p>
            <a:fld id="{4D2606AE-FB2B-4C2D-A3DE-DD1758DCD582}" type="slidenum">
              <a:rPr lang="en-US" smtClean="0"/>
              <a:t>2</a:t>
            </a:fld>
            <a:endParaRPr lang="en-US"/>
          </a:p>
        </p:txBody>
      </p:sp>
    </p:spTree>
    <p:extLst>
      <p:ext uri="{BB962C8B-B14F-4D97-AF65-F5344CB8AC3E}">
        <p14:creationId xmlns:p14="http://schemas.microsoft.com/office/powerpoint/2010/main" val="4164801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happens when adults provide a child's basic survival needs. Because infants are completely reliant on their </a:t>
            </a:r>
            <a:r>
              <a:rPr lang="en-US" dirty="0" err="1"/>
              <a:t>carers</a:t>
            </a:r>
            <a:r>
              <a:rPr lang="en-US" dirty="0"/>
              <a:t>, caregivers who are responsive and sensitive to their infant's demands assist their baby build trust and see the world as a secure, predictable place. Unresponsive caregivers who fail to meet their baby's demands can cause worry, dread, and mistrust in their child, leading to a perception of the world as unpredictable. If newborns are treated harshly if their needs are not supplied properly, they are prone to grow up with a distrust of other people.</a:t>
            </a:r>
          </a:p>
          <a:p>
            <a:r>
              <a:rPr lang="en-US" dirty="0"/>
              <a:t>Hope is a virtue. Withdrawal is a symptom of </a:t>
            </a:r>
            <a:r>
              <a:rPr lang="en-US" dirty="0" err="1"/>
              <a:t>maldevelopment.Concomitant</a:t>
            </a:r>
            <a:r>
              <a:rPr lang="en-US" dirty="0"/>
              <a:t> Stage 1 of the Freudian model is the oral </a:t>
            </a:r>
            <a:r>
              <a:rPr lang="en-US" dirty="0" err="1"/>
              <a:t>stage.For</a:t>
            </a:r>
            <a:r>
              <a:rPr lang="en-US" dirty="0"/>
              <a:t> example, the caregiver provides a safe atmosphere with regular affection and food.</a:t>
            </a:r>
          </a:p>
          <a:p>
            <a:endParaRPr lang="en-US" dirty="0"/>
          </a:p>
        </p:txBody>
      </p:sp>
      <p:sp>
        <p:nvSpPr>
          <p:cNvPr id="4" name="Slide Number Placeholder 3"/>
          <p:cNvSpPr>
            <a:spLocks noGrp="1"/>
          </p:cNvSpPr>
          <p:nvPr>
            <p:ph type="sldNum" sz="quarter" idx="5"/>
          </p:nvPr>
        </p:nvSpPr>
        <p:spPr/>
        <p:txBody>
          <a:bodyPr/>
          <a:lstStyle/>
          <a:p>
            <a:fld id="{4D2606AE-FB2B-4C2D-A3DE-DD1758DCD582}" type="slidenum">
              <a:rPr lang="en-US" smtClean="0"/>
              <a:t>3</a:t>
            </a:fld>
            <a:endParaRPr lang="en-US"/>
          </a:p>
        </p:txBody>
      </p:sp>
    </p:spTree>
    <p:extLst>
      <p:ext uri="{BB962C8B-B14F-4D97-AF65-F5344CB8AC3E}">
        <p14:creationId xmlns:p14="http://schemas.microsoft.com/office/powerpoint/2010/main" val="919595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Stage 2</a:t>
            </a:r>
          </a:p>
          <a:p>
            <a:r>
              <a:rPr lang="en-US" dirty="0"/>
              <a:t>They begin to express strong preferences for particular aspects of the environment, such as food, toys, and clothing. The primary goal of a toddler is to achieve independence in order to overcome the conflict between autonomy and guilt and doubt. This is the point where you say, "I'll do it myself." A 2-year-old toddler, for example, may show signs of developing autonomy by wanting to dress herself and choose her own clothes. Even if her clothes aren't suited for the occasion, her involvement in such fundamental decisions affects her sense of independence.</a:t>
            </a:r>
          </a:p>
          <a:p>
            <a:r>
              <a:rPr lang="en-US" dirty="0"/>
              <a:t>       Virtue: Will, Maldevelopment: Compulsion</a:t>
            </a:r>
          </a:p>
          <a:p>
            <a:r>
              <a:rPr lang="en-US" dirty="0"/>
              <a:t>       Concomitant Freudian stage: anal stage</a:t>
            </a:r>
          </a:p>
          <a:p>
            <a:r>
              <a:rPr lang="en-US" dirty="0"/>
              <a:t>      Example: Caregiver promotes self-sufficiency while    maintaining a secure environment</a:t>
            </a:r>
          </a:p>
          <a:p>
            <a:endParaRPr lang="en-US" dirty="0"/>
          </a:p>
          <a:p>
            <a:r>
              <a:rPr lang="en-US" dirty="0"/>
              <a:t>Stage 3</a:t>
            </a:r>
          </a:p>
          <a:p>
            <a:r>
              <a:rPr lang="en-US" dirty="0"/>
              <a:t>Preschoolers, according to Erikson, must decide between initiative and guilt. Preschool toddlers can master this task by learning to set objectives and achieve them while engaging with others. When parents allow a child to explore within bounds and then support the child's decision, initiative, or a sense of ambition and responsibility, develops. These kids will gain self-assurance and a sense of accomplishment. Those who fail at this period, either because their initiative fails or because they are suffocated by overbearing parents, may feel guilty.</a:t>
            </a:r>
          </a:p>
          <a:p>
            <a:r>
              <a:rPr lang="en-US" dirty="0"/>
              <a:t>      Virtue: Purpose, Maldevelopment: Inhibition</a:t>
            </a:r>
          </a:p>
          <a:p>
            <a:r>
              <a:rPr lang="en-US" dirty="0"/>
              <a:t>      Concomitant Freudian stage: genital stage</a:t>
            </a:r>
          </a:p>
          <a:p>
            <a:r>
              <a:rPr lang="en-US" dirty="0"/>
              <a:t>      Example: Caregiver encourages, supports, and guides the child’s own initiatives and   interests.</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D2606AE-FB2B-4C2D-A3DE-DD1758DCD582}" type="slidenum">
              <a:rPr lang="en-US" smtClean="0"/>
              <a:t>4</a:t>
            </a:fld>
            <a:endParaRPr lang="en-US"/>
          </a:p>
        </p:txBody>
      </p:sp>
    </p:spTree>
    <p:extLst>
      <p:ext uri="{BB962C8B-B14F-4D97-AF65-F5344CB8AC3E}">
        <p14:creationId xmlns:p14="http://schemas.microsoft.com/office/powerpoint/2010/main" val="1208088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Stage 5</a:t>
            </a:r>
          </a:p>
          <a:p>
            <a:endParaRPr lang="en-US" dirty="0"/>
          </a:p>
          <a:p>
            <a:r>
              <a:rPr lang="en-US" dirty="0"/>
              <a:t>Most adolescents experiment with many selves to determine which ones fit; they explore various roles and concepts, create objectives, and try to identify their "adult" selves along the way. Adolescents who succeed at this period have a strong sense of self and are able to stick to their views and ideals in the face of difficulties and differing viewpoints.</a:t>
            </a:r>
          </a:p>
          <a:p>
            <a:r>
              <a:rPr lang="en-US" dirty="0"/>
              <a:t>Virtue: Fidelity, Maldevelopment: Repudiation</a:t>
            </a:r>
          </a:p>
          <a:p>
            <a:r>
              <a:rPr lang="en-US" dirty="0"/>
              <a:t>Example: Individual weighs out their previous experiences, societal expectations, and their aspirations in establishing values and ‘finding themselves.’</a:t>
            </a:r>
          </a:p>
          <a:p>
            <a:endParaRPr lang="en-US" dirty="0"/>
          </a:p>
        </p:txBody>
      </p:sp>
      <p:sp>
        <p:nvSpPr>
          <p:cNvPr id="4" name="Slide Number Placeholder 3"/>
          <p:cNvSpPr>
            <a:spLocks noGrp="1"/>
          </p:cNvSpPr>
          <p:nvPr>
            <p:ph type="sldNum" sz="quarter" idx="5"/>
          </p:nvPr>
        </p:nvSpPr>
        <p:spPr/>
        <p:txBody>
          <a:bodyPr/>
          <a:lstStyle/>
          <a:p>
            <a:fld id="{4D2606AE-FB2B-4C2D-A3DE-DD1758DCD582}" type="slidenum">
              <a:rPr lang="en-US" smtClean="0"/>
              <a:t>5</a:t>
            </a:fld>
            <a:endParaRPr lang="en-US"/>
          </a:p>
        </p:txBody>
      </p:sp>
    </p:spTree>
    <p:extLst>
      <p:ext uri="{BB962C8B-B14F-4D97-AF65-F5344CB8AC3E}">
        <p14:creationId xmlns:p14="http://schemas.microsoft.com/office/powerpoint/2010/main" val="17824631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Stage 6</a:t>
            </a:r>
          </a:p>
          <a:p>
            <a:r>
              <a:rPr lang="en-US" dirty="0"/>
              <a:t>Young people, on the other hand, may have difficulty forming and maintaining healthy connections with others if preceding stages have not been satisfactorily handled. Before we can build healthy personal connections, Erikson believes we need a strong sense of self. Adults who don't acquire a strong self-concept during youth may feel lonely and emotionally isolated.</a:t>
            </a:r>
          </a:p>
          <a:p>
            <a:endParaRPr lang="en-US" dirty="0"/>
          </a:p>
          <a:p>
            <a:r>
              <a:rPr lang="en-US" dirty="0"/>
              <a:t>Virtue: Love, Maldevelopment: </a:t>
            </a:r>
            <a:r>
              <a:rPr lang="en-US" dirty="0" err="1"/>
              <a:t>Distantiation</a:t>
            </a:r>
            <a:endParaRPr lang="en-US" dirty="0"/>
          </a:p>
          <a:p>
            <a:r>
              <a:rPr lang="en-US" dirty="0"/>
              <a:t>Example: Individual forms close friendships or long-term partnership</a:t>
            </a:r>
          </a:p>
          <a:p>
            <a:endParaRPr lang="en-US" dirty="0"/>
          </a:p>
          <a:p>
            <a:r>
              <a:rPr lang="en-US" dirty="0"/>
              <a:t> Stage 7</a:t>
            </a:r>
          </a:p>
          <a:p>
            <a:endParaRPr lang="en-US" dirty="0"/>
          </a:p>
          <a:p>
            <a:r>
              <a:rPr lang="en-US" dirty="0"/>
              <a:t>The social challenge of middle adulthood is to choose between generativity and stagnation. Finding your life's work and contributing to the growth of others through activities such as volunteering, mentoring, and raising children are all examples of generosity. Middle-aged adults begin to contribute to the next generation during this period, typically through childbirth and caring for others; they also engage in meaningful and productive employment that benefits society.</a:t>
            </a:r>
          </a:p>
          <a:p>
            <a:r>
              <a:rPr lang="en-US" dirty="0"/>
              <a:t>Virtue: Care, Maldevelopment: </a:t>
            </a:r>
            <a:r>
              <a:rPr lang="en-US" dirty="0" err="1"/>
              <a:t>Rejectivity</a:t>
            </a:r>
            <a:endParaRPr lang="en-US" dirty="0"/>
          </a:p>
          <a:p>
            <a:r>
              <a:rPr lang="en-US" dirty="0"/>
              <a:t>Example: Engagement with the next generation through parenting, coaching, or teaching</a:t>
            </a:r>
          </a:p>
          <a:p>
            <a:endParaRPr lang="en-US" dirty="0"/>
          </a:p>
          <a:p>
            <a:endParaRPr lang="en-US" dirty="0"/>
          </a:p>
        </p:txBody>
      </p:sp>
      <p:sp>
        <p:nvSpPr>
          <p:cNvPr id="4" name="Slide Number Placeholder 3"/>
          <p:cNvSpPr>
            <a:spLocks noGrp="1"/>
          </p:cNvSpPr>
          <p:nvPr>
            <p:ph type="sldNum" sz="quarter" idx="5"/>
          </p:nvPr>
        </p:nvSpPr>
        <p:spPr/>
        <p:txBody>
          <a:bodyPr/>
          <a:lstStyle/>
          <a:p>
            <a:fld id="{4D2606AE-FB2B-4C2D-A3DE-DD1758DCD582}" type="slidenum">
              <a:rPr lang="en-US" smtClean="0"/>
              <a:t>6</a:t>
            </a:fld>
            <a:endParaRPr lang="en-US"/>
          </a:p>
        </p:txBody>
      </p:sp>
    </p:spTree>
    <p:extLst>
      <p:ext uri="{BB962C8B-B14F-4D97-AF65-F5344CB8AC3E}">
        <p14:creationId xmlns:p14="http://schemas.microsoft.com/office/powerpoint/2010/main" val="4224417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in their late adult years, he </a:t>
            </a:r>
            <a:r>
              <a:rPr lang="en-US" dirty="0" err="1"/>
              <a:t>claims,reflect</a:t>
            </a:r>
            <a:r>
              <a:rPr lang="en-US" dirty="0"/>
              <a:t> on their lives and feel either satisfied or disappointed. People who are proud of their successes have a strong feeling of self-worth, and they have few regrets in their lives. People who are not successful at this point, on the other hand, may feel as if their lives have been spent. They concentrate on what "may have," "should have," and "could have" happened. They are bitter, depressed, and despairing as they approach the conclusion of their life.</a:t>
            </a:r>
          </a:p>
          <a:p>
            <a:r>
              <a:rPr lang="en-US" dirty="0"/>
              <a:t>Erik Erikson's wife, Joan Erikson, added a ninth stage. It takes into account new issues that come with aging and integrates elements from all eight phases of psychological </a:t>
            </a:r>
            <a:r>
              <a:rPr lang="en-US" dirty="0" err="1"/>
              <a:t>development.The</a:t>
            </a:r>
            <a:r>
              <a:rPr lang="en-US" dirty="0"/>
              <a:t> order in which Erikson's Stages of Psychosocial Development are presented can lead one to believe that stage outcomes become fixed once the following stage is engaged. While there is a set sequence, resolution can be a lifelong process that is reactivated at different times depending on life circumstances that impact ego strength or a malformed belief system.</a:t>
            </a:r>
          </a:p>
          <a:p>
            <a:r>
              <a:rPr lang="en-US" dirty="0"/>
              <a:t>(</a:t>
            </a:r>
            <a:r>
              <a:rPr lang="en-US" dirty="0" err="1"/>
              <a:t>Gilleard</a:t>
            </a:r>
            <a:r>
              <a:rPr lang="en-US" dirty="0"/>
              <a:t> C, Higgs P. Connecting Life Span Development with the Sociology of the Life Course: A New Direction. Sociology. 2016 Apr;50(2):301-315 ) .</a:t>
            </a:r>
          </a:p>
          <a:p>
            <a:r>
              <a:rPr lang="en-US" dirty="0"/>
              <a:t>To proceed to the next round, no resolution is necessary. Furthermore, while moving to a new stage, previous stages are called into question and must be reintegrated.  This is why his hypothesis is called a "epigenetic principle." According to additional research, the latter four stages are, to some extent, a rerun of the first four. (Logan RD. A re-conceptualization of Erikson's identity stage. Adolescence. 1983 Winter;18(72):943-6).</a:t>
            </a:r>
          </a:p>
          <a:p>
            <a:endParaRPr lang="en-US" dirty="0"/>
          </a:p>
        </p:txBody>
      </p:sp>
      <p:sp>
        <p:nvSpPr>
          <p:cNvPr id="4" name="Slide Number Placeholder 3"/>
          <p:cNvSpPr>
            <a:spLocks noGrp="1"/>
          </p:cNvSpPr>
          <p:nvPr>
            <p:ph type="sldNum" sz="quarter" idx="5"/>
          </p:nvPr>
        </p:nvSpPr>
        <p:spPr/>
        <p:txBody>
          <a:bodyPr/>
          <a:lstStyle/>
          <a:p>
            <a:fld id="{4D2606AE-FB2B-4C2D-A3DE-DD1758DCD582}" type="slidenum">
              <a:rPr lang="en-US" smtClean="0"/>
              <a:t>7</a:t>
            </a:fld>
            <a:endParaRPr lang="en-US"/>
          </a:p>
        </p:txBody>
      </p:sp>
    </p:spTree>
    <p:extLst>
      <p:ext uri="{BB962C8B-B14F-4D97-AF65-F5344CB8AC3E}">
        <p14:creationId xmlns:p14="http://schemas.microsoft.com/office/powerpoint/2010/main" val="1638377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Erik Erikson's stages are simple to comprehend and applicable to people of all ages. The amount of teenagers we see at the clinic is one example. Because it is clear that they are fighting to discover their place in their family, colleagues, and society, the identity of the scene vs the perplexity of the role is properly tied to them. Those who receive appropriate support and encouragement grow autonomous and build a strong sense of self, whereas those who do not will become insecure and lose their sense of self.</a:t>
            </a:r>
          </a:p>
          <a:p>
            <a:r>
              <a:rPr lang="en-US" dirty="0"/>
              <a:t>Those who receive appropriate support and encouragement develop independence and a strong sense of self, whereas those who do not will grow uneasy and uncertain about their future. We encounter a lot of teenage girls dressed as boys who genuinely identify as boys and haven't found happiness yet. They're the ones who don't have a strong sense of self and can't form true bonds with their peers. In the next stage, intimacy vs isolation, this incapacity to form relationships would produce even more issues</a:t>
            </a:r>
          </a:p>
        </p:txBody>
      </p:sp>
      <p:sp>
        <p:nvSpPr>
          <p:cNvPr id="4" name="Slide Number Placeholder 3"/>
          <p:cNvSpPr>
            <a:spLocks noGrp="1"/>
          </p:cNvSpPr>
          <p:nvPr>
            <p:ph type="sldNum" sz="quarter" idx="5"/>
          </p:nvPr>
        </p:nvSpPr>
        <p:spPr/>
        <p:txBody>
          <a:bodyPr/>
          <a:lstStyle/>
          <a:p>
            <a:fld id="{4D2606AE-FB2B-4C2D-A3DE-DD1758DCD582}" type="slidenum">
              <a:rPr lang="en-US" smtClean="0"/>
              <a:t>8</a:t>
            </a:fld>
            <a:endParaRPr lang="en-US"/>
          </a:p>
        </p:txBody>
      </p:sp>
    </p:spTree>
    <p:extLst>
      <p:ext uri="{BB962C8B-B14F-4D97-AF65-F5344CB8AC3E}">
        <p14:creationId xmlns:p14="http://schemas.microsoft.com/office/powerpoint/2010/main" val="4246476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3236874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2925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1428503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CA59AC-C4B8-4FEC-90BE-C14E8FFDF445}"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3438912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CA59AC-C4B8-4FEC-90BE-C14E8FFDF445}" type="datetimeFigureOut">
              <a:rPr lang="en-US" smtClean="0"/>
              <a:t>2/20/2022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2011979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807683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2815080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4158850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A59AC-C4B8-4FEC-90BE-C14E8FFDF445}"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2184323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A59AC-C4B8-4FEC-90BE-C14E8FFDF445}" type="datetimeFigureOut">
              <a:rPr lang="en-US" smtClean="0"/>
              <a:t>2/20/2022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3331022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1010744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4250D6-9F6D-4508-A7F0-1C2D325F8F93}"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699157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3689722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5CA59AC-C4B8-4FEC-90BE-C14E8FFDF445}" type="datetimeFigureOut">
              <a:rPr lang="en-US" smtClean="0"/>
              <a:t>2/20/2022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3240537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5CA59AC-C4B8-4FEC-90BE-C14E8FFDF445}" type="datetimeFigureOut">
              <a:rPr lang="en-US" smtClean="0"/>
              <a:t>2/20/2022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33259159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1498853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CA59AC-C4B8-4FEC-90BE-C14E8FFDF445}" type="datetimeFigureOut">
              <a:rPr lang="en-US" smtClean="0"/>
              <a:t>2/20/2022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4250D6-9F6D-4508-A7F0-1C2D325F8F93}" type="slidenum">
              <a:rPr lang="en-US" smtClean="0"/>
              <a:t>‹#›</a:t>
            </a:fld>
            <a:endParaRPr lang="en-US"/>
          </a:p>
        </p:txBody>
      </p:sp>
    </p:spTree>
    <p:extLst>
      <p:ext uri="{BB962C8B-B14F-4D97-AF65-F5344CB8AC3E}">
        <p14:creationId xmlns:p14="http://schemas.microsoft.com/office/powerpoint/2010/main" val="3454028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5CA59AC-C4B8-4FEC-90BE-C14E8FFDF445}" type="datetimeFigureOut">
              <a:rPr lang="en-US" smtClean="0"/>
              <a:t>2/20/2022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24250D6-9F6D-4508-A7F0-1C2D325F8F93}" type="slidenum">
              <a:rPr lang="en-US" smtClean="0"/>
              <a:t>‹#›</a:t>
            </a:fld>
            <a:endParaRPr lang="en-US"/>
          </a:p>
        </p:txBody>
      </p:sp>
    </p:spTree>
    <p:extLst>
      <p:ext uri="{BB962C8B-B14F-4D97-AF65-F5344CB8AC3E}">
        <p14:creationId xmlns:p14="http://schemas.microsoft.com/office/powerpoint/2010/main" val="17582293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512A4-05BC-4C45-8087-2DD00E813F62}"/>
              </a:ext>
            </a:extLst>
          </p:cNvPr>
          <p:cNvSpPr>
            <a:spLocks noGrp="1"/>
          </p:cNvSpPr>
          <p:nvPr>
            <p:ph type="ctrTitle"/>
          </p:nvPr>
        </p:nvSpPr>
        <p:spPr>
          <a:xfrm>
            <a:off x="429768" y="411480"/>
            <a:ext cx="11201400" cy="1106424"/>
          </a:xfrm>
        </p:spPr>
        <p:txBody>
          <a:bodyPr vert="horz" lIns="91440" tIns="45720" rIns="91440" bIns="45720" rtlCol="0" anchor="ctr">
            <a:normAutofit/>
          </a:bodyPr>
          <a:lstStyle/>
          <a:p>
            <a:pPr algn="ctr"/>
            <a:r>
              <a:rPr lang="en-US" sz="2400" b="1" kern="1200" dirty="0">
                <a:solidFill>
                  <a:schemeClr val="tx1"/>
                </a:solidFill>
                <a:latin typeface="Arial" panose="020B0604020202020204" pitchFamily="34" charset="0"/>
                <a:cs typeface="Arial" panose="020B0604020202020204" pitchFamily="34" charset="0"/>
              </a:rPr>
              <a:t>Why is psychology important when working as a Social Worker ?</a:t>
            </a:r>
          </a:p>
        </p:txBody>
      </p:sp>
      <p:sp>
        <p:nvSpPr>
          <p:cNvPr id="3" name="Subtitle 2">
            <a:extLst>
              <a:ext uri="{FF2B5EF4-FFF2-40B4-BE49-F238E27FC236}">
                <a16:creationId xmlns:a16="http://schemas.microsoft.com/office/drawing/2014/main" id="{0D93B53B-4821-48F8-AF1A-C8EEA73E1310}"/>
              </a:ext>
            </a:extLst>
          </p:cNvPr>
          <p:cNvSpPr>
            <a:spLocks noGrp="1"/>
          </p:cNvSpPr>
          <p:nvPr>
            <p:ph type="subTitle" idx="1"/>
          </p:nvPr>
        </p:nvSpPr>
        <p:spPr>
          <a:xfrm>
            <a:off x="7938752" y="2020824"/>
            <a:ext cx="3455097" cy="3959352"/>
          </a:xfrm>
        </p:spPr>
        <p:txBody>
          <a:bodyPr vert="horz" lIns="91440" tIns="45720" rIns="91440" bIns="45720" rtlCol="0" anchor="ctr">
            <a:normAutofit fontScale="92500" lnSpcReduction="20000"/>
          </a:bodyPr>
          <a:lstStyle/>
          <a:p>
            <a:pPr indent="-228600" algn="l">
              <a:buFont typeface="Arial" panose="020B0604020202020204" pitchFamily="34" charset="0"/>
              <a:buChar char="•"/>
            </a:pPr>
            <a:r>
              <a:rPr lang="en-US" sz="1800" b="1" dirty="0"/>
              <a:t>Module: Psychology for Health and Social Care</a:t>
            </a:r>
          </a:p>
          <a:p>
            <a:pPr indent="-228600" algn="l">
              <a:buFont typeface="Arial" panose="020B0604020202020204" pitchFamily="34" charset="0"/>
              <a:buChar char="•"/>
            </a:pPr>
            <a:r>
              <a:rPr lang="en-US" sz="1800" b="1" dirty="0"/>
              <a:t>Module code:  BMHP4003_BIRM	</a:t>
            </a:r>
          </a:p>
          <a:p>
            <a:pPr indent="-228600" algn="l">
              <a:buFont typeface="Arial" panose="020B0604020202020204" pitchFamily="34" charset="0"/>
              <a:buChar char="•"/>
            </a:pPr>
            <a:r>
              <a:rPr lang="en-US" sz="1800" b="1" dirty="0"/>
              <a:t>Student name:  GRUEV FLORENTIN ADRIAN</a:t>
            </a:r>
          </a:p>
          <a:p>
            <a:pPr indent="-228600" algn="l">
              <a:buFont typeface="Arial" panose="020B0604020202020204" pitchFamily="34" charset="0"/>
              <a:buChar char="•"/>
            </a:pPr>
            <a:r>
              <a:rPr lang="en-US" sz="1800" b="1" dirty="0"/>
              <a:t>Student ID: 2029241</a:t>
            </a:r>
          </a:p>
          <a:p>
            <a:pPr indent="-228600" algn="l">
              <a:buFont typeface="Arial" panose="020B0604020202020204" pitchFamily="34" charset="0"/>
              <a:buChar char="•"/>
            </a:pPr>
            <a:r>
              <a:rPr lang="en-US" sz="1800" b="1" dirty="0"/>
              <a:t>Assignment Title: Task 1 - Why is psychology important when working as a Social Worker  ?</a:t>
            </a:r>
          </a:p>
          <a:p>
            <a:pPr indent="-228600" algn="l">
              <a:buFont typeface="Arial" panose="020B0604020202020204" pitchFamily="34" charset="0"/>
              <a:buChar char="•"/>
            </a:pPr>
            <a:r>
              <a:rPr lang="en-US" sz="1800" b="1" dirty="0"/>
              <a:t>Lecturer name: Rebecca Kavanagh and Muhammad Hossain </a:t>
            </a:r>
          </a:p>
          <a:p>
            <a:pPr indent="-228600" algn="l">
              <a:buFont typeface="Arial" panose="020B0604020202020204" pitchFamily="34" charset="0"/>
              <a:buChar char="•"/>
            </a:pPr>
            <a:endParaRPr lang="en-US" sz="1800" dirty="0"/>
          </a:p>
        </p:txBody>
      </p:sp>
      <p:pic>
        <p:nvPicPr>
          <p:cNvPr id="5" name="Picture 4" descr="Shape, arrow&#10;&#10;Description automatically generated">
            <a:extLst>
              <a:ext uri="{FF2B5EF4-FFF2-40B4-BE49-F238E27FC236}">
                <a16:creationId xmlns:a16="http://schemas.microsoft.com/office/drawing/2014/main" id="{F43D3483-52EE-4384-B878-C34669D940D6}"/>
              </a:ext>
            </a:extLst>
          </p:cNvPr>
          <p:cNvPicPr>
            <a:picLocks noChangeAspect="1"/>
          </p:cNvPicPr>
          <p:nvPr/>
        </p:nvPicPr>
        <p:blipFill>
          <a:blip r:embed="rId2"/>
          <a:stretch>
            <a:fillRect/>
          </a:stretch>
        </p:blipFill>
        <p:spPr>
          <a:xfrm>
            <a:off x="472865" y="2482506"/>
            <a:ext cx="6702552" cy="2999391"/>
          </a:xfrm>
          <a:prstGeom prst="rect">
            <a:avLst/>
          </a:prstGeom>
        </p:spPr>
      </p:pic>
    </p:spTree>
    <p:extLst>
      <p:ext uri="{BB962C8B-B14F-4D97-AF65-F5344CB8AC3E}">
        <p14:creationId xmlns:p14="http://schemas.microsoft.com/office/powerpoint/2010/main" val="1349430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251DC28-7045-4E43-9791-0906E3601970}"/>
              </a:ext>
            </a:extLst>
          </p:cNvPr>
          <p:cNvSpPr>
            <a:spLocks noGrp="1"/>
          </p:cNvSpPr>
          <p:nvPr>
            <p:ph type="title"/>
          </p:nvPr>
        </p:nvSpPr>
        <p:spPr>
          <a:xfrm>
            <a:off x="806195" y="804672"/>
            <a:ext cx="3521359" cy="5248656"/>
          </a:xfrm>
        </p:spPr>
        <p:txBody>
          <a:bodyPr anchor="ctr">
            <a:normAutofit/>
          </a:bodyPr>
          <a:lstStyle/>
          <a:p>
            <a:pPr algn="ctr"/>
            <a:r>
              <a:rPr lang="en-US" b="1">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9771C31B-1DFA-4166-BB82-18C2809847F4}"/>
              </a:ext>
            </a:extLst>
          </p:cNvPr>
          <p:cNvSpPr>
            <a:spLocks noGrp="1"/>
          </p:cNvSpPr>
          <p:nvPr>
            <p:ph idx="1"/>
          </p:nvPr>
        </p:nvSpPr>
        <p:spPr>
          <a:xfrm>
            <a:off x="4975861" y="804671"/>
            <a:ext cx="6399930" cy="5248657"/>
          </a:xfrm>
        </p:spPr>
        <p:txBody>
          <a:bodyPr anchor="ctr">
            <a:normAutofit/>
          </a:bodyPr>
          <a:lstStyle/>
          <a:p>
            <a:pPr marL="0" indent="0">
              <a:buNone/>
            </a:pPr>
            <a:r>
              <a:rPr lang="en-US">
                <a:latin typeface="Arial" panose="020B0604020202020204" pitchFamily="34" charset="0"/>
                <a:cs typeface="Arial" panose="020B0604020202020204" pitchFamily="34" charset="0"/>
              </a:rPr>
              <a:t>Erikson's Stages of Psychosocial Development is a hypothesis developed by psychologist and psychoanalyst Erik Erikson in the 1950s. Erik Erikson (1902–1994) was a stage theorist who developed an eight-stage psychosocial development theory based on Sigmund Freud's controversial psychosexual theory. It expanded on Freud's psychosexual development theory by drawing analogies in childhood stages and including the influence of social dynamics as well as the extension of psychosocial development into adulthood.</a:t>
            </a:r>
          </a:p>
          <a:p>
            <a:pPr marL="0" indent="0">
              <a:buNone/>
            </a:pPr>
            <a:r>
              <a:rPr lang="en-US">
                <a:latin typeface="Arial" panose="020B0604020202020204" pitchFamily="34" charset="0"/>
                <a:cs typeface="Arial" panose="020B0604020202020204" pitchFamily="34" charset="0"/>
              </a:rPr>
              <a:t>(Carrey N. The Two Ericksons: Forgotten Concepts and what Constitutes an Appropriate Professional Knowledge Base in Psychiatry. J Can </a:t>
            </a:r>
            <a:r>
              <a:rPr lang="en-US" err="1">
                <a:latin typeface="Arial" panose="020B0604020202020204" pitchFamily="34" charset="0"/>
                <a:cs typeface="Arial" panose="020B0604020202020204" pitchFamily="34" charset="0"/>
              </a:rPr>
              <a:t>Acad</a:t>
            </a:r>
            <a:r>
              <a:rPr lang="en-US">
                <a:latin typeface="Arial" panose="020B0604020202020204" pitchFamily="34" charset="0"/>
                <a:cs typeface="Arial" panose="020B0604020202020204" pitchFamily="34" charset="0"/>
              </a:rPr>
              <a:t> Child </a:t>
            </a:r>
            <a:r>
              <a:rPr lang="en-US" err="1">
                <a:latin typeface="Arial" panose="020B0604020202020204" pitchFamily="34" charset="0"/>
                <a:cs typeface="Arial" panose="020B0604020202020204" pitchFamily="34" charset="0"/>
              </a:rPr>
              <a:t>Adolesc</a:t>
            </a:r>
            <a:r>
              <a:rPr lang="en-US">
                <a:latin typeface="Arial" panose="020B0604020202020204" pitchFamily="34" charset="0"/>
                <a:cs typeface="Arial" panose="020B0604020202020204" pitchFamily="34" charset="0"/>
              </a:rPr>
              <a:t> Psychiatry. 2010 Nov;19:248).</a:t>
            </a:r>
          </a:p>
          <a:p>
            <a:pPr marL="0" indent="0">
              <a:buNone/>
            </a:pPr>
            <a:endParaRPr lang="en-US"/>
          </a:p>
        </p:txBody>
      </p:sp>
    </p:spTree>
    <p:extLst>
      <p:ext uri="{BB962C8B-B14F-4D97-AF65-F5344CB8AC3E}">
        <p14:creationId xmlns:p14="http://schemas.microsoft.com/office/powerpoint/2010/main" val="2657968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E3527DC9-221D-46A3-8296-9C45997139ED}"/>
              </a:ext>
            </a:extLst>
          </p:cNvPr>
          <p:cNvSpPr txBox="1"/>
          <p:nvPr/>
        </p:nvSpPr>
        <p:spPr>
          <a:xfrm>
            <a:off x="648930" y="629266"/>
            <a:ext cx="9252154" cy="122398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300" b="0" i="0" kern="1200" dirty="0">
                <a:solidFill>
                  <a:schemeClr val="tx2"/>
                </a:solidFill>
                <a:latin typeface="+mj-lt"/>
                <a:ea typeface="+mj-ea"/>
                <a:cs typeface="+mj-cs"/>
              </a:rPr>
              <a:t>Stages of Childhood</a:t>
            </a:r>
          </a:p>
          <a:p>
            <a:pPr>
              <a:lnSpc>
                <a:spcPct val="90000"/>
              </a:lnSpc>
              <a:spcBef>
                <a:spcPct val="0"/>
              </a:spcBef>
              <a:spcAft>
                <a:spcPts val="600"/>
              </a:spcAft>
            </a:pPr>
            <a:endParaRPr lang="en-US" sz="2300" b="0" i="0" kern="1200" dirty="0">
              <a:solidFill>
                <a:schemeClr val="tx2"/>
              </a:solidFill>
              <a:latin typeface="+mj-lt"/>
              <a:ea typeface="+mj-ea"/>
              <a:cs typeface="+mj-cs"/>
            </a:endParaRPr>
          </a:p>
          <a:p>
            <a:pPr>
              <a:lnSpc>
                <a:spcPct val="90000"/>
              </a:lnSpc>
              <a:spcBef>
                <a:spcPct val="0"/>
              </a:spcBef>
              <a:spcAft>
                <a:spcPts val="600"/>
              </a:spcAft>
            </a:pPr>
            <a:r>
              <a:rPr lang="en-US" sz="2300" b="0" i="0" kern="1200" dirty="0">
                <a:solidFill>
                  <a:schemeClr val="tx2"/>
                </a:solidFill>
                <a:latin typeface="+mj-lt"/>
                <a:ea typeface="+mj-ea"/>
                <a:cs typeface="+mj-cs"/>
              </a:rPr>
              <a:t>Stage 1 – Infancy period: Trust vs. Mistrust</a:t>
            </a:r>
          </a:p>
        </p:txBody>
      </p:sp>
      <p:sp>
        <p:nvSpPr>
          <p:cNvPr id="6" name="TextBox 5">
            <a:extLst>
              <a:ext uri="{FF2B5EF4-FFF2-40B4-BE49-F238E27FC236}">
                <a16:creationId xmlns:a16="http://schemas.microsoft.com/office/drawing/2014/main" id="{73EFC448-B478-472C-8050-97E053D7C705}"/>
              </a:ext>
            </a:extLst>
          </p:cNvPr>
          <p:cNvSpPr txBox="1"/>
          <p:nvPr/>
        </p:nvSpPr>
        <p:spPr>
          <a:xfrm>
            <a:off x="1103311" y="2075911"/>
            <a:ext cx="5689375" cy="3181888"/>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latin typeface="+mj-lt"/>
                <a:ea typeface="+mj-ea"/>
                <a:cs typeface="+mj-cs"/>
              </a:rPr>
              <a:t>Infants must learn that adults may be trusted from birth to 12 months of age. </a:t>
            </a:r>
          </a:p>
        </p:txBody>
      </p:sp>
      <p:pic>
        <p:nvPicPr>
          <p:cNvPr id="5" name="Picture 4">
            <a:extLst>
              <a:ext uri="{FF2B5EF4-FFF2-40B4-BE49-F238E27FC236}">
                <a16:creationId xmlns:a16="http://schemas.microsoft.com/office/drawing/2014/main" id="{E718E371-785F-4B00-8D9E-75CEA51C60A7}"/>
              </a:ext>
            </a:extLst>
          </p:cNvPr>
          <p:cNvPicPr>
            <a:picLocks noChangeAspect="1"/>
          </p:cNvPicPr>
          <p:nvPr/>
        </p:nvPicPr>
        <p:blipFill>
          <a:blip r:embed="rId8"/>
          <a:stretch>
            <a:fillRect/>
          </a:stretch>
        </p:blipFill>
        <p:spPr>
          <a:xfrm>
            <a:off x="7244080" y="2052214"/>
            <a:ext cx="4359976" cy="32055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959481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AB5B8-F9AD-4AC0-BBF5-F75EEA39E506}"/>
              </a:ext>
            </a:extLst>
          </p:cNvPr>
          <p:cNvSpPr>
            <a:spLocks noGrp="1"/>
          </p:cNvSpPr>
          <p:nvPr>
            <p:ph type="title"/>
          </p:nvPr>
        </p:nvSpPr>
        <p:spPr>
          <a:xfrm>
            <a:off x="646111" y="452718"/>
            <a:ext cx="9404723" cy="827442"/>
          </a:xfrm>
        </p:spPr>
        <p:txBody>
          <a:bodyPr/>
          <a:lstStyle/>
          <a:p>
            <a:pPr algn="ctr"/>
            <a:r>
              <a:rPr lang="en-US" sz="2400" dirty="0">
                <a:latin typeface="Arial" panose="020B0604020202020204" pitchFamily="34" charset="0"/>
                <a:cs typeface="Arial" panose="020B0604020202020204" pitchFamily="34" charset="0"/>
              </a:rPr>
              <a:t>Stage 2                                  Stage 3</a:t>
            </a:r>
          </a:p>
        </p:txBody>
      </p:sp>
      <p:sp>
        <p:nvSpPr>
          <p:cNvPr id="3" name="Text Placeholder 2">
            <a:extLst>
              <a:ext uri="{FF2B5EF4-FFF2-40B4-BE49-F238E27FC236}">
                <a16:creationId xmlns:a16="http://schemas.microsoft.com/office/drawing/2014/main" id="{7B4FBFEC-FB31-4BDF-8699-B7B7AA535500}"/>
              </a:ext>
            </a:extLst>
          </p:cNvPr>
          <p:cNvSpPr>
            <a:spLocks noGrp="1"/>
          </p:cNvSpPr>
          <p:nvPr>
            <p:ph type="body" idx="1"/>
          </p:nvPr>
        </p:nvSpPr>
        <p:spPr/>
        <p:txBody>
          <a:bodyPr>
            <a:normAutofit fontScale="92500" lnSpcReduction="20000"/>
          </a:bodyPr>
          <a:lstStyle/>
          <a:p>
            <a:pPr algn="ctr"/>
            <a:r>
              <a:rPr lang="en-US" sz="2000" dirty="0"/>
              <a:t>Stage 2 - Autonomy vs. Shame/Doubt</a:t>
            </a:r>
          </a:p>
        </p:txBody>
      </p:sp>
      <p:sp>
        <p:nvSpPr>
          <p:cNvPr id="4" name="Content Placeholder 3">
            <a:extLst>
              <a:ext uri="{FF2B5EF4-FFF2-40B4-BE49-F238E27FC236}">
                <a16:creationId xmlns:a16="http://schemas.microsoft.com/office/drawing/2014/main" id="{A449D4CF-643D-49F3-B33E-34858F57E96E}"/>
              </a:ext>
            </a:extLst>
          </p:cNvPr>
          <p:cNvSpPr>
            <a:spLocks noGrp="1"/>
          </p:cNvSpPr>
          <p:nvPr>
            <p:ph sz="half" idx="2"/>
          </p:nvPr>
        </p:nvSpPr>
        <p:spPr/>
        <p:txBody>
          <a:bodyPr>
            <a:normAutofit/>
          </a:bodyPr>
          <a:lstStyle/>
          <a:p>
            <a:r>
              <a:rPr lang="en-US" sz="1100" dirty="0">
                <a:latin typeface="Arial" panose="020B0604020202020204" pitchFamily="34" charset="0"/>
                <a:cs typeface="Arial" panose="020B0604020202020204" pitchFamily="34" charset="0"/>
              </a:rPr>
              <a:t>Toddlers (ages 1–3) discover that they can control their actions and act on their surroundings to achieve consequences as they begin to explore their world. </a:t>
            </a:r>
          </a:p>
        </p:txBody>
      </p:sp>
      <p:sp>
        <p:nvSpPr>
          <p:cNvPr id="5" name="Text Placeholder 4">
            <a:extLst>
              <a:ext uri="{FF2B5EF4-FFF2-40B4-BE49-F238E27FC236}">
                <a16:creationId xmlns:a16="http://schemas.microsoft.com/office/drawing/2014/main" id="{9FD33B0F-FAD1-4213-A9C0-925C2880A237}"/>
              </a:ext>
            </a:extLst>
          </p:cNvPr>
          <p:cNvSpPr>
            <a:spLocks noGrp="1"/>
          </p:cNvSpPr>
          <p:nvPr>
            <p:ph type="body" sz="quarter" idx="3"/>
          </p:nvPr>
        </p:nvSpPr>
        <p:spPr/>
        <p:txBody>
          <a:bodyPr>
            <a:normAutofit fontScale="92500" lnSpcReduction="20000"/>
          </a:bodyPr>
          <a:lstStyle/>
          <a:p>
            <a:pPr algn="ctr"/>
            <a:r>
              <a:rPr lang="en-US" sz="2000" dirty="0"/>
              <a:t>Stage 3 -Initiative vs. Guilt </a:t>
            </a:r>
          </a:p>
        </p:txBody>
      </p:sp>
      <p:sp>
        <p:nvSpPr>
          <p:cNvPr id="6" name="Content Placeholder 5">
            <a:extLst>
              <a:ext uri="{FF2B5EF4-FFF2-40B4-BE49-F238E27FC236}">
                <a16:creationId xmlns:a16="http://schemas.microsoft.com/office/drawing/2014/main" id="{45D79205-A3AF-4FE8-9A03-EC78D449FC47}"/>
              </a:ext>
            </a:extLst>
          </p:cNvPr>
          <p:cNvSpPr>
            <a:spLocks noGrp="1"/>
          </p:cNvSpPr>
          <p:nvPr>
            <p:ph sz="quarter" idx="4"/>
          </p:nvPr>
        </p:nvSpPr>
        <p:spPr/>
        <p:txBody>
          <a:bodyPr>
            <a:normAutofit/>
          </a:bodyPr>
          <a:lstStyle/>
          <a:p>
            <a:r>
              <a:rPr lang="en-US" sz="1100" dirty="0">
                <a:latin typeface="Arial" panose="020B0604020202020204" pitchFamily="34" charset="0"/>
                <a:cs typeface="Arial" panose="020B0604020202020204" pitchFamily="34" charset="0"/>
              </a:rPr>
              <a:t>Preschoolers (ages 3–6) are capable of starting activities and expressing control over their environment through social interactions and play. </a:t>
            </a:r>
          </a:p>
        </p:txBody>
      </p:sp>
    </p:spTree>
    <p:extLst>
      <p:ext uri="{BB962C8B-B14F-4D97-AF65-F5344CB8AC3E}">
        <p14:creationId xmlns:p14="http://schemas.microsoft.com/office/powerpoint/2010/main" val="2597881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ADDA9-122F-4635-932C-51418EB99372}"/>
              </a:ext>
            </a:extLst>
          </p:cNvPr>
          <p:cNvSpPr>
            <a:spLocks noGrp="1"/>
          </p:cNvSpPr>
          <p:nvPr>
            <p:ph type="title"/>
          </p:nvPr>
        </p:nvSpPr>
        <p:spPr>
          <a:xfrm>
            <a:off x="839788" y="365126"/>
            <a:ext cx="10515600" cy="823912"/>
          </a:xfrm>
        </p:spPr>
        <p:txBody>
          <a:bodyPr>
            <a:normAutofit/>
          </a:bodyPr>
          <a:lstStyle/>
          <a:p>
            <a:pPr algn="ctr"/>
            <a:r>
              <a:rPr lang="en-US" sz="2000" b="1" dirty="0"/>
              <a:t>Stage 4                              Stage 5</a:t>
            </a:r>
          </a:p>
        </p:txBody>
      </p:sp>
      <p:sp>
        <p:nvSpPr>
          <p:cNvPr id="3" name="Text Placeholder 2">
            <a:extLst>
              <a:ext uri="{FF2B5EF4-FFF2-40B4-BE49-F238E27FC236}">
                <a16:creationId xmlns:a16="http://schemas.microsoft.com/office/drawing/2014/main" id="{BB55E1B9-15E9-4D06-8B97-EE1D4A62A0A2}"/>
              </a:ext>
            </a:extLst>
          </p:cNvPr>
          <p:cNvSpPr>
            <a:spLocks noGrp="1"/>
          </p:cNvSpPr>
          <p:nvPr>
            <p:ph type="body" idx="1"/>
          </p:nvPr>
        </p:nvSpPr>
        <p:spPr>
          <a:xfrm>
            <a:off x="839788" y="1681163"/>
            <a:ext cx="5157787" cy="2100262"/>
          </a:xfrm>
        </p:spPr>
        <p:txBody>
          <a:bodyPr>
            <a:normAutofit/>
          </a:bodyPr>
          <a:lstStyle/>
          <a:p>
            <a:pPr algn="ctr"/>
            <a:r>
              <a:rPr lang="en-US" sz="2000" dirty="0"/>
              <a:t>Stage 4 - Industry vs. Inferiority</a:t>
            </a:r>
          </a:p>
        </p:txBody>
      </p:sp>
      <p:sp>
        <p:nvSpPr>
          <p:cNvPr id="4" name="Content Placeholder 3">
            <a:extLst>
              <a:ext uri="{FF2B5EF4-FFF2-40B4-BE49-F238E27FC236}">
                <a16:creationId xmlns:a16="http://schemas.microsoft.com/office/drawing/2014/main" id="{A555A021-AE4E-45E1-9DD1-FC1237E9A43E}"/>
              </a:ext>
            </a:extLst>
          </p:cNvPr>
          <p:cNvSpPr>
            <a:spLocks noGrp="1"/>
          </p:cNvSpPr>
          <p:nvPr>
            <p:ph sz="half" idx="2"/>
          </p:nvPr>
        </p:nvSpPr>
        <p:spPr>
          <a:xfrm>
            <a:off x="839788" y="3876674"/>
            <a:ext cx="5157787" cy="1905001"/>
          </a:xfrm>
        </p:spPr>
        <p:txBody>
          <a:bodyPr>
            <a:normAutofit/>
          </a:bodyPr>
          <a:lstStyle/>
          <a:p>
            <a:r>
              <a:rPr lang="en-US" sz="1100" dirty="0">
                <a:latin typeface="Arial" panose="020B0604020202020204" pitchFamily="34" charset="0"/>
                <a:cs typeface="Arial" panose="020B0604020202020204" pitchFamily="34" charset="0"/>
              </a:rPr>
              <a:t>Children in elementary school (ages 6–12) must choose between industry and inferiority. Children start comparing themselves to their peers to see how they compare.</a:t>
            </a:r>
          </a:p>
          <a:p>
            <a:r>
              <a:rPr lang="en-US" sz="1100" dirty="0">
                <a:latin typeface="Arial" panose="020B0604020202020204" pitchFamily="34" charset="0"/>
                <a:cs typeface="Arial" panose="020B0604020202020204" pitchFamily="34" charset="0"/>
              </a:rPr>
              <a:t>Virtue: Competence, Maldevelopment: Inertia (passivity)</a:t>
            </a:r>
          </a:p>
          <a:p>
            <a:r>
              <a:rPr lang="en-US" sz="1100" dirty="0">
                <a:latin typeface="Arial" panose="020B0604020202020204" pitchFamily="34" charset="0"/>
                <a:cs typeface="Arial" panose="020B0604020202020204" pitchFamily="34" charset="0"/>
              </a:rPr>
              <a:t>Concomitant Freudian stage: latency stage</a:t>
            </a:r>
          </a:p>
          <a:p>
            <a:r>
              <a:rPr lang="en-US" sz="1100" dirty="0">
                <a:latin typeface="Arial" panose="020B0604020202020204" pitchFamily="34" charset="0"/>
                <a:cs typeface="Arial" panose="020B0604020202020204" pitchFamily="34" charset="0"/>
              </a:rPr>
              <a:t>Example: Reasonable expectations set in school and at home, with praise for their accomplishments</a:t>
            </a:r>
          </a:p>
        </p:txBody>
      </p:sp>
      <p:sp>
        <p:nvSpPr>
          <p:cNvPr id="5" name="Text Placeholder 4">
            <a:extLst>
              <a:ext uri="{FF2B5EF4-FFF2-40B4-BE49-F238E27FC236}">
                <a16:creationId xmlns:a16="http://schemas.microsoft.com/office/drawing/2014/main" id="{A8D37086-0BA2-47C4-9DE5-4CCE9504A305}"/>
              </a:ext>
            </a:extLst>
          </p:cNvPr>
          <p:cNvSpPr>
            <a:spLocks noGrp="1"/>
          </p:cNvSpPr>
          <p:nvPr>
            <p:ph type="body" sz="quarter" idx="3"/>
          </p:nvPr>
        </p:nvSpPr>
        <p:spPr>
          <a:xfrm>
            <a:off x="6553199" y="1657350"/>
            <a:ext cx="4754563" cy="504825"/>
          </a:xfrm>
        </p:spPr>
        <p:txBody>
          <a:bodyPr>
            <a:normAutofit/>
          </a:bodyPr>
          <a:lstStyle/>
          <a:p>
            <a:pPr algn="ctr"/>
            <a:r>
              <a:rPr lang="en-US" sz="2000" dirty="0"/>
              <a:t>Stage 5 - Identity vs. Role Confusion</a:t>
            </a:r>
          </a:p>
        </p:txBody>
      </p:sp>
      <p:sp>
        <p:nvSpPr>
          <p:cNvPr id="6" name="Content Placeholder 5">
            <a:extLst>
              <a:ext uri="{FF2B5EF4-FFF2-40B4-BE49-F238E27FC236}">
                <a16:creationId xmlns:a16="http://schemas.microsoft.com/office/drawing/2014/main" id="{0A196E3A-22CC-4FA1-8E19-5D06E6D34A71}"/>
              </a:ext>
            </a:extLst>
          </p:cNvPr>
          <p:cNvSpPr>
            <a:spLocks noGrp="1"/>
          </p:cNvSpPr>
          <p:nvPr>
            <p:ph sz="quarter" idx="4"/>
          </p:nvPr>
        </p:nvSpPr>
        <p:spPr>
          <a:xfrm>
            <a:off x="6124575" y="2505074"/>
            <a:ext cx="5183188" cy="3684588"/>
          </a:xfrm>
        </p:spPr>
        <p:txBody>
          <a:bodyPr>
            <a:normAutofit/>
          </a:bodyPr>
          <a:lstStyle/>
          <a:p>
            <a:r>
              <a:rPr lang="en-US" sz="1100" dirty="0">
                <a:latin typeface="Arial" panose="020B0604020202020204" pitchFamily="34" charset="0"/>
                <a:cs typeface="Arial" panose="020B0604020202020204" pitchFamily="34" charset="0"/>
              </a:rPr>
              <a:t>Children in adolescence (ages 12–18) experience the dilemma of identity vs. role confusion. The major duty of an adolescent, according to Erikson, is to create a sense of self. "Who am I?" and "What do I want to do with my life?" are questions that adolescent's grapple with. </a:t>
            </a:r>
          </a:p>
        </p:txBody>
      </p:sp>
      <p:pic>
        <p:nvPicPr>
          <p:cNvPr id="8" name="Picture 7">
            <a:extLst>
              <a:ext uri="{FF2B5EF4-FFF2-40B4-BE49-F238E27FC236}">
                <a16:creationId xmlns:a16="http://schemas.microsoft.com/office/drawing/2014/main" id="{0BB3EA0E-1413-4A92-919D-6B015E4EA739}"/>
              </a:ext>
            </a:extLst>
          </p:cNvPr>
          <p:cNvPicPr>
            <a:picLocks noChangeAspect="1"/>
          </p:cNvPicPr>
          <p:nvPr/>
        </p:nvPicPr>
        <p:blipFill>
          <a:blip r:embed="rId3"/>
          <a:stretch>
            <a:fillRect/>
          </a:stretch>
        </p:blipFill>
        <p:spPr>
          <a:xfrm>
            <a:off x="1048829" y="1426464"/>
            <a:ext cx="4596065" cy="2002536"/>
          </a:xfrm>
          <a:prstGeom prst="rect">
            <a:avLst/>
          </a:prstGeom>
        </p:spPr>
      </p:pic>
    </p:spTree>
    <p:extLst>
      <p:ext uri="{BB962C8B-B14F-4D97-AF65-F5344CB8AC3E}">
        <p14:creationId xmlns:p14="http://schemas.microsoft.com/office/powerpoint/2010/main" val="3681571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A338A-D436-4F6B-9062-6D71BF776942}"/>
              </a:ext>
            </a:extLst>
          </p:cNvPr>
          <p:cNvSpPr>
            <a:spLocks noGrp="1"/>
          </p:cNvSpPr>
          <p:nvPr>
            <p:ph type="title"/>
          </p:nvPr>
        </p:nvSpPr>
        <p:spPr/>
        <p:txBody>
          <a:bodyPr>
            <a:normAutofit/>
          </a:bodyPr>
          <a:lstStyle/>
          <a:p>
            <a:pPr algn="ctr"/>
            <a:r>
              <a:rPr lang="en-US" sz="2400" b="1" dirty="0"/>
              <a:t>Stage 6                                Stage 7</a:t>
            </a:r>
          </a:p>
        </p:txBody>
      </p:sp>
      <p:sp>
        <p:nvSpPr>
          <p:cNvPr id="3" name="Text Placeholder 2">
            <a:extLst>
              <a:ext uri="{FF2B5EF4-FFF2-40B4-BE49-F238E27FC236}">
                <a16:creationId xmlns:a16="http://schemas.microsoft.com/office/drawing/2014/main" id="{38FF15D6-A719-41E4-8037-9D14C96CD932}"/>
              </a:ext>
            </a:extLst>
          </p:cNvPr>
          <p:cNvSpPr>
            <a:spLocks noGrp="1"/>
          </p:cNvSpPr>
          <p:nvPr>
            <p:ph type="body" idx="1"/>
          </p:nvPr>
        </p:nvSpPr>
        <p:spPr>
          <a:xfrm>
            <a:off x="1103313" y="1733550"/>
            <a:ext cx="4396338" cy="576262"/>
          </a:xfrm>
        </p:spPr>
        <p:txBody>
          <a:bodyPr>
            <a:normAutofit fontScale="92500" lnSpcReduction="20000"/>
          </a:bodyPr>
          <a:lstStyle/>
          <a:p>
            <a:pPr algn="ctr"/>
            <a:r>
              <a:rPr lang="en-US" sz="2000" dirty="0"/>
              <a:t>Stage  6 - Intimacy vs. Isolation</a:t>
            </a:r>
          </a:p>
        </p:txBody>
      </p:sp>
      <p:sp>
        <p:nvSpPr>
          <p:cNvPr id="4" name="Content Placeholder 3">
            <a:extLst>
              <a:ext uri="{FF2B5EF4-FFF2-40B4-BE49-F238E27FC236}">
                <a16:creationId xmlns:a16="http://schemas.microsoft.com/office/drawing/2014/main" id="{CB88E30A-003F-4720-BCFB-A02FF21FEC81}"/>
              </a:ext>
            </a:extLst>
          </p:cNvPr>
          <p:cNvSpPr>
            <a:spLocks noGrp="1"/>
          </p:cNvSpPr>
          <p:nvPr>
            <p:ph sz="half" idx="2"/>
          </p:nvPr>
        </p:nvSpPr>
        <p:spPr/>
        <p:txBody>
          <a:bodyPr>
            <a:normAutofit/>
          </a:bodyPr>
          <a:lstStyle/>
          <a:p>
            <a:r>
              <a:rPr lang="en-US" sz="1100" dirty="0"/>
              <a:t>People in their early adult years (20s-40s) are concerned about intimacy vs. isolation. We are ready to share our lives with others after we have formed a sense of self during adolescence. </a:t>
            </a:r>
          </a:p>
        </p:txBody>
      </p:sp>
      <p:sp>
        <p:nvSpPr>
          <p:cNvPr id="5" name="Text Placeholder 4">
            <a:extLst>
              <a:ext uri="{FF2B5EF4-FFF2-40B4-BE49-F238E27FC236}">
                <a16:creationId xmlns:a16="http://schemas.microsoft.com/office/drawing/2014/main" id="{34B7EAE2-3488-4A8E-82C2-6C53B23741CE}"/>
              </a:ext>
            </a:extLst>
          </p:cNvPr>
          <p:cNvSpPr>
            <a:spLocks noGrp="1"/>
          </p:cNvSpPr>
          <p:nvPr>
            <p:ph type="body" sz="quarter" idx="3"/>
          </p:nvPr>
        </p:nvSpPr>
        <p:spPr/>
        <p:txBody>
          <a:bodyPr>
            <a:normAutofit fontScale="92500" lnSpcReduction="20000"/>
          </a:bodyPr>
          <a:lstStyle/>
          <a:p>
            <a:pPr algn="ctr"/>
            <a:r>
              <a:rPr lang="en-US" sz="2000" dirty="0"/>
              <a:t>Stage 7 - Generativity vs. Stagnation</a:t>
            </a:r>
          </a:p>
        </p:txBody>
      </p:sp>
      <p:sp>
        <p:nvSpPr>
          <p:cNvPr id="6" name="Content Placeholder 5">
            <a:extLst>
              <a:ext uri="{FF2B5EF4-FFF2-40B4-BE49-F238E27FC236}">
                <a16:creationId xmlns:a16="http://schemas.microsoft.com/office/drawing/2014/main" id="{17BCEBE7-F9BF-4EE7-BE41-9B39F323A334}"/>
              </a:ext>
            </a:extLst>
          </p:cNvPr>
          <p:cNvSpPr>
            <a:spLocks noGrp="1"/>
          </p:cNvSpPr>
          <p:nvPr>
            <p:ph sz="quarter" idx="4"/>
          </p:nvPr>
        </p:nvSpPr>
        <p:spPr/>
        <p:txBody>
          <a:bodyPr>
            <a:normAutofit/>
          </a:bodyPr>
          <a:lstStyle/>
          <a:p>
            <a:r>
              <a:rPr lang="en-US" sz="1100" dirty="0"/>
              <a:t>When adults reach their forties, they enter middle adulthood, which lasts until the mid-sixties. </a:t>
            </a:r>
          </a:p>
        </p:txBody>
      </p:sp>
    </p:spTree>
    <p:extLst>
      <p:ext uri="{BB962C8B-B14F-4D97-AF65-F5344CB8AC3E}">
        <p14:creationId xmlns:p14="http://schemas.microsoft.com/office/powerpoint/2010/main" val="3031604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AB6146-288D-4AF2-96B7-7ACDFC4957AE}"/>
              </a:ext>
            </a:extLst>
          </p:cNvPr>
          <p:cNvSpPr>
            <a:spLocks noGrp="1"/>
          </p:cNvSpPr>
          <p:nvPr>
            <p:ph type="title"/>
          </p:nvPr>
        </p:nvSpPr>
        <p:spPr>
          <a:xfrm>
            <a:off x="648931" y="629267"/>
            <a:ext cx="4166510" cy="729634"/>
          </a:xfrm>
        </p:spPr>
        <p:txBody>
          <a:bodyPr vert="horz" lIns="91440" tIns="45720" rIns="91440" bIns="45720" rtlCol="0" anchor="t">
            <a:normAutofit fontScale="90000"/>
          </a:bodyPr>
          <a:lstStyle/>
          <a:p>
            <a:pPr algn="ctr">
              <a:lnSpc>
                <a:spcPct val="90000"/>
              </a:lnSpc>
            </a:pPr>
            <a:r>
              <a:rPr lang="en-US" sz="2400" b="0" i="0" kern="1200" dirty="0">
                <a:solidFill>
                  <a:srgbClr val="EBEBEB"/>
                </a:solidFill>
                <a:latin typeface="+mj-lt"/>
                <a:ea typeface="+mj-ea"/>
                <a:cs typeface="+mj-cs"/>
              </a:rPr>
              <a:t>Stage 8 - Integrity vs. Despair</a:t>
            </a:r>
          </a:p>
        </p:txBody>
      </p:sp>
      <p:sp>
        <p:nvSpPr>
          <p:cNvPr id="1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7" name="Freeform: Shape 1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7" name="Content Placeholder 6">
            <a:extLst>
              <a:ext uri="{FF2B5EF4-FFF2-40B4-BE49-F238E27FC236}">
                <a16:creationId xmlns:a16="http://schemas.microsoft.com/office/drawing/2014/main" id="{2EBC3577-EF0E-4A1C-B35E-3C7069DBD028}"/>
              </a:ext>
            </a:extLst>
          </p:cNvPr>
          <p:cNvPicPr>
            <a:picLocks noGrp="1" noChangeAspect="1"/>
          </p:cNvPicPr>
          <p:nvPr>
            <p:ph idx="1"/>
          </p:nvPr>
        </p:nvPicPr>
        <p:blipFill>
          <a:blip r:embed="rId3"/>
          <a:stretch>
            <a:fillRect/>
          </a:stretch>
        </p:blipFill>
        <p:spPr>
          <a:xfrm>
            <a:off x="5945271" y="1270000"/>
            <a:ext cx="5840329" cy="4114800"/>
          </a:xfrm>
          <a:prstGeom prst="rect">
            <a:avLst/>
          </a:prstGeom>
          <a:effectLst/>
        </p:spPr>
      </p:pic>
      <p:sp>
        <p:nvSpPr>
          <p:cNvPr id="19" name="Rectangle 1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TextBox 7">
            <a:extLst>
              <a:ext uri="{FF2B5EF4-FFF2-40B4-BE49-F238E27FC236}">
                <a16:creationId xmlns:a16="http://schemas.microsoft.com/office/drawing/2014/main" id="{BC3FA155-4FAA-4077-8A82-6FCE230F513A}"/>
              </a:ext>
            </a:extLst>
          </p:cNvPr>
          <p:cNvSpPr txBox="1"/>
          <p:nvPr/>
        </p:nvSpPr>
        <p:spPr>
          <a:xfrm>
            <a:off x="648932" y="1988167"/>
            <a:ext cx="3482198" cy="1163247"/>
          </a:xfrm>
          <a:prstGeom prst="rect">
            <a:avLst/>
          </a:prstGeom>
        </p:spPr>
        <p:txBody>
          <a:bodyPr vert="horz" lIns="91440" tIns="45720" rIns="91440" bIns="45720" rtlCol="0">
            <a:noAutofit/>
          </a:bodyPr>
          <a:lstStyle/>
          <a:p>
            <a:pPr>
              <a:lnSpc>
                <a:spcPct val="90000"/>
              </a:lnSpc>
              <a:spcBef>
                <a:spcPts val="1000"/>
              </a:spcBef>
              <a:buClr>
                <a:schemeClr val="bg2">
                  <a:lumMod val="40000"/>
                  <a:lumOff val="60000"/>
                </a:schemeClr>
              </a:buClr>
              <a:buSzPct val="80000"/>
              <a:buFont typeface="Wingdings 3" charset="2"/>
              <a:buChar char=""/>
            </a:pPr>
            <a:r>
              <a:rPr lang="en-US" sz="1100" dirty="0">
                <a:solidFill>
                  <a:srgbClr val="EBEBEB"/>
                </a:solidFill>
                <a:latin typeface="Arial" panose="020B0604020202020204" pitchFamily="34" charset="0"/>
                <a:ea typeface="+mj-ea"/>
                <a:cs typeface="Arial" panose="020B0604020202020204" pitchFamily="34" charset="0"/>
              </a:rPr>
              <a:t>We are at the late adulthood stage of development, which lasts from the mid-60s to the end of life. Integrity vs. Despair is Erikson's task at this point. </a:t>
            </a:r>
          </a:p>
        </p:txBody>
      </p:sp>
    </p:spTree>
    <p:extLst>
      <p:ext uri="{BB962C8B-B14F-4D97-AF65-F5344CB8AC3E}">
        <p14:creationId xmlns:p14="http://schemas.microsoft.com/office/powerpoint/2010/main" val="193104496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4A3DA6D-FED2-4369-9ACD-B578C8790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63C72DE-4C01-4F6C-9020-327690AD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5627181E-8B3E-4EFB-8F43-17296B86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48C9365-5B02-478D-AEC7-F8A0FFFAB29E}"/>
              </a:ext>
            </a:extLst>
          </p:cNvPr>
          <p:cNvSpPr>
            <a:spLocks noGrp="1"/>
          </p:cNvSpPr>
          <p:nvPr>
            <p:ph type="title"/>
          </p:nvPr>
        </p:nvSpPr>
        <p:spPr>
          <a:xfrm>
            <a:off x="648930" y="629267"/>
            <a:ext cx="9252154" cy="1016654"/>
          </a:xfrm>
        </p:spPr>
        <p:txBody>
          <a:bodyPr>
            <a:normAutofit/>
          </a:bodyPr>
          <a:lstStyle/>
          <a:p>
            <a:pPr algn="ctr">
              <a:lnSpc>
                <a:spcPct val="90000"/>
              </a:lnSpc>
            </a:pPr>
            <a:r>
              <a:rPr lang="en-US" sz="2400" b="1" dirty="0">
                <a:solidFill>
                  <a:srgbClr val="EBEBEB"/>
                </a:solidFill>
                <a:latin typeface="Arial" panose="020B0604020202020204" pitchFamily="34" charset="0"/>
                <a:cs typeface="Arial" panose="020B0604020202020204" pitchFamily="34" charset="0"/>
              </a:rPr>
              <a:t>Practical example of how a social worker, can use their understanding of psychology to support a service user</a:t>
            </a:r>
          </a:p>
        </p:txBody>
      </p:sp>
      <p:sp useBgFill="1">
        <p:nvSpPr>
          <p:cNvPr id="26" name="Freeform: Shape 25">
            <a:extLst>
              <a:ext uri="{FF2B5EF4-FFF2-40B4-BE49-F238E27FC236}">
                <a16:creationId xmlns:a16="http://schemas.microsoft.com/office/drawing/2014/main" id="{2E45DBDE-EAD7-4DEE-B77D-577BBB0A1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143DA118-5F04-4544-91E4-46204C3912AC}"/>
              </a:ext>
            </a:extLst>
          </p:cNvPr>
          <p:cNvSpPr>
            <a:spLocks noGrp="1"/>
          </p:cNvSpPr>
          <p:nvPr>
            <p:ph idx="1"/>
          </p:nvPr>
        </p:nvSpPr>
        <p:spPr>
          <a:xfrm>
            <a:off x="648931" y="2548281"/>
            <a:ext cx="6578592" cy="3658689"/>
          </a:xfrm>
        </p:spPr>
        <p:txBody>
          <a:bodyPr>
            <a:normAutofit/>
          </a:bodyPr>
          <a:lstStyle/>
          <a:p>
            <a:pPr>
              <a:lnSpc>
                <a:spcPct val="90000"/>
              </a:lnSpc>
            </a:pPr>
            <a:r>
              <a:rPr lang="en-US" sz="1400" dirty="0">
                <a:latin typeface="Arial" panose="020B0604020202020204" pitchFamily="34" charset="0"/>
                <a:cs typeface="Arial" panose="020B0604020202020204" pitchFamily="34" charset="0"/>
              </a:rPr>
              <a:t>As a social worker, Erik Erikson's theory of psychosocial development is used in the clinic to assist develop a comprehensive and holistic care plan for the patients we meet.</a:t>
            </a:r>
          </a:p>
        </p:txBody>
      </p:sp>
      <p:pic>
        <p:nvPicPr>
          <p:cNvPr id="4" name="Picture 3" descr="Diagram&#10;&#10;Description automatically generated">
            <a:extLst>
              <a:ext uri="{FF2B5EF4-FFF2-40B4-BE49-F238E27FC236}">
                <a16:creationId xmlns:a16="http://schemas.microsoft.com/office/drawing/2014/main" id="{40140F16-DE8D-4AB4-96CF-A9D785C09A52}"/>
              </a:ext>
            </a:extLst>
          </p:cNvPr>
          <p:cNvPicPr>
            <a:picLocks noChangeAspect="1"/>
          </p:cNvPicPr>
          <p:nvPr/>
        </p:nvPicPr>
        <p:blipFill rotWithShape="1">
          <a:blip r:embed="rId3"/>
          <a:srcRect t="5636" r="2" b="3486"/>
          <a:stretch/>
        </p:blipFill>
        <p:spPr>
          <a:xfrm>
            <a:off x="7658396" y="2548281"/>
            <a:ext cx="3777672" cy="3662018"/>
          </a:xfrm>
          <a:prstGeom prst="rect">
            <a:avLst/>
          </a:prstGeom>
          <a:effectLst/>
        </p:spPr>
      </p:pic>
    </p:spTree>
    <p:extLst>
      <p:ext uri="{BB962C8B-B14F-4D97-AF65-F5344CB8AC3E}">
        <p14:creationId xmlns:p14="http://schemas.microsoft.com/office/powerpoint/2010/main" val="195069742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18EF09-DD28-40AA-AA5A-EDA2585E895C}"/>
              </a:ext>
            </a:extLst>
          </p:cNvPr>
          <p:cNvSpPr txBox="1"/>
          <p:nvPr/>
        </p:nvSpPr>
        <p:spPr>
          <a:xfrm>
            <a:off x="635000" y="520700"/>
            <a:ext cx="9953752" cy="510909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How Does Psychosocial Development Theory Apply to Social Work? </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According to Erikson's thesis, people progress through stages of development based on how they respond to social crises throughout their lives. These social crises shape how people react to their surroundings.</a:t>
            </a:r>
          </a:p>
          <a:p>
            <a:endParaRPr lang="en-US"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      Why is Erik Erikson theory important to social work?</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The psychosocial development hypothesis, like all theories, has its own set of strengths and drawbacks. The ability of Erikson's theory to relate key psychosocial  development over a person's lifetime is one of its strengths. This method offers a practical approach to personality development.</a:t>
            </a:r>
          </a:p>
          <a:p>
            <a:endParaRPr lang="en-US"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     How is Erikson's theory useful for social workers?</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Erikson's "maturation timetable" can help social workers recognize specific issues and choose the best support and services to meet them.</a:t>
            </a:r>
          </a:p>
          <a:p>
            <a:r>
              <a:rPr lang="en-US" sz="1100" dirty="0">
                <a:latin typeface="Arial" panose="020B0604020202020204" pitchFamily="34" charset="0"/>
                <a:cs typeface="Arial" panose="020B0604020202020204" pitchFamily="34" charset="0"/>
              </a:rPr>
              <a:t>     </a:t>
            </a:r>
          </a:p>
          <a:p>
            <a:r>
              <a:rPr lang="en-US" sz="1100" b="1" dirty="0">
                <a:latin typeface="Arial" panose="020B0604020202020204" pitchFamily="34" charset="0"/>
                <a:cs typeface="Arial" panose="020B0604020202020204" pitchFamily="34" charset="0"/>
              </a:rPr>
              <a:t>     How does system theory help social workers?</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Systems theory is a practice in social work that allows professionals to look at a client's conditions and contextual elements holistically in order to acquire a better understanding of why they are experiencing problems or difficulties.</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What four ways can Erik Erikson’s psychosocial theory be applied by social workers in working with children and youth?</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Make a mental note of the child's age.</a:t>
            </a:r>
          </a:p>
          <a:p>
            <a:r>
              <a:rPr lang="en-US" sz="1100" dirty="0">
                <a:latin typeface="Arial" panose="020B0604020202020204" pitchFamily="34" charset="0"/>
                <a:cs typeface="Arial" panose="020B0604020202020204" pitchFamily="34" charset="0"/>
              </a:rPr>
              <a:t>-  Determine the child's emotional age under stress (the child's regressed psychosocial level as shown by his or her acting out).</a:t>
            </a:r>
          </a:p>
          <a:p>
            <a:r>
              <a:rPr lang="en-US" sz="1100" dirty="0">
                <a:latin typeface="Arial" panose="020B0604020202020204" pitchFamily="34" charset="0"/>
                <a:cs typeface="Arial" panose="020B0604020202020204" pitchFamily="34" charset="0"/>
              </a:rPr>
              <a:t>-  Assist the child in bridging the gap between his or her regressed age and actual age by teaching healthy coping skills (focus on security, autonomy, initiative, industry, identity, etc., or any combination of these) with the expectation that the child is capable of age-appropriate behavior to meet even the most basic needs.</a:t>
            </a:r>
          </a:p>
          <a:p>
            <a:r>
              <a:rPr lang="en-US" sz="1100" dirty="0">
                <a:latin typeface="Arial" panose="020B0604020202020204" pitchFamily="34" charset="0"/>
                <a:cs typeface="Arial" panose="020B0604020202020204" pitchFamily="34" charset="0"/>
              </a:rPr>
              <a:t>-  In a helpful, encouraging manner, allude to the next level up from where the child should chronologically be (for example, if they are 10 years old and worried about industry, start referring to identity as the next step without overlooking the value of the present and previous stages).</a:t>
            </a:r>
          </a:p>
        </p:txBody>
      </p:sp>
    </p:spTree>
    <p:extLst>
      <p:ext uri="{BB962C8B-B14F-4D97-AF65-F5344CB8AC3E}">
        <p14:creationId xmlns:p14="http://schemas.microsoft.com/office/powerpoint/2010/main" val="3633407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8"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E7C9E9-86FE-4323-9847-6D34429E24F1}"/>
              </a:ext>
            </a:extLst>
          </p:cNvPr>
          <p:cNvSpPr>
            <a:spLocks noGrp="1"/>
          </p:cNvSpPr>
          <p:nvPr>
            <p:ph type="title"/>
          </p:nvPr>
        </p:nvSpPr>
        <p:spPr>
          <a:xfrm>
            <a:off x="653143" y="1645920"/>
            <a:ext cx="3522879" cy="4470821"/>
          </a:xfrm>
        </p:spPr>
        <p:txBody>
          <a:bodyPr>
            <a:normAutofit/>
          </a:bodyPr>
          <a:lstStyle/>
          <a:p>
            <a:pPr algn="r"/>
            <a:r>
              <a:rPr lang="en-US" b="1">
                <a:solidFill>
                  <a:schemeClr val="bg2"/>
                </a:solidFill>
              </a:rPr>
              <a:t>Conclusion</a:t>
            </a:r>
          </a:p>
        </p:txBody>
      </p:sp>
      <p:sp>
        <p:nvSpPr>
          <p:cNvPr id="3" name="Content Placeholder 2">
            <a:extLst>
              <a:ext uri="{FF2B5EF4-FFF2-40B4-BE49-F238E27FC236}">
                <a16:creationId xmlns:a16="http://schemas.microsoft.com/office/drawing/2014/main" id="{7F803653-B764-4731-9206-CD0178E94FF4}"/>
              </a:ext>
            </a:extLst>
          </p:cNvPr>
          <p:cNvSpPr>
            <a:spLocks noGrp="1"/>
          </p:cNvSpPr>
          <p:nvPr>
            <p:ph idx="1"/>
          </p:nvPr>
        </p:nvSpPr>
        <p:spPr>
          <a:xfrm>
            <a:off x="5204109" y="1645920"/>
            <a:ext cx="6269434" cy="4470821"/>
          </a:xfrm>
        </p:spPr>
        <p:txBody>
          <a:bodyPr>
            <a:normAutofit/>
          </a:bodyPr>
          <a:lstStyle/>
          <a:p>
            <a:pPr>
              <a:lnSpc>
                <a:spcPct val="90000"/>
              </a:lnSpc>
            </a:pPr>
            <a:endParaRPr lang="en-US" sz="1100" dirty="0"/>
          </a:p>
          <a:p>
            <a:pPr marL="0" indent="0">
              <a:lnSpc>
                <a:spcPct val="90000"/>
              </a:lnSpc>
              <a:buNone/>
            </a:pPr>
            <a:r>
              <a:rPr lang="en-US" sz="1100" dirty="0">
                <a:latin typeface="Arial" panose="020B0604020202020204" pitchFamily="34" charset="0"/>
                <a:cs typeface="Arial" panose="020B0604020202020204" pitchFamily="34" charset="0"/>
              </a:rPr>
              <a:t>An overview has influenced and given rise to a number of therapeutic tools and further research. Erikson's steps can be used by social workers in their work and to guide treatment for the various stages of mental illness recovery. For example, the initial stage of trust vs. distrust corresponds to the acceptance of mental illness and confidence in the idea of recovery in the recovery stage of mental illness. The Erikson Psychosocial Stage Inventory (EPSI) is a reliable tool for assessing psychosocial development, and (MEPSI) is based on the steps of Erikson. Erikson's concept and staging serve as the foundation for a psychodynamic psychotherapy approach.</a:t>
            </a:r>
          </a:p>
          <a:p>
            <a:pPr marL="0" indent="0">
              <a:lnSpc>
                <a:spcPct val="90000"/>
              </a:lnSpc>
              <a:buNone/>
            </a:pPr>
            <a:endParaRPr lang="en-US" sz="1100" dirty="0">
              <a:latin typeface="Arial" panose="020B0604020202020204" pitchFamily="34" charset="0"/>
              <a:cs typeface="Arial" panose="020B0604020202020204" pitchFamily="34" charset="0"/>
            </a:endParaRPr>
          </a:p>
          <a:p>
            <a:pPr marL="0" indent="0">
              <a:lnSpc>
                <a:spcPct val="90000"/>
              </a:lnSpc>
              <a:buNone/>
            </a:pPr>
            <a:endParaRPr lang="en-US" sz="1100" dirty="0">
              <a:latin typeface="Arial" panose="020B0604020202020204" pitchFamily="34" charset="0"/>
              <a:cs typeface="Arial" panose="020B0604020202020204" pitchFamily="34" charset="0"/>
            </a:endParaRPr>
          </a:p>
          <a:p>
            <a:pPr marL="0" indent="0">
              <a:lnSpc>
                <a:spcPct val="90000"/>
              </a:lnSpc>
              <a:buNone/>
            </a:pPr>
            <a:r>
              <a:rPr lang="en-US" sz="1100" dirty="0">
                <a:latin typeface="Arial" panose="020B0604020202020204" pitchFamily="34" charset="0"/>
                <a:cs typeface="Arial" panose="020B0604020202020204" pitchFamily="34" charset="0"/>
              </a:rPr>
              <a:t>Erikson's stages of psychosocial development can be employed by mental health doctors and relevant employees, such as social workers, while treating patients who are going through life transitions. It can be a way for the patient to enhance self-awareness and comprehension when used in the correct environment for social and cultural variables. While many phases concentrate on the early stages of life, they can also serve as a conceptual and possibly action guide for later in life.  Erickson's mid-life developmental maturity is investigated alongside overall cognitive and executive function, as well as emotional health, and this area of research continues to be an active focus of research.</a:t>
            </a:r>
          </a:p>
        </p:txBody>
      </p:sp>
    </p:spTree>
    <p:extLst>
      <p:ext uri="{BB962C8B-B14F-4D97-AF65-F5344CB8AC3E}">
        <p14:creationId xmlns:p14="http://schemas.microsoft.com/office/powerpoint/2010/main" val="184193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B1ED7-6A7E-4A64-B336-F542B2C357C6}"/>
              </a:ext>
            </a:extLst>
          </p:cNvPr>
          <p:cNvSpPr>
            <a:spLocks noGrp="1"/>
          </p:cNvSpPr>
          <p:nvPr>
            <p:ph type="title"/>
          </p:nvPr>
        </p:nvSpPr>
        <p:spPr>
          <a:xfrm>
            <a:off x="646111" y="452719"/>
            <a:ext cx="9404723" cy="690282"/>
          </a:xfrm>
        </p:spPr>
        <p:txBody>
          <a:bodyPr>
            <a:normAutofit/>
          </a:bodyPr>
          <a:lstStyle/>
          <a:p>
            <a:pPr algn="ctr"/>
            <a:r>
              <a:rPr lang="en-US" sz="20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FF79B8D-724D-49F0-AF57-542708DBAC9D}"/>
              </a:ext>
            </a:extLst>
          </p:cNvPr>
          <p:cNvSpPr>
            <a:spLocks noGrp="1"/>
          </p:cNvSpPr>
          <p:nvPr>
            <p:ph idx="1"/>
          </p:nvPr>
        </p:nvSpPr>
        <p:spPr>
          <a:xfrm>
            <a:off x="838200" y="1460501"/>
            <a:ext cx="10515600" cy="4716462"/>
          </a:xfrm>
        </p:spPr>
        <p:txBody>
          <a:bodyPr>
            <a:normAutofit fontScale="92500"/>
          </a:bodyPr>
          <a:lstStyle/>
          <a:p>
            <a:pPr marL="0" indent="0">
              <a:buNone/>
            </a:pPr>
            <a:r>
              <a:rPr lang="en-US" sz="1100" b="1" dirty="0"/>
              <a:t> </a:t>
            </a:r>
            <a:r>
              <a:rPr lang="en-US" sz="1200" b="1" dirty="0">
                <a:latin typeface="Arial" panose="020B0604020202020204" pitchFamily="34" charset="0"/>
                <a:cs typeface="Arial" panose="020B0604020202020204" pitchFamily="34" charset="0"/>
              </a:rPr>
              <a:t>1. Carrey N. The Two Ericksons: Forgotten Concepts and what Constitutes an Appropriate Professional Knowledge Base in Psychiatry. J Can </a:t>
            </a:r>
            <a:r>
              <a:rPr lang="en-US" sz="1200" b="1" dirty="0" err="1">
                <a:latin typeface="Arial" panose="020B0604020202020204" pitchFamily="34" charset="0"/>
                <a:cs typeface="Arial" panose="020B0604020202020204" pitchFamily="34" charset="0"/>
              </a:rPr>
              <a:t>Acad</a:t>
            </a:r>
            <a:r>
              <a:rPr lang="en-US" sz="1200" b="1" dirty="0">
                <a:latin typeface="Arial" panose="020B0604020202020204" pitchFamily="34" charset="0"/>
                <a:cs typeface="Arial" panose="020B0604020202020204" pitchFamily="34" charset="0"/>
              </a:rPr>
              <a:t> Child </a:t>
            </a:r>
            <a:r>
              <a:rPr lang="en-US" sz="1200" b="1" dirty="0" err="1">
                <a:latin typeface="Arial" panose="020B0604020202020204" pitchFamily="34" charset="0"/>
                <a:cs typeface="Arial" panose="020B0604020202020204" pitchFamily="34" charset="0"/>
              </a:rPr>
              <a:t>Adolesc</a:t>
            </a:r>
            <a:r>
              <a:rPr lang="en-US" sz="1200" b="1" dirty="0">
                <a:latin typeface="Arial" panose="020B0604020202020204" pitchFamily="34" charset="0"/>
                <a:cs typeface="Arial" panose="020B0604020202020204" pitchFamily="34" charset="0"/>
              </a:rPr>
              <a:t> Psychiatry. 2010 Nov;19:248 ;</a:t>
            </a:r>
          </a:p>
          <a:p>
            <a:pPr marL="0" indent="0">
              <a:buNone/>
            </a:pPr>
            <a:endParaRPr lang="en-US" sz="1200" b="1" dirty="0">
              <a:latin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2. Darling-Fisher CS. Application of the Modified Erikson Psychosocial Stage Inventory: 25 Years in Review. West J </a:t>
            </a:r>
            <a:r>
              <a:rPr lang="en-US" sz="1200" b="1" dirty="0" err="1">
                <a:latin typeface="Arial" panose="020B0604020202020204" pitchFamily="34" charset="0"/>
                <a:cs typeface="Arial" panose="020B0604020202020204" pitchFamily="34" charset="0"/>
              </a:rPr>
              <a:t>Nurs</a:t>
            </a:r>
            <a:r>
              <a:rPr lang="en-US" sz="1200" b="1" dirty="0">
                <a:latin typeface="Arial" panose="020B0604020202020204" pitchFamily="34" charset="0"/>
                <a:cs typeface="Arial" panose="020B0604020202020204" pitchFamily="34" charset="0"/>
              </a:rPr>
              <a:t> Res. 2019 Mar;41(3):431-458 ;</a:t>
            </a:r>
          </a:p>
          <a:p>
            <a:pPr marL="0" indent="0">
              <a:buNone/>
            </a:pPr>
            <a:endParaRPr lang="en-US" sz="1200" b="1" dirty="0">
              <a:latin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3. (</a:t>
            </a:r>
            <a:r>
              <a:rPr lang="en-US" sz="1200" b="1" dirty="0" err="1">
                <a:latin typeface="Arial" panose="020B0604020202020204" pitchFamily="34" charset="0"/>
                <a:cs typeface="Arial" panose="020B0604020202020204" pitchFamily="34" charset="0"/>
              </a:rPr>
              <a:t>Gilleard</a:t>
            </a:r>
            <a:r>
              <a:rPr lang="en-US" sz="1200" b="1" dirty="0">
                <a:latin typeface="Arial" panose="020B0604020202020204" pitchFamily="34" charset="0"/>
                <a:cs typeface="Arial" panose="020B0604020202020204" pitchFamily="34" charset="0"/>
              </a:rPr>
              <a:t> C, Higgs P. Connecting Life Span Development with the Sociology of the Life Course: A New Direction. Sociology. 2016 Apr;50(2):301-315 ;</a:t>
            </a:r>
          </a:p>
          <a:p>
            <a:pPr marL="0" indent="0">
              <a:buNone/>
            </a:pPr>
            <a:endParaRPr lang="en-US" sz="1200" b="1" dirty="0">
              <a:latin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4. (</a:t>
            </a:r>
            <a:r>
              <a:rPr lang="en-US" sz="1200" b="1" dirty="0" err="1">
                <a:latin typeface="Arial" panose="020B0604020202020204" pitchFamily="34" charset="0"/>
                <a:cs typeface="Arial" panose="020B0604020202020204" pitchFamily="34" charset="0"/>
              </a:rPr>
              <a:t>Kivnick</a:t>
            </a:r>
            <a:r>
              <a:rPr lang="en-US" sz="1200" b="1" dirty="0">
                <a:latin typeface="Arial" panose="020B0604020202020204" pitchFamily="34" charset="0"/>
                <a:cs typeface="Arial" panose="020B0604020202020204" pitchFamily="34" charset="0"/>
              </a:rPr>
              <a:t> HQ, Wells CK. Untapped richness in Erik H. Erikson's rootstock. Gerontologist. 2014 Feb;54(1):40-50);</a:t>
            </a:r>
          </a:p>
          <a:p>
            <a:pPr marL="0" indent="0">
              <a:buNone/>
            </a:pPr>
            <a:endParaRPr lang="en-US" sz="1200" b="1" dirty="0">
              <a:latin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5. (Logan RD. A re-conceptualization of Erikson's identity stage. Adolescence. 1983 Winter;18(72):943-6);65. </a:t>
            </a:r>
          </a:p>
          <a:p>
            <a:pPr marL="0" indent="0">
              <a:buNone/>
            </a:pPr>
            <a:r>
              <a:rPr lang="en-US" sz="1200" b="1" dirty="0">
                <a:latin typeface="Arial" panose="020B0604020202020204" pitchFamily="34" charset="0"/>
                <a:cs typeface="Arial" panose="020B0604020202020204" pitchFamily="34" charset="0"/>
              </a:rPr>
              <a:t>6. Malone JC, Liu SR, Vaillant GE, </a:t>
            </a:r>
            <a:r>
              <a:rPr lang="en-US" sz="1200" b="1" dirty="0" err="1">
                <a:latin typeface="Arial" panose="020B0604020202020204" pitchFamily="34" charset="0"/>
                <a:cs typeface="Arial" panose="020B0604020202020204" pitchFamily="34" charset="0"/>
              </a:rPr>
              <a:t>Rentz</a:t>
            </a:r>
            <a:r>
              <a:rPr lang="en-US" sz="1200" b="1" dirty="0">
                <a:latin typeface="Arial" panose="020B0604020202020204" pitchFamily="34" charset="0"/>
                <a:cs typeface="Arial" panose="020B0604020202020204" pitchFamily="34" charset="0"/>
              </a:rPr>
              <a:t> DM, Waldinger RJ. Midlife </a:t>
            </a:r>
            <a:r>
              <a:rPr lang="en-US" sz="1200" b="1" dirty="0" err="1">
                <a:latin typeface="Arial" panose="020B0604020202020204" pitchFamily="34" charset="0"/>
                <a:cs typeface="Arial" panose="020B0604020202020204" pitchFamily="34" charset="0"/>
              </a:rPr>
              <a:t>Eriksonian</a:t>
            </a:r>
            <a:r>
              <a:rPr lang="en-US" sz="1200" b="1" dirty="0">
                <a:latin typeface="Arial" panose="020B0604020202020204" pitchFamily="34" charset="0"/>
                <a:cs typeface="Arial" panose="020B0604020202020204" pitchFamily="34" charset="0"/>
              </a:rPr>
              <a:t> psychosocial development: Setting the stage for late-life cognitive and   emotional health. Dev Psychol. 2016 Mar;52(3):496-508 ; </a:t>
            </a:r>
          </a:p>
          <a:p>
            <a:pPr marL="0" indent="0">
              <a:buNone/>
            </a:pPr>
            <a:endParaRPr lang="en-US" sz="1200" b="1" dirty="0">
              <a:latin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7. Osborne JW. Commentary on retirement, identity, and Erikson's developmental stage model. Can J Aging. 2009 Dec;28(4):295-301 ; </a:t>
            </a:r>
          </a:p>
          <a:p>
            <a:pPr marL="0" indent="0">
              <a:buNone/>
            </a:pPr>
            <a:endParaRPr lang="en-US" sz="1200" b="1" dirty="0">
              <a:latin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8. Rosenthal DA, Gurney RM, Moore SM. From trust on intimacy: A new inventory for examining </a:t>
            </a:r>
            <a:r>
              <a:rPr lang="en-US" sz="1200" b="1" dirty="0" err="1">
                <a:latin typeface="Arial" panose="020B0604020202020204" pitchFamily="34" charset="0"/>
                <a:cs typeface="Arial" panose="020B0604020202020204" pitchFamily="34" charset="0"/>
              </a:rPr>
              <a:t>erikson's</a:t>
            </a:r>
            <a:r>
              <a:rPr lang="en-US" sz="1200" b="1" dirty="0">
                <a:latin typeface="Arial" panose="020B0604020202020204" pitchFamily="34" charset="0"/>
                <a:cs typeface="Arial" panose="020B0604020202020204" pitchFamily="34" charset="0"/>
              </a:rPr>
              <a:t> stages of psychosocial development. J Youth </a:t>
            </a:r>
            <a:r>
              <a:rPr lang="en-US" sz="1200" b="1" dirty="0" err="1">
                <a:latin typeface="Arial" panose="020B0604020202020204" pitchFamily="34" charset="0"/>
                <a:cs typeface="Arial" panose="020B0604020202020204" pitchFamily="34" charset="0"/>
              </a:rPr>
              <a:t>Adolesc</a:t>
            </a:r>
            <a:r>
              <a:rPr lang="en-US" sz="1200" b="1" dirty="0">
                <a:latin typeface="Arial" panose="020B0604020202020204" pitchFamily="34" charset="0"/>
                <a:cs typeface="Arial" panose="020B0604020202020204" pitchFamily="34" charset="0"/>
              </a:rPr>
              <a:t>. 1981 Dec;10(6):525-37. </a:t>
            </a:r>
          </a:p>
          <a:p>
            <a:endParaRPr lang="en-US" dirty="0"/>
          </a:p>
        </p:txBody>
      </p:sp>
    </p:spTree>
    <p:extLst>
      <p:ext uri="{BB962C8B-B14F-4D97-AF65-F5344CB8AC3E}">
        <p14:creationId xmlns:p14="http://schemas.microsoft.com/office/powerpoint/2010/main" val="1104794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494</TotalTime>
  <Words>3120</Words>
  <Application>Microsoft Office PowerPoint</Application>
  <PresentationFormat>Widescreen</PresentationFormat>
  <Paragraphs>130</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vt:lpstr>
      <vt:lpstr>Why is psychology important when working as a Social Worker ?</vt:lpstr>
      <vt:lpstr>Introduction</vt:lpstr>
      <vt:lpstr>PowerPoint Presentation</vt:lpstr>
      <vt:lpstr>Stage 2                                  Stage 3</vt:lpstr>
      <vt:lpstr>Stage 4                              Stage 5</vt:lpstr>
      <vt:lpstr>Stage 6                                Stage 7</vt:lpstr>
      <vt:lpstr>Stage 8 - Integrity vs. Despair</vt:lpstr>
      <vt:lpstr>Practical example of how a social worker, can use their understanding of psychology to support a service user</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8</cp:revision>
  <dcterms:created xsi:type="dcterms:W3CDTF">2022-02-19T14:08:41Z</dcterms:created>
  <dcterms:modified xsi:type="dcterms:W3CDTF">2022-02-20T14:24:36Z</dcterms:modified>
</cp:coreProperties>
</file>