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60" r:id="rId2"/>
    <p:sldId id="257" r:id="rId3"/>
    <p:sldId id="261" r:id="rId4"/>
    <p:sldId id="263" r:id="rId5"/>
    <p:sldId id="262" r:id="rId6"/>
    <p:sldId id="264" r:id="rId7"/>
    <p:sldId id="269" r:id="rId8"/>
    <p:sldId id="265" r:id="rId9"/>
    <p:sldId id="268" r:id="rId10"/>
    <p:sldId id="270" r:id="rId11"/>
    <p:sldId id="271" r:id="rId12"/>
    <p:sldId id="272" r:id="rId13"/>
    <p:sldId id="273" r:id="rId14"/>
    <p:sldId id="267" r:id="rId1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FBEE"/>
    <a:srgbClr val="F6F5E3"/>
    <a:srgbClr val="F6EDC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63272" autoAdjust="0"/>
  </p:normalViewPr>
  <p:slideViewPr>
    <p:cSldViewPr showGuides="1">
      <p:cViewPr varScale="1">
        <p:scale>
          <a:sx n="35" d="100"/>
          <a:sy n="35" d="100"/>
        </p:scale>
        <p:origin x="1810" y="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2_4#2">
  <dgm:title val=""/>
  <dgm:desc val=""/>
  <dgm:catLst>
    <dgm:cat type="accent2" pri="11400"/>
  </dgm:catLst>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2">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3">
  <dgm:title val=""/>
  <dgm:desc val=""/>
  <dgm:catLst>
    <dgm:cat type="accent2" pri="11400"/>
  </dgm:catLst>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4">
  <dgm:title val=""/>
  <dgm:desc val=""/>
  <dgm:catLst>
    <dgm:cat type="accent2" pri="11400"/>
  </dgm:catLst>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C21E607-38D4-4FCC-B323-D7B900E5A289}" type="doc">
      <dgm:prSet loTypeId="urn:microsoft.com/office/officeart/2018/2/layout/IconVerticalSolidList" loCatId="icon" qsTypeId="urn:microsoft.com/office/officeart/2005/8/quickstyle/simple1#1" qsCatId="simple" csTypeId="urn:microsoft.com/office/officeart/2005/8/colors/accent2_4#2" csCatId="accent2" phldr="1"/>
      <dgm:spPr/>
      <dgm:t>
        <a:bodyPr/>
        <a:lstStyle/>
        <a:p>
          <a:endParaRPr lang="en-US"/>
        </a:p>
      </dgm:t>
    </dgm:pt>
    <dgm:pt modelId="{06CC8E3A-35C7-4924-AFA1-51513C8FE1E9}">
      <dgm:prSet custT="1"/>
      <dgm:spPr/>
      <dgm:t>
        <a:bodyPr/>
        <a:lstStyle/>
        <a:p>
          <a:pPr marL="0" lvl="0" indent="0" algn="l" defTabSz="977900">
            <a:lnSpc>
              <a:spcPct val="100000"/>
            </a:lnSpc>
            <a:spcBef>
              <a:spcPct val="0"/>
            </a:spcBef>
            <a:spcAft>
              <a:spcPct val="35000"/>
            </a:spcAft>
            <a:buNone/>
          </a:pPr>
          <a:r>
            <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The event that will be presented by Gheorghita is Wales’ Culinary Heritage Festival.</a:t>
          </a:r>
        </a:p>
      </dgm:t>
    </dgm:pt>
    <dgm:pt modelId="{A361B5BB-24C0-4817-8961-21000885232E}" type="parTrans" cxnId="{60E114D3-7C92-450E-996A-3EA66292FCF9}">
      <dgm:prSet/>
      <dgm:spPr/>
      <dgm:t>
        <a:bodyPr/>
        <a:lstStyle/>
        <a:p>
          <a:endParaRPr lang="en-US"/>
        </a:p>
      </dgm:t>
    </dgm:pt>
    <dgm:pt modelId="{6BBA3B86-E339-4C21-A119-24C72D8F37EA}" type="sibTrans" cxnId="{60E114D3-7C92-450E-996A-3EA66292FCF9}">
      <dgm:prSet/>
      <dgm:spPr/>
      <dgm:t>
        <a:bodyPr/>
        <a:lstStyle/>
        <a:p>
          <a:endParaRPr lang="en-US"/>
        </a:p>
      </dgm:t>
    </dgm:pt>
    <dgm:pt modelId="{C4F3068F-8726-4155-B337-A77E6B058D3A}">
      <dgm:prSet custT="1"/>
      <dgm:spPr/>
      <dgm:t>
        <a:bodyPr/>
        <a:lstStyle/>
        <a:p>
          <a:pPr>
            <a:lnSpc>
              <a:spcPct val="100000"/>
            </a:lnSpc>
          </a:pPr>
          <a:r>
            <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The festival brings out the Welsh culinary traditions, and they are in line with the Year of Croeso 2025.</a:t>
          </a:r>
        </a:p>
      </dgm:t>
    </dgm:pt>
    <dgm:pt modelId="{C5048089-D246-42B0-ADB8-D67A46016302}" type="parTrans" cxnId="{474B67BA-097A-46FE-AD2F-9E0F1B31B7EA}">
      <dgm:prSet/>
      <dgm:spPr/>
      <dgm:t>
        <a:bodyPr/>
        <a:lstStyle/>
        <a:p>
          <a:endParaRPr lang="en-US"/>
        </a:p>
      </dgm:t>
    </dgm:pt>
    <dgm:pt modelId="{26837C76-F2CB-4EDC-A672-053BB67A3EC8}" type="sibTrans" cxnId="{474B67BA-097A-46FE-AD2F-9E0F1B31B7EA}">
      <dgm:prSet/>
      <dgm:spPr/>
      <dgm:t>
        <a:bodyPr/>
        <a:lstStyle/>
        <a:p>
          <a:endParaRPr lang="en-US"/>
        </a:p>
      </dgm:t>
    </dgm:pt>
    <dgm:pt modelId="{F708C40F-1B0E-406D-9CDF-F8C247C08AEF}">
      <dgm:prSet/>
      <dgm:spPr/>
      <dgm:t>
        <a:bodyPr/>
        <a:lstStyle/>
        <a:p>
          <a:pPr>
            <a:lnSpc>
              <a:spcPct val="100000"/>
            </a:lnSpc>
          </a:pPr>
          <a:r>
            <a:rPr lang="en-US" dirty="0">
              <a:latin typeface="Times New Roman" panose="02020603050405020304" pitchFamily="18" charset="0"/>
              <a:cs typeface="Times New Roman" panose="02020603050405020304" pitchFamily="18" charset="0"/>
            </a:rPr>
            <a:t>The feasibility plan used to attract the local and international visitors is explained in the presentation</a:t>
          </a:r>
          <a:r>
            <a:rPr lang="en-US" dirty="0"/>
            <a:t>.</a:t>
          </a:r>
        </a:p>
      </dgm:t>
    </dgm:pt>
    <dgm:pt modelId="{649F902A-C879-44B4-B1C1-126E473B5E3F}" type="parTrans" cxnId="{F30F85AF-9DEF-44E7-8D64-67FA0D1B2034}">
      <dgm:prSet/>
      <dgm:spPr/>
      <dgm:t>
        <a:bodyPr/>
        <a:lstStyle/>
        <a:p>
          <a:endParaRPr lang="en-US"/>
        </a:p>
      </dgm:t>
    </dgm:pt>
    <dgm:pt modelId="{4E7E6201-3333-475C-B74E-0C73123C41BA}" type="sibTrans" cxnId="{F30F85AF-9DEF-44E7-8D64-67FA0D1B2034}">
      <dgm:prSet/>
      <dgm:spPr/>
      <dgm:t>
        <a:bodyPr/>
        <a:lstStyle/>
        <a:p>
          <a:endParaRPr lang="en-US"/>
        </a:p>
      </dgm:t>
    </dgm:pt>
    <dgm:pt modelId="{36807078-CC5F-4A7F-BFC7-B5F95D67659C}">
      <dgm:prSet/>
      <dgm:spPr/>
      <dgm:t>
        <a:bodyPr/>
        <a:lstStyle/>
        <a:p>
          <a:pPr>
            <a:lnSpc>
              <a:spcPct val="100000"/>
            </a:lnSpc>
          </a:pPr>
          <a:r>
            <a:rPr lang="en-US" dirty="0">
              <a:latin typeface="Times New Roman" panose="02020603050405020304" pitchFamily="18" charset="0"/>
              <a:cs typeface="Times New Roman" panose="02020603050405020304" pitchFamily="18" charset="0"/>
            </a:rPr>
            <a:t>Culinary tourism generates more than £ 1.3 billion for the Welsh economy (Visit Wales, 2014).</a:t>
          </a:r>
        </a:p>
      </dgm:t>
    </dgm:pt>
    <dgm:pt modelId="{EF05D778-D7AB-4A86-9E31-1E0D96A97B5C}" type="parTrans" cxnId="{31ED1084-76B9-4502-9CBD-6700DF046BF8}">
      <dgm:prSet/>
      <dgm:spPr/>
      <dgm:t>
        <a:bodyPr/>
        <a:lstStyle/>
        <a:p>
          <a:endParaRPr lang="en-US"/>
        </a:p>
      </dgm:t>
    </dgm:pt>
    <dgm:pt modelId="{77588BFE-4D63-41E2-9BEA-4E1C9F28B904}" type="sibTrans" cxnId="{31ED1084-76B9-4502-9CBD-6700DF046BF8}">
      <dgm:prSet/>
      <dgm:spPr/>
      <dgm:t>
        <a:bodyPr/>
        <a:lstStyle/>
        <a:p>
          <a:endParaRPr lang="en-US"/>
        </a:p>
      </dgm:t>
    </dgm:pt>
    <dgm:pt modelId="{F8EC3D62-39F6-4FF0-9AD4-2BC960CDAB7E}" type="pres">
      <dgm:prSet presAssocID="{8C21E607-38D4-4FCC-B323-D7B900E5A289}" presName="root" presStyleCnt="0">
        <dgm:presLayoutVars>
          <dgm:dir/>
          <dgm:resizeHandles val="exact"/>
        </dgm:presLayoutVars>
      </dgm:prSet>
      <dgm:spPr/>
    </dgm:pt>
    <dgm:pt modelId="{0050699B-F8B1-4C00-ACBD-18DA0F2A3465}" type="pres">
      <dgm:prSet presAssocID="{06CC8E3A-35C7-4924-AFA1-51513C8FE1E9}" presName="compNode" presStyleCnt="0"/>
      <dgm:spPr/>
    </dgm:pt>
    <dgm:pt modelId="{550D4943-05A6-422C-BEB9-60887D4280E9}" type="pres">
      <dgm:prSet presAssocID="{06CC8E3A-35C7-4924-AFA1-51513C8FE1E9}" presName="bgRect" presStyleLbl="bgShp" presStyleIdx="0" presStyleCnt="4"/>
      <dgm:spPr/>
    </dgm:pt>
    <dgm:pt modelId="{7EF9D56F-F5E3-4B1C-A449-765233B39975}" type="pres">
      <dgm:prSet presAssocID="{06CC8E3A-35C7-4924-AFA1-51513C8FE1E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2A600024-03EA-493B-8465-BD62A2E3B960}" type="pres">
      <dgm:prSet presAssocID="{06CC8E3A-35C7-4924-AFA1-51513C8FE1E9}" presName="spaceRect" presStyleCnt="0"/>
      <dgm:spPr/>
    </dgm:pt>
    <dgm:pt modelId="{BBC7A634-FD9D-4F76-A154-9AABC43701B2}" type="pres">
      <dgm:prSet presAssocID="{06CC8E3A-35C7-4924-AFA1-51513C8FE1E9}" presName="parTx" presStyleLbl="revTx" presStyleIdx="0" presStyleCnt="4">
        <dgm:presLayoutVars>
          <dgm:chMax val="0"/>
          <dgm:chPref val="0"/>
        </dgm:presLayoutVars>
      </dgm:prSet>
      <dgm:spPr/>
    </dgm:pt>
    <dgm:pt modelId="{D9F27E34-9C99-45C0-8714-C2135D70753A}" type="pres">
      <dgm:prSet presAssocID="{6BBA3B86-E339-4C21-A119-24C72D8F37EA}" presName="sibTrans" presStyleCnt="0"/>
      <dgm:spPr/>
    </dgm:pt>
    <dgm:pt modelId="{CE02F56E-6D3C-460C-A8EC-CF6909D6DF50}" type="pres">
      <dgm:prSet presAssocID="{C4F3068F-8726-4155-B337-A77E6B058D3A}" presName="compNode" presStyleCnt="0"/>
      <dgm:spPr/>
    </dgm:pt>
    <dgm:pt modelId="{1388CA56-1F9C-4A9A-B75A-914C04597570}" type="pres">
      <dgm:prSet presAssocID="{C4F3068F-8726-4155-B337-A77E6B058D3A}" presName="bgRect" presStyleLbl="bgShp" presStyleIdx="1" presStyleCnt="4"/>
      <dgm:spPr/>
    </dgm:pt>
    <dgm:pt modelId="{ECDC9E30-9598-4C39-863C-B3C5BDF67779}" type="pres">
      <dgm:prSet presAssocID="{C4F3068F-8726-4155-B337-A77E6B058D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7D00AB9A-010B-4880-B3CD-69C6F8BE69D4}" type="pres">
      <dgm:prSet presAssocID="{C4F3068F-8726-4155-B337-A77E6B058D3A}" presName="spaceRect" presStyleCnt="0"/>
      <dgm:spPr/>
    </dgm:pt>
    <dgm:pt modelId="{AE6FF39D-8438-446E-B2A3-FF4E00B4FFF7}" type="pres">
      <dgm:prSet presAssocID="{C4F3068F-8726-4155-B337-A77E6B058D3A}" presName="parTx" presStyleLbl="revTx" presStyleIdx="1" presStyleCnt="4">
        <dgm:presLayoutVars>
          <dgm:chMax val="0"/>
          <dgm:chPref val="0"/>
        </dgm:presLayoutVars>
      </dgm:prSet>
      <dgm:spPr/>
    </dgm:pt>
    <dgm:pt modelId="{04718537-4ABB-4C87-87E8-0E92C562F510}" type="pres">
      <dgm:prSet presAssocID="{26837C76-F2CB-4EDC-A672-053BB67A3EC8}" presName="sibTrans" presStyleCnt="0"/>
      <dgm:spPr/>
    </dgm:pt>
    <dgm:pt modelId="{471667D5-D353-4732-82FC-6072F85E9A6F}" type="pres">
      <dgm:prSet presAssocID="{F708C40F-1B0E-406D-9CDF-F8C247C08AEF}" presName="compNode" presStyleCnt="0"/>
      <dgm:spPr/>
    </dgm:pt>
    <dgm:pt modelId="{6F7B8EDB-D6A0-4EAC-82BF-1C25B8A2A786}" type="pres">
      <dgm:prSet presAssocID="{F708C40F-1B0E-406D-9CDF-F8C247C08AEF}" presName="bgRect" presStyleLbl="bgShp" presStyleIdx="2" presStyleCnt="4"/>
      <dgm:spPr/>
    </dgm:pt>
    <dgm:pt modelId="{1A9F603C-0320-40F5-9FDD-97F25C9AA44A}" type="pres">
      <dgm:prSet presAssocID="{F708C40F-1B0E-406D-9CDF-F8C247C08A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219FE384-52EB-4955-B3E7-A2012F411F72}" type="pres">
      <dgm:prSet presAssocID="{F708C40F-1B0E-406D-9CDF-F8C247C08AEF}" presName="spaceRect" presStyleCnt="0"/>
      <dgm:spPr/>
    </dgm:pt>
    <dgm:pt modelId="{A091AF55-1C3A-4E40-9EA2-7884C57E09D7}" type="pres">
      <dgm:prSet presAssocID="{F708C40F-1B0E-406D-9CDF-F8C247C08AEF}" presName="parTx" presStyleLbl="revTx" presStyleIdx="2" presStyleCnt="4">
        <dgm:presLayoutVars>
          <dgm:chMax val="0"/>
          <dgm:chPref val="0"/>
        </dgm:presLayoutVars>
      </dgm:prSet>
      <dgm:spPr/>
    </dgm:pt>
    <dgm:pt modelId="{C1ABB225-4916-49EF-B180-CC4E3298A690}" type="pres">
      <dgm:prSet presAssocID="{4E7E6201-3333-475C-B74E-0C73123C41BA}" presName="sibTrans" presStyleCnt="0"/>
      <dgm:spPr/>
    </dgm:pt>
    <dgm:pt modelId="{801CCD20-483C-49FC-9012-F49276E6681A}" type="pres">
      <dgm:prSet presAssocID="{36807078-CC5F-4A7F-BFC7-B5F95D67659C}" presName="compNode" presStyleCnt="0"/>
      <dgm:spPr/>
    </dgm:pt>
    <dgm:pt modelId="{AEC11E76-3671-469B-8088-1C34EF535234}" type="pres">
      <dgm:prSet presAssocID="{36807078-CC5F-4A7F-BFC7-B5F95D67659C}" presName="bgRect" presStyleLbl="bgShp" presStyleIdx="3" presStyleCnt="4"/>
      <dgm:spPr/>
    </dgm:pt>
    <dgm:pt modelId="{2F8E4515-BDDC-4D2E-A707-1E48F3ABB125}" type="pres">
      <dgm:prSet presAssocID="{36807078-CC5F-4A7F-BFC7-B5F95D67659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B00B9881-24D2-4165-B381-F67D6612EBEF}" type="pres">
      <dgm:prSet presAssocID="{36807078-CC5F-4A7F-BFC7-B5F95D67659C}" presName="spaceRect" presStyleCnt="0"/>
      <dgm:spPr/>
    </dgm:pt>
    <dgm:pt modelId="{5495AA23-849E-4583-B85C-FEE08EB42613}" type="pres">
      <dgm:prSet presAssocID="{36807078-CC5F-4A7F-BFC7-B5F95D67659C}" presName="parTx" presStyleLbl="revTx" presStyleIdx="3" presStyleCnt="4">
        <dgm:presLayoutVars>
          <dgm:chMax val="0"/>
          <dgm:chPref val="0"/>
        </dgm:presLayoutVars>
      </dgm:prSet>
      <dgm:spPr/>
    </dgm:pt>
  </dgm:ptLst>
  <dgm:cxnLst>
    <dgm:cxn modelId="{51F4693E-4836-421B-BB8C-446D40376DEB}" type="presOf" srcId="{06CC8E3A-35C7-4924-AFA1-51513C8FE1E9}" destId="{BBC7A634-FD9D-4F76-A154-9AABC43701B2}" srcOrd="0" destOrd="0" presId="urn:microsoft.com/office/officeart/2018/2/layout/IconVerticalSolidList"/>
    <dgm:cxn modelId="{6D811A50-31A9-482B-82EC-EB542A0068F6}" type="presOf" srcId="{C4F3068F-8726-4155-B337-A77E6B058D3A}" destId="{AE6FF39D-8438-446E-B2A3-FF4E00B4FFF7}" srcOrd="0" destOrd="0" presId="urn:microsoft.com/office/officeart/2018/2/layout/IconVerticalSolidList"/>
    <dgm:cxn modelId="{31ED1084-76B9-4502-9CBD-6700DF046BF8}" srcId="{8C21E607-38D4-4FCC-B323-D7B900E5A289}" destId="{36807078-CC5F-4A7F-BFC7-B5F95D67659C}" srcOrd="3" destOrd="0" parTransId="{EF05D778-D7AB-4A86-9E31-1E0D96A97B5C}" sibTransId="{77588BFE-4D63-41E2-9BEA-4E1C9F28B904}"/>
    <dgm:cxn modelId="{F30F85AF-9DEF-44E7-8D64-67FA0D1B2034}" srcId="{8C21E607-38D4-4FCC-B323-D7B900E5A289}" destId="{F708C40F-1B0E-406D-9CDF-F8C247C08AEF}" srcOrd="2" destOrd="0" parTransId="{649F902A-C879-44B4-B1C1-126E473B5E3F}" sibTransId="{4E7E6201-3333-475C-B74E-0C73123C41BA}"/>
    <dgm:cxn modelId="{474B67BA-097A-46FE-AD2F-9E0F1B31B7EA}" srcId="{8C21E607-38D4-4FCC-B323-D7B900E5A289}" destId="{C4F3068F-8726-4155-B337-A77E6B058D3A}" srcOrd="1" destOrd="0" parTransId="{C5048089-D246-42B0-ADB8-D67A46016302}" sibTransId="{26837C76-F2CB-4EDC-A672-053BB67A3EC8}"/>
    <dgm:cxn modelId="{E709A4BD-E644-453D-9A78-DFB34B6026C9}" type="presOf" srcId="{36807078-CC5F-4A7F-BFC7-B5F95D67659C}" destId="{5495AA23-849E-4583-B85C-FEE08EB42613}" srcOrd="0" destOrd="0" presId="urn:microsoft.com/office/officeart/2018/2/layout/IconVerticalSolidList"/>
    <dgm:cxn modelId="{F3A348CA-8639-428F-B1B1-FA2A06BA4A9D}" type="presOf" srcId="{8C21E607-38D4-4FCC-B323-D7B900E5A289}" destId="{F8EC3D62-39F6-4FF0-9AD4-2BC960CDAB7E}" srcOrd="0" destOrd="0" presId="urn:microsoft.com/office/officeart/2018/2/layout/IconVerticalSolidList"/>
    <dgm:cxn modelId="{60E114D3-7C92-450E-996A-3EA66292FCF9}" srcId="{8C21E607-38D4-4FCC-B323-D7B900E5A289}" destId="{06CC8E3A-35C7-4924-AFA1-51513C8FE1E9}" srcOrd="0" destOrd="0" parTransId="{A361B5BB-24C0-4817-8961-21000885232E}" sibTransId="{6BBA3B86-E339-4C21-A119-24C72D8F37EA}"/>
    <dgm:cxn modelId="{5CD273E2-F976-400A-832A-7C8CAD1462AA}" type="presOf" srcId="{F708C40F-1B0E-406D-9CDF-F8C247C08AEF}" destId="{A091AF55-1C3A-4E40-9EA2-7884C57E09D7}" srcOrd="0" destOrd="0" presId="urn:microsoft.com/office/officeart/2018/2/layout/IconVerticalSolidList"/>
    <dgm:cxn modelId="{56AA0480-680B-4AB4-8E07-D771AE5EA5C1}" type="presParOf" srcId="{F8EC3D62-39F6-4FF0-9AD4-2BC960CDAB7E}" destId="{0050699B-F8B1-4C00-ACBD-18DA0F2A3465}" srcOrd="0" destOrd="0" presId="urn:microsoft.com/office/officeart/2018/2/layout/IconVerticalSolidList"/>
    <dgm:cxn modelId="{DB7E3E46-1A1E-47A6-8C8E-2FA4BD39F476}" type="presParOf" srcId="{0050699B-F8B1-4C00-ACBD-18DA0F2A3465}" destId="{550D4943-05A6-422C-BEB9-60887D4280E9}" srcOrd="0" destOrd="0" presId="urn:microsoft.com/office/officeart/2018/2/layout/IconVerticalSolidList"/>
    <dgm:cxn modelId="{8DDF67EA-DA5D-464F-8680-93EB78CF5538}" type="presParOf" srcId="{0050699B-F8B1-4C00-ACBD-18DA0F2A3465}" destId="{7EF9D56F-F5E3-4B1C-A449-765233B39975}" srcOrd="1" destOrd="0" presId="urn:microsoft.com/office/officeart/2018/2/layout/IconVerticalSolidList"/>
    <dgm:cxn modelId="{75F0396D-AE84-426A-B4A3-5C2FF382D6A4}" type="presParOf" srcId="{0050699B-F8B1-4C00-ACBD-18DA0F2A3465}" destId="{2A600024-03EA-493B-8465-BD62A2E3B960}" srcOrd="2" destOrd="0" presId="urn:microsoft.com/office/officeart/2018/2/layout/IconVerticalSolidList"/>
    <dgm:cxn modelId="{8F598B5E-70AC-4B24-B720-BC48550B5146}" type="presParOf" srcId="{0050699B-F8B1-4C00-ACBD-18DA0F2A3465}" destId="{BBC7A634-FD9D-4F76-A154-9AABC43701B2}" srcOrd="3" destOrd="0" presId="urn:microsoft.com/office/officeart/2018/2/layout/IconVerticalSolidList"/>
    <dgm:cxn modelId="{A9C03730-56BA-4A5F-8FCE-C0F81469A020}" type="presParOf" srcId="{F8EC3D62-39F6-4FF0-9AD4-2BC960CDAB7E}" destId="{D9F27E34-9C99-45C0-8714-C2135D70753A}" srcOrd="1" destOrd="0" presId="urn:microsoft.com/office/officeart/2018/2/layout/IconVerticalSolidList"/>
    <dgm:cxn modelId="{3C591612-9A63-47CE-9D2C-3319487C291E}" type="presParOf" srcId="{F8EC3D62-39F6-4FF0-9AD4-2BC960CDAB7E}" destId="{CE02F56E-6D3C-460C-A8EC-CF6909D6DF50}" srcOrd="2" destOrd="0" presId="urn:microsoft.com/office/officeart/2018/2/layout/IconVerticalSolidList"/>
    <dgm:cxn modelId="{50860575-1850-42EB-8EF2-058E6B8A95A6}" type="presParOf" srcId="{CE02F56E-6D3C-460C-A8EC-CF6909D6DF50}" destId="{1388CA56-1F9C-4A9A-B75A-914C04597570}" srcOrd="0" destOrd="0" presId="urn:microsoft.com/office/officeart/2018/2/layout/IconVerticalSolidList"/>
    <dgm:cxn modelId="{70AC588C-EFEF-4B36-9090-AA4C75A6399E}" type="presParOf" srcId="{CE02F56E-6D3C-460C-A8EC-CF6909D6DF50}" destId="{ECDC9E30-9598-4C39-863C-B3C5BDF67779}" srcOrd="1" destOrd="0" presId="urn:microsoft.com/office/officeart/2018/2/layout/IconVerticalSolidList"/>
    <dgm:cxn modelId="{8B54CB2C-1DEF-48F5-9453-76855621DF8F}" type="presParOf" srcId="{CE02F56E-6D3C-460C-A8EC-CF6909D6DF50}" destId="{7D00AB9A-010B-4880-B3CD-69C6F8BE69D4}" srcOrd="2" destOrd="0" presId="urn:microsoft.com/office/officeart/2018/2/layout/IconVerticalSolidList"/>
    <dgm:cxn modelId="{8D03D57B-0225-4432-A469-52CFBAB8DD90}" type="presParOf" srcId="{CE02F56E-6D3C-460C-A8EC-CF6909D6DF50}" destId="{AE6FF39D-8438-446E-B2A3-FF4E00B4FFF7}" srcOrd="3" destOrd="0" presId="urn:microsoft.com/office/officeart/2018/2/layout/IconVerticalSolidList"/>
    <dgm:cxn modelId="{657BEE81-A541-41C6-9C6E-1A7A2A73A5EC}" type="presParOf" srcId="{F8EC3D62-39F6-4FF0-9AD4-2BC960CDAB7E}" destId="{04718537-4ABB-4C87-87E8-0E92C562F510}" srcOrd="3" destOrd="0" presId="urn:microsoft.com/office/officeart/2018/2/layout/IconVerticalSolidList"/>
    <dgm:cxn modelId="{3498697F-0934-40DD-BF6B-365C0A60C3AF}" type="presParOf" srcId="{F8EC3D62-39F6-4FF0-9AD4-2BC960CDAB7E}" destId="{471667D5-D353-4732-82FC-6072F85E9A6F}" srcOrd="4" destOrd="0" presId="urn:microsoft.com/office/officeart/2018/2/layout/IconVerticalSolidList"/>
    <dgm:cxn modelId="{808F34D4-ADF5-4306-9F6A-493488AF2F64}" type="presParOf" srcId="{471667D5-D353-4732-82FC-6072F85E9A6F}" destId="{6F7B8EDB-D6A0-4EAC-82BF-1C25B8A2A786}" srcOrd="0" destOrd="0" presId="urn:microsoft.com/office/officeart/2018/2/layout/IconVerticalSolidList"/>
    <dgm:cxn modelId="{2BEDD172-2BF9-499F-974C-D527C24D72A6}" type="presParOf" srcId="{471667D5-D353-4732-82FC-6072F85E9A6F}" destId="{1A9F603C-0320-40F5-9FDD-97F25C9AA44A}" srcOrd="1" destOrd="0" presId="urn:microsoft.com/office/officeart/2018/2/layout/IconVerticalSolidList"/>
    <dgm:cxn modelId="{F9A06648-D75B-4D37-9FAA-4655EA3000A5}" type="presParOf" srcId="{471667D5-D353-4732-82FC-6072F85E9A6F}" destId="{219FE384-52EB-4955-B3E7-A2012F411F72}" srcOrd="2" destOrd="0" presId="urn:microsoft.com/office/officeart/2018/2/layout/IconVerticalSolidList"/>
    <dgm:cxn modelId="{D84813C3-BB80-4B5F-9636-1D9373AD0134}" type="presParOf" srcId="{471667D5-D353-4732-82FC-6072F85E9A6F}" destId="{A091AF55-1C3A-4E40-9EA2-7884C57E09D7}" srcOrd="3" destOrd="0" presId="urn:microsoft.com/office/officeart/2018/2/layout/IconVerticalSolidList"/>
    <dgm:cxn modelId="{1F133BD4-D1B6-4CD8-947D-6D4EA2E7ADDC}" type="presParOf" srcId="{F8EC3D62-39F6-4FF0-9AD4-2BC960CDAB7E}" destId="{C1ABB225-4916-49EF-B180-CC4E3298A690}" srcOrd="5" destOrd="0" presId="urn:microsoft.com/office/officeart/2018/2/layout/IconVerticalSolidList"/>
    <dgm:cxn modelId="{01D575AE-D2A9-4398-9147-5575AEA6287D}" type="presParOf" srcId="{F8EC3D62-39F6-4FF0-9AD4-2BC960CDAB7E}" destId="{801CCD20-483C-49FC-9012-F49276E6681A}" srcOrd="6" destOrd="0" presId="urn:microsoft.com/office/officeart/2018/2/layout/IconVerticalSolidList"/>
    <dgm:cxn modelId="{ADE28E41-748B-4D99-93C3-9A33CB1CE1CD}" type="presParOf" srcId="{801CCD20-483C-49FC-9012-F49276E6681A}" destId="{AEC11E76-3671-469B-8088-1C34EF535234}" srcOrd="0" destOrd="0" presId="urn:microsoft.com/office/officeart/2018/2/layout/IconVerticalSolidList"/>
    <dgm:cxn modelId="{D57439BD-AC5A-4C78-8116-F921E311A7B2}" type="presParOf" srcId="{801CCD20-483C-49FC-9012-F49276E6681A}" destId="{2F8E4515-BDDC-4D2E-A707-1E48F3ABB125}" srcOrd="1" destOrd="0" presId="urn:microsoft.com/office/officeart/2018/2/layout/IconVerticalSolidList"/>
    <dgm:cxn modelId="{6E961990-EDFA-4A3D-B226-89DB6E007AD8}" type="presParOf" srcId="{801CCD20-483C-49FC-9012-F49276E6681A}" destId="{B00B9881-24D2-4165-B381-F67D6612EBEF}" srcOrd="2" destOrd="0" presId="urn:microsoft.com/office/officeart/2018/2/layout/IconVerticalSolidList"/>
    <dgm:cxn modelId="{F2D67388-0B9C-43BD-BBB6-AD9EBD75B440}" type="presParOf" srcId="{801CCD20-483C-49FC-9012-F49276E6681A}" destId="{5495AA23-849E-4583-B85C-FEE08EB4261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F09254-5081-485E-A65D-1188F3422C90}" type="doc">
      <dgm:prSet loTypeId="urn:microsoft.com/office/officeart/2005/8/layout/vList2#1" loCatId="list" qsTypeId="urn:microsoft.com/office/officeart/2005/8/quickstyle/simple1#2" qsCatId="simple" csTypeId="urn:microsoft.com/office/officeart/2005/8/colors/accent2_2#2" csCatId="accent2"/>
      <dgm:spPr/>
      <dgm:t>
        <a:bodyPr/>
        <a:lstStyle/>
        <a:p>
          <a:endParaRPr lang="en-US"/>
        </a:p>
      </dgm:t>
    </dgm:pt>
    <dgm:pt modelId="{C908B0C9-A080-45DB-9F71-BD525A6FFA89}">
      <dgm:prSet custT="1"/>
      <dgm:spPr/>
      <dgm:t>
        <a:bodyPr/>
        <a:lstStyle/>
        <a:p>
          <a:pPr marL="0" lvl="0" indent="0" algn="l" defTabSz="1289050">
            <a:lnSpc>
              <a:spcPct val="90000"/>
            </a:lnSpc>
            <a:spcBef>
              <a:spcPct val="0"/>
            </a:spcBef>
            <a:spcAft>
              <a:spcPct val="35000"/>
            </a:spcAft>
            <a:buNone/>
          </a:pPr>
          <a:r>
            <a:rPr lang="en-US" sz="2900" kern="1200" dirty="0">
              <a:solidFill>
                <a:prstClr val="black"/>
              </a:solidFill>
              <a:latin typeface="Times New Roman" panose="02020603050405020304" pitchFamily="18" charset="0"/>
              <a:ea typeface="+mn-ea"/>
              <a:cs typeface="Times New Roman" panose="02020603050405020304" pitchFamily="18" charset="0"/>
            </a:rPr>
            <a:t>The festival seeks to market Welsh culinary heritage and appeal to various visitors in and outside the country.</a:t>
          </a:r>
        </a:p>
      </dgm:t>
    </dgm:pt>
    <dgm:pt modelId="{B79C6387-1560-408C-AD3A-4DA526F7E19D}" type="parTrans" cxnId="{D6E0436C-5B3B-4286-ABC0-CD7897023886}">
      <dgm:prSet/>
      <dgm:spPr/>
      <dgm:t>
        <a:bodyPr/>
        <a:lstStyle/>
        <a:p>
          <a:endParaRPr lang="en-US">
            <a:solidFill>
              <a:schemeClr val="tx1"/>
            </a:solidFill>
          </a:endParaRPr>
        </a:p>
      </dgm:t>
    </dgm:pt>
    <dgm:pt modelId="{8C425361-A8F7-4F7A-A610-E637D610A6DC}" type="sibTrans" cxnId="{D6E0436C-5B3B-4286-ABC0-CD7897023886}">
      <dgm:prSet/>
      <dgm:spPr/>
      <dgm:t>
        <a:bodyPr/>
        <a:lstStyle/>
        <a:p>
          <a:endParaRPr lang="en-US">
            <a:solidFill>
              <a:schemeClr val="tx1"/>
            </a:solidFill>
          </a:endParaRPr>
        </a:p>
      </dgm:t>
    </dgm:pt>
    <dgm:pt modelId="{9C1A3AE4-F7EC-4E78-BD43-091524A43165}">
      <dgm:prSet custT="1"/>
      <dgm:spPr/>
      <dgm:t>
        <a:bodyPr/>
        <a:lstStyle/>
        <a:p>
          <a:pPr marL="0" lvl="0" indent="0" algn="l" defTabSz="1289050">
            <a:lnSpc>
              <a:spcPct val="90000"/>
            </a:lnSpc>
            <a:spcBef>
              <a:spcPct val="0"/>
            </a:spcBef>
            <a:spcAft>
              <a:spcPct val="35000"/>
            </a:spcAft>
            <a:buNone/>
          </a:pPr>
          <a:r>
            <a:rPr lang="en-US" sz="2900" kern="1200" dirty="0">
              <a:solidFill>
                <a:prstClr val="black"/>
              </a:solidFill>
              <a:latin typeface="Times New Roman" panose="02020603050405020304" pitchFamily="18" charset="0"/>
              <a:ea typeface="+mn-ea"/>
              <a:cs typeface="Times New Roman" panose="02020603050405020304" pitchFamily="18" charset="0"/>
            </a:rPr>
            <a:t>The goal is to attract 5 000 people and 10 Welsh chefs for master classes.</a:t>
          </a:r>
        </a:p>
      </dgm:t>
    </dgm:pt>
    <dgm:pt modelId="{5CD2932D-FD68-4483-BE80-CE7AF132ABC7}" type="parTrans" cxnId="{A809AF48-957D-4012-8980-CAA14EE331E6}">
      <dgm:prSet/>
      <dgm:spPr/>
      <dgm:t>
        <a:bodyPr/>
        <a:lstStyle/>
        <a:p>
          <a:endParaRPr lang="en-US">
            <a:solidFill>
              <a:schemeClr val="tx1"/>
            </a:solidFill>
          </a:endParaRPr>
        </a:p>
      </dgm:t>
    </dgm:pt>
    <dgm:pt modelId="{BC2B8B73-BEC7-4FA8-89A8-98FE15BF52FD}" type="sibTrans" cxnId="{A809AF48-957D-4012-8980-CAA14EE331E6}">
      <dgm:prSet/>
      <dgm:spPr/>
      <dgm:t>
        <a:bodyPr/>
        <a:lstStyle/>
        <a:p>
          <a:endParaRPr lang="en-US">
            <a:solidFill>
              <a:schemeClr val="tx1"/>
            </a:solidFill>
          </a:endParaRPr>
        </a:p>
      </dgm:t>
    </dgm:pt>
    <dgm:pt modelId="{866871CF-6281-405C-AB5B-CD38EDF50733}">
      <dgm:prSet custT="1"/>
      <dgm:spPr/>
      <dgm:t>
        <a:bodyPr/>
        <a:lstStyle/>
        <a:p>
          <a:pPr marL="0" lvl="0" indent="0" algn="l" defTabSz="1289050">
            <a:lnSpc>
              <a:spcPct val="90000"/>
            </a:lnSpc>
            <a:spcBef>
              <a:spcPct val="0"/>
            </a:spcBef>
            <a:spcAft>
              <a:spcPct val="35000"/>
            </a:spcAft>
            <a:buNone/>
          </a:pPr>
          <a:r>
            <a:rPr lang="en-US" sz="2900" kern="1200" dirty="0">
              <a:solidFill>
                <a:prstClr val="black"/>
              </a:solidFill>
              <a:latin typeface="Times New Roman" panose="02020603050405020304" pitchFamily="18" charset="0"/>
              <a:ea typeface="+mn-ea"/>
              <a:cs typeface="Times New Roman" panose="02020603050405020304" pitchFamily="18" charset="0"/>
            </a:rPr>
            <a:t>There will be 15 partnerships with the local food producers and restaurants that will add colour to the festival.</a:t>
          </a:r>
        </a:p>
      </dgm:t>
    </dgm:pt>
    <dgm:pt modelId="{19477FFA-4D7D-45B1-BCEA-4172EE1B8FB4}" type="parTrans" cxnId="{E7B2D4C1-1F67-462F-B187-2A31E6BEC5CE}">
      <dgm:prSet/>
      <dgm:spPr/>
      <dgm:t>
        <a:bodyPr/>
        <a:lstStyle/>
        <a:p>
          <a:endParaRPr lang="en-US">
            <a:solidFill>
              <a:schemeClr val="tx1"/>
            </a:solidFill>
          </a:endParaRPr>
        </a:p>
      </dgm:t>
    </dgm:pt>
    <dgm:pt modelId="{BB532603-C944-4462-9D2E-01CD3C73DAAD}" type="sibTrans" cxnId="{E7B2D4C1-1F67-462F-B187-2A31E6BEC5CE}">
      <dgm:prSet/>
      <dgm:spPr/>
      <dgm:t>
        <a:bodyPr/>
        <a:lstStyle/>
        <a:p>
          <a:endParaRPr lang="en-US">
            <a:solidFill>
              <a:schemeClr val="tx1"/>
            </a:solidFill>
          </a:endParaRPr>
        </a:p>
      </dgm:t>
    </dgm:pt>
    <dgm:pt modelId="{3CB8EC7A-7F58-4644-9C69-6F86A1B972BE}">
      <dgm:prSet/>
      <dgm:spPr/>
      <dgm:t>
        <a:bodyPr/>
        <a:lstStyle/>
        <a:p>
          <a:r>
            <a:rPr lang="en-US" dirty="0">
              <a:solidFill>
                <a:schemeClr val="tx1"/>
              </a:solidFill>
              <a:latin typeface="Times New Roman" panose="02020603050405020304" pitchFamily="18" charset="0"/>
              <a:cs typeface="Times New Roman" panose="02020603050405020304" pitchFamily="18" charset="0"/>
            </a:rPr>
            <a:t>60% of the UK food festival attendees intend to visit the same type of events again.</a:t>
          </a:r>
        </a:p>
      </dgm:t>
    </dgm:pt>
    <dgm:pt modelId="{FEDDE070-4563-4457-95EF-FBFF96DF5472}" type="parTrans" cxnId="{7D51DACC-4CAF-4B5A-B67E-8EACC53AB751}">
      <dgm:prSet/>
      <dgm:spPr/>
      <dgm:t>
        <a:bodyPr/>
        <a:lstStyle/>
        <a:p>
          <a:endParaRPr lang="en-US">
            <a:solidFill>
              <a:schemeClr val="tx1"/>
            </a:solidFill>
          </a:endParaRPr>
        </a:p>
      </dgm:t>
    </dgm:pt>
    <dgm:pt modelId="{8BEC9350-D8F0-4FB7-901E-10857CFECD32}" type="sibTrans" cxnId="{7D51DACC-4CAF-4B5A-B67E-8EACC53AB751}">
      <dgm:prSet/>
      <dgm:spPr/>
      <dgm:t>
        <a:bodyPr/>
        <a:lstStyle/>
        <a:p>
          <a:endParaRPr lang="en-US">
            <a:solidFill>
              <a:schemeClr val="tx1"/>
            </a:solidFill>
          </a:endParaRPr>
        </a:p>
      </dgm:t>
    </dgm:pt>
    <dgm:pt modelId="{4D27085A-7835-460B-80AC-0ACC2D9F5842}" type="pres">
      <dgm:prSet presAssocID="{54F09254-5081-485E-A65D-1188F3422C90}" presName="linear" presStyleCnt="0">
        <dgm:presLayoutVars>
          <dgm:animLvl val="lvl"/>
          <dgm:resizeHandles val="exact"/>
        </dgm:presLayoutVars>
      </dgm:prSet>
      <dgm:spPr/>
    </dgm:pt>
    <dgm:pt modelId="{5B3411CC-B128-4C7A-9A55-A72020E84680}" type="pres">
      <dgm:prSet presAssocID="{C908B0C9-A080-45DB-9F71-BD525A6FFA89}" presName="parentText" presStyleLbl="node1" presStyleIdx="0" presStyleCnt="4">
        <dgm:presLayoutVars>
          <dgm:chMax val="0"/>
          <dgm:bulletEnabled val="1"/>
        </dgm:presLayoutVars>
      </dgm:prSet>
      <dgm:spPr/>
    </dgm:pt>
    <dgm:pt modelId="{9F6FC846-55B3-4FC9-A6F0-1ECF20806849}" type="pres">
      <dgm:prSet presAssocID="{8C425361-A8F7-4F7A-A610-E637D610A6DC}" presName="spacer" presStyleCnt="0"/>
      <dgm:spPr/>
    </dgm:pt>
    <dgm:pt modelId="{B691CA3D-B425-48BF-B589-55700A6A7F00}" type="pres">
      <dgm:prSet presAssocID="{9C1A3AE4-F7EC-4E78-BD43-091524A43165}" presName="parentText" presStyleLbl="node1" presStyleIdx="1" presStyleCnt="4">
        <dgm:presLayoutVars>
          <dgm:chMax val="0"/>
          <dgm:bulletEnabled val="1"/>
        </dgm:presLayoutVars>
      </dgm:prSet>
      <dgm:spPr/>
    </dgm:pt>
    <dgm:pt modelId="{6FF03CCA-6B67-47D2-A046-AC7EFE06A865}" type="pres">
      <dgm:prSet presAssocID="{BC2B8B73-BEC7-4FA8-89A8-98FE15BF52FD}" presName="spacer" presStyleCnt="0"/>
      <dgm:spPr/>
    </dgm:pt>
    <dgm:pt modelId="{DABF7D03-028E-4D1B-ACA7-98CA760E8C2A}" type="pres">
      <dgm:prSet presAssocID="{866871CF-6281-405C-AB5B-CD38EDF50733}" presName="parentText" presStyleLbl="node1" presStyleIdx="2" presStyleCnt="4">
        <dgm:presLayoutVars>
          <dgm:chMax val="0"/>
          <dgm:bulletEnabled val="1"/>
        </dgm:presLayoutVars>
      </dgm:prSet>
      <dgm:spPr/>
    </dgm:pt>
    <dgm:pt modelId="{CC8F95F9-8F63-4CF2-88D5-73095C6B8267}" type="pres">
      <dgm:prSet presAssocID="{BB532603-C944-4462-9D2E-01CD3C73DAAD}" presName="spacer" presStyleCnt="0"/>
      <dgm:spPr/>
    </dgm:pt>
    <dgm:pt modelId="{5E45FD70-4B26-47E7-B824-E27CD4DD4466}" type="pres">
      <dgm:prSet presAssocID="{3CB8EC7A-7F58-4644-9C69-6F86A1B972BE}" presName="parentText" presStyleLbl="node1" presStyleIdx="3" presStyleCnt="4">
        <dgm:presLayoutVars>
          <dgm:chMax val="0"/>
          <dgm:bulletEnabled val="1"/>
        </dgm:presLayoutVars>
      </dgm:prSet>
      <dgm:spPr/>
    </dgm:pt>
  </dgm:ptLst>
  <dgm:cxnLst>
    <dgm:cxn modelId="{C825FA46-F917-4270-A1E9-D9D55425C673}" type="presOf" srcId="{866871CF-6281-405C-AB5B-CD38EDF50733}" destId="{DABF7D03-028E-4D1B-ACA7-98CA760E8C2A}" srcOrd="0" destOrd="0" presId="urn:microsoft.com/office/officeart/2005/8/layout/vList2#1"/>
    <dgm:cxn modelId="{A02A4A68-0C52-40B7-8AD4-624D0C12D0F1}" type="presOf" srcId="{3CB8EC7A-7F58-4644-9C69-6F86A1B972BE}" destId="{5E45FD70-4B26-47E7-B824-E27CD4DD4466}" srcOrd="0" destOrd="0" presId="urn:microsoft.com/office/officeart/2005/8/layout/vList2#1"/>
    <dgm:cxn modelId="{A809AF48-957D-4012-8980-CAA14EE331E6}" srcId="{54F09254-5081-485E-A65D-1188F3422C90}" destId="{9C1A3AE4-F7EC-4E78-BD43-091524A43165}" srcOrd="1" destOrd="0" parTransId="{5CD2932D-FD68-4483-BE80-CE7AF132ABC7}" sibTransId="{BC2B8B73-BEC7-4FA8-89A8-98FE15BF52FD}"/>
    <dgm:cxn modelId="{71DA1469-75EB-4DFC-80DB-573130318D24}" type="presOf" srcId="{54F09254-5081-485E-A65D-1188F3422C90}" destId="{4D27085A-7835-460B-80AC-0ACC2D9F5842}" srcOrd="0" destOrd="0" presId="urn:microsoft.com/office/officeart/2005/8/layout/vList2#1"/>
    <dgm:cxn modelId="{D6E0436C-5B3B-4286-ABC0-CD7897023886}" srcId="{54F09254-5081-485E-A65D-1188F3422C90}" destId="{C908B0C9-A080-45DB-9F71-BD525A6FFA89}" srcOrd="0" destOrd="0" parTransId="{B79C6387-1560-408C-AD3A-4DA526F7E19D}" sibTransId="{8C425361-A8F7-4F7A-A610-E637D610A6DC}"/>
    <dgm:cxn modelId="{3592A073-9428-459B-9DC2-F7F23ED1CAC6}" type="presOf" srcId="{C908B0C9-A080-45DB-9F71-BD525A6FFA89}" destId="{5B3411CC-B128-4C7A-9A55-A72020E84680}" srcOrd="0" destOrd="0" presId="urn:microsoft.com/office/officeart/2005/8/layout/vList2#1"/>
    <dgm:cxn modelId="{E7B2D4C1-1F67-462F-B187-2A31E6BEC5CE}" srcId="{54F09254-5081-485E-A65D-1188F3422C90}" destId="{866871CF-6281-405C-AB5B-CD38EDF50733}" srcOrd="2" destOrd="0" parTransId="{19477FFA-4D7D-45B1-BCEA-4172EE1B8FB4}" sibTransId="{BB532603-C944-4462-9D2E-01CD3C73DAAD}"/>
    <dgm:cxn modelId="{7D51DACC-4CAF-4B5A-B67E-8EACC53AB751}" srcId="{54F09254-5081-485E-A65D-1188F3422C90}" destId="{3CB8EC7A-7F58-4644-9C69-6F86A1B972BE}" srcOrd="3" destOrd="0" parTransId="{FEDDE070-4563-4457-95EF-FBFF96DF5472}" sibTransId="{8BEC9350-D8F0-4FB7-901E-10857CFECD32}"/>
    <dgm:cxn modelId="{834FDEE9-6EDB-4FC3-848B-0728596B59AB}" type="presOf" srcId="{9C1A3AE4-F7EC-4E78-BD43-091524A43165}" destId="{B691CA3D-B425-48BF-B589-55700A6A7F00}" srcOrd="0" destOrd="0" presId="urn:microsoft.com/office/officeart/2005/8/layout/vList2#1"/>
    <dgm:cxn modelId="{28AE74F6-A0BA-4F81-9105-A6633635FD74}" type="presParOf" srcId="{4D27085A-7835-460B-80AC-0ACC2D9F5842}" destId="{5B3411CC-B128-4C7A-9A55-A72020E84680}" srcOrd="0" destOrd="0" presId="urn:microsoft.com/office/officeart/2005/8/layout/vList2#1"/>
    <dgm:cxn modelId="{F4E24BE3-709F-47E5-96E5-819D335D3FDC}" type="presParOf" srcId="{4D27085A-7835-460B-80AC-0ACC2D9F5842}" destId="{9F6FC846-55B3-4FC9-A6F0-1ECF20806849}" srcOrd="1" destOrd="0" presId="urn:microsoft.com/office/officeart/2005/8/layout/vList2#1"/>
    <dgm:cxn modelId="{A80CF77E-387C-43FA-B069-8ED2B2BC4557}" type="presParOf" srcId="{4D27085A-7835-460B-80AC-0ACC2D9F5842}" destId="{B691CA3D-B425-48BF-B589-55700A6A7F00}" srcOrd="2" destOrd="0" presId="urn:microsoft.com/office/officeart/2005/8/layout/vList2#1"/>
    <dgm:cxn modelId="{86DC18BC-5EAD-41A3-BAD9-CC7D1A4D8680}" type="presParOf" srcId="{4D27085A-7835-460B-80AC-0ACC2D9F5842}" destId="{6FF03CCA-6B67-47D2-A046-AC7EFE06A865}" srcOrd="3" destOrd="0" presId="urn:microsoft.com/office/officeart/2005/8/layout/vList2#1"/>
    <dgm:cxn modelId="{AC67DD1D-99E7-4E2B-BFED-58D54D159B5F}" type="presParOf" srcId="{4D27085A-7835-460B-80AC-0ACC2D9F5842}" destId="{DABF7D03-028E-4D1B-ACA7-98CA760E8C2A}" srcOrd="4" destOrd="0" presId="urn:microsoft.com/office/officeart/2005/8/layout/vList2#1"/>
    <dgm:cxn modelId="{F4C15AA2-407B-4CDF-BF53-0A3D3378DDD3}" type="presParOf" srcId="{4D27085A-7835-460B-80AC-0ACC2D9F5842}" destId="{CC8F95F9-8F63-4CF2-88D5-73095C6B8267}" srcOrd="5" destOrd="0" presId="urn:microsoft.com/office/officeart/2005/8/layout/vList2#1"/>
    <dgm:cxn modelId="{A8BEF9CF-3A7E-41BA-AA00-05E1CEE0C5D2}" type="presParOf" srcId="{4D27085A-7835-460B-80AC-0ACC2D9F5842}" destId="{5E45FD70-4B26-47E7-B824-E27CD4DD4466}" srcOrd="6" destOrd="0" presId="urn:microsoft.com/office/officeart/2005/8/layout/vList2#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F29890-5B32-49AE-8676-136863D173FA}" type="doc">
      <dgm:prSet loTypeId="urn:microsoft.com/office/officeart/2005/8/layout/vProcess5" loCatId="process" qsTypeId="urn:microsoft.com/office/officeart/2005/8/quickstyle/simple1#3" qsCatId="simple" csTypeId="urn:microsoft.com/office/officeart/2005/8/colors/accent2_4#3" csCatId="accent2" phldr="1"/>
      <dgm:spPr/>
      <dgm:t>
        <a:bodyPr/>
        <a:lstStyle/>
        <a:p>
          <a:endParaRPr lang="en-US"/>
        </a:p>
      </dgm:t>
    </dgm:pt>
    <dgm:pt modelId="{25804503-8944-4513-8E7A-F881547D7483}">
      <dgm:prSet/>
      <dgm:spPr/>
      <dgm:t>
        <a:bodyPr/>
        <a:lstStyle/>
        <a:p>
          <a:r>
            <a:rPr lang="en-US" dirty="0">
              <a:latin typeface="Times New Roman" panose="02020603050405020304" pitchFamily="18" charset="0"/>
              <a:cs typeface="Times New Roman" panose="02020603050405020304" pitchFamily="18" charset="0"/>
            </a:rPr>
            <a:t>The primary audience includes food enthusiasts, culinary tourists, and advocates for sustainable food.</a:t>
          </a:r>
        </a:p>
      </dgm:t>
    </dgm:pt>
    <dgm:pt modelId="{E438E316-937B-47FB-BBB1-B1A3C349BB23}" type="parTrans" cxnId="{298AC37A-1A16-4AA1-882B-2F0BDD91E731}">
      <dgm:prSet/>
      <dgm:spPr/>
      <dgm:t>
        <a:bodyPr/>
        <a:lstStyle/>
        <a:p>
          <a:endParaRPr lang="en-US"/>
        </a:p>
      </dgm:t>
    </dgm:pt>
    <dgm:pt modelId="{EF046984-F508-4400-B321-48A36730326F}" type="sibTrans" cxnId="{298AC37A-1A16-4AA1-882B-2F0BDD91E731}">
      <dgm:prSet/>
      <dgm:spPr/>
      <dgm:t>
        <a:bodyPr/>
        <a:lstStyle/>
        <a:p>
          <a:endParaRPr lang="en-US" dirty="0"/>
        </a:p>
      </dgm:t>
    </dgm:pt>
    <dgm:pt modelId="{7D283CF3-AA01-4783-A18D-F3B226AE270F}">
      <dgm:prSet/>
      <dgm:spPr/>
      <dgm:t>
        <a:bodyPr/>
        <a:lstStyle/>
        <a:p>
          <a:r>
            <a:rPr lang="en-US" dirty="0">
              <a:latin typeface="Times New Roman" panose="02020603050405020304" pitchFamily="18" charset="0"/>
              <a:cs typeface="Times New Roman" panose="02020603050405020304" pitchFamily="18" charset="0"/>
            </a:rPr>
            <a:t>Moreover, secondary audience groups include local families and those seeking cultural experiences in Wales</a:t>
          </a:r>
          <a:r>
            <a:rPr lang="en-US" dirty="0"/>
            <a:t>.</a:t>
          </a:r>
        </a:p>
      </dgm:t>
    </dgm:pt>
    <dgm:pt modelId="{4ACA673B-687A-4A44-A1C8-01E00843E9ED}" type="parTrans" cxnId="{153EE6D4-F812-4DD5-B7E7-F4B44C70A8BA}">
      <dgm:prSet/>
      <dgm:spPr/>
      <dgm:t>
        <a:bodyPr/>
        <a:lstStyle/>
        <a:p>
          <a:endParaRPr lang="en-US"/>
        </a:p>
      </dgm:t>
    </dgm:pt>
    <dgm:pt modelId="{0341AC6E-D09A-4F84-AB7D-159D43BD24E3}" type="sibTrans" cxnId="{153EE6D4-F812-4DD5-B7E7-F4B44C70A8BA}">
      <dgm:prSet/>
      <dgm:spPr/>
      <dgm:t>
        <a:bodyPr/>
        <a:lstStyle/>
        <a:p>
          <a:endParaRPr lang="en-US" dirty="0"/>
        </a:p>
      </dgm:t>
    </dgm:pt>
    <dgm:pt modelId="{A846FB80-9785-472C-961F-90865F7B6C15}">
      <dgm:prSet/>
      <dgm:spPr/>
      <dgm:t>
        <a:bodyPr/>
        <a:lstStyle/>
        <a:p>
          <a:r>
            <a:rPr lang="en-US" dirty="0">
              <a:latin typeface="Times New Roman" panose="02020603050405020304" pitchFamily="18" charset="0"/>
              <a:cs typeface="Times New Roman" panose="02020603050405020304" pitchFamily="18" charset="0"/>
            </a:rPr>
            <a:t>The culinary tourism in the UK has grown by 30% between 2018 and 2023 (Grand View Research, 2024).</a:t>
          </a:r>
        </a:p>
      </dgm:t>
    </dgm:pt>
    <dgm:pt modelId="{C393DAE8-70A8-4087-B692-1194BB8D0149}" type="parTrans" cxnId="{E0878CBD-2A98-4BDD-98AB-1E105DBA7F81}">
      <dgm:prSet/>
      <dgm:spPr/>
      <dgm:t>
        <a:bodyPr/>
        <a:lstStyle/>
        <a:p>
          <a:endParaRPr lang="en-US"/>
        </a:p>
      </dgm:t>
    </dgm:pt>
    <dgm:pt modelId="{FC0968AD-CA31-49DD-9C5A-AA28BDE942AF}" type="sibTrans" cxnId="{E0878CBD-2A98-4BDD-98AB-1E105DBA7F81}">
      <dgm:prSet/>
      <dgm:spPr/>
      <dgm:t>
        <a:bodyPr/>
        <a:lstStyle/>
        <a:p>
          <a:endParaRPr lang="en-US" dirty="0"/>
        </a:p>
      </dgm:t>
    </dgm:pt>
    <dgm:pt modelId="{7C7A8B22-C365-4650-B647-B6EC1BFA3D4A}">
      <dgm:prSet/>
      <dgm:spPr/>
      <dgm:t>
        <a:bodyPr/>
        <a:lstStyle/>
        <a:p>
          <a:r>
            <a:rPr lang="en-US" dirty="0">
              <a:latin typeface="Times New Roman" panose="02020603050405020304" pitchFamily="18" charset="0"/>
              <a:cs typeface="Times New Roman" panose="02020603050405020304" pitchFamily="18" charset="0"/>
            </a:rPr>
            <a:t>Food festivals contribute approximately 25% of Wales’ annual cultural tourism revenue (Getz and Page, 2019).</a:t>
          </a:r>
        </a:p>
      </dgm:t>
    </dgm:pt>
    <dgm:pt modelId="{C99E6D08-9ACD-43EC-8B51-5BD7B4B09D13}" type="parTrans" cxnId="{5E5279F5-7CDC-4FA4-84FB-ED90B356D810}">
      <dgm:prSet/>
      <dgm:spPr/>
      <dgm:t>
        <a:bodyPr/>
        <a:lstStyle/>
        <a:p>
          <a:endParaRPr lang="en-US"/>
        </a:p>
      </dgm:t>
    </dgm:pt>
    <dgm:pt modelId="{FF489967-8614-4F51-940D-AB8501971CA6}" type="sibTrans" cxnId="{5E5279F5-7CDC-4FA4-84FB-ED90B356D810}">
      <dgm:prSet/>
      <dgm:spPr/>
      <dgm:t>
        <a:bodyPr/>
        <a:lstStyle/>
        <a:p>
          <a:endParaRPr lang="en-US"/>
        </a:p>
      </dgm:t>
    </dgm:pt>
    <dgm:pt modelId="{AA2EE7F6-1A68-43E1-B23E-C7D2CDA752B8}" type="pres">
      <dgm:prSet presAssocID="{22F29890-5B32-49AE-8676-136863D173FA}" presName="outerComposite" presStyleCnt="0">
        <dgm:presLayoutVars>
          <dgm:chMax val="5"/>
          <dgm:dir/>
          <dgm:resizeHandles val="exact"/>
        </dgm:presLayoutVars>
      </dgm:prSet>
      <dgm:spPr/>
    </dgm:pt>
    <dgm:pt modelId="{7632039D-3617-4CA1-AFC1-D7323A1DC1AB}" type="pres">
      <dgm:prSet presAssocID="{22F29890-5B32-49AE-8676-136863D173FA}" presName="dummyMaxCanvas" presStyleCnt="0">
        <dgm:presLayoutVars/>
      </dgm:prSet>
      <dgm:spPr/>
    </dgm:pt>
    <dgm:pt modelId="{6FE4987D-DF16-4CDB-BB91-88B5F9EA2765}" type="pres">
      <dgm:prSet presAssocID="{22F29890-5B32-49AE-8676-136863D173FA}" presName="FourNodes_1" presStyleLbl="node1" presStyleIdx="0" presStyleCnt="4">
        <dgm:presLayoutVars>
          <dgm:bulletEnabled val="1"/>
        </dgm:presLayoutVars>
      </dgm:prSet>
      <dgm:spPr/>
    </dgm:pt>
    <dgm:pt modelId="{0F77D560-EACE-42E9-947A-270E52DC065C}" type="pres">
      <dgm:prSet presAssocID="{22F29890-5B32-49AE-8676-136863D173FA}" presName="FourNodes_2" presStyleLbl="node1" presStyleIdx="1" presStyleCnt="4">
        <dgm:presLayoutVars>
          <dgm:bulletEnabled val="1"/>
        </dgm:presLayoutVars>
      </dgm:prSet>
      <dgm:spPr/>
    </dgm:pt>
    <dgm:pt modelId="{2EA7DB50-7493-40EF-9CF2-DD7D4A426DE7}" type="pres">
      <dgm:prSet presAssocID="{22F29890-5B32-49AE-8676-136863D173FA}" presName="FourNodes_3" presStyleLbl="node1" presStyleIdx="2" presStyleCnt="4">
        <dgm:presLayoutVars>
          <dgm:bulletEnabled val="1"/>
        </dgm:presLayoutVars>
      </dgm:prSet>
      <dgm:spPr/>
    </dgm:pt>
    <dgm:pt modelId="{BEC5E1F1-BB66-49EF-BC46-B3839F16E08F}" type="pres">
      <dgm:prSet presAssocID="{22F29890-5B32-49AE-8676-136863D173FA}" presName="FourNodes_4" presStyleLbl="node1" presStyleIdx="3" presStyleCnt="4">
        <dgm:presLayoutVars>
          <dgm:bulletEnabled val="1"/>
        </dgm:presLayoutVars>
      </dgm:prSet>
      <dgm:spPr/>
    </dgm:pt>
    <dgm:pt modelId="{89031930-3A08-4FE5-B17F-6234C476C3FE}" type="pres">
      <dgm:prSet presAssocID="{22F29890-5B32-49AE-8676-136863D173FA}" presName="FourConn_1-2" presStyleLbl="fgAccFollowNode1" presStyleIdx="0" presStyleCnt="3">
        <dgm:presLayoutVars>
          <dgm:bulletEnabled val="1"/>
        </dgm:presLayoutVars>
      </dgm:prSet>
      <dgm:spPr/>
    </dgm:pt>
    <dgm:pt modelId="{8D8494DC-5C97-4150-8A6D-BFDAA6BD6E58}" type="pres">
      <dgm:prSet presAssocID="{22F29890-5B32-49AE-8676-136863D173FA}" presName="FourConn_2-3" presStyleLbl="fgAccFollowNode1" presStyleIdx="1" presStyleCnt="3">
        <dgm:presLayoutVars>
          <dgm:bulletEnabled val="1"/>
        </dgm:presLayoutVars>
      </dgm:prSet>
      <dgm:spPr/>
    </dgm:pt>
    <dgm:pt modelId="{3AA8A89E-CAFE-4F96-9931-BC4070C1AC29}" type="pres">
      <dgm:prSet presAssocID="{22F29890-5B32-49AE-8676-136863D173FA}" presName="FourConn_3-4" presStyleLbl="fgAccFollowNode1" presStyleIdx="2" presStyleCnt="3">
        <dgm:presLayoutVars>
          <dgm:bulletEnabled val="1"/>
        </dgm:presLayoutVars>
      </dgm:prSet>
      <dgm:spPr/>
    </dgm:pt>
    <dgm:pt modelId="{C96E7B15-7C5F-4C5C-8952-34DEE609725A}" type="pres">
      <dgm:prSet presAssocID="{22F29890-5B32-49AE-8676-136863D173FA}" presName="FourNodes_1_text" presStyleLbl="node1" presStyleIdx="3" presStyleCnt="4">
        <dgm:presLayoutVars>
          <dgm:bulletEnabled val="1"/>
        </dgm:presLayoutVars>
      </dgm:prSet>
      <dgm:spPr/>
    </dgm:pt>
    <dgm:pt modelId="{591A1090-C754-44BC-AF3E-EDD5F422DE32}" type="pres">
      <dgm:prSet presAssocID="{22F29890-5B32-49AE-8676-136863D173FA}" presName="FourNodes_2_text" presStyleLbl="node1" presStyleIdx="3" presStyleCnt="4">
        <dgm:presLayoutVars>
          <dgm:bulletEnabled val="1"/>
        </dgm:presLayoutVars>
      </dgm:prSet>
      <dgm:spPr/>
    </dgm:pt>
    <dgm:pt modelId="{83E17152-835D-47BF-AD95-4C4695F7B6D8}" type="pres">
      <dgm:prSet presAssocID="{22F29890-5B32-49AE-8676-136863D173FA}" presName="FourNodes_3_text" presStyleLbl="node1" presStyleIdx="3" presStyleCnt="4">
        <dgm:presLayoutVars>
          <dgm:bulletEnabled val="1"/>
        </dgm:presLayoutVars>
      </dgm:prSet>
      <dgm:spPr/>
    </dgm:pt>
    <dgm:pt modelId="{1723E79E-6BB7-47C5-BE3B-8AAE9E6D13AC}" type="pres">
      <dgm:prSet presAssocID="{22F29890-5B32-49AE-8676-136863D173FA}" presName="FourNodes_4_text" presStyleLbl="node1" presStyleIdx="3" presStyleCnt="4">
        <dgm:presLayoutVars>
          <dgm:bulletEnabled val="1"/>
        </dgm:presLayoutVars>
      </dgm:prSet>
      <dgm:spPr/>
    </dgm:pt>
  </dgm:ptLst>
  <dgm:cxnLst>
    <dgm:cxn modelId="{F6460701-2D74-49C7-8999-C7547AF5A6D2}" type="presOf" srcId="{A846FB80-9785-472C-961F-90865F7B6C15}" destId="{83E17152-835D-47BF-AD95-4C4695F7B6D8}" srcOrd="1" destOrd="0" presId="urn:microsoft.com/office/officeart/2005/8/layout/vProcess5"/>
    <dgm:cxn modelId="{13525218-D094-4A0B-95E4-3E722E1672D5}" type="presOf" srcId="{25804503-8944-4513-8E7A-F881547D7483}" destId="{6FE4987D-DF16-4CDB-BB91-88B5F9EA2765}" srcOrd="0" destOrd="0" presId="urn:microsoft.com/office/officeart/2005/8/layout/vProcess5"/>
    <dgm:cxn modelId="{0977B669-8EC8-41A0-9135-EC6A7788C3E9}" type="presOf" srcId="{7C7A8B22-C365-4650-B647-B6EC1BFA3D4A}" destId="{BEC5E1F1-BB66-49EF-BC46-B3839F16E08F}" srcOrd="0" destOrd="0" presId="urn:microsoft.com/office/officeart/2005/8/layout/vProcess5"/>
    <dgm:cxn modelId="{BAA81953-6880-4AD9-8FE8-2E377E3009CF}" type="presOf" srcId="{0341AC6E-D09A-4F84-AB7D-159D43BD24E3}" destId="{8D8494DC-5C97-4150-8A6D-BFDAA6BD6E58}" srcOrd="0" destOrd="0" presId="urn:microsoft.com/office/officeart/2005/8/layout/vProcess5"/>
    <dgm:cxn modelId="{5DA33459-3656-4E2A-8F28-B2E6D999AA1D}" type="presOf" srcId="{22F29890-5B32-49AE-8676-136863D173FA}" destId="{AA2EE7F6-1A68-43E1-B23E-C7D2CDA752B8}" srcOrd="0" destOrd="0" presId="urn:microsoft.com/office/officeart/2005/8/layout/vProcess5"/>
    <dgm:cxn modelId="{E3759E5A-FDE3-4D43-B98D-FB280352DB51}" type="presOf" srcId="{7C7A8B22-C365-4650-B647-B6EC1BFA3D4A}" destId="{1723E79E-6BB7-47C5-BE3B-8AAE9E6D13AC}" srcOrd="1" destOrd="0" presId="urn:microsoft.com/office/officeart/2005/8/layout/vProcess5"/>
    <dgm:cxn modelId="{298AC37A-1A16-4AA1-882B-2F0BDD91E731}" srcId="{22F29890-5B32-49AE-8676-136863D173FA}" destId="{25804503-8944-4513-8E7A-F881547D7483}" srcOrd="0" destOrd="0" parTransId="{E438E316-937B-47FB-BBB1-B1A3C349BB23}" sibTransId="{EF046984-F508-4400-B321-48A36730326F}"/>
    <dgm:cxn modelId="{6DD0E5B4-4672-4B83-AC1D-2189424BDCA4}" type="presOf" srcId="{A846FB80-9785-472C-961F-90865F7B6C15}" destId="{2EA7DB50-7493-40EF-9CF2-DD7D4A426DE7}" srcOrd="0" destOrd="0" presId="urn:microsoft.com/office/officeart/2005/8/layout/vProcess5"/>
    <dgm:cxn modelId="{E0878CBD-2A98-4BDD-98AB-1E105DBA7F81}" srcId="{22F29890-5B32-49AE-8676-136863D173FA}" destId="{A846FB80-9785-472C-961F-90865F7B6C15}" srcOrd="2" destOrd="0" parTransId="{C393DAE8-70A8-4087-B692-1194BB8D0149}" sibTransId="{FC0968AD-CA31-49DD-9C5A-AA28BDE942AF}"/>
    <dgm:cxn modelId="{39D396D0-A8EA-40E8-AE20-2C6B0875FF18}" type="presOf" srcId="{FC0968AD-CA31-49DD-9C5A-AA28BDE942AF}" destId="{3AA8A89E-CAFE-4F96-9931-BC4070C1AC29}" srcOrd="0" destOrd="0" presId="urn:microsoft.com/office/officeart/2005/8/layout/vProcess5"/>
    <dgm:cxn modelId="{25D23CD3-BD79-487F-8502-857095D984FD}" type="presOf" srcId="{25804503-8944-4513-8E7A-F881547D7483}" destId="{C96E7B15-7C5F-4C5C-8952-34DEE609725A}" srcOrd="1" destOrd="0" presId="urn:microsoft.com/office/officeart/2005/8/layout/vProcess5"/>
    <dgm:cxn modelId="{153EE6D4-F812-4DD5-B7E7-F4B44C70A8BA}" srcId="{22F29890-5B32-49AE-8676-136863D173FA}" destId="{7D283CF3-AA01-4783-A18D-F3B226AE270F}" srcOrd="1" destOrd="0" parTransId="{4ACA673B-687A-4A44-A1C8-01E00843E9ED}" sibTransId="{0341AC6E-D09A-4F84-AB7D-159D43BD24E3}"/>
    <dgm:cxn modelId="{ED7B8BDA-51C6-410C-B450-61FAEE3B4184}" type="presOf" srcId="{7D283CF3-AA01-4783-A18D-F3B226AE270F}" destId="{0F77D560-EACE-42E9-947A-270E52DC065C}" srcOrd="0" destOrd="0" presId="urn:microsoft.com/office/officeart/2005/8/layout/vProcess5"/>
    <dgm:cxn modelId="{C372FEDD-D79E-453A-A27B-E732C70F6731}" type="presOf" srcId="{7D283CF3-AA01-4783-A18D-F3B226AE270F}" destId="{591A1090-C754-44BC-AF3E-EDD5F422DE32}" srcOrd="1" destOrd="0" presId="urn:microsoft.com/office/officeart/2005/8/layout/vProcess5"/>
    <dgm:cxn modelId="{92380BDE-B4F1-472A-8FD0-3E641D2C4283}" type="presOf" srcId="{EF046984-F508-4400-B321-48A36730326F}" destId="{89031930-3A08-4FE5-B17F-6234C476C3FE}" srcOrd="0" destOrd="0" presId="urn:microsoft.com/office/officeart/2005/8/layout/vProcess5"/>
    <dgm:cxn modelId="{5E5279F5-7CDC-4FA4-84FB-ED90B356D810}" srcId="{22F29890-5B32-49AE-8676-136863D173FA}" destId="{7C7A8B22-C365-4650-B647-B6EC1BFA3D4A}" srcOrd="3" destOrd="0" parTransId="{C99E6D08-9ACD-43EC-8B51-5BD7B4B09D13}" sibTransId="{FF489967-8614-4F51-940D-AB8501971CA6}"/>
    <dgm:cxn modelId="{474023FB-030D-4627-A090-D87F5F23ECE5}" type="presParOf" srcId="{AA2EE7F6-1A68-43E1-B23E-C7D2CDA752B8}" destId="{7632039D-3617-4CA1-AFC1-D7323A1DC1AB}" srcOrd="0" destOrd="0" presId="urn:microsoft.com/office/officeart/2005/8/layout/vProcess5"/>
    <dgm:cxn modelId="{E7B20BC9-CD81-4686-A6CF-43193235C2F2}" type="presParOf" srcId="{AA2EE7F6-1A68-43E1-B23E-C7D2CDA752B8}" destId="{6FE4987D-DF16-4CDB-BB91-88B5F9EA2765}" srcOrd="1" destOrd="0" presId="urn:microsoft.com/office/officeart/2005/8/layout/vProcess5"/>
    <dgm:cxn modelId="{B6439AA4-9207-44BA-9842-09AD48F11FA3}" type="presParOf" srcId="{AA2EE7F6-1A68-43E1-B23E-C7D2CDA752B8}" destId="{0F77D560-EACE-42E9-947A-270E52DC065C}" srcOrd="2" destOrd="0" presId="urn:microsoft.com/office/officeart/2005/8/layout/vProcess5"/>
    <dgm:cxn modelId="{C3DDDEF5-2392-4BEA-BFA3-37A0EFC1B7EC}" type="presParOf" srcId="{AA2EE7F6-1A68-43E1-B23E-C7D2CDA752B8}" destId="{2EA7DB50-7493-40EF-9CF2-DD7D4A426DE7}" srcOrd="3" destOrd="0" presId="urn:microsoft.com/office/officeart/2005/8/layout/vProcess5"/>
    <dgm:cxn modelId="{B0559C56-5AFB-43B7-8B9C-A3AC4BDCCBD0}" type="presParOf" srcId="{AA2EE7F6-1A68-43E1-B23E-C7D2CDA752B8}" destId="{BEC5E1F1-BB66-49EF-BC46-B3839F16E08F}" srcOrd="4" destOrd="0" presId="urn:microsoft.com/office/officeart/2005/8/layout/vProcess5"/>
    <dgm:cxn modelId="{D82C4A7B-B61A-4BFD-90DA-DF5DD250557E}" type="presParOf" srcId="{AA2EE7F6-1A68-43E1-B23E-C7D2CDA752B8}" destId="{89031930-3A08-4FE5-B17F-6234C476C3FE}" srcOrd="5" destOrd="0" presId="urn:microsoft.com/office/officeart/2005/8/layout/vProcess5"/>
    <dgm:cxn modelId="{53CE380F-48FC-45D4-A957-9BB0F0424504}" type="presParOf" srcId="{AA2EE7F6-1A68-43E1-B23E-C7D2CDA752B8}" destId="{8D8494DC-5C97-4150-8A6D-BFDAA6BD6E58}" srcOrd="6" destOrd="0" presId="urn:microsoft.com/office/officeart/2005/8/layout/vProcess5"/>
    <dgm:cxn modelId="{D85A5C2C-0FB4-46FA-842B-55DD73577A72}" type="presParOf" srcId="{AA2EE7F6-1A68-43E1-B23E-C7D2CDA752B8}" destId="{3AA8A89E-CAFE-4F96-9931-BC4070C1AC29}" srcOrd="7" destOrd="0" presId="urn:microsoft.com/office/officeart/2005/8/layout/vProcess5"/>
    <dgm:cxn modelId="{5D75FACC-C2B6-4DD8-AC04-E6E52DF264E5}" type="presParOf" srcId="{AA2EE7F6-1A68-43E1-B23E-C7D2CDA752B8}" destId="{C96E7B15-7C5F-4C5C-8952-34DEE609725A}" srcOrd="8" destOrd="0" presId="urn:microsoft.com/office/officeart/2005/8/layout/vProcess5"/>
    <dgm:cxn modelId="{F68AC0D4-8D97-428D-9389-23BA59A30312}" type="presParOf" srcId="{AA2EE7F6-1A68-43E1-B23E-C7D2CDA752B8}" destId="{591A1090-C754-44BC-AF3E-EDD5F422DE32}" srcOrd="9" destOrd="0" presId="urn:microsoft.com/office/officeart/2005/8/layout/vProcess5"/>
    <dgm:cxn modelId="{D7170A50-47D2-4CBA-8A4B-6DA0796EDA27}" type="presParOf" srcId="{AA2EE7F6-1A68-43E1-B23E-C7D2CDA752B8}" destId="{83E17152-835D-47BF-AD95-4C4695F7B6D8}" srcOrd="10" destOrd="0" presId="urn:microsoft.com/office/officeart/2005/8/layout/vProcess5"/>
    <dgm:cxn modelId="{0B13AC57-DE9C-494E-A324-9768D66B1350}" type="presParOf" srcId="{AA2EE7F6-1A68-43E1-B23E-C7D2CDA752B8}" destId="{1723E79E-6BB7-47C5-BE3B-8AAE9E6D13AC}"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B9739E-CD77-4DCC-8B4C-8407F1F7A4A4}" type="doc">
      <dgm:prSet loTypeId="urn:microsoft.com/office/officeart/2018/2/layout/IconVerticalSolidList" loCatId="icon" qsTypeId="urn:microsoft.com/office/officeart/2005/8/quickstyle/simple1#4" qsCatId="simple" csTypeId="urn:microsoft.com/office/officeart/2005/8/colors/accent2_4#4" csCatId="accent2" phldr="1"/>
      <dgm:spPr/>
      <dgm:t>
        <a:bodyPr/>
        <a:lstStyle/>
        <a:p>
          <a:endParaRPr lang="en-US"/>
        </a:p>
      </dgm:t>
    </dgm:pt>
    <dgm:pt modelId="{3CD3E440-1CAE-49CC-A068-F434DDC04B6D}">
      <dgm:prSet custT="1"/>
      <dgm:spPr/>
      <dgm:t>
        <a:bodyPr/>
        <a:lstStyle/>
        <a:p>
          <a:pPr marL="0" lvl="0" indent="0" algn="l" defTabSz="977900">
            <a:lnSpc>
              <a:spcPct val="100000"/>
            </a:lnSpc>
            <a:spcBef>
              <a:spcPct val="0"/>
            </a:spcBef>
            <a:spcAft>
              <a:spcPct val="35000"/>
            </a:spcAft>
            <a:buNone/>
          </a:pPr>
          <a:r>
            <a:rPr lang="en-GB"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Demand for Welsh food culture events is increasing steadily locally and internationally (Haven-Tang et al., 2022).</a:t>
          </a:r>
          <a:endPar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endParaRPr>
        </a:p>
      </dgm:t>
    </dgm:pt>
    <dgm:pt modelId="{E7CA5CFF-E606-4821-8795-720266AC9DDA}" type="parTrans" cxnId="{96BDB2C7-5B23-466E-9F5B-169EE9CD197C}">
      <dgm:prSet/>
      <dgm:spPr/>
      <dgm:t>
        <a:bodyPr/>
        <a:lstStyle/>
        <a:p>
          <a:endParaRPr lang="en-US"/>
        </a:p>
      </dgm:t>
    </dgm:pt>
    <dgm:pt modelId="{363EDA12-CFD9-4761-98F8-DC1254CE937F}" type="sibTrans" cxnId="{96BDB2C7-5B23-466E-9F5B-169EE9CD197C}">
      <dgm:prSet/>
      <dgm:spPr/>
      <dgm:t>
        <a:bodyPr/>
        <a:lstStyle/>
        <a:p>
          <a:endParaRPr lang="en-US"/>
        </a:p>
      </dgm:t>
    </dgm:pt>
    <dgm:pt modelId="{406BEC71-1F95-4E3C-9A64-277EEC1FEEEB}">
      <dgm:prSet custT="1"/>
      <dgm:spPr/>
      <dgm:t>
        <a:bodyPr/>
        <a:lstStyle/>
        <a:p>
          <a:pPr marL="0" lvl="0" indent="0" algn="l" defTabSz="977900">
            <a:lnSpc>
              <a:spcPct val="100000"/>
            </a:lnSpc>
            <a:spcBef>
              <a:spcPct val="0"/>
            </a:spcBef>
            <a:spcAft>
              <a:spcPct val="35000"/>
            </a:spcAft>
            <a:buNone/>
          </a:pPr>
          <a:r>
            <a:rPr lang="en-GB"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The festival will differentiate itself with a strong focus on sustainability and Welsh heritage.</a:t>
          </a:r>
          <a:endPar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endParaRPr>
        </a:p>
      </dgm:t>
    </dgm:pt>
    <dgm:pt modelId="{A9EA117A-E1C5-43C2-AF52-18F2EEC3FD74}" type="parTrans" cxnId="{55B0601A-BAA0-4283-9CE3-7F3FCD009C9D}">
      <dgm:prSet/>
      <dgm:spPr/>
      <dgm:t>
        <a:bodyPr/>
        <a:lstStyle/>
        <a:p>
          <a:endParaRPr lang="en-US"/>
        </a:p>
      </dgm:t>
    </dgm:pt>
    <dgm:pt modelId="{17215B1F-2076-4DDE-97F0-E138C0E0233D}" type="sibTrans" cxnId="{55B0601A-BAA0-4283-9CE3-7F3FCD009C9D}">
      <dgm:prSet/>
      <dgm:spPr/>
      <dgm:t>
        <a:bodyPr/>
        <a:lstStyle/>
        <a:p>
          <a:endParaRPr lang="en-US"/>
        </a:p>
      </dgm:t>
    </dgm:pt>
    <dgm:pt modelId="{3F1C8FB7-9817-4A68-A072-8A735EA04837}">
      <dgm:prSet custT="1"/>
      <dgm:spPr/>
      <dgm:t>
        <a:bodyPr/>
        <a:lstStyle/>
        <a:p>
          <a:pPr marL="0" lvl="0" indent="0" algn="l" defTabSz="977900">
            <a:lnSpc>
              <a:spcPct val="100000"/>
            </a:lnSpc>
            <a:spcBef>
              <a:spcPct val="0"/>
            </a:spcBef>
            <a:spcAft>
              <a:spcPct val="35000"/>
            </a:spcAft>
            <a:buNone/>
          </a:pPr>
          <a:r>
            <a:rPr lang="en-GB"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SWOT analysis identifies the festival’s authentic chef engagement and strong local partnerships.</a:t>
          </a:r>
          <a:endPar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endParaRPr>
        </a:p>
      </dgm:t>
    </dgm:pt>
    <dgm:pt modelId="{7FB1E187-1D94-465D-890D-AFE05DFB0115}" type="parTrans" cxnId="{99030C81-6A80-47CC-B37F-F614FD7B0D68}">
      <dgm:prSet/>
      <dgm:spPr/>
      <dgm:t>
        <a:bodyPr/>
        <a:lstStyle/>
        <a:p>
          <a:endParaRPr lang="en-US"/>
        </a:p>
      </dgm:t>
    </dgm:pt>
    <dgm:pt modelId="{EFC2FB85-E4F0-4645-A024-77E5AC1312D4}" type="sibTrans" cxnId="{99030C81-6A80-47CC-B37F-F614FD7B0D68}">
      <dgm:prSet/>
      <dgm:spPr/>
      <dgm:t>
        <a:bodyPr/>
        <a:lstStyle/>
        <a:p>
          <a:endParaRPr lang="en-US"/>
        </a:p>
      </dgm:t>
    </dgm:pt>
    <dgm:pt modelId="{1C58E623-4313-4C55-B422-6D1D85A66577}">
      <dgm:prSet/>
      <dgm:spPr/>
      <dgm:t>
        <a:bodyPr/>
        <a:lstStyle/>
        <a:p>
          <a:pPr>
            <a:lnSpc>
              <a:spcPct val="100000"/>
            </a:lnSpc>
          </a:pPr>
          <a:r>
            <a:rPr lang="en-GB" dirty="0">
              <a:latin typeface="Times New Roman" panose="02020603050405020304" pitchFamily="18" charset="0"/>
              <a:cs typeface="Times New Roman" panose="02020603050405020304" pitchFamily="18" charset="0"/>
            </a:rPr>
            <a:t>There are over 80 food festivals in the UK annually, but few focus on Welsh cuisine (The Week, 2025).</a:t>
          </a:r>
          <a:endParaRPr lang="en-US" dirty="0">
            <a:latin typeface="Times New Roman" panose="02020603050405020304" pitchFamily="18" charset="0"/>
            <a:cs typeface="Times New Roman" panose="02020603050405020304" pitchFamily="18" charset="0"/>
          </a:endParaRPr>
        </a:p>
      </dgm:t>
    </dgm:pt>
    <dgm:pt modelId="{A2D550E7-A2E2-4111-BF54-F454BCC1E502}" type="parTrans" cxnId="{27F99261-EACA-422B-B0A5-9D108D409276}">
      <dgm:prSet/>
      <dgm:spPr/>
      <dgm:t>
        <a:bodyPr/>
        <a:lstStyle/>
        <a:p>
          <a:endParaRPr lang="en-US"/>
        </a:p>
      </dgm:t>
    </dgm:pt>
    <dgm:pt modelId="{F21B5402-C770-4912-8F8E-32820416A809}" type="sibTrans" cxnId="{27F99261-EACA-422B-B0A5-9D108D409276}">
      <dgm:prSet/>
      <dgm:spPr/>
      <dgm:t>
        <a:bodyPr/>
        <a:lstStyle/>
        <a:p>
          <a:endParaRPr lang="en-US"/>
        </a:p>
      </dgm:t>
    </dgm:pt>
    <dgm:pt modelId="{92D7093F-2347-4459-A9E2-0B68BD0823C1}" type="pres">
      <dgm:prSet presAssocID="{84B9739E-CD77-4DCC-8B4C-8407F1F7A4A4}" presName="root" presStyleCnt="0">
        <dgm:presLayoutVars>
          <dgm:dir/>
          <dgm:resizeHandles val="exact"/>
        </dgm:presLayoutVars>
      </dgm:prSet>
      <dgm:spPr/>
    </dgm:pt>
    <dgm:pt modelId="{EC652F34-D85F-4ED4-8979-53906F6CA4B2}" type="pres">
      <dgm:prSet presAssocID="{3CD3E440-1CAE-49CC-A068-F434DDC04B6D}" presName="compNode" presStyleCnt="0"/>
      <dgm:spPr/>
    </dgm:pt>
    <dgm:pt modelId="{5D520CA2-71D9-47DB-8019-0CD4EBC28591}" type="pres">
      <dgm:prSet presAssocID="{3CD3E440-1CAE-49CC-A068-F434DDC04B6D}" presName="bgRect" presStyleLbl="bgShp" presStyleIdx="0" presStyleCnt="4"/>
      <dgm:spPr/>
    </dgm:pt>
    <dgm:pt modelId="{4BC3EE13-6CEC-4B0D-9889-1F3211D78510}" type="pres">
      <dgm:prSet presAssocID="{3CD3E440-1CAE-49CC-A068-F434DDC04B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6BA32CAE-A082-4E33-A28B-B9A5C832942A}" type="pres">
      <dgm:prSet presAssocID="{3CD3E440-1CAE-49CC-A068-F434DDC04B6D}" presName="spaceRect" presStyleCnt="0"/>
      <dgm:spPr/>
    </dgm:pt>
    <dgm:pt modelId="{17583685-52E2-40D1-90F3-5B1D5381AA0D}" type="pres">
      <dgm:prSet presAssocID="{3CD3E440-1CAE-49CC-A068-F434DDC04B6D}" presName="parTx" presStyleLbl="revTx" presStyleIdx="0" presStyleCnt="4">
        <dgm:presLayoutVars>
          <dgm:chMax val="0"/>
          <dgm:chPref val="0"/>
        </dgm:presLayoutVars>
      </dgm:prSet>
      <dgm:spPr/>
    </dgm:pt>
    <dgm:pt modelId="{0BA21BFB-E580-4810-9C22-2338834E9ED0}" type="pres">
      <dgm:prSet presAssocID="{363EDA12-CFD9-4761-98F8-DC1254CE937F}" presName="sibTrans" presStyleCnt="0"/>
      <dgm:spPr/>
    </dgm:pt>
    <dgm:pt modelId="{CC00A46F-8084-4E73-95A1-21DD8F4A6062}" type="pres">
      <dgm:prSet presAssocID="{406BEC71-1F95-4E3C-9A64-277EEC1FEEEB}" presName="compNode" presStyleCnt="0"/>
      <dgm:spPr/>
    </dgm:pt>
    <dgm:pt modelId="{4836876F-D007-499A-ABF7-B7F6623B7CA8}" type="pres">
      <dgm:prSet presAssocID="{406BEC71-1F95-4E3C-9A64-277EEC1FEEEB}" presName="bgRect" presStyleLbl="bgShp" presStyleIdx="1" presStyleCnt="4"/>
      <dgm:spPr/>
    </dgm:pt>
    <dgm:pt modelId="{9E6CFDA7-4DF6-4203-AD52-7A1662520409}" type="pres">
      <dgm:prSet presAssocID="{406BEC71-1F95-4E3C-9A64-277EEC1FEEE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F58852A5-9B19-419F-9A75-B2F05AECE604}" type="pres">
      <dgm:prSet presAssocID="{406BEC71-1F95-4E3C-9A64-277EEC1FEEEB}" presName="spaceRect" presStyleCnt="0"/>
      <dgm:spPr/>
    </dgm:pt>
    <dgm:pt modelId="{DE1DD257-A64B-40AA-8B4D-280D1D573608}" type="pres">
      <dgm:prSet presAssocID="{406BEC71-1F95-4E3C-9A64-277EEC1FEEEB}" presName="parTx" presStyleLbl="revTx" presStyleIdx="1" presStyleCnt="4">
        <dgm:presLayoutVars>
          <dgm:chMax val="0"/>
          <dgm:chPref val="0"/>
        </dgm:presLayoutVars>
      </dgm:prSet>
      <dgm:spPr/>
    </dgm:pt>
    <dgm:pt modelId="{1623EB74-EC1E-4794-A1C9-3AFC69895463}" type="pres">
      <dgm:prSet presAssocID="{17215B1F-2076-4DDE-97F0-E138C0E0233D}" presName="sibTrans" presStyleCnt="0"/>
      <dgm:spPr/>
    </dgm:pt>
    <dgm:pt modelId="{C0AAEA81-240C-423F-8BE7-552A1CEC1870}" type="pres">
      <dgm:prSet presAssocID="{3F1C8FB7-9817-4A68-A072-8A735EA04837}" presName="compNode" presStyleCnt="0"/>
      <dgm:spPr/>
    </dgm:pt>
    <dgm:pt modelId="{37DFDB3A-EDDC-49E2-9D02-88784F72957D}" type="pres">
      <dgm:prSet presAssocID="{3F1C8FB7-9817-4A68-A072-8A735EA04837}" presName="bgRect" presStyleLbl="bgShp" presStyleIdx="2" presStyleCnt="4"/>
      <dgm:spPr/>
    </dgm:pt>
    <dgm:pt modelId="{F195A009-B51C-4C33-B0D9-79A18965EB4F}" type="pres">
      <dgm:prSet presAssocID="{3F1C8FB7-9817-4A68-A072-8A735EA0483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83B0C82D-9EAD-4FE0-9CF0-447CD711249C}" type="pres">
      <dgm:prSet presAssocID="{3F1C8FB7-9817-4A68-A072-8A735EA04837}" presName="spaceRect" presStyleCnt="0"/>
      <dgm:spPr/>
    </dgm:pt>
    <dgm:pt modelId="{81C11569-0DD2-4C5B-8064-F40886730E43}" type="pres">
      <dgm:prSet presAssocID="{3F1C8FB7-9817-4A68-A072-8A735EA04837}" presName="parTx" presStyleLbl="revTx" presStyleIdx="2" presStyleCnt="4">
        <dgm:presLayoutVars>
          <dgm:chMax val="0"/>
          <dgm:chPref val="0"/>
        </dgm:presLayoutVars>
      </dgm:prSet>
      <dgm:spPr/>
    </dgm:pt>
    <dgm:pt modelId="{FD55BBB1-AC68-43B8-A2A1-CD8D1B2BC2F7}" type="pres">
      <dgm:prSet presAssocID="{EFC2FB85-E4F0-4645-A024-77E5AC1312D4}" presName="sibTrans" presStyleCnt="0"/>
      <dgm:spPr/>
    </dgm:pt>
    <dgm:pt modelId="{A9E74868-11CD-4AB2-B9CD-7CD338EEE75B}" type="pres">
      <dgm:prSet presAssocID="{1C58E623-4313-4C55-B422-6D1D85A66577}" presName="compNode" presStyleCnt="0"/>
      <dgm:spPr/>
    </dgm:pt>
    <dgm:pt modelId="{A4827810-C7EA-4412-817E-4998FD852689}" type="pres">
      <dgm:prSet presAssocID="{1C58E623-4313-4C55-B422-6D1D85A66577}" presName="bgRect" presStyleLbl="bgShp" presStyleIdx="3" presStyleCnt="4"/>
      <dgm:spPr/>
    </dgm:pt>
    <dgm:pt modelId="{2257438F-7C30-49FE-AAA8-36FD5B7718BD}" type="pres">
      <dgm:prSet presAssocID="{1C58E623-4313-4C55-B422-6D1D85A6657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DEA86488-6D61-4519-8AE5-A7D859606C1C}" type="pres">
      <dgm:prSet presAssocID="{1C58E623-4313-4C55-B422-6D1D85A66577}" presName="spaceRect" presStyleCnt="0"/>
      <dgm:spPr/>
    </dgm:pt>
    <dgm:pt modelId="{086699B9-4FD0-43ED-AABD-67E776E74A17}" type="pres">
      <dgm:prSet presAssocID="{1C58E623-4313-4C55-B422-6D1D85A66577}" presName="parTx" presStyleLbl="revTx" presStyleIdx="3" presStyleCnt="4">
        <dgm:presLayoutVars>
          <dgm:chMax val="0"/>
          <dgm:chPref val="0"/>
        </dgm:presLayoutVars>
      </dgm:prSet>
      <dgm:spPr/>
    </dgm:pt>
  </dgm:ptLst>
  <dgm:cxnLst>
    <dgm:cxn modelId="{7B0BCA0C-2BC7-4DC6-AF27-62F7C84D52D1}" type="presOf" srcId="{3F1C8FB7-9817-4A68-A072-8A735EA04837}" destId="{81C11569-0DD2-4C5B-8064-F40886730E43}" srcOrd="0" destOrd="0" presId="urn:microsoft.com/office/officeart/2018/2/layout/IconVerticalSolidList"/>
    <dgm:cxn modelId="{55B0601A-BAA0-4283-9CE3-7F3FCD009C9D}" srcId="{84B9739E-CD77-4DCC-8B4C-8407F1F7A4A4}" destId="{406BEC71-1F95-4E3C-9A64-277EEC1FEEEB}" srcOrd="1" destOrd="0" parTransId="{A9EA117A-E1C5-43C2-AF52-18F2EEC3FD74}" sibTransId="{17215B1F-2076-4DDE-97F0-E138C0E0233D}"/>
    <dgm:cxn modelId="{27F99261-EACA-422B-B0A5-9D108D409276}" srcId="{84B9739E-CD77-4DCC-8B4C-8407F1F7A4A4}" destId="{1C58E623-4313-4C55-B422-6D1D85A66577}" srcOrd="3" destOrd="0" parTransId="{A2D550E7-A2E2-4111-BF54-F454BCC1E502}" sibTransId="{F21B5402-C770-4912-8F8E-32820416A809}"/>
    <dgm:cxn modelId="{31201D7B-A277-4042-80F5-9D6E070B3F6E}" type="presOf" srcId="{84B9739E-CD77-4DCC-8B4C-8407F1F7A4A4}" destId="{92D7093F-2347-4459-A9E2-0B68BD0823C1}" srcOrd="0" destOrd="0" presId="urn:microsoft.com/office/officeart/2018/2/layout/IconVerticalSolidList"/>
    <dgm:cxn modelId="{99030C81-6A80-47CC-B37F-F614FD7B0D68}" srcId="{84B9739E-CD77-4DCC-8B4C-8407F1F7A4A4}" destId="{3F1C8FB7-9817-4A68-A072-8A735EA04837}" srcOrd="2" destOrd="0" parTransId="{7FB1E187-1D94-465D-890D-AFE05DFB0115}" sibTransId="{EFC2FB85-E4F0-4645-A024-77E5AC1312D4}"/>
    <dgm:cxn modelId="{768CEA8F-DC01-4E70-ACEF-90F9AB6EE9BF}" type="presOf" srcId="{3CD3E440-1CAE-49CC-A068-F434DDC04B6D}" destId="{17583685-52E2-40D1-90F3-5B1D5381AA0D}" srcOrd="0" destOrd="0" presId="urn:microsoft.com/office/officeart/2018/2/layout/IconVerticalSolidList"/>
    <dgm:cxn modelId="{96BDB2C7-5B23-466E-9F5B-169EE9CD197C}" srcId="{84B9739E-CD77-4DCC-8B4C-8407F1F7A4A4}" destId="{3CD3E440-1CAE-49CC-A068-F434DDC04B6D}" srcOrd="0" destOrd="0" parTransId="{E7CA5CFF-E606-4821-8795-720266AC9DDA}" sibTransId="{363EDA12-CFD9-4761-98F8-DC1254CE937F}"/>
    <dgm:cxn modelId="{DD426DD1-52E3-4106-B963-624D5CD5FDE6}" type="presOf" srcId="{1C58E623-4313-4C55-B422-6D1D85A66577}" destId="{086699B9-4FD0-43ED-AABD-67E776E74A17}" srcOrd="0" destOrd="0" presId="urn:microsoft.com/office/officeart/2018/2/layout/IconVerticalSolidList"/>
    <dgm:cxn modelId="{D87ECBFC-4D35-4A89-884A-8CF12741AF70}" type="presOf" srcId="{406BEC71-1F95-4E3C-9A64-277EEC1FEEEB}" destId="{DE1DD257-A64B-40AA-8B4D-280D1D573608}" srcOrd="0" destOrd="0" presId="urn:microsoft.com/office/officeart/2018/2/layout/IconVerticalSolidList"/>
    <dgm:cxn modelId="{8B1A88A3-A9B8-4A7C-B36D-01D4671823B7}" type="presParOf" srcId="{92D7093F-2347-4459-A9E2-0B68BD0823C1}" destId="{EC652F34-D85F-4ED4-8979-53906F6CA4B2}" srcOrd="0" destOrd="0" presId="urn:microsoft.com/office/officeart/2018/2/layout/IconVerticalSolidList"/>
    <dgm:cxn modelId="{58798163-ABB6-4C31-83B6-BBE1FA053AAF}" type="presParOf" srcId="{EC652F34-D85F-4ED4-8979-53906F6CA4B2}" destId="{5D520CA2-71D9-47DB-8019-0CD4EBC28591}" srcOrd="0" destOrd="0" presId="urn:microsoft.com/office/officeart/2018/2/layout/IconVerticalSolidList"/>
    <dgm:cxn modelId="{30DDB82A-3342-4C96-BA3D-2A2181BBB3F2}" type="presParOf" srcId="{EC652F34-D85F-4ED4-8979-53906F6CA4B2}" destId="{4BC3EE13-6CEC-4B0D-9889-1F3211D78510}" srcOrd="1" destOrd="0" presId="urn:microsoft.com/office/officeart/2018/2/layout/IconVerticalSolidList"/>
    <dgm:cxn modelId="{1401B1E4-EE0A-4584-A58B-B2B586BCF81C}" type="presParOf" srcId="{EC652F34-D85F-4ED4-8979-53906F6CA4B2}" destId="{6BA32CAE-A082-4E33-A28B-B9A5C832942A}" srcOrd="2" destOrd="0" presId="urn:microsoft.com/office/officeart/2018/2/layout/IconVerticalSolidList"/>
    <dgm:cxn modelId="{92D322B5-036E-420B-9963-B3122D270A34}" type="presParOf" srcId="{EC652F34-D85F-4ED4-8979-53906F6CA4B2}" destId="{17583685-52E2-40D1-90F3-5B1D5381AA0D}" srcOrd="3" destOrd="0" presId="urn:microsoft.com/office/officeart/2018/2/layout/IconVerticalSolidList"/>
    <dgm:cxn modelId="{3B6D0BD6-FF96-4F8A-BFDE-F7EB7A46E7EF}" type="presParOf" srcId="{92D7093F-2347-4459-A9E2-0B68BD0823C1}" destId="{0BA21BFB-E580-4810-9C22-2338834E9ED0}" srcOrd="1" destOrd="0" presId="urn:microsoft.com/office/officeart/2018/2/layout/IconVerticalSolidList"/>
    <dgm:cxn modelId="{3609BBEB-3BF4-4ADD-8065-25CC748C66C8}" type="presParOf" srcId="{92D7093F-2347-4459-A9E2-0B68BD0823C1}" destId="{CC00A46F-8084-4E73-95A1-21DD8F4A6062}" srcOrd="2" destOrd="0" presId="urn:microsoft.com/office/officeart/2018/2/layout/IconVerticalSolidList"/>
    <dgm:cxn modelId="{57C64FC9-C571-4A03-8885-EB6FC9B8392F}" type="presParOf" srcId="{CC00A46F-8084-4E73-95A1-21DD8F4A6062}" destId="{4836876F-D007-499A-ABF7-B7F6623B7CA8}" srcOrd="0" destOrd="0" presId="urn:microsoft.com/office/officeart/2018/2/layout/IconVerticalSolidList"/>
    <dgm:cxn modelId="{7F023B0D-80D6-4EB6-8DBE-8B4CC21101E5}" type="presParOf" srcId="{CC00A46F-8084-4E73-95A1-21DD8F4A6062}" destId="{9E6CFDA7-4DF6-4203-AD52-7A1662520409}" srcOrd="1" destOrd="0" presId="urn:microsoft.com/office/officeart/2018/2/layout/IconVerticalSolidList"/>
    <dgm:cxn modelId="{C3580179-23B8-4798-87E6-1652B2CF67D0}" type="presParOf" srcId="{CC00A46F-8084-4E73-95A1-21DD8F4A6062}" destId="{F58852A5-9B19-419F-9A75-B2F05AECE604}" srcOrd="2" destOrd="0" presId="urn:microsoft.com/office/officeart/2018/2/layout/IconVerticalSolidList"/>
    <dgm:cxn modelId="{D415D4B9-5223-4593-96C1-7972B92A4A6C}" type="presParOf" srcId="{CC00A46F-8084-4E73-95A1-21DD8F4A6062}" destId="{DE1DD257-A64B-40AA-8B4D-280D1D573608}" srcOrd="3" destOrd="0" presId="urn:microsoft.com/office/officeart/2018/2/layout/IconVerticalSolidList"/>
    <dgm:cxn modelId="{4D662B6E-9432-43C8-8E93-D79DFAE00AF7}" type="presParOf" srcId="{92D7093F-2347-4459-A9E2-0B68BD0823C1}" destId="{1623EB74-EC1E-4794-A1C9-3AFC69895463}" srcOrd="3" destOrd="0" presId="urn:microsoft.com/office/officeart/2018/2/layout/IconVerticalSolidList"/>
    <dgm:cxn modelId="{2A12829D-8595-4DA5-A086-999365E4F333}" type="presParOf" srcId="{92D7093F-2347-4459-A9E2-0B68BD0823C1}" destId="{C0AAEA81-240C-423F-8BE7-552A1CEC1870}" srcOrd="4" destOrd="0" presId="urn:microsoft.com/office/officeart/2018/2/layout/IconVerticalSolidList"/>
    <dgm:cxn modelId="{7ACC88FD-E1E7-431C-BD67-51423F84E177}" type="presParOf" srcId="{C0AAEA81-240C-423F-8BE7-552A1CEC1870}" destId="{37DFDB3A-EDDC-49E2-9D02-88784F72957D}" srcOrd="0" destOrd="0" presId="urn:microsoft.com/office/officeart/2018/2/layout/IconVerticalSolidList"/>
    <dgm:cxn modelId="{B7D377CA-715F-4A59-B5C1-C0BBD960E763}" type="presParOf" srcId="{C0AAEA81-240C-423F-8BE7-552A1CEC1870}" destId="{F195A009-B51C-4C33-B0D9-79A18965EB4F}" srcOrd="1" destOrd="0" presId="urn:microsoft.com/office/officeart/2018/2/layout/IconVerticalSolidList"/>
    <dgm:cxn modelId="{88C0C214-452F-4544-B8D5-FDAA5FB25C7B}" type="presParOf" srcId="{C0AAEA81-240C-423F-8BE7-552A1CEC1870}" destId="{83B0C82D-9EAD-4FE0-9CF0-447CD711249C}" srcOrd="2" destOrd="0" presId="urn:microsoft.com/office/officeart/2018/2/layout/IconVerticalSolidList"/>
    <dgm:cxn modelId="{8D9A9091-28EE-4A7F-80AC-2AAE0308E824}" type="presParOf" srcId="{C0AAEA81-240C-423F-8BE7-552A1CEC1870}" destId="{81C11569-0DD2-4C5B-8064-F40886730E43}" srcOrd="3" destOrd="0" presId="urn:microsoft.com/office/officeart/2018/2/layout/IconVerticalSolidList"/>
    <dgm:cxn modelId="{0EF7A47A-60B0-422C-B7A7-D0D13767D747}" type="presParOf" srcId="{92D7093F-2347-4459-A9E2-0B68BD0823C1}" destId="{FD55BBB1-AC68-43B8-A2A1-CD8D1B2BC2F7}" srcOrd="5" destOrd="0" presId="urn:microsoft.com/office/officeart/2018/2/layout/IconVerticalSolidList"/>
    <dgm:cxn modelId="{39173815-DC7C-4474-901E-3D2FD5D09D04}" type="presParOf" srcId="{92D7093F-2347-4459-A9E2-0B68BD0823C1}" destId="{A9E74868-11CD-4AB2-B9CD-7CD338EEE75B}" srcOrd="6" destOrd="0" presId="urn:microsoft.com/office/officeart/2018/2/layout/IconVerticalSolidList"/>
    <dgm:cxn modelId="{D4BD9408-8D69-4C47-AE17-02E08C2AAAE9}" type="presParOf" srcId="{A9E74868-11CD-4AB2-B9CD-7CD338EEE75B}" destId="{A4827810-C7EA-4412-817E-4998FD852689}" srcOrd="0" destOrd="0" presId="urn:microsoft.com/office/officeart/2018/2/layout/IconVerticalSolidList"/>
    <dgm:cxn modelId="{A6469863-4650-456B-B207-E863311BEAB6}" type="presParOf" srcId="{A9E74868-11CD-4AB2-B9CD-7CD338EEE75B}" destId="{2257438F-7C30-49FE-AAA8-36FD5B7718BD}" srcOrd="1" destOrd="0" presId="urn:microsoft.com/office/officeart/2018/2/layout/IconVerticalSolidList"/>
    <dgm:cxn modelId="{9C3C18A2-287D-4450-8C40-DBDF6BE0DB11}" type="presParOf" srcId="{A9E74868-11CD-4AB2-B9CD-7CD338EEE75B}" destId="{DEA86488-6D61-4519-8AE5-A7D859606C1C}" srcOrd="2" destOrd="0" presId="urn:microsoft.com/office/officeart/2018/2/layout/IconVerticalSolidList"/>
    <dgm:cxn modelId="{C75F5844-0E0D-41CA-B7C7-75601FA788FA}" type="presParOf" srcId="{A9E74868-11CD-4AB2-B9CD-7CD338EEE75B}" destId="{086699B9-4FD0-43ED-AABD-67E776E74A1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D4943-05A6-422C-BEB9-60887D4280E9}">
      <dsp:nvSpPr>
        <dsp:cNvPr id="0" name=""/>
        <dsp:cNvSpPr/>
      </dsp:nvSpPr>
      <dsp:spPr>
        <a:xfrm>
          <a:off x="0" y="2256"/>
          <a:ext cx="9236201" cy="1143492"/>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F9D56F-F5E3-4B1C-A449-765233B39975}">
      <dsp:nvSpPr>
        <dsp:cNvPr id="0" name=""/>
        <dsp:cNvSpPr/>
      </dsp:nvSpPr>
      <dsp:spPr>
        <a:xfrm>
          <a:off x="345906" y="259542"/>
          <a:ext cx="628921" cy="6289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C7A634-FD9D-4F76-A154-9AABC43701B2}">
      <dsp:nvSpPr>
        <dsp:cNvPr id="0" name=""/>
        <dsp:cNvSpPr/>
      </dsp:nvSpPr>
      <dsp:spPr bwMode="white">
        <a:xfrm>
          <a:off x="1320734" y="2256"/>
          <a:ext cx="7915466" cy="114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020" tIns="121020" rIns="121020" bIns="121020" numCol="1" spcCol="1270" anchor="ctr" anchorCtr="0">
          <a:noAutofit/>
        </a:bodyPr>
        <a:lstStyle/>
        <a:p>
          <a:pPr marL="0" lvl="0" indent="0" algn="l" defTabSz="977900">
            <a:lnSpc>
              <a:spcPct val="100000"/>
            </a:lnSpc>
            <a:spcBef>
              <a:spcPct val="0"/>
            </a:spcBef>
            <a:spcAft>
              <a:spcPct val="35000"/>
            </a:spcAft>
            <a:buNone/>
          </a:pPr>
          <a:r>
            <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The event that will be presented by Gheorghita is Wales’ Culinary Heritage Festival.</a:t>
          </a:r>
        </a:p>
      </dsp:txBody>
      <dsp:txXfrm>
        <a:off x="1320734" y="2256"/>
        <a:ext cx="7915466" cy="1143492"/>
      </dsp:txXfrm>
    </dsp:sp>
    <dsp:sp modelId="{1388CA56-1F9C-4A9A-B75A-914C04597570}">
      <dsp:nvSpPr>
        <dsp:cNvPr id="0" name=""/>
        <dsp:cNvSpPr/>
      </dsp:nvSpPr>
      <dsp:spPr>
        <a:xfrm>
          <a:off x="0" y="1431622"/>
          <a:ext cx="9236201" cy="1143492"/>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C9E30-9598-4C39-863C-B3C5BDF67779}">
      <dsp:nvSpPr>
        <dsp:cNvPr id="0" name=""/>
        <dsp:cNvSpPr/>
      </dsp:nvSpPr>
      <dsp:spPr>
        <a:xfrm>
          <a:off x="345906" y="1688908"/>
          <a:ext cx="628921" cy="6289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6FF39D-8438-446E-B2A3-FF4E00B4FFF7}">
      <dsp:nvSpPr>
        <dsp:cNvPr id="0" name=""/>
        <dsp:cNvSpPr/>
      </dsp:nvSpPr>
      <dsp:spPr bwMode="white">
        <a:xfrm>
          <a:off x="1320734" y="1431622"/>
          <a:ext cx="7915466" cy="114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020" tIns="121020" rIns="121020" bIns="121020" numCol="1" spcCol="1270" anchor="ctr" anchorCtr="0">
          <a:noAutofit/>
        </a:bodyPr>
        <a:lstStyle/>
        <a:p>
          <a:pPr marL="0" lvl="0" indent="0" algn="l" defTabSz="977900">
            <a:lnSpc>
              <a:spcPct val="100000"/>
            </a:lnSpc>
            <a:spcBef>
              <a:spcPct val="0"/>
            </a:spcBef>
            <a:spcAft>
              <a:spcPct val="35000"/>
            </a:spcAft>
            <a:buNone/>
          </a:pPr>
          <a:r>
            <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The festival brings out the Welsh culinary traditions, and they are in line with the Year of Croeso 2025.</a:t>
          </a:r>
        </a:p>
      </dsp:txBody>
      <dsp:txXfrm>
        <a:off x="1320734" y="1431622"/>
        <a:ext cx="7915466" cy="1143492"/>
      </dsp:txXfrm>
    </dsp:sp>
    <dsp:sp modelId="{6F7B8EDB-D6A0-4EAC-82BF-1C25B8A2A786}">
      <dsp:nvSpPr>
        <dsp:cNvPr id="0" name=""/>
        <dsp:cNvSpPr/>
      </dsp:nvSpPr>
      <dsp:spPr>
        <a:xfrm>
          <a:off x="0" y="2860988"/>
          <a:ext cx="9236201" cy="1143492"/>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9F603C-0320-40F5-9FDD-97F25C9AA44A}">
      <dsp:nvSpPr>
        <dsp:cNvPr id="0" name=""/>
        <dsp:cNvSpPr/>
      </dsp:nvSpPr>
      <dsp:spPr>
        <a:xfrm>
          <a:off x="345906" y="3118274"/>
          <a:ext cx="628921" cy="6289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91AF55-1C3A-4E40-9EA2-7884C57E09D7}">
      <dsp:nvSpPr>
        <dsp:cNvPr id="0" name=""/>
        <dsp:cNvSpPr/>
      </dsp:nvSpPr>
      <dsp:spPr bwMode="white">
        <a:xfrm>
          <a:off x="1320734" y="2860988"/>
          <a:ext cx="7915466" cy="114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020" tIns="121020" rIns="121020" bIns="121020"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The feasibility plan used to attract the local and international visitors is explained in the presentation</a:t>
          </a:r>
          <a:r>
            <a:rPr lang="en-US" sz="2200" kern="1200" dirty="0"/>
            <a:t>.</a:t>
          </a:r>
        </a:p>
      </dsp:txBody>
      <dsp:txXfrm>
        <a:off x="1320734" y="2860988"/>
        <a:ext cx="7915466" cy="1143492"/>
      </dsp:txXfrm>
    </dsp:sp>
    <dsp:sp modelId="{AEC11E76-3671-469B-8088-1C34EF535234}">
      <dsp:nvSpPr>
        <dsp:cNvPr id="0" name=""/>
        <dsp:cNvSpPr/>
      </dsp:nvSpPr>
      <dsp:spPr>
        <a:xfrm>
          <a:off x="0" y="4290354"/>
          <a:ext cx="9236201" cy="1143492"/>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E4515-BDDC-4D2E-A707-1E48F3ABB125}">
      <dsp:nvSpPr>
        <dsp:cNvPr id="0" name=""/>
        <dsp:cNvSpPr/>
      </dsp:nvSpPr>
      <dsp:spPr>
        <a:xfrm>
          <a:off x="345906" y="4547640"/>
          <a:ext cx="628921" cy="6289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95AA23-849E-4583-B85C-FEE08EB42613}">
      <dsp:nvSpPr>
        <dsp:cNvPr id="0" name=""/>
        <dsp:cNvSpPr/>
      </dsp:nvSpPr>
      <dsp:spPr bwMode="white">
        <a:xfrm>
          <a:off x="1320734" y="4290354"/>
          <a:ext cx="7915466" cy="114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020" tIns="121020" rIns="121020" bIns="121020"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Culinary tourism generates more than £ 1.3 billion for the Welsh economy (Visit Wales, 2014).</a:t>
          </a:r>
        </a:p>
      </dsp:txBody>
      <dsp:txXfrm>
        <a:off x="1320734" y="4290354"/>
        <a:ext cx="7915466" cy="11434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3411CC-B128-4C7A-9A55-A72020E84680}">
      <dsp:nvSpPr>
        <dsp:cNvPr id="0" name=""/>
        <dsp:cNvSpPr/>
      </dsp:nvSpPr>
      <dsp:spPr bwMode="white">
        <a:xfrm>
          <a:off x="0" y="46357"/>
          <a:ext cx="9236201" cy="1368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solidFill>
                <a:prstClr val="black"/>
              </a:solidFill>
              <a:latin typeface="Times New Roman" panose="02020603050405020304" pitchFamily="18" charset="0"/>
              <a:ea typeface="+mn-ea"/>
              <a:cs typeface="Times New Roman" panose="02020603050405020304" pitchFamily="18" charset="0"/>
            </a:rPr>
            <a:t>The festival seeks to market Welsh culinary heritage and appeal to various visitors in and outside the country.</a:t>
          </a:r>
        </a:p>
      </dsp:txBody>
      <dsp:txXfrm>
        <a:off x="66824" y="113181"/>
        <a:ext cx="9102553" cy="1235252"/>
      </dsp:txXfrm>
    </dsp:sp>
    <dsp:sp modelId="{B691CA3D-B425-48BF-B589-55700A6A7F00}">
      <dsp:nvSpPr>
        <dsp:cNvPr id="0" name=""/>
        <dsp:cNvSpPr/>
      </dsp:nvSpPr>
      <dsp:spPr bwMode="white">
        <a:xfrm>
          <a:off x="0" y="1518937"/>
          <a:ext cx="9236201" cy="1368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solidFill>
                <a:prstClr val="black"/>
              </a:solidFill>
              <a:latin typeface="Times New Roman" panose="02020603050405020304" pitchFamily="18" charset="0"/>
              <a:ea typeface="+mn-ea"/>
              <a:cs typeface="Times New Roman" panose="02020603050405020304" pitchFamily="18" charset="0"/>
            </a:rPr>
            <a:t>The goal is to attract 5 000 people and 10 Welsh chefs for master classes.</a:t>
          </a:r>
        </a:p>
      </dsp:txBody>
      <dsp:txXfrm>
        <a:off x="66824" y="1585761"/>
        <a:ext cx="9102553" cy="1235252"/>
      </dsp:txXfrm>
    </dsp:sp>
    <dsp:sp modelId="{DABF7D03-028E-4D1B-ACA7-98CA760E8C2A}">
      <dsp:nvSpPr>
        <dsp:cNvPr id="0" name=""/>
        <dsp:cNvSpPr/>
      </dsp:nvSpPr>
      <dsp:spPr bwMode="white">
        <a:xfrm>
          <a:off x="0" y="2991517"/>
          <a:ext cx="9236201" cy="1368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solidFill>
                <a:prstClr val="black"/>
              </a:solidFill>
              <a:latin typeface="Times New Roman" panose="02020603050405020304" pitchFamily="18" charset="0"/>
              <a:ea typeface="+mn-ea"/>
              <a:cs typeface="Times New Roman" panose="02020603050405020304" pitchFamily="18" charset="0"/>
            </a:rPr>
            <a:t>There will be 15 partnerships with the local food producers and restaurants that will add colour to the festival.</a:t>
          </a:r>
        </a:p>
      </dsp:txBody>
      <dsp:txXfrm>
        <a:off x="66824" y="3058341"/>
        <a:ext cx="9102553" cy="1235252"/>
      </dsp:txXfrm>
    </dsp:sp>
    <dsp:sp modelId="{5E45FD70-4B26-47E7-B824-E27CD4DD4466}">
      <dsp:nvSpPr>
        <dsp:cNvPr id="0" name=""/>
        <dsp:cNvSpPr/>
      </dsp:nvSpPr>
      <dsp:spPr bwMode="white">
        <a:xfrm>
          <a:off x="0" y="4464098"/>
          <a:ext cx="9236201" cy="1368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solidFill>
                <a:schemeClr val="tx1"/>
              </a:solidFill>
              <a:latin typeface="Times New Roman" panose="02020603050405020304" pitchFamily="18" charset="0"/>
              <a:cs typeface="Times New Roman" panose="02020603050405020304" pitchFamily="18" charset="0"/>
            </a:rPr>
            <a:t>60% of the UK food festival attendees intend to visit the same type of events again.</a:t>
          </a:r>
        </a:p>
      </dsp:txBody>
      <dsp:txXfrm>
        <a:off x="66824" y="4530922"/>
        <a:ext cx="9102553" cy="12352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4987D-DF16-4CDB-BB91-88B5F9EA2765}">
      <dsp:nvSpPr>
        <dsp:cNvPr id="0" name=""/>
        <dsp:cNvSpPr/>
      </dsp:nvSpPr>
      <dsp:spPr bwMode="white">
        <a:xfrm>
          <a:off x="0" y="0"/>
          <a:ext cx="10728960" cy="1345020"/>
        </a:xfrm>
        <a:prstGeom prst="roundRect">
          <a:avLst>
            <a:gd name="adj" fmla="val 10000"/>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The primary audience includes food enthusiasts, culinary tourists, and advocates for sustainable food.</a:t>
          </a:r>
        </a:p>
      </dsp:txBody>
      <dsp:txXfrm>
        <a:off x="39394" y="39394"/>
        <a:ext cx="9163923" cy="1266232"/>
      </dsp:txXfrm>
    </dsp:sp>
    <dsp:sp modelId="{0F77D560-EACE-42E9-947A-270E52DC065C}">
      <dsp:nvSpPr>
        <dsp:cNvPr id="0" name=""/>
        <dsp:cNvSpPr/>
      </dsp:nvSpPr>
      <dsp:spPr bwMode="white">
        <a:xfrm>
          <a:off x="898550" y="1589570"/>
          <a:ext cx="10728960" cy="1345020"/>
        </a:xfrm>
        <a:prstGeom prst="roundRect">
          <a:avLst>
            <a:gd name="adj" fmla="val 10000"/>
          </a:avLst>
        </a:prstGeom>
        <a:solidFill>
          <a:schemeClr val="accent2">
            <a:shade val="50000"/>
            <a:hueOff val="-20742"/>
            <a:satOff val="-4204"/>
            <a:lumOff val="231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Moreover, secondary audience groups include local families and those seeking cultural experiences in Wales</a:t>
          </a:r>
          <a:r>
            <a:rPr lang="en-US" sz="2900" kern="1200" dirty="0"/>
            <a:t>.</a:t>
          </a:r>
        </a:p>
      </dsp:txBody>
      <dsp:txXfrm>
        <a:off x="937944" y="1628964"/>
        <a:ext cx="8877358" cy="1266232"/>
      </dsp:txXfrm>
    </dsp:sp>
    <dsp:sp modelId="{2EA7DB50-7493-40EF-9CF2-DD7D4A426DE7}">
      <dsp:nvSpPr>
        <dsp:cNvPr id="0" name=""/>
        <dsp:cNvSpPr/>
      </dsp:nvSpPr>
      <dsp:spPr bwMode="white">
        <a:xfrm>
          <a:off x="1783689" y="3179140"/>
          <a:ext cx="10728960" cy="1345020"/>
        </a:xfrm>
        <a:prstGeom prst="roundRect">
          <a:avLst>
            <a:gd name="adj" fmla="val 10000"/>
          </a:avLst>
        </a:prstGeom>
        <a:solidFill>
          <a:schemeClr val="accent2">
            <a:shade val="50000"/>
            <a:hueOff val="-41484"/>
            <a:satOff val="-8409"/>
            <a:lumOff val="462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The culinary tourism in the UK has grown by 30% between 2018 and 2023 (Grand View Research, 2024).</a:t>
          </a:r>
        </a:p>
      </dsp:txBody>
      <dsp:txXfrm>
        <a:off x="1823083" y="3218534"/>
        <a:ext cx="8890769" cy="1266232"/>
      </dsp:txXfrm>
    </dsp:sp>
    <dsp:sp modelId="{BEC5E1F1-BB66-49EF-BC46-B3839F16E08F}">
      <dsp:nvSpPr>
        <dsp:cNvPr id="0" name=""/>
        <dsp:cNvSpPr/>
      </dsp:nvSpPr>
      <dsp:spPr bwMode="white">
        <a:xfrm>
          <a:off x="2682239" y="4768710"/>
          <a:ext cx="10728960" cy="1345020"/>
        </a:xfrm>
        <a:prstGeom prst="roundRect">
          <a:avLst>
            <a:gd name="adj" fmla="val 10000"/>
          </a:avLst>
        </a:prstGeom>
        <a:solidFill>
          <a:schemeClr val="accent2">
            <a:shade val="50000"/>
            <a:hueOff val="-20742"/>
            <a:satOff val="-4204"/>
            <a:lumOff val="231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Food festivals contribute approximately 25% of Wales’ annual cultural tourism revenue (Getz and Page, 2019).</a:t>
          </a:r>
        </a:p>
      </dsp:txBody>
      <dsp:txXfrm>
        <a:off x="2721633" y="4808104"/>
        <a:ext cx="8877358" cy="1266232"/>
      </dsp:txXfrm>
    </dsp:sp>
    <dsp:sp modelId="{89031930-3A08-4FE5-B17F-6234C476C3FE}">
      <dsp:nvSpPr>
        <dsp:cNvPr id="0" name=""/>
        <dsp:cNvSpPr/>
      </dsp:nvSpPr>
      <dsp:spPr bwMode="white">
        <a:xfrm>
          <a:off x="9854696" y="1030163"/>
          <a:ext cx="874263" cy="874263"/>
        </a:xfrm>
        <a:prstGeom prst="downArrow">
          <a:avLst>
            <a:gd name="adj1" fmla="val 55000"/>
            <a:gd name="adj2" fmla="val 45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10051405" y="1030163"/>
        <a:ext cx="480845" cy="657883"/>
      </dsp:txXfrm>
    </dsp:sp>
    <dsp:sp modelId="{8D8494DC-5C97-4150-8A6D-BFDAA6BD6E58}">
      <dsp:nvSpPr>
        <dsp:cNvPr id="0" name=""/>
        <dsp:cNvSpPr/>
      </dsp:nvSpPr>
      <dsp:spPr bwMode="white">
        <a:xfrm>
          <a:off x="10753246" y="2619733"/>
          <a:ext cx="874263" cy="874263"/>
        </a:xfrm>
        <a:prstGeom prst="downArrow">
          <a:avLst>
            <a:gd name="adj1" fmla="val 55000"/>
            <a:gd name="adj2" fmla="val 45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10949955" y="2619733"/>
        <a:ext cx="480845" cy="657883"/>
      </dsp:txXfrm>
    </dsp:sp>
    <dsp:sp modelId="{3AA8A89E-CAFE-4F96-9931-BC4070C1AC29}">
      <dsp:nvSpPr>
        <dsp:cNvPr id="0" name=""/>
        <dsp:cNvSpPr/>
      </dsp:nvSpPr>
      <dsp:spPr bwMode="white">
        <a:xfrm>
          <a:off x="11638386" y="4209303"/>
          <a:ext cx="874263" cy="874263"/>
        </a:xfrm>
        <a:prstGeom prst="downArrow">
          <a:avLst>
            <a:gd name="adj1" fmla="val 55000"/>
            <a:gd name="adj2" fmla="val 45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11835095" y="4209303"/>
        <a:ext cx="480845" cy="6578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20CA2-71D9-47DB-8019-0CD4EBC28591}">
      <dsp:nvSpPr>
        <dsp:cNvPr id="0" name=""/>
        <dsp:cNvSpPr/>
      </dsp:nvSpPr>
      <dsp:spPr>
        <a:xfrm>
          <a:off x="0" y="2511"/>
          <a:ext cx="10240992" cy="1272975"/>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C3EE13-6CEC-4B0D-9889-1F3211D78510}">
      <dsp:nvSpPr>
        <dsp:cNvPr id="0" name=""/>
        <dsp:cNvSpPr/>
      </dsp:nvSpPr>
      <dsp:spPr>
        <a:xfrm>
          <a:off x="385075" y="288931"/>
          <a:ext cx="700136" cy="700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583685-52E2-40D1-90F3-5B1D5381AA0D}">
      <dsp:nvSpPr>
        <dsp:cNvPr id="0" name=""/>
        <dsp:cNvSpPr/>
      </dsp:nvSpPr>
      <dsp:spPr bwMode="white">
        <a:xfrm>
          <a:off x="1470286" y="2511"/>
          <a:ext cx="8770705" cy="1272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723" tIns="134723" rIns="134723" bIns="134723" numCol="1" spcCol="1270" anchor="ctr" anchorCtr="0">
          <a:noAutofit/>
        </a:bodyPr>
        <a:lstStyle/>
        <a:p>
          <a:pPr marL="0" lvl="0" indent="0" algn="l" defTabSz="977900">
            <a:lnSpc>
              <a:spcPct val="100000"/>
            </a:lnSpc>
            <a:spcBef>
              <a:spcPct val="0"/>
            </a:spcBef>
            <a:spcAft>
              <a:spcPct val="35000"/>
            </a:spcAft>
            <a:buNone/>
          </a:pPr>
          <a:r>
            <a:rPr lang="en-GB"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Demand for Welsh food culture events is increasing steadily locally and internationally (Haven-Tang et al., 2022).</a:t>
          </a:r>
          <a:endPar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endParaRPr>
        </a:p>
      </dsp:txBody>
      <dsp:txXfrm>
        <a:off x="1470286" y="2511"/>
        <a:ext cx="8770705" cy="1272975"/>
      </dsp:txXfrm>
    </dsp:sp>
    <dsp:sp modelId="{4836876F-D007-499A-ABF7-B7F6623B7CA8}">
      <dsp:nvSpPr>
        <dsp:cNvPr id="0" name=""/>
        <dsp:cNvSpPr/>
      </dsp:nvSpPr>
      <dsp:spPr>
        <a:xfrm>
          <a:off x="0" y="1593731"/>
          <a:ext cx="10240992" cy="1272975"/>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6CFDA7-4DF6-4203-AD52-7A1662520409}">
      <dsp:nvSpPr>
        <dsp:cNvPr id="0" name=""/>
        <dsp:cNvSpPr/>
      </dsp:nvSpPr>
      <dsp:spPr>
        <a:xfrm>
          <a:off x="385075" y="1880150"/>
          <a:ext cx="700136" cy="700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1DD257-A64B-40AA-8B4D-280D1D573608}">
      <dsp:nvSpPr>
        <dsp:cNvPr id="0" name=""/>
        <dsp:cNvSpPr/>
      </dsp:nvSpPr>
      <dsp:spPr bwMode="white">
        <a:xfrm>
          <a:off x="1470286" y="1593731"/>
          <a:ext cx="8770705" cy="1272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723" tIns="134723" rIns="134723" bIns="134723" numCol="1" spcCol="1270" anchor="ctr" anchorCtr="0">
          <a:noAutofit/>
        </a:bodyPr>
        <a:lstStyle/>
        <a:p>
          <a:pPr marL="0" lvl="0" indent="0" algn="l" defTabSz="977900">
            <a:lnSpc>
              <a:spcPct val="100000"/>
            </a:lnSpc>
            <a:spcBef>
              <a:spcPct val="0"/>
            </a:spcBef>
            <a:spcAft>
              <a:spcPct val="35000"/>
            </a:spcAft>
            <a:buNone/>
          </a:pPr>
          <a:r>
            <a:rPr lang="en-GB"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The festival will differentiate itself with a strong focus on sustainability and Welsh heritage.</a:t>
          </a:r>
          <a:endPar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endParaRPr>
        </a:p>
      </dsp:txBody>
      <dsp:txXfrm>
        <a:off x="1470286" y="1593731"/>
        <a:ext cx="8770705" cy="1272975"/>
      </dsp:txXfrm>
    </dsp:sp>
    <dsp:sp modelId="{37DFDB3A-EDDC-49E2-9D02-88784F72957D}">
      <dsp:nvSpPr>
        <dsp:cNvPr id="0" name=""/>
        <dsp:cNvSpPr/>
      </dsp:nvSpPr>
      <dsp:spPr>
        <a:xfrm>
          <a:off x="0" y="3184950"/>
          <a:ext cx="10240992" cy="1272975"/>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95A009-B51C-4C33-B0D9-79A18965EB4F}">
      <dsp:nvSpPr>
        <dsp:cNvPr id="0" name=""/>
        <dsp:cNvSpPr/>
      </dsp:nvSpPr>
      <dsp:spPr>
        <a:xfrm>
          <a:off x="385075" y="3471369"/>
          <a:ext cx="700136" cy="700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C11569-0DD2-4C5B-8064-F40886730E43}">
      <dsp:nvSpPr>
        <dsp:cNvPr id="0" name=""/>
        <dsp:cNvSpPr/>
      </dsp:nvSpPr>
      <dsp:spPr bwMode="white">
        <a:xfrm>
          <a:off x="1470286" y="3184950"/>
          <a:ext cx="8770705" cy="1272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723" tIns="134723" rIns="134723" bIns="134723" numCol="1" spcCol="1270" anchor="ctr" anchorCtr="0">
          <a:noAutofit/>
        </a:bodyPr>
        <a:lstStyle/>
        <a:p>
          <a:pPr marL="0" lvl="0" indent="0" algn="l" defTabSz="977900">
            <a:lnSpc>
              <a:spcPct val="100000"/>
            </a:lnSpc>
            <a:spcBef>
              <a:spcPct val="0"/>
            </a:spcBef>
            <a:spcAft>
              <a:spcPct val="35000"/>
            </a:spcAft>
            <a:buNone/>
          </a:pPr>
          <a:r>
            <a:rPr lang="en-GB"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rPr>
            <a:t>SWOT analysis identifies the festival’s authentic chef engagement and strong local partnerships.</a:t>
          </a:r>
          <a:endParaRPr lang="en-US" sz="2200" kern="1200" dirty="0">
            <a:solidFill>
              <a:prstClr val="black">
                <a:hueOff val="0"/>
                <a:satOff val="0"/>
                <a:lumOff val="0"/>
                <a:alphaOff val="0"/>
              </a:prstClr>
            </a:solidFill>
            <a:latin typeface="Times New Roman" panose="02020603050405020304" pitchFamily="18" charset="0"/>
            <a:ea typeface="+mn-ea"/>
            <a:cs typeface="Times New Roman" panose="02020603050405020304" pitchFamily="18" charset="0"/>
          </a:endParaRPr>
        </a:p>
      </dsp:txBody>
      <dsp:txXfrm>
        <a:off x="1470286" y="3184950"/>
        <a:ext cx="8770705" cy="1272975"/>
      </dsp:txXfrm>
    </dsp:sp>
    <dsp:sp modelId="{A4827810-C7EA-4412-817E-4998FD852689}">
      <dsp:nvSpPr>
        <dsp:cNvPr id="0" name=""/>
        <dsp:cNvSpPr/>
      </dsp:nvSpPr>
      <dsp:spPr>
        <a:xfrm>
          <a:off x="0" y="4776169"/>
          <a:ext cx="10240992" cy="1272975"/>
        </a:xfrm>
        <a:prstGeom prst="roundRect">
          <a:avLst>
            <a:gd name="adj" fmla="val 10000"/>
          </a:avLst>
        </a:prstGeom>
        <a:solidFill>
          <a:schemeClr val="accent2">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57438F-7C30-49FE-AAA8-36FD5B7718BD}">
      <dsp:nvSpPr>
        <dsp:cNvPr id="0" name=""/>
        <dsp:cNvSpPr/>
      </dsp:nvSpPr>
      <dsp:spPr>
        <a:xfrm>
          <a:off x="385075" y="5062589"/>
          <a:ext cx="700136" cy="700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6699B9-4FD0-43ED-AABD-67E776E74A17}">
      <dsp:nvSpPr>
        <dsp:cNvPr id="0" name=""/>
        <dsp:cNvSpPr/>
      </dsp:nvSpPr>
      <dsp:spPr bwMode="white">
        <a:xfrm>
          <a:off x="1470286" y="4776169"/>
          <a:ext cx="8770705" cy="1272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723" tIns="134723" rIns="134723" bIns="134723"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There are over 80 food festivals in the UK annually, but few focus on Welsh cuisine (The Week, 2025).</a:t>
          </a:r>
          <a:endParaRPr lang="en-US" sz="2200" kern="1200" dirty="0">
            <a:latin typeface="Times New Roman" panose="02020603050405020304" pitchFamily="18" charset="0"/>
            <a:cs typeface="Times New Roman" panose="02020603050405020304" pitchFamily="18" charset="0"/>
          </a:endParaRPr>
        </a:p>
      </dsp:txBody>
      <dsp:txXfrm>
        <a:off x="1470286" y="4776169"/>
        <a:ext cx="8770705" cy="12729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B7495B-022E-4D9A-9150-D44BE5CE60B9}" type="datetimeFigureOut">
              <a:rPr lang="en-US" smtClean="0"/>
              <a:t>5/25/2025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0322E3-21D3-499E-8C51-ADA39F487BD0}"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200000"/>
              </a:lnSpc>
              <a:spcBef>
                <a:spcPts val="800"/>
              </a:spcBef>
              <a:spcAft>
                <a:spcPts val="800"/>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Wales’ Culinary Heritage Festival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800"/>
              </a:spcBef>
              <a:spcAft>
                <a:spcPts val="800"/>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BMIH6007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800"/>
              </a:spcBef>
              <a:spcAft>
                <a:spcPts val="800"/>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International Meetings Management for the Hotel Industry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[Name of student]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[Date]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80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70322E3-21D3-499E-8C51-ADA39F487BD0}"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Wales' Culinary Heritage Festival celebrates and showcases its extensive culinary traditions (Güneş, 2022). The festival coincides with the official “Year of Croeso 2025,” which promotes Welsh hospitality and culture. A full feasibility plan for this event will be presented, focusing on objectives, target audience, and practicalities. The event's economic potential is shown by culinary tourism's £1.3 billion yearly contribution to Wales.</a:t>
            </a:r>
          </a:p>
          <a:p>
            <a:endParaRPr lang="en-US" dirty="0"/>
          </a:p>
        </p:txBody>
      </p:sp>
      <p:sp>
        <p:nvSpPr>
          <p:cNvPr id="4" name="Slide Number Placeholder 3"/>
          <p:cNvSpPr>
            <a:spLocks noGrp="1"/>
          </p:cNvSpPr>
          <p:nvPr>
            <p:ph type="sldNum" sz="quarter" idx="5"/>
          </p:nvPr>
        </p:nvSpPr>
        <p:spPr/>
        <p:txBody>
          <a:bodyPr/>
          <a:lstStyle/>
          <a:p>
            <a:fld id="{170322E3-21D3-499E-8C51-ADA39F487BD0}" type="slidenum">
              <a:rPr lang="en-US" smtClean="0"/>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festival provides an interactive experience in the form of live cooking classes, tasting of food, and masterclasses by popular Welsh chefs. It highly promotes local produce and traditional recipes of the Welsh, as well as sustainable farming. The event is aimed at promoting Wales across the world as a place to have an authentic culinary experience.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70322E3-21D3-499E-8C51-ADA39F487BD0}" type="slidenum">
              <a:rPr lang="en-US" smtClean="0"/>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end result is to popularise the Welsh culinary heritage and win the locals and foreigners. The festival is supposed to be attended by 5000 people and it is targeted to invite at least 10 Welsh chefs for the masterclasses. Besides, it intends to work with 15 local food manufacturers and restaurants, which is to engage the community and remain loyal to the place.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70322E3-21D3-499E-8C51-ADA39F487BD0}" type="slidenum">
              <a:rPr lang="en-US" smtClean="0"/>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80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Cardiff City Hall has been chosen as the central venue because of its location and capacity for handling big events. Complementary satellite events are also encouraged in local restaurants and food markets, enriching the festival’s citywide presence (Brown, 2022). Scheduling the festival for May 2025 is strategic, targeting pre-peak tourist season attendance to maximise local and international engagement. </a:t>
            </a:r>
          </a:p>
        </p:txBody>
      </p:sp>
      <p:sp>
        <p:nvSpPr>
          <p:cNvPr id="4" name="Slide Number Placeholder 3"/>
          <p:cNvSpPr>
            <a:spLocks noGrp="1"/>
          </p:cNvSpPr>
          <p:nvPr>
            <p:ph type="sldNum" sz="quarter" idx="5"/>
          </p:nvPr>
        </p:nvSpPr>
        <p:spPr/>
        <p:txBody>
          <a:bodyPr/>
          <a:lstStyle/>
          <a:p>
            <a:fld id="{170322E3-21D3-499E-8C51-ADA39F487BD0}" type="slidenum">
              <a:rPr lang="en-US" smtClean="0"/>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Foodies, gastronomic tourists, and sustainable and local food advocates are the target demographic. Local families and tourists seeking Welsh culture are secondary audiences. Over the previous five years, UK culinary tourism has grown 30%, indicating rising demand. Food festivals provide almost 25% of Wales' cultural tourist earnings, highlighting its economic and cultural relevance.</a:t>
            </a:r>
          </a:p>
          <a:p>
            <a:endParaRPr lang="en-US" dirty="0"/>
          </a:p>
        </p:txBody>
      </p:sp>
      <p:sp>
        <p:nvSpPr>
          <p:cNvPr id="4" name="Slide Number Placeholder 3"/>
          <p:cNvSpPr>
            <a:spLocks noGrp="1"/>
          </p:cNvSpPr>
          <p:nvPr>
            <p:ph type="sldNum" sz="quarter" idx="5"/>
          </p:nvPr>
        </p:nvSpPr>
        <p:spPr/>
        <p:txBody>
          <a:bodyPr/>
          <a:lstStyle/>
          <a:p>
            <a:fld id="{170322E3-21D3-499E-8C51-ADA39F487BD0}" type="slidenum">
              <a:rPr lang="en-US" smtClean="0"/>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80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 is growing international demand for Welsh culinary events, providing opportunities for the festival’s success. The event distinguishes itself through its strong focus on sustainability, a deep connection to Welsh heritage, and the “Year of Croeso” theme. SWOT analysis identifies authentic chef involvement and local partnerships as key strengths.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70322E3-21D3-499E-8C51-ADA39F487BD0}" type="slidenum">
              <a:rPr lang="en-US" smtClean="0"/>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80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flexible layout of Cardiff City Hall allows for varied festival activities such as cooking demonstrations and food tastings alongside seated dining areas (Cvent, 2023). Staffing comprises professional chefs, event coordinators, hospitality workers, and volunteers to ensure smooth operations (O’Toole, 2011). Essential resources include fully equipped kitchens, audiovisual systems for demos, clear signage, and all necessary permits.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70322E3-21D3-499E-8C51-ADA39F487BD0}" type="slidenum">
              <a:rPr lang="en-US" smtClean="0"/>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80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Promotion will use social media, popular food blogs, travel websites, and local tourism boards to reach a wide audience. Collaborations with Visit Wales, culinary schools, and local food producers will boost credibility and outreach. International markets, including Europe, the US, and Australia, will be targeted. Food event social media interaction has surged by 40% in recent years, underscoring the value of an online presence.</a:t>
            </a:r>
          </a:p>
          <a:p>
            <a:pPr marL="0" marR="0" algn="just">
              <a:lnSpc>
                <a:spcPct val="200000"/>
              </a:lnSpc>
              <a:spcBef>
                <a:spcPts val="80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70322E3-21D3-499E-8C51-ADA39F487BD0}" type="slidenum">
              <a:rPr lang="en-US" smtClean="0"/>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The financial framework and profitability of the festival are presented on this slide. Attention will be paid to the sources of revenues, their distribution across the expenses and cost-saving cooperation.</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We treat here is the way the event contributes to local sustainability and Welsh heritage propagation. We will explain why community involvement guarantees cultural authenticity and inclusivity.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This section points out how we will, as we plan, handle perils such as weather and safety. And our preemptive marketing approach as well as financial reserves for low turnout or additional spending.</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To wind up, we will summarise the cultural, economic and sustainable implication of the festival. The idea is to create this as one of Wales’s tourism calendar’s signature events.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buNone/>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Cardiff Council. (2023).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City Hall: Venue Hire Information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Cardiff Partnership. (2022).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Cardiff Today Report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Cvent. (2023).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City Hall, Cardiff – Event Space and Meeting Rooms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Fox, D. et al. (2014) Doing events research: from theory to practice. Routledge: Oxford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Getz, D. and Page, S. (2019) Event studies: theory, research and policy for planned events. 3rd Edition. Routledge: Oxford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Grand View Research. (2024).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UK Culinary Tourism Market Size and Outlook, 2023–2030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Güneş, E. (2022) 'Contributions of local festivals in the context of sustainable tourism',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Journal of Tourism and Gastronomy Studies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10(1), pp. 39–51.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Haven-Tang, C., Thomas, A., and Fisher, R. (2022). To what extent does the food tourism ‘label’ enhance local food supply chains? Experiences from Southeast Wales.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Tourism and Hospitality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3(1), 153–160.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Meredith, J. (2022). Project management: a managerial approach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O’Toole, W. (2011). Events feasibility and development: from strategy to operations. Elsevier: Oxford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ProfileTree. (2024).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Restaurants Social Media Statistics: A Powerful Tool for Growth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Sweet, T. K., El Khatib, K., Bristow, N., Drysdale, B., and Jenkins, N. (2016). Commercial photovoltaic system design for Cardiff City Hall.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Proceedings of the Institution of Civil Engineers-Energy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169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(1), 18-29.</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80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Week. (2025).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The UK's Best Food and Drink Festivals in 2025</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70322E3-21D3-499E-8C51-ADA39F487BD0}" type="slidenum">
              <a:rPr lang="en-US" smtClean="0"/>
              <a:t>14</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5/25/2025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l="-5000" r="-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5/25/2025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2.jpe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3.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5.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723900"/>
            <a:ext cx="16383000" cy="8763000"/>
            <a:chOff x="0" y="0"/>
            <a:chExt cx="2463130" cy="1263529"/>
          </a:xfrm>
        </p:grpSpPr>
        <p:sp>
          <p:nvSpPr>
            <p:cNvPr id="3" name="Freeform 3"/>
            <p:cNvSpPr/>
            <p:nvPr/>
          </p:nvSpPr>
          <p:spPr>
            <a:xfrm>
              <a:off x="0" y="0"/>
              <a:ext cx="2463130" cy="1263529"/>
            </a:xfrm>
            <a:custGeom>
              <a:avLst/>
              <a:gdLst/>
              <a:ahLst/>
              <a:cxnLst/>
              <a:rect l="l" t="t" r="r" b="b"/>
              <a:pathLst>
                <a:path w="2463130" h="1263529">
                  <a:moveTo>
                    <a:pt x="0" y="0"/>
                  </a:moveTo>
                  <a:lnTo>
                    <a:pt x="2463130" y="0"/>
                  </a:lnTo>
                  <a:lnTo>
                    <a:pt x="2463130" y="1263529"/>
                  </a:lnTo>
                  <a:lnTo>
                    <a:pt x="0" y="1263529"/>
                  </a:lnTo>
                  <a:close/>
                </a:path>
              </a:pathLst>
            </a:custGeom>
            <a:solidFill>
              <a:srgbClr val="34231A"/>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4" name="TextBox 4"/>
            <p:cNvSpPr txBox="1"/>
            <p:nvPr/>
          </p:nvSpPr>
          <p:spPr>
            <a:xfrm>
              <a:off x="0" y="-19050"/>
              <a:ext cx="2463130" cy="1282579"/>
            </a:xfrm>
            <a:prstGeom prst="rect">
              <a:avLst/>
            </a:prstGeom>
          </p:spPr>
          <p:txBody>
            <a:bodyPr lIns="50800" tIns="50800" rIns="50800" bIns="50800" rtlCol="0" anchor="ctr"/>
            <a:lstStyle/>
            <a:p>
              <a:pPr algn="ctr">
                <a:lnSpc>
                  <a:spcPts val="3000"/>
                </a:lnSpc>
              </a:pPr>
              <a:endParaRPr dirty="0">
                <a:latin typeface="Times New Roman" panose="02020603050405020304" pitchFamily="18" charset="0"/>
                <a:cs typeface="Times New Roman" panose="02020603050405020304" pitchFamily="18" charset="0"/>
              </a:endParaRPr>
            </a:p>
          </p:txBody>
        </p:sp>
      </p:grpSp>
      <p:sp>
        <p:nvSpPr>
          <p:cNvPr id="7" name="Rectangle 6"/>
          <p:cNvSpPr/>
          <p:nvPr/>
        </p:nvSpPr>
        <p:spPr>
          <a:xfrm>
            <a:off x="1638300" y="800100"/>
            <a:ext cx="15087600" cy="8049241"/>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17" name="TextBox 17"/>
          <p:cNvSpPr txBox="1"/>
          <p:nvPr/>
        </p:nvSpPr>
        <p:spPr>
          <a:xfrm>
            <a:off x="1943100" y="2899513"/>
            <a:ext cx="14325600" cy="1027910"/>
          </a:xfrm>
          <a:prstGeom prst="rect">
            <a:avLst/>
          </a:prstGeom>
        </p:spPr>
        <p:txBody>
          <a:bodyPr wrap="square" lIns="0" tIns="0" rIns="0" bIns="0" rtlCol="0" anchor="t">
            <a:spAutoFit/>
          </a:bodyPr>
          <a:lstStyle/>
          <a:p>
            <a:pPr algn="ctr">
              <a:lnSpc>
                <a:spcPts val="9000"/>
              </a:lnSpc>
            </a:pPr>
            <a:r>
              <a:rPr lang="en-US" sz="5400" b="1" u="sng" dirty="0">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WALES’ CULINARY HERITAGE FESTIVAL</a:t>
            </a:r>
          </a:p>
        </p:txBody>
      </p:sp>
      <p:sp>
        <p:nvSpPr>
          <p:cNvPr id="23" name="TextBox 22"/>
          <p:cNvSpPr txBox="1"/>
          <p:nvPr/>
        </p:nvSpPr>
        <p:spPr>
          <a:xfrm>
            <a:off x="5410200" y="5426671"/>
            <a:ext cx="7391400" cy="1938992"/>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Student </a:t>
            </a:r>
            <a:r>
              <a:rPr lang="en-US" sz="2400" dirty="0" err="1">
                <a:latin typeface="Times New Roman" panose="02020603050405020304" pitchFamily="18" charset="0"/>
                <a:cs typeface="Times New Roman" panose="02020603050405020304" pitchFamily="18" charset="0"/>
              </a:rPr>
              <a:t>Name:Gheorghita</a:t>
            </a:r>
            <a:r>
              <a:rPr lang="en-US" sz="2400" dirty="0">
                <a:latin typeface="Times New Roman" panose="02020603050405020304" pitchFamily="18" charset="0"/>
                <a:cs typeface="Times New Roman" panose="02020603050405020304" pitchFamily="18" charset="0"/>
              </a:rPr>
              <a:t> Elena Tudorache</a:t>
            </a:r>
          </a:p>
          <a:p>
            <a:pPr algn="ctr"/>
            <a:r>
              <a:rPr lang="en-US" sz="2400" dirty="0">
                <a:latin typeface="Times New Roman" panose="02020603050405020304" pitchFamily="18" charset="0"/>
                <a:cs typeface="Times New Roman" panose="02020603050405020304" pitchFamily="18" charset="0"/>
              </a:rPr>
              <a:t>Student ID:2238425</a:t>
            </a:r>
          </a:p>
          <a:p>
            <a:pPr algn="ctr"/>
            <a:r>
              <a:rPr lang="en-US" sz="2400" dirty="0">
                <a:latin typeface="Times New Roman" panose="02020603050405020304" pitchFamily="18" charset="0"/>
                <a:cs typeface="Times New Roman" panose="02020603050405020304" pitchFamily="18" charset="0"/>
              </a:rPr>
              <a:t>Module Code:BMIH6007</a:t>
            </a:r>
          </a:p>
          <a:p>
            <a:pPr algn="ctr"/>
            <a:r>
              <a:rPr lang="en-US" sz="2400" dirty="0">
                <a:latin typeface="Times New Roman" panose="02020603050405020304" pitchFamily="18" charset="0"/>
                <a:cs typeface="Times New Roman" panose="02020603050405020304" pitchFamily="18" charset="0"/>
              </a:rPr>
              <a:t>Module Lead: Kathrin Flynn</a:t>
            </a:r>
          </a:p>
          <a:p>
            <a:pPr algn="ctr"/>
            <a:endParaRPr lang="en-US" sz="2400" dirty="0">
              <a:latin typeface="Times New Roman" panose="02020603050405020304" pitchFamily="18" charset="0"/>
              <a:cs typeface="Times New Roman" panose="02020603050405020304" pitchFamily="18" charset="0"/>
            </a:endParaRPr>
          </a:p>
        </p:txBody>
      </p:sp>
      <p:sp>
        <p:nvSpPr>
          <p:cNvPr id="5" name="TextBox 17"/>
          <p:cNvSpPr txBox="1"/>
          <p:nvPr/>
        </p:nvSpPr>
        <p:spPr>
          <a:xfrm>
            <a:off x="1939857" y="3765302"/>
            <a:ext cx="14709843" cy="961802"/>
          </a:xfrm>
          <a:prstGeom prst="rect">
            <a:avLst/>
          </a:prstGeom>
        </p:spPr>
        <p:txBody>
          <a:bodyPr wrap="square" lIns="0" tIns="0" rIns="0" bIns="0" rtlCol="0" anchor="t">
            <a:spAutoFit/>
          </a:bodyPr>
          <a:lstStyle/>
          <a:p>
            <a:pPr algn="ctr">
              <a:lnSpc>
                <a:spcPts val="9000"/>
              </a:lnSpc>
            </a:pPr>
            <a:r>
              <a:rPr lang="en-US" sz="3200" b="1" dirty="0">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INTERNATIONAL MEETINGS MANAGEMENT FOR THE HOTEL INDUSTRY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990600" y="956650"/>
            <a:ext cx="16306800" cy="8373700"/>
            <a:chOff x="0" y="-38100"/>
            <a:chExt cx="2975783" cy="1448197"/>
          </a:xfrm>
        </p:grpSpPr>
        <p:sp>
          <p:nvSpPr>
            <p:cNvPr id="4" name="Freeform 4"/>
            <p:cNvSpPr/>
            <p:nvPr/>
          </p:nvSpPr>
          <p:spPr>
            <a:xfrm>
              <a:off x="0" y="0"/>
              <a:ext cx="2975783" cy="1410097"/>
            </a:xfrm>
            <a:custGeom>
              <a:avLst/>
              <a:gdLst/>
              <a:ahLst/>
              <a:cxnLst/>
              <a:rect l="l" t="t" r="r" b="b"/>
              <a:pathLst>
                <a:path w="2975783" h="1410097">
                  <a:moveTo>
                    <a:pt x="0" y="0"/>
                  </a:moveTo>
                  <a:lnTo>
                    <a:pt x="2975783" y="0"/>
                  </a:lnTo>
                  <a:lnTo>
                    <a:pt x="2975783" y="1410097"/>
                  </a:lnTo>
                  <a:lnTo>
                    <a:pt x="0" y="1410097"/>
                  </a:lnTo>
                  <a:close/>
                </a:path>
              </a:pathLst>
            </a:custGeom>
            <a:solidFill>
              <a:srgbClr val="FFF8EF"/>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5" name="TextBox 5"/>
            <p:cNvSpPr txBox="1"/>
            <p:nvPr/>
          </p:nvSpPr>
          <p:spPr>
            <a:xfrm>
              <a:off x="0" y="-38100"/>
              <a:ext cx="2975783" cy="1448197"/>
            </a:xfrm>
            <a:prstGeom prst="rect">
              <a:avLst/>
            </a:prstGeom>
          </p:spPr>
          <p:txBody>
            <a:bodyPr lIns="50800" tIns="50800" rIns="50800" bIns="50800" rtlCol="0" anchor="ctr"/>
            <a:lstStyle/>
            <a:p>
              <a:pPr algn="ctr">
                <a:lnSpc>
                  <a:spcPts val="2660"/>
                </a:lnSpc>
                <a:spcBef>
                  <a:spcPct val="0"/>
                </a:spcBef>
              </a:pPr>
              <a:endParaRPr dirty="0">
                <a:latin typeface="Times New Roman" panose="02020603050405020304" pitchFamily="18" charset="0"/>
                <a:cs typeface="Times New Roman" panose="02020603050405020304" pitchFamily="18" charset="0"/>
              </a:endParaRPr>
            </a:p>
          </p:txBody>
        </p:sp>
      </p:grpSp>
      <p:sp>
        <p:nvSpPr>
          <p:cNvPr id="7" name="TextBox 7"/>
          <p:cNvSpPr txBox="1"/>
          <p:nvPr/>
        </p:nvSpPr>
        <p:spPr>
          <a:xfrm>
            <a:off x="990600" y="1204692"/>
            <a:ext cx="16306800" cy="677108"/>
          </a:xfrm>
          <a:prstGeom prst="rect">
            <a:avLst/>
          </a:prstGeom>
        </p:spPr>
        <p:txBody>
          <a:bodyPr wrap="square" lIns="0" tIns="0" rIns="0" bIns="0" rtlCol="0" anchor="t">
            <a:spAutoFit/>
          </a:bodyPr>
          <a:lstStyle/>
          <a:p>
            <a:pPr algn="ctr"/>
            <a:r>
              <a:rPr lang="en-US" sz="4400" b="1" dirty="0">
                <a:solidFill>
                  <a:srgbClr val="34231A"/>
                </a:solidFill>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INTRODUCTION</a:t>
            </a:r>
          </a:p>
        </p:txBody>
      </p:sp>
      <p:pic>
        <p:nvPicPr>
          <p:cNvPr id="8" name="Picture 7"/>
          <p:cNvPicPr>
            <a:picLocks noChangeAspect="1"/>
          </p:cNvPicPr>
          <p:nvPr/>
        </p:nvPicPr>
        <p:blipFill>
          <a:blip r:embed="rId3"/>
          <a:stretch>
            <a:fillRect/>
          </a:stretch>
        </p:blipFill>
        <p:spPr>
          <a:xfrm>
            <a:off x="10992114" y="2782557"/>
            <a:ext cx="5962650" cy="5436103"/>
          </a:xfrm>
          <a:prstGeom prst="rect">
            <a:avLst/>
          </a:prstGeom>
        </p:spPr>
      </p:pic>
      <p:graphicFrame>
        <p:nvGraphicFramePr>
          <p:cNvPr id="10" name="TextBox 6"/>
          <p:cNvGraphicFramePr/>
          <p:nvPr>
            <p:extLst>
              <p:ext uri="{D42A27DB-BD31-4B8C-83A1-F6EECF244321}">
                <p14:modId xmlns:p14="http://schemas.microsoft.com/office/powerpoint/2010/main" val="1027492047"/>
              </p:ext>
            </p:extLst>
          </p:nvPr>
        </p:nvGraphicFramePr>
        <p:xfrm>
          <a:off x="1413277" y="2730631"/>
          <a:ext cx="9236201" cy="54361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3"/>
          <p:cNvGrpSpPr/>
          <p:nvPr/>
        </p:nvGrpSpPr>
        <p:grpSpPr>
          <a:xfrm>
            <a:off x="0" y="419100"/>
            <a:ext cx="18288000" cy="9296400"/>
            <a:chOff x="0" y="-38100"/>
            <a:chExt cx="2975783" cy="1448197"/>
          </a:xfrm>
        </p:grpSpPr>
        <p:sp>
          <p:nvSpPr>
            <p:cNvPr id="6" name="Freeform 4"/>
            <p:cNvSpPr/>
            <p:nvPr/>
          </p:nvSpPr>
          <p:spPr>
            <a:xfrm>
              <a:off x="0" y="0"/>
              <a:ext cx="2975783" cy="1410097"/>
            </a:xfrm>
            <a:custGeom>
              <a:avLst/>
              <a:gdLst/>
              <a:ahLst/>
              <a:cxnLst/>
              <a:rect l="l" t="t" r="r" b="b"/>
              <a:pathLst>
                <a:path w="2975783" h="1410097">
                  <a:moveTo>
                    <a:pt x="0" y="0"/>
                  </a:moveTo>
                  <a:lnTo>
                    <a:pt x="2975783" y="0"/>
                  </a:lnTo>
                  <a:lnTo>
                    <a:pt x="2975783" y="1410097"/>
                  </a:lnTo>
                  <a:lnTo>
                    <a:pt x="0" y="1410097"/>
                  </a:lnTo>
                  <a:close/>
                </a:path>
              </a:pathLst>
            </a:custGeom>
            <a:solidFill>
              <a:srgbClr val="FFF8EF"/>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7" name="TextBox 5"/>
            <p:cNvSpPr txBox="1"/>
            <p:nvPr/>
          </p:nvSpPr>
          <p:spPr>
            <a:xfrm>
              <a:off x="0" y="-38100"/>
              <a:ext cx="2975783" cy="1448197"/>
            </a:xfrm>
            <a:prstGeom prst="rect">
              <a:avLst/>
            </a:prstGeom>
          </p:spPr>
          <p:txBody>
            <a:bodyPr lIns="50800" tIns="50800" rIns="50800" bIns="50800" rtlCol="0" anchor="ctr"/>
            <a:lstStyle/>
            <a:p>
              <a:pPr algn="ctr">
                <a:lnSpc>
                  <a:spcPts val="2660"/>
                </a:lnSpc>
                <a:spcBef>
                  <a:spcPct val="0"/>
                </a:spcBef>
              </a:pPr>
              <a:endParaRPr dirty="0">
                <a:latin typeface="Times New Roman" panose="02020603050405020304" pitchFamily="18" charset="0"/>
                <a:cs typeface="Times New Roman" panose="02020603050405020304" pitchFamily="18" charset="0"/>
              </a:endParaRPr>
            </a:p>
          </p:txBody>
        </p:sp>
      </p:grpSp>
      <p:grpSp>
        <p:nvGrpSpPr>
          <p:cNvPr id="2" name="Group 2"/>
          <p:cNvGrpSpPr/>
          <p:nvPr/>
        </p:nvGrpSpPr>
        <p:grpSpPr>
          <a:xfrm>
            <a:off x="10363201" y="0"/>
            <a:ext cx="7933426" cy="3526913"/>
            <a:chOff x="0" y="0"/>
            <a:chExt cx="1649877" cy="928899"/>
          </a:xfrm>
        </p:grpSpPr>
        <p:sp>
          <p:nvSpPr>
            <p:cNvPr id="3" name="Freeform 3"/>
            <p:cNvSpPr/>
            <p:nvPr/>
          </p:nvSpPr>
          <p:spPr>
            <a:xfrm>
              <a:off x="0" y="0"/>
              <a:ext cx="1649877" cy="928899"/>
            </a:xfrm>
            <a:custGeom>
              <a:avLst/>
              <a:gdLst/>
              <a:ahLst/>
              <a:cxnLst/>
              <a:rect l="l" t="t" r="r" b="b"/>
              <a:pathLst>
                <a:path w="1649877" h="928899">
                  <a:moveTo>
                    <a:pt x="0" y="0"/>
                  </a:moveTo>
                  <a:lnTo>
                    <a:pt x="1649877" y="0"/>
                  </a:lnTo>
                  <a:lnTo>
                    <a:pt x="1649877" y="928899"/>
                  </a:lnTo>
                  <a:lnTo>
                    <a:pt x="0" y="928899"/>
                  </a:lnTo>
                  <a:close/>
                </a:path>
              </a:pathLst>
            </a:custGeom>
            <a:solidFill>
              <a:srgbClr val="34231A"/>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4" name="TextBox 4"/>
            <p:cNvSpPr txBox="1"/>
            <p:nvPr/>
          </p:nvSpPr>
          <p:spPr>
            <a:xfrm>
              <a:off x="0" y="-19050"/>
              <a:ext cx="1649877" cy="947949"/>
            </a:xfrm>
            <a:prstGeom prst="rect">
              <a:avLst/>
            </a:prstGeom>
          </p:spPr>
          <p:txBody>
            <a:bodyPr lIns="50800" tIns="50800" rIns="50800" bIns="50800" rtlCol="0" anchor="ctr"/>
            <a:lstStyle/>
            <a:p>
              <a:pPr algn="ctr">
                <a:lnSpc>
                  <a:spcPts val="3000"/>
                </a:lnSpc>
              </a:pPr>
              <a:endParaRPr dirty="0">
                <a:latin typeface="Times New Roman" panose="02020603050405020304" pitchFamily="18" charset="0"/>
                <a:cs typeface="Times New Roman" panose="02020603050405020304" pitchFamily="18" charset="0"/>
              </a:endParaRPr>
            </a:p>
          </p:txBody>
        </p:sp>
      </p:grpSp>
      <p:sp>
        <p:nvSpPr>
          <p:cNvPr id="22" name="TextBox 6"/>
          <p:cNvSpPr txBox="1"/>
          <p:nvPr/>
        </p:nvSpPr>
        <p:spPr>
          <a:xfrm>
            <a:off x="540309" y="2047242"/>
            <a:ext cx="9236201" cy="7227941"/>
          </a:xfrm>
          <a:prstGeom prst="rect">
            <a:avLst/>
          </a:prstGeom>
        </p:spPr>
        <p:txBody>
          <a:bodyPr lIns="0" tIns="0" rIns="0" bIns="0" rtlCol="0" anchor="t">
            <a:spAutoFit/>
          </a:bodyPr>
          <a:lstStyle/>
          <a:p>
            <a:pPr marL="285750" indent="-285750" algn="just">
              <a:lnSpc>
                <a:spcPct val="250000"/>
              </a:lnSpc>
              <a:buFont typeface="Arial" panose="020B0604020202020204" pitchFamily="34" charset="0"/>
              <a:buChar char="•"/>
            </a:pPr>
            <a:r>
              <a:rPr lang="en-US" sz="2400" dirty="0">
                <a:latin typeface="Times New Roman" panose="02020603050405020304" pitchFamily="18" charset="0"/>
                <a:ea typeface="Inter"/>
                <a:cs typeface="Times New Roman" panose="02020603050405020304" pitchFamily="18" charset="0"/>
                <a:sym typeface="Inter"/>
              </a:rPr>
              <a:t>Live cooking demonstrations, tasting of food, and masterclasses from chefs of Wales are a part of the festival.</a:t>
            </a:r>
          </a:p>
          <a:p>
            <a:pPr marL="285750" indent="-285750" algn="just">
              <a:lnSpc>
                <a:spcPct val="250000"/>
              </a:lnSpc>
              <a:buFont typeface="Arial" panose="020B0604020202020204" pitchFamily="34" charset="0"/>
              <a:buChar char="•"/>
            </a:pPr>
            <a:r>
              <a:rPr lang="en-US" sz="2400" dirty="0">
                <a:latin typeface="Times New Roman" panose="02020603050405020304" pitchFamily="18" charset="0"/>
                <a:ea typeface="Inter"/>
                <a:cs typeface="Times New Roman" panose="02020603050405020304" pitchFamily="18" charset="0"/>
                <a:sym typeface="Inter"/>
              </a:rPr>
              <a:t>It is concerned with local produce, the traditional recipes, and sustainable farming practices in Wales.</a:t>
            </a:r>
          </a:p>
          <a:p>
            <a:pPr marL="285750" indent="-285750" algn="just">
              <a:lnSpc>
                <a:spcPct val="250000"/>
              </a:lnSpc>
              <a:buFont typeface="Arial" panose="020B0604020202020204" pitchFamily="34" charset="0"/>
              <a:buChar char="•"/>
            </a:pPr>
            <a:r>
              <a:rPr lang="en-US" sz="2400" dirty="0">
                <a:latin typeface="Times New Roman" panose="02020603050405020304" pitchFamily="18" charset="0"/>
                <a:ea typeface="Inter"/>
                <a:cs typeface="Times New Roman" panose="02020603050405020304" pitchFamily="18" charset="0"/>
                <a:sym typeface="Inter"/>
              </a:rPr>
              <a:t>The event celebrates Welsh culinary heritage and strives to get its food culture recognised at the international level.</a:t>
            </a:r>
          </a:p>
          <a:p>
            <a:pPr marL="285750" indent="-285750" algn="just">
              <a:lnSpc>
                <a:spcPct val="250000"/>
              </a:lnSpc>
              <a:buFont typeface="Arial" panose="020B0604020202020204" pitchFamily="34" charset="0"/>
              <a:buChar char="•"/>
            </a:pPr>
            <a:r>
              <a:rPr lang="en-US" sz="2400" dirty="0">
                <a:latin typeface="Times New Roman" panose="02020603050405020304" pitchFamily="18" charset="0"/>
                <a:ea typeface="Inter"/>
                <a:cs typeface="Times New Roman" panose="02020603050405020304" pitchFamily="18" charset="0"/>
                <a:sym typeface="Inter"/>
              </a:rPr>
              <a:t>Additionally, 72% of the attendees of the UK food festivals attend it due to cultural authenticity and experience (Getz and Page, 2019).</a:t>
            </a:r>
          </a:p>
        </p:txBody>
      </p:sp>
      <p:sp>
        <p:nvSpPr>
          <p:cNvPr id="23" name="TextBox 7"/>
          <p:cNvSpPr txBox="1"/>
          <p:nvPr/>
        </p:nvSpPr>
        <p:spPr>
          <a:xfrm>
            <a:off x="609600" y="798206"/>
            <a:ext cx="16306800" cy="677108"/>
          </a:xfrm>
          <a:prstGeom prst="rect">
            <a:avLst/>
          </a:prstGeom>
        </p:spPr>
        <p:txBody>
          <a:bodyPr wrap="square" lIns="0" tIns="0" rIns="0" bIns="0" rtlCol="0" anchor="t">
            <a:spAutoFit/>
          </a:bodyPr>
          <a:lstStyle/>
          <a:p>
            <a:r>
              <a:rPr lang="en-US" sz="4400" b="1" dirty="0">
                <a:solidFill>
                  <a:srgbClr val="34231A"/>
                </a:solidFill>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Event Description and Concept</a:t>
            </a:r>
          </a:p>
        </p:txBody>
      </p:sp>
      <p:pic>
        <p:nvPicPr>
          <p:cNvPr id="8" name="Picture 7"/>
          <p:cNvPicPr>
            <a:picLocks noChangeAspect="1"/>
          </p:cNvPicPr>
          <p:nvPr/>
        </p:nvPicPr>
        <p:blipFill>
          <a:blip r:embed="rId3"/>
          <a:stretch>
            <a:fillRect/>
          </a:stretch>
        </p:blipFill>
        <p:spPr>
          <a:xfrm>
            <a:off x="10363201" y="3771489"/>
            <a:ext cx="7619999" cy="521281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dirty="0">
              <a:latin typeface="Times New Roman" panose="02020603050405020304" pitchFamily="18" charset="0"/>
              <a:cs typeface="Times New Roman" panose="02020603050405020304" pitchFamily="18" charset="0"/>
            </a:endParaRPr>
          </a:p>
        </p:txBody>
      </p:sp>
      <p:grpSp>
        <p:nvGrpSpPr>
          <p:cNvPr id="3" name="Group 3"/>
          <p:cNvGrpSpPr/>
          <p:nvPr/>
        </p:nvGrpSpPr>
        <p:grpSpPr>
          <a:xfrm>
            <a:off x="983974" y="956650"/>
            <a:ext cx="16306800" cy="8373700"/>
            <a:chOff x="0" y="-38100"/>
            <a:chExt cx="2975783" cy="1448197"/>
          </a:xfrm>
        </p:grpSpPr>
        <p:sp>
          <p:nvSpPr>
            <p:cNvPr id="4" name="Freeform 4"/>
            <p:cNvSpPr/>
            <p:nvPr/>
          </p:nvSpPr>
          <p:spPr>
            <a:xfrm>
              <a:off x="0" y="0"/>
              <a:ext cx="2975783" cy="1410097"/>
            </a:xfrm>
            <a:custGeom>
              <a:avLst/>
              <a:gdLst/>
              <a:ahLst/>
              <a:cxnLst/>
              <a:rect l="l" t="t" r="r" b="b"/>
              <a:pathLst>
                <a:path w="2975783" h="1410097">
                  <a:moveTo>
                    <a:pt x="0" y="0"/>
                  </a:moveTo>
                  <a:lnTo>
                    <a:pt x="2975783" y="0"/>
                  </a:lnTo>
                  <a:lnTo>
                    <a:pt x="2975783" y="1410097"/>
                  </a:lnTo>
                  <a:lnTo>
                    <a:pt x="0" y="1410097"/>
                  </a:lnTo>
                  <a:close/>
                </a:path>
              </a:pathLst>
            </a:custGeom>
            <a:solidFill>
              <a:srgbClr val="FFF8EF"/>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5" name="TextBox 5"/>
            <p:cNvSpPr txBox="1"/>
            <p:nvPr/>
          </p:nvSpPr>
          <p:spPr>
            <a:xfrm>
              <a:off x="0" y="-38100"/>
              <a:ext cx="2975783" cy="1448197"/>
            </a:xfrm>
            <a:prstGeom prst="rect">
              <a:avLst/>
            </a:prstGeom>
          </p:spPr>
          <p:txBody>
            <a:bodyPr lIns="50800" tIns="50800" rIns="50800" bIns="50800" rtlCol="0" anchor="ctr"/>
            <a:lstStyle/>
            <a:p>
              <a:pPr algn="ctr">
                <a:lnSpc>
                  <a:spcPts val="2660"/>
                </a:lnSpc>
                <a:spcBef>
                  <a:spcPct val="0"/>
                </a:spcBef>
              </a:pPr>
              <a:endParaRPr dirty="0">
                <a:latin typeface="Times New Roman" panose="02020603050405020304" pitchFamily="18" charset="0"/>
                <a:cs typeface="Times New Roman" panose="02020603050405020304" pitchFamily="18" charset="0"/>
              </a:endParaRPr>
            </a:p>
          </p:txBody>
        </p:sp>
      </p:grpSp>
      <p:sp>
        <p:nvSpPr>
          <p:cNvPr id="7" name="TextBox 7"/>
          <p:cNvSpPr txBox="1"/>
          <p:nvPr/>
        </p:nvSpPr>
        <p:spPr>
          <a:xfrm>
            <a:off x="970722" y="1579288"/>
            <a:ext cx="16306800" cy="677108"/>
          </a:xfrm>
          <a:prstGeom prst="rect">
            <a:avLst/>
          </a:prstGeom>
        </p:spPr>
        <p:txBody>
          <a:bodyPr wrap="square" lIns="0" tIns="0" rIns="0" bIns="0" rtlCol="0" anchor="t">
            <a:spAutoFit/>
          </a:bodyPr>
          <a:lstStyle/>
          <a:p>
            <a:pPr algn="ctr"/>
            <a:r>
              <a:rPr lang="en-US" sz="4400" b="1" dirty="0">
                <a:solidFill>
                  <a:srgbClr val="34231A"/>
                </a:solidFill>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Event Objectives and Aims</a:t>
            </a:r>
          </a:p>
        </p:txBody>
      </p:sp>
      <p:pic>
        <p:nvPicPr>
          <p:cNvPr id="11" name="Picture 10"/>
          <p:cNvPicPr>
            <a:picLocks noChangeAspect="1"/>
          </p:cNvPicPr>
          <p:nvPr/>
        </p:nvPicPr>
        <p:blipFill>
          <a:blip r:embed="rId4"/>
          <a:stretch>
            <a:fillRect/>
          </a:stretch>
        </p:blipFill>
        <p:spPr>
          <a:xfrm>
            <a:off x="11353800" y="3086100"/>
            <a:ext cx="5715000" cy="5257800"/>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graphicFrame>
        <p:nvGraphicFramePr>
          <p:cNvPr id="13" name="TextBox 6"/>
          <p:cNvGraphicFramePr/>
          <p:nvPr>
            <p:extLst>
              <p:ext uri="{D42A27DB-BD31-4B8C-83A1-F6EECF244321}">
                <p14:modId xmlns:p14="http://schemas.microsoft.com/office/powerpoint/2010/main" val="1303111235"/>
              </p:ext>
            </p:extLst>
          </p:nvPr>
        </p:nvGraphicFramePr>
        <p:xfrm>
          <a:off x="1622299" y="2705100"/>
          <a:ext cx="9236201" cy="587935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3"/>
          <p:cNvGrpSpPr/>
          <p:nvPr/>
        </p:nvGrpSpPr>
        <p:grpSpPr>
          <a:xfrm>
            <a:off x="0" y="647700"/>
            <a:ext cx="18262600" cy="8682650"/>
            <a:chOff x="0" y="-38100"/>
            <a:chExt cx="2975783" cy="1448197"/>
          </a:xfrm>
        </p:grpSpPr>
        <p:sp>
          <p:nvSpPr>
            <p:cNvPr id="9" name="Freeform 4"/>
            <p:cNvSpPr/>
            <p:nvPr/>
          </p:nvSpPr>
          <p:spPr>
            <a:xfrm>
              <a:off x="0" y="0"/>
              <a:ext cx="2975783" cy="1410097"/>
            </a:xfrm>
            <a:custGeom>
              <a:avLst/>
              <a:gdLst/>
              <a:ahLst/>
              <a:cxnLst/>
              <a:rect l="l" t="t" r="r" b="b"/>
              <a:pathLst>
                <a:path w="2975783" h="1410097">
                  <a:moveTo>
                    <a:pt x="0" y="0"/>
                  </a:moveTo>
                  <a:lnTo>
                    <a:pt x="2975783" y="0"/>
                  </a:lnTo>
                  <a:lnTo>
                    <a:pt x="2975783" y="1410097"/>
                  </a:lnTo>
                  <a:lnTo>
                    <a:pt x="0" y="1410097"/>
                  </a:lnTo>
                  <a:close/>
                </a:path>
              </a:pathLst>
            </a:custGeom>
            <a:solidFill>
              <a:srgbClr val="FFF8EF"/>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10" name="TextBox 5"/>
            <p:cNvSpPr txBox="1"/>
            <p:nvPr/>
          </p:nvSpPr>
          <p:spPr>
            <a:xfrm>
              <a:off x="0" y="-38100"/>
              <a:ext cx="2975783" cy="1448197"/>
            </a:xfrm>
            <a:prstGeom prst="rect">
              <a:avLst/>
            </a:prstGeom>
          </p:spPr>
          <p:txBody>
            <a:bodyPr lIns="50800" tIns="50800" rIns="50800" bIns="50800" rtlCol="0" anchor="ctr"/>
            <a:lstStyle/>
            <a:p>
              <a:pPr algn="ctr">
                <a:lnSpc>
                  <a:spcPts val="2660"/>
                </a:lnSpc>
                <a:spcBef>
                  <a:spcPct val="0"/>
                </a:spcBef>
              </a:pPr>
              <a:endParaRPr dirty="0">
                <a:latin typeface="Times New Roman" panose="02020603050405020304" pitchFamily="18" charset="0"/>
                <a:cs typeface="Times New Roman" panose="02020603050405020304" pitchFamily="18" charset="0"/>
              </a:endParaRPr>
            </a:p>
          </p:txBody>
        </p:sp>
      </p:grpSp>
      <p:sp>
        <p:nvSpPr>
          <p:cNvPr id="21" name="TextBox 6"/>
          <p:cNvSpPr txBox="1"/>
          <p:nvPr/>
        </p:nvSpPr>
        <p:spPr>
          <a:xfrm>
            <a:off x="7589808" y="2545531"/>
            <a:ext cx="10240992" cy="4728474"/>
          </a:xfrm>
          <a:prstGeom prst="rect">
            <a:avLst/>
          </a:prstGeom>
        </p:spPr>
        <p:txBody>
          <a:bodyPr wrap="square" lIns="0" tIns="0" rIns="0" bIns="0" rtlCol="0" anchor="t">
            <a:spAutoFit/>
          </a:bodyPr>
          <a:lstStyle/>
          <a:p>
            <a:pPr marL="285750" indent="-285750" algn="just">
              <a:lnSpc>
                <a:spcPct val="250000"/>
              </a:lnSpc>
              <a:buFont typeface="Arial" panose="020B0604020202020204" pitchFamily="34" charset="0"/>
              <a:buChar char="•"/>
            </a:pPr>
            <a:r>
              <a:rPr lang="en-US" dirty="0">
                <a:latin typeface="Times New Roman" panose="02020603050405020304" pitchFamily="18" charset="0"/>
                <a:ea typeface="Inter"/>
                <a:cs typeface="Times New Roman" panose="02020603050405020304" pitchFamily="18" charset="0"/>
                <a:sym typeface="Inter"/>
              </a:rPr>
              <a:t>The main venue is the Cardiff City Hall, which is centrally located and appropriate for big events (Sweet et al., 2016).</a:t>
            </a:r>
          </a:p>
          <a:p>
            <a:pPr marL="285750" indent="-285750" algn="just">
              <a:lnSpc>
                <a:spcPct val="250000"/>
              </a:lnSpc>
              <a:buFont typeface="Arial" panose="020B0604020202020204" pitchFamily="34" charset="0"/>
              <a:buChar char="•"/>
            </a:pPr>
            <a:r>
              <a:rPr lang="en-US" dirty="0">
                <a:latin typeface="Times New Roman" panose="02020603050405020304" pitchFamily="18" charset="0"/>
                <a:ea typeface="Inter"/>
                <a:cs typeface="Times New Roman" panose="02020603050405020304" pitchFamily="18" charset="0"/>
                <a:sym typeface="Inter"/>
              </a:rPr>
              <a:t>Satellite events will take place at the local restaurants and food markets around the Cardiff city center.</a:t>
            </a:r>
          </a:p>
          <a:p>
            <a:pPr marL="285750" indent="-285750" algn="just">
              <a:lnSpc>
                <a:spcPct val="250000"/>
              </a:lnSpc>
              <a:buFont typeface="Arial" panose="020B0604020202020204" pitchFamily="34" charset="0"/>
              <a:buChar char="•"/>
            </a:pPr>
            <a:r>
              <a:rPr lang="en-US" dirty="0">
                <a:latin typeface="Times New Roman" panose="02020603050405020304" pitchFamily="18" charset="0"/>
                <a:ea typeface="Inter"/>
                <a:cs typeface="Times New Roman" panose="02020603050405020304" pitchFamily="18" charset="0"/>
                <a:sym typeface="Inter"/>
              </a:rPr>
              <a:t>The festival is to be held in May 2025 in order to optimise the number of attendants prior to the beginning of the peak tourist season.</a:t>
            </a:r>
          </a:p>
          <a:p>
            <a:pPr marL="285750" indent="-285750" algn="just">
              <a:lnSpc>
                <a:spcPct val="250000"/>
              </a:lnSpc>
              <a:buFont typeface="Arial" panose="020B0604020202020204" pitchFamily="34" charset="0"/>
              <a:buChar char="•"/>
            </a:pPr>
            <a:r>
              <a:rPr lang="en-US" dirty="0">
                <a:latin typeface="Times New Roman" panose="02020603050405020304" pitchFamily="18" charset="0"/>
                <a:ea typeface="Inter"/>
                <a:cs typeface="Times New Roman" panose="02020603050405020304" pitchFamily="18" charset="0"/>
                <a:sym typeface="Inter"/>
              </a:rPr>
              <a:t>Cardiff received 36 million visitors in 2019, and it is a perfect location for the festival (Cardiff Partnership, 2022).</a:t>
            </a:r>
          </a:p>
        </p:txBody>
      </p:sp>
      <p:sp>
        <p:nvSpPr>
          <p:cNvPr id="22" name="TextBox 7"/>
          <p:cNvSpPr txBox="1"/>
          <p:nvPr/>
        </p:nvSpPr>
        <p:spPr>
          <a:xfrm>
            <a:off x="7848600" y="1415655"/>
            <a:ext cx="11201400" cy="677108"/>
          </a:xfrm>
          <a:prstGeom prst="rect">
            <a:avLst/>
          </a:prstGeom>
        </p:spPr>
        <p:txBody>
          <a:bodyPr wrap="square" lIns="0" tIns="0" rIns="0" bIns="0" rtlCol="0" anchor="t">
            <a:spAutoFit/>
          </a:bodyPr>
          <a:lstStyle/>
          <a:p>
            <a:r>
              <a:rPr lang="en-US" sz="4400" b="1" dirty="0">
                <a:solidFill>
                  <a:srgbClr val="34231A"/>
                </a:solidFill>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Location and Timing</a:t>
            </a:r>
          </a:p>
        </p:txBody>
      </p:sp>
      <p:grpSp>
        <p:nvGrpSpPr>
          <p:cNvPr id="6" name="Group 6"/>
          <p:cNvGrpSpPr/>
          <p:nvPr/>
        </p:nvGrpSpPr>
        <p:grpSpPr>
          <a:xfrm>
            <a:off x="25400" y="12700"/>
            <a:ext cx="7325264" cy="2532831"/>
            <a:chOff x="0" y="0"/>
            <a:chExt cx="1809597" cy="667083"/>
          </a:xfrm>
        </p:grpSpPr>
        <p:sp>
          <p:nvSpPr>
            <p:cNvPr id="7" name="Freeform 7"/>
            <p:cNvSpPr/>
            <p:nvPr/>
          </p:nvSpPr>
          <p:spPr>
            <a:xfrm>
              <a:off x="0" y="0"/>
              <a:ext cx="1809597" cy="667083"/>
            </a:xfrm>
            <a:custGeom>
              <a:avLst/>
              <a:gdLst/>
              <a:ahLst/>
              <a:cxnLst/>
              <a:rect l="l" t="t" r="r" b="b"/>
              <a:pathLst>
                <a:path w="1809597" h="667083">
                  <a:moveTo>
                    <a:pt x="0" y="0"/>
                  </a:moveTo>
                  <a:lnTo>
                    <a:pt x="1809597" y="0"/>
                  </a:lnTo>
                  <a:lnTo>
                    <a:pt x="1809597" y="667083"/>
                  </a:lnTo>
                  <a:lnTo>
                    <a:pt x="0" y="667083"/>
                  </a:lnTo>
                  <a:close/>
                </a:path>
              </a:pathLst>
            </a:custGeom>
            <a:solidFill>
              <a:srgbClr val="34231A"/>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8" name="TextBox 8"/>
            <p:cNvSpPr txBox="1"/>
            <p:nvPr/>
          </p:nvSpPr>
          <p:spPr>
            <a:xfrm>
              <a:off x="0" y="-19050"/>
              <a:ext cx="1809597" cy="686133"/>
            </a:xfrm>
            <a:prstGeom prst="rect">
              <a:avLst/>
            </a:prstGeom>
          </p:spPr>
          <p:txBody>
            <a:bodyPr lIns="50800" tIns="50800" rIns="50800" bIns="50800" rtlCol="0" anchor="ctr"/>
            <a:lstStyle/>
            <a:p>
              <a:pPr algn="ctr">
                <a:lnSpc>
                  <a:spcPts val="3000"/>
                </a:lnSpc>
              </a:pPr>
              <a:endParaRPr dirty="0">
                <a:latin typeface="Times New Roman" panose="02020603050405020304" pitchFamily="18" charset="0"/>
                <a:cs typeface="Times New Roman" panose="02020603050405020304" pitchFamily="18" charset="0"/>
              </a:endParaRPr>
            </a:p>
          </p:txBody>
        </p:sp>
      </p:grpSp>
      <p:pic>
        <p:nvPicPr>
          <p:cNvPr id="11" name="Picture 10"/>
          <p:cNvPicPr>
            <a:picLocks noChangeAspect="1"/>
          </p:cNvPicPr>
          <p:nvPr/>
        </p:nvPicPr>
        <p:blipFill>
          <a:blip r:embed="rId3"/>
          <a:stretch>
            <a:fillRect/>
          </a:stretch>
        </p:blipFill>
        <p:spPr>
          <a:xfrm>
            <a:off x="261541" y="3252861"/>
            <a:ext cx="7051742" cy="4026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dirty="0">
              <a:latin typeface="Times New Roman" panose="02020603050405020304" pitchFamily="18" charset="0"/>
              <a:cs typeface="Times New Roman" panose="02020603050405020304" pitchFamily="18" charset="0"/>
            </a:endParaRPr>
          </a:p>
        </p:txBody>
      </p:sp>
      <p:grpSp>
        <p:nvGrpSpPr>
          <p:cNvPr id="3" name="Group 3"/>
          <p:cNvGrpSpPr/>
          <p:nvPr/>
        </p:nvGrpSpPr>
        <p:grpSpPr>
          <a:xfrm>
            <a:off x="990600" y="956650"/>
            <a:ext cx="16306800" cy="8373700"/>
            <a:chOff x="0" y="-38100"/>
            <a:chExt cx="2975783" cy="1448197"/>
          </a:xfrm>
        </p:grpSpPr>
        <p:sp>
          <p:nvSpPr>
            <p:cNvPr id="4" name="Freeform 4"/>
            <p:cNvSpPr/>
            <p:nvPr/>
          </p:nvSpPr>
          <p:spPr>
            <a:xfrm>
              <a:off x="0" y="-19050"/>
              <a:ext cx="2975783" cy="1410097"/>
            </a:xfrm>
            <a:custGeom>
              <a:avLst/>
              <a:gdLst/>
              <a:ahLst/>
              <a:cxnLst/>
              <a:rect l="l" t="t" r="r" b="b"/>
              <a:pathLst>
                <a:path w="2975783" h="1410097">
                  <a:moveTo>
                    <a:pt x="0" y="0"/>
                  </a:moveTo>
                  <a:lnTo>
                    <a:pt x="2975783" y="0"/>
                  </a:lnTo>
                  <a:lnTo>
                    <a:pt x="2975783" y="1410097"/>
                  </a:lnTo>
                  <a:lnTo>
                    <a:pt x="0" y="1410097"/>
                  </a:lnTo>
                  <a:close/>
                </a:path>
              </a:pathLst>
            </a:custGeom>
            <a:solidFill>
              <a:srgbClr val="FFF8EF"/>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5" name="TextBox 5"/>
            <p:cNvSpPr txBox="1"/>
            <p:nvPr/>
          </p:nvSpPr>
          <p:spPr>
            <a:xfrm>
              <a:off x="0" y="-38100"/>
              <a:ext cx="2975783" cy="1448197"/>
            </a:xfrm>
            <a:prstGeom prst="rect">
              <a:avLst/>
            </a:prstGeom>
          </p:spPr>
          <p:txBody>
            <a:bodyPr lIns="50800" tIns="50800" rIns="50800" bIns="50800" rtlCol="0" anchor="ctr"/>
            <a:lstStyle/>
            <a:p>
              <a:pPr algn="ctr">
                <a:lnSpc>
                  <a:spcPts val="2660"/>
                </a:lnSpc>
                <a:spcBef>
                  <a:spcPct val="0"/>
                </a:spcBef>
              </a:pPr>
              <a:endParaRPr dirty="0">
                <a:latin typeface="Times New Roman" panose="02020603050405020304" pitchFamily="18" charset="0"/>
                <a:cs typeface="Times New Roman" panose="02020603050405020304" pitchFamily="18" charset="0"/>
              </a:endParaRPr>
            </a:p>
          </p:txBody>
        </p:sp>
      </p:grpSp>
      <p:sp>
        <p:nvSpPr>
          <p:cNvPr id="7" name="TextBox 7"/>
          <p:cNvSpPr txBox="1"/>
          <p:nvPr/>
        </p:nvSpPr>
        <p:spPr>
          <a:xfrm>
            <a:off x="990600" y="1204692"/>
            <a:ext cx="16306800" cy="677108"/>
          </a:xfrm>
          <a:prstGeom prst="rect">
            <a:avLst/>
          </a:prstGeom>
        </p:spPr>
        <p:txBody>
          <a:bodyPr wrap="square" lIns="0" tIns="0" rIns="0" bIns="0" rtlCol="0" anchor="t">
            <a:spAutoFit/>
          </a:bodyPr>
          <a:lstStyle/>
          <a:p>
            <a:pPr algn="ctr"/>
            <a:r>
              <a:rPr lang="en-US" sz="4400" b="1" dirty="0">
                <a:solidFill>
                  <a:srgbClr val="34231A"/>
                </a:solidFill>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Target Market Analysis</a:t>
            </a:r>
          </a:p>
        </p:txBody>
      </p:sp>
      <p:graphicFrame>
        <p:nvGraphicFramePr>
          <p:cNvPr id="9" name="TextBox 6"/>
          <p:cNvGraphicFramePr/>
          <p:nvPr>
            <p:extLst>
              <p:ext uri="{D42A27DB-BD31-4B8C-83A1-F6EECF244321}">
                <p14:modId xmlns:p14="http://schemas.microsoft.com/office/powerpoint/2010/main" val="1594995678"/>
              </p:ext>
            </p:extLst>
          </p:nvPr>
        </p:nvGraphicFramePr>
        <p:xfrm>
          <a:off x="2971800" y="2611168"/>
          <a:ext cx="13411200" cy="61137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0" y="571500"/>
            <a:ext cx="18288000" cy="9144000"/>
            <a:chOff x="0" y="-38100"/>
            <a:chExt cx="2975783" cy="1448197"/>
          </a:xfrm>
        </p:grpSpPr>
        <p:sp>
          <p:nvSpPr>
            <p:cNvPr id="3" name="Freeform 4"/>
            <p:cNvSpPr/>
            <p:nvPr/>
          </p:nvSpPr>
          <p:spPr>
            <a:xfrm>
              <a:off x="0" y="0"/>
              <a:ext cx="2975783" cy="1410097"/>
            </a:xfrm>
            <a:custGeom>
              <a:avLst/>
              <a:gdLst/>
              <a:ahLst/>
              <a:cxnLst/>
              <a:rect l="l" t="t" r="r" b="b"/>
              <a:pathLst>
                <a:path w="2975783" h="1410097">
                  <a:moveTo>
                    <a:pt x="0" y="0"/>
                  </a:moveTo>
                  <a:lnTo>
                    <a:pt x="2975783" y="0"/>
                  </a:lnTo>
                  <a:lnTo>
                    <a:pt x="2975783" y="1410097"/>
                  </a:lnTo>
                  <a:lnTo>
                    <a:pt x="0" y="1410097"/>
                  </a:lnTo>
                  <a:close/>
                </a:path>
              </a:pathLst>
            </a:custGeom>
            <a:solidFill>
              <a:srgbClr val="FFF8EF"/>
            </a:solidFill>
          </p:spPr>
          <p:txBody>
            <a:bodyPr/>
            <a:lstStyle/>
            <a:p>
              <a:endParaRPr lang="en-GB" dirty="0"/>
            </a:p>
          </p:txBody>
        </p:sp>
        <p:sp>
          <p:nvSpPr>
            <p:cNvPr id="4" name="TextBox 5"/>
            <p:cNvSpPr txBox="1"/>
            <p:nvPr/>
          </p:nvSpPr>
          <p:spPr>
            <a:xfrm>
              <a:off x="0" y="-38100"/>
              <a:ext cx="2975783" cy="1448197"/>
            </a:xfrm>
            <a:prstGeom prst="rect">
              <a:avLst/>
            </a:prstGeom>
          </p:spPr>
          <p:txBody>
            <a:bodyPr lIns="50800" tIns="50800" rIns="50800" bIns="50800" rtlCol="0" anchor="ctr"/>
            <a:lstStyle/>
            <a:p>
              <a:pPr algn="ctr">
                <a:lnSpc>
                  <a:spcPts val="2660"/>
                </a:lnSpc>
                <a:spcBef>
                  <a:spcPct val="0"/>
                </a:spcBef>
              </a:pPr>
              <a:endParaRPr dirty="0">
                <a:latin typeface="Black Mango Light" panose="02020A03060303060403" charset="0"/>
              </a:endParaRPr>
            </a:p>
          </p:txBody>
        </p:sp>
      </p:grpSp>
      <p:grpSp>
        <p:nvGrpSpPr>
          <p:cNvPr id="6" name="Group 6"/>
          <p:cNvGrpSpPr/>
          <p:nvPr/>
        </p:nvGrpSpPr>
        <p:grpSpPr>
          <a:xfrm>
            <a:off x="25400" y="12700"/>
            <a:ext cx="7325264" cy="2532831"/>
            <a:chOff x="0" y="0"/>
            <a:chExt cx="1809597" cy="667083"/>
          </a:xfrm>
        </p:grpSpPr>
        <p:sp>
          <p:nvSpPr>
            <p:cNvPr id="7" name="Freeform 7"/>
            <p:cNvSpPr/>
            <p:nvPr/>
          </p:nvSpPr>
          <p:spPr>
            <a:xfrm>
              <a:off x="0" y="0"/>
              <a:ext cx="1809597" cy="667083"/>
            </a:xfrm>
            <a:custGeom>
              <a:avLst/>
              <a:gdLst/>
              <a:ahLst/>
              <a:cxnLst/>
              <a:rect l="l" t="t" r="r" b="b"/>
              <a:pathLst>
                <a:path w="1809597" h="667083">
                  <a:moveTo>
                    <a:pt x="0" y="0"/>
                  </a:moveTo>
                  <a:lnTo>
                    <a:pt x="1809597" y="0"/>
                  </a:lnTo>
                  <a:lnTo>
                    <a:pt x="1809597" y="667083"/>
                  </a:lnTo>
                  <a:lnTo>
                    <a:pt x="0" y="667083"/>
                  </a:lnTo>
                  <a:close/>
                </a:path>
              </a:pathLst>
            </a:custGeom>
            <a:solidFill>
              <a:srgbClr val="34231A"/>
            </a:solidFill>
          </p:spPr>
          <p:txBody>
            <a:bodyPr/>
            <a:lstStyle/>
            <a:p>
              <a:endParaRPr lang="en-GB" dirty="0"/>
            </a:p>
          </p:txBody>
        </p:sp>
        <p:sp>
          <p:nvSpPr>
            <p:cNvPr id="8" name="TextBox 8"/>
            <p:cNvSpPr txBox="1"/>
            <p:nvPr/>
          </p:nvSpPr>
          <p:spPr>
            <a:xfrm>
              <a:off x="0" y="-19050"/>
              <a:ext cx="1809597" cy="686133"/>
            </a:xfrm>
            <a:prstGeom prst="rect">
              <a:avLst/>
            </a:prstGeom>
          </p:spPr>
          <p:txBody>
            <a:bodyPr lIns="50800" tIns="50800" rIns="50800" bIns="50800" rtlCol="0" anchor="ctr"/>
            <a:lstStyle/>
            <a:p>
              <a:pPr algn="ctr">
                <a:lnSpc>
                  <a:spcPts val="3000"/>
                </a:lnSpc>
              </a:pPr>
              <a:endParaRPr dirty="0"/>
            </a:p>
          </p:txBody>
        </p:sp>
      </p:grpSp>
      <p:sp>
        <p:nvSpPr>
          <p:cNvPr id="22" name="TextBox 7"/>
          <p:cNvSpPr txBox="1"/>
          <p:nvPr/>
        </p:nvSpPr>
        <p:spPr>
          <a:xfrm>
            <a:off x="7690210" y="1266782"/>
            <a:ext cx="11201400" cy="677108"/>
          </a:xfrm>
          <a:prstGeom prst="rect">
            <a:avLst/>
          </a:prstGeom>
        </p:spPr>
        <p:txBody>
          <a:bodyPr wrap="square" lIns="0" tIns="0" rIns="0" bIns="0" rtlCol="0" anchor="t">
            <a:spAutoFit/>
          </a:bodyPr>
          <a:lstStyle/>
          <a:p>
            <a:r>
              <a:rPr lang="en-US" sz="4400" b="1" dirty="0">
                <a:solidFill>
                  <a:srgbClr val="34231A"/>
                </a:solidFill>
                <a:latin typeface="Black Mango Light" panose="02020A03060303060403" charset="0"/>
                <a:ea typeface="Black Mango Light" panose="02020A03060303060403"/>
                <a:cs typeface="Times New Roman" panose="02020603050405020304" pitchFamily="18" charset="0"/>
                <a:sym typeface="Black Mango Light" panose="02020A03060303060403"/>
              </a:rPr>
              <a:t>Market Factors and Competition</a:t>
            </a:r>
          </a:p>
        </p:txBody>
      </p:sp>
      <p:pic>
        <p:nvPicPr>
          <p:cNvPr id="5" name="Picture 4" descr="A graph of different colored lines&#10;&#10;AI-generated content may be incorrect."/>
          <p:cNvPicPr>
            <a:picLocks noChangeAspect="1"/>
          </p:cNvPicPr>
          <p:nvPr/>
        </p:nvPicPr>
        <p:blipFill>
          <a:blip r:embed="rId3"/>
          <a:stretch>
            <a:fillRect/>
          </a:stretch>
        </p:blipFill>
        <p:spPr>
          <a:xfrm>
            <a:off x="323730" y="2786098"/>
            <a:ext cx="7025313" cy="6051656"/>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graphicFrame>
        <p:nvGraphicFramePr>
          <p:cNvPr id="24" name="TextBox 6"/>
          <p:cNvGraphicFramePr/>
          <p:nvPr>
            <p:extLst>
              <p:ext uri="{D42A27DB-BD31-4B8C-83A1-F6EECF244321}">
                <p14:modId xmlns:p14="http://schemas.microsoft.com/office/powerpoint/2010/main" val="3923887748"/>
              </p:ext>
            </p:extLst>
          </p:nvPr>
        </p:nvGraphicFramePr>
        <p:xfrm>
          <a:off x="7733693" y="2786097"/>
          <a:ext cx="10240992" cy="6051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3"/>
          <p:cNvGrpSpPr/>
          <p:nvPr/>
        </p:nvGrpSpPr>
        <p:grpSpPr>
          <a:xfrm>
            <a:off x="0" y="577544"/>
            <a:ext cx="18288000" cy="8911250"/>
            <a:chOff x="0" y="-38100"/>
            <a:chExt cx="2975783" cy="1448197"/>
          </a:xfrm>
        </p:grpSpPr>
        <p:sp>
          <p:nvSpPr>
            <p:cNvPr id="6" name="Freeform 4"/>
            <p:cNvSpPr/>
            <p:nvPr/>
          </p:nvSpPr>
          <p:spPr>
            <a:xfrm>
              <a:off x="0" y="0"/>
              <a:ext cx="2975783" cy="1410097"/>
            </a:xfrm>
            <a:custGeom>
              <a:avLst/>
              <a:gdLst/>
              <a:ahLst/>
              <a:cxnLst/>
              <a:rect l="l" t="t" r="r" b="b"/>
              <a:pathLst>
                <a:path w="2975783" h="1410097">
                  <a:moveTo>
                    <a:pt x="0" y="0"/>
                  </a:moveTo>
                  <a:lnTo>
                    <a:pt x="2975783" y="0"/>
                  </a:lnTo>
                  <a:lnTo>
                    <a:pt x="2975783" y="1410097"/>
                  </a:lnTo>
                  <a:lnTo>
                    <a:pt x="0" y="1410097"/>
                  </a:lnTo>
                  <a:close/>
                </a:path>
              </a:pathLst>
            </a:custGeom>
            <a:solidFill>
              <a:srgbClr val="FFF8EF"/>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7" name="TextBox 5"/>
            <p:cNvSpPr txBox="1"/>
            <p:nvPr/>
          </p:nvSpPr>
          <p:spPr>
            <a:xfrm>
              <a:off x="0" y="-38100"/>
              <a:ext cx="2975783" cy="1448197"/>
            </a:xfrm>
            <a:prstGeom prst="rect">
              <a:avLst/>
            </a:prstGeom>
          </p:spPr>
          <p:txBody>
            <a:bodyPr lIns="50800" tIns="50800" rIns="50800" bIns="50800" rtlCol="0" anchor="ctr"/>
            <a:lstStyle/>
            <a:p>
              <a:pPr algn="ctr">
                <a:lnSpc>
                  <a:spcPts val="2660"/>
                </a:lnSpc>
                <a:spcBef>
                  <a:spcPct val="0"/>
                </a:spcBef>
              </a:pPr>
              <a:endParaRPr dirty="0">
                <a:latin typeface="Times New Roman" panose="02020603050405020304" pitchFamily="18" charset="0"/>
                <a:cs typeface="Times New Roman" panose="02020603050405020304" pitchFamily="18" charset="0"/>
              </a:endParaRPr>
            </a:p>
          </p:txBody>
        </p:sp>
      </p:grpSp>
      <p:grpSp>
        <p:nvGrpSpPr>
          <p:cNvPr id="2" name="Group 2"/>
          <p:cNvGrpSpPr/>
          <p:nvPr/>
        </p:nvGrpSpPr>
        <p:grpSpPr>
          <a:xfrm>
            <a:off x="10363201" y="0"/>
            <a:ext cx="7933426" cy="3526913"/>
            <a:chOff x="0" y="0"/>
            <a:chExt cx="1649877" cy="928899"/>
          </a:xfrm>
        </p:grpSpPr>
        <p:sp>
          <p:nvSpPr>
            <p:cNvPr id="3" name="Freeform 3"/>
            <p:cNvSpPr/>
            <p:nvPr/>
          </p:nvSpPr>
          <p:spPr>
            <a:xfrm>
              <a:off x="0" y="0"/>
              <a:ext cx="1649877" cy="928899"/>
            </a:xfrm>
            <a:custGeom>
              <a:avLst/>
              <a:gdLst/>
              <a:ahLst/>
              <a:cxnLst/>
              <a:rect l="l" t="t" r="r" b="b"/>
              <a:pathLst>
                <a:path w="1649877" h="928899">
                  <a:moveTo>
                    <a:pt x="0" y="0"/>
                  </a:moveTo>
                  <a:lnTo>
                    <a:pt x="1649877" y="0"/>
                  </a:lnTo>
                  <a:lnTo>
                    <a:pt x="1649877" y="928899"/>
                  </a:lnTo>
                  <a:lnTo>
                    <a:pt x="0" y="928899"/>
                  </a:lnTo>
                  <a:close/>
                </a:path>
              </a:pathLst>
            </a:custGeom>
            <a:solidFill>
              <a:srgbClr val="34231A"/>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4" name="TextBox 4"/>
            <p:cNvSpPr txBox="1"/>
            <p:nvPr/>
          </p:nvSpPr>
          <p:spPr>
            <a:xfrm>
              <a:off x="0" y="-19050"/>
              <a:ext cx="1649877" cy="947949"/>
            </a:xfrm>
            <a:prstGeom prst="rect">
              <a:avLst/>
            </a:prstGeom>
          </p:spPr>
          <p:txBody>
            <a:bodyPr lIns="50800" tIns="50800" rIns="50800" bIns="50800" rtlCol="0" anchor="ctr"/>
            <a:lstStyle/>
            <a:p>
              <a:pPr algn="ctr">
                <a:lnSpc>
                  <a:spcPts val="3000"/>
                </a:lnSpc>
              </a:pPr>
              <a:endParaRPr dirty="0">
                <a:latin typeface="Times New Roman" panose="02020603050405020304" pitchFamily="18" charset="0"/>
                <a:cs typeface="Times New Roman" panose="02020603050405020304" pitchFamily="18" charset="0"/>
              </a:endParaRPr>
            </a:p>
          </p:txBody>
        </p:sp>
      </p:grpSp>
      <p:sp>
        <p:nvSpPr>
          <p:cNvPr id="22" name="TextBox 6"/>
          <p:cNvSpPr txBox="1"/>
          <p:nvPr/>
        </p:nvSpPr>
        <p:spPr>
          <a:xfrm>
            <a:off x="563500" y="3235195"/>
            <a:ext cx="9236201" cy="4728474"/>
          </a:xfrm>
          <a:prstGeom prst="rect">
            <a:avLst/>
          </a:prstGeom>
        </p:spPr>
        <p:txBody>
          <a:bodyPr lIns="0" tIns="0" rIns="0" bIns="0" rtlCol="0" anchor="t">
            <a:spAutoFit/>
          </a:bodyPr>
          <a:lstStyle/>
          <a:p>
            <a:pPr marL="285750" indent="-285750" algn="just">
              <a:lnSpc>
                <a:spcPct val="250000"/>
              </a:lnSpc>
              <a:buFont typeface="Arial" panose="020B0604020202020204" pitchFamily="34" charset="0"/>
              <a:buChar char="•"/>
            </a:pPr>
            <a:r>
              <a:rPr lang="en-US" dirty="0">
                <a:latin typeface="Times New Roman" panose="02020603050405020304" pitchFamily="18" charset="0"/>
                <a:ea typeface="Inter"/>
                <a:cs typeface="Times New Roman" panose="02020603050405020304" pitchFamily="18" charset="0"/>
                <a:sym typeface="Inter"/>
              </a:rPr>
              <a:t>The Cardiff City Hall’s versatile layout supports cooking demos, food tastings, and seated dining areas (Cardiff Council, 2023).</a:t>
            </a:r>
          </a:p>
          <a:p>
            <a:pPr marL="285750" indent="-285750" algn="just">
              <a:lnSpc>
                <a:spcPct val="250000"/>
              </a:lnSpc>
              <a:buFont typeface="Arial" panose="020B0604020202020204" pitchFamily="34" charset="0"/>
              <a:buChar char="•"/>
            </a:pPr>
            <a:r>
              <a:rPr lang="en-US" dirty="0">
                <a:latin typeface="Times New Roman" panose="02020603050405020304" pitchFamily="18" charset="0"/>
                <a:ea typeface="Inter"/>
                <a:cs typeface="Times New Roman" panose="02020603050405020304" pitchFamily="18" charset="0"/>
                <a:sym typeface="Inter"/>
              </a:rPr>
              <a:t>Staffing will include chefs, event coordinators, hospitality workers, and a team of volunteers.</a:t>
            </a:r>
          </a:p>
          <a:p>
            <a:pPr marL="285750" indent="-285750" algn="just">
              <a:lnSpc>
                <a:spcPct val="250000"/>
              </a:lnSpc>
              <a:buFont typeface="Arial" panose="020B0604020202020204" pitchFamily="34" charset="0"/>
              <a:buChar char="•"/>
            </a:pPr>
            <a:r>
              <a:rPr lang="en-US" dirty="0">
                <a:latin typeface="Times New Roman" panose="02020603050405020304" pitchFamily="18" charset="0"/>
                <a:ea typeface="Inter"/>
                <a:cs typeface="Times New Roman" panose="02020603050405020304" pitchFamily="18" charset="0"/>
                <a:sym typeface="Inter"/>
              </a:rPr>
              <a:t>Required resources include kitchens, audiovisual equipment, clear signage, and all necessary permits.</a:t>
            </a:r>
          </a:p>
          <a:p>
            <a:pPr marL="285750" indent="-285750" algn="just">
              <a:lnSpc>
                <a:spcPct val="250000"/>
              </a:lnSpc>
              <a:buFont typeface="Arial" panose="020B0604020202020204" pitchFamily="34" charset="0"/>
              <a:buChar char="•"/>
            </a:pPr>
            <a:r>
              <a:rPr lang="en-US" dirty="0">
                <a:latin typeface="Times New Roman" panose="02020603050405020304" pitchFamily="18" charset="0"/>
                <a:ea typeface="Inter"/>
                <a:cs typeface="Times New Roman" panose="02020603050405020304" pitchFamily="18" charset="0"/>
                <a:sym typeface="Inter"/>
              </a:rPr>
              <a:t>Moreover, 90% of successful food festivals rely heavily on committed volunteers for smooth operations (Meredith, 2022).</a:t>
            </a:r>
          </a:p>
        </p:txBody>
      </p:sp>
      <p:sp>
        <p:nvSpPr>
          <p:cNvPr id="23" name="TextBox 7"/>
          <p:cNvSpPr txBox="1"/>
          <p:nvPr/>
        </p:nvSpPr>
        <p:spPr>
          <a:xfrm>
            <a:off x="553772" y="1685037"/>
            <a:ext cx="16306800" cy="677108"/>
          </a:xfrm>
          <a:prstGeom prst="rect">
            <a:avLst/>
          </a:prstGeom>
        </p:spPr>
        <p:txBody>
          <a:bodyPr wrap="square" lIns="0" tIns="0" rIns="0" bIns="0" rtlCol="0" anchor="t">
            <a:spAutoFit/>
          </a:bodyPr>
          <a:lstStyle/>
          <a:p>
            <a:r>
              <a:rPr lang="en-US" sz="4400" b="1" dirty="0">
                <a:solidFill>
                  <a:srgbClr val="34231A"/>
                </a:solidFill>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Operational Factors</a:t>
            </a:r>
          </a:p>
        </p:txBody>
      </p:sp>
      <p:pic>
        <p:nvPicPr>
          <p:cNvPr id="8" name="Picture 7"/>
          <p:cNvPicPr>
            <a:picLocks noChangeAspect="1"/>
          </p:cNvPicPr>
          <p:nvPr/>
        </p:nvPicPr>
        <p:blipFill>
          <a:blip r:embed="rId3"/>
          <a:stretch>
            <a:fillRect/>
          </a:stretch>
        </p:blipFill>
        <p:spPr>
          <a:xfrm>
            <a:off x="10363201" y="3599243"/>
            <a:ext cx="7619999" cy="573525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endParaRPr lang="en-US"/>
          </a:p>
        </p:txBody>
      </p:sp>
      <p:sp>
        <p:nvSpPr>
          <p:cNvPr id="10" name="Content Placeholder 9"/>
          <p:cNvSpPr>
            <a:spLocks noGrp="1"/>
          </p:cNvSpPr>
          <p:nvPr>
            <p:ph idx="1"/>
          </p:nvPr>
        </p:nvSpPr>
        <p:spPr/>
        <p:txBody>
          <a:bodyPr/>
          <a:lstStyle/>
          <a:p>
            <a:endParaRPr lang="en-US"/>
          </a:p>
        </p:txBody>
      </p:sp>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dirty="0">
              <a:latin typeface="Times New Roman" panose="02020603050405020304" pitchFamily="18" charset="0"/>
              <a:cs typeface="Times New Roman" panose="02020603050405020304" pitchFamily="18" charset="0"/>
            </a:endParaRPr>
          </a:p>
        </p:txBody>
      </p:sp>
      <p:grpSp>
        <p:nvGrpSpPr>
          <p:cNvPr id="3" name="Group 3"/>
          <p:cNvGrpSpPr/>
          <p:nvPr/>
        </p:nvGrpSpPr>
        <p:grpSpPr>
          <a:xfrm>
            <a:off x="990600" y="956650"/>
            <a:ext cx="16306800" cy="8373700"/>
            <a:chOff x="0" y="-38100"/>
            <a:chExt cx="2975783" cy="1448197"/>
          </a:xfrm>
        </p:grpSpPr>
        <p:sp>
          <p:nvSpPr>
            <p:cNvPr id="4" name="Freeform 4"/>
            <p:cNvSpPr/>
            <p:nvPr/>
          </p:nvSpPr>
          <p:spPr>
            <a:xfrm>
              <a:off x="0" y="0"/>
              <a:ext cx="2975783" cy="1410097"/>
            </a:xfrm>
            <a:custGeom>
              <a:avLst/>
              <a:gdLst/>
              <a:ahLst/>
              <a:cxnLst/>
              <a:rect l="l" t="t" r="r" b="b"/>
              <a:pathLst>
                <a:path w="2975783" h="1410097">
                  <a:moveTo>
                    <a:pt x="0" y="0"/>
                  </a:moveTo>
                  <a:lnTo>
                    <a:pt x="2975783" y="0"/>
                  </a:lnTo>
                  <a:lnTo>
                    <a:pt x="2975783" y="1410097"/>
                  </a:lnTo>
                  <a:lnTo>
                    <a:pt x="0" y="1410097"/>
                  </a:lnTo>
                  <a:close/>
                </a:path>
              </a:pathLst>
            </a:custGeom>
            <a:solidFill>
              <a:srgbClr val="FFF8EF"/>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5" name="TextBox 5"/>
            <p:cNvSpPr txBox="1"/>
            <p:nvPr/>
          </p:nvSpPr>
          <p:spPr>
            <a:xfrm>
              <a:off x="0" y="-38100"/>
              <a:ext cx="2975783" cy="1448197"/>
            </a:xfrm>
            <a:prstGeom prst="rect">
              <a:avLst/>
            </a:prstGeom>
          </p:spPr>
          <p:txBody>
            <a:bodyPr lIns="50800" tIns="50800" rIns="50800" bIns="50800" rtlCol="0" anchor="ctr"/>
            <a:lstStyle/>
            <a:p>
              <a:pPr algn="ctr">
                <a:lnSpc>
                  <a:spcPts val="2660"/>
                </a:lnSpc>
                <a:spcBef>
                  <a:spcPct val="0"/>
                </a:spcBef>
              </a:pPr>
              <a:endParaRPr dirty="0">
                <a:latin typeface="Times New Roman" panose="02020603050405020304" pitchFamily="18" charset="0"/>
                <a:cs typeface="Times New Roman" panose="02020603050405020304" pitchFamily="18" charset="0"/>
              </a:endParaRPr>
            </a:p>
          </p:txBody>
        </p:sp>
      </p:grpSp>
      <p:sp>
        <p:nvSpPr>
          <p:cNvPr id="6" name="TextBox 6"/>
          <p:cNvSpPr txBox="1"/>
          <p:nvPr/>
        </p:nvSpPr>
        <p:spPr>
          <a:xfrm>
            <a:off x="1280304" y="2853821"/>
            <a:ext cx="9236201" cy="6155690"/>
          </a:xfrm>
          <a:prstGeom prst="rect">
            <a:avLst/>
          </a:prstGeom>
        </p:spPr>
        <p:txBody>
          <a:bodyPr lIns="0" tIns="0" rIns="0" bIns="0" rtlCol="0" anchor="t">
            <a:spAutoFit/>
          </a:bodyPr>
          <a:lstStyle/>
          <a:p>
            <a:pPr marL="285750" indent="-285750" algn="just">
              <a:lnSpc>
                <a:spcPct val="250000"/>
              </a:lnSpc>
              <a:buFont typeface="Arial" panose="020B0604020202020204" pitchFamily="34" charset="0"/>
              <a:buChar char="•"/>
            </a:pPr>
            <a:r>
              <a:rPr lang="en-US" sz="2000" dirty="0">
                <a:latin typeface="Times New Roman" panose="02020603050405020304" pitchFamily="18" charset="0"/>
                <a:ea typeface="Inter"/>
                <a:cs typeface="Times New Roman" panose="02020603050405020304" pitchFamily="18" charset="0"/>
                <a:sym typeface="Inter"/>
              </a:rPr>
              <a:t>Marketing efforts will focus on social media platforms, food blogs, travel websites, and tourism boards.</a:t>
            </a:r>
          </a:p>
          <a:p>
            <a:pPr marL="285750" indent="-285750" algn="just">
              <a:lnSpc>
                <a:spcPct val="250000"/>
              </a:lnSpc>
              <a:buFont typeface="Arial" panose="020B0604020202020204" pitchFamily="34" charset="0"/>
              <a:buChar char="•"/>
            </a:pPr>
            <a:r>
              <a:rPr lang="en-US" sz="2000" dirty="0">
                <a:latin typeface="Times New Roman" panose="02020603050405020304" pitchFamily="18" charset="0"/>
                <a:ea typeface="Inter"/>
                <a:cs typeface="Times New Roman" panose="02020603050405020304" pitchFamily="18" charset="0"/>
                <a:sym typeface="Inter"/>
              </a:rPr>
              <a:t>The partnerships with Visit Wales, culinary schools, and local producers will help boost event visibility.</a:t>
            </a:r>
          </a:p>
          <a:p>
            <a:pPr marL="285750" indent="-285750" algn="just">
              <a:lnSpc>
                <a:spcPct val="250000"/>
              </a:lnSpc>
              <a:buFont typeface="Arial" panose="020B0604020202020204" pitchFamily="34" charset="0"/>
              <a:buChar char="•"/>
            </a:pPr>
            <a:r>
              <a:rPr lang="en-US" sz="2000" dirty="0">
                <a:latin typeface="Times New Roman" panose="02020603050405020304" pitchFamily="18" charset="0"/>
                <a:ea typeface="Inter"/>
                <a:cs typeface="Times New Roman" panose="02020603050405020304" pitchFamily="18" charset="0"/>
                <a:sym typeface="Inter"/>
              </a:rPr>
              <a:t>Moreover, the targeted promotion will focus on key international markets including Europe, the US, and Australia.</a:t>
            </a:r>
          </a:p>
          <a:p>
            <a:pPr marL="285750" indent="-285750" algn="just">
              <a:lnSpc>
                <a:spcPct val="250000"/>
              </a:lnSpc>
              <a:buFont typeface="Arial" panose="020B0604020202020204" pitchFamily="34" charset="0"/>
              <a:buChar char="•"/>
            </a:pPr>
            <a:r>
              <a:rPr lang="en-US" sz="2000" dirty="0">
                <a:latin typeface="Times New Roman" panose="02020603050405020304" pitchFamily="18" charset="0"/>
                <a:ea typeface="Inter"/>
                <a:cs typeface="Times New Roman" panose="02020603050405020304" pitchFamily="18" charset="0"/>
                <a:sym typeface="Inter"/>
              </a:rPr>
              <a:t>Social media engagement with food events has increased by 40% over the last several years (ProfileTree, 2024).</a:t>
            </a:r>
          </a:p>
        </p:txBody>
      </p:sp>
      <p:sp>
        <p:nvSpPr>
          <p:cNvPr id="7" name="TextBox 7"/>
          <p:cNvSpPr txBox="1"/>
          <p:nvPr/>
        </p:nvSpPr>
        <p:spPr>
          <a:xfrm>
            <a:off x="838200" y="1744513"/>
            <a:ext cx="16306800" cy="676910"/>
          </a:xfrm>
          <a:prstGeom prst="rect">
            <a:avLst/>
          </a:prstGeom>
        </p:spPr>
        <p:txBody>
          <a:bodyPr wrap="square" lIns="0" tIns="0" rIns="0" bIns="0" rtlCol="0" anchor="t">
            <a:spAutoFit/>
          </a:bodyPr>
          <a:lstStyle/>
          <a:p>
            <a:pPr algn="ctr"/>
            <a:r>
              <a:rPr lang="en-US" sz="4400" b="1" dirty="0">
                <a:solidFill>
                  <a:srgbClr val="34231A"/>
                </a:solidFill>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Marketing and Promotion Strategy</a:t>
            </a:r>
          </a:p>
        </p:txBody>
      </p:sp>
      <p:pic>
        <p:nvPicPr>
          <p:cNvPr id="8" name="Picture 7"/>
          <p:cNvPicPr>
            <a:picLocks noChangeAspect="1"/>
          </p:cNvPicPr>
          <p:nvPr/>
        </p:nvPicPr>
        <p:blipFill>
          <a:blip r:embed="rId4"/>
          <a:stretch>
            <a:fillRect/>
          </a:stretch>
        </p:blipFill>
        <p:spPr>
          <a:xfrm>
            <a:off x="11011805" y="3238500"/>
            <a:ext cx="6133195" cy="5600321"/>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0600" y="1786573"/>
            <a:ext cx="8229600" cy="1143000"/>
          </a:xfrm>
        </p:spPr>
        <p:txBody>
          <a:bodyPr/>
          <a:lstStyle/>
          <a:p>
            <a:r>
              <a:rPr lang="en-US" altLang="en-US"/>
              <a:t>Financial Feasibility</a:t>
            </a:r>
          </a:p>
        </p:txBody>
      </p:sp>
      <p:sp>
        <p:nvSpPr>
          <p:cNvPr id="17" name="Rectangles 16"/>
          <p:cNvSpPr/>
          <p:nvPr/>
        </p:nvSpPr>
        <p:spPr>
          <a:xfrm>
            <a:off x="685800" y="1714500"/>
            <a:ext cx="16980535" cy="7148830"/>
          </a:xfrm>
          <a:prstGeom prst="rect">
            <a:avLst/>
          </a:prstGeom>
          <a:solidFill>
            <a:srgbClr val="F9FBEE"/>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en-US" sz="4000" b="1">
                <a:solidFill>
                  <a:schemeClr val="tx1"/>
                </a:solidFill>
                <a:latin typeface="Times New Roman" panose="02020603050405020304" pitchFamily="18" charset="0"/>
                <a:cs typeface="Times New Roman" panose="02020603050405020304" pitchFamily="18" charset="0"/>
              </a:rPr>
              <a:t>Financial Feasibility</a:t>
            </a:r>
          </a:p>
          <a:p>
            <a:pPr algn="ctr"/>
            <a:endParaRPr lang="en-US" altLang="en-US" sz="3200">
              <a:solidFill>
                <a:schemeClr val="tx1"/>
              </a:solidFill>
              <a:latin typeface="Times New Roman" panose="02020603050405020304" pitchFamily="18" charset="0"/>
              <a:cs typeface="Times New Roman" panose="02020603050405020304" pitchFamily="18" charset="0"/>
            </a:endParaRPr>
          </a:p>
          <a:p>
            <a:pPr marL="571500" indent="-571500" algn="l">
              <a:buFont typeface="Arial" panose="020B0604020202020204" pitchFamily="34" charset="0"/>
              <a:buChar char="•"/>
            </a:pPr>
            <a:r>
              <a:rPr lang="en-US" altLang="en-US" sz="3200" b="1">
                <a:solidFill>
                  <a:schemeClr val="tx1"/>
                </a:solidFill>
                <a:latin typeface="Times New Roman" panose="02020603050405020304" pitchFamily="18" charset="0"/>
                <a:cs typeface="Times New Roman" panose="02020603050405020304" pitchFamily="18" charset="0"/>
              </a:rPr>
              <a:t>Estimated Budget:</a:t>
            </a:r>
            <a:r>
              <a:rPr lang="en-US" altLang="en-US" sz="3200">
                <a:solidFill>
                  <a:schemeClr val="tx1"/>
                </a:solidFill>
                <a:latin typeface="Times New Roman" panose="02020603050405020304" pitchFamily="18" charset="0"/>
                <a:cs typeface="Times New Roman" panose="02020603050405020304" pitchFamily="18" charset="0"/>
              </a:rPr>
              <a:t> Hire of venue, cost of staff, logistics, marketing, security, and appearance of chefs will be budgeted for at a value of </a:t>
            </a:r>
            <a:r>
              <a:rPr lang="" altLang="en-US" sz="3200">
                <a:solidFill>
                  <a:schemeClr val="tx1"/>
                </a:solidFill>
                <a:latin typeface="Times New Roman" panose="02020603050405020304" pitchFamily="18" charset="0"/>
                <a:cs typeface="Times New Roman" panose="02020603050405020304" pitchFamily="18" charset="0"/>
              </a:rPr>
              <a:t>£</a:t>
            </a:r>
            <a:r>
              <a:rPr lang="en-US" altLang="en-US" sz="3200">
                <a:solidFill>
                  <a:schemeClr val="tx1"/>
                </a:solidFill>
                <a:latin typeface="Times New Roman" panose="02020603050405020304" pitchFamily="18" charset="0"/>
                <a:cs typeface="Times New Roman" panose="02020603050405020304" pitchFamily="18" charset="0"/>
              </a:rPr>
              <a:t>150,000.</a:t>
            </a:r>
          </a:p>
          <a:p>
            <a:pPr marL="571500" indent="-571500" algn="l">
              <a:buFont typeface="Arial" panose="020B0604020202020204" pitchFamily="34" charset="0"/>
              <a:buChar char="•"/>
            </a:pPr>
            <a:r>
              <a:rPr lang="en-US" altLang="en-US" sz="3200" b="1">
                <a:solidFill>
                  <a:schemeClr val="tx1"/>
                </a:solidFill>
                <a:latin typeface="Times New Roman" panose="02020603050405020304" pitchFamily="18" charset="0"/>
                <a:cs typeface="Times New Roman" panose="02020603050405020304" pitchFamily="18" charset="0"/>
              </a:rPr>
              <a:t>Revenue Streams:</a:t>
            </a:r>
            <a:r>
              <a:rPr lang="en-US" altLang="en-US" sz="3200">
                <a:solidFill>
                  <a:schemeClr val="tx1"/>
                </a:solidFill>
                <a:latin typeface="Times New Roman" panose="02020603050405020304" pitchFamily="18" charset="0"/>
                <a:cs typeface="Times New Roman" panose="02020603050405020304" pitchFamily="18" charset="0"/>
              </a:rPr>
              <a:t> The revenue will be obtained from selling of tickets, vendors fees, culinary masterclasses as well as sponsorships from local food brands and tourism bodies.</a:t>
            </a:r>
          </a:p>
          <a:p>
            <a:pPr marL="571500" indent="-571500" algn="l">
              <a:buFont typeface="Arial" panose="020B0604020202020204" pitchFamily="34" charset="0"/>
              <a:buChar char="•"/>
            </a:pPr>
            <a:r>
              <a:rPr lang="en-US" altLang="en-US" sz="3200" b="1">
                <a:solidFill>
                  <a:schemeClr val="tx1"/>
                </a:solidFill>
                <a:latin typeface="Times New Roman" panose="02020603050405020304" pitchFamily="18" charset="0"/>
                <a:cs typeface="Times New Roman" panose="02020603050405020304" pitchFamily="18" charset="0"/>
              </a:rPr>
              <a:t>Cost Control Strategies:</a:t>
            </a:r>
            <a:r>
              <a:rPr lang="en-US" altLang="en-US" sz="3200">
                <a:solidFill>
                  <a:schemeClr val="tx1"/>
                </a:solidFill>
                <a:latin typeface="Times New Roman" panose="02020603050405020304" pitchFamily="18" charset="0"/>
                <a:cs typeface="Times New Roman" panose="02020603050405020304" pitchFamily="18" charset="0"/>
              </a:rPr>
              <a:t> Joint ventures with local chefs, producers and culinary schools will help to lower all costs and make a contribution to the economy (Vuksanovi</a:t>
            </a:r>
            <a:r>
              <a:rPr lang="" altLang="en-US" sz="3200">
                <a:solidFill>
                  <a:schemeClr val="tx1"/>
                </a:solidFill>
                <a:latin typeface="Times New Roman" panose="02020603050405020304" pitchFamily="18" charset="0"/>
                <a:cs typeface="Times New Roman" panose="02020603050405020304" pitchFamily="18" charset="0"/>
              </a:rPr>
              <a:t>ć</a:t>
            </a:r>
            <a:r>
              <a:rPr lang="en-US" altLang="en-US" sz="3200">
                <a:solidFill>
                  <a:schemeClr val="tx1"/>
                </a:solidFill>
                <a:latin typeface="Times New Roman" panose="02020603050405020304" pitchFamily="18" charset="0"/>
                <a:cs typeface="Times New Roman" panose="02020603050405020304" pitchFamily="18" charset="0"/>
              </a:rPr>
              <a:t> et al., 2024).</a:t>
            </a:r>
          </a:p>
          <a:p>
            <a:pPr marL="571500" indent="-571500" algn="l">
              <a:buFont typeface="Arial" panose="020B0604020202020204" pitchFamily="34" charset="0"/>
              <a:buChar char="•"/>
            </a:pPr>
            <a:r>
              <a:rPr lang="en-US" altLang="en-US" sz="3200" b="1">
                <a:solidFill>
                  <a:schemeClr val="tx1"/>
                </a:solidFill>
                <a:latin typeface="Times New Roman" panose="02020603050405020304" pitchFamily="18" charset="0"/>
                <a:cs typeface="Times New Roman" panose="02020603050405020304" pitchFamily="18" charset="0"/>
              </a:rPr>
              <a:t>Financial Viability: </a:t>
            </a:r>
            <a:r>
              <a:rPr lang="en-US" altLang="en-US" sz="3200">
                <a:solidFill>
                  <a:schemeClr val="tx1"/>
                </a:solidFill>
                <a:latin typeface="Times New Roman" panose="02020603050405020304" pitchFamily="18" charset="0"/>
                <a:cs typeface="Times New Roman" panose="02020603050405020304" pitchFamily="18" charset="0"/>
              </a:rPr>
              <a:t>A comprehensive break-even analysis reveals that the event can be profitable for meeting the early sponsorships and ticket targets (Ahmed,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s 16"/>
          <p:cNvSpPr/>
          <p:nvPr/>
        </p:nvSpPr>
        <p:spPr>
          <a:xfrm>
            <a:off x="838200" y="1790700"/>
            <a:ext cx="16774795" cy="7304405"/>
          </a:xfrm>
          <a:prstGeom prst="rect">
            <a:avLst/>
          </a:prstGeom>
          <a:solidFill>
            <a:srgbClr val="F9FBEE"/>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en-US" sz="4000" b="1">
                <a:solidFill>
                  <a:schemeClr val="tx1"/>
                </a:solidFill>
                <a:latin typeface="Times New Roman" panose="02020603050405020304" pitchFamily="18" charset="0"/>
                <a:cs typeface="Times New Roman" panose="02020603050405020304" pitchFamily="18" charset="0"/>
              </a:rPr>
              <a:t>Sustainability &amp; Cultural Considerations</a:t>
            </a:r>
          </a:p>
          <a:p>
            <a:pPr algn="ctr"/>
            <a:endParaRPr lang="en-US" altLang="en-US">
              <a:solidFill>
                <a:schemeClr val="tx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endParaRPr lang="en-US" altLang="en-US">
              <a:solidFill>
                <a:schemeClr val="tx1"/>
              </a:solidFill>
              <a:latin typeface="Times New Roman" panose="02020603050405020304" pitchFamily="18" charset="0"/>
              <a:cs typeface="Times New Roman" panose="02020603050405020304" pitchFamily="18" charset="0"/>
            </a:endParaRPr>
          </a:p>
          <a:p>
            <a:pPr marL="457200" indent="-457200" algn="l">
              <a:buFont typeface="Arial" panose="020B0604020202020204" pitchFamily="34" charset="0"/>
              <a:buChar char="•"/>
            </a:pPr>
            <a:r>
              <a:rPr lang="en-US" altLang="en-US" sz="3200" b="1">
                <a:solidFill>
                  <a:schemeClr val="tx1"/>
                </a:solidFill>
                <a:latin typeface="Times New Roman" panose="02020603050405020304" pitchFamily="18" charset="0"/>
                <a:cs typeface="Times New Roman" panose="02020603050405020304" pitchFamily="18" charset="0"/>
              </a:rPr>
              <a:t>Use of Local, Seasonal Ingredients:</a:t>
            </a:r>
            <a:r>
              <a:rPr lang="en-US" altLang="en-US" sz="3200">
                <a:solidFill>
                  <a:schemeClr val="tx1"/>
                </a:solidFill>
                <a:latin typeface="Times New Roman" panose="02020603050405020304" pitchFamily="18" charset="0"/>
                <a:cs typeface="Times New Roman" panose="02020603050405020304" pitchFamily="18" charset="0"/>
              </a:rPr>
              <a:t> Highlight of local Welsh produce, seasonal, less carbon footprint and promotion of agriculture in the vicinity (Sanderson and Marsden, 2020).</a:t>
            </a:r>
          </a:p>
          <a:p>
            <a:pPr marL="457200" indent="-457200" algn="l">
              <a:buFont typeface="Arial" panose="020B0604020202020204" pitchFamily="34" charset="0"/>
              <a:buChar char="•"/>
            </a:pPr>
            <a:r>
              <a:rPr lang="en-US" altLang="en-US" sz="3200" b="1">
                <a:solidFill>
                  <a:schemeClr val="tx1"/>
                </a:solidFill>
                <a:latin typeface="Times New Roman" panose="02020603050405020304" pitchFamily="18" charset="0"/>
                <a:cs typeface="Times New Roman" panose="02020603050405020304" pitchFamily="18" charset="0"/>
              </a:rPr>
              <a:t>Eco-Friendly Practices:</a:t>
            </a:r>
            <a:r>
              <a:rPr lang="en-US" altLang="en-US" sz="3200">
                <a:solidFill>
                  <a:schemeClr val="tx1"/>
                </a:solidFill>
                <a:latin typeface="Times New Roman" panose="02020603050405020304" pitchFamily="18" charset="0"/>
                <a:cs typeface="Times New Roman" panose="02020603050405020304" pitchFamily="18" charset="0"/>
              </a:rPr>
              <a:t> Application of waste reduction, composting stations, and biodegradable materials on all venues (Puangmanee and Saearlee, 2021).</a:t>
            </a:r>
          </a:p>
          <a:p>
            <a:pPr marL="457200" indent="-457200" algn="l">
              <a:buFont typeface="Arial" panose="020B0604020202020204" pitchFamily="34" charset="0"/>
              <a:buChar char="•"/>
            </a:pPr>
            <a:r>
              <a:rPr lang="en-US" altLang="en-US" sz="3200" b="1">
                <a:solidFill>
                  <a:schemeClr val="tx1"/>
                </a:solidFill>
                <a:latin typeface="Times New Roman" panose="02020603050405020304" pitchFamily="18" charset="0"/>
                <a:cs typeface="Times New Roman" panose="02020603050405020304" pitchFamily="18" charset="0"/>
              </a:rPr>
              <a:t>Promotion of Welsh Culture:</a:t>
            </a:r>
            <a:r>
              <a:rPr lang="en-US" altLang="en-US" sz="3200">
                <a:solidFill>
                  <a:schemeClr val="tx1"/>
                </a:solidFill>
                <a:latin typeface="Times New Roman" panose="02020603050405020304" pitchFamily="18" charset="0"/>
                <a:cs typeface="Times New Roman" panose="02020603050405020304" pitchFamily="18" charset="0"/>
              </a:rPr>
              <a:t> Activities will promote Welsh culinary heritage, language, and traditional recipes in order to develop cultural pride.</a:t>
            </a:r>
          </a:p>
          <a:p>
            <a:pPr marL="457200" indent="-457200" algn="l">
              <a:buFont typeface="Arial" panose="020B0604020202020204" pitchFamily="34" charset="0"/>
              <a:buChar char="•"/>
            </a:pPr>
            <a:r>
              <a:rPr lang="en-US" altLang="en-US" sz="3200" b="1">
                <a:solidFill>
                  <a:schemeClr val="tx1"/>
                </a:solidFill>
                <a:latin typeface="Times New Roman" panose="02020603050405020304" pitchFamily="18" charset="0"/>
                <a:cs typeface="Times New Roman" panose="02020603050405020304" pitchFamily="18" charset="0"/>
              </a:rPr>
              <a:t>Community Engagement: </a:t>
            </a:r>
            <a:r>
              <a:rPr lang="en-US" altLang="en-US" sz="3200">
                <a:solidFill>
                  <a:schemeClr val="tx1"/>
                </a:solidFill>
                <a:latin typeface="Times New Roman" panose="02020603050405020304" pitchFamily="18" charset="0"/>
                <a:cs typeface="Times New Roman" panose="02020603050405020304" pitchFamily="18" charset="0"/>
              </a:rPr>
              <a:t>Constant cooperation with the local communities and heritage groups promises inclusion and authenticity (Elisabetta Del Soldato and Massari, 2024).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714183"/>
            <a:ext cx="8229600" cy="1143000"/>
          </a:xfrm>
        </p:spPr>
        <p:txBody>
          <a:bodyPr/>
          <a:lstStyle/>
          <a:p>
            <a:endParaRPr lang="en-US"/>
          </a:p>
        </p:txBody>
      </p:sp>
      <p:sp>
        <p:nvSpPr>
          <p:cNvPr id="3" name="Content Placeholder 2"/>
          <p:cNvSpPr>
            <a:spLocks noGrp="1"/>
          </p:cNvSpPr>
          <p:nvPr>
            <p:ph idx="1"/>
          </p:nvPr>
        </p:nvSpPr>
        <p:spPr>
          <a:xfrm>
            <a:off x="1219200" y="3551555"/>
            <a:ext cx="15660370" cy="5051425"/>
          </a:xfrm>
        </p:spPr>
        <p:txBody>
          <a:bodyPr/>
          <a:lstStyle/>
          <a:p>
            <a:endParaRPr lang="en-US"/>
          </a:p>
        </p:txBody>
      </p:sp>
      <p:sp>
        <p:nvSpPr>
          <p:cNvPr id="17" name="Rectangles 16"/>
          <p:cNvSpPr/>
          <p:nvPr/>
        </p:nvSpPr>
        <p:spPr>
          <a:xfrm>
            <a:off x="990600" y="571817"/>
            <a:ext cx="16535400" cy="8001000"/>
          </a:xfrm>
          <a:prstGeom prst="rect">
            <a:avLst/>
          </a:prstGeom>
          <a:solidFill>
            <a:srgbClr val="F9FBEE"/>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en-US" sz="3600" b="1" dirty="0">
                <a:solidFill>
                  <a:schemeClr val="tx1"/>
                </a:solidFill>
                <a:latin typeface="Times New Roman" panose="02020603050405020304" pitchFamily="18" charset="0"/>
                <a:cs typeface="Times New Roman" panose="02020603050405020304" pitchFamily="18" charset="0"/>
              </a:rPr>
              <a:t>Risk Assessment &amp; Contingency Planning</a:t>
            </a:r>
          </a:p>
          <a:p>
            <a:pPr algn="ctr"/>
            <a:endParaRPr lang="en-US" altLang="en-US" sz="3600" dirty="0">
              <a:solidFill>
                <a:schemeClr val="tx1"/>
              </a:solidFill>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US" altLang="en-US" sz="3600" b="1" dirty="0">
                <a:solidFill>
                  <a:schemeClr val="tx1"/>
                </a:solidFill>
                <a:latin typeface="Times New Roman" panose="02020603050405020304" pitchFamily="18" charset="0"/>
                <a:cs typeface="Times New Roman" panose="02020603050405020304" pitchFamily="18" charset="0"/>
              </a:rPr>
              <a:t>Weather Disruption Plan:</a:t>
            </a:r>
            <a:r>
              <a:rPr lang="en-US" altLang="en-US" sz="3600" dirty="0">
                <a:solidFill>
                  <a:schemeClr val="tx1"/>
                </a:solidFill>
                <a:latin typeface="Times New Roman" panose="02020603050405020304" pitchFamily="18" charset="0"/>
                <a:cs typeface="Times New Roman" panose="02020603050405020304" pitchFamily="18" charset="0"/>
              </a:rPr>
              <a:t> Outdoors will be tents, </a:t>
            </a:r>
            <a:r>
              <a:rPr lang="en-US" altLang="en-US" sz="3600" dirty="0" err="1">
                <a:solidFill>
                  <a:schemeClr val="tx1"/>
                </a:solidFill>
                <a:latin typeface="Times New Roman" panose="02020603050405020304" pitchFamily="18" charset="0"/>
                <a:cs typeface="Times New Roman" panose="02020603050405020304" pitchFamily="18" charset="0"/>
              </a:rPr>
              <a:t>wather</a:t>
            </a:r>
            <a:r>
              <a:rPr lang="en-US" altLang="en-US" sz="3600" dirty="0">
                <a:solidFill>
                  <a:schemeClr val="tx1"/>
                </a:solidFill>
                <a:latin typeface="Times New Roman" panose="02020603050405020304" pitchFamily="18" charset="0"/>
                <a:cs typeface="Times New Roman" panose="02020603050405020304" pitchFamily="18" charset="0"/>
              </a:rPr>
              <a:t> proof structures with city hall as the indoor backup.</a:t>
            </a:r>
          </a:p>
          <a:p>
            <a:pPr marL="285750" indent="-285750" algn="l">
              <a:buFont typeface="Arial" panose="020B0604020202020204" pitchFamily="34" charset="0"/>
              <a:buChar char="•"/>
            </a:pPr>
            <a:r>
              <a:rPr lang="en-US" altLang="en-US" sz="3600" b="1" dirty="0">
                <a:solidFill>
                  <a:schemeClr val="tx1"/>
                </a:solidFill>
                <a:latin typeface="Times New Roman" panose="02020603050405020304" pitchFamily="18" charset="0"/>
                <a:cs typeface="Times New Roman" panose="02020603050405020304" pitchFamily="18" charset="0"/>
              </a:rPr>
              <a:t>Health &amp; Safety Protocols:</a:t>
            </a:r>
            <a:r>
              <a:rPr lang="en-US" altLang="en-US" sz="3600" dirty="0">
                <a:solidFill>
                  <a:schemeClr val="tx1"/>
                </a:solidFill>
                <a:latin typeface="Times New Roman" panose="02020603050405020304" pitchFamily="18" charset="0"/>
                <a:cs typeface="Times New Roman" panose="02020603050405020304" pitchFamily="18" charset="0"/>
              </a:rPr>
              <a:t> Detailed health, safety, and what to do in the case of emergency guidelines will be compiled in accordance too UK event regulations.</a:t>
            </a:r>
          </a:p>
          <a:p>
            <a:pPr marL="285750" indent="-285750" algn="l">
              <a:buFont typeface="Arial" panose="020B0604020202020204" pitchFamily="34" charset="0"/>
              <a:buChar char="•"/>
            </a:pPr>
            <a:r>
              <a:rPr lang="en-US" altLang="en-US" sz="3600" b="1" dirty="0">
                <a:solidFill>
                  <a:schemeClr val="tx1"/>
                </a:solidFill>
                <a:latin typeface="Times New Roman" panose="02020603050405020304" pitchFamily="18" charset="0"/>
                <a:cs typeface="Times New Roman" panose="02020603050405020304" pitchFamily="18" charset="0"/>
              </a:rPr>
              <a:t>Financial Risk Management: </a:t>
            </a:r>
            <a:r>
              <a:rPr lang="en-US" altLang="en-US" sz="3600" dirty="0">
                <a:solidFill>
                  <a:schemeClr val="tx1"/>
                </a:solidFill>
                <a:latin typeface="Times New Roman" panose="02020603050405020304" pitchFamily="18" charset="0"/>
                <a:cs typeface="Times New Roman" panose="02020603050405020304" pitchFamily="18" charset="0"/>
              </a:rPr>
              <a:t>10% contingency fund will be part of the budget to cater for unforeseen costs.</a:t>
            </a:r>
          </a:p>
          <a:p>
            <a:pPr marL="285750" indent="-285750" algn="l">
              <a:buFont typeface="Arial" panose="020B0604020202020204" pitchFamily="34" charset="0"/>
              <a:buChar char="•"/>
            </a:pPr>
            <a:r>
              <a:rPr lang="en-US" altLang="en-US" sz="3600" b="1" dirty="0">
                <a:solidFill>
                  <a:schemeClr val="tx1"/>
                </a:solidFill>
                <a:latin typeface="Times New Roman" panose="02020603050405020304" pitchFamily="18" charset="0"/>
                <a:cs typeface="Times New Roman" panose="02020603050405020304" pitchFamily="18" charset="0"/>
              </a:rPr>
              <a:t>Low Attendance Response:</a:t>
            </a:r>
            <a:r>
              <a:rPr lang="en-US" altLang="en-US" sz="3600" dirty="0">
                <a:solidFill>
                  <a:schemeClr val="tx1"/>
                </a:solidFill>
                <a:latin typeface="Times New Roman" panose="02020603050405020304" pitchFamily="18" charset="0"/>
                <a:cs typeface="Times New Roman" panose="02020603050405020304" pitchFamily="18" charset="0"/>
              </a:rPr>
              <a:t> In the case of low attendance than expected, specific digital promotions, influencer reach out, and offering discounts will be used.</a:t>
            </a:r>
          </a:p>
          <a:p>
            <a:pPr marL="285750" indent="-285750" algn="l">
              <a:buFont typeface="Arial" panose="020B0604020202020204" pitchFamily="34" charset="0"/>
              <a:buChar char="•"/>
            </a:pPr>
            <a:endParaRPr lang="en-US" altLang="en-US" sz="36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943100"/>
            <a:ext cx="8229600" cy="1249680"/>
          </a:xfrm>
        </p:spPr>
        <p:txBody>
          <a:bodyPr/>
          <a:lstStyle/>
          <a:p>
            <a:endParaRPr lang="en-US"/>
          </a:p>
        </p:txBody>
      </p:sp>
      <p:sp>
        <p:nvSpPr>
          <p:cNvPr id="3" name="Content Placeholder 2"/>
          <p:cNvSpPr>
            <a:spLocks noGrp="1"/>
          </p:cNvSpPr>
          <p:nvPr>
            <p:ph idx="1"/>
          </p:nvPr>
        </p:nvSpPr>
        <p:spPr/>
        <p:txBody>
          <a:bodyPr/>
          <a:lstStyle/>
          <a:p>
            <a:endParaRPr lang="en-US"/>
          </a:p>
        </p:txBody>
      </p:sp>
      <p:sp>
        <p:nvSpPr>
          <p:cNvPr id="17" name="Rectangles 16"/>
          <p:cNvSpPr/>
          <p:nvPr/>
        </p:nvSpPr>
        <p:spPr>
          <a:xfrm>
            <a:off x="838200" y="1526540"/>
            <a:ext cx="16757650" cy="7960995"/>
          </a:xfrm>
          <a:prstGeom prst="rect">
            <a:avLst/>
          </a:prstGeom>
          <a:solidFill>
            <a:srgbClr val="F9FBEE"/>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r>
              <a:rPr lang="en-US" altLang="en-US" sz="3600" dirty="0">
                <a:latin typeface="Times New Roman" panose="02020603050405020304" pitchFamily="18" charset="0"/>
                <a:cs typeface="Times New Roman" panose="02020603050405020304" pitchFamily="18" charset="0"/>
              </a:rPr>
              <a:t> </a:t>
            </a:r>
            <a:r>
              <a:rPr lang="en-US" altLang="en-US" sz="3600" b="1" dirty="0">
                <a:solidFill>
                  <a:schemeClr val="tx1"/>
                </a:solidFill>
                <a:latin typeface="Times New Roman" panose="02020603050405020304" pitchFamily="18" charset="0"/>
                <a:cs typeface="Times New Roman" panose="02020603050405020304" pitchFamily="18" charset="0"/>
              </a:rPr>
              <a:t>Conclusion</a:t>
            </a:r>
          </a:p>
          <a:p>
            <a:pPr marL="571500" indent="-571500" algn="ctr">
              <a:buFont typeface="Arial" panose="020B0604020202020204" pitchFamily="34" charset="0"/>
              <a:buChar char="•"/>
            </a:pPr>
            <a:endParaRPr lang="en-US" altLang="en-US" sz="3600" dirty="0">
              <a:solidFill>
                <a:schemeClr val="tx1"/>
              </a:solidFill>
              <a:latin typeface="Times New Roman" panose="02020603050405020304" pitchFamily="18" charset="0"/>
              <a:cs typeface="Times New Roman" panose="02020603050405020304" pitchFamily="18" charset="0"/>
            </a:endParaRPr>
          </a:p>
          <a:p>
            <a:pPr marL="571500" indent="-571500" algn="l">
              <a:buFont typeface="Arial" panose="020B0604020202020204" pitchFamily="34" charset="0"/>
              <a:buChar char="•"/>
            </a:pPr>
            <a:r>
              <a:rPr lang="en-US" altLang="en-US" sz="3600" b="1" dirty="0">
                <a:solidFill>
                  <a:schemeClr val="tx1"/>
                </a:solidFill>
                <a:latin typeface="Times New Roman" panose="02020603050405020304" pitchFamily="18" charset="0"/>
                <a:cs typeface="Times New Roman" panose="02020603050405020304" pitchFamily="18" charset="0"/>
              </a:rPr>
              <a:t>Celebration of Welsh Identity:</a:t>
            </a:r>
            <a:r>
              <a:rPr lang="en-US" altLang="en-US" sz="3600" dirty="0">
                <a:solidFill>
                  <a:schemeClr val="tx1"/>
                </a:solidFill>
                <a:latin typeface="Times New Roman" panose="02020603050405020304" pitchFamily="18" charset="0"/>
                <a:cs typeface="Times New Roman" panose="02020603050405020304" pitchFamily="18" charset="0"/>
              </a:rPr>
              <a:t> The festival is a great opportunity to promote the noteworthy culinary history of Wales on a national and global basis.</a:t>
            </a:r>
          </a:p>
          <a:p>
            <a:pPr marL="571500" indent="-571500" algn="l">
              <a:buFont typeface="Arial" panose="020B0604020202020204" pitchFamily="34" charset="0"/>
              <a:buChar char="•"/>
            </a:pPr>
            <a:r>
              <a:rPr lang="en-US" altLang="en-US" sz="3600" b="1" dirty="0">
                <a:solidFill>
                  <a:schemeClr val="tx1"/>
                </a:solidFill>
                <a:latin typeface="Times New Roman" panose="02020603050405020304" pitchFamily="18" charset="0"/>
                <a:cs typeface="Times New Roman" panose="02020603050405020304" pitchFamily="18" charset="0"/>
              </a:rPr>
              <a:t>Tourism and Economic Growth:</a:t>
            </a:r>
            <a:r>
              <a:rPr lang="en-US" altLang="en-US" sz="3600" dirty="0">
                <a:solidFill>
                  <a:schemeClr val="tx1"/>
                </a:solidFill>
                <a:latin typeface="Times New Roman" panose="02020603050405020304" pitchFamily="18" charset="0"/>
                <a:cs typeface="Times New Roman" panose="02020603050405020304" pitchFamily="18" charset="0"/>
              </a:rPr>
              <a:t> The event will </a:t>
            </a:r>
            <a:r>
              <a:rPr lang="en-US" altLang="en-US" sz="3600" dirty="0" err="1">
                <a:solidFill>
                  <a:schemeClr val="tx1"/>
                </a:solidFill>
                <a:latin typeface="Times New Roman" panose="02020603050405020304" pitchFamily="18" charset="0"/>
                <a:cs typeface="Times New Roman" panose="02020603050405020304" pitchFamily="18" charset="0"/>
              </a:rPr>
              <a:t>revitalise</a:t>
            </a:r>
            <a:r>
              <a:rPr lang="en-US" altLang="en-US" sz="3600" dirty="0">
                <a:solidFill>
                  <a:schemeClr val="tx1"/>
                </a:solidFill>
                <a:latin typeface="Times New Roman" panose="02020603050405020304" pitchFamily="18" charset="0"/>
                <a:cs typeface="Times New Roman" panose="02020603050405020304" pitchFamily="18" charset="0"/>
              </a:rPr>
              <a:t> the tourism and hospitality sector in Cardiff, which will help local businesses.</a:t>
            </a:r>
          </a:p>
          <a:p>
            <a:pPr marL="571500" indent="-571500" algn="l">
              <a:buFont typeface="Arial" panose="020B0604020202020204" pitchFamily="34" charset="0"/>
              <a:buChar char="•"/>
            </a:pPr>
            <a:r>
              <a:rPr lang="en-US" altLang="en-US" sz="3600" b="1" dirty="0">
                <a:solidFill>
                  <a:schemeClr val="tx1"/>
                </a:solidFill>
                <a:latin typeface="Times New Roman" panose="02020603050405020304" pitchFamily="18" charset="0"/>
                <a:cs typeface="Times New Roman" panose="02020603050405020304" pitchFamily="18" charset="0"/>
              </a:rPr>
              <a:t>Long-Term Vision: </a:t>
            </a:r>
            <a:r>
              <a:rPr lang="en-US" altLang="en-US" sz="3600" dirty="0">
                <a:solidFill>
                  <a:schemeClr val="tx1"/>
                </a:solidFill>
                <a:latin typeface="Times New Roman" panose="02020603050405020304" pitchFamily="18" charset="0"/>
                <a:cs typeface="Times New Roman" panose="02020603050405020304" pitchFamily="18" charset="0"/>
              </a:rPr>
              <a:t>The Possibility of becoming an annual flagship event, taking a permanent shape to boost the brand of Welsh food tourism.</a:t>
            </a:r>
          </a:p>
          <a:p>
            <a:pPr marL="571500" indent="-571500" algn="l">
              <a:buFont typeface="Arial" panose="020B0604020202020204" pitchFamily="34" charset="0"/>
              <a:buChar char="•"/>
            </a:pPr>
            <a:r>
              <a:rPr lang="en-US" altLang="en-US" sz="3600" b="1" dirty="0">
                <a:solidFill>
                  <a:schemeClr val="tx1"/>
                </a:solidFill>
                <a:latin typeface="Times New Roman" panose="02020603050405020304" pitchFamily="18" charset="0"/>
                <a:cs typeface="Times New Roman" panose="02020603050405020304" pitchFamily="18" charset="0"/>
              </a:rPr>
              <a:t>Concordance with the Sustainable and Cultural Goals:</a:t>
            </a:r>
            <a:r>
              <a:rPr lang="en-US" altLang="en-US" sz="3600" dirty="0">
                <a:solidFill>
                  <a:schemeClr val="tx1"/>
                </a:solidFill>
                <a:latin typeface="Times New Roman" panose="02020603050405020304" pitchFamily="18" charset="0"/>
                <a:cs typeface="Times New Roman" panose="02020603050405020304" pitchFamily="18" charset="0"/>
              </a:rPr>
              <a:t> Supports eco-consciousness and preservation of culture, which reflects the country’s national values.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dirty="0">
              <a:latin typeface="Times New Roman" panose="02020603050405020304" pitchFamily="18" charset="0"/>
              <a:cs typeface="Times New Roman" panose="02020603050405020304" pitchFamily="18" charset="0"/>
            </a:endParaRPr>
          </a:p>
        </p:txBody>
      </p:sp>
      <p:grpSp>
        <p:nvGrpSpPr>
          <p:cNvPr id="3" name="Group 3"/>
          <p:cNvGrpSpPr/>
          <p:nvPr/>
        </p:nvGrpSpPr>
        <p:grpSpPr>
          <a:xfrm>
            <a:off x="990600" y="591524"/>
            <a:ext cx="16306800" cy="8738872"/>
            <a:chOff x="0" y="-101247"/>
            <a:chExt cx="2975783" cy="1511352"/>
          </a:xfrm>
        </p:grpSpPr>
        <p:sp>
          <p:nvSpPr>
            <p:cNvPr id="4" name="Freeform 4"/>
            <p:cNvSpPr/>
            <p:nvPr/>
          </p:nvSpPr>
          <p:spPr>
            <a:xfrm>
              <a:off x="0" y="0"/>
              <a:ext cx="2975783" cy="1410097"/>
            </a:xfrm>
            <a:custGeom>
              <a:avLst/>
              <a:gdLst/>
              <a:ahLst/>
              <a:cxnLst/>
              <a:rect l="l" t="t" r="r" b="b"/>
              <a:pathLst>
                <a:path w="2975783" h="1410097">
                  <a:moveTo>
                    <a:pt x="0" y="0"/>
                  </a:moveTo>
                  <a:lnTo>
                    <a:pt x="2975783" y="0"/>
                  </a:lnTo>
                  <a:lnTo>
                    <a:pt x="2975783" y="1410097"/>
                  </a:lnTo>
                  <a:lnTo>
                    <a:pt x="0" y="1410097"/>
                  </a:lnTo>
                  <a:close/>
                </a:path>
              </a:pathLst>
            </a:custGeom>
            <a:solidFill>
              <a:srgbClr val="FFF8EF"/>
            </a:solidFill>
          </p:spPr>
          <p:txBody>
            <a:bodyPr/>
            <a:lstStyle/>
            <a:p>
              <a:endParaRPr lang="en-GB" dirty="0">
                <a:latin typeface="Times New Roman" panose="02020603050405020304" pitchFamily="18" charset="0"/>
                <a:cs typeface="Times New Roman" panose="02020603050405020304" pitchFamily="18" charset="0"/>
              </a:endParaRPr>
            </a:p>
          </p:txBody>
        </p:sp>
        <p:sp>
          <p:nvSpPr>
            <p:cNvPr id="5" name="TextBox 5"/>
            <p:cNvSpPr txBox="1"/>
            <p:nvPr/>
          </p:nvSpPr>
          <p:spPr>
            <a:xfrm>
              <a:off x="0" y="-101247"/>
              <a:ext cx="2975783" cy="1511352"/>
            </a:xfrm>
            <a:prstGeom prst="rect">
              <a:avLst/>
            </a:prstGeom>
          </p:spPr>
          <p:txBody>
            <a:bodyPr lIns="50800" tIns="50800" rIns="50800" bIns="50800" rtlCol="0" anchor="ctr"/>
            <a:lstStyle/>
            <a:p>
              <a:pPr algn="ctr">
                <a:lnSpc>
                  <a:spcPts val="2660"/>
                </a:lnSpc>
                <a:spcBef>
                  <a:spcPct val="0"/>
                </a:spcBef>
              </a:pPr>
              <a:endParaRPr dirty="0">
                <a:latin typeface="Times New Roman" panose="02020603050405020304" pitchFamily="18" charset="0"/>
                <a:cs typeface="Times New Roman" panose="02020603050405020304" pitchFamily="18" charset="0"/>
              </a:endParaRPr>
            </a:p>
          </p:txBody>
        </p:sp>
      </p:grpSp>
      <p:sp>
        <p:nvSpPr>
          <p:cNvPr id="6" name="TextBox 6"/>
          <p:cNvSpPr txBox="1"/>
          <p:nvPr/>
        </p:nvSpPr>
        <p:spPr>
          <a:xfrm>
            <a:off x="1447800" y="2499360"/>
            <a:ext cx="15392400" cy="6805295"/>
          </a:xfrm>
          <a:prstGeom prst="rect">
            <a:avLst/>
          </a:prstGeom>
        </p:spPr>
        <p:txBody>
          <a:bodyPr wrap="square" lIns="0" tIns="0" rIns="0" bIns="0" rtlCol="0" anchor="t">
            <a:noAutofit/>
          </a:bodyPr>
          <a:lstStyle/>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Ahmed, A. (2022). Planning an International Business Event: Company X. [online] Available at: https://www.theseus.fi/bitstream/handle/10024/786908/Ahmed_Alan.pdf?sequence=2 [Accessed 15 May 2025].</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Brown, G.A.R.Y., (2022). Excess and the edge; Popular Cultural Revival of a City.</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Cardiff Council. (2023). City Hall: Venue Hire Information.</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Cardiff Partnership. (2022). Cardiff Today Report.</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Cvent. (2023). City Hall, Cardiff – Event Space and Meeting Rooms.</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Davies, K., Gouthro, M.B., Matthews, N. and Richards, V., (2023). Festival participation, inclusion and poverty: an exploratory study. Tourism and Hospitality, 4(1), pp.51-74.</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Elisabetta Del Soldato and Massari, S. (2024). Creativity and digital strategies to support food cultural heritage in Mediterranean rural areas. Euromed Journal of Business. doi:https://doi.org/10.1108/emjb-05-2023-0152.</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Fox, D. et al. (2014) Doing events research: from theory to practice. Routledge: Oxford </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Getz, D. and Page, S. (2019) Event studies: theory, research and policy for planned events. 3rd Edition. Routledge: Oxford </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Grand View Research. (2024). UK Culinary Tourism Market Size and Outlook, 2023–2030.</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Güne</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ş</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 E. (2022) 'Contributions of local festivals in the context of sustainable tourism', Journal of Tourism and Gastronomy Studies, 10(1), pp. 39–51.</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Haven-Tang, C., Thomas, A., and Fisher, R. (2022). To what extent does the food tourism ‘label’ enhance local food supply chains? Experiences from Southeast Wales. Tourism and Hospitality, 3(1), 153–160.</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Meredith, J. (2022). Project management: a managerial approach </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O’Toole, W. (2011). Events feasibility and development: from strategy to operations. Elsevier: Oxford</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ProfileTree. (2024). Restaurants Social Media Statistics: A Powerful Tool for Growth.</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Puangmanee, S. and Saearlee, M. (2021). Management of Solid Waste from Phuket International Marathon Running Event. International Journal of Environmental Impacts: Management, Mitigation and Recovery, 4(3), pp.289–301. doi:https://doi.org/10.2495/ei-v4-n3-289-301.</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Sanderson, A. and Marsden, T. (2020). A Welsh Food System Fit For Future Generations. [online] Available at: https://www.wwf.org.uk/sites/default/files/2020-03/WWF_Full%20Report_Food_Final_3.pdf.</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Sweet, T. K., El Khatib, K., Bristow, N., Drysdale, B., and Jenkins, N. (2016). Commercial photovoltaic system design for Cardiff City Hall. Proceedings of the Institution of Civil Engineers-Energy, 169(1), 18-29.</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The Week. (2025). The UK's Best Food and Drink Festivals in 2025.</a:t>
            </a:r>
          </a:p>
          <a:p>
            <a:pPr marL="285750" indent="-285750" algn="just">
              <a:lnSpc>
                <a:spcPct val="150000"/>
              </a:lnSpc>
              <a:buFont typeface="Arial" panose="020B0604020202020204" pitchFamily="34" charset="0"/>
              <a:buChar char="•"/>
            </a:pP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Vuksanovi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 N., Demirovi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 Bajrami, D., Petrovi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 M.D., Radovanovi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 M.M., Malinovi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-Mili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evi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 S., Radosavac, A., Obradovi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 V. and Ergovi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 Ravan</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č</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i</a:t>
            </a:r>
            <a:r>
              <a:rPr lang="" altLang="en-US" sz="1200" dirty="0">
                <a:solidFill>
                  <a:srgbClr val="545454"/>
                </a:solidFill>
                <a:latin typeface="Times New Roman" panose="02020603050405020304" pitchFamily="18" charset="0"/>
                <a:ea typeface="Inter"/>
                <a:cs typeface="Times New Roman" panose="02020603050405020304" pitchFamily="18" charset="0"/>
                <a:sym typeface="Inter"/>
              </a:rPr>
              <a:t>ć</a:t>
            </a:r>
            <a:r>
              <a:rPr lang="en-US" altLang="en-US" sz="1200" dirty="0">
                <a:solidFill>
                  <a:srgbClr val="545454"/>
                </a:solidFill>
                <a:latin typeface="Times New Roman" panose="02020603050405020304" pitchFamily="18" charset="0"/>
                <a:ea typeface="Inter"/>
                <a:cs typeface="Times New Roman" panose="02020603050405020304" pitchFamily="18" charset="0"/>
                <a:sym typeface="Inter"/>
              </a:rPr>
              <a:t>, M. (2024). The Role of Culinary Tourism in Local Marketplace Business—New Outlook in the Selected Developing Area. Agriculture, [online] 14(1), p.130. doi:https://doi.org/10.3390/agriculture14010130.</a:t>
            </a:r>
          </a:p>
        </p:txBody>
      </p:sp>
      <p:sp>
        <p:nvSpPr>
          <p:cNvPr id="7" name="TextBox 7"/>
          <p:cNvSpPr txBox="1"/>
          <p:nvPr/>
        </p:nvSpPr>
        <p:spPr>
          <a:xfrm>
            <a:off x="1012166" y="1499446"/>
            <a:ext cx="16306800" cy="677108"/>
          </a:xfrm>
          <a:prstGeom prst="rect">
            <a:avLst/>
          </a:prstGeom>
        </p:spPr>
        <p:txBody>
          <a:bodyPr wrap="square" lIns="0" tIns="0" rIns="0" bIns="0" rtlCol="0" anchor="t">
            <a:spAutoFit/>
          </a:bodyPr>
          <a:lstStyle/>
          <a:p>
            <a:pPr algn="ctr"/>
            <a:r>
              <a:rPr lang="en-US" sz="4400" b="1" dirty="0">
                <a:solidFill>
                  <a:srgbClr val="34231A"/>
                </a:solidFill>
                <a:latin typeface="Times New Roman" panose="02020603050405020304" pitchFamily="18" charset="0"/>
                <a:ea typeface="Black Mango Light" panose="02020A03060303060403"/>
                <a:cs typeface="Times New Roman" panose="02020603050405020304" pitchFamily="18" charset="0"/>
                <a:sym typeface="Black Mango Light" panose="02020A03060303060403"/>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2788</Words>
  <Application>Microsoft Office PowerPoint</Application>
  <PresentationFormat>Custom</PresentationFormat>
  <Paragraphs>136</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Black Mango Light</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Feasibility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Dark Blue and Gold Elegant Modern Hotel Presentation</dc:title>
  <dc:creator/>
  <cp:lastModifiedBy>Elena Tudorache</cp:lastModifiedBy>
  <cp:revision>42</cp:revision>
  <dcterms:created xsi:type="dcterms:W3CDTF">2006-08-16T00:00:00Z</dcterms:created>
  <dcterms:modified xsi:type="dcterms:W3CDTF">2025-05-24T23:19:07Z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AC32D8E916F94DF7ADB530C4CDB7FA76_12</vt:lpwstr>
  </property>
  <property fmtid="{D5CDD505-2E9C-101B-9397-08002B2CF9AE}" pid="3" name="KSOProductBuildVer">
    <vt:lpwstr>1033-12.2.0.21179</vt:lpwstr>
  </property>
</Properties>
</file>