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8288000" cy="10287000"/>
  <p:notesSz cx="6858000" cy="9144000"/>
  <p:embeddedFontLst>
    <p:embeddedFont>
      <p:font typeface="Arial Bold" panose="020B0704020202020204" charset="0"/>
      <p:regular r:id="rId19"/>
      <p:bold r:id="rId20"/>
    </p:embeddedFont>
    <p:embeddedFont>
      <p:font typeface="Arial Bold Italics" panose="020B0704020202090204" pitchFamily="34" charset="0"/>
      <p:regular r:id="rId21"/>
    </p:embeddedFont>
    <p:embeddedFont>
      <p:font typeface="Arial Italics" panose="020B0604020202090204" pitchFamily="3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94622" autoAdjust="0"/>
  </p:normalViewPr>
  <p:slideViewPr>
    <p:cSldViewPr>
      <p:cViewPr varScale="1">
        <p:scale>
          <a:sx n="66" d="100"/>
          <a:sy n="66" d="100"/>
        </p:scale>
        <p:origin x="197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tableStyles" Target="tableStyles.xml" /><Relationship Id="rId3" Type="http://schemas.openxmlformats.org/officeDocument/2006/relationships/slide" Target="slides/slide2.xml" /><Relationship Id="rId21" Type="http://schemas.openxmlformats.org/officeDocument/2006/relationships/font" Target="fonts/font3.fntdata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font" Target="fonts/font2.fnt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viewProps" Target="viewProp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presProps" Target="presProps.xml" /><Relationship Id="rId10" Type="http://schemas.openxmlformats.org/officeDocument/2006/relationships/slide" Target="slides/slide9.xml" /><Relationship Id="rId19" Type="http://schemas.openxmlformats.org/officeDocument/2006/relationships/font" Target="fonts/font1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font" Target="fonts/font4.fntdata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 /><Relationship Id="rId2" Type="http://schemas.openxmlformats.org/officeDocument/2006/relationships/image" Target="../media/image26.jpg" /><Relationship Id="rId1" Type="http://schemas.openxmlformats.org/officeDocument/2006/relationships/image" Target="../media/image25.jp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 /><Relationship Id="rId2" Type="http://schemas.openxmlformats.org/officeDocument/2006/relationships/image" Target="../media/image26.jpg" /><Relationship Id="rId1" Type="http://schemas.openxmlformats.org/officeDocument/2006/relationships/image" Target="../media/image25.jp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949ED1-35A9-4B73-9DEE-4D117942FFC5}" type="doc">
      <dgm:prSet loTypeId="urn:microsoft.com/office/officeart/2005/8/layout/venn3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EA2DDC3F-58C8-4369-8149-98F08A8F1FCC}">
      <dgm:prSet phldrT="[Text]" phldr="0"/>
      <dgm:spPr/>
      <dgm:t>
        <a:bodyPr/>
        <a:lstStyle/>
        <a:p>
          <a:r>
            <a:rPr lang="en-IN" b="1" i="1" dirty="0">
              <a:latin typeface="Arial Bold" panose="020B0704020202020204" pitchFamily="34" charset="0"/>
              <a:cs typeface="Arial Bold" panose="020B0704020202020204" pitchFamily="34" charset="0"/>
            </a:rPr>
            <a:t>Identify Gaps: </a:t>
          </a:r>
          <a:r>
            <a:rPr lang="en-US" b="0" dirty="0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The root cause analysis identifies the cause behind the symptoms to examine the processes, people, policies, and organisational factors (</a:t>
          </a:r>
          <a:r>
            <a:rPr lang="en-US" b="0" dirty="0" err="1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Alinezhad</a:t>
          </a:r>
          <a:r>
            <a:rPr lang="en-US" b="0" dirty="0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et al. 2022)</a:t>
          </a:r>
          <a:endParaRPr lang="en-IN" b="0" i="1" dirty="0">
            <a:latin typeface="Arial Bold" panose="020B0704020202020204" pitchFamily="34" charset="0"/>
            <a:cs typeface="Arial Bold" panose="020B0704020202020204" pitchFamily="34" charset="0"/>
          </a:endParaRPr>
        </a:p>
      </dgm:t>
    </dgm:pt>
    <dgm:pt modelId="{1D9D9E40-E057-4E3E-80B7-9FDB76C96955}" type="parTrans" cxnId="{D3C43474-F5BE-40D4-95DD-F14AF57396EB}">
      <dgm:prSet/>
      <dgm:spPr/>
      <dgm:t>
        <a:bodyPr/>
        <a:lstStyle/>
        <a:p>
          <a:endParaRPr lang="en-IN"/>
        </a:p>
      </dgm:t>
    </dgm:pt>
    <dgm:pt modelId="{B0DE4E35-C502-43E0-AB7E-B8572CC78FBA}" type="sibTrans" cxnId="{D3C43474-F5BE-40D4-95DD-F14AF57396EB}">
      <dgm:prSet/>
      <dgm:spPr/>
      <dgm:t>
        <a:bodyPr/>
        <a:lstStyle/>
        <a:p>
          <a:endParaRPr lang="en-IN"/>
        </a:p>
      </dgm:t>
    </dgm:pt>
    <dgm:pt modelId="{97163290-E27F-4DF5-8C3E-E304AB0CFA12}">
      <dgm:prSet phldrT="[Text]" phldr="0"/>
      <dgm:spPr/>
      <dgm:t>
        <a:bodyPr/>
        <a:lstStyle/>
        <a:p>
          <a:r>
            <a:rPr lang="en-IN" b="1" i="1" dirty="0">
              <a:latin typeface="Arial Bold" panose="020B0704020202020204" pitchFamily="34" charset="0"/>
              <a:cs typeface="Arial Bold" panose="020B0704020202020204" pitchFamily="34" charset="0"/>
            </a:rPr>
            <a:t>Identify Possible Causes: </a:t>
          </a:r>
          <a:r>
            <a:rPr lang="en-US" dirty="0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The analysis supports evidence-based corrective actions and applies to failures in governance and leadership.</a:t>
          </a:r>
          <a:endParaRPr lang="en-IN" dirty="0">
            <a:latin typeface="Arial Bold" panose="020B0704020202020204" pitchFamily="34" charset="0"/>
            <a:cs typeface="Arial Bold" panose="020B0704020202020204" pitchFamily="34" charset="0"/>
          </a:endParaRPr>
        </a:p>
      </dgm:t>
    </dgm:pt>
    <dgm:pt modelId="{92B6328F-091D-4723-9F38-6373754318CE}" type="parTrans" cxnId="{549149C5-E9C3-4C4B-8917-49136944005D}">
      <dgm:prSet/>
      <dgm:spPr/>
      <dgm:t>
        <a:bodyPr/>
        <a:lstStyle/>
        <a:p>
          <a:endParaRPr lang="en-IN"/>
        </a:p>
      </dgm:t>
    </dgm:pt>
    <dgm:pt modelId="{2EC06EDB-4B22-4D58-B799-ED7DCCB9C796}" type="sibTrans" cxnId="{549149C5-E9C3-4C4B-8917-49136944005D}">
      <dgm:prSet/>
      <dgm:spPr/>
      <dgm:t>
        <a:bodyPr/>
        <a:lstStyle/>
        <a:p>
          <a:endParaRPr lang="en-IN"/>
        </a:p>
      </dgm:t>
    </dgm:pt>
    <dgm:pt modelId="{C2F8D31E-1511-4D8B-8144-9F383F11FE96}">
      <dgm:prSet phldrT="[Text]" phldr="0"/>
      <dgm:spPr/>
      <dgm:t>
        <a:bodyPr/>
        <a:lstStyle/>
        <a:p>
          <a:r>
            <a:rPr lang="en-IN" b="1" i="1" dirty="0">
              <a:latin typeface="Arial Bold" panose="020B0704020202020204" pitchFamily="34" charset="0"/>
              <a:cs typeface="Arial Bold" panose="020B0704020202020204" pitchFamily="34" charset="0"/>
            </a:rPr>
            <a:t>Create an Action Plan: </a:t>
          </a:r>
          <a:r>
            <a:rPr lang="en-US" dirty="0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The root cause analysis prevents recurrence in a systematic quality management process with incident reporting (Ikram et al. 2022)</a:t>
          </a:r>
          <a:endParaRPr lang="en-IN" dirty="0">
            <a:latin typeface="Arial Bold" panose="020B0704020202020204" pitchFamily="34" charset="0"/>
            <a:cs typeface="Arial Bold" panose="020B0704020202020204" pitchFamily="34" charset="0"/>
          </a:endParaRPr>
        </a:p>
      </dgm:t>
    </dgm:pt>
    <dgm:pt modelId="{B2AD5006-495A-4462-8BC6-E5EF0321979B}" type="parTrans" cxnId="{DFBB4479-BA0D-44C7-914E-DA5A9B2F6840}">
      <dgm:prSet/>
      <dgm:spPr/>
      <dgm:t>
        <a:bodyPr/>
        <a:lstStyle/>
        <a:p>
          <a:endParaRPr lang="en-IN"/>
        </a:p>
      </dgm:t>
    </dgm:pt>
    <dgm:pt modelId="{2D3288ED-B61E-4D5C-A029-584032EE251D}" type="sibTrans" cxnId="{DFBB4479-BA0D-44C7-914E-DA5A9B2F6840}">
      <dgm:prSet/>
      <dgm:spPr/>
      <dgm:t>
        <a:bodyPr/>
        <a:lstStyle/>
        <a:p>
          <a:endParaRPr lang="en-IN"/>
        </a:p>
      </dgm:t>
    </dgm:pt>
    <dgm:pt modelId="{F13F1752-7FBF-4C8D-A443-A33FF03BF7D7}" type="pres">
      <dgm:prSet presAssocID="{5A949ED1-35A9-4B73-9DEE-4D117942FFC5}" presName="Name0" presStyleCnt="0">
        <dgm:presLayoutVars>
          <dgm:dir/>
          <dgm:resizeHandles val="exact"/>
        </dgm:presLayoutVars>
      </dgm:prSet>
      <dgm:spPr/>
    </dgm:pt>
    <dgm:pt modelId="{37CA4162-D3F9-4C11-B15E-61F02B4CEB0F}" type="pres">
      <dgm:prSet presAssocID="{EA2DDC3F-58C8-4369-8149-98F08A8F1FCC}" presName="Name5" presStyleLbl="vennNode1" presStyleIdx="0" presStyleCnt="3">
        <dgm:presLayoutVars>
          <dgm:bulletEnabled val="1"/>
        </dgm:presLayoutVars>
      </dgm:prSet>
      <dgm:spPr/>
    </dgm:pt>
    <dgm:pt modelId="{2F14C853-2E4E-4D5D-A09E-E9E9EC63A07F}" type="pres">
      <dgm:prSet presAssocID="{B0DE4E35-C502-43E0-AB7E-B8572CC78FBA}" presName="space" presStyleCnt="0"/>
      <dgm:spPr/>
    </dgm:pt>
    <dgm:pt modelId="{3B09919A-5D0B-4AB2-B694-BC6FF3B56FC6}" type="pres">
      <dgm:prSet presAssocID="{97163290-E27F-4DF5-8C3E-E304AB0CFA12}" presName="Name5" presStyleLbl="vennNode1" presStyleIdx="1" presStyleCnt="3">
        <dgm:presLayoutVars>
          <dgm:bulletEnabled val="1"/>
        </dgm:presLayoutVars>
      </dgm:prSet>
      <dgm:spPr/>
    </dgm:pt>
    <dgm:pt modelId="{6C7AAB91-4F40-4462-8107-0B45A6F49C13}" type="pres">
      <dgm:prSet presAssocID="{2EC06EDB-4B22-4D58-B799-ED7DCCB9C796}" presName="space" presStyleCnt="0"/>
      <dgm:spPr/>
    </dgm:pt>
    <dgm:pt modelId="{FA9C82E1-4A50-4AD6-8459-CD43254D614C}" type="pres">
      <dgm:prSet presAssocID="{C2F8D31E-1511-4D8B-8144-9F383F11FE96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68F1E309-4529-4438-A061-4C5EF5904455}" type="presOf" srcId="{5A949ED1-35A9-4B73-9DEE-4D117942FFC5}" destId="{F13F1752-7FBF-4C8D-A443-A33FF03BF7D7}" srcOrd="0" destOrd="0" presId="urn:microsoft.com/office/officeart/2005/8/layout/venn3"/>
    <dgm:cxn modelId="{DF55612A-27F9-40F5-81C6-0361108E80E5}" type="presOf" srcId="{C2F8D31E-1511-4D8B-8144-9F383F11FE96}" destId="{FA9C82E1-4A50-4AD6-8459-CD43254D614C}" srcOrd="0" destOrd="0" presId="urn:microsoft.com/office/officeart/2005/8/layout/venn3"/>
    <dgm:cxn modelId="{D3C43474-F5BE-40D4-95DD-F14AF57396EB}" srcId="{5A949ED1-35A9-4B73-9DEE-4D117942FFC5}" destId="{EA2DDC3F-58C8-4369-8149-98F08A8F1FCC}" srcOrd="0" destOrd="0" parTransId="{1D9D9E40-E057-4E3E-80B7-9FDB76C96955}" sibTransId="{B0DE4E35-C502-43E0-AB7E-B8572CC78FBA}"/>
    <dgm:cxn modelId="{DFBB4479-BA0D-44C7-914E-DA5A9B2F6840}" srcId="{5A949ED1-35A9-4B73-9DEE-4D117942FFC5}" destId="{C2F8D31E-1511-4D8B-8144-9F383F11FE96}" srcOrd="2" destOrd="0" parTransId="{B2AD5006-495A-4462-8BC6-E5EF0321979B}" sibTransId="{2D3288ED-B61E-4D5C-A029-584032EE251D}"/>
    <dgm:cxn modelId="{B2F38793-18CC-4519-894E-AED40DE0FC22}" type="presOf" srcId="{EA2DDC3F-58C8-4369-8149-98F08A8F1FCC}" destId="{37CA4162-D3F9-4C11-B15E-61F02B4CEB0F}" srcOrd="0" destOrd="0" presId="urn:microsoft.com/office/officeart/2005/8/layout/venn3"/>
    <dgm:cxn modelId="{549149C5-E9C3-4C4B-8917-49136944005D}" srcId="{5A949ED1-35A9-4B73-9DEE-4D117942FFC5}" destId="{97163290-E27F-4DF5-8C3E-E304AB0CFA12}" srcOrd="1" destOrd="0" parTransId="{92B6328F-091D-4723-9F38-6373754318CE}" sibTransId="{2EC06EDB-4B22-4D58-B799-ED7DCCB9C796}"/>
    <dgm:cxn modelId="{DA7017D5-7767-44ED-BD18-A0F845F3A06A}" type="presOf" srcId="{97163290-E27F-4DF5-8C3E-E304AB0CFA12}" destId="{3B09919A-5D0B-4AB2-B694-BC6FF3B56FC6}" srcOrd="0" destOrd="0" presId="urn:microsoft.com/office/officeart/2005/8/layout/venn3"/>
    <dgm:cxn modelId="{BBCD786D-B780-4667-912D-73969DC2C8DC}" type="presParOf" srcId="{F13F1752-7FBF-4C8D-A443-A33FF03BF7D7}" destId="{37CA4162-D3F9-4C11-B15E-61F02B4CEB0F}" srcOrd="0" destOrd="0" presId="urn:microsoft.com/office/officeart/2005/8/layout/venn3"/>
    <dgm:cxn modelId="{64CF2B0D-99B6-4531-BCFA-DBF308D40ACB}" type="presParOf" srcId="{F13F1752-7FBF-4C8D-A443-A33FF03BF7D7}" destId="{2F14C853-2E4E-4D5D-A09E-E9E9EC63A07F}" srcOrd="1" destOrd="0" presId="urn:microsoft.com/office/officeart/2005/8/layout/venn3"/>
    <dgm:cxn modelId="{36364E7E-546A-4D24-A22B-5AACAE77E97C}" type="presParOf" srcId="{F13F1752-7FBF-4C8D-A443-A33FF03BF7D7}" destId="{3B09919A-5D0B-4AB2-B694-BC6FF3B56FC6}" srcOrd="2" destOrd="0" presId="urn:microsoft.com/office/officeart/2005/8/layout/venn3"/>
    <dgm:cxn modelId="{A8082194-AB23-48A8-B6D3-FDFA7E519DB3}" type="presParOf" srcId="{F13F1752-7FBF-4C8D-A443-A33FF03BF7D7}" destId="{6C7AAB91-4F40-4462-8107-0B45A6F49C13}" srcOrd="3" destOrd="0" presId="urn:microsoft.com/office/officeart/2005/8/layout/venn3"/>
    <dgm:cxn modelId="{E1E9EB3B-B832-4421-9151-025EC10A1BDD}" type="presParOf" srcId="{F13F1752-7FBF-4C8D-A443-A33FF03BF7D7}" destId="{FA9C82E1-4A50-4AD6-8459-CD43254D614C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8DF7E7-80AD-4BFA-AD79-8ACB32EA7FCD}" type="doc">
      <dgm:prSet loTypeId="urn:microsoft.com/office/officeart/2005/8/layout/p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28CBBA0D-F31A-44E2-B95E-5D8633BE9292}">
      <dgm:prSet phldrT="[Text]" phldr="0" custT="1"/>
      <dgm:spPr/>
      <dgm:t>
        <a:bodyPr/>
        <a:lstStyle/>
        <a:p>
          <a:pPr algn="just"/>
          <a:r>
            <a:rPr lang="en-IN" sz="2500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Unfreeze: </a:t>
          </a:r>
          <a:r>
            <a:rPr lang="en-US" sz="250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Endrejat</a:t>
          </a:r>
          <a:r>
            <a:rPr lang="en-US" sz="25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 and Burnes (2022) stated that unfreezing can be managed by building awareness for patient safety and change management</a:t>
          </a:r>
          <a:endParaRPr lang="en-IN" sz="25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2A6A5F-8FB2-4A10-9574-3720A47F0A5E}" type="parTrans" cxnId="{0971BEBB-9330-4BB1-940D-379991B4CACD}">
      <dgm:prSet/>
      <dgm:spPr/>
      <dgm:t>
        <a:bodyPr/>
        <a:lstStyle/>
        <a:p>
          <a:endParaRPr lang="en-IN"/>
        </a:p>
      </dgm:t>
    </dgm:pt>
    <dgm:pt modelId="{21B9C0FC-2917-47E5-A766-ED72E67F7E86}" type="sibTrans" cxnId="{0971BEBB-9330-4BB1-940D-379991B4CACD}">
      <dgm:prSet/>
      <dgm:spPr/>
      <dgm:t>
        <a:bodyPr/>
        <a:lstStyle/>
        <a:p>
          <a:endParaRPr lang="en-IN"/>
        </a:p>
      </dgm:t>
    </dgm:pt>
    <dgm:pt modelId="{8AAD1507-5445-449A-9B39-35E49D6CDE36}">
      <dgm:prSet phldrT="[Text]" phldr="0" custT="1"/>
      <dgm:spPr/>
      <dgm:t>
        <a:bodyPr/>
        <a:lstStyle/>
        <a:p>
          <a:pPr algn="just"/>
          <a:r>
            <a:rPr lang="en-IN" sz="2500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Change: </a:t>
          </a:r>
          <a:r>
            <a:rPr lang="en-US" sz="250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Change </a:t>
          </a:r>
          <a:r>
            <a:rPr lang="en-US" sz="25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can initiate improved governance and reporting with staff training</a:t>
          </a:r>
          <a:endParaRPr lang="en-IN" sz="25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9E2466-4608-469B-BE72-855FF1DE3156}" type="parTrans" cxnId="{CD5B0805-7833-4B14-A4F1-BDE00BA9BB4F}">
      <dgm:prSet/>
      <dgm:spPr/>
      <dgm:t>
        <a:bodyPr/>
        <a:lstStyle/>
        <a:p>
          <a:endParaRPr lang="en-IN"/>
        </a:p>
      </dgm:t>
    </dgm:pt>
    <dgm:pt modelId="{5857AF85-59E5-40B5-9C62-A087305566E3}" type="sibTrans" cxnId="{CD5B0805-7833-4B14-A4F1-BDE00BA9BB4F}">
      <dgm:prSet/>
      <dgm:spPr/>
      <dgm:t>
        <a:bodyPr/>
        <a:lstStyle/>
        <a:p>
          <a:endParaRPr lang="en-IN"/>
        </a:p>
      </dgm:t>
    </dgm:pt>
    <dgm:pt modelId="{96152266-FDD8-48E0-A753-822E1CAB423A}">
      <dgm:prSet phldrT="[Text]" phldr="0" custT="1"/>
      <dgm:spPr/>
      <dgm:t>
        <a:bodyPr/>
        <a:lstStyle/>
        <a:p>
          <a:pPr algn="just"/>
          <a:r>
            <a:rPr lang="en-IN" sz="2500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Refreeze: </a:t>
          </a:r>
          <a:r>
            <a:rPr lang="en-US" sz="25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Lastly, Refreeze with proper monitoring and audits of continuous learning to reinforce cultural accountability (Eder and </a:t>
          </a:r>
          <a:r>
            <a:rPr lang="en-US" sz="250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Dignath</a:t>
          </a:r>
          <a:r>
            <a:rPr lang="en-US" sz="25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, 2022)</a:t>
          </a:r>
          <a:endParaRPr lang="en-IN" sz="25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652AB6-5C70-4A22-BBCC-EC421587452D}" type="parTrans" cxnId="{8F167E81-7520-4E6E-B845-DCD2DB72CCD7}">
      <dgm:prSet/>
      <dgm:spPr/>
      <dgm:t>
        <a:bodyPr/>
        <a:lstStyle/>
        <a:p>
          <a:endParaRPr lang="en-IN"/>
        </a:p>
      </dgm:t>
    </dgm:pt>
    <dgm:pt modelId="{F3338B7C-9CF8-4894-B0F7-AF9E4CC4D2AE}" type="sibTrans" cxnId="{8F167E81-7520-4E6E-B845-DCD2DB72CCD7}">
      <dgm:prSet/>
      <dgm:spPr/>
      <dgm:t>
        <a:bodyPr/>
        <a:lstStyle/>
        <a:p>
          <a:endParaRPr lang="en-IN"/>
        </a:p>
      </dgm:t>
    </dgm:pt>
    <dgm:pt modelId="{7D6827D5-5D00-4CF2-B94F-0D7084FB216E}" type="pres">
      <dgm:prSet presAssocID="{C18DF7E7-80AD-4BFA-AD79-8ACB32EA7FCD}" presName="Name0" presStyleCnt="0">
        <dgm:presLayoutVars>
          <dgm:dir/>
          <dgm:resizeHandles val="exact"/>
        </dgm:presLayoutVars>
      </dgm:prSet>
      <dgm:spPr/>
    </dgm:pt>
    <dgm:pt modelId="{2E5A4736-ED7F-49C1-B462-9043FE46A2AF}" type="pres">
      <dgm:prSet presAssocID="{C18DF7E7-80AD-4BFA-AD79-8ACB32EA7FCD}" presName="bkgdShp" presStyleLbl="alignAccFollowNode1" presStyleIdx="0" presStyleCnt="1" custScaleY="59722" custLinFactNeighborY="-11219"/>
      <dgm:spPr/>
    </dgm:pt>
    <dgm:pt modelId="{78F7C39F-8A8A-4B10-A6D1-F262184A0EF8}" type="pres">
      <dgm:prSet presAssocID="{C18DF7E7-80AD-4BFA-AD79-8ACB32EA7FCD}" presName="linComp" presStyleCnt="0"/>
      <dgm:spPr/>
    </dgm:pt>
    <dgm:pt modelId="{1989C40C-C428-4212-B790-1E9A35E0190D}" type="pres">
      <dgm:prSet presAssocID="{28CBBA0D-F31A-44E2-B95E-5D8633BE9292}" presName="compNode" presStyleCnt="0"/>
      <dgm:spPr/>
    </dgm:pt>
    <dgm:pt modelId="{FA936B10-9662-4742-8651-1DE08BB9B3BD}" type="pres">
      <dgm:prSet presAssocID="{28CBBA0D-F31A-44E2-B95E-5D8633BE9292}" presName="node" presStyleLbl="node1" presStyleIdx="0" presStyleCnt="3" custLinFactNeighborX="-2845" custLinFactNeighborY="-3196">
        <dgm:presLayoutVars>
          <dgm:bulletEnabled val="1"/>
        </dgm:presLayoutVars>
      </dgm:prSet>
      <dgm:spPr/>
    </dgm:pt>
    <dgm:pt modelId="{5C0915B2-8FEC-42A8-9631-1CC6D88C8C03}" type="pres">
      <dgm:prSet presAssocID="{28CBBA0D-F31A-44E2-B95E-5D8633BE9292}" presName="invisiNode" presStyleLbl="node1" presStyleIdx="0" presStyleCnt="3"/>
      <dgm:spPr/>
    </dgm:pt>
    <dgm:pt modelId="{FC51261C-EF62-4038-9CB1-0986FF4B63E7}" type="pres">
      <dgm:prSet presAssocID="{28CBBA0D-F31A-44E2-B95E-5D8633BE9292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t="-42000" b="-42000"/>
          </a:stretch>
        </a:blipFill>
      </dgm:spPr>
    </dgm:pt>
    <dgm:pt modelId="{552B6548-3097-472A-B2AD-5B02D7302A58}" type="pres">
      <dgm:prSet presAssocID="{21B9C0FC-2917-47E5-A766-ED72E67F7E86}" presName="sibTrans" presStyleLbl="sibTrans2D1" presStyleIdx="0" presStyleCnt="0"/>
      <dgm:spPr/>
    </dgm:pt>
    <dgm:pt modelId="{B27A7118-6947-4704-9A49-2D03AE48531A}" type="pres">
      <dgm:prSet presAssocID="{8AAD1507-5445-449A-9B39-35E49D6CDE36}" presName="compNode" presStyleCnt="0"/>
      <dgm:spPr/>
    </dgm:pt>
    <dgm:pt modelId="{E6A9E6CA-9BA3-483F-B014-AE07EFD4B9FC}" type="pres">
      <dgm:prSet presAssocID="{8AAD1507-5445-449A-9B39-35E49D6CDE36}" presName="node" presStyleLbl="node1" presStyleIdx="1" presStyleCnt="3" custLinFactNeighborX="-2845" custLinFactNeighborY="-3196">
        <dgm:presLayoutVars>
          <dgm:bulletEnabled val="1"/>
        </dgm:presLayoutVars>
      </dgm:prSet>
      <dgm:spPr/>
    </dgm:pt>
    <dgm:pt modelId="{E309D478-D542-4190-9F3D-9F9B7C9DC17D}" type="pres">
      <dgm:prSet presAssocID="{8AAD1507-5445-449A-9B39-35E49D6CDE36}" presName="invisiNode" presStyleLbl="node1" presStyleIdx="1" presStyleCnt="3"/>
      <dgm:spPr/>
    </dgm:pt>
    <dgm:pt modelId="{F9283D62-BAF6-48CA-86BB-56E27A15CA9E}" type="pres">
      <dgm:prSet presAssocID="{8AAD1507-5445-449A-9B39-35E49D6CDE36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t="-45000" b="-45000"/>
          </a:stretch>
        </a:blipFill>
      </dgm:spPr>
    </dgm:pt>
    <dgm:pt modelId="{D7DD1399-45C8-421B-95E0-7C0609C96A5A}" type="pres">
      <dgm:prSet presAssocID="{5857AF85-59E5-40B5-9C62-A087305566E3}" presName="sibTrans" presStyleLbl="sibTrans2D1" presStyleIdx="0" presStyleCnt="0"/>
      <dgm:spPr/>
    </dgm:pt>
    <dgm:pt modelId="{97E3AD34-C305-4F68-891B-08ADB7D18423}" type="pres">
      <dgm:prSet presAssocID="{96152266-FDD8-48E0-A753-822E1CAB423A}" presName="compNode" presStyleCnt="0"/>
      <dgm:spPr/>
    </dgm:pt>
    <dgm:pt modelId="{499446F0-8E40-49A9-B55E-4FB9FD1A6656}" type="pres">
      <dgm:prSet presAssocID="{96152266-FDD8-48E0-A753-822E1CAB423A}" presName="node" presStyleLbl="node1" presStyleIdx="2" presStyleCnt="3" custLinFactNeighborX="-2845" custLinFactNeighborY="-3196">
        <dgm:presLayoutVars>
          <dgm:bulletEnabled val="1"/>
        </dgm:presLayoutVars>
      </dgm:prSet>
      <dgm:spPr/>
    </dgm:pt>
    <dgm:pt modelId="{2FA38B1D-1900-46B2-8DFB-1AB1007255EF}" type="pres">
      <dgm:prSet presAssocID="{96152266-FDD8-48E0-A753-822E1CAB423A}" presName="invisiNode" presStyleLbl="node1" presStyleIdx="2" presStyleCnt="3"/>
      <dgm:spPr/>
    </dgm:pt>
    <dgm:pt modelId="{D2E1A773-6FBA-41D4-9E73-C2930972841B}" type="pres">
      <dgm:prSet presAssocID="{96152266-FDD8-48E0-A753-822E1CAB423A}" presName="imagNod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 t="-61000" b="-61000"/>
          </a:stretch>
        </a:blipFill>
      </dgm:spPr>
    </dgm:pt>
  </dgm:ptLst>
  <dgm:cxnLst>
    <dgm:cxn modelId="{CD5B0805-7833-4B14-A4F1-BDE00BA9BB4F}" srcId="{C18DF7E7-80AD-4BFA-AD79-8ACB32EA7FCD}" destId="{8AAD1507-5445-449A-9B39-35E49D6CDE36}" srcOrd="1" destOrd="0" parTransId="{BC9E2466-4608-469B-BE72-855FF1DE3156}" sibTransId="{5857AF85-59E5-40B5-9C62-A087305566E3}"/>
    <dgm:cxn modelId="{C54B6121-DB29-48AE-8BD9-32EE45419F85}" type="presOf" srcId="{28CBBA0D-F31A-44E2-B95E-5D8633BE9292}" destId="{FA936B10-9662-4742-8651-1DE08BB9B3BD}" srcOrd="0" destOrd="0" presId="urn:microsoft.com/office/officeart/2005/8/layout/pList2"/>
    <dgm:cxn modelId="{018AF223-A1DE-47F7-9454-B0C8549CA9CA}" type="presOf" srcId="{C18DF7E7-80AD-4BFA-AD79-8ACB32EA7FCD}" destId="{7D6827D5-5D00-4CF2-B94F-0D7084FB216E}" srcOrd="0" destOrd="0" presId="urn:microsoft.com/office/officeart/2005/8/layout/pList2"/>
    <dgm:cxn modelId="{87A2353D-74F7-4FDE-9C20-450D5DBD05A2}" type="presOf" srcId="{21B9C0FC-2917-47E5-A766-ED72E67F7E86}" destId="{552B6548-3097-472A-B2AD-5B02D7302A58}" srcOrd="0" destOrd="0" presId="urn:microsoft.com/office/officeart/2005/8/layout/pList2"/>
    <dgm:cxn modelId="{45CBAD4B-8010-4ABA-922F-8285EF8F258F}" type="presOf" srcId="{5857AF85-59E5-40B5-9C62-A087305566E3}" destId="{D7DD1399-45C8-421B-95E0-7C0609C96A5A}" srcOrd="0" destOrd="0" presId="urn:microsoft.com/office/officeart/2005/8/layout/pList2"/>
    <dgm:cxn modelId="{8F167E81-7520-4E6E-B845-DCD2DB72CCD7}" srcId="{C18DF7E7-80AD-4BFA-AD79-8ACB32EA7FCD}" destId="{96152266-FDD8-48E0-A753-822E1CAB423A}" srcOrd="2" destOrd="0" parTransId="{1D652AB6-5C70-4A22-BBCC-EC421587452D}" sibTransId="{F3338B7C-9CF8-4894-B0F7-AF9E4CC4D2AE}"/>
    <dgm:cxn modelId="{0971BEBB-9330-4BB1-940D-379991B4CACD}" srcId="{C18DF7E7-80AD-4BFA-AD79-8ACB32EA7FCD}" destId="{28CBBA0D-F31A-44E2-B95E-5D8633BE9292}" srcOrd="0" destOrd="0" parTransId="{4B2A6A5F-8FB2-4A10-9574-3720A47F0A5E}" sibTransId="{21B9C0FC-2917-47E5-A766-ED72E67F7E86}"/>
    <dgm:cxn modelId="{0BAC5FFB-A865-4556-A93D-AA354DCEB279}" type="presOf" srcId="{96152266-FDD8-48E0-A753-822E1CAB423A}" destId="{499446F0-8E40-49A9-B55E-4FB9FD1A6656}" srcOrd="0" destOrd="0" presId="urn:microsoft.com/office/officeart/2005/8/layout/pList2"/>
    <dgm:cxn modelId="{F89976FD-91EC-473B-B671-AF9004CB3FAA}" type="presOf" srcId="{8AAD1507-5445-449A-9B39-35E49D6CDE36}" destId="{E6A9E6CA-9BA3-483F-B014-AE07EFD4B9FC}" srcOrd="0" destOrd="0" presId="urn:microsoft.com/office/officeart/2005/8/layout/pList2"/>
    <dgm:cxn modelId="{A1E74629-3F2A-42FA-9109-79D1A0F6C0C7}" type="presParOf" srcId="{7D6827D5-5D00-4CF2-B94F-0D7084FB216E}" destId="{2E5A4736-ED7F-49C1-B462-9043FE46A2AF}" srcOrd="0" destOrd="0" presId="urn:microsoft.com/office/officeart/2005/8/layout/pList2"/>
    <dgm:cxn modelId="{46F03CD8-A18E-43BE-8EFC-C8F563230AAF}" type="presParOf" srcId="{7D6827D5-5D00-4CF2-B94F-0D7084FB216E}" destId="{78F7C39F-8A8A-4B10-A6D1-F262184A0EF8}" srcOrd="1" destOrd="0" presId="urn:microsoft.com/office/officeart/2005/8/layout/pList2"/>
    <dgm:cxn modelId="{C873B4F0-0F93-46F3-92AA-524F7E07B91D}" type="presParOf" srcId="{78F7C39F-8A8A-4B10-A6D1-F262184A0EF8}" destId="{1989C40C-C428-4212-B790-1E9A35E0190D}" srcOrd="0" destOrd="0" presId="urn:microsoft.com/office/officeart/2005/8/layout/pList2"/>
    <dgm:cxn modelId="{A9575814-E015-4638-8528-62F64D01342F}" type="presParOf" srcId="{1989C40C-C428-4212-B790-1E9A35E0190D}" destId="{FA936B10-9662-4742-8651-1DE08BB9B3BD}" srcOrd="0" destOrd="0" presId="urn:microsoft.com/office/officeart/2005/8/layout/pList2"/>
    <dgm:cxn modelId="{DB3EDF09-4275-4703-B718-D23CECBC9C4A}" type="presParOf" srcId="{1989C40C-C428-4212-B790-1E9A35E0190D}" destId="{5C0915B2-8FEC-42A8-9631-1CC6D88C8C03}" srcOrd="1" destOrd="0" presId="urn:microsoft.com/office/officeart/2005/8/layout/pList2"/>
    <dgm:cxn modelId="{3E566370-08B6-4EAE-8CDC-0974E118E948}" type="presParOf" srcId="{1989C40C-C428-4212-B790-1E9A35E0190D}" destId="{FC51261C-EF62-4038-9CB1-0986FF4B63E7}" srcOrd="2" destOrd="0" presId="urn:microsoft.com/office/officeart/2005/8/layout/pList2"/>
    <dgm:cxn modelId="{5EF0C7EB-DA4B-44AE-BB6E-B3F0322CB2D8}" type="presParOf" srcId="{78F7C39F-8A8A-4B10-A6D1-F262184A0EF8}" destId="{552B6548-3097-472A-B2AD-5B02D7302A58}" srcOrd="1" destOrd="0" presId="urn:microsoft.com/office/officeart/2005/8/layout/pList2"/>
    <dgm:cxn modelId="{01BBD496-8128-4C60-B704-5834EE5DF5CB}" type="presParOf" srcId="{78F7C39F-8A8A-4B10-A6D1-F262184A0EF8}" destId="{B27A7118-6947-4704-9A49-2D03AE48531A}" srcOrd="2" destOrd="0" presId="urn:microsoft.com/office/officeart/2005/8/layout/pList2"/>
    <dgm:cxn modelId="{25512F4F-C8D8-4116-B9EB-C3E3A1900D7D}" type="presParOf" srcId="{B27A7118-6947-4704-9A49-2D03AE48531A}" destId="{E6A9E6CA-9BA3-483F-B014-AE07EFD4B9FC}" srcOrd="0" destOrd="0" presId="urn:microsoft.com/office/officeart/2005/8/layout/pList2"/>
    <dgm:cxn modelId="{F454386C-EC20-434A-8B70-29B82A5035F9}" type="presParOf" srcId="{B27A7118-6947-4704-9A49-2D03AE48531A}" destId="{E309D478-D542-4190-9F3D-9F9B7C9DC17D}" srcOrd="1" destOrd="0" presId="urn:microsoft.com/office/officeart/2005/8/layout/pList2"/>
    <dgm:cxn modelId="{4EC54E7B-1546-40F8-AF23-D30BD0AB73A1}" type="presParOf" srcId="{B27A7118-6947-4704-9A49-2D03AE48531A}" destId="{F9283D62-BAF6-48CA-86BB-56E27A15CA9E}" srcOrd="2" destOrd="0" presId="urn:microsoft.com/office/officeart/2005/8/layout/pList2"/>
    <dgm:cxn modelId="{CEFE1180-A331-48AD-A21F-21CA3878E468}" type="presParOf" srcId="{78F7C39F-8A8A-4B10-A6D1-F262184A0EF8}" destId="{D7DD1399-45C8-421B-95E0-7C0609C96A5A}" srcOrd="3" destOrd="0" presId="urn:microsoft.com/office/officeart/2005/8/layout/pList2"/>
    <dgm:cxn modelId="{EE11C31A-182D-4396-ACB8-0102F84E7DD6}" type="presParOf" srcId="{78F7C39F-8A8A-4B10-A6D1-F262184A0EF8}" destId="{97E3AD34-C305-4F68-891B-08ADB7D18423}" srcOrd="4" destOrd="0" presId="urn:microsoft.com/office/officeart/2005/8/layout/pList2"/>
    <dgm:cxn modelId="{5537C58F-0F58-4E57-98D9-E2993A5D16A1}" type="presParOf" srcId="{97E3AD34-C305-4F68-891B-08ADB7D18423}" destId="{499446F0-8E40-49A9-B55E-4FB9FD1A6656}" srcOrd="0" destOrd="0" presId="urn:microsoft.com/office/officeart/2005/8/layout/pList2"/>
    <dgm:cxn modelId="{2D7CC1E5-39BB-4E92-ACE3-520377EE4A07}" type="presParOf" srcId="{97E3AD34-C305-4F68-891B-08ADB7D18423}" destId="{2FA38B1D-1900-46B2-8DFB-1AB1007255EF}" srcOrd="1" destOrd="0" presId="urn:microsoft.com/office/officeart/2005/8/layout/pList2"/>
    <dgm:cxn modelId="{2D9DBADC-C08E-4549-9DBB-C22D738B96C5}" type="presParOf" srcId="{97E3AD34-C305-4F68-891B-08ADB7D18423}" destId="{D2E1A773-6FBA-41D4-9E73-C2930972841B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07167D-5182-44F8-B871-C91EF9DB5656}" type="doc">
      <dgm:prSet loTypeId="urn:microsoft.com/office/officeart/2005/8/layout/cycle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D1F00BD6-C09A-40B7-AC68-3508E83A9414}">
      <dgm:prSet phldrT="[Text]" custT="1"/>
      <dgm:spPr/>
      <dgm:t>
        <a:bodyPr/>
        <a:lstStyle/>
        <a:p>
          <a:pPr>
            <a:buFont typeface="Arial"/>
            <a:buChar char="•"/>
          </a:pPr>
          <a:r>
            <a:rPr lang="en-US" sz="1800" b="1" i="1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Define</a:t>
          </a:r>
          <a:r>
            <a:rPr lang="en-US" sz="18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is the first stage of Six Sigma that helps to identify failures in safety and governance (Sallam et al. 2024)</a:t>
          </a:r>
          <a:endParaRPr lang="en-IN" sz="18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gm:t>
    </dgm:pt>
    <dgm:pt modelId="{8DDCE7D4-1635-47F8-9F50-A74BFD12EBFC}" type="parTrans" cxnId="{8777869B-FA1E-4750-B6EE-020144E970FA}">
      <dgm:prSet/>
      <dgm:spPr/>
      <dgm:t>
        <a:bodyPr/>
        <a:lstStyle/>
        <a:p>
          <a:endParaRPr lang="en-IN"/>
        </a:p>
      </dgm:t>
    </dgm:pt>
    <dgm:pt modelId="{AB024B24-04DD-4E07-A5AD-11E66A9ADCC8}" type="sibTrans" cxnId="{8777869B-FA1E-4750-B6EE-020144E970FA}">
      <dgm:prSet/>
      <dgm:spPr/>
      <dgm:t>
        <a:bodyPr/>
        <a:lstStyle/>
        <a:p>
          <a:endParaRPr lang="en-IN"/>
        </a:p>
      </dgm:t>
    </dgm:pt>
    <dgm:pt modelId="{6B362C07-2FF1-48A3-A172-82C630CD9C13}">
      <dgm:prSet phldrT="[Text]" custT="1"/>
      <dgm:spPr/>
      <dgm:t>
        <a:bodyPr/>
        <a:lstStyle/>
        <a:p>
          <a:pPr>
            <a:buFont typeface="Arial"/>
            <a:buChar char="•"/>
          </a:pPr>
          <a:r>
            <a:rPr lang="en-US" sz="1800" b="1" i="1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Measure</a:t>
          </a:r>
          <a:r>
            <a:rPr lang="en-US" sz="18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evaluates the entire monitoring process from reporting to response receiving.</a:t>
          </a:r>
          <a:endParaRPr lang="en-IN" sz="18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gm:t>
    </dgm:pt>
    <dgm:pt modelId="{B4656123-9A1E-4226-B787-EC671638EB63}" type="parTrans" cxnId="{67453D82-A18C-4AA7-A9F2-46D69DC0C17B}">
      <dgm:prSet/>
      <dgm:spPr/>
      <dgm:t>
        <a:bodyPr/>
        <a:lstStyle/>
        <a:p>
          <a:endParaRPr lang="en-IN"/>
        </a:p>
      </dgm:t>
    </dgm:pt>
    <dgm:pt modelId="{0D4AE3D8-2288-49EC-BAEA-2E6DF2E1C260}" type="sibTrans" cxnId="{67453D82-A18C-4AA7-A9F2-46D69DC0C17B}">
      <dgm:prSet/>
      <dgm:spPr/>
      <dgm:t>
        <a:bodyPr/>
        <a:lstStyle/>
        <a:p>
          <a:endParaRPr lang="en-IN"/>
        </a:p>
      </dgm:t>
    </dgm:pt>
    <dgm:pt modelId="{39670215-2E39-452D-8E82-BD6A0019FD8C}">
      <dgm:prSet phldrT="[Text]" custT="1"/>
      <dgm:spPr/>
      <dgm:t>
        <a:bodyPr/>
        <a:lstStyle/>
        <a:p>
          <a:pPr>
            <a:buFont typeface="Arial"/>
            <a:buChar char="•"/>
          </a:pPr>
          <a:r>
            <a:rPr lang="en-US" sz="1800" b="1" i="1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Analyse</a:t>
          </a:r>
          <a:r>
            <a:rPr lang="en-US" sz="18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helps to evaluate the root cause of governance and identify the reason for reporting failure (Antony et al. 2023)</a:t>
          </a:r>
          <a:endParaRPr lang="en-IN" sz="18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gm:t>
    </dgm:pt>
    <dgm:pt modelId="{6EC169D4-A993-4FFA-9ABC-E57C179D0F06}" type="parTrans" cxnId="{D9010EEB-FA2A-4E4F-9915-75141E43CCCD}">
      <dgm:prSet/>
      <dgm:spPr/>
      <dgm:t>
        <a:bodyPr/>
        <a:lstStyle/>
        <a:p>
          <a:endParaRPr lang="en-IN"/>
        </a:p>
      </dgm:t>
    </dgm:pt>
    <dgm:pt modelId="{51574A5D-B4B7-4F19-BEA9-E7DE0E4AA5E4}" type="sibTrans" cxnId="{D9010EEB-FA2A-4E4F-9915-75141E43CCCD}">
      <dgm:prSet/>
      <dgm:spPr/>
      <dgm:t>
        <a:bodyPr/>
        <a:lstStyle/>
        <a:p>
          <a:endParaRPr lang="en-IN"/>
        </a:p>
      </dgm:t>
    </dgm:pt>
    <dgm:pt modelId="{A911C9B4-89D9-44C0-B262-DF0906F7F065}">
      <dgm:prSet phldrT="[Text]" custT="1"/>
      <dgm:spPr/>
      <dgm:t>
        <a:bodyPr/>
        <a:lstStyle/>
        <a:p>
          <a:pPr>
            <a:buFont typeface="Arial"/>
            <a:buChar char="•"/>
          </a:pPr>
          <a:r>
            <a:rPr lang="en-US" sz="1800" b="1" i="1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Improvement</a:t>
          </a:r>
          <a:r>
            <a:rPr lang="en-US" sz="180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empowers the reporting system and defines staffing as well as leadership commitment.</a:t>
          </a:r>
          <a:endParaRPr lang="en-IN" sz="18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gm:t>
    </dgm:pt>
    <dgm:pt modelId="{B1F796F8-C92A-407E-9D15-1E86986B61F4}" type="parTrans" cxnId="{88334275-2C78-4568-B671-C1C0B7457D0A}">
      <dgm:prSet/>
      <dgm:spPr/>
      <dgm:t>
        <a:bodyPr/>
        <a:lstStyle/>
        <a:p>
          <a:endParaRPr lang="en-IN"/>
        </a:p>
      </dgm:t>
    </dgm:pt>
    <dgm:pt modelId="{EC515F5D-BF52-4917-9175-2D9BB7FD8C2A}" type="sibTrans" cxnId="{88334275-2C78-4568-B671-C1C0B7457D0A}">
      <dgm:prSet/>
      <dgm:spPr/>
      <dgm:t>
        <a:bodyPr/>
        <a:lstStyle/>
        <a:p>
          <a:endParaRPr lang="en-IN"/>
        </a:p>
      </dgm:t>
    </dgm:pt>
    <dgm:pt modelId="{29E7A939-9F36-4580-8F52-97DBE0019A3F}">
      <dgm:prSet phldrT="[Text]" custT="1"/>
      <dgm:spPr/>
      <dgm:t>
        <a:bodyPr/>
        <a:lstStyle/>
        <a:p>
          <a:r>
            <a:rPr lang="en-US" sz="1800" b="1" i="1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Control</a:t>
          </a:r>
          <a:r>
            <a:rPr lang="en-US" sz="18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is the last stage which focuses on regular audits and continuous monitoring for better performance reviews (Amjad et al. 2025)</a:t>
          </a:r>
          <a:endParaRPr lang="en-IN" sz="18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gm:t>
    </dgm:pt>
    <dgm:pt modelId="{FB283918-C986-4F50-BA50-822EFDFAFDA9}" type="parTrans" cxnId="{AB1EB501-43AE-4132-AB9C-5AF9D68B058F}">
      <dgm:prSet/>
      <dgm:spPr/>
      <dgm:t>
        <a:bodyPr/>
        <a:lstStyle/>
        <a:p>
          <a:endParaRPr lang="en-IN"/>
        </a:p>
      </dgm:t>
    </dgm:pt>
    <dgm:pt modelId="{57C6C476-05C5-48A2-838A-A867C7A8407A}" type="sibTrans" cxnId="{AB1EB501-43AE-4132-AB9C-5AF9D68B058F}">
      <dgm:prSet/>
      <dgm:spPr/>
      <dgm:t>
        <a:bodyPr/>
        <a:lstStyle/>
        <a:p>
          <a:endParaRPr lang="en-IN"/>
        </a:p>
      </dgm:t>
    </dgm:pt>
    <dgm:pt modelId="{6C6EB7F8-33F0-4C6A-90A3-46FC6B3111F9}" type="pres">
      <dgm:prSet presAssocID="{8B07167D-5182-44F8-B871-C91EF9DB5656}" presName="cycle" presStyleCnt="0">
        <dgm:presLayoutVars>
          <dgm:dir/>
          <dgm:resizeHandles val="exact"/>
        </dgm:presLayoutVars>
      </dgm:prSet>
      <dgm:spPr/>
    </dgm:pt>
    <dgm:pt modelId="{D8E506D6-1FB2-4100-AC3D-2AE7D1CB8928}" type="pres">
      <dgm:prSet presAssocID="{D1F00BD6-C09A-40B7-AC68-3508E83A9414}" presName="node" presStyleLbl="node1" presStyleIdx="0" presStyleCnt="5">
        <dgm:presLayoutVars>
          <dgm:bulletEnabled val="1"/>
        </dgm:presLayoutVars>
      </dgm:prSet>
      <dgm:spPr/>
    </dgm:pt>
    <dgm:pt modelId="{65BAE735-9E8E-4BBF-ADA6-8C6267CBE679}" type="pres">
      <dgm:prSet presAssocID="{D1F00BD6-C09A-40B7-AC68-3508E83A9414}" presName="spNode" presStyleCnt="0"/>
      <dgm:spPr/>
    </dgm:pt>
    <dgm:pt modelId="{251BFD26-1C79-4349-8C03-92B4C90D5A5F}" type="pres">
      <dgm:prSet presAssocID="{AB024B24-04DD-4E07-A5AD-11E66A9ADCC8}" presName="sibTrans" presStyleLbl="sibTrans1D1" presStyleIdx="0" presStyleCnt="5"/>
      <dgm:spPr/>
    </dgm:pt>
    <dgm:pt modelId="{FE2E0790-AEA8-47F0-80D0-2F228745EDCD}" type="pres">
      <dgm:prSet presAssocID="{6B362C07-2FF1-48A3-A172-82C630CD9C13}" presName="node" presStyleLbl="node1" presStyleIdx="1" presStyleCnt="5">
        <dgm:presLayoutVars>
          <dgm:bulletEnabled val="1"/>
        </dgm:presLayoutVars>
      </dgm:prSet>
      <dgm:spPr/>
    </dgm:pt>
    <dgm:pt modelId="{548BE02E-4167-46A5-97AB-787D2577B4A7}" type="pres">
      <dgm:prSet presAssocID="{6B362C07-2FF1-48A3-A172-82C630CD9C13}" presName="spNode" presStyleCnt="0"/>
      <dgm:spPr/>
    </dgm:pt>
    <dgm:pt modelId="{4D52541C-2F19-4740-BDC0-52F32DF1D780}" type="pres">
      <dgm:prSet presAssocID="{0D4AE3D8-2288-49EC-BAEA-2E6DF2E1C260}" presName="sibTrans" presStyleLbl="sibTrans1D1" presStyleIdx="1" presStyleCnt="5"/>
      <dgm:spPr/>
    </dgm:pt>
    <dgm:pt modelId="{8F1B33D3-F354-41D2-AF08-22AEA463E5EF}" type="pres">
      <dgm:prSet presAssocID="{39670215-2E39-452D-8E82-BD6A0019FD8C}" presName="node" presStyleLbl="node1" presStyleIdx="2" presStyleCnt="5">
        <dgm:presLayoutVars>
          <dgm:bulletEnabled val="1"/>
        </dgm:presLayoutVars>
      </dgm:prSet>
      <dgm:spPr/>
    </dgm:pt>
    <dgm:pt modelId="{BAA8F638-3989-4786-ADB6-C0AF479D5C52}" type="pres">
      <dgm:prSet presAssocID="{39670215-2E39-452D-8E82-BD6A0019FD8C}" presName="spNode" presStyleCnt="0"/>
      <dgm:spPr/>
    </dgm:pt>
    <dgm:pt modelId="{4D829F73-A707-4808-87A0-7E7FA62F61B2}" type="pres">
      <dgm:prSet presAssocID="{51574A5D-B4B7-4F19-BEA9-E7DE0E4AA5E4}" presName="sibTrans" presStyleLbl="sibTrans1D1" presStyleIdx="2" presStyleCnt="5"/>
      <dgm:spPr/>
    </dgm:pt>
    <dgm:pt modelId="{210A93E2-C447-4759-90D3-3FE46F34C191}" type="pres">
      <dgm:prSet presAssocID="{A911C9B4-89D9-44C0-B262-DF0906F7F065}" presName="node" presStyleLbl="node1" presStyleIdx="3" presStyleCnt="5">
        <dgm:presLayoutVars>
          <dgm:bulletEnabled val="1"/>
        </dgm:presLayoutVars>
      </dgm:prSet>
      <dgm:spPr/>
    </dgm:pt>
    <dgm:pt modelId="{FD1A364C-CE75-4DF9-B55C-B83E946A3A0C}" type="pres">
      <dgm:prSet presAssocID="{A911C9B4-89D9-44C0-B262-DF0906F7F065}" presName="spNode" presStyleCnt="0"/>
      <dgm:spPr/>
    </dgm:pt>
    <dgm:pt modelId="{A246F128-3DA6-4C4D-B737-DBED5367078D}" type="pres">
      <dgm:prSet presAssocID="{EC515F5D-BF52-4917-9175-2D9BB7FD8C2A}" presName="sibTrans" presStyleLbl="sibTrans1D1" presStyleIdx="3" presStyleCnt="5"/>
      <dgm:spPr/>
    </dgm:pt>
    <dgm:pt modelId="{68767196-2C2A-4765-98E0-9796BEEE9912}" type="pres">
      <dgm:prSet presAssocID="{29E7A939-9F36-4580-8F52-97DBE0019A3F}" presName="node" presStyleLbl="node1" presStyleIdx="4" presStyleCnt="5">
        <dgm:presLayoutVars>
          <dgm:bulletEnabled val="1"/>
        </dgm:presLayoutVars>
      </dgm:prSet>
      <dgm:spPr/>
    </dgm:pt>
    <dgm:pt modelId="{918B40B7-13B3-437F-BD23-E53DBBE36D1B}" type="pres">
      <dgm:prSet presAssocID="{29E7A939-9F36-4580-8F52-97DBE0019A3F}" presName="spNode" presStyleCnt="0"/>
      <dgm:spPr/>
    </dgm:pt>
    <dgm:pt modelId="{7982DFDC-80B4-4D45-9CDA-6D20B2CCBACD}" type="pres">
      <dgm:prSet presAssocID="{57C6C476-05C5-48A2-838A-A867C7A8407A}" presName="sibTrans" presStyleLbl="sibTrans1D1" presStyleIdx="4" presStyleCnt="5"/>
      <dgm:spPr/>
    </dgm:pt>
  </dgm:ptLst>
  <dgm:cxnLst>
    <dgm:cxn modelId="{AB1EB501-43AE-4132-AB9C-5AF9D68B058F}" srcId="{8B07167D-5182-44F8-B871-C91EF9DB5656}" destId="{29E7A939-9F36-4580-8F52-97DBE0019A3F}" srcOrd="4" destOrd="0" parTransId="{FB283918-C986-4F50-BA50-822EFDFAFDA9}" sibTransId="{57C6C476-05C5-48A2-838A-A867C7A8407A}"/>
    <dgm:cxn modelId="{84C7951F-F224-449F-B21D-E57BEFECA112}" type="presOf" srcId="{6B362C07-2FF1-48A3-A172-82C630CD9C13}" destId="{FE2E0790-AEA8-47F0-80D0-2F228745EDCD}" srcOrd="0" destOrd="0" presId="urn:microsoft.com/office/officeart/2005/8/layout/cycle5"/>
    <dgm:cxn modelId="{1DC83C23-9500-4C75-85CB-8A77D53B80E0}" type="presOf" srcId="{8B07167D-5182-44F8-B871-C91EF9DB5656}" destId="{6C6EB7F8-33F0-4C6A-90A3-46FC6B3111F9}" srcOrd="0" destOrd="0" presId="urn:microsoft.com/office/officeart/2005/8/layout/cycle5"/>
    <dgm:cxn modelId="{C12A1664-E718-453A-9008-C23C8D90413A}" type="presOf" srcId="{EC515F5D-BF52-4917-9175-2D9BB7FD8C2A}" destId="{A246F128-3DA6-4C4D-B737-DBED5367078D}" srcOrd="0" destOrd="0" presId="urn:microsoft.com/office/officeart/2005/8/layout/cycle5"/>
    <dgm:cxn modelId="{88334275-2C78-4568-B671-C1C0B7457D0A}" srcId="{8B07167D-5182-44F8-B871-C91EF9DB5656}" destId="{A911C9B4-89D9-44C0-B262-DF0906F7F065}" srcOrd="3" destOrd="0" parTransId="{B1F796F8-C92A-407E-9D15-1E86986B61F4}" sibTransId="{EC515F5D-BF52-4917-9175-2D9BB7FD8C2A}"/>
    <dgm:cxn modelId="{F8AA1B57-3917-47E9-91E3-B5DC3A173E7F}" type="presOf" srcId="{A911C9B4-89D9-44C0-B262-DF0906F7F065}" destId="{210A93E2-C447-4759-90D3-3FE46F34C191}" srcOrd="0" destOrd="0" presId="urn:microsoft.com/office/officeart/2005/8/layout/cycle5"/>
    <dgm:cxn modelId="{67453D82-A18C-4AA7-A9F2-46D69DC0C17B}" srcId="{8B07167D-5182-44F8-B871-C91EF9DB5656}" destId="{6B362C07-2FF1-48A3-A172-82C630CD9C13}" srcOrd="1" destOrd="0" parTransId="{B4656123-9A1E-4226-B787-EC671638EB63}" sibTransId="{0D4AE3D8-2288-49EC-BAEA-2E6DF2E1C260}"/>
    <dgm:cxn modelId="{94427092-74C3-4280-96EC-CA698BF8E134}" type="presOf" srcId="{AB024B24-04DD-4E07-A5AD-11E66A9ADCC8}" destId="{251BFD26-1C79-4349-8C03-92B4C90D5A5F}" srcOrd="0" destOrd="0" presId="urn:microsoft.com/office/officeart/2005/8/layout/cycle5"/>
    <dgm:cxn modelId="{102E2B94-0389-414A-98CE-87F2476D3688}" type="presOf" srcId="{D1F00BD6-C09A-40B7-AC68-3508E83A9414}" destId="{D8E506D6-1FB2-4100-AC3D-2AE7D1CB8928}" srcOrd="0" destOrd="0" presId="urn:microsoft.com/office/officeart/2005/8/layout/cycle5"/>
    <dgm:cxn modelId="{8777869B-FA1E-4750-B6EE-020144E970FA}" srcId="{8B07167D-5182-44F8-B871-C91EF9DB5656}" destId="{D1F00BD6-C09A-40B7-AC68-3508E83A9414}" srcOrd="0" destOrd="0" parTransId="{8DDCE7D4-1635-47F8-9F50-A74BFD12EBFC}" sibTransId="{AB024B24-04DD-4E07-A5AD-11E66A9ADCC8}"/>
    <dgm:cxn modelId="{B52AE19D-BB9A-4AD5-BC01-094B78D2EDE4}" type="presOf" srcId="{0D4AE3D8-2288-49EC-BAEA-2E6DF2E1C260}" destId="{4D52541C-2F19-4740-BDC0-52F32DF1D780}" srcOrd="0" destOrd="0" presId="urn:microsoft.com/office/officeart/2005/8/layout/cycle5"/>
    <dgm:cxn modelId="{CFF871C1-F8FB-4792-A8AD-32C72CFCE028}" type="presOf" srcId="{39670215-2E39-452D-8E82-BD6A0019FD8C}" destId="{8F1B33D3-F354-41D2-AF08-22AEA463E5EF}" srcOrd="0" destOrd="0" presId="urn:microsoft.com/office/officeart/2005/8/layout/cycle5"/>
    <dgm:cxn modelId="{31EAFACE-AFB3-44E8-BE58-AFF5FC530A3B}" type="presOf" srcId="{57C6C476-05C5-48A2-838A-A867C7A8407A}" destId="{7982DFDC-80B4-4D45-9CDA-6D20B2CCBACD}" srcOrd="0" destOrd="0" presId="urn:microsoft.com/office/officeart/2005/8/layout/cycle5"/>
    <dgm:cxn modelId="{B6501AD3-F187-496F-952A-D059B6A4D471}" type="presOf" srcId="{51574A5D-B4B7-4F19-BEA9-E7DE0E4AA5E4}" destId="{4D829F73-A707-4808-87A0-7E7FA62F61B2}" srcOrd="0" destOrd="0" presId="urn:microsoft.com/office/officeart/2005/8/layout/cycle5"/>
    <dgm:cxn modelId="{6C977FE9-937E-4438-A7C4-9EAF502E3702}" type="presOf" srcId="{29E7A939-9F36-4580-8F52-97DBE0019A3F}" destId="{68767196-2C2A-4765-98E0-9796BEEE9912}" srcOrd="0" destOrd="0" presId="urn:microsoft.com/office/officeart/2005/8/layout/cycle5"/>
    <dgm:cxn modelId="{D9010EEB-FA2A-4E4F-9915-75141E43CCCD}" srcId="{8B07167D-5182-44F8-B871-C91EF9DB5656}" destId="{39670215-2E39-452D-8E82-BD6A0019FD8C}" srcOrd="2" destOrd="0" parTransId="{6EC169D4-A993-4FFA-9ABC-E57C179D0F06}" sibTransId="{51574A5D-B4B7-4F19-BEA9-E7DE0E4AA5E4}"/>
    <dgm:cxn modelId="{09460357-44F8-45CB-94A7-53232F4353E7}" type="presParOf" srcId="{6C6EB7F8-33F0-4C6A-90A3-46FC6B3111F9}" destId="{D8E506D6-1FB2-4100-AC3D-2AE7D1CB8928}" srcOrd="0" destOrd="0" presId="urn:microsoft.com/office/officeart/2005/8/layout/cycle5"/>
    <dgm:cxn modelId="{F06A30E7-877A-4F9B-B4AC-277ABB2541CA}" type="presParOf" srcId="{6C6EB7F8-33F0-4C6A-90A3-46FC6B3111F9}" destId="{65BAE735-9E8E-4BBF-ADA6-8C6267CBE679}" srcOrd="1" destOrd="0" presId="urn:microsoft.com/office/officeart/2005/8/layout/cycle5"/>
    <dgm:cxn modelId="{EB83A8E0-A5B7-4FE4-AFBF-E82C5D491FD2}" type="presParOf" srcId="{6C6EB7F8-33F0-4C6A-90A3-46FC6B3111F9}" destId="{251BFD26-1C79-4349-8C03-92B4C90D5A5F}" srcOrd="2" destOrd="0" presId="urn:microsoft.com/office/officeart/2005/8/layout/cycle5"/>
    <dgm:cxn modelId="{B460A092-CCEA-4B16-905B-B4135572C6D8}" type="presParOf" srcId="{6C6EB7F8-33F0-4C6A-90A3-46FC6B3111F9}" destId="{FE2E0790-AEA8-47F0-80D0-2F228745EDCD}" srcOrd="3" destOrd="0" presId="urn:microsoft.com/office/officeart/2005/8/layout/cycle5"/>
    <dgm:cxn modelId="{B9CAA58D-CD60-4A6B-95DF-9B040B5BD2C0}" type="presParOf" srcId="{6C6EB7F8-33F0-4C6A-90A3-46FC6B3111F9}" destId="{548BE02E-4167-46A5-97AB-787D2577B4A7}" srcOrd="4" destOrd="0" presId="urn:microsoft.com/office/officeart/2005/8/layout/cycle5"/>
    <dgm:cxn modelId="{70E6EF44-0107-44C7-8ACD-F5967F1F7CE5}" type="presParOf" srcId="{6C6EB7F8-33F0-4C6A-90A3-46FC6B3111F9}" destId="{4D52541C-2F19-4740-BDC0-52F32DF1D780}" srcOrd="5" destOrd="0" presId="urn:microsoft.com/office/officeart/2005/8/layout/cycle5"/>
    <dgm:cxn modelId="{973C36CB-B464-4C42-9C52-88980FC83F97}" type="presParOf" srcId="{6C6EB7F8-33F0-4C6A-90A3-46FC6B3111F9}" destId="{8F1B33D3-F354-41D2-AF08-22AEA463E5EF}" srcOrd="6" destOrd="0" presId="urn:microsoft.com/office/officeart/2005/8/layout/cycle5"/>
    <dgm:cxn modelId="{A14C0C49-DB94-43E2-A7CC-7A8DFFBC4CF6}" type="presParOf" srcId="{6C6EB7F8-33F0-4C6A-90A3-46FC6B3111F9}" destId="{BAA8F638-3989-4786-ADB6-C0AF479D5C52}" srcOrd="7" destOrd="0" presId="urn:microsoft.com/office/officeart/2005/8/layout/cycle5"/>
    <dgm:cxn modelId="{698BE8CE-C5F1-4CC5-9241-F01978A0536F}" type="presParOf" srcId="{6C6EB7F8-33F0-4C6A-90A3-46FC6B3111F9}" destId="{4D829F73-A707-4808-87A0-7E7FA62F61B2}" srcOrd="8" destOrd="0" presId="urn:microsoft.com/office/officeart/2005/8/layout/cycle5"/>
    <dgm:cxn modelId="{764B34F4-3BEF-4890-89D9-93D3BC065300}" type="presParOf" srcId="{6C6EB7F8-33F0-4C6A-90A3-46FC6B3111F9}" destId="{210A93E2-C447-4759-90D3-3FE46F34C191}" srcOrd="9" destOrd="0" presId="urn:microsoft.com/office/officeart/2005/8/layout/cycle5"/>
    <dgm:cxn modelId="{3341AF0E-4D7E-4183-8615-B3243FC6DAFD}" type="presParOf" srcId="{6C6EB7F8-33F0-4C6A-90A3-46FC6B3111F9}" destId="{FD1A364C-CE75-4DF9-B55C-B83E946A3A0C}" srcOrd="10" destOrd="0" presId="urn:microsoft.com/office/officeart/2005/8/layout/cycle5"/>
    <dgm:cxn modelId="{C46A5355-FFB6-49F8-886A-47868643902A}" type="presParOf" srcId="{6C6EB7F8-33F0-4C6A-90A3-46FC6B3111F9}" destId="{A246F128-3DA6-4C4D-B737-DBED5367078D}" srcOrd="11" destOrd="0" presId="urn:microsoft.com/office/officeart/2005/8/layout/cycle5"/>
    <dgm:cxn modelId="{2481E88D-BB14-42B4-9688-94C790426907}" type="presParOf" srcId="{6C6EB7F8-33F0-4C6A-90A3-46FC6B3111F9}" destId="{68767196-2C2A-4765-98E0-9796BEEE9912}" srcOrd="12" destOrd="0" presId="urn:microsoft.com/office/officeart/2005/8/layout/cycle5"/>
    <dgm:cxn modelId="{ABC9171D-872C-4A3C-9F93-E1ADEED8E13D}" type="presParOf" srcId="{6C6EB7F8-33F0-4C6A-90A3-46FC6B3111F9}" destId="{918B40B7-13B3-437F-BD23-E53DBBE36D1B}" srcOrd="13" destOrd="0" presId="urn:microsoft.com/office/officeart/2005/8/layout/cycle5"/>
    <dgm:cxn modelId="{50DFDDED-DE43-41C1-9060-353806C99657}" type="presParOf" srcId="{6C6EB7F8-33F0-4C6A-90A3-46FC6B3111F9}" destId="{7982DFDC-80B4-4D45-9CDA-6D20B2CCBACD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0E91C0-A115-4680-8522-67D6C5C96AD6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7746EFA9-2137-4331-ABDB-8D330D7A649C}">
      <dgm:prSet phldrT="[Text]"/>
      <dgm:spPr/>
      <dgm:t>
        <a:bodyPr/>
        <a:lstStyle/>
        <a:p>
          <a:pPr algn="ctr"/>
          <a:r>
            <a:rPr lang="en-US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Introduction </a:t>
          </a:r>
          <a:endParaRPr lang="en-IN" b="1" dirty="0"/>
        </a:p>
      </dgm:t>
    </dgm:pt>
    <dgm:pt modelId="{F31861F5-8F56-4EC6-8F0B-A9F7F3F137A3}" type="parTrans" cxnId="{1A6E361C-29F0-4884-B967-490106C00D25}">
      <dgm:prSet/>
      <dgm:spPr/>
      <dgm:t>
        <a:bodyPr/>
        <a:lstStyle/>
        <a:p>
          <a:endParaRPr lang="en-IN"/>
        </a:p>
      </dgm:t>
    </dgm:pt>
    <dgm:pt modelId="{62C421C8-7B8D-44F3-8323-21C5F3DD60C0}" type="sibTrans" cxnId="{1A6E361C-29F0-4884-B967-490106C00D25}">
      <dgm:prSet/>
      <dgm:spPr/>
      <dgm:t>
        <a:bodyPr/>
        <a:lstStyle/>
        <a:p>
          <a:endParaRPr lang="en-IN"/>
        </a:p>
      </dgm:t>
    </dgm:pt>
    <dgm:pt modelId="{B401AB2F-2767-4310-903E-B65A4CDA3D46}">
      <dgm:prSet/>
      <dgm:spPr/>
      <dgm:t>
        <a:bodyPr/>
        <a:lstStyle/>
        <a:p>
          <a:pPr algn="ctr"/>
          <a:r>
            <a:rPr lang="en-US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Defining the root cause </a:t>
          </a:r>
          <a:endParaRPr lang="en-US" b="1" dirty="0">
            <a:solidFill>
              <a:srgbClr val="000000"/>
            </a:solidFill>
            <a:latin typeface="Arial"/>
            <a:ea typeface="Arial"/>
            <a:cs typeface="Arial"/>
            <a:sym typeface="Arial"/>
          </a:endParaRPr>
        </a:p>
      </dgm:t>
    </dgm:pt>
    <dgm:pt modelId="{1CB57E09-7198-4692-A07E-F4D827C080E3}" type="parTrans" cxnId="{972216E4-A851-460F-BBF7-BE3A5BE60B39}">
      <dgm:prSet/>
      <dgm:spPr/>
      <dgm:t>
        <a:bodyPr/>
        <a:lstStyle/>
        <a:p>
          <a:endParaRPr lang="en-IN"/>
        </a:p>
      </dgm:t>
    </dgm:pt>
    <dgm:pt modelId="{04600E39-201E-4464-95B9-67B2B67F30F9}" type="sibTrans" cxnId="{972216E4-A851-460F-BBF7-BE3A5BE60B39}">
      <dgm:prSet/>
      <dgm:spPr/>
      <dgm:t>
        <a:bodyPr/>
        <a:lstStyle/>
        <a:p>
          <a:endParaRPr lang="en-IN"/>
        </a:p>
      </dgm:t>
    </dgm:pt>
    <dgm:pt modelId="{D66B14A2-54E5-4A3B-B603-4E533F5947A0}">
      <dgm:prSet/>
      <dgm:spPr/>
      <dgm:t>
        <a:bodyPr/>
        <a:lstStyle/>
        <a:p>
          <a:pPr algn="ctr"/>
          <a:r>
            <a:rPr lang="en-US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Application of quality assessment </a:t>
          </a:r>
          <a:endParaRPr lang="en-US" b="1" dirty="0">
            <a:solidFill>
              <a:srgbClr val="000000"/>
            </a:solidFill>
            <a:latin typeface="Arial"/>
            <a:ea typeface="Arial"/>
            <a:cs typeface="Arial"/>
            <a:sym typeface="Arial"/>
          </a:endParaRPr>
        </a:p>
      </dgm:t>
    </dgm:pt>
    <dgm:pt modelId="{74082FD4-10C8-4BC3-81E1-0D045A8806EE}" type="parTrans" cxnId="{117284AD-6522-4FBC-97EF-5F8F16256BBA}">
      <dgm:prSet/>
      <dgm:spPr/>
      <dgm:t>
        <a:bodyPr/>
        <a:lstStyle/>
        <a:p>
          <a:endParaRPr lang="en-IN"/>
        </a:p>
      </dgm:t>
    </dgm:pt>
    <dgm:pt modelId="{53F6EED4-6E7C-4DB3-8A3A-43D47214233F}" type="sibTrans" cxnId="{117284AD-6522-4FBC-97EF-5F8F16256BBA}">
      <dgm:prSet/>
      <dgm:spPr/>
      <dgm:t>
        <a:bodyPr/>
        <a:lstStyle/>
        <a:p>
          <a:endParaRPr lang="en-IN"/>
        </a:p>
      </dgm:t>
    </dgm:pt>
    <dgm:pt modelId="{1CD0882C-DA1F-4F57-84B3-D05838418558}">
      <dgm:prSet/>
      <dgm:spPr/>
      <dgm:t>
        <a:bodyPr/>
        <a:lstStyle/>
        <a:p>
          <a:pPr algn="ctr"/>
          <a:r>
            <a:rPr lang="en-US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Defining change management </a:t>
          </a:r>
          <a:endParaRPr lang="en-US" b="1" dirty="0">
            <a:solidFill>
              <a:srgbClr val="000000"/>
            </a:solidFill>
            <a:latin typeface="Arial"/>
            <a:ea typeface="Arial"/>
            <a:cs typeface="Arial"/>
            <a:sym typeface="Arial"/>
          </a:endParaRPr>
        </a:p>
      </dgm:t>
    </dgm:pt>
    <dgm:pt modelId="{54B1414E-F145-4DA7-A9ED-00D2F767385F}" type="parTrans" cxnId="{98A6A439-DBD6-401D-8D37-24784F45B3C2}">
      <dgm:prSet/>
      <dgm:spPr/>
      <dgm:t>
        <a:bodyPr/>
        <a:lstStyle/>
        <a:p>
          <a:endParaRPr lang="en-IN"/>
        </a:p>
      </dgm:t>
    </dgm:pt>
    <dgm:pt modelId="{80AF222F-5195-425F-B6D4-EC00321D0CE8}" type="sibTrans" cxnId="{98A6A439-DBD6-401D-8D37-24784F45B3C2}">
      <dgm:prSet/>
      <dgm:spPr/>
      <dgm:t>
        <a:bodyPr/>
        <a:lstStyle/>
        <a:p>
          <a:endParaRPr lang="en-IN"/>
        </a:p>
      </dgm:t>
    </dgm:pt>
    <dgm:pt modelId="{A40A4D1F-726C-4774-A2B1-EE277CA76A63}">
      <dgm:prSet/>
      <dgm:spPr/>
      <dgm:t>
        <a:bodyPr/>
        <a:lstStyle/>
        <a:p>
          <a:pPr algn="ctr"/>
          <a:r>
            <a:rPr lang="en-US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Developin recommendations</a:t>
          </a:r>
          <a:endParaRPr lang="en-US" b="1" dirty="0">
            <a:solidFill>
              <a:srgbClr val="000000"/>
            </a:solidFill>
            <a:latin typeface="Arial"/>
            <a:ea typeface="Arial"/>
            <a:cs typeface="Arial"/>
            <a:sym typeface="Arial"/>
          </a:endParaRPr>
        </a:p>
      </dgm:t>
    </dgm:pt>
    <dgm:pt modelId="{4A764920-CEB2-4C22-A2FF-B3B3EDF53754}" type="parTrans" cxnId="{9A689622-A1A1-4264-B2D7-64E426C19461}">
      <dgm:prSet/>
      <dgm:spPr/>
      <dgm:t>
        <a:bodyPr/>
        <a:lstStyle/>
        <a:p>
          <a:endParaRPr lang="en-IN"/>
        </a:p>
      </dgm:t>
    </dgm:pt>
    <dgm:pt modelId="{AB06CACD-0F85-4DE3-8779-6EC4C97F9F75}" type="sibTrans" cxnId="{9A689622-A1A1-4264-B2D7-64E426C19461}">
      <dgm:prSet/>
      <dgm:spPr/>
      <dgm:t>
        <a:bodyPr/>
        <a:lstStyle/>
        <a:p>
          <a:endParaRPr lang="en-IN"/>
        </a:p>
      </dgm:t>
    </dgm:pt>
    <dgm:pt modelId="{57026E33-5F8B-4F2B-95F4-790BF9BBE7D5}">
      <dgm:prSet/>
      <dgm:spPr/>
      <dgm:t>
        <a:bodyPr/>
        <a:lstStyle/>
        <a:p>
          <a:pPr algn="ctr"/>
          <a:r>
            <a:rPr lang="en-US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Conclusion</a:t>
          </a:r>
          <a:endParaRPr lang="en-IN" b="1" dirty="0"/>
        </a:p>
      </dgm:t>
    </dgm:pt>
    <dgm:pt modelId="{2A0F8626-C6E1-444A-8B05-DE23B26B7FB7}" type="parTrans" cxnId="{D5BBB23E-3F71-43C3-92CC-1147802F5513}">
      <dgm:prSet/>
      <dgm:spPr/>
      <dgm:t>
        <a:bodyPr/>
        <a:lstStyle/>
        <a:p>
          <a:endParaRPr lang="en-IN"/>
        </a:p>
      </dgm:t>
    </dgm:pt>
    <dgm:pt modelId="{039DF849-2EE9-47E8-87A9-93DAEFC740A7}" type="sibTrans" cxnId="{D5BBB23E-3F71-43C3-92CC-1147802F5513}">
      <dgm:prSet/>
      <dgm:spPr/>
      <dgm:t>
        <a:bodyPr/>
        <a:lstStyle/>
        <a:p>
          <a:endParaRPr lang="en-IN"/>
        </a:p>
      </dgm:t>
    </dgm:pt>
    <dgm:pt modelId="{A6E5533B-F740-4832-8B78-40EF81618FDC}" type="pres">
      <dgm:prSet presAssocID="{150E91C0-A115-4680-8522-67D6C5C96AD6}" presName="linear" presStyleCnt="0">
        <dgm:presLayoutVars>
          <dgm:dir/>
          <dgm:animLvl val="lvl"/>
          <dgm:resizeHandles val="exact"/>
        </dgm:presLayoutVars>
      </dgm:prSet>
      <dgm:spPr/>
    </dgm:pt>
    <dgm:pt modelId="{E312D950-EC9A-45E9-AC27-BC8E2BA46625}" type="pres">
      <dgm:prSet presAssocID="{7746EFA9-2137-4331-ABDB-8D330D7A649C}" presName="parentLin" presStyleCnt="0"/>
      <dgm:spPr/>
    </dgm:pt>
    <dgm:pt modelId="{B5D96C6D-2EEC-4A03-B896-C96CC4FCDAF0}" type="pres">
      <dgm:prSet presAssocID="{7746EFA9-2137-4331-ABDB-8D330D7A649C}" presName="parentLeftMargin" presStyleLbl="node1" presStyleIdx="0" presStyleCnt="6"/>
      <dgm:spPr/>
    </dgm:pt>
    <dgm:pt modelId="{3E8B2C6D-AB66-40A0-8626-3D67AA00902B}" type="pres">
      <dgm:prSet presAssocID="{7746EFA9-2137-4331-ABDB-8D330D7A649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9245479-89F1-4C8B-83A2-C7B573B138B8}" type="pres">
      <dgm:prSet presAssocID="{7746EFA9-2137-4331-ABDB-8D330D7A649C}" presName="negativeSpace" presStyleCnt="0"/>
      <dgm:spPr/>
    </dgm:pt>
    <dgm:pt modelId="{77254BDE-2CA0-49FC-956A-67BF0A122EB8}" type="pres">
      <dgm:prSet presAssocID="{7746EFA9-2137-4331-ABDB-8D330D7A649C}" presName="childText" presStyleLbl="conFgAcc1" presStyleIdx="0" presStyleCnt="6">
        <dgm:presLayoutVars>
          <dgm:bulletEnabled val="1"/>
        </dgm:presLayoutVars>
      </dgm:prSet>
      <dgm:spPr/>
    </dgm:pt>
    <dgm:pt modelId="{3FC84BC1-56AE-413D-B512-BEA7F2D81ABB}" type="pres">
      <dgm:prSet presAssocID="{62C421C8-7B8D-44F3-8323-21C5F3DD60C0}" presName="spaceBetweenRectangles" presStyleCnt="0"/>
      <dgm:spPr/>
    </dgm:pt>
    <dgm:pt modelId="{AC37E24A-0767-45C9-81A6-D484D74A53C9}" type="pres">
      <dgm:prSet presAssocID="{B401AB2F-2767-4310-903E-B65A4CDA3D46}" presName="parentLin" presStyleCnt="0"/>
      <dgm:spPr/>
    </dgm:pt>
    <dgm:pt modelId="{FD6A1E59-4548-4C0E-8FDF-84397B660286}" type="pres">
      <dgm:prSet presAssocID="{B401AB2F-2767-4310-903E-B65A4CDA3D46}" presName="parentLeftMargin" presStyleLbl="node1" presStyleIdx="0" presStyleCnt="6"/>
      <dgm:spPr/>
    </dgm:pt>
    <dgm:pt modelId="{1D7D80A4-07E8-4CBD-BA25-EEB2E84DB0B5}" type="pres">
      <dgm:prSet presAssocID="{B401AB2F-2767-4310-903E-B65A4CDA3D4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46752B8-C880-46FC-9A62-F88CDED43415}" type="pres">
      <dgm:prSet presAssocID="{B401AB2F-2767-4310-903E-B65A4CDA3D46}" presName="negativeSpace" presStyleCnt="0"/>
      <dgm:spPr/>
    </dgm:pt>
    <dgm:pt modelId="{E93B5501-0D83-4234-B9B2-7D487FF1BE51}" type="pres">
      <dgm:prSet presAssocID="{B401AB2F-2767-4310-903E-B65A4CDA3D46}" presName="childText" presStyleLbl="conFgAcc1" presStyleIdx="1" presStyleCnt="6">
        <dgm:presLayoutVars>
          <dgm:bulletEnabled val="1"/>
        </dgm:presLayoutVars>
      </dgm:prSet>
      <dgm:spPr/>
    </dgm:pt>
    <dgm:pt modelId="{7AB253E1-CF09-40CD-A1CA-57FA6C4CFF27}" type="pres">
      <dgm:prSet presAssocID="{04600E39-201E-4464-95B9-67B2B67F30F9}" presName="spaceBetweenRectangles" presStyleCnt="0"/>
      <dgm:spPr/>
    </dgm:pt>
    <dgm:pt modelId="{18876FFF-0F91-4948-8FDB-1C05A0BC5DC4}" type="pres">
      <dgm:prSet presAssocID="{D66B14A2-54E5-4A3B-B603-4E533F5947A0}" presName="parentLin" presStyleCnt="0"/>
      <dgm:spPr/>
    </dgm:pt>
    <dgm:pt modelId="{43BF1DF2-1530-4E53-89FF-97E4F7559F6F}" type="pres">
      <dgm:prSet presAssocID="{D66B14A2-54E5-4A3B-B603-4E533F5947A0}" presName="parentLeftMargin" presStyleLbl="node1" presStyleIdx="1" presStyleCnt="6"/>
      <dgm:spPr/>
    </dgm:pt>
    <dgm:pt modelId="{06CA74B5-5071-4260-815F-7AFEFE406484}" type="pres">
      <dgm:prSet presAssocID="{D66B14A2-54E5-4A3B-B603-4E533F5947A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B70B8D6-66CE-4B23-BFB8-DED7E2E8CAA5}" type="pres">
      <dgm:prSet presAssocID="{D66B14A2-54E5-4A3B-B603-4E533F5947A0}" presName="negativeSpace" presStyleCnt="0"/>
      <dgm:spPr/>
    </dgm:pt>
    <dgm:pt modelId="{0AE0A9C3-C807-49F7-AD08-C4B06F82015F}" type="pres">
      <dgm:prSet presAssocID="{D66B14A2-54E5-4A3B-B603-4E533F5947A0}" presName="childText" presStyleLbl="conFgAcc1" presStyleIdx="2" presStyleCnt="6">
        <dgm:presLayoutVars>
          <dgm:bulletEnabled val="1"/>
        </dgm:presLayoutVars>
      </dgm:prSet>
      <dgm:spPr/>
    </dgm:pt>
    <dgm:pt modelId="{79B7E674-42FC-4115-9F80-0D1073AFE109}" type="pres">
      <dgm:prSet presAssocID="{53F6EED4-6E7C-4DB3-8A3A-43D47214233F}" presName="spaceBetweenRectangles" presStyleCnt="0"/>
      <dgm:spPr/>
    </dgm:pt>
    <dgm:pt modelId="{0B7CCD43-F92A-4024-B380-0FADB74EB7B6}" type="pres">
      <dgm:prSet presAssocID="{1CD0882C-DA1F-4F57-84B3-D05838418558}" presName="parentLin" presStyleCnt="0"/>
      <dgm:spPr/>
    </dgm:pt>
    <dgm:pt modelId="{7DABEBF7-9F16-495C-8422-11B589C24CA2}" type="pres">
      <dgm:prSet presAssocID="{1CD0882C-DA1F-4F57-84B3-D05838418558}" presName="parentLeftMargin" presStyleLbl="node1" presStyleIdx="2" presStyleCnt="6"/>
      <dgm:spPr/>
    </dgm:pt>
    <dgm:pt modelId="{F8CB4FED-B20D-4444-BAC3-FE8560217C02}" type="pres">
      <dgm:prSet presAssocID="{1CD0882C-DA1F-4F57-84B3-D0583841855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D2AC1E4-0F3E-40DA-9F65-CB3530C19033}" type="pres">
      <dgm:prSet presAssocID="{1CD0882C-DA1F-4F57-84B3-D05838418558}" presName="negativeSpace" presStyleCnt="0"/>
      <dgm:spPr/>
    </dgm:pt>
    <dgm:pt modelId="{D7975215-0AF4-4893-93DB-67FFDAAF7C52}" type="pres">
      <dgm:prSet presAssocID="{1CD0882C-DA1F-4F57-84B3-D05838418558}" presName="childText" presStyleLbl="conFgAcc1" presStyleIdx="3" presStyleCnt="6">
        <dgm:presLayoutVars>
          <dgm:bulletEnabled val="1"/>
        </dgm:presLayoutVars>
      </dgm:prSet>
      <dgm:spPr/>
    </dgm:pt>
    <dgm:pt modelId="{843A35FB-26FC-4B12-B839-167BE4EF153C}" type="pres">
      <dgm:prSet presAssocID="{80AF222F-5195-425F-B6D4-EC00321D0CE8}" presName="spaceBetweenRectangles" presStyleCnt="0"/>
      <dgm:spPr/>
    </dgm:pt>
    <dgm:pt modelId="{A0DDC601-A51D-42C9-8619-1F300ABF7011}" type="pres">
      <dgm:prSet presAssocID="{A40A4D1F-726C-4774-A2B1-EE277CA76A63}" presName="parentLin" presStyleCnt="0"/>
      <dgm:spPr/>
    </dgm:pt>
    <dgm:pt modelId="{050DB2E5-9B99-4331-8E03-25FC4F582D10}" type="pres">
      <dgm:prSet presAssocID="{A40A4D1F-726C-4774-A2B1-EE277CA76A63}" presName="parentLeftMargin" presStyleLbl="node1" presStyleIdx="3" presStyleCnt="6"/>
      <dgm:spPr/>
    </dgm:pt>
    <dgm:pt modelId="{2112BDD0-00D9-4DFF-81EE-7196501AC459}" type="pres">
      <dgm:prSet presAssocID="{A40A4D1F-726C-4774-A2B1-EE277CA76A6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50B3E54-BEA6-4820-8A0C-E788D6277BD8}" type="pres">
      <dgm:prSet presAssocID="{A40A4D1F-726C-4774-A2B1-EE277CA76A63}" presName="negativeSpace" presStyleCnt="0"/>
      <dgm:spPr/>
    </dgm:pt>
    <dgm:pt modelId="{E7B7F0EB-B7ED-4AD8-936C-6C3E102E902A}" type="pres">
      <dgm:prSet presAssocID="{A40A4D1F-726C-4774-A2B1-EE277CA76A63}" presName="childText" presStyleLbl="conFgAcc1" presStyleIdx="4" presStyleCnt="6">
        <dgm:presLayoutVars>
          <dgm:bulletEnabled val="1"/>
        </dgm:presLayoutVars>
      </dgm:prSet>
      <dgm:spPr/>
    </dgm:pt>
    <dgm:pt modelId="{94D0841B-DF64-456E-AA53-83073183B704}" type="pres">
      <dgm:prSet presAssocID="{AB06CACD-0F85-4DE3-8779-6EC4C97F9F75}" presName="spaceBetweenRectangles" presStyleCnt="0"/>
      <dgm:spPr/>
    </dgm:pt>
    <dgm:pt modelId="{477A0E8C-16CC-41D4-B88D-92952991A5CE}" type="pres">
      <dgm:prSet presAssocID="{57026E33-5F8B-4F2B-95F4-790BF9BBE7D5}" presName="parentLin" presStyleCnt="0"/>
      <dgm:spPr/>
    </dgm:pt>
    <dgm:pt modelId="{3BFDC5EC-6113-40FF-A451-DC561095DB40}" type="pres">
      <dgm:prSet presAssocID="{57026E33-5F8B-4F2B-95F4-790BF9BBE7D5}" presName="parentLeftMargin" presStyleLbl="node1" presStyleIdx="4" presStyleCnt="6"/>
      <dgm:spPr/>
    </dgm:pt>
    <dgm:pt modelId="{FB65EA75-AEBE-4D14-83C5-ECB3ACD26BE3}" type="pres">
      <dgm:prSet presAssocID="{57026E33-5F8B-4F2B-95F4-790BF9BBE7D5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715925A1-51F6-4FD5-A26E-3212080819C9}" type="pres">
      <dgm:prSet presAssocID="{57026E33-5F8B-4F2B-95F4-790BF9BBE7D5}" presName="negativeSpace" presStyleCnt="0"/>
      <dgm:spPr/>
    </dgm:pt>
    <dgm:pt modelId="{204E7A0D-7BE3-44F5-ABE0-8EDB37858D0E}" type="pres">
      <dgm:prSet presAssocID="{57026E33-5F8B-4F2B-95F4-790BF9BBE7D5}" presName="childText" presStyleLbl="conFgAcc1" presStyleIdx="5" presStyleCnt="6" custLinFactNeighborX="3199" custLinFactNeighborY="-51468">
        <dgm:presLayoutVars>
          <dgm:bulletEnabled val="1"/>
        </dgm:presLayoutVars>
      </dgm:prSet>
      <dgm:spPr/>
    </dgm:pt>
  </dgm:ptLst>
  <dgm:cxnLst>
    <dgm:cxn modelId="{1A6E361C-29F0-4884-B967-490106C00D25}" srcId="{150E91C0-A115-4680-8522-67D6C5C96AD6}" destId="{7746EFA9-2137-4331-ABDB-8D330D7A649C}" srcOrd="0" destOrd="0" parTransId="{F31861F5-8F56-4EC6-8F0B-A9F7F3F137A3}" sibTransId="{62C421C8-7B8D-44F3-8323-21C5F3DD60C0}"/>
    <dgm:cxn modelId="{9A689622-A1A1-4264-B2D7-64E426C19461}" srcId="{150E91C0-A115-4680-8522-67D6C5C96AD6}" destId="{A40A4D1F-726C-4774-A2B1-EE277CA76A63}" srcOrd="4" destOrd="0" parTransId="{4A764920-CEB2-4C22-A2FF-B3B3EDF53754}" sibTransId="{AB06CACD-0F85-4DE3-8779-6EC4C97F9F75}"/>
    <dgm:cxn modelId="{6BFD6A23-CE60-4347-872A-CE8DD8F32AAA}" type="presOf" srcId="{A40A4D1F-726C-4774-A2B1-EE277CA76A63}" destId="{2112BDD0-00D9-4DFF-81EE-7196501AC459}" srcOrd="1" destOrd="0" presId="urn:microsoft.com/office/officeart/2005/8/layout/list1"/>
    <dgm:cxn modelId="{340E4630-5FF0-412C-B34E-1E41955BB0C3}" type="presOf" srcId="{B401AB2F-2767-4310-903E-B65A4CDA3D46}" destId="{FD6A1E59-4548-4C0E-8FDF-84397B660286}" srcOrd="0" destOrd="0" presId="urn:microsoft.com/office/officeart/2005/8/layout/list1"/>
    <dgm:cxn modelId="{98A6A439-DBD6-401D-8D37-24784F45B3C2}" srcId="{150E91C0-A115-4680-8522-67D6C5C96AD6}" destId="{1CD0882C-DA1F-4F57-84B3-D05838418558}" srcOrd="3" destOrd="0" parTransId="{54B1414E-F145-4DA7-A9ED-00D2F767385F}" sibTransId="{80AF222F-5195-425F-B6D4-EC00321D0CE8}"/>
    <dgm:cxn modelId="{D5BBB23E-3F71-43C3-92CC-1147802F5513}" srcId="{150E91C0-A115-4680-8522-67D6C5C96AD6}" destId="{57026E33-5F8B-4F2B-95F4-790BF9BBE7D5}" srcOrd="5" destOrd="0" parTransId="{2A0F8626-C6E1-444A-8B05-DE23B26B7FB7}" sibTransId="{039DF849-2EE9-47E8-87A9-93DAEFC740A7}"/>
    <dgm:cxn modelId="{B67F7381-77CD-4113-9D55-1F14159BDAEA}" type="presOf" srcId="{1CD0882C-DA1F-4F57-84B3-D05838418558}" destId="{7DABEBF7-9F16-495C-8422-11B589C24CA2}" srcOrd="0" destOrd="0" presId="urn:microsoft.com/office/officeart/2005/8/layout/list1"/>
    <dgm:cxn modelId="{5415BD90-8227-4C47-B876-559D79539F63}" type="presOf" srcId="{57026E33-5F8B-4F2B-95F4-790BF9BBE7D5}" destId="{FB65EA75-AEBE-4D14-83C5-ECB3ACD26BE3}" srcOrd="1" destOrd="0" presId="urn:microsoft.com/office/officeart/2005/8/layout/list1"/>
    <dgm:cxn modelId="{FEECFC93-E2F3-40AC-AC22-13282C980424}" type="presOf" srcId="{7746EFA9-2137-4331-ABDB-8D330D7A649C}" destId="{3E8B2C6D-AB66-40A0-8626-3D67AA00902B}" srcOrd="1" destOrd="0" presId="urn:microsoft.com/office/officeart/2005/8/layout/list1"/>
    <dgm:cxn modelId="{BFE05B94-BCD9-4D98-9BC7-2367F8618B55}" type="presOf" srcId="{57026E33-5F8B-4F2B-95F4-790BF9BBE7D5}" destId="{3BFDC5EC-6113-40FF-A451-DC561095DB40}" srcOrd="0" destOrd="0" presId="urn:microsoft.com/office/officeart/2005/8/layout/list1"/>
    <dgm:cxn modelId="{117284AD-6522-4FBC-97EF-5F8F16256BBA}" srcId="{150E91C0-A115-4680-8522-67D6C5C96AD6}" destId="{D66B14A2-54E5-4A3B-B603-4E533F5947A0}" srcOrd="2" destOrd="0" parTransId="{74082FD4-10C8-4BC3-81E1-0D045A8806EE}" sibTransId="{53F6EED4-6E7C-4DB3-8A3A-43D47214233F}"/>
    <dgm:cxn modelId="{290B9CCB-A4A6-491D-AE39-433AC347B8CE}" type="presOf" srcId="{A40A4D1F-726C-4774-A2B1-EE277CA76A63}" destId="{050DB2E5-9B99-4331-8E03-25FC4F582D10}" srcOrd="0" destOrd="0" presId="urn:microsoft.com/office/officeart/2005/8/layout/list1"/>
    <dgm:cxn modelId="{B55432CD-C11A-4719-94BD-1A3503D2AAAD}" type="presOf" srcId="{D66B14A2-54E5-4A3B-B603-4E533F5947A0}" destId="{06CA74B5-5071-4260-815F-7AFEFE406484}" srcOrd="1" destOrd="0" presId="urn:microsoft.com/office/officeart/2005/8/layout/list1"/>
    <dgm:cxn modelId="{0D11A5CE-6C5E-491C-AB01-908EE8C26BD9}" type="presOf" srcId="{7746EFA9-2137-4331-ABDB-8D330D7A649C}" destId="{B5D96C6D-2EEC-4A03-B896-C96CC4FCDAF0}" srcOrd="0" destOrd="0" presId="urn:microsoft.com/office/officeart/2005/8/layout/list1"/>
    <dgm:cxn modelId="{4609B1DE-6022-4EA3-AC0E-47381CEB52DF}" type="presOf" srcId="{B401AB2F-2767-4310-903E-B65A4CDA3D46}" destId="{1D7D80A4-07E8-4CBD-BA25-EEB2E84DB0B5}" srcOrd="1" destOrd="0" presId="urn:microsoft.com/office/officeart/2005/8/layout/list1"/>
    <dgm:cxn modelId="{1BC105E0-AACE-4C2C-97DA-4FE9F517927B}" type="presOf" srcId="{1CD0882C-DA1F-4F57-84B3-D05838418558}" destId="{F8CB4FED-B20D-4444-BAC3-FE8560217C02}" srcOrd="1" destOrd="0" presId="urn:microsoft.com/office/officeart/2005/8/layout/list1"/>
    <dgm:cxn modelId="{972216E4-A851-460F-BBF7-BE3A5BE60B39}" srcId="{150E91C0-A115-4680-8522-67D6C5C96AD6}" destId="{B401AB2F-2767-4310-903E-B65A4CDA3D46}" srcOrd="1" destOrd="0" parTransId="{1CB57E09-7198-4692-A07E-F4D827C080E3}" sibTransId="{04600E39-201E-4464-95B9-67B2B67F30F9}"/>
    <dgm:cxn modelId="{DDC7F3F8-EF67-45FF-98BD-7ABD2D1E53ED}" type="presOf" srcId="{150E91C0-A115-4680-8522-67D6C5C96AD6}" destId="{A6E5533B-F740-4832-8B78-40EF81618FDC}" srcOrd="0" destOrd="0" presId="urn:microsoft.com/office/officeart/2005/8/layout/list1"/>
    <dgm:cxn modelId="{DDC264FA-69DD-49C8-8A7C-21BC91F2A250}" type="presOf" srcId="{D66B14A2-54E5-4A3B-B603-4E533F5947A0}" destId="{43BF1DF2-1530-4E53-89FF-97E4F7559F6F}" srcOrd="0" destOrd="0" presId="urn:microsoft.com/office/officeart/2005/8/layout/list1"/>
    <dgm:cxn modelId="{042A9D79-446F-44A2-8295-415853C7E781}" type="presParOf" srcId="{A6E5533B-F740-4832-8B78-40EF81618FDC}" destId="{E312D950-EC9A-45E9-AC27-BC8E2BA46625}" srcOrd="0" destOrd="0" presId="urn:microsoft.com/office/officeart/2005/8/layout/list1"/>
    <dgm:cxn modelId="{5108DEA6-7E07-445A-99A6-9C26F9EA7F34}" type="presParOf" srcId="{E312D950-EC9A-45E9-AC27-BC8E2BA46625}" destId="{B5D96C6D-2EEC-4A03-B896-C96CC4FCDAF0}" srcOrd="0" destOrd="0" presId="urn:microsoft.com/office/officeart/2005/8/layout/list1"/>
    <dgm:cxn modelId="{67882A05-B189-4BDD-91A5-F3B28BD60D1A}" type="presParOf" srcId="{E312D950-EC9A-45E9-AC27-BC8E2BA46625}" destId="{3E8B2C6D-AB66-40A0-8626-3D67AA00902B}" srcOrd="1" destOrd="0" presId="urn:microsoft.com/office/officeart/2005/8/layout/list1"/>
    <dgm:cxn modelId="{ACE404C5-4AF1-4737-B85A-022315A6AD51}" type="presParOf" srcId="{A6E5533B-F740-4832-8B78-40EF81618FDC}" destId="{69245479-89F1-4C8B-83A2-C7B573B138B8}" srcOrd="1" destOrd="0" presId="urn:microsoft.com/office/officeart/2005/8/layout/list1"/>
    <dgm:cxn modelId="{5D6FD916-3637-44FF-B84D-CCBA9239360F}" type="presParOf" srcId="{A6E5533B-F740-4832-8B78-40EF81618FDC}" destId="{77254BDE-2CA0-49FC-956A-67BF0A122EB8}" srcOrd="2" destOrd="0" presId="urn:microsoft.com/office/officeart/2005/8/layout/list1"/>
    <dgm:cxn modelId="{B68D6D8D-CE93-4C5A-B0D0-DDACD39271FD}" type="presParOf" srcId="{A6E5533B-F740-4832-8B78-40EF81618FDC}" destId="{3FC84BC1-56AE-413D-B512-BEA7F2D81ABB}" srcOrd="3" destOrd="0" presId="urn:microsoft.com/office/officeart/2005/8/layout/list1"/>
    <dgm:cxn modelId="{3B5A6F22-9B62-4960-9F00-BCA14A41BCD5}" type="presParOf" srcId="{A6E5533B-F740-4832-8B78-40EF81618FDC}" destId="{AC37E24A-0767-45C9-81A6-D484D74A53C9}" srcOrd="4" destOrd="0" presId="urn:microsoft.com/office/officeart/2005/8/layout/list1"/>
    <dgm:cxn modelId="{12DA3EC2-C5F6-4A61-B457-4D58D728E5FC}" type="presParOf" srcId="{AC37E24A-0767-45C9-81A6-D484D74A53C9}" destId="{FD6A1E59-4548-4C0E-8FDF-84397B660286}" srcOrd="0" destOrd="0" presId="urn:microsoft.com/office/officeart/2005/8/layout/list1"/>
    <dgm:cxn modelId="{4F930552-9A9C-463E-B2B0-57B8FBE919C6}" type="presParOf" srcId="{AC37E24A-0767-45C9-81A6-D484D74A53C9}" destId="{1D7D80A4-07E8-4CBD-BA25-EEB2E84DB0B5}" srcOrd="1" destOrd="0" presId="urn:microsoft.com/office/officeart/2005/8/layout/list1"/>
    <dgm:cxn modelId="{0B975D4F-AE0D-49D4-8F9E-02A2DAA5560B}" type="presParOf" srcId="{A6E5533B-F740-4832-8B78-40EF81618FDC}" destId="{D46752B8-C880-46FC-9A62-F88CDED43415}" srcOrd="5" destOrd="0" presId="urn:microsoft.com/office/officeart/2005/8/layout/list1"/>
    <dgm:cxn modelId="{71314481-9C53-4A5F-B291-A16A4D02ED7A}" type="presParOf" srcId="{A6E5533B-F740-4832-8B78-40EF81618FDC}" destId="{E93B5501-0D83-4234-B9B2-7D487FF1BE51}" srcOrd="6" destOrd="0" presId="urn:microsoft.com/office/officeart/2005/8/layout/list1"/>
    <dgm:cxn modelId="{5E7DAB9B-1238-4CBC-B8F9-85AABA3D9B67}" type="presParOf" srcId="{A6E5533B-F740-4832-8B78-40EF81618FDC}" destId="{7AB253E1-CF09-40CD-A1CA-57FA6C4CFF27}" srcOrd="7" destOrd="0" presId="urn:microsoft.com/office/officeart/2005/8/layout/list1"/>
    <dgm:cxn modelId="{128CF818-7780-4DE8-A544-1D734694DF12}" type="presParOf" srcId="{A6E5533B-F740-4832-8B78-40EF81618FDC}" destId="{18876FFF-0F91-4948-8FDB-1C05A0BC5DC4}" srcOrd="8" destOrd="0" presId="urn:microsoft.com/office/officeart/2005/8/layout/list1"/>
    <dgm:cxn modelId="{F90A4257-F5DB-4478-847C-9690A1926604}" type="presParOf" srcId="{18876FFF-0F91-4948-8FDB-1C05A0BC5DC4}" destId="{43BF1DF2-1530-4E53-89FF-97E4F7559F6F}" srcOrd="0" destOrd="0" presId="urn:microsoft.com/office/officeart/2005/8/layout/list1"/>
    <dgm:cxn modelId="{01B27316-58F4-468E-80F5-4975DB5C73CB}" type="presParOf" srcId="{18876FFF-0F91-4948-8FDB-1C05A0BC5DC4}" destId="{06CA74B5-5071-4260-815F-7AFEFE406484}" srcOrd="1" destOrd="0" presId="urn:microsoft.com/office/officeart/2005/8/layout/list1"/>
    <dgm:cxn modelId="{631A34EF-1BDC-4885-A60B-357E0FB9A2B3}" type="presParOf" srcId="{A6E5533B-F740-4832-8B78-40EF81618FDC}" destId="{AB70B8D6-66CE-4B23-BFB8-DED7E2E8CAA5}" srcOrd="9" destOrd="0" presId="urn:microsoft.com/office/officeart/2005/8/layout/list1"/>
    <dgm:cxn modelId="{5360C8C5-86BA-4FA0-A6B0-AFC6D6BAE858}" type="presParOf" srcId="{A6E5533B-F740-4832-8B78-40EF81618FDC}" destId="{0AE0A9C3-C807-49F7-AD08-C4B06F82015F}" srcOrd="10" destOrd="0" presId="urn:microsoft.com/office/officeart/2005/8/layout/list1"/>
    <dgm:cxn modelId="{3107B3C2-BF2B-4EB2-B5BC-3B2220B825CF}" type="presParOf" srcId="{A6E5533B-F740-4832-8B78-40EF81618FDC}" destId="{79B7E674-42FC-4115-9F80-0D1073AFE109}" srcOrd="11" destOrd="0" presId="urn:microsoft.com/office/officeart/2005/8/layout/list1"/>
    <dgm:cxn modelId="{7E9BAD3A-AB1E-4307-99E5-6A7E8D932C52}" type="presParOf" srcId="{A6E5533B-F740-4832-8B78-40EF81618FDC}" destId="{0B7CCD43-F92A-4024-B380-0FADB74EB7B6}" srcOrd="12" destOrd="0" presId="urn:microsoft.com/office/officeart/2005/8/layout/list1"/>
    <dgm:cxn modelId="{DA3E20D6-7155-452E-A96C-E3B3F5FAB85C}" type="presParOf" srcId="{0B7CCD43-F92A-4024-B380-0FADB74EB7B6}" destId="{7DABEBF7-9F16-495C-8422-11B589C24CA2}" srcOrd="0" destOrd="0" presId="urn:microsoft.com/office/officeart/2005/8/layout/list1"/>
    <dgm:cxn modelId="{96A046CD-6E45-4077-853F-0C411A33FEAE}" type="presParOf" srcId="{0B7CCD43-F92A-4024-B380-0FADB74EB7B6}" destId="{F8CB4FED-B20D-4444-BAC3-FE8560217C02}" srcOrd="1" destOrd="0" presId="urn:microsoft.com/office/officeart/2005/8/layout/list1"/>
    <dgm:cxn modelId="{992A01BC-D98C-4F21-9EA2-2E982C565D92}" type="presParOf" srcId="{A6E5533B-F740-4832-8B78-40EF81618FDC}" destId="{0D2AC1E4-0F3E-40DA-9F65-CB3530C19033}" srcOrd="13" destOrd="0" presId="urn:microsoft.com/office/officeart/2005/8/layout/list1"/>
    <dgm:cxn modelId="{36CE5DC7-1670-4226-B6D3-5198FB7D1593}" type="presParOf" srcId="{A6E5533B-F740-4832-8B78-40EF81618FDC}" destId="{D7975215-0AF4-4893-93DB-67FFDAAF7C52}" srcOrd="14" destOrd="0" presId="urn:microsoft.com/office/officeart/2005/8/layout/list1"/>
    <dgm:cxn modelId="{90CCDC56-C242-4CDD-8C4A-30289EE3435A}" type="presParOf" srcId="{A6E5533B-F740-4832-8B78-40EF81618FDC}" destId="{843A35FB-26FC-4B12-B839-167BE4EF153C}" srcOrd="15" destOrd="0" presId="urn:microsoft.com/office/officeart/2005/8/layout/list1"/>
    <dgm:cxn modelId="{72D41CC5-3268-42CC-B665-E8F737B79A3F}" type="presParOf" srcId="{A6E5533B-F740-4832-8B78-40EF81618FDC}" destId="{A0DDC601-A51D-42C9-8619-1F300ABF7011}" srcOrd="16" destOrd="0" presId="urn:microsoft.com/office/officeart/2005/8/layout/list1"/>
    <dgm:cxn modelId="{985BD994-B110-4A61-9CF6-994C33CC4130}" type="presParOf" srcId="{A0DDC601-A51D-42C9-8619-1F300ABF7011}" destId="{050DB2E5-9B99-4331-8E03-25FC4F582D10}" srcOrd="0" destOrd="0" presId="urn:microsoft.com/office/officeart/2005/8/layout/list1"/>
    <dgm:cxn modelId="{8CC854F8-2199-43A5-A992-3E52231EF0E7}" type="presParOf" srcId="{A0DDC601-A51D-42C9-8619-1F300ABF7011}" destId="{2112BDD0-00D9-4DFF-81EE-7196501AC459}" srcOrd="1" destOrd="0" presId="urn:microsoft.com/office/officeart/2005/8/layout/list1"/>
    <dgm:cxn modelId="{F566A6B3-0E94-461D-9BC9-6D9378B75201}" type="presParOf" srcId="{A6E5533B-F740-4832-8B78-40EF81618FDC}" destId="{550B3E54-BEA6-4820-8A0C-E788D6277BD8}" srcOrd="17" destOrd="0" presId="urn:microsoft.com/office/officeart/2005/8/layout/list1"/>
    <dgm:cxn modelId="{7AAA19DB-59A2-47AD-8333-378D94DAAB22}" type="presParOf" srcId="{A6E5533B-F740-4832-8B78-40EF81618FDC}" destId="{E7B7F0EB-B7ED-4AD8-936C-6C3E102E902A}" srcOrd="18" destOrd="0" presId="urn:microsoft.com/office/officeart/2005/8/layout/list1"/>
    <dgm:cxn modelId="{7B840F80-2A5F-41E3-9FF7-33A9584B4D85}" type="presParOf" srcId="{A6E5533B-F740-4832-8B78-40EF81618FDC}" destId="{94D0841B-DF64-456E-AA53-83073183B704}" srcOrd="19" destOrd="0" presId="urn:microsoft.com/office/officeart/2005/8/layout/list1"/>
    <dgm:cxn modelId="{21E9B731-C7B2-4BCE-AACC-0E85F69B00B1}" type="presParOf" srcId="{A6E5533B-F740-4832-8B78-40EF81618FDC}" destId="{477A0E8C-16CC-41D4-B88D-92952991A5CE}" srcOrd="20" destOrd="0" presId="urn:microsoft.com/office/officeart/2005/8/layout/list1"/>
    <dgm:cxn modelId="{C68C77DD-13D2-4ADC-912B-C9A6BF5874D9}" type="presParOf" srcId="{477A0E8C-16CC-41D4-B88D-92952991A5CE}" destId="{3BFDC5EC-6113-40FF-A451-DC561095DB40}" srcOrd="0" destOrd="0" presId="urn:microsoft.com/office/officeart/2005/8/layout/list1"/>
    <dgm:cxn modelId="{08E9ABCB-309F-4BF7-B8C9-61A2B9AC5FE6}" type="presParOf" srcId="{477A0E8C-16CC-41D4-B88D-92952991A5CE}" destId="{FB65EA75-AEBE-4D14-83C5-ECB3ACD26BE3}" srcOrd="1" destOrd="0" presId="urn:microsoft.com/office/officeart/2005/8/layout/list1"/>
    <dgm:cxn modelId="{E150F186-A2DA-40D6-B51D-0ACB4DEFDC36}" type="presParOf" srcId="{A6E5533B-F740-4832-8B78-40EF81618FDC}" destId="{715925A1-51F6-4FD5-A26E-3212080819C9}" srcOrd="21" destOrd="0" presId="urn:microsoft.com/office/officeart/2005/8/layout/list1"/>
    <dgm:cxn modelId="{294D1F9F-B2D8-4A9D-BE44-260B344F1FB3}" type="presParOf" srcId="{A6E5533B-F740-4832-8B78-40EF81618FDC}" destId="{204E7A0D-7BE3-44F5-ABE0-8EDB37858D0E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A4162-D3F9-4C11-B15E-61F02B4CEB0F}">
      <dsp:nvSpPr>
        <dsp:cNvPr id="0" name=""/>
        <dsp:cNvSpPr/>
      </dsp:nvSpPr>
      <dsp:spPr>
        <a:xfrm>
          <a:off x="5357" y="631213"/>
          <a:ext cx="4685109" cy="4685109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7837" tIns="27940" rIns="257837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b="1" i="1" kern="1200" dirty="0">
              <a:latin typeface="Arial Bold" panose="020B0704020202020204" pitchFamily="34" charset="0"/>
              <a:cs typeface="Arial Bold" panose="020B0704020202020204" pitchFamily="34" charset="0"/>
            </a:rPr>
            <a:t>Identify Gaps: </a:t>
          </a:r>
          <a:r>
            <a:rPr lang="en-US" sz="2200" b="0" kern="1200" dirty="0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The root cause analysis identifies the cause behind the symptoms to examine the processes, people, policies, and organisational factors (</a:t>
          </a:r>
          <a:r>
            <a:rPr lang="en-US" sz="2200" b="0" kern="1200" dirty="0" err="1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Alinezhad</a:t>
          </a:r>
          <a:r>
            <a:rPr lang="en-US" sz="2200" b="0" kern="1200" dirty="0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et al. 2022)</a:t>
          </a:r>
          <a:endParaRPr lang="en-IN" sz="2200" b="0" i="1" kern="1200" dirty="0">
            <a:latin typeface="Arial Bold" panose="020B0704020202020204" pitchFamily="34" charset="0"/>
            <a:cs typeface="Arial Bold" panose="020B0704020202020204" pitchFamily="34" charset="0"/>
          </a:endParaRPr>
        </a:p>
      </dsp:txBody>
      <dsp:txXfrm>
        <a:off x="691475" y="1317331"/>
        <a:ext cx="3312873" cy="3312873"/>
      </dsp:txXfrm>
    </dsp:sp>
    <dsp:sp modelId="{3B09919A-5D0B-4AB2-B694-BC6FF3B56FC6}">
      <dsp:nvSpPr>
        <dsp:cNvPr id="0" name=""/>
        <dsp:cNvSpPr/>
      </dsp:nvSpPr>
      <dsp:spPr>
        <a:xfrm>
          <a:off x="3753445" y="631213"/>
          <a:ext cx="4685109" cy="4685109"/>
        </a:xfrm>
        <a:prstGeom prst="ellipse">
          <a:avLst/>
        </a:prstGeom>
        <a:solidFill>
          <a:schemeClr val="accent5">
            <a:alpha val="50000"/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7837" tIns="27940" rIns="257837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b="1" i="1" kern="1200" dirty="0">
              <a:latin typeface="Arial Bold" panose="020B0704020202020204" pitchFamily="34" charset="0"/>
              <a:cs typeface="Arial Bold" panose="020B0704020202020204" pitchFamily="34" charset="0"/>
            </a:rPr>
            <a:t>Identify Possible Causes: </a:t>
          </a:r>
          <a:r>
            <a:rPr lang="en-US" sz="2200" kern="1200" dirty="0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The analysis supports evidence-based corrective actions and applies to failures in governance and leadership.</a:t>
          </a:r>
          <a:endParaRPr lang="en-IN" sz="2200" kern="1200" dirty="0">
            <a:latin typeface="Arial Bold" panose="020B0704020202020204" pitchFamily="34" charset="0"/>
            <a:cs typeface="Arial Bold" panose="020B0704020202020204" pitchFamily="34" charset="0"/>
          </a:endParaRPr>
        </a:p>
      </dsp:txBody>
      <dsp:txXfrm>
        <a:off x="4439563" y="1317331"/>
        <a:ext cx="3312873" cy="3312873"/>
      </dsp:txXfrm>
    </dsp:sp>
    <dsp:sp modelId="{FA9C82E1-4A50-4AD6-8459-CD43254D614C}">
      <dsp:nvSpPr>
        <dsp:cNvPr id="0" name=""/>
        <dsp:cNvSpPr/>
      </dsp:nvSpPr>
      <dsp:spPr>
        <a:xfrm>
          <a:off x="7501532" y="631213"/>
          <a:ext cx="4685109" cy="4685109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7837" tIns="27940" rIns="257837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b="1" i="1" kern="1200" dirty="0">
              <a:latin typeface="Arial Bold" panose="020B0704020202020204" pitchFamily="34" charset="0"/>
              <a:cs typeface="Arial Bold" panose="020B0704020202020204" pitchFamily="34" charset="0"/>
            </a:rPr>
            <a:t>Create an Action Plan: </a:t>
          </a:r>
          <a:r>
            <a:rPr lang="en-US" sz="2200" kern="1200" dirty="0">
              <a:solidFill>
                <a:srgbClr val="000000"/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The root cause analysis prevents recurrence in a systematic quality management process with incident reporting (Ikram et al. 2022)</a:t>
          </a:r>
          <a:endParaRPr lang="en-IN" sz="2200" kern="1200" dirty="0">
            <a:latin typeface="Arial Bold" panose="020B0704020202020204" pitchFamily="34" charset="0"/>
            <a:cs typeface="Arial Bold" panose="020B0704020202020204" pitchFamily="34" charset="0"/>
          </a:endParaRPr>
        </a:p>
      </dsp:txBody>
      <dsp:txXfrm>
        <a:off x="8187650" y="1317331"/>
        <a:ext cx="3312873" cy="33128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5A4736-ED7F-49C1-B462-9043FE46A2AF}">
      <dsp:nvSpPr>
        <dsp:cNvPr id="0" name=""/>
        <dsp:cNvSpPr/>
      </dsp:nvSpPr>
      <dsp:spPr>
        <a:xfrm>
          <a:off x="0" y="238576"/>
          <a:ext cx="12192000" cy="1597336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51261C-EF62-4038-9CB1-0986FF4B63E7}">
      <dsp:nvSpPr>
        <dsp:cNvPr id="0" name=""/>
        <dsp:cNvSpPr/>
      </dsp:nvSpPr>
      <dsp:spPr>
        <a:xfrm>
          <a:off x="365759" y="356616"/>
          <a:ext cx="3581400" cy="196138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/>
          <a:srcRect/>
          <a:stretch>
            <a:fillRect t="-42000" b="-4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36B10-9662-4742-8651-1DE08BB9B3BD}">
      <dsp:nvSpPr>
        <dsp:cNvPr id="0" name=""/>
        <dsp:cNvSpPr/>
      </dsp:nvSpPr>
      <dsp:spPr>
        <a:xfrm rot="10800000">
          <a:off x="263869" y="2570143"/>
          <a:ext cx="3581400" cy="326898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t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Unfreeze: </a:t>
          </a:r>
          <a:r>
            <a:rPr lang="en-US" sz="2500" kern="120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Endrejat</a:t>
          </a:r>
          <a:r>
            <a:rPr lang="en-US" sz="25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 and Burnes (2022) stated that unfreezing can be managed by building awareness for patient safety and change management</a:t>
          </a:r>
          <a:endParaRPr lang="en-IN" sz="25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364401" y="2570143"/>
        <a:ext cx="3380336" cy="3168448"/>
      </dsp:txXfrm>
    </dsp:sp>
    <dsp:sp modelId="{F9283D62-BAF6-48CA-86BB-56E27A15CA9E}">
      <dsp:nvSpPr>
        <dsp:cNvPr id="0" name=""/>
        <dsp:cNvSpPr/>
      </dsp:nvSpPr>
      <dsp:spPr>
        <a:xfrm>
          <a:off x="4305300" y="356616"/>
          <a:ext cx="3581400" cy="196138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/>
          <a:srcRect/>
          <a:stretch>
            <a:fillRect t="-45000" b="-4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9E6CA-9BA3-483F-B014-AE07EFD4B9FC}">
      <dsp:nvSpPr>
        <dsp:cNvPr id="0" name=""/>
        <dsp:cNvSpPr/>
      </dsp:nvSpPr>
      <dsp:spPr>
        <a:xfrm rot="10800000">
          <a:off x="4203409" y="2570143"/>
          <a:ext cx="3581400" cy="326898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t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Change: </a:t>
          </a:r>
          <a:r>
            <a:rPr lang="en-US" sz="2500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Change </a:t>
          </a:r>
          <a:r>
            <a:rPr lang="en-US" sz="25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can initiate improved governance and reporting with staff training</a:t>
          </a:r>
          <a:endParaRPr lang="en-IN" sz="25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4303941" y="2570143"/>
        <a:ext cx="3380336" cy="3168448"/>
      </dsp:txXfrm>
    </dsp:sp>
    <dsp:sp modelId="{D2E1A773-6FBA-41D4-9E73-C2930972841B}">
      <dsp:nvSpPr>
        <dsp:cNvPr id="0" name=""/>
        <dsp:cNvSpPr/>
      </dsp:nvSpPr>
      <dsp:spPr>
        <a:xfrm>
          <a:off x="8244840" y="356616"/>
          <a:ext cx="3581400" cy="196138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/>
          <a:srcRect/>
          <a:stretch>
            <a:fillRect t="-61000" b="-6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9446F0-8E40-49A9-B55E-4FB9FD1A6656}">
      <dsp:nvSpPr>
        <dsp:cNvPr id="0" name=""/>
        <dsp:cNvSpPr/>
      </dsp:nvSpPr>
      <dsp:spPr>
        <a:xfrm rot="10800000">
          <a:off x="8142949" y="2570143"/>
          <a:ext cx="3581400" cy="326898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t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Refreeze: </a:t>
          </a:r>
          <a:r>
            <a:rPr lang="en-US" sz="25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Lastly, Refreeze with proper monitoring and audits of continuous learning to reinforce cultural accountability (Eder and </a:t>
          </a:r>
          <a:r>
            <a:rPr lang="en-US" sz="2500" kern="120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Dignath</a:t>
          </a:r>
          <a:r>
            <a:rPr lang="en-US" sz="25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rPr>
            <a:t>, 2022)</a:t>
          </a:r>
          <a:endParaRPr lang="en-IN" sz="25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8243481" y="2570143"/>
        <a:ext cx="3380336" cy="31684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506D6-1FB2-4100-AC3D-2AE7D1CB8928}">
      <dsp:nvSpPr>
        <dsp:cNvPr id="0" name=""/>
        <dsp:cNvSpPr/>
      </dsp:nvSpPr>
      <dsp:spPr>
        <a:xfrm>
          <a:off x="3898120" y="3614"/>
          <a:ext cx="2666866" cy="17334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18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Define</a:t>
          </a:r>
          <a:r>
            <a:rPr lang="en-US" sz="1800" kern="12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is the first stage of Six Sigma that helps to identify failures in safety and governance (Sallam et al. 2024)</a:t>
          </a:r>
          <a:endParaRPr lang="en-IN" sz="1800" kern="12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sp:txBody>
      <dsp:txXfrm>
        <a:off x="3982741" y="88235"/>
        <a:ext cx="2497624" cy="1564220"/>
      </dsp:txXfrm>
    </dsp:sp>
    <dsp:sp modelId="{251BFD26-1C79-4349-8C03-92B4C90D5A5F}">
      <dsp:nvSpPr>
        <dsp:cNvPr id="0" name=""/>
        <dsp:cNvSpPr/>
      </dsp:nvSpPr>
      <dsp:spPr>
        <a:xfrm>
          <a:off x="1764545" y="870346"/>
          <a:ext cx="6934015" cy="6934015"/>
        </a:xfrm>
        <a:custGeom>
          <a:avLst/>
          <a:gdLst/>
          <a:ahLst/>
          <a:cxnLst/>
          <a:rect l="0" t="0" r="0" b="0"/>
          <a:pathLst>
            <a:path>
              <a:moveTo>
                <a:pt x="5158623" y="440693"/>
              </a:moveTo>
              <a:arcTo wR="3467007" hR="3467007" stAng="17952230" swAng="1213452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2E0790-AEA8-47F0-80D0-2F228745EDCD}">
      <dsp:nvSpPr>
        <dsp:cNvPr id="0" name=""/>
        <dsp:cNvSpPr/>
      </dsp:nvSpPr>
      <dsp:spPr>
        <a:xfrm>
          <a:off x="7195440" y="2399258"/>
          <a:ext cx="2666866" cy="173346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18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Measure</a:t>
          </a:r>
          <a:r>
            <a:rPr lang="en-US" sz="1800" kern="12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evaluates the entire monitoring process from reporting to response receiving.</a:t>
          </a:r>
          <a:endParaRPr lang="en-IN" sz="1800" kern="12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sp:txBody>
      <dsp:txXfrm>
        <a:off x="7280061" y="2483879"/>
        <a:ext cx="2497624" cy="1564220"/>
      </dsp:txXfrm>
    </dsp:sp>
    <dsp:sp modelId="{4D52541C-2F19-4740-BDC0-52F32DF1D780}">
      <dsp:nvSpPr>
        <dsp:cNvPr id="0" name=""/>
        <dsp:cNvSpPr/>
      </dsp:nvSpPr>
      <dsp:spPr>
        <a:xfrm>
          <a:off x="1764545" y="870346"/>
          <a:ext cx="6934015" cy="6934015"/>
        </a:xfrm>
        <a:custGeom>
          <a:avLst/>
          <a:gdLst/>
          <a:ahLst/>
          <a:cxnLst/>
          <a:rect l="0" t="0" r="0" b="0"/>
          <a:pathLst>
            <a:path>
              <a:moveTo>
                <a:pt x="6925742" y="3706371"/>
              </a:moveTo>
              <a:arcTo wR="3467007" hR="3467007" stAng="21837532" swAng="1361207"/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1B33D3-F354-41D2-AF08-22AEA463E5EF}">
      <dsp:nvSpPr>
        <dsp:cNvPr id="0" name=""/>
        <dsp:cNvSpPr/>
      </dsp:nvSpPr>
      <dsp:spPr>
        <a:xfrm>
          <a:off x="5935976" y="6275490"/>
          <a:ext cx="2666866" cy="173346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18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Analyse</a:t>
          </a:r>
          <a:r>
            <a:rPr lang="en-US" sz="1800" kern="12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helps to evaluate the root cause of governance and identify the reason for reporting failure (Antony et al. 2023)</a:t>
          </a:r>
          <a:endParaRPr lang="en-IN" sz="1800" kern="12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sp:txBody>
      <dsp:txXfrm>
        <a:off x="6020597" y="6360111"/>
        <a:ext cx="2497624" cy="1564220"/>
      </dsp:txXfrm>
    </dsp:sp>
    <dsp:sp modelId="{4D829F73-A707-4808-87A0-7E7FA62F61B2}">
      <dsp:nvSpPr>
        <dsp:cNvPr id="0" name=""/>
        <dsp:cNvSpPr/>
      </dsp:nvSpPr>
      <dsp:spPr>
        <a:xfrm>
          <a:off x="1764545" y="870346"/>
          <a:ext cx="6934015" cy="6934015"/>
        </a:xfrm>
        <a:custGeom>
          <a:avLst/>
          <a:gdLst/>
          <a:ahLst/>
          <a:cxnLst/>
          <a:rect l="0" t="0" r="0" b="0"/>
          <a:pathLst>
            <a:path>
              <a:moveTo>
                <a:pt x="3893517" y="6907680"/>
              </a:moveTo>
              <a:arcTo wR="3467007" hR="3467007" stAng="4976016" swAng="847968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0A93E2-C447-4759-90D3-3FE46F34C191}">
      <dsp:nvSpPr>
        <dsp:cNvPr id="0" name=""/>
        <dsp:cNvSpPr/>
      </dsp:nvSpPr>
      <dsp:spPr>
        <a:xfrm>
          <a:off x="1860264" y="6275490"/>
          <a:ext cx="2666866" cy="173346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1800" b="1" i="1" kern="120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Improvement</a:t>
          </a:r>
          <a:r>
            <a:rPr lang="en-US" sz="1800" kern="120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empowers the reporting system and defines staffing as well as leadership commitment.</a:t>
          </a:r>
          <a:endParaRPr lang="en-IN" sz="1800" kern="12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sp:txBody>
      <dsp:txXfrm>
        <a:off x="1944885" y="6360111"/>
        <a:ext cx="2497624" cy="1564220"/>
      </dsp:txXfrm>
    </dsp:sp>
    <dsp:sp modelId="{A246F128-3DA6-4C4D-B737-DBED5367078D}">
      <dsp:nvSpPr>
        <dsp:cNvPr id="0" name=""/>
        <dsp:cNvSpPr/>
      </dsp:nvSpPr>
      <dsp:spPr>
        <a:xfrm>
          <a:off x="1764545" y="870346"/>
          <a:ext cx="6934015" cy="6934015"/>
        </a:xfrm>
        <a:custGeom>
          <a:avLst/>
          <a:gdLst/>
          <a:ahLst/>
          <a:cxnLst/>
          <a:rect l="0" t="0" r="0" b="0"/>
          <a:pathLst>
            <a:path>
              <a:moveTo>
                <a:pt x="368205" y="5021861"/>
              </a:moveTo>
              <a:arcTo wR="3467007" hR="3467007" stAng="9201261" swAng="1361207"/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767196-2C2A-4765-98E0-9796BEEE9912}">
      <dsp:nvSpPr>
        <dsp:cNvPr id="0" name=""/>
        <dsp:cNvSpPr/>
      </dsp:nvSpPr>
      <dsp:spPr>
        <a:xfrm>
          <a:off x="600800" y="2399258"/>
          <a:ext cx="2666866" cy="173346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Control</a:t>
          </a:r>
          <a:r>
            <a:rPr lang="en-US" sz="1800" kern="1200" dirty="0">
              <a:solidFill>
                <a:schemeClr val="tx1">
                  <a:lumMod val="95000"/>
                  <a:lumOff val="5000"/>
                </a:schemeClr>
              </a:solidFill>
              <a:latin typeface="Arial Bold" panose="020B0704020202020204" pitchFamily="34" charset="0"/>
              <a:ea typeface="Arial"/>
              <a:cs typeface="Arial Bold" panose="020B0704020202020204" pitchFamily="34" charset="0"/>
              <a:sym typeface="Arial"/>
            </a:rPr>
            <a:t> is the last stage which focuses on regular audits and continuous monitoring for better performance reviews (Amjad et al. 2025)</a:t>
          </a:r>
          <a:endParaRPr lang="en-IN" sz="1800" kern="1200" dirty="0">
            <a:solidFill>
              <a:schemeClr val="tx1">
                <a:lumMod val="95000"/>
                <a:lumOff val="5000"/>
              </a:schemeClr>
            </a:solidFill>
            <a:latin typeface="Arial Bold" panose="020B0704020202020204" pitchFamily="34" charset="0"/>
            <a:cs typeface="Arial Bold" panose="020B0704020202020204" pitchFamily="34" charset="0"/>
          </a:endParaRPr>
        </a:p>
      </dsp:txBody>
      <dsp:txXfrm>
        <a:off x="685421" y="2483879"/>
        <a:ext cx="2497624" cy="1564220"/>
      </dsp:txXfrm>
    </dsp:sp>
    <dsp:sp modelId="{7982DFDC-80B4-4D45-9CDA-6D20B2CCBACD}">
      <dsp:nvSpPr>
        <dsp:cNvPr id="0" name=""/>
        <dsp:cNvSpPr/>
      </dsp:nvSpPr>
      <dsp:spPr>
        <a:xfrm>
          <a:off x="1764545" y="870346"/>
          <a:ext cx="6934015" cy="6934015"/>
        </a:xfrm>
        <a:custGeom>
          <a:avLst/>
          <a:gdLst/>
          <a:ahLst/>
          <a:cxnLst/>
          <a:rect l="0" t="0" r="0" b="0"/>
          <a:pathLst>
            <a:path>
              <a:moveTo>
                <a:pt x="833504" y="1212056"/>
              </a:moveTo>
              <a:arcTo wR="3467007" hR="3467007" stAng="13234318" swAng="1213452"/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254BDE-2CA0-49FC-956A-67BF0A122EB8}">
      <dsp:nvSpPr>
        <dsp:cNvPr id="0" name=""/>
        <dsp:cNvSpPr/>
      </dsp:nvSpPr>
      <dsp:spPr>
        <a:xfrm>
          <a:off x="0" y="452896"/>
          <a:ext cx="747823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B2C6D-AB66-40A0-8626-3D67AA00902B}">
      <dsp:nvSpPr>
        <dsp:cNvPr id="0" name=""/>
        <dsp:cNvSpPr/>
      </dsp:nvSpPr>
      <dsp:spPr>
        <a:xfrm>
          <a:off x="373911" y="128176"/>
          <a:ext cx="5234763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862" tIns="0" rIns="197862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Introduction </a:t>
          </a:r>
          <a:endParaRPr lang="en-IN" sz="2200" b="1" kern="1200" dirty="0"/>
        </a:p>
      </dsp:txBody>
      <dsp:txXfrm>
        <a:off x="405614" y="159879"/>
        <a:ext cx="5171357" cy="586034"/>
      </dsp:txXfrm>
    </dsp:sp>
    <dsp:sp modelId="{E93B5501-0D83-4234-B9B2-7D487FF1BE51}">
      <dsp:nvSpPr>
        <dsp:cNvPr id="0" name=""/>
        <dsp:cNvSpPr/>
      </dsp:nvSpPr>
      <dsp:spPr>
        <a:xfrm>
          <a:off x="0" y="1450816"/>
          <a:ext cx="747823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1986775"/>
              <a:satOff val="7962"/>
              <a:lumOff val="17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7D80A4-07E8-4CBD-BA25-EEB2E84DB0B5}">
      <dsp:nvSpPr>
        <dsp:cNvPr id="0" name=""/>
        <dsp:cNvSpPr/>
      </dsp:nvSpPr>
      <dsp:spPr>
        <a:xfrm>
          <a:off x="373911" y="1126096"/>
          <a:ext cx="5234763" cy="649440"/>
        </a:xfrm>
        <a:prstGeom prst="round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862" tIns="0" rIns="197862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Defining the root cause </a:t>
          </a:r>
          <a:endParaRPr lang="en-US" sz="2200" b="1" kern="1200" dirty="0">
            <a:solidFill>
              <a:srgbClr val="000000"/>
            </a:solidFill>
            <a:latin typeface="Arial"/>
            <a:ea typeface="Arial"/>
            <a:cs typeface="Arial"/>
            <a:sym typeface="Arial"/>
          </a:endParaRPr>
        </a:p>
      </dsp:txBody>
      <dsp:txXfrm>
        <a:off x="405614" y="1157799"/>
        <a:ext cx="5171357" cy="586034"/>
      </dsp:txXfrm>
    </dsp:sp>
    <dsp:sp modelId="{0AE0A9C3-C807-49F7-AD08-C4B06F82015F}">
      <dsp:nvSpPr>
        <dsp:cNvPr id="0" name=""/>
        <dsp:cNvSpPr/>
      </dsp:nvSpPr>
      <dsp:spPr>
        <a:xfrm>
          <a:off x="0" y="2448736"/>
          <a:ext cx="747823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3973551"/>
              <a:satOff val="15924"/>
              <a:lumOff val="3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CA74B5-5071-4260-815F-7AFEFE406484}">
      <dsp:nvSpPr>
        <dsp:cNvPr id="0" name=""/>
        <dsp:cNvSpPr/>
      </dsp:nvSpPr>
      <dsp:spPr>
        <a:xfrm>
          <a:off x="373911" y="2124016"/>
          <a:ext cx="5234763" cy="649440"/>
        </a:xfrm>
        <a:prstGeom prst="round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862" tIns="0" rIns="197862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Application of quality assessment </a:t>
          </a:r>
          <a:endParaRPr lang="en-US" sz="2200" b="1" kern="1200" dirty="0">
            <a:solidFill>
              <a:srgbClr val="000000"/>
            </a:solidFill>
            <a:latin typeface="Arial"/>
            <a:ea typeface="Arial"/>
            <a:cs typeface="Arial"/>
            <a:sym typeface="Arial"/>
          </a:endParaRPr>
        </a:p>
      </dsp:txBody>
      <dsp:txXfrm>
        <a:off x="405614" y="2155719"/>
        <a:ext cx="5171357" cy="586034"/>
      </dsp:txXfrm>
    </dsp:sp>
    <dsp:sp modelId="{D7975215-0AF4-4893-93DB-67FFDAAF7C52}">
      <dsp:nvSpPr>
        <dsp:cNvPr id="0" name=""/>
        <dsp:cNvSpPr/>
      </dsp:nvSpPr>
      <dsp:spPr>
        <a:xfrm>
          <a:off x="0" y="3446656"/>
          <a:ext cx="747823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5960326"/>
              <a:satOff val="23887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CB4FED-B20D-4444-BAC3-FE8560217C02}">
      <dsp:nvSpPr>
        <dsp:cNvPr id="0" name=""/>
        <dsp:cNvSpPr/>
      </dsp:nvSpPr>
      <dsp:spPr>
        <a:xfrm>
          <a:off x="373911" y="3121936"/>
          <a:ext cx="5234763" cy="649440"/>
        </a:xfrm>
        <a:prstGeom prst="round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862" tIns="0" rIns="197862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Defining change management </a:t>
          </a:r>
          <a:endParaRPr lang="en-US" sz="2200" b="1" kern="1200" dirty="0">
            <a:solidFill>
              <a:srgbClr val="000000"/>
            </a:solidFill>
            <a:latin typeface="Arial"/>
            <a:ea typeface="Arial"/>
            <a:cs typeface="Arial"/>
            <a:sym typeface="Arial"/>
          </a:endParaRPr>
        </a:p>
      </dsp:txBody>
      <dsp:txXfrm>
        <a:off x="405614" y="3153639"/>
        <a:ext cx="5171357" cy="586034"/>
      </dsp:txXfrm>
    </dsp:sp>
    <dsp:sp modelId="{E7B7F0EB-B7ED-4AD8-936C-6C3E102E902A}">
      <dsp:nvSpPr>
        <dsp:cNvPr id="0" name=""/>
        <dsp:cNvSpPr/>
      </dsp:nvSpPr>
      <dsp:spPr>
        <a:xfrm>
          <a:off x="0" y="4444576"/>
          <a:ext cx="747823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7947101"/>
              <a:satOff val="31849"/>
              <a:lumOff val="6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2BDD0-00D9-4DFF-81EE-7196501AC459}">
      <dsp:nvSpPr>
        <dsp:cNvPr id="0" name=""/>
        <dsp:cNvSpPr/>
      </dsp:nvSpPr>
      <dsp:spPr>
        <a:xfrm>
          <a:off x="373911" y="4119856"/>
          <a:ext cx="5234763" cy="649440"/>
        </a:xfrm>
        <a:prstGeom prst="round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862" tIns="0" rIns="197862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Developin recommendations</a:t>
          </a:r>
          <a:endParaRPr lang="en-US" sz="2200" b="1" kern="1200" dirty="0">
            <a:solidFill>
              <a:srgbClr val="000000"/>
            </a:solidFill>
            <a:latin typeface="Arial"/>
            <a:ea typeface="Arial"/>
            <a:cs typeface="Arial"/>
            <a:sym typeface="Arial"/>
          </a:endParaRPr>
        </a:p>
      </dsp:txBody>
      <dsp:txXfrm>
        <a:off x="405614" y="4151559"/>
        <a:ext cx="5171357" cy="586034"/>
      </dsp:txXfrm>
    </dsp:sp>
    <dsp:sp modelId="{204E7A0D-7BE3-44F5-ABE0-8EDB37858D0E}">
      <dsp:nvSpPr>
        <dsp:cNvPr id="0" name=""/>
        <dsp:cNvSpPr/>
      </dsp:nvSpPr>
      <dsp:spPr>
        <a:xfrm>
          <a:off x="0" y="5275369"/>
          <a:ext cx="747823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65EA75-AEBE-4D14-83C5-ECB3ACD26BE3}">
      <dsp:nvSpPr>
        <dsp:cNvPr id="0" name=""/>
        <dsp:cNvSpPr/>
      </dsp:nvSpPr>
      <dsp:spPr>
        <a:xfrm>
          <a:off x="373911" y="5117776"/>
          <a:ext cx="5234763" cy="64944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862" tIns="0" rIns="197862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rPr>
            <a:t>Conclusion</a:t>
          </a:r>
          <a:endParaRPr lang="en-IN" sz="2200" b="1" kern="1200" dirty="0"/>
        </a:p>
      </dsp:txBody>
      <dsp:txXfrm>
        <a:off x="405614" y="5149479"/>
        <a:ext cx="5171357" cy="586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118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2.svg" /><Relationship Id="rId7" Type="http://schemas.openxmlformats.org/officeDocument/2006/relationships/image" Target="../media/image6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svg" /><Relationship Id="rId5" Type="http://schemas.openxmlformats.org/officeDocument/2006/relationships/image" Target="../media/image4.svg" /><Relationship Id="rId4" Type="http://schemas.openxmlformats.org/officeDocument/2006/relationships/image" Target="../media/image3.svg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9.png" /><Relationship Id="rId4" Type="http://schemas.openxmlformats.org/officeDocument/2006/relationships/image" Target="../media/image6.sv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11.png" /><Relationship Id="rId4" Type="http://schemas.openxmlformats.org/officeDocument/2006/relationships/image" Target="../media/image6.sv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4.png" /><Relationship Id="rId5" Type="http://schemas.openxmlformats.org/officeDocument/2006/relationships/image" Target="../media/image13.svg" /><Relationship Id="rId4" Type="http://schemas.openxmlformats.org/officeDocument/2006/relationships/image" Target="../media/image10.sv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7.png" /><Relationship Id="rId5" Type="http://schemas.openxmlformats.org/officeDocument/2006/relationships/image" Target="../media/image16.svg" /><Relationship Id="rId4" Type="http://schemas.openxmlformats.org/officeDocument/2006/relationships/image" Target="../media/image15.svg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 /><Relationship Id="rId3" Type="http://schemas.openxmlformats.org/officeDocument/2006/relationships/image" Target="../media/image10.svg" /><Relationship Id="rId7" Type="http://schemas.openxmlformats.org/officeDocument/2006/relationships/diagramLayout" Target="../diagrams/layout1.xml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6" Type="http://schemas.openxmlformats.org/officeDocument/2006/relationships/diagramData" Target="../diagrams/data1.xml" /><Relationship Id="rId5" Type="http://schemas.openxmlformats.org/officeDocument/2006/relationships/image" Target="../media/image18.svg" /><Relationship Id="rId10" Type="http://schemas.microsoft.com/office/2007/relationships/diagramDrawing" Target="../diagrams/drawing1.xml" /><Relationship Id="rId4" Type="http://schemas.openxmlformats.org/officeDocument/2006/relationships/image" Target="../media/image6.svg" /><Relationship Id="rId9" Type="http://schemas.openxmlformats.org/officeDocument/2006/relationships/diagramColors" Target="../diagrams/colors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20.png" /><Relationship Id="rId4" Type="http://schemas.openxmlformats.org/officeDocument/2006/relationships/image" Target="../media/image19.sv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7" Type="http://schemas.openxmlformats.org/officeDocument/2006/relationships/image" Target="../media/image22.pn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21.png" /><Relationship Id="rId5" Type="http://schemas.openxmlformats.org/officeDocument/2006/relationships/image" Target="../media/image3.svg" /><Relationship Id="rId4" Type="http://schemas.openxmlformats.org/officeDocument/2006/relationships/image" Target="../media/image2.sv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24.png" /><Relationship Id="rId4" Type="http://schemas.openxmlformats.org/officeDocument/2006/relationships/image" Target="../media/image23.svg" 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 /><Relationship Id="rId3" Type="http://schemas.openxmlformats.org/officeDocument/2006/relationships/image" Target="../media/image10.svg" /><Relationship Id="rId7" Type="http://schemas.openxmlformats.org/officeDocument/2006/relationships/diagramColors" Target="../diagrams/colors2.xml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6" Type="http://schemas.openxmlformats.org/officeDocument/2006/relationships/diagramQuickStyle" Target="../diagrams/quickStyle2.xml" /><Relationship Id="rId5" Type="http://schemas.openxmlformats.org/officeDocument/2006/relationships/diagramLayout" Target="../diagrams/layout2.xml" /><Relationship Id="rId4" Type="http://schemas.openxmlformats.org/officeDocument/2006/relationships/diagramData" Target="../diagrams/data2.xml" 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 /><Relationship Id="rId3" Type="http://schemas.openxmlformats.org/officeDocument/2006/relationships/image" Target="../media/image10.svg" /><Relationship Id="rId7" Type="http://schemas.openxmlformats.org/officeDocument/2006/relationships/diagramQuickStyle" Target="../diagrams/quickStyle3.xml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6" Type="http://schemas.openxmlformats.org/officeDocument/2006/relationships/diagramLayout" Target="../diagrams/layout3.xml" /><Relationship Id="rId5" Type="http://schemas.openxmlformats.org/officeDocument/2006/relationships/diagramData" Target="../diagrams/data3.xml" /><Relationship Id="rId4" Type="http://schemas.openxmlformats.org/officeDocument/2006/relationships/image" Target="../media/image15.svg" /><Relationship Id="rId9" Type="http://schemas.microsoft.com/office/2007/relationships/diagramDrawing" Target="../diagrams/drawing3.xml" 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 /><Relationship Id="rId3" Type="http://schemas.openxmlformats.org/officeDocument/2006/relationships/image" Target="../media/image10.svg" /><Relationship Id="rId7" Type="http://schemas.openxmlformats.org/officeDocument/2006/relationships/diagramQuickStyle" Target="../diagrams/quickStyle4.xml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6" Type="http://schemas.openxmlformats.org/officeDocument/2006/relationships/diagramLayout" Target="../diagrams/layout4.xml" /><Relationship Id="rId5" Type="http://schemas.openxmlformats.org/officeDocument/2006/relationships/diagramData" Target="../diagrams/data4.xml" /><Relationship Id="rId4" Type="http://schemas.openxmlformats.org/officeDocument/2006/relationships/image" Target="../media/image16.svg" /><Relationship Id="rId9" Type="http://schemas.microsoft.com/office/2007/relationships/diagramDrawing" Target="../diagrams/drawing4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29.png" /><Relationship Id="rId4" Type="http://schemas.openxmlformats.org/officeDocument/2006/relationships/image" Target="../media/image28.svg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0.png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k-news/2026/mar/27/cheshire-constabulary-police-david-davis-lucy-letby-investigation" TargetMode="External" /><Relationship Id="rId2" Type="http://schemas.openxmlformats.org/officeDocument/2006/relationships/hyperlink" Target="https://www.theguardian.com/uk-news/2026/mar/26/david-davis-says-cheshire-police-made-egregious-failures-in-lucy-letby-investigation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nationalguardian.org.uk/wp-content/uploads/2023/06/Communicating-FTSU.pdf" TargetMode="External" /><Relationship Id="rId5" Type="http://schemas.openxmlformats.org/officeDocument/2006/relationships/hyperlink" Target="https://www.theguardian.com/uk-news/article/2024/sep/08/a-superbug-doctor-shortages-and-a-neonatal-unit-out-of-its-depth-failures-at-lucy-letby-hospital-revealed" TargetMode="External" /><Relationship Id="rId4" Type="http://schemas.openxmlformats.org/officeDocument/2006/relationships/hyperlink" Target="https://medium.com/@izzydevlin/blame-silence-and-the-system-reading-the-letby-case-as-a-lay-witness-974261ee922a" TargetMode="Externa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1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1018713" y="98372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Freeform 4"/>
          <p:cNvSpPr/>
          <p:nvPr/>
        </p:nvSpPr>
        <p:spPr>
          <a:xfrm rot="2402674">
            <a:off x="944083" y="6780183"/>
            <a:ext cx="2592994" cy="2660722"/>
          </a:xfrm>
          <a:custGeom>
            <a:avLst/>
            <a:gdLst/>
            <a:ahLst/>
            <a:cxnLst/>
            <a:rect l="l" t="t" r="r" b="b"/>
            <a:pathLst>
              <a:path w="2592994" h="2660722">
                <a:moveTo>
                  <a:pt x="0" y="0"/>
                </a:moveTo>
                <a:lnTo>
                  <a:pt x="2592994" y="0"/>
                </a:lnTo>
                <a:lnTo>
                  <a:pt x="2592994" y="2660722"/>
                </a:lnTo>
                <a:lnTo>
                  <a:pt x="0" y="26607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5"/>
          <p:cNvSpPr/>
          <p:nvPr/>
        </p:nvSpPr>
        <p:spPr>
          <a:xfrm rot="-1323565">
            <a:off x="14971403" y="831375"/>
            <a:ext cx="2392921" cy="2262398"/>
          </a:xfrm>
          <a:custGeom>
            <a:avLst/>
            <a:gdLst/>
            <a:ahLst/>
            <a:cxnLst/>
            <a:rect l="l" t="t" r="r" b="b"/>
            <a:pathLst>
              <a:path w="2392921" h="2262398">
                <a:moveTo>
                  <a:pt x="0" y="0"/>
                </a:moveTo>
                <a:lnTo>
                  <a:pt x="2392921" y="0"/>
                </a:lnTo>
                <a:lnTo>
                  <a:pt x="2392921" y="2262398"/>
                </a:lnTo>
                <a:lnTo>
                  <a:pt x="0" y="22623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" name="Freeform 6"/>
          <p:cNvSpPr/>
          <p:nvPr/>
        </p:nvSpPr>
        <p:spPr>
          <a:xfrm rot="2262830">
            <a:off x="708315" y="574735"/>
            <a:ext cx="2827080" cy="2775678"/>
          </a:xfrm>
          <a:custGeom>
            <a:avLst/>
            <a:gdLst/>
            <a:ahLst/>
            <a:cxnLst/>
            <a:rect l="l" t="t" r="r" b="b"/>
            <a:pathLst>
              <a:path w="2827080" h="2775678">
                <a:moveTo>
                  <a:pt x="0" y="0"/>
                </a:moveTo>
                <a:lnTo>
                  <a:pt x="2827079" y="0"/>
                </a:lnTo>
                <a:lnTo>
                  <a:pt x="2827079" y="2775678"/>
                </a:lnTo>
                <a:lnTo>
                  <a:pt x="0" y="2775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" name="Freeform 7"/>
          <p:cNvSpPr/>
          <p:nvPr/>
        </p:nvSpPr>
        <p:spPr>
          <a:xfrm rot="-704953">
            <a:off x="14575814" y="6523241"/>
            <a:ext cx="2882247" cy="2688351"/>
          </a:xfrm>
          <a:custGeom>
            <a:avLst/>
            <a:gdLst/>
            <a:ahLst/>
            <a:cxnLst/>
            <a:rect l="l" t="t" r="r" b="b"/>
            <a:pathLst>
              <a:path w="2882247" h="2688351">
                <a:moveTo>
                  <a:pt x="0" y="0"/>
                </a:moveTo>
                <a:lnTo>
                  <a:pt x="2882247" y="0"/>
                </a:lnTo>
                <a:lnTo>
                  <a:pt x="2882247" y="2688351"/>
                </a:lnTo>
                <a:lnTo>
                  <a:pt x="0" y="26883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8" name="Group 8"/>
          <p:cNvGrpSpPr/>
          <p:nvPr/>
        </p:nvGrpSpPr>
        <p:grpSpPr>
          <a:xfrm>
            <a:off x="4495800" y="6873728"/>
            <a:ext cx="8834710" cy="2389144"/>
            <a:chOff x="0" y="0"/>
            <a:chExt cx="3944269" cy="106663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944269" cy="1066637"/>
            </a:xfrm>
            <a:custGeom>
              <a:avLst/>
              <a:gdLst/>
              <a:ahLst/>
              <a:cxnLst/>
              <a:rect l="l" t="t" r="r" b="b"/>
              <a:pathLst>
                <a:path w="3944269" h="1066637">
                  <a:moveTo>
                    <a:pt x="3741069" y="0"/>
                  </a:moveTo>
                  <a:cubicBezTo>
                    <a:pt x="3853293" y="0"/>
                    <a:pt x="3944269" y="238775"/>
                    <a:pt x="3944269" y="533318"/>
                  </a:cubicBezTo>
                  <a:cubicBezTo>
                    <a:pt x="3944269" y="827862"/>
                    <a:pt x="3853293" y="1066637"/>
                    <a:pt x="3741069" y="1066637"/>
                  </a:cubicBezTo>
                  <a:lnTo>
                    <a:pt x="203200" y="1066637"/>
                  </a:lnTo>
                  <a:cubicBezTo>
                    <a:pt x="90976" y="1066637"/>
                    <a:pt x="0" y="827862"/>
                    <a:pt x="0" y="533318"/>
                  </a:cubicBezTo>
                  <a:cubicBezTo>
                    <a:pt x="0" y="23877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66C6E4"/>
            </a:solidFill>
            <a:ln w="571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944269" cy="11047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4203047" y="259421"/>
            <a:ext cx="895933" cy="2365578"/>
          </a:xfrm>
          <a:custGeom>
            <a:avLst/>
            <a:gdLst/>
            <a:ahLst/>
            <a:cxnLst/>
            <a:rect l="l" t="t" r="r" b="b"/>
            <a:pathLst>
              <a:path w="895933" h="2365578">
                <a:moveTo>
                  <a:pt x="0" y="0"/>
                </a:moveTo>
                <a:lnTo>
                  <a:pt x="895933" y="0"/>
                </a:lnTo>
                <a:lnTo>
                  <a:pt x="895933" y="2365578"/>
                </a:lnTo>
                <a:lnTo>
                  <a:pt x="0" y="23655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2" name="Freeform 12"/>
          <p:cNvSpPr/>
          <p:nvPr/>
        </p:nvSpPr>
        <p:spPr>
          <a:xfrm>
            <a:off x="7110527" y="138098"/>
            <a:ext cx="4502133" cy="2251066"/>
          </a:xfrm>
          <a:custGeom>
            <a:avLst/>
            <a:gdLst/>
            <a:ahLst/>
            <a:cxnLst/>
            <a:rect l="l" t="t" r="r" b="b"/>
            <a:pathLst>
              <a:path w="4502133" h="2251066">
                <a:moveTo>
                  <a:pt x="0" y="0"/>
                </a:moveTo>
                <a:lnTo>
                  <a:pt x="4502132" y="0"/>
                </a:lnTo>
                <a:lnTo>
                  <a:pt x="4502132" y="2251067"/>
                </a:lnTo>
                <a:lnTo>
                  <a:pt x="0" y="225106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3" name="TextBox 13"/>
          <p:cNvSpPr txBox="1"/>
          <p:nvPr/>
        </p:nvSpPr>
        <p:spPr>
          <a:xfrm>
            <a:off x="4305815" y="3267466"/>
            <a:ext cx="11165850" cy="3351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8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Module Code : LCHS7006 </a:t>
            </a:r>
          </a:p>
          <a:p>
            <a:pPr algn="just">
              <a:lnSpc>
                <a:spcPts val="68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Module Name : Quality Assurance And Service Improvements</a:t>
            </a:r>
          </a:p>
          <a:p>
            <a:pPr algn="just">
              <a:lnSpc>
                <a:spcPts val="68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Program : MSc In Public Health And Social Care In Practice </a:t>
            </a:r>
          </a:p>
          <a:p>
            <a:pPr algn="just">
              <a:lnSpc>
                <a:spcPts val="68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Assignment Title : Component 1 Individual Presentation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172200" y="7347078"/>
            <a:ext cx="7433081" cy="13571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99"/>
              </a:lnSpc>
              <a:spcBef>
                <a:spcPct val="0"/>
              </a:spcBef>
            </a:pPr>
            <a:r>
              <a:rPr lang="en-US" sz="2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Student Name: Mitesh Pokal</a:t>
            </a:r>
          </a:p>
          <a:p>
            <a:pPr>
              <a:lnSpc>
                <a:spcPts val="3599"/>
              </a:lnSpc>
              <a:spcBef>
                <a:spcPct val="0"/>
              </a:spcBef>
            </a:pPr>
            <a:r>
              <a:rPr lang="en-US" sz="2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Student Number: 2528089</a:t>
            </a:r>
          </a:p>
          <a:p>
            <a:pPr>
              <a:lnSpc>
                <a:spcPts val="3599"/>
              </a:lnSpc>
              <a:spcBef>
                <a:spcPct val="0"/>
              </a:spcBef>
            </a:pPr>
            <a:r>
              <a:rPr lang="en-US" sz="2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Lecturer: Christopher </a:t>
            </a:r>
            <a:r>
              <a:rPr lang="en-US" sz="2999" b="1" dirty="0" err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Mafuva</a:t>
            </a:r>
            <a:endParaRPr lang="en-US" sz="2999" b="1" dirty="0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00CAA0-2689-1419-8BD2-6F88E07CC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A2BF3848-A4E9-7F69-F92B-50345B358C95}"/>
              </a:ext>
            </a:extLst>
          </p:cNvPr>
          <p:cNvSpPr txBox="1">
            <a:spLocks/>
          </p:cNvSpPr>
          <p:nvPr/>
        </p:nvSpPr>
        <p:spPr>
          <a:xfrm>
            <a:off x="4645678" y="284480"/>
            <a:ext cx="9404723" cy="6858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5E8C6659-2B95-CF08-2773-F5093BFC35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2064883"/>
              </p:ext>
            </p:extLst>
          </p:nvPr>
        </p:nvGraphicFramePr>
        <p:xfrm>
          <a:off x="1170079" y="1333500"/>
          <a:ext cx="16355920" cy="86106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87108">
                  <a:extLst>
                    <a:ext uri="{9D8B030D-6E8A-4147-A177-3AD203B41FA5}">
                      <a16:colId xmlns:a16="http://schemas.microsoft.com/office/drawing/2014/main" val="3380746217"/>
                    </a:ext>
                  </a:extLst>
                </a:gridCol>
                <a:gridCol w="13568812">
                  <a:extLst>
                    <a:ext uri="{9D8B030D-6E8A-4147-A177-3AD203B41FA5}">
                      <a16:colId xmlns:a16="http://schemas.microsoft.com/office/drawing/2014/main" val="1585594353"/>
                    </a:ext>
                  </a:extLst>
                </a:gridCol>
              </a:tblGrid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Slide 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Content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1404663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b="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Introduction</a:t>
                      </a:r>
                      <a:endParaRPr lang="en-IN" sz="2200" b="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7066700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Outline the problem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37404487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Outline the root causes of the problem</a:t>
                      </a:r>
                      <a:endParaRPr lang="en-IN" sz="2200" b="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40978065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Transformational leadership Strategies for enacting change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41446050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Elaborate the theories or models: Root Cause Analysis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1807702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Elaborate the theories or models: Systems Theory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2384745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Analyse the policy issues and how they influence service delivery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2863707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Impact of these root causes and policy issues on the quality, efficiency, and equity of health and care service provision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5378121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Kurt Lewin’s Theory for preparing workforce for change in the situation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43251829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Apply </a:t>
                      </a:r>
                      <a:r>
                        <a:rPr lang="en-US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Six Sigma for change and explain how you would apply this to your situation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9082811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Structure of the report Component 2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83702730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Outline potential barriers and ways to address them through Kotter’s Model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9306620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Conclusion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69161595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2200" kern="1200" dirty="0">
                          <a:solidFill>
                            <a:schemeClr val="dk1"/>
                          </a:solidFill>
                          <a:effectLst/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References</a:t>
                      </a:r>
                      <a:endParaRPr lang="en-IN" sz="2200" dirty="0">
                        <a:latin typeface="Arial Bold" panose="020B0704020202020204" pitchFamily="34" charset="0"/>
                        <a:cs typeface="Arial Bold" panose="020B07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0916192"/>
                  </a:ext>
                </a:extLst>
              </a:tr>
              <a:tr h="523240">
                <a:tc>
                  <a:txBody>
                    <a:bodyPr/>
                    <a:lstStyle/>
                    <a:p>
                      <a:pPr algn="ctr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22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Thank You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59664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0116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1429819" y="1724024"/>
            <a:ext cx="8541972" cy="7357555"/>
            <a:chOff x="0" y="0"/>
            <a:chExt cx="2249738" cy="193779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249737" cy="1937792"/>
            </a:xfrm>
            <a:custGeom>
              <a:avLst/>
              <a:gdLst/>
              <a:ahLst/>
              <a:cxnLst/>
              <a:rect l="l" t="t" r="r" b="b"/>
              <a:pathLst>
                <a:path w="2249737" h="1937792">
                  <a:moveTo>
                    <a:pt x="16314" y="0"/>
                  </a:moveTo>
                  <a:lnTo>
                    <a:pt x="2233423" y="0"/>
                  </a:lnTo>
                  <a:cubicBezTo>
                    <a:pt x="2237750" y="0"/>
                    <a:pt x="2241900" y="1719"/>
                    <a:pt x="2244959" y="4778"/>
                  </a:cubicBezTo>
                  <a:cubicBezTo>
                    <a:pt x="2248019" y="7838"/>
                    <a:pt x="2249737" y="11987"/>
                    <a:pt x="2249737" y="16314"/>
                  </a:cubicBezTo>
                  <a:lnTo>
                    <a:pt x="2249737" y="1921478"/>
                  </a:lnTo>
                  <a:cubicBezTo>
                    <a:pt x="2249737" y="1925805"/>
                    <a:pt x="2248019" y="1929954"/>
                    <a:pt x="2244959" y="1933014"/>
                  </a:cubicBezTo>
                  <a:cubicBezTo>
                    <a:pt x="2241900" y="1936073"/>
                    <a:pt x="2237750" y="1937792"/>
                    <a:pt x="2233423" y="1937792"/>
                  </a:cubicBezTo>
                  <a:lnTo>
                    <a:pt x="16314" y="1937792"/>
                  </a:lnTo>
                  <a:cubicBezTo>
                    <a:pt x="7304" y="1937792"/>
                    <a:pt x="0" y="1930488"/>
                    <a:pt x="0" y="1921478"/>
                  </a:cubicBezTo>
                  <a:lnTo>
                    <a:pt x="0" y="16314"/>
                  </a:lnTo>
                  <a:cubicBezTo>
                    <a:pt x="0" y="11987"/>
                    <a:pt x="1719" y="7838"/>
                    <a:pt x="4778" y="4778"/>
                  </a:cubicBezTo>
                  <a:cubicBezTo>
                    <a:pt x="7838" y="1719"/>
                    <a:pt x="11987" y="0"/>
                    <a:pt x="16314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249738" cy="19758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1196267">
            <a:off x="379324" y="337191"/>
            <a:ext cx="1697372" cy="2523120"/>
          </a:xfrm>
          <a:custGeom>
            <a:avLst/>
            <a:gdLst/>
            <a:ahLst/>
            <a:cxnLst/>
            <a:rect l="l" t="t" r="r" b="b"/>
            <a:pathLst>
              <a:path w="1697372" h="2523120">
                <a:moveTo>
                  <a:pt x="0" y="0"/>
                </a:moveTo>
                <a:lnTo>
                  <a:pt x="1697372" y="0"/>
                </a:lnTo>
                <a:lnTo>
                  <a:pt x="1697372" y="2523120"/>
                </a:lnTo>
                <a:lnTo>
                  <a:pt x="0" y="25231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5400000">
            <a:off x="16644386" y="-602055"/>
            <a:ext cx="895933" cy="2365578"/>
          </a:xfrm>
          <a:custGeom>
            <a:avLst/>
            <a:gdLst/>
            <a:ahLst/>
            <a:cxnLst/>
            <a:rect l="l" t="t" r="r" b="b"/>
            <a:pathLst>
              <a:path w="895933" h="2365578">
                <a:moveTo>
                  <a:pt x="0" y="0"/>
                </a:moveTo>
                <a:lnTo>
                  <a:pt x="895933" y="0"/>
                </a:lnTo>
                <a:lnTo>
                  <a:pt x="895933" y="2365577"/>
                </a:lnTo>
                <a:lnTo>
                  <a:pt x="0" y="23655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 rot="-5400000">
            <a:off x="734822" y="8523478"/>
            <a:ext cx="895933" cy="2365578"/>
          </a:xfrm>
          <a:custGeom>
            <a:avLst/>
            <a:gdLst/>
            <a:ahLst/>
            <a:cxnLst/>
            <a:rect l="l" t="t" r="r" b="b"/>
            <a:pathLst>
              <a:path w="895933" h="2365578">
                <a:moveTo>
                  <a:pt x="0" y="0"/>
                </a:moveTo>
                <a:lnTo>
                  <a:pt x="895933" y="0"/>
                </a:lnTo>
                <a:lnTo>
                  <a:pt x="895933" y="2365577"/>
                </a:lnTo>
                <a:lnTo>
                  <a:pt x="0" y="23655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Freeform 10"/>
          <p:cNvSpPr/>
          <p:nvPr/>
        </p:nvSpPr>
        <p:spPr>
          <a:xfrm>
            <a:off x="10938702" y="1715020"/>
            <a:ext cx="6285192" cy="7831147"/>
          </a:xfrm>
          <a:custGeom>
            <a:avLst/>
            <a:gdLst/>
            <a:ahLst/>
            <a:cxnLst/>
            <a:rect l="l" t="t" r="r" b="b"/>
            <a:pathLst>
              <a:path w="6285192" h="7831147">
                <a:moveTo>
                  <a:pt x="0" y="0"/>
                </a:moveTo>
                <a:lnTo>
                  <a:pt x="6285193" y="0"/>
                </a:lnTo>
                <a:lnTo>
                  <a:pt x="6285193" y="7831147"/>
                </a:lnTo>
                <a:lnTo>
                  <a:pt x="0" y="783114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IN" dirty="0"/>
          </a:p>
        </p:txBody>
      </p:sp>
      <p:sp>
        <p:nvSpPr>
          <p:cNvPr id="11" name="TextBox 11"/>
          <p:cNvSpPr txBox="1"/>
          <p:nvPr/>
        </p:nvSpPr>
        <p:spPr>
          <a:xfrm>
            <a:off x="5700806" y="419100"/>
            <a:ext cx="6004641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Introduction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25215" y="2164301"/>
            <a:ext cx="7751181" cy="6400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Quality assurance is one of the most effective, fundamental and safe healthcare delivery systems (Srinivas </a:t>
            </a:r>
            <a:r>
              <a:rPr lang="en-US" sz="3000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et al. </a:t>
            </a: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2022)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Lucy Letby case study has seriously evaluated the failures in governance and patient safety (Lawrence and Conn, 2024)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presentation evaluates the policy issues and the improvement framework, as well as the root cause of the issue.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study focuses on sustainable service improvement within the NHS.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FFBF742-FF53-B3FA-5223-BE3A5589FE83}"/>
              </a:ext>
            </a:extLst>
          </p:cNvPr>
          <p:cNvSpPr txBox="1"/>
          <p:nvPr/>
        </p:nvSpPr>
        <p:spPr>
          <a:xfrm>
            <a:off x="10938702" y="9647960"/>
            <a:ext cx="62851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800" dirty="0">
                <a:effectLst/>
                <a:latin typeface="Times New Roman" panose="02020603050405020304" pitchFamily="18" charset="0"/>
              </a:rPr>
              <a:t>(BBC, 2023)</a:t>
            </a:r>
            <a:endParaRPr lang="en-IN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8878334" y="1628739"/>
            <a:ext cx="7705463" cy="7629561"/>
            <a:chOff x="0" y="0"/>
            <a:chExt cx="2029422" cy="200943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029422" cy="2009432"/>
            </a:xfrm>
            <a:custGeom>
              <a:avLst/>
              <a:gdLst/>
              <a:ahLst/>
              <a:cxnLst/>
              <a:rect l="l" t="t" r="r" b="b"/>
              <a:pathLst>
                <a:path w="2029422" h="2009432">
                  <a:moveTo>
                    <a:pt x="18085" y="0"/>
                  </a:moveTo>
                  <a:lnTo>
                    <a:pt x="2011337" y="0"/>
                  </a:lnTo>
                  <a:cubicBezTo>
                    <a:pt x="2016134" y="0"/>
                    <a:pt x="2020734" y="1905"/>
                    <a:pt x="2024125" y="5297"/>
                  </a:cubicBezTo>
                  <a:cubicBezTo>
                    <a:pt x="2027517" y="8689"/>
                    <a:pt x="2029422" y="13289"/>
                    <a:pt x="2029422" y="18085"/>
                  </a:cubicBezTo>
                  <a:lnTo>
                    <a:pt x="2029422" y="1991346"/>
                  </a:lnTo>
                  <a:cubicBezTo>
                    <a:pt x="2029422" y="1996143"/>
                    <a:pt x="2027517" y="2000743"/>
                    <a:pt x="2024125" y="2004135"/>
                  </a:cubicBezTo>
                  <a:cubicBezTo>
                    <a:pt x="2020734" y="2007526"/>
                    <a:pt x="2016134" y="2009432"/>
                    <a:pt x="2011337" y="2009432"/>
                  </a:cubicBezTo>
                  <a:lnTo>
                    <a:pt x="18085" y="2009432"/>
                  </a:lnTo>
                  <a:cubicBezTo>
                    <a:pt x="13289" y="2009432"/>
                    <a:pt x="8689" y="2007526"/>
                    <a:pt x="5297" y="2004135"/>
                  </a:cubicBezTo>
                  <a:cubicBezTo>
                    <a:pt x="1905" y="2000743"/>
                    <a:pt x="0" y="1996143"/>
                    <a:pt x="0" y="1991346"/>
                  </a:cubicBezTo>
                  <a:lnTo>
                    <a:pt x="0" y="18085"/>
                  </a:lnTo>
                  <a:cubicBezTo>
                    <a:pt x="0" y="13289"/>
                    <a:pt x="1905" y="8689"/>
                    <a:pt x="5297" y="5297"/>
                  </a:cubicBezTo>
                  <a:cubicBezTo>
                    <a:pt x="8689" y="1905"/>
                    <a:pt x="13289" y="0"/>
                    <a:pt x="18085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029422" cy="20475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902645">
            <a:off x="16898511" y="579361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5400000">
            <a:off x="16811333" y="8189384"/>
            <a:ext cx="895933" cy="2365578"/>
          </a:xfrm>
          <a:custGeom>
            <a:avLst/>
            <a:gdLst/>
            <a:ahLst/>
            <a:cxnLst/>
            <a:rect l="l" t="t" r="r" b="b"/>
            <a:pathLst>
              <a:path w="895933" h="2365578">
                <a:moveTo>
                  <a:pt x="0" y="0"/>
                </a:moveTo>
                <a:lnTo>
                  <a:pt x="895934" y="0"/>
                </a:lnTo>
                <a:lnTo>
                  <a:pt x="895934" y="2365577"/>
                </a:lnTo>
                <a:lnTo>
                  <a:pt x="0" y="23655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TextBox 10"/>
          <p:cNvSpPr txBox="1"/>
          <p:nvPr/>
        </p:nvSpPr>
        <p:spPr>
          <a:xfrm>
            <a:off x="9144000" y="420793"/>
            <a:ext cx="6494501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Outline the problem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90077" y="1867881"/>
            <a:ext cx="6686435" cy="6934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Lucy Letby has murdered seven infants and attempted to murder six others between 2015 and 2016 (Conn, 2026a)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issue raised by the consultant was repeatedly ignored due to weak governance and delays in incident reporting.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Public trust and the safety of patients were compromised, which has impacted quality assurance failures within NHS services (Conn, 2026b)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90A989-240E-6234-D762-F556904C8250}"/>
              </a:ext>
            </a:extLst>
          </p:cNvPr>
          <p:cNvSpPr txBox="1"/>
          <p:nvPr/>
        </p:nvSpPr>
        <p:spPr>
          <a:xfrm>
            <a:off x="549980" y="9558530"/>
            <a:ext cx="62851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800" dirty="0">
                <a:effectLst/>
                <a:latin typeface="Times New Roman" panose="02020603050405020304" pitchFamily="18" charset="0"/>
              </a:rPr>
              <a:t>(BBC, 2023)</a:t>
            </a:r>
            <a:endParaRPr lang="en-IN" sz="28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8AA52DB-A3A4-8A0C-14F1-80C5B68076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098" y="1557791"/>
            <a:ext cx="5772956" cy="755437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834137" y="1399037"/>
            <a:ext cx="7170365" cy="7859263"/>
            <a:chOff x="0" y="0"/>
            <a:chExt cx="1888491" cy="206992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88491" cy="2069929"/>
            </a:xfrm>
            <a:custGeom>
              <a:avLst/>
              <a:gdLst/>
              <a:ahLst/>
              <a:cxnLst/>
              <a:rect l="l" t="t" r="r" b="b"/>
              <a:pathLst>
                <a:path w="1888491" h="2069929">
                  <a:moveTo>
                    <a:pt x="19435" y="0"/>
                  </a:moveTo>
                  <a:lnTo>
                    <a:pt x="1869056" y="0"/>
                  </a:lnTo>
                  <a:cubicBezTo>
                    <a:pt x="1874211" y="0"/>
                    <a:pt x="1879154" y="2048"/>
                    <a:pt x="1882799" y="5692"/>
                  </a:cubicBezTo>
                  <a:cubicBezTo>
                    <a:pt x="1886444" y="9337"/>
                    <a:pt x="1888491" y="14280"/>
                    <a:pt x="1888491" y="19435"/>
                  </a:cubicBezTo>
                  <a:lnTo>
                    <a:pt x="1888491" y="2050495"/>
                  </a:lnTo>
                  <a:cubicBezTo>
                    <a:pt x="1888491" y="2055649"/>
                    <a:pt x="1886444" y="2060592"/>
                    <a:pt x="1882799" y="2064237"/>
                  </a:cubicBezTo>
                  <a:cubicBezTo>
                    <a:pt x="1879154" y="2067882"/>
                    <a:pt x="1874211" y="2069929"/>
                    <a:pt x="1869056" y="2069929"/>
                  </a:cubicBezTo>
                  <a:lnTo>
                    <a:pt x="19435" y="2069929"/>
                  </a:lnTo>
                  <a:cubicBezTo>
                    <a:pt x="14280" y="2069929"/>
                    <a:pt x="9337" y="2067882"/>
                    <a:pt x="5692" y="2064237"/>
                  </a:cubicBezTo>
                  <a:cubicBezTo>
                    <a:pt x="2048" y="2060592"/>
                    <a:pt x="0" y="2055649"/>
                    <a:pt x="0" y="2050495"/>
                  </a:cubicBezTo>
                  <a:lnTo>
                    <a:pt x="0" y="19435"/>
                  </a:lnTo>
                  <a:cubicBezTo>
                    <a:pt x="0" y="14280"/>
                    <a:pt x="2048" y="9337"/>
                    <a:pt x="5692" y="5692"/>
                  </a:cubicBezTo>
                  <a:cubicBezTo>
                    <a:pt x="9337" y="2048"/>
                    <a:pt x="14280" y="0"/>
                    <a:pt x="19435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888491" cy="21080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559428" y="6826969"/>
            <a:ext cx="2500001" cy="3242926"/>
          </a:xfrm>
          <a:custGeom>
            <a:avLst/>
            <a:gdLst/>
            <a:ahLst/>
            <a:cxnLst/>
            <a:rect l="l" t="t" r="r" b="b"/>
            <a:pathLst>
              <a:path w="2500001" h="3242926">
                <a:moveTo>
                  <a:pt x="0" y="0"/>
                </a:moveTo>
                <a:lnTo>
                  <a:pt x="2500001" y="0"/>
                </a:lnTo>
                <a:lnTo>
                  <a:pt x="2500001" y="3242926"/>
                </a:lnTo>
                <a:lnTo>
                  <a:pt x="0" y="3242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65328" y="9189194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>
            <a:off x="16325590" y="330415"/>
            <a:ext cx="1733839" cy="1733839"/>
          </a:xfrm>
          <a:custGeom>
            <a:avLst/>
            <a:gdLst/>
            <a:ahLst/>
            <a:cxnLst/>
            <a:rect l="l" t="t" r="r" b="b"/>
            <a:pathLst>
              <a:path w="1733839" h="1733839">
                <a:moveTo>
                  <a:pt x="0" y="0"/>
                </a:moveTo>
                <a:lnTo>
                  <a:pt x="1733839" y="0"/>
                </a:lnTo>
                <a:lnTo>
                  <a:pt x="1733839" y="1733839"/>
                </a:lnTo>
                <a:lnTo>
                  <a:pt x="0" y="17338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Freeform 10"/>
          <p:cNvSpPr/>
          <p:nvPr/>
        </p:nvSpPr>
        <p:spPr>
          <a:xfrm>
            <a:off x="8673241" y="1210203"/>
            <a:ext cx="7375497" cy="7866594"/>
          </a:xfrm>
          <a:custGeom>
            <a:avLst/>
            <a:gdLst/>
            <a:ahLst/>
            <a:cxnLst/>
            <a:rect l="l" t="t" r="r" b="b"/>
            <a:pathLst>
              <a:path w="7375497" h="7866594">
                <a:moveTo>
                  <a:pt x="0" y="0"/>
                </a:moveTo>
                <a:lnTo>
                  <a:pt x="7375497" y="0"/>
                </a:lnTo>
                <a:lnTo>
                  <a:pt x="7375497" y="7866594"/>
                </a:lnTo>
                <a:lnTo>
                  <a:pt x="0" y="786659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2805" b="-2805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1" name="TextBox 11"/>
          <p:cNvSpPr txBox="1"/>
          <p:nvPr/>
        </p:nvSpPr>
        <p:spPr>
          <a:xfrm>
            <a:off x="503188" y="419100"/>
            <a:ext cx="10522732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Outline the root causes of the problem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3035" y="1578084"/>
            <a:ext cx="6397681" cy="7467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Negligence in clinical governance and organisational oversight leads to failure towards the investigation of consultants (Scandal, 2023)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Lack of incident reporting patterns and delay in root cause analysis affected the whistleblowing culture and leadership accountability.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Shortage of staff and inadequate risk management affected the neonatal unit and built crime (Devlin,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ECC8BF-8F8D-21A5-24DD-8ACAA138B888}"/>
              </a:ext>
            </a:extLst>
          </p:cNvPr>
          <p:cNvSpPr txBox="1"/>
          <p:nvPr/>
        </p:nvSpPr>
        <p:spPr>
          <a:xfrm>
            <a:off x="9353099" y="9237878"/>
            <a:ext cx="62851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800" dirty="0">
                <a:effectLst/>
                <a:latin typeface="Times New Roman" panose="02020603050405020304" pitchFamily="18" charset="0"/>
              </a:rPr>
              <a:t>(BBC, 2023)</a:t>
            </a:r>
            <a:endParaRPr lang="en-IN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565572" y="6383733"/>
            <a:ext cx="8038458" cy="2551803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650537" y="1066097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8937101" y="1582359"/>
            <a:ext cx="8884874" cy="6377835"/>
            <a:chOff x="0" y="0"/>
            <a:chExt cx="2340049" cy="167975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40049" cy="1679759"/>
            </a:xfrm>
            <a:custGeom>
              <a:avLst/>
              <a:gdLst/>
              <a:ahLst/>
              <a:cxnLst/>
              <a:rect l="l" t="t" r="r" b="b"/>
              <a:pathLst>
                <a:path w="2340049" h="1679759">
                  <a:moveTo>
                    <a:pt x="15684" y="0"/>
                  </a:moveTo>
                  <a:lnTo>
                    <a:pt x="2324365" y="0"/>
                  </a:lnTo>
                  <a:cubicBezTo>
                    <a:pt x="2328525" y="0"/>
                    <a:pt x="2332514" y="1652"/>
                    <a:pt x="2335455" y="4594"/>
                  </a:cubicBezTo>
                  <a:cubicBezTo>
                    <a:pt x="2338397" y="7535"/>
                    <a:pt x="2340049" y="11525"/>
                    <a:pt x="2340049" y="15684"/>
                  </a:cubicBezTo>
                  <a:lnTo>
                    <a:pt x="2340049" y="1664075"/>
                  </a:lnTo>
                  <a:cubicBezTo>
                    <a:pt x="2340049" y="1672737"/>
                    <a:pt x="2333027" y="1679759"/>
                    <a:pt x="2324365" y="1679759"/>
                  </a:cubicBezTo>
                  <a:lnTo>
                    <a:pt x="15684" y="1679759"/>
                  </a:lnTo>
                  <a:cubicBezTo>
                    <a:pt x="7022" y="1679759"/>
                    <a:pt x="0" y="1672737"/>
                    <a:pt x="0" y="1664075"/>
                  </a:cubicBezTo>
                  <a:lnTo>
                    <a:pt x="0" y="15684"/>
                  </a:lnTo>
                  <a:cubicBezTo>
                    <a:pt x="0" y="7022"/>
                    <a:pt x="7022" y="0"/>
                    <a:pt x="15684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340049" cy="17178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902645">
            <a:off x="17065447" y="349860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185145" y="8855861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>
            <a:off x="219653" y="62323"/>
            <a:ext cx="1324177" cy="2913190"/>
          </a:xfrm>
          <a:custGeom>
            <a:avLst/>
            <a:gdLst/>
            <a:ahLst/>
            <a:cxnLst/>
            <a:rect l="l" t="t" r="r" b="b"/>
            <a:pathLst>
              <a:path w="1324177" h="2913190">
                <a:moveTo>
                  <a:pt x="0" y="0"/>
                </a:moveTo>
                <a:lnTo>
                  <a:pt x="1324178" y="0"/>
                </a:lnTo>
                <a:lnTo>
                  <a:pt x="1324178" y="2913190"/>
                </a:lnTo>
                <a:lnTo>
                  <a:pt x="0" y="29131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Freeform 10"/>
          <p:cNvSpPr/>
          <p:nvPr/>
        </p:nvSpPr>
        <p:spPr>
          <a:xfrm flipH="1">
            <a:off x="16153484" y="8156928"/>
            <a:ext cx="1453637" cy="1867991"/>
          </a:xfrm>
          <a:custGeom>
            <a:avLst/>
            <a:gdLst/>
            <a:ahLst/>
            <a:cxnLst/>
            <a:rect l="l" t="t" r="r" b="b"/>
            <a:pathLst>
              <a:path w="1453637" h="1867991">
                <a:moveTo>
                  <a:pt x="1453636" y="0"/>
                </a:moveTo>
                <a:lnTo>
                  <a:pt x="0" y="0"/>
                </a:lnTo>
                <a:lnTo>
                  <a:pt x="0" y="1867991"/>
                </a:lnTo>
                <a:lnTo>
                  <a:pt x="1453636" y="1867991"/>
                </a:lnTo>
                <a:lnTo>
                  <a:pt x="1453636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>
          <a:xfrm rot="-520861">
            <a:off x="770418" y="2000879"/>
            <a:ext cx="7405245" cy="6889201"/>
          </a:xfrm>
          <a:custGeom>
            <a:avLst/>
            <a:gdLst/>
            <a:ahLst/>
            <a:cxnLst/>
            <a:rect l="l" t="t" r="r" b="b"/>
            <a:pathLst>
              <a:path w="7405245" h="6889201">
                <a:moveTo>
                  <a:pt x="0" y="0"/>
                </a:moveTo>
                <a:lnTo>
                  <a:pt x="7405246" y="0"/>
                </a:lnTo>
                <a:lnTo>
                  <a:pt x="7405246" y="6889200"/>
                </a:lnTo>
                <a:lnTo>
                  <a:pt x="0" y="68892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w="38100" cap="sq">
            <a:solidFill>
              <a:srgbClr val="000000"/>
            </a:solidFill>
            <a:prstDash val="lgDash"/>
            <a:miter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Box 12"/>
          <p:cNvSpPr txBox="1"/>
          <p:nvPr/>
        </p:nvSpPr>
        <p:spPr>
          <a:xfrm>
            <a:off x="1690789" y="419100"/>
            <a:ext cx="15189513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Transformational leadership Strategies for enacting change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4000" y="1799477"/>
            <a:ext cx="8413403" cy="586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Transformational leadership establishes a shared vision and focused patient safety to promote open communication and psychological well-being (</a:t>
            </a:r>
            <a:r>
              <a:rPr lang="en-US" sz="30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Agazu</a:t>
            </a: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et al. 2025)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leadership can empower the voice of staff and report concerns without fear to strengthen collaboration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leaders and clinicians can foster continuous learning and quality improvement with transformational leadership (</a:t>
            </a:r>
            <a:r>
              <a:rPr lang="en-US" sz="30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Greimel</a:t>
            </a: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et al. 2023)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BA5A85-CC62-EAB5-5F2B-B3968F6A8013}"/>
              </a:ext>
            </a:extLst>
          </p:cNvPr>
          <p:cNvSpPr txBox="1"/>
          <p:nvPr/>
        </p:nvSpPr>
        <p:spPr>
          <a:xfrm rot="21074183">
            <a:off x="1923427" y="8660979"/>
            <a:ext cx="99098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b="1" dirty="0">
                <a:effectLst/>
                <a:latin typeface="Times New Roman" panose="02020603050405020304" pitchFamily="18" charset="0"/>
              </a:rPr>
              <a:t>(Clavelle and Prado-Inzerillo, 2020)</a:t>
            </a:r>
            <a:endParaRPr lang="en-IN" sz="32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" name="Freeform 7"/>
          <p:cNvSpPr/>
          <p:nvPr/>
        </p:nvSpPr>
        <p:spPr>
          <a:xfrm rot="-1902645">
            <a:off x="16767344" y="185145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2"/>
                </a:lnTo>
                <a:lnTo>
                  <a:pt x="0" y="9839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185145" y="236706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 rot="5400000">
            <a:off x="16811333" y="8189384"/>
            <a:ext cx="895933" cy="2365578"/>
          </a:xfrm>
          <a:custGeom>
            <a:avLst/>
            <a:gdLst/>
            <a:ahLst/>
            <a:cxnLst/>
            <a:rect l="l" t="t" r="r" b="b"/>
            <a:pathLst>
              <a:path w="895933" h="2365578">
                <a:moveTo>
                  <a:pt x="0" y="0"/>
                </a:moveTo>
                <a:lnTo>
                  <a:pt x="895934" y="0"/>
                </a:lnTo>
                <a:lnTo>
                  <a:pt x="895934" y="2365577"/>
                </a:lnTo>
                <a:lnTo>
                  <a:pt x="0" y="23655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Freeform 10"/>
          <p:cNvSpPr/>
          <p:nvPr/>
        </p:nvSpPr>
        <p:spPr>
          <a:xfrm>
            <a:off x="102338" y="7206100"/>
            <a:ext cx="2113337" cy="2722097"/>
          </a:xfrm>
          <a:custGeom>
            <a:avLst/>
            <a:gdLst/>
            <a:ahLst/>
            <a:cxnLst/>
            <a:rect l="l" t="t" r="r" b="b"/>
            <a:pathLst>
              <a:path w="2113337" h="2722097">
                <a:moveTo>
                  <a:pt x="0" y="0"/>
                </a:moveTo>
                <a:lnTo>
                  <a:pt x="2113337" y="0"/>
                </a:lnTo>
                <a:lnTo>
                  <a:pt x="2113337" y="2722097"/>
                </a:lnTo>
                <a:lnTo>
                  <a:pt x="0" y="27220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2" name="TextBox 12"/>
          <p:cNvSpPr txBox="1"/>
          <p:nvPr/>
        </p:nvSpPr>
        <p:spPr>
          <a:xfrm>
            <a:off x="3054715" y="419100"/>
            <a:ext cx="11451293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 Elaborate on the theories or models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6A7C3A3F-6534-25C6-4C17-7B4FDC3E2E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8855623"/>
              </p:ext>
            </p:extLst>
          </p:nvPr>
        </p:nvGraphicFramePr>
        <p:xfrm>
          <a:off x="2831066" y="2647880"/>
          <a:ext cx="12192000" cy="5947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81CA323-65AD-6D8E-6340-B162AB253317}"/>
              </a:ext>
            </a:extLst>
          </p:cNvPr>
          <p:cNvSpPr/>
          <p:nvPr/>
        </p:nvSpPr>
        <p:spPr>
          <a:xfrm>
            <a:off x="3554966" y="2019300"/>
            <a:ext cx="10744200" cy="8350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Root Cause Analysis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202D5B8-73A7-878F-2389-8DD97A8C195B}"/>
              </a:ext>
            </a:extLst>
          </p:cNvPr>
          <p:cNvCxnSpPr/>
          <p:nvPr/>
        </p:nvCxnSpPr>
        <p:spPr>
          <a:xfrm>
            <a:off x="4953000" y="2854328"/>
            <a:ext cx="0" cy="4603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9CBFC7B-AC71-A1D1-BBF6-9025CEF14271}"/>
              </a:ext>
            </a:extLst>
          </p:cNvPr>
          <p:cNvCxnSpPr>
            <a:cxnSpLocks/>
          </p:cNvCxnSpPr>
          <p:nvPr/>
        </p:nvCxnSpPr>
        <p:spPr>
          <a:xfrm>
            <a:off x="8914776" y="2854328"/>
            <a:ext cx="0" cy="4603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ACDF1C1-69A8-3216-3C6A-7902DB856B17}"/>
              </a:ext>
            </a:extLst>
          </p:cNvPr>
          <p:cNvCxnSpPr>
            <a:cxnSpLocks/>
          </p:cNvCxnSpPr>
          <p:nvPr/>
        </p:nvCxnSpPr>
        <p:spPr>
          <a:xfrm>
            <a:off x="12725400" y="2854328"/>
            <a:ext cx="0" cy="4603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8518407" y="1570488"/>
            <a:ext cx="9154297" cy="6892188"/>
            <a:chOff x="0" y="0"/>
            <a:chExt cx="2411008" cy="18152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11008" cy="1815226"/>
            </a:xfrm>
            <a:custGeom>
              <a:avLst/>
              <a:gdLst/>
              <a:ahLst/>
              <a:cxnLst/>
              <a:rect l="l" t="t" r="r" b="b"/>
              <a:pathLst>
                <a:path w="2411008" h="1815226">
                  <a:moveTo>
                    <a:pt x="15223" y="0"/>
                  </a:moveTo>
                  <a:lnTo>
                    <a:pt x="2395785" y="0"/>
                  </a:lnTo>
                  <a:cubicBezTo>
                    <a:pt x="2399823" y="0"/>
                    <a:pt x="2403695" y="1604"/>
                    <a:pt x="2406550" y="4459"/>
                  </a:cubicBezTo>
                  <a:cubicBezTo>
                    <a:pt x="2409404" y="7314"/>
                    <a:pt x="2411008" y="11186"/>
                    <a:pt x="2411008" y="15223"/>
                  </a:cubicBezTo>
                  <a:lnTo>
                    <a:pt x="2411008" y="1800004"/>
                  </a:lnTo>
                  <a:cubicBezTo>
                    <a:pt x="2411008" y="1808411"/>
                    <a:pt x="2404193" y="1815226"/>
                    <a:pt x="2395785" y="1815226"/>
                  </a:cubicBezTo>
                  <a:lnTo>
                    <a:pt x="15223" y="1815226"/>
                  </a:lnTo>
                  <a:cubicBezTo>
                    <a:pt x="6816" y="1815226"/>
                    <a:pt x="0" y="1808411"/>
                    <a:pt x="0" y="1800004"/>
                  </a:cubicBezTo>
                  <a:lnTo>
                    <a:pt x="0" y="15223"/>
                  </a:lnTo>
                  <a:cubicBezTo>
                    <a:pt x="0" y="11186"/>
                    <a:pt x="1604" y="7314"/>
                    <a:pt x="4459" y="4459"/>
                  </a:cubicBezTo>
                  <a:cubicBezTo>
                    <a:pt x="7314" y="1604"/>
                    <a:pt x="11186" y="0"/>
                    <a:pt x="15223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411008" cy="18533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902645">
            <a:off x="16234224" y="236706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342180" y="473736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>
            <a:off x="157035" y="7749133"/>
            <a:ext cx="2852207" cy="2255837"/>
          </a:xfrm>
          <a:custGeom>
            <a:avLst/>
            <a:gdLst/>
            <a:ahLst/>
            <a:cxnLst/>
            <a:rect l="l" t="t" r="r" b="b"/>
            <a:pathLst>
              <a:path w="2852207" h="2255837">
                <a:moveTo>
                  <a:pt x="0" y="0"/>
                </a:moveTo>
                <a:lnTo>
                  <a:pt x="2852208" y="0"/>
                </a:lnTo>
                <a:lnTo>
                  <a:pt x="2852208" y="2255837"/>
                </a:lnTo>
                <a:lnTo>
                  <a:pt x="0" y="22558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Freeform 10"/>
          <p:cNvSpPr/>
          <p:nvPr/>
        </p:nvSpPr>
        <p:spPr>
          <a:xfrm>
            <a:off x="369132" y="2140538"/>
            <a:ext cx="7821119" cy="5865839"/>
          </a:xfrm>
          <a:custGeom>
            <a:avLst/>
            <a:gdLst/>
            <a:ahLst/>
            <a:cxnLst/>
            <a:rect l="l" t="t" r="r" b="b"/>
            <a:pathLst>
              <a:path w="7821119" h="5865839">
                <a:moveTo>
                  <a:pt x="0" y="0"/>
                </a:moveTo>
                <a:lnTo>
                  <a:pt x="7821119" y="0"/>
                </a:lnTo>
                <a:lnTo>
                  <a:pt x="7821119" y="5865840"/>
                </a:lnTo>
                <a:lnTo>
                  <a:pt x="0" y="586584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Box 11"/>
          <p:cNvSpPr txBox="1"/>
          <p:nvPr/>
        </p:nvSpPr>
        <p:spPr>
          <a:xfrm>
            <a:off x="3974050" y="419100"/>
            <a:ext cx="10339901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 Elaborate on the theories or models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22315" y="1778658"/>
            <a:ext cx="8436985" cy="586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 i="1" dirty="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5.2 Systems Theory 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systems theory connects the healthcare function and identifies the area of failure which can affect the organisation (Li et al. 2023)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emphasis on collaboration and feedback assessment can identify interactions between leadership, governance, and clinical </a:t>
            </a:r>
            <a:r>
              <a:rPr lang="en-US" sz="30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practise</a:t>
            </a: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theory empowers system-wide quality improvement and patient safety as a priority (Becvar et al. 2023)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024EAB-9B3E-C650-AEDB-29273DA8BDE6}"/>
              </a:ext>
            </a:extLst>
          </p:cNvPr>
          <p:cNvSpPr txBox="1"/>
          <p:nvPr/>
        </p:nvSpPr>
        <p:spPr>
          <a:xfrm>
            <a:off x="2452468" y="8211733"/>
            <a:ext cx="51247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b="1" dirty="0">
                <a:effectLst/>
                <a:latin typeface="Times New Roman" panose="02020603050405020304" pitchFamily="18" charset="0"/>
              </a:rPr>
              <a:t>(WBCSMADEEASY, 2020)</a:t>
            </a:r>
            <a:endParaRPr lang="en-IN" sz="32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566569" y="1853675"/>
            <a:ext cx="8884874" cy="6797326"/>
            <a:chOff x="0" y="0"/>
            <a:chExt cx="2340049" cy="179024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40049" cy="1790242"/>
            </a:xfrm>
            <a:custGeom>
              <a:avLst/>
              <a:gdLst/>
              <a:ahLst/>
              <a:cxnLst/>
              <a:rect l="l" t="t" r="r" b="b"/>
              <a:pathLst>
                <a:path w="2340049" h="1790242">
                  <a:moveTo>
                    <a:pt x="15684" y="0"/>
                  </a:moveTo>
                  <a:lnTo>
                    <a:pt x="2324365" y="0"/>
                  </a:lnTo>
                  <a:cubicBezTo>
                    <a:pt x="2328525" y="0"/>
                    <a:pt x="2332514" y="1652"/>
                    <a:pt x="2335455" y="4594"/>
                  </a:cubicBezTo>
                  <a:cubicBezTo>
                    <a:pt x="2338397" y="7535"/>
                    <a:pt x="2340049" y="11525"/>
                    <a:pt x="2340049" y="15684"/>
                  </a:cubicBezTo>
                  <a:lnTo>
                    <a:pt x="2340049" y="1774558"/>
                  </a:lnTo>
                  <a:cubicBezTo>
                    <a:pt x="2340049" y="1783220"/>
                    <a:pt x="2333027" y="1790242"/>
                    <a:pt x="2324365" y="1790242"/>
                  </a:cubicBezTo>
                  <a:lnTo>
                    <a:pt x="15684" y="1790242"/>
                  </a:lnTo>
                  <a:cubicBezTo>
                    <a:pt x="7022" y="1790242"/>
                    <a:pt x="0" y="1783220"/>
                    <a:pt x="0" y="1774558"/>
                  </a:cubicBezTo>
                  <a:lnTo>
                    <a:pt x="0" y="15684"/>
                  </a:lnTo>
                  <a:cubicBezTo>
                    <a:pt x="0" y="7022"/>
                    <a:pt x="7022" y="0"/>
                    <a:pt x="15684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340049" cy="18283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902645">
            <a:off x="16707233" y="467709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131798" y="8836146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2"/>
                </a:lnTo>
                <a:lnTo>
                  <a:pt x="0" y="9839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>
            <a:off x="15689457" y="7465881"/>
            <a:ext cx="2309907" cy="2370240"/>
          </a:xfrm>
          <a:custGeom>
            <a:avLst/>
            <a:gdLst/>
            <a:ahLst/>
            <a:cxnLst/>
            <a:rect l="l" t="t" r="r" b="b"/>
            <a:pathLst>
              <a:path w="2309907" h="2370240">
                <a:moveTo>
                  <a:pt x="0" y="0"/>
                </a:moveTo>
                <a:lnTo>
                  <a:pt x="2309907" y="0"/>
                </a:lnTo>
                <a:lnTo>
                  <a:pt x="2309907" y="2370240"/>
                </a:lnTo>
                <a:lnTo>
                  <a:pt x="0" y="23702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Freeform 10"/>
          <p:cNvSpPr/>
          <p:nvPr/>
        </p:nvSpPr>
        <p:spPr>
          <a:xfrm>
            <a:off x="187832" y="0"/>
            <a:ext cx="1731195" cy="1636767"/>
          </a:xfrm>
          <a:custGeom>
            <a:avLst/>
            <a:gdLst/>
            <a:ahLst/>
            <a:cxnLst/>
            <a:rect l="l" t="t" r="r" b="b"/>
            <a:pathLst>
              <a:path w="1731195" h="1636767">
                <a:moveTo>
                  <a:pt x="0" y="0"/>
                </a:moveTo>
                <a:lnTo>
                  <a:pt x="1731195" y="0"/>
                </a:lnTo>
                <a:lnTo>
                  <a:pt x="1731195" y="1636767"/>
                </a:lnTo>
                <a:lnTo>
                  <a:pt x="0" y="16367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>
          <a:xfrm>
            <a:off x="9781856" y="1636767"/>
            <a:ext cx="6443811" cy="3421307"/>
          </a:xfrm>
          <a:custGeom>
            <a:avLst/>
            <a:gdLst/>
            <a:ahLst/>
            <a:cxnLst/>
            <a:rect l="l" t="t" r="r" b="b"/>
            <a:pathLst>
              <a:path w="6443811" h="3421307">
                <a:moveTo>
                  <a:pt x="0" y="0"/>
                </a:moveTo>
                <a:lnTo>
                  <a:pt x="6443811" y="0"/>
                </a:lnTo>
                <a:lnTo>
                  <a:pt x="6443811" y="3421306"/>
                </a:lnTo>
                <a:lnTo>
                  <a:pt x="0" y="342130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IN"/>
          </a:p>
        </p:txBody>
      </p:sp>
      <p:sp>
        <p:nvSpPr>
          <p:cNvPr id="12" name="Freeform 12"/>
          <p:cNvSpPr/>
          <p:nvPr/>
        </p:nvSpPr>
        <p:spPr>
          <a:xfrm>
            <a:off x="10099434" y="5819112"/>
            <a:ext cx="5423185" cy="3860039"/>
          </a:xfrm>
          <a:custGeom>
            <a:avLst/>
            <a:gdLst/>
            <a:ahLst/>
            <a:cxnLst/>
            <a:rect l="l" t="t" r="r" b="b"/>
            <a:pathLst>
              <a:path w="5423185" h="3860039">
                <a:moveTo>
                  <a:pt x="0" y="0"/>
                </a:moveTo>
                <a:lnTo>
                  <a:pt x="5423185" y="0"/>
                </a:lnTo>
                <a:lnTo>
                  <a:pt x="5423185" y="3860039"/>
                </a:lnTo>
                <a:lnTo>
                  <a:pt x="0" y="386003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23828" b="-16667"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Box 13"/>
          <p:cNvSpPr txBox="1"/>
          <p:nvPr/>
        </p:nvSpPr>
        <p:spPr>
          <a:xfrm>
            <a:off x="2784952" y="225429"/>
            <a:ext cx="13993809" cy="120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6. Analyse the policy issues and how they influence service delivery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4011" y="2280538"/>
            <a:ext cx="8269989" cy="586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Santos et al. (2025) asserted that ineffective incident reporting and escalation in the entire procedure can affect the clinical governance policies of the NHS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Poor adaptation towards the freedom of speak up and duty of </a:t>
            </a:r>
            <a:r>
              <a:rPr lang="en-US" sz="30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candour</a:t>
            </a: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can create limitations towards leadership accountability and regulatory oversight in Healthcare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Also, policy failure can reduce the safety and responsiveness towards effective service quality (Park and Kim, 2026)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4D035C-2E2E-E21E-8FE8-AE2FE752D4CE}"/>
              </a:ext>
            </a:extLst>
          </p:cNvPr>
          <p:cNvSpPr txBox="1"/>
          <p:nvPr/>
        </p:nvSpPr>
        <p:spPr>
          <a:xfrm>
            <a:off x="10946651" y="5143500"/>
            <a:ext cx="40505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400" b="1" dirty="0">
                <a:effectLst/>
                <a:latin typeface="Times New Roman" panose="02020603050405020304" pitchFamily="18" charset="0"/>
              </a:rPr>
              <a:t>(National Guardian, 2024)</a:t>
            </a:r>
            <a:endParaRPr lang="en-IN" sz="2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C6E0F0-1AC0-A97C-B958-77DA1351E102}"/>
              </a:ext>
            </a:extLst>
          </p:cNvPr>
          <p:cNvSpPr txBox="1"/>
          <p:nvPr/>
        </p:nvSpPr>
        <p:spPr>
          <a:xfrm>
            <a:off x="7406196" y="9779394"/>
            <a:ext cx="104584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000" b="1" dirty="0">
                <a:effectLst/>
                <a:latin typeface="Times New Roman" panose="02020603050405020304" pitchFamily="18" charset="0"/>
              </a:rPr>
              <a:t>(HCPC, 2025)</a:t>
            </a:r>
            <a:endParaRPr lang="en-IN" sz="20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575209" y="1898162"/>
            <a:ext cx="7705463" cy="6426821"/>
            <a:chOff x="0" y="0"/>
            <a:chExt cx="2029422" cy="169266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029422" cy="1692661"/>
            </a:xfrm>
            <a:custGeom>
              <a:avLst/>
              <a:gdLst/>
              <a:ahLst/>
              <a:cxnLst/>
              <a:rect l="l" t="t" r="r" b="b"/>
              <a:pathLst>
                <a:path w="2029422" h="1692661">
                  <a:moveTo>
                    <a:pt x="18085" y="0"/>
                  </a:moveTo>
                  <a:lnTo>
                    <a:pt x="2011337" y="0"/>
                  </a:lnTo>
                  <a:cubicBezTo>
                    <a:pt x="2016134" y="0"/>
                    <a:pt x="2020734" y="1905"/>
                    <a:pt x="2024125" y="5297"/>
                  </a:cubicBezTo>
                  <a:cubicBezTo>
                    <a:pt x="2027517" y="8689"/>
                    <a:pt x="2029422" y="13289"/>
                    <a:pt x="2029422" y="18085"/>
                  </a:cubicBezTo>
                  <a:lnTo>
                    <a:pt x="2029422" y="1674575"/>
                  </a:lnTo>
                  <a:cubicBezTo>
                    <a:pt x="2029422" y="1684564"/>
                    <a:pt x="2021325" y="1692661"/>
                    <a:pt x="2011337" y="1692661"/>
                  </a:cubicBezTo>
                  <a:lnTo>
                    <a:pt x="18085" y="1692661"/>
                  </a:lnTo>
                  <a:cubicBezTo>
                    <a:pt x="13289" y="1692661"/>
                    <a:pt x="8689" y="1690755"/>
                    <a:pt x="5297" y="1687364"/>
                  </a:cubicBezTo>
                  <a:cubicBezTo>
                    <a:pt x="1905" y="1683972"/>
                    <a:pt x="0" y="1679372"/>
                    <a:pt x="0" y="1674575"/>
                  </a:cubicBezTo>
                  <a:lnTo>
                    <a:pt x="0" y="18085"/>
                  </a:lnTo>
                  <a:cubicBezTo>
                    <a:pt x="0" y="13289"/>
                    <a:pt x="1905" y="8689"/>
                    <a:pt x="5297" y="5297"/>
                  </a:cubicBezTo>
                  <a:cubicBezTo>
                    <a:pt x="8689" y="1905"/>
                    <a:pt x="13289" y="0"/>
                    <a:pt x="18085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029422" cy="17307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902645">
            <a:off x="467064" y="536744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2"/>
                </a:lnTo>
                <a:lnTo>
                  <a:pt x="0" y="9839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17118943" y="5931666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>
            <a:off x="3269991" y="8545420"/>
            <a:ext cx="1884610" cy="1613912"/>
          </a:xfrm>
          <a:custGeom>
            <a:avLst/>
            <a:gdLst/>
            <a:ahLst/>
            <a:cxnLst/>
            <a:rect l="l" t="t" r="r" b="b"/>
            <a:pathLst>
              <a:path w="1884610" h="1613912">
                <a:moveTo>
                  <a:pt x="0" y="0"/>
                </a:moveTo>
                <a:lnTo>
                  <a:pt x="1884610" y="0"/>
                </a:lnTo>
                <a:lnTo>
                  <a:pt x="1884610" y="1613911"/>
                </a:lnTo>
                <a:lnTo>
                  <a:pt x="0" y="16139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Freeform 10"/>
          <p:cNvSpPr/>
          <p:nvPr/>
        </p:nvSpPr>
        <p:spPr>
          <a:xfrm>
            <a:off x="9144000" y="1631121"/>
            <a:ext cx="7543782" cy="6914299"/>
          </a:xfrm>
          <a:custGeom>
            <a:avLst/>
            <a:gdLst/>
            <a:ahLst/>
            <a:cxnLst/>
            <a:rect l="l" t="t" r="r" b="b"/>
            <a:pathLst>
              <a:path w="7543782" h="8230801">
                <a:moveTo>
                  <a:pt x="0" y="0"/>
                </a:moveTo>
                <a:lnTo>
                  <a:pt x="7543782" y="0"/>
                </a:lnTo>
                <a:lnTo>
                  <a:pt x="7543782" y="8230801"/>
                </a:lnTo>
                <a:lnTo>
                  <a:pt x="0" y="823080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62" b="-5238"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Box 11"/>
          <p:cNvSpPr txBox="1"/>
          <p:nvPr/>
        </p:nvSpPr>
        <p:spPr>
          <a:xfrm>
            <a:off x="281919" y="342074"/>
            <a:ext cx="17724162" cy="120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7. Impact of these root causes and policy issues on the quality, efficiency, and equity of health and care service provision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59020" y="2120163"/>
            <a:ext cx="6903072" cy="586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Quality has been compromised due to a lack of safety purpose and increased patient harm (Mitchell et al. 2023)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Delayed investigation and ineffective reporting of resource utilisation challenged efficiency.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vulnerable neonatal deaths created unsafe care and a lack of equity in health care services (Johnson et al. 2023)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0822E6-B026-9BA8-08A8-00B2FD485DE7}"/>
              </a:ext>
            </a:extLst>
          </p:cNvPr>
          <p:cNvSpPr txBox="1"/>
          <p:nvPr/>
        </p:nvSpPr>
        <p:spPr>
          <a:xfrm>
            <a:off x="9864850" y="8686359"/>
            <a:ext cx="61020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800" b="1" dirty="0">
                <a:effectLst/>
                <a:latin typeface="Times New Roman" panose="02020603050405020304" pitchFamily="18" charset="0"/>
              </a:rPr>
              <a:t>(Moritz, 2023)</a:t>
            </a:r>
            <a:endParaRPr lang="en-IN" sz="28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40098" y="1222360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" name="Freeform 7"/>
          <p:cNvSpPr/>
          <p:nvPr/>
        </p:nvSpPr>
        <p:spPr>
          <a:xfrm rot="-1902645">
            <a:off x="16234224" y="236706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TextBox 10"/>
          <p:cNvSpPr txBox="1"/>
          <p:nvPr/>
        </p:nvSpPr>
        <p:spPr>
          <a:xfrm>
            <a:off x="1892145" y="419100"/>
            <a:ext cx="13940371" cy="120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8. Kurt Lewin’s Theory for preparing the workforce for change in the situation 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DBEE9F6-2FF5-986A-F3B3-A704EE8109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9780308"/>
              </p:ext>
            </p:extLst>
          </p:nvPr>
        </p:nvGraphicFramePr>
        <p:xfrm>
          <a:off x="2961512" y="2705101"/>
          <a:ext cx="12192000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Rectangle 13">
            <a:extLst>
              <a:ext uri="{FF2B5EF4-FFF2-40B4-BE49-F238E27FC236}">
                <a16:creationId xmlns:a16="http://schemas.microsoft.com/office/drawing/2014/main" id="{3278AC9B-BD6A-1D21-002D-ED0C1973F56E}"/>
              </a:ext>
            </a:extLst>
          </p:cNvPr>
          <p:cNvSpPr/>
          <p:nvPr/>
        </p:nvSpPr>
        <p:spPr>
          <a:xfrm>
            <a:off x="2961512" y="2171700"/>
            <a:ext cx="3896488" cy="6858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Unfreeze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7664A9C-99FE-E29F-DE7E-DCDE03255216}"/>
              </a:ext>
            </a:extLst>
          </p:cNvPr>
          <p:cNvSpPr/>
          <p:nvPr/>
        </p:nvSpPr>
        <p:spPr>
          <a:xfrm>
            <a:off x="11257024" y="2143125"/>
            <a:ext cx="3896488" cy="6858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0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Refreeze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B2498E4-A5A3-4FF8-017B-253A4396FEFC}"/>
              </a:ext>
            </a:extLst>
          </p:cNvPr>
          <p:cNvSpPr/>
          <p:nvPr/>
        </p:nvSpPr>
        <p:spPr>
          <a:xfrm>
            <a:off x="7109268" y="2171700"/>
            <a:ext cx="3896488" cy="6858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Change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650537" y="1066097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" name="Freeform 7"/>
          <p:cNvSpPr/>
          <p:nvPr/>
        </p:nvSpPr>
        <p:spPr>
          <a:xfrm rot="-1902645">
            <a:off x="17065447" y="349860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185145" y="8855861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>
            <a:off x="219653" y="62323"/>
            <a:ext cx="1324177" cy="2913190"/>
          </a:xfrm>
          <a:custGeom>
            <a:avLst/>
            <a:gdLst/>
            <a:ahLst/>
            <a:cxnLst/>
            <a:rect l="l" t="t" r="r" b="b"/>
            <a:pathLst>
              <a:path w="1324177" h="2913190">
                <a:moveTo>
                  <a:pt x="0" y="0"/>
                </a:moveTo>
                <a:lnTo>
                  <a:pt x="1324178" y="0"/>
                </a:lnTo>
                <a:lnTo>
                  <a:pt x="1324178" y="2913190"/>
                </a:lnTo>
                <a:lnTo>
                  <a:pt x="0" y="29131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1" name="TextBox 11"/>
          <p:cNvSpPr txBox="1"/>
          <p:nvPr/>
        </p:nvSpPr>
        <p:spPr>
          <a:xfrm>
            <a:off x="1690789" y="419100"/>
            <a:ext cx="15189513" cy="120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Apply Six Sigma for change and explain how you would apply this to your situation 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48EC79A3-666E-7533-F8C0-456628461E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0510018"/>
              </p:ext>
            </p:extLst>
          </p:nvPr>
        </p:nvGraphicFramePr>
        <p:xfrm>
          <a:off x="4053991" y="1773237"/>
          <a:ext cx="10463107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8AD5324-48EE-7859-B5EE-8D1A0C3458BF}"/>
              </a:ext>
            </a:extLst>
          </p:cNvPr>
          <p:cNvSpPr/>
          <p:nvPr/>
        </p:nvSpPr>
        <p:spPr>
          <a:xfrm>
            <a:off x="8104444" y="4686300"/>
            <a:ext cx="2362200" cy="19812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SIX SIGMA: DMAIC</a:t>
            </a:r>
            <a:endParaRPr lang="en-IN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646173" y="1061334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494861" y="1933440"/>
            <a:ext cx="8884874" cy="5432610"/>
            <a:chOff x="0" y="0"/>
            <a:chExt cx="2340049" cy="14308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40049" cy="1430811"/>
            </a:xfrm>
            <a:custGeom>
              <a:avLst/>
              <a:gdLst/>
              <a:ahLst/>
              <a:cxnLst/>
              <a:rect l="l" t="t" r="r" b="b"/>
              <a:pathLst>
                <a:path w="2340049" h="1430811">
                  <a:moveTo>
                    <a:pt x="15684" y="0"/>
                  </a:moveTo>
                  <a:lnTo>
                    <a:pt x="2324365" y="0"/>
                  </a:lnTo>
                  <a:cubicBezTo>
                    <a:pt x="2328525" y="0"/>
                    <a:pt x="2332514" y="1652"/>
                    <a:pt x="2335455" y="4594"/>
                  </a:cubicBezTo>
                  <a:cubicBezTo>
                    <a:pt x="2338397" y="7535"/>
                    <a:pt x="2340049" y="11525"/>
                    <a:pt x="2340049" y="15684"/>
                  </a:cubicBezTo>
                  <a:lnTo>
                    <a:pt x="2340049" y="1415126"/>
                  </a:lnTo>
                  <a:cubicBezTo>
                    <a:pt x="2340049" y="1423789"/>
                    <a:pt x="2333027" y="1430811"/>
                    <a:pt x="2324365" y="1430811"/>
                  </a:cubicBezTo>
                  <a:lnTo>
                    <a:pt x="15684" y="1430811"/>
                  </a:lnTo>
                  <a:cubicBezTo>
                    <a:pt x="7022" y="1430811"/>
                    <a:pt x="0" y="1423789"/>
                    <a:pt x="0" y="1415126"/>
                  </a:cubicBezTo>
                  <a:lnTo>
                    <a:pt x="0" y="15684"/>
                  </a:lnTo>
                  <a:cubicBezTo>
                    <a:pt x="0" y="7022"/>
                    <a:pt x="7022" y="0"/>
                    <a:pt x="15684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340049" cy="14689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902645">
            <a:off x="17065447" y="349860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3" y="0"/>
                </a:lnTo>
                <a:lnTo>
                  <a:pt x="983913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185145" y="8855861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 flipH="1">
            <a:off x="15716723" y="7809997"/>
            <a:ext cx="1713508" cy="2201938"/>
          </a:xfrm>
          <a:custGeom>
            <a:avLst/>
            <a:gdLst/>
            <a:ahLst/>
            <a:cxnLst/>
            <a:rect l="l" t="t" r="r" b="b"/>
            <a:pathLst>
              <a:path w="1713508" h="2201938">
                <a:moveTo>
                  <a:pt x="1713508" y="0"/>
                </a:moveTo>
                <a:lnTo>
                  <a:pt x="0" y="0"/>
                </a:lnTo>
                <a:lnTo>
                  <a:pt x="0" y="2201938"/>
                </a:lnTo>
                <a:lnTo>
                  <a:pt x="1713508" y="2201938"/>
                </a:lnTo>
                <a:lnTo>
                  <a:pt x="171350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TextBox 10"/>
          <p:cNvSpPr txBox="1"/>
          <p:nvPr/>
        </p:nvSpPr>
        <p:spPr>
          <a:xfrm>
            <a:off x="1690789" y="419100"/>
            <a:ext cx="15189513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10. Structure of the report Component 2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101" y="2150928"/>
            <a:ext cx="8217459" cy="4800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Introduction of the case study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Defining the root cause and policy analysis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Application of quality assessment theories and models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Defining change management models and possible recommendations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Developing evidence-based recommendations for future practice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5A4AD81E-7193-4D03-91BF-C29D3AACE4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9734656"/>
              </p:ext>
            </p:extLst>
          </p:nvPr>
        </p:nvGraphicFramePr>
        <p:xfrm>
          <a:off x="9913898" y="2371227"/>
          <a:ext cx="7478233" cy="6125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259126" y="2047337"/>
            <a:ext cx="8027619" cy="7382048"/>
            <a:chOff x="0" y="0"/>
            <a:chExt cx="2114270" cy="194424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14270" cy="1944243"/>
            </a:xfrm>
            <a:custGeom>
              <a:avLst/>
              <a:gdLst/>
              <a:ahLst/>
              <a:cxnLst/>
              <a:rect l="l" t="t" r="r" b="b"/>
              <a:pathLst>
                <a:path w="2114270" h="1944243">
                  <a:moveTo>
                    <a:pt x="17359" y="0"/>
                  </a:moveTo>
                  <a:lnTo>
                    <a:pt x="2096911" y="0"/>
                  </a:lnTo>
                  <a:cubicBezTo>
                    <a:pt x="2101515" y="0"/>
                    <a:pt x="2105930" y="1829"/>
                    <a:pt x="2109186" y="5084"/>
                  </a:cubicBezTo>
                  <a:cubicBezTo>
                    <a:pt x="2112441" y="8340"/>
                    <a:pt x="2114270" y="12755"/>
                    <a:pt x="2114270" y="17359"/>
                  </a:cubicBezTo>
                  <a:lnTo>
                    <a:pt x="2114270" y="1926884"/>
                  </a:lnTo>
                  <a:cubicBezTo>
                    <a:pt x="2114270" y="1931488"/>
                    <a:pt x="2112441" y="1935903"/>
                    <a:pt x="2109186" y="1939159"/>
                  </a:cubicBezTo>
                  <a:cubicBezTo>
                    <a:pt x="2105930" y="1942414"/>
                    <a:pt x="2101515" y="1944243"/>
                    <a:pt x="2096911" y="1944243"/>
                  </a:cubicBezTo>
                  <a:lnTo>
                    <a:pt x="17359" y="1944243"/>
                  </a:lnTo>
                  <a:cubicBezTo>
                    <a:pt x="12755" y="1944243"/>
                    <a:pt x="8340" y="1942414"/>
                    <a:pt x="5084" y="1939159"/>
                  </a:cubicBezTo>
                  <a:cubicBezTo>
                    <a:pt x="1829" y="1935903"/>
                    <a:pt x="0" y="1931488"/>
                    <a:pt x="0" y="1926884"/>
                  </a:cubicBezTo>
                  <a:lnTo>
                    <a:pt x="0" y="17359"/>
                  </a:lnTo>
                  <a:cubicBezTo>
                    <a:pt x="0" y="12755"/>
                    <a:pt x="1829" y="8340"/>
                    <a:pt x="5084" y="5084"/>
                  </a:cubicBezTo>
                  <a:cubicBezTo>
                    <a:pt x="8340" y="1829"/>
                    <a:pt x="12755" y="0"/>
                    <a:pt x="17359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114270" cy="19823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902645">
            <a:off x="16767344" y="589277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2"/>
                </a:lnTo>
                <a:lnTo>
                  <a:pt x="0" y="9839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8792860" y="4569303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>
            <a:off x="14986231" y="7749133"/>
            <a:ext cx="3023345" cy="2303239"/>
          </a:xfrm>
          <a:custGeom>
            <a:avLst/>
            <a:gdLst/>
            <a:ahLst/>
            <a:cxnLst/>
            <a:rect l="l" t="t" r="r" b="b"/>
            <a:pathLst>
              <a:path w="3023345" h="2303239">
                <a:moveTo>
                  <a:pt x="0" y="0"/>
                </a:moveTo>
                <a:lnTo>
                  <a:pt x="3023345" y="0"/>
                </a:lnTo>
                <a:lnTo>
                  <a:pt x="3023345" y="2303239"/>
                </a:lnTo>
                <a:lnTo>
                  <a:pt x="0" y="23032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1" name="TextBox 11"/>
          <p:cNvSpPr txBox="1"/>
          <p:nvPr/>
        </p:nvSpPr>
        <p:spPr>
          <a:xfrm>
            <a:off x="489512" y="394607"/>
            <a:ext cx="16236407" cy="120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11. Outline potential barriers and ways to address them through Kotter’s Model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9452" y="2199965"/>
            <a:ext cx="7306968" cy="6934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Resistance towards the change, lack of a communication process, and fear of whistleblowing are the barriers in this case scenario (Cheliatsidou et al. 2023)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Kotter's model can build a sense of urgency and develop a strong guiding coalition for the NHS (Graves et al. 2023)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model can evaluate sustained change and focus on short-term wins for continuous reinforcement towards the broader vision.</a:t>
            </a:r>
          </a:p>
        </p:txBody>
      </p:sp>
      <p:pic>
        <p:nvPicPr>
          <p:cNvPr id="13" name="Picture 12" descr="Leading Change Successfully: A Guide to Kotter's 8-Step Process">
            <a:extLst>
              <a:ext uri="{FF2B5EF4-FFF2-40B4-BE49-F238E27FC236}">
                <a16:creationId xmlns:a16="http://schemas.microsoft.com/office/drawing/2014/main" id="{D184B752-E9C7-A42F-416A-A9A504A08A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54218" y="2047337"/>
            <a:ext cx="8488315" cy="6858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F2D6B39-D7FC-0A34-26F3-FA9B1D7D1D49}"/>
              </a:ext>
            </a:extLst>
          </p:cNvPr>
          <p:cNvSpPr txBox="1"/>
          <p:nvPr/>
        </p:nvSpPr>
        <p:spPr>
          <a:xfrm>
            <a:off x="7926420" y="9057965"/>
            <a:ext cx="104584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3200" b="1" dirty="0">
                <a:effectLst/>
                <a:latin typeface="Times New Roman" panose="02020603050405020304" pitchFamily="18" charset="0"/>
              </a:rPr>
              <a:t>(Majka, 2024)</a:t>
            </a:r>
            <a:endParaRPr lang="en-IN" sz="3200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603063">
            <a:off x="-1399359" y="6107859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4" y="0"/>
                </a:lnTo>
                <a:lnTo>
                  <a:pt x="8721744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700000">
            <a:off x="10773002" y="1213055"/>
            <a:ext cx="8721743" cy="3282547"/>
          </a:xfrm>
          <a:custGeom>
            <a:avLst/>
            <a:gdLst/>
            <a:ahLst/>
            <a:cxnLst/>
            <a:rect l="l" t="t" r="r" b="b"/>
            <a:pathLst>
              <a:path w="8721743" h="3282547">
                <a:moveTo>
                  <a:pt x="0" y="0"/>
                </a:moveTo>
                <a:lnTo>
                  <a:pt x="8721743" y="0"/>
                </a:lnTo>
                <a:lnTo>
                  <a:pt x="8721743" y="3282547"/>
                </a:lnTo>
                <a:lnTo>
                  <a:pt x="0" y="32825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8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4"/>
          <p:cNvGrpSpPr/>
          <p:nvPr/>
        </p:nvGrpSpPr>
        <p:grpSpPr>
          <a:xfrm>
            <a:off x="9517477" y="1909081"/>
            <a:ext cx="8027619" cy="6843202"/>
            <a:chOff x="0" y="0"/>
            <a:chExt cx="2114270" cy="180232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14270" cy="1802325"/>
            </a:xfrm>
            <a:custGeom>
              <a:avLst/>
              <a:gdLst/>
              <a:ahLst/>
              <a:cxnLst/>
              <a:rect l="l" t="t" r="r" b="b"/>
              <a:pathLst>
                <a:path w="2114270" h="1802325">
                  <a:moveTo>
                    <a:pt x="17359" y="0"/>
                  </a:moveTo>
                  <a:lnTo>
                    <a:pt x="2096911" y="0"/>
                  </a:lnTo>
                  <a:cubicBezTo>
                    <a:pt x="2101515" y="0"/>
                    <a:pt x="2105930" y="1829"/>
                    <a:pt x="2109186" y="5084"/>
                  </a:cubicBezTo>
                  <a:cubicBezTo>
                    <a:pt x="2112441" y="8340"/>
                    <a:pt x="2114270" y="12755"/>
                    <a:pt x="2114270" y="17359"/>
                  </a:cubicBezTo>
                  <a:lnTo>
                    <a:pt x="2114270" y="1784965"/>
                  </a:lnTo>
                  <a:cubicBezTo>
                    <a:pt x="2114270" y="1789569"/>
                    <a:pt x="2112441" y="1793985"/>
                    <a:pt x="2109186" y="1797240"/>
                  </a:cubicBezTo>
                  <a:cubicBezTo>
                    <a:pt x="2105930" y="1800496"/>
                    <a:pt x="2101515" y="1802325"/>
                    <a:pt x="2096911" y="1802325"/>
                  </a:cubicBezTo>
                  <a:lnTo>
                    <a:pt x="17359" y="1802325"/>
                  </a:lnTo>
                  <a:cubicBezTo>
                    <a:pt x="12755" y="1802325"/>
                    <a:pt x="8340" y="1800496"/>
                    <a:pt x="5084" y="1797240"/>
                  </a:cubicBezTo>
                  <a:cubicBezTo>
                    <a:pt x="1829" y="1793985"/>
                    <a:pt x="0" y="1789569"/>
                    <a:pt x="0" y="1784965"/>
                  </a:cubicBezTo>
                  <a:lnTo>
                    <a:pt x="0" y="17359"/>
                  </a:lnTo>
                  <a:cubicBezTo>
                    <a:pt x="0" y="12755"/>
                    <a:pt x="1829" y="8340"/>
                    <a:pt x="5084" y="5084"/>
                  </a:cubicBezTo>
                  <a:cubicBezTo>
                    <a:pt x="8340" y="1829"/>
                    <a:pt x="12755" y="0"/>
                    <a:pt x="17359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114270" cy="184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902645">
            <a:off x="16767344" y="589277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2"/>
                </a:lnTo>
                <a:lnTo>
                  <a:pt x="0" y="9839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Freeform 8"/>
          <p:cNvSpPr/>
          <p:nvPr/>
        </p:nvSpPr>
        <p:spPr>
          <a:xfrm rot="-1902645">
            <a:off x="16767344" y="8937428"/>
            <a:ext cx="983913" cy="983913"/>
          </a:xfrm>
          <a:custGeom>
            <a:avLst/>
            <a:gdLst/>
            <a:ahLst/>
            <a:cxnLst/>
            <a:rect l="l" t="t" r="r" b="b"/>
            <a:pathLst>
              <a:path w="983913" h="983913">
                <a:moveTo>
                  <a:pt x="0" y="0"/>
                </a:moveTo>
                <a:lnTo>
                  <a:pt x="983912" y="0"/>
                </a:lnTo>
                <a:lnTo>
                  <a:pt x="983912" y="983913"/>
                </a:lnTo>
                <a:lnTo>
                  <a:pt x="0" y="983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TextBox 10"/>
          <p:cNvSpPr txBox="1"/>
          <p:nvPr/>
        </p:nvSpPr>
        <p:spPr>
          <a:xfrm>
            <a:off x="1597125" y="351639"/>
            <a:ext cx="16236407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12. Conclusion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804324" y="2283509"/>
            <a:ext cx="7453926" cy="586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overall analysis shows that the Lucy Letby case has exposed a major quality assurance and safety failure at the NHS.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This has challenged the system improvement glitch and the necessity of patient safety in Healthcare.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overall study focused on policy implementation and quality improvement with several models and theoretical implications.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2F175F-B9CF-BF61-14CA-E3E2DDDBDF16}"/>
              </a:ext>
            </a:extLst>
          </p:cNvPr>
          <p:cNvSpPr txBox="1"/>
          <p:nvPr/>
        </p:nvSpPr>
        <p:spPr>
          <a:xfrm>
            <a:off x="555009" y="9514786"/>
            <a:ext cx="62851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800" dirty="0">
                <a:effectLst/>
                <a:latin typeface="Times New Roman" panose="02020603050405020304" pitchFamily="18" charset="0"/>
              </a:rPr>
              <a:t>(BBC, 2023)</a:t>
            </a:r>
            <a:endParaRPr lang="en-IN" sz="2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0C95B9-D033-765B-6011-00FD2154BF5D}"/>
              </a:ext>
            </a:extLst>
          </p:cNvPr>
          <p:cNvSpPr txBox="1"/>
          <p:nvPr/>
        </p:nvSpPr>
        <p:spPr>
          <a:xfrm>
            <a:off x="3697605" y="4958834"/>
            <a:ext cx="104584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IN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A184743-8BDD-E9C3-613C-8DD6F7BE5B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468" y="510604"/>
            <a:ext cx="6755959" cy="889646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34922" y="247649"/>
            <a:ext cx="16236407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13. References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61154" y="1028700"/>
            <a:ext cx="17824817" cy="9046205"/>
            <a:chOff x="0" y="0"/>
            <a:chExt cx="4694602" cy="23825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694602" cy="2382539"/>
            </a:xfrm>
            <a:custGeom>
              <a:avLst/>
              <a:gdLst/>
              <a:ahLst/>
              <a:cxnLst/>
              <a:rect l="l" t="t" r="r" b="b"/>
              <a:pathLst>
                <a:path w="4694602" h="2382539">
                  <a:moveTo>
                    <a:pt x="7818" y="0"/>
                  </a:moveTo>
                  <a:lnTo>
                    <a:pt x="4686784" y="0"/>
                  </a:lnTo>
                  <a:cubicBezTo>
                    <a:pt x="4691102" y="0"/>
                    <a:pt x="4694602" y="3500"/>
                    <a:pt x="4694602" y="7818"/>
                  </a:cubicBezTo>
                  <a:lnTo>
                    <a:pt x="4694602" y="2374722"/>
                  </a:lnTo>
                  <a:cubicBezTo>
                    <a:pt x="4694602" y="2376795"/>
                    <a:pt x="4693778" y="2378783"/>
                    <a:pt x="4692312" y="2380250"/>
                  </a:cubicBezTo>
                  <a:cubicBezTo>
                    <a:pt x="4690846" y="2381716"/>
                    <a:pt x="4688857" y="2382539"/>
                    <a:pt x="4686784" y="2382539"/>
                  </a:cubicBezTo>
                  <a:lnTo>
                    <a:pt x="7818" y="2382539"/>
                  </a:lnTo>
                  <a:cubicBezTo>
                    <a:pt x="5745" y="2382539"/>
                    <a:pt x="3756" y="2381716"/>
                    <a:pt x="2290" y="2380250"/>
                  </a:cubicBezTo>
                  <a:cubicBezTo>
                    <a:pt x="824" y="2378783"/>
                    <a:pt x="0" y="2376795"/>
                    <a:pt x="0" y="2374722"/>
                  </a:cubicBezTo>
                  <a:lnTo>
                    <a:pt x="0" y="7818"/>
                  </a:lnTo>
                  <a:cubicBezTo>
                    <a:pt x="0" y="3500"/>
                    <a:pt x="3500" y="0"/>
                    <a:pt x="7818" y="0"/>
                  </a:cubicBezTo>
                  <a:close/>
                </a:path>
              </a:pathLst>
            </a:custGeom>
            <a:solidFill>
              <a:srgbClr val="E1F8FF"/>
            </a:solidFill>
            <a:ln w="76200" cap="sq">
              <a:solidFill>
                <a:srgbClr val="006872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694602" cy="24206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459722" y="1147440"/>
            <a:ext cx="17227680" cy="8402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 err="1"/>
              <a:t>Agazu</a:t>
            </a:r>
            <a:r>
              <a:rPr lang="en-US" sz="1400" dirty="0"/>
              <a:t>, B.G., Kero, C.A. and Debela, K.L., 2025. Transformational leadership and firm performance: a systematic literature review. Journal of Innovation and Entrepreneurship, 14(1), p.29.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 err="1"/>
              <a:t>Alinezhad</a:t>
            </a:r>
            <a:r>
              <a:rPr lang="en-US" sz="1400" dirty="0"/>
              <a:t>, H.S., Roohi, M.H. and Chen, T., 2022. A review of alarm root cause analysis in process industries: Common methods, recent research status and challenges. Chemical Engineering Research and Design, 188, pp.846-860.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Amjad, M.H.H., Shovon, M.S.S., Begum, M. and Hasan, A.M., 2025. </a:t>
            </a:r>
            <a:r>
              <a:rPr lang="en-US" sz="1400" dirty="0" err="1"/>
              <a:t>Analysing</a:t>
            </a:r>
            <a:r>
              <a:rPr lang="en-US" sz="1400" dirty="0"/>
              <a:t> Lean Six Sigma practices in engineering project management: A comparative analysis. American Journal of Technology Advancement Vol, 2(5).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Antony, J., McDermott, O., Powell, D. and Sony, M., 2023. The evolution and future of lean Six Sigma 4.0. The TQM Journal, 35(4), pp.1030-1047.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400" dirty="0"/>
              <a:t>BBC (2023) “Scotland’s papers: ‘Malevolent’ </a:t>
            </a:r>
            <a:r>
              <a:rPr lang="en-IN" sz="1400" dirty="0" err="1"/>
              <a:t>letby</a:t>
            </a:r>
            <a:r>
              <a:rPr lang="en-IN" sz="1400" dirty="0"/>
              <a:t> to die in jail for child murders,” </a:t>
            </a:r>
            <a:r>
              <a:rPr lang="en-IN" sz="1400" i="1" dirty="0"/>
              <a:t>BBC</a:t>
            </a:r>
            <a:r>
              <a:rPr lang="en-IN" sz="1400" dirty="0"/>
              <a:t>, 22 August. Available at: https://www.bbc.com/news/uk-scotland-66576862 (Accessed: July 20, 2026).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Becvar, R.J., Becvar, D.S. and Reif, L.V., 2023. Systems theory and family therapy: A primer. Bloomsbury Publishing USA.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 err="1"/>
              <a:t>Cheliatsidou</a:t>
            </a:r>
            <a:r>
              <a:rPr lang="en-US" sz="1400" dirty="0"/>
              <a:t>, A., </a:t>
            </a:r>
            <a:r>
              <a:rPr lang="en-US" sz="1400" dirty="0" err="1"/>
              <a:t>Sariannidis</a:t>
            </a:r>
            <a:r>
              <a:rPr lang="en-US" sz="1400" dirty="0"/>
              <a:t>, N., </a:t>
            </a:r>
            <a:r>
              <a:rPr lang="en-US" sz="1400" dirty="0" err="1"/>
              <a:t>Garefalakis</a:t>
            </a:r>
            <a:r>
              <a:rPr lang="en-US" sz="1400" dirty="0"/>
              <a:t>, A., Passas, I. and </a:t>
            </a:r>
            <a:r>
              <a:rPr lang="en-US" sz="1400" dirty="0" err="1"/>
              <a:t>Spinthiropoulos</a:t>
            </a:r>
            <a:r>
              <a:rPr lang="en-US" sz="1400" dirty="0"/>
              <a:t>, K., 2023. Exploring attitudes towards whistleblowing in relation to sustainable municipalities. Administrative Sciences, 13(9), p.199.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400" dirty="0"/>
              <a:t>Clavelle, J.T. and Prado-Inzerillo, M. (2020) </a:t>
            </a:r>
            <a:r>
              <a:rPr lang="en-IN" sz="1400" i="1" dirty="0"/>
              <a:t>Inspire others through transformational leadership</a:t>
            </a:r>
            <a:r>
              <a:rPr lang="en-IN" sz="1400" dirty="0"/>
              <a:t>, </a:t>
            </a:r>
            <a:r>
              <a:rPr lang="en-IN" sz="1400" i="1" dirty="0"/>
              <a:t>American Nurse</a:t>
            </a:r>
            <a:r>
              <a:rPr lang="en-IN" sz="1400" dirty="0"/>
              <a:t>. Available at: https://www.myamericannurse.com/inspire-transformational-leadership/ (Accessed: July 20, 2026).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Conn, D., 2026a. David Davis says Cheshire police made ‘egregious’ failures in Lucy Letby investigation. [Online] Available at: </a:t>
            </a:r>
            <a:r>
              <a:rPr lang="en-US" sz="1400" u="sng" dirty="0">
                <a:hlinkClick r:id="rId2"/>
              </a:rPr>
              <a:t>https://www.theguardian.com/uk-news/2026/mar/26/david-davis-says-cheshire-police-made-egregious-failures-in-lucy-letby-investigation</a:t>
            </a:r>
            <a:r>
              <a:rPr lang="en-US" sz="1400" dirty="0"/>
              <a:t> [Accessed on 14th July 2026]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Conn, D., 2026b. Cheshire constabulary rejects criticism by David Davis over Letby investigation. [Online] Available at: </a:t>
            </a:r>
            <a:r>
              <a:rPr lang="en-US" sz="1400" u="sng" dirty="0">
                <a:hlinkClick r:id="rId3"/>
              </a:rPr>
              <a:t>https://www.theguardian.com/uk-news/2026/mar/27/cheshire-constabulary-police-david-davis-lucy-letby-investigation</a:t>
            </a:r>
            <a:r>
              <a:rPr lang="en-US" sz="1400" dirty="0"/>
              <a:t> [Accessed on 14th July 2026]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Devlin, I., 2025. Blame, silence and the system: reading the Lucy Letby case as a lay witness. [Online] Available at: </a:t>
            </a:r>
            <a:r>
              <a:rPr lang="en-US" sz="1400" u="sng" dirty="0">
                <a:hlinkClick r:id="rId4"/>
              </a:rPr>
              <a:t>https://medium.com/@izzydevlin/blame-silence-and-the-system-reading-the-letby-case-as-a-lay-witness-974261ee922a</a:t>
            </a:r>
            <a:r>
              <a:rPr lang="en-IN" sz="1400" dirty="0"/>
              <a:t> </a:t>
            </a:r>
            <a:r>
              <a:rPr lang="en-US" sz="1400" dirty="0"/>
              <a:t>[Accessed on 14th July 2026]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Eder, A.B. and </a:t>
            </a:r>
            <a:r>
              <a:rPr lang="en-US" sz="1400" dirty="0" err="1"/>
              <a:t>Dignath</a:t>
            </a:r>
            <a:r>
              <a:rPr lang="en-US" sz="1400" dirty="0"/>
              <a:t>, D., 2022. Associations do not </a:t>
            </a:r>
            <a:r>
              <a:rPr lang="en-US" sz="1400" dirty="0" err="1"/>
              <a:t>energise</a:t>
            </a:r>
            <a:r>
              <a:rPr lang="en-US" sz="1400" dirty="0"/>
              <a:t> </a:t>
            </a:r>
            <a:r>
              <a:rPr lang="en-US" sz="1400" dirty="0" err="1"/>
              <a:t>behaviour</a:t>
            </a:r>
            <a:r>
              <a:rPr lang="en-US" sz="1400" dirty="0"/>
              <a:t>: On the forgotten legacy of Kurt Lewin. Psychological Research, 86(8), pp.2341-2351.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 err="1"/>
              <a:t>Endrejat</a:t>
            </a:r>
            <a:r>
              <a:rPr lang="en-US" sz="1400" dirty="0"/>
              <a:t>, P.C. and Burnes, B., 2022. Kurt Lewin's ideas are alive! But why doesn't anybody </a:t>
            </a:r>
            <a:r>
              <a:rPr lang="en-US" sz="1400" dirty="0" err="1"/>
              <a:t>recognise</a:t>
            </a:r>
            <a:r>
              <a:rPr lang="en-US" sz="1400" dirty="0"/>
              <a:t> them?. Theory &amp; Psychology, 32(6), pp.931-952.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Graves, L., Dalgarno, N., Van Hoorn, R., Hastings-Truelove, A., Mulder, J., </a:t>
            </a:r>
            <a:r>
              <a:rPr lang="en-US" sz="1400" dirty="0" err="1"/>
              <a:t>Kolomitro</a:t>
            </a:r>
            <a:r>
              <a:rPr lang="en-US" sz="1400" dirty="0"/>
              <a:t>, K., Kirby, F. and van </a:t>
            </a:r>
            <a:r>
              <a:rPr lang="en-US" sz="1400" dirty="0" err="1"/>
              <a:t>Wylick</a:t>
            </a:r>
            <a:r>
              <a:rPr lang="en-US" sz="1400" dirty="0"/>
              <a:t>, R., 2023. Creating change: Kotter’s change management model in action. Canadian Medical Education Journal, 14(3), p.136.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 err="1"/>
              <a:t>Greimel</a:t>
            </a:r>
            <a:r>
              <a:rPr lang="en-US" sz="1400" dirty="0"/>
              <a:t>, N.S., </a:t>
            </a:r>
            <a:r>
              <a:rPr lang="en-US" sz="1400" dirty="0" err="1"/>
              <a:t>Kanbach</a:t>
            </a:r>
            <a:r>
              <a:rPr lang="en-US" sz="1400" dirty="0"/>
              <a:t>, D.K. and Chelaru, M., 2023. Virtual teams and transformational leadership: An integrative literature review and avenues for further research. Journal of Innovation &amp; Knowledge, 8(2), p.100351.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400" dirty="0"/>
              <a:t>HCPC (2025) </a:t>
            </a:r>
            <a:r>
              <a:rPr lang="en-IN" sz="1400" i="1" dirty="0"/>
              <a:t>The duty of candour matters. </a:t>
            </a:r>
            <a:r>
              <a:rPr lang="en-IN" sz="1400" dirty="0"/>
              <a:t>, </a:t>
            </a:r>
            <a:r>
              <a:rPr lang="en-IN" sz="1400" i="1" dirty="0"/>
              <a:t>X (formerly twitter)</a:t>
            </a:r>
            <a:r>
              <a:rPr lang="en-IN" sz="1400" dirty="0"/>
              <a:t>. X. Available at: https://x.com/the_hcpc/status/2004946684850159842 (Accessed: July 20, 2026).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Ikram, A., Chakraborty, S., Mitra, S., Saini, S., Bagchi, S. and </a:t>
            </a:r>
            <a:r>
              <a:rPr lang="en-US" sz="1400" dirty="0" err="1"/>
              <a:t>Kocaoglu</a:t>
            </a:r>
            <a:r>
              <a:rPr lang="en-US" sz="1400" dirty="0"/>
              <a:t>, M., 2022. Root cause analysis of failures in microservices through causal discovery. Advances in Neural Information Processing Systems, 35, pp.31158-31170.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Johnson, Y.R., Guillory, C. and Imaizumi, S., 2023. Health care disparities in high-risk neonates. Clinics in Perinatology, 50(1), pp.67-80.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Lawrence, F., and Conn, D., 2024. A superbug, doctor shortages and a neonatal unit ‘out of its depth’: failures at Lucy Letby hospital revealed. [Online] Available at: </a:t>
            </a:r>
            <a:r>
              <a:rPr lang="en-US" sz="1400" u="sng" dirty="0">
                <a:hlinkClick r:id="rId5"/>
              </a:rPr>
              <a:t>https://www.theguardian.com/uk-news/article/2024/sep/08/a-superbug-doctor-shortages-and-a-neonatal-unit-out-of-its-depth-failures-at-lucy-letby-hospital-revealed</a:t>
            </a:r>
            <a:r>
              <a:rPr lang="en-US" sz="1400" dirty="0"/>
              <a:t> [Accessed on 14th July 2026]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Li, J., Zhang, G., Jiang, C. and Zhang, W., 2023. A survey of maritime unmanned search system: Theory, applications and future directions. Ocean Engineering, 285, p.115359.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400" dirty="0"/>
              <a:t>Majka, M. (2024) </a:t>
            </a:r>
            <a:r>
              <a:rPr lang="en-IN" sz="1400" i="1" dirty="0"/>
              <a:t>Leading change successfully: A guide to </a:t>
            </a:r>
            <a:r>
              <a:rPr lang="en-IN" sz="1400" i="1" dirty="0" err="1"/>
              <a:t>kotter’s</a:t>
            </a:r>
            <a:r>
              <a:rPr lang="en-IN" sz="1400" i="1" dirty="0"/>
              <a:t> 8-step process</a:t>
            </a:r>
            <a:r>
              <a:rPr lang="en-IN" sz="1400" dirty="0"/>
              <a:t>, </a:t>
            </a:r>
            <a:r>
              <a:rPr lang="en-IN" sz="1400" i="1" dirty="0"/>
              <a:t>Linkedin.com</a:t>
            </a:r>
            <a:r>
              <a:rPr lang="en-IN" sz="1400" dirty="0"/>
              <a:t>. Available at: https://www.linkedin.com/pulse/leading-change-successfully-guide-kotters-8-step-process-marcin-majka-fmtuf (Accessed: July 20, 2026).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Mitchell, P., Cribb, A. and Entwistle, V., 2023, February. Patient safety and the question of dignitary harms. In The Journal of Medicine and Philosophy: A Forum for Bioethics and Philosophy of Medicine (Vol. 48, No. 1, pp. 33-49). US: Oxford University Press.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400" dirty="0"/>
              <a:t>Moritz, J. (2023) “‘Cruel, calculated’ lucy </a:t>
            </a:r>
            <a:r>
              <a:rPr lang="en-IN" sz="1400" dirty="0" err="1"/>
              <a:t>letby</a:t>
            </a:r>
            <a:r>
              <a:rPr lang="en-IN" sz="1400" dirty="0"/>
              <a:t> to spend rest of life in prison,” </a:t>
            </a:r>
            <a:r>
              <a:rPr lang="en-IN" sz="1400" i="1" dirty="0"/>
              <a:t>BBC</a:t>
            </a:r>
            <a:r>
              <a:rPr lang="en-IN" sz="1400" dirty="0"/>
              <a:t>, 21 August. Available at: https://www.bbc.com/news/uk-england-merseyside-66569311 (Accessed: July 20, 2026).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400" dirty="0"/>
              <a:t>National Guardian (2024) </a:t>
            </a:r>
            <a:r>
              <a:rPr lang="en-IN" sz="1400" i="1" dirty="0"/>
              <a:t>Changing the Conversation: Communicating Freedom to speak up</a:t>
            </a:r>
            <a:r>
              <a:rPr lang="en-IN" sz="1400" dirty="0"/>
              <a:t>. Available at: </a:t>
            </a:r>
            <a:r>
              <a:rPr lang="en-IN" sz="1400" u="sng" dirty="0">
                <a:hlinkClick r:id="rId6"/>
              </a:rPr>
              <a:t>https://nationalguardian.org.uk/wp-content/uploads/2023/06/Communicating-FTSU.pdf</a:t>
            </a:r>
            <a:r>
              <a:rPr lang="en-IN" sz="14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Park, D. and Kim, Y., 2026. Managing Consumer Satisfaction Amid Sustainability Policy‐Induced Service Failures: The Role of Replacement Quality and Communication Strategies. Psychology &amp; Marketing, 43(2), pp.295-311.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Sallam, M., 2024. Enhancing hospital pharmacy operations through lean and six sigma strategies: a systematic review. </a:t>
            </a:r>
            <a:r>
              <a:rPr lang="en-US" sz="1400" dirty="0" err="1"/>
              <a:t>Cureus</a:t>
            </a:r>
            <a:r>
              <a:rPr lang="en-US" sz="1400" dirty="0"/>
              <a:t>, 16(3).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Santos, C., Ajayi-Obe, A. and Aurelio, M., 2025. Using Quality Improvement to improve serious incident reporting in the English NHS. BMJ Open Quality, 14(3).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Scandal, M.S., 2023. The Lucy Letby case: lessons for health systems. Lancet, 402(747), pp.01839-1.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Srinivas, N., </a:t>
            </a:r>
            <a:r>
              <a:rPr lang="en-US" sz="1400" dirty="0" err="1"/>
              <a:t>Mandaloju</a:t>
            </a:r>
            <a:r>
              <a:rPr lang="en-US" sz="1400" dirty="0"/>
              <a:t>, N. and Nadimpalli, S.V., 2022. Ensuring Excellence in Medical Software: A Comprehensive Guide to Quality Assurance in Healthcare Technology. International Journal of Modern Computing, 5(1), pp.99-107.</a:t>
            </a:r>
            <a:endParaRPr lang="en-IN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400" dirty="0"/>
              <a:t>WBCSMADEEASY (2020) </a:t>
            </a:r>
            <a:r>
              <a:rPr lang="en-IN" sz="1400" i="1" dirty="0"/>
              <a:t>W.B.C.S. examination notes on – environment – systems theory.</a:t>
            </a:r>
            <a:r>
              <a:rPr lang="en-IN" sz="1400" dirty="0"/>
              <a:t>, </a:t>
            </a:r>
            <a:r>
              <a:rPr lang="en-IN" sz="1400" i="1" dirty="0"/>
              <a:t>Wbcsmadeeasy.in</a:t>
            </a:r>
            <a:r>
              <a:rPr lang="en-IN" sz="1400" dirty="0"/>
              <a:t>. Available at: https://www.wbcsmadeeasy.in/w-b-c-s-examination-notes-on-environment-systems-theory/ (Accessed: July 20, 2026)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089038" y="783770"/>
            <a:ext cx="10550380" cy="7807281"/>
          </a:xfrm>
          <a:custGeom>
            <a:avLst/>
            <a:gdLst/>
            <a:ahLst/>
            <a:cxnLst/>
            <a:rect l="l" t="t" r="r" b="b"/>
            <a:pathLst>
              <a:path w="10550380" h="7807281">
                <a:moveTo>
                  <a:pt x="0" y="0"/>
                </a:moveTo>
                <a:lnTo>
                  <a:pt x="10550380" y="0"/>
                </a:lnTo>
                <a:lnTo>
                  <a:pt x="10550380" y="7807281"/>
                </a:lnTo>
                <a:lnTo>
                  <a:pt x="0" y="780728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 rot="2262830">
            <a:off x="708315" y="574735"/>
            <a:ext cx="2827080" cy="2775678"/>
          </a:xfrm>
          <a:custGeom>
            <a:avLst/>
            <a:gdLst/>
            <a:ahLst/>
            <a:cxnLst/>
            <a:rect l="l" t="t" r="r" b="b"/>
            <a:pathLst>
              <a:path w="2827080" h="2775678">
                <a:moveTo>
                  <a:pt x="0" y="0"/>
                </a:moveTo>
                <a:lnTo>
                  <a:pt x="2827079" y="0"/>
                </a:lnTo>
                <a:lnTo>
                  <a:pt x="2827079" y="2775678"/>
                </a:lnTo>
                <a:lnTo>
                  <a:pt x="0" y="2775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Freeform 4"/>
          <p:cNvSpPr/>
          <p:nvPr/>
        </p:nvSpPr>
        <p:spPr>
          <a:xfrm rot="2262830">
            <a:off x="14539882" y="6703425"/>
            <a:ext cx="2827080" cy="2775678"/>
          </a:xfrm>
          <a:custGeom>
            <a:avLst/>
            <a:gdLst/>
            <a:ahLst/>
            <a:cxnLst/>
            <a:rect l="l" t="t" r="r" b="b"/>
            <a:pathLst>
              <a:path w="2827080" h="2775678">
                <a:moveTo>
                  <a:pt x="0" y="0"/>
                </a:moveTo>
                <a:lnTo>
                  <a:pt x="2827079" y="0"/>
                </a:lnTo>
                <a:lnTo>
                  <a:pt x="2827079" y="2775678"/>
                </a:lnTo>
                <a:lnTo>
                  <a:pt x="0" y="2775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2550</Words>
  <Application>Microsoft Office PowerPoint</Application>
  <PresentationFormat>Custom</PresentationFormat>
  <Paragraphs>152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Yash</dc:creator>
  <cp:lastModifiedBy>Mitesh Pokal</cp:lastModifiedBy>
  <cp:revision>3</cp:revision>
  <dcterms:created xsi:type="dcterms:W3CDTF">2026-07-20T06:49:46Z</dcterms:created>
  <dcterms:modified xsi:type="dcterms:W3CDTF">2026-07-21T10:37:10Z</dcterms:modified>
  <dc:identifier/>
</cp:coreProperties>
</file>