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142"/>
  </p:notesMasterIdLst>
  <p:handoutMasterIdLst>
    <p:handoutMasterId r:id="rId143"/>
  </p:handoutMasterIdLst>
  <p:sldIdLst>
    <p:sldId id="314" r:id="rId2"/>
    <p:sldId id="506" r:id="rId3"/>
    <p:sldId id="461" r:id="rId4"/>
    <p:sldId id="462" r:id="rId5"/>
    <p:sldId id="479" r:id="rId6"/>
    <p:sldId id="480" r:id="rId7"/>
    <p:sldId id="481" r:id="rId8"/>
    <p:sldId id="482" r:id="rId9"/>
    <p:sldId id="483" r:id="rId10"/>
    <p:sldId id="400" r:id="rId11"/>
    <p:sldId id="399" r:id="rId12"/>
    <p:sldId id="426" r:id="rId13"/>
    <p:sldId id="415" r:id="rId14"/>
    <p:sldId id="351" r:id="rId15"/>
    <p:sldId id="352" r:id="rId16"/>
    <p:sldId id="343" r:id="rId17"/>
    <p:sldId id="350" r:id="rId18"/>
    <p:sldId id="347" r:id="rId19"/>
    <p:sldId id="484" r:id="rId20"/>
    <p:sldId id="395" r:id="rId21"/>
    <p:sldId id="391" r:id="rId22"/>
    <p:sldId id="393" r:id="rId23"/>
    <p:sldId id="493" r:id="rId24"/>
    <p:sldId id="390" r:id="rId25"/>
    <p:sldId id="388" r:id="rId26"/>
    <p:sldId id="387" r:id="rId27"/>
    <p:sldId id="389" r:id="rId28"/>
    <p:sldId id="477" r:id="rId29"/>
    <p:sldId id="475" r:id="rId30"/>
    <p:sldId id="476" r:id="rId31"/>
    <p:sldId id="349" r:id="rId32"/>
    <p:sldId id="392" r:id="rId33"/>
    <p:sldId id="501" r:id="rId34"/>
    <p:sldId id="485" r:id="rId35"/>
    <p:sldId id="356" r:id="rId36"/>
    <p:sldId id="397" r:id="rId37"/>
    <p:sldId id="403" r:id="rId38"/>
    <p:sldId id="478" r:id="rId39"/>
    <p:sldId id="402" r:id="rId40"/>
    <p:sldId id="394" r:id="rId41"/>
    <p:sldId id="396" r:id="rId42"/>
    <p:sldId id="398" r:id="rId43"/>
    <p:sldId id="401" r:id="rId44"/>
    <p:sldId id="473" r:id="rId45"/>
    <p:sldId id="502" r:id="rId46"/>
    <p:sldId id="358" r:id="rId47"/>
    <p:sldId id="354" r:id="rId48"/>
    <p:sldId id="355" r:id="rId49"/>
    <p:sldId id="357" r:id="rId50"/>
    <p:sldId id="505" r:id="rId51"/>
    <p:sldId id="359" r:id="rId52"/>
    <p:sldId id="362" r:id="rId53"/>
    <p:sldId id="361" r:id="rId54"/>
    <p:sldId id="408" r:id="rId55"/>
    <p:sldId id="409" r:id="rId56"/>
    <p:sldId id="366" r:id="rId57"/>
    <p:sldId id="367" r:id="rId58"/>
    <p:sldId id="368" r:id="rId59"/>
    <p:sldId id="360" r:id="rId60"/>
    <p:sldId id="490" r:id="rId61"/>
    <p:sldId id="418" r:id="rId62"/>
    <p:sldId id="424" r:id="rId63"/>
    <p:sldId id="419" r:id="rId64"/>
    <p:sldId id="369" r:id="rId65"/>
    <p:sldId id="430" r:id="rId66"/>
    <p:sldId id="489" r:id="rId67"/>
    <p:sldId id="425" r:id="rId68"/>
    <p:sldId id="373" r:id="rId69"/>
    <p:sldId id="370" r:id="rId70"/>
    <p:sldId id="491" r:id="rId71"/>
    <p:sldId id="416" r:id="rId72"/>
    <p:sldId id="455" r:id="rId73"/>
    <p:sldId id="417" r:id="rId74"/>
    <p:sldId id="494" r:id="rId75"/>
    <p:sldId id="486" r:id="rId76"/>
    <p:sldId id="487" r:id="rId77"/>
    <p:sldId id="488" r:id="rId78"/>
    <p:sldId id="497" r:id="rId79"/>
    <p:sldId id="498" r:id="rId80"/>
    <p:sldId id="499" r:id="rId81"/>
    <p:sldId id="496" r:id="rId82"/>
    <p:sldId id="492" r:id="rId83"/>
    <p:sldId id="420" r:id="rId84"/>
    <p:sldId id="421" r:id="rId85"/>
    <p:sldId id="434" r:id="rId86"/>
    <p:sldId id="422" r:id="rId87"/>
    <p:sldId id="433" r:id="rId88"/>
    <p:sldId id="423" r:id="rId89"/>
    <p:sldId id="435" r:id="rId90"/>
    <p:sldId id="437" r:id="rId91"/>
    <p:sldId id="440" r:id="rId92"/>
    <p:sldId id="457" r:id="rId93"/>
    <p:sldId id="458" r:id="rId94"/>
    <p:sldId id="439" r:id="rId95"/>
    <p:sldId id="438" r:id="rId96"/>
    <p:sldId id="495" r:id="rId97"/>
    <p:sldId id="447" r:id="rId98"/>
    <p:sldId id="451" r:id="rId99"/>
    <p:sldId id="452" r:id="rId100"/>
    <p:sldId id="449" r:id="rId101"/>
    <p:sldId id="436" r:id="rId102"/>
    <p:sldId id="441" r:id="rId103"/>
    <p:sldId id="444" r:id="rId104"/>
    <p:sldId id="446" r:id="rId105"/>
    <p:sldId id="442" r:id="rId106"/>
    <p:sldId id="443" r:id="rId107"/>
    <p:sldId id="432" r:id="rId108"/>
    <p:sldId id="450" r:id="rId109"/>
    <p:sldId id="445" r:id="rId110"/>
    <p:sldId id="448" r:id="rId111"/>
    <p:sldId id="456" r:id="rId112"/>
    <p:sldId id="453" r:id="rId113"/>
    <p:sldId id="454" r:id="rId114"/>
    <p:sldId id="410" r:id="rId115"/>
    <p:sldId id="374" r:id="rId116"/>
    <p:sldId id="376" r:id="rId117"/>
    <p:sldId id="375" r:id="rId118"/>
    <p:sldId id="377" r:id="rId119"/>
    <p:sldId id="378" r:id="rId120"/>
    <p:sldId id="379" r:id="rId121"/>
    <p:sldId id="380" r:id="rId122"/>
    <p:sldId id="381" r:id="rId123"/>
    <p:sldId id="382" r:id="rId124"/>
    <p:sldId id="428" r:id="rId125"/>
    <p:sldId id="460" r:id="rId126"/>
    <p:sldId id="427" r:id="rId127"/>
    <p:sldId id="503" r:id="rId128"/>
    <p:sldId id="429" r:id="rId129"/>
    <p:sldId id="431" r:id="rId130"/>
    <p:sldId id="464" r:id="rId131"/>
    <p:sldId id="504" r:id="rId132"/>
    <p:sldId id="467" r:id="rId133"/>
    <p:sldId id="466" r:id="rId134"/>
    <p:sldId id="468" r:id="rId135"/>
    <p:sldId id="474" r:id="rId136"/>
    <p:sldId id="469" r:id="rId137"/>
    <p:sldId id="471" r:id="rId138"/>
    <p:sldId id="472" r:id="rId139"/>
    <p:sldId id="470" r:id="rId140"/>
    <p:sldId id="340" r:id="rId141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506"/>
            <p14:sldId id="461"/>
            <p14:sldId id="462"/>
            <p14:sldId id="479"/>
            <p14:sldId id="480"/>
            <p14:sldId id="481"/>
            <p14:sldId id="482"/>
            <p14:sldId id="483"/>
            <p14:sldId id="400"/>
            <p14:sldId id="399"/>
            <p14:sldId id="426"/>
            <p14:sldId id="415"/>
            <p14:sldId id="351"/>
            <p14:sldId id="352"/>
            <p14:sldId id="343"/>
            <p14:sldId id="350"/>
            <p14:sldId id="347"/>
            <p14:sldId id="484"/>
            <p14:sldId id="395"/>
            <p14:sldId id="391"/>
            <p14:sldId id="393"/>
            <p14:sldId id="493"/>
            <p14:sldId id="390"/>
            <p14:sldId id="388"/>
            <p14:sldId id="387"/>
            <p14:sldId id="389"/>
            <p14:sldId id="477"/>
            <p14:sldId id="475"/>
            <p14:sldId id="476"/>
            <p14:sldId id="349"/>
            <p14:sldId id="392"/>
            <p14:sldId id="501"/>
            <p14:sldId id="485"/>
            <p14:sldId id="356"/>
            <p14:sldId id="397"/>
            <p14:sldId id="403"/>
            <p14:sldId id="478"/>
            <p14:sldId id="402"/>
            <p14:sldId id="394"/>
            <p14:sldId id="396"/>
            <p14:sldId id="398"/>
            <p14:sldId id="401"/>
            <p14:sldId id="473"/>
            <p14:sldId id="502"/>
            <p14:sldId id="358"/>
            <p14:sldId id="354"/>
            <p14:sldId id="355"/>
            <p14:sldId id="357"/>
            <p14:sldId id="505"/>
            <p14:sldId id="359"/>
            <p14:sldId id="362"/>
            <p14:sldId id="361"/>
            <p14:sldId id="408"/>
            <p14:sldId id="409"/>
            <p14:sldId id="366"/>
            <p14:sldId id="367"/>
            <p14:sldId id="368"/>
            <p14:sldId id="360"/>
            <p14:sldId id="490"/>
            <p14:sldId id="418"/>
            <p14:sldId id="424"/>
            <p14:sldId id="419"/>
            <p14:sldId id="369"/>
            <p14:sldId id="430"/>
            <p14:sldId id="489"/>
            <p14:sldId id="425"/>
            <p14:sldId id="373"/>
            <p14:sldId id="370"/>
            <p14:sldId id="491"/>
            <p14:sldId id="416"/>
            <p14:sldId id="455"/>
            <p14:sldId id="417"/>
            <p14:sldId id="494"/>
            <p14:sldId id="486"/>
            <p14:sldId id="487"/>
            <p14:sldId id="488"/>
            <p14:sldId id="497"/>
            <p14:sldId id="498"/>
            <p14:sldId id="499"/>
            <p14:sldId id="496"/>
            <p14:sldId id="492"/>
            <p14:sldId id="420"/>
            <p14:sldId id="421"/>
            <p14:sldId id="434"/>
            <p14:sldId id="422"/>
            <p14:sldId id="433"/>
            <p14:sldId id="423"/>
            <p14:sldId id="435"/>
            <p14:sldId id="437"/>
            <p14:sldId id="440"/>
            <p14:sldId id="457"/>
            <p14:sldId id="458"/>
            <p14:sldId id="439"/>
            <p14:sldId id="438"/>
            <p14:sldId id="495"/>
            <p14:sldId id="447"/>
            <p14:sldId id="451"/>
            <p14:sldId id="452"/>
            <p14:sldId id="449"/>
            <p14:sldId id="436"/>
            <p14:sldId id="441"/>
            <p14:sldId id="444"/>
            <p14:sldId id="446"/>
            <p14:sldId id="442"/>
            <p14:sldId id="443"/>
            <p14:sldId id="432"/>
            <p14:sldId id="450"/>
            <p14:sldId id="445"/>
            <p14:sldId id="448"/>
            <p14:sldId id="456"/>
            <p14:sldId id="453"/>
            <p14:sldId id="454"/>
            <p14:sldId id="410"/>
            <p14:sldId id="374"/>
            <p14:sldId id="376"/>
            <p14:sldId id="375"/>
            <p14:sldId id="377"/>
            <p14:sldId id="378"/>
            <p14:sldId id="379"/>
            <p14:sldId id="380"/>
            <p14:sldId id="381"/>
            <p14:sldId id="382"/>
            <p14:sldId id="428"/>
            <p14:sldId id="460"/>
            <p14:sldId id="427"/>
            <p14:sldId id="503"/>
            <p14:sldId id="429"/>
            <p14:sldId id="431"/>
            <p14:sldId id="464"/>
            <p14:sldId id="504"/>
            <p14:sldId id="467"/>
            <p14:sldId id="466"/>
            <p14:sldId id="468"/>
            <p14:sldId id="474"/>
            <p14:sldId id="469"/>
            <p14:sldId id="471"/>
            <p14:sldId id="472"/>
            <p14:sldId id="470"/>
            <p14:sldId id="340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6433" autoAdjust="0"/>
  </p:normalViewPr>
  <p:slideViewPr>
    <p:cSldViewPr snapToGrid="0">
      <p:cViewPr varScale="1">
        <p:scale>
          <a:sx n="99" d="100"/>
          <a:sy n="99" d="100"/>
        </p:scale>
        <p:origin x="270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38" Type="http://schemas.openxmlformats.org/officeDocument/2006/relationships/slide" Target="slides/slide137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144" Type="http://schemas.openxmlformats.org/officeDocument/2006/relationships/presProps" Target="presProp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slide" Target="slides/slide13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16" Type="http://schemas.openxmlformats.org/officeDocument/2006/relationships/slide" Target="slides/slide115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137" Type="http://schemas.openxmlformats.org/officeDocument/2006/relationships/slide" Target="slides/slide13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40" Type="http://schemas.openxmlformats.org/officeDocument/2006/relationships/slide" Target="slides/slide139.xml"/><Relationship Id="rId14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43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docker.com/compose/compose-file/" TargetMode="External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1xo-0gCVhTU" TargetMode="External"/><Relationship Id="rId1" Type="http://schemas.openxmlformats.org/officeDocument/2006/relationships/slideLayout" Target="../slideLayouts/slideLayout2.xml"/></Relationships>
</file>

<file path=ppt/slides/_rels/slide1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6.xml.rels><?xml version="1.0" encoding="UTF-8" standalone="yes"?>
<Relationships xmlns="http://schemas.openxmlformats.org/package/2006/relationships"><Relationship Id="rId3" Type="http://schemas.openxmlformats.org/officeDocument/2006/relationships/hyperlink" Target="https://kubernetes.io/docs/setup/release/notes/#downloads-for-v1-14-0" TargetMode="External"/><Relationship Id="rId2" Type="http://schemas.openxmlformats.org/officeDocument/2006/relationships/hyperlink" Target="https://kubeyaml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DOCKER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E-mail: michael.dacey@sihe.ac.uk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8262" y="4532894"/>
            <a:ext cx="1365129" cy="16853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59965" y="5848906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https://github.com/wsargent/docker-cheat-sheet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Box and Docker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3668" y="844550"/>
            <a:ext cx="7029450" cy="4114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Docker </a:t>
            </a:r>
            <a:r>
              <a:rPr lang="en-GB" dirty="0"/>
              <a:t>Desktop for Windows requires Microsoft Hyper-V to run. The Docker Desktop for Windows installer enables Hyper-V for you, if needed, and restarts your machine. After Hyper-V is enabled, </a:t>
            </a:r>
            <a:r>
              <a:rPr lang="en-GB" dirty="0" err="1"/>
              <a:t>VirtualBox</a:t>
            </a:r>
            <a:r>
              <a:rPr lang="en-GB" dirty="0"/>
              <a:t> no longer works, but any </a:t>
            </a:r>
            <a:r>
              <a:rPr lang="en-GB" dirty="0" err="1"/>
              <a:t>VirtualBox</a:t>
            </a:r>
            <a:r>
              <a:rPr lang="en-GB" dirty="0"/>
              <a:t> VM images remain. </a:t>
            </a:r>
            <a:r>
              <a:rPr lang="en-GB" dirty="0" err="1"/>
              <a:t>VirtualBox</a:t>
            </a:r>
            <a:r>
              <a:rPr lang="en-GB" dirty="0"/>
              <a:t> VMs created with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(including the default one typically created during Toolbox install) no longer start. These VMs cannot be used side-by-side with Docker Desktop for Windows. However, you can still use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to manage remote VMs.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90864" y="4094794"/>
            <a:ext cx="8421686" cy="23083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</a:t>
            </a:r>
            <a:br>
              <a:rPr lang="en-GB" dirty="0" smtClean="0"/>
            </a:br>
            <a:r>
              <a:rPr lang="en-GB" dirty="0" smtClean="0"/>
              <a:t>To </a:t>
            </a:r>
            <a:r>
              <a:rPr lang="en-GB" dirty="0"/>
              <a:t>disable Hyper-V in order </a:t>
            </a:r>
            <a:r>
              <a:rPr lang="en-GB" dirty="0">
                <a:solidFill>
                  <a:srgbClr val="FF0000"/>
                </a:solidFill>
              </a:rPr>
              <a:t>to use </a:t>
            </a:r>
            <a:r>
              <a:rPr lang="en-GB" dirty="0" err="1">
                <a:solidFill>
                  <a:srgbClr val="FF0000"/>
                </a:solidFill>
              </a:rPr>
              <a:t>VirtualBox</a:t>
            </a:r>
            <a:r>
              <a:rPr lang="en-GB" dirty="0"/>
              <a:t>, open a command prompt as administrator and run the command: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off </a:t>
            </a:r>
          </a:p>
          <a:p>
            <a:r>
              <a:rPr lang="en-GB" dirty="0"/>
              <a:t>You’ll need to </a:t>
            </a:r>
            <a:r>
              <a:rPr lang="en-GB" b="1" dirty="0"/>
              <a:t>reboot</a:t>
            </a:r>
            <a:r>
              <a:rPr lang="en-GB" dirty="0"/>
              <a:t>, but then you’ll be all set to run </a:t>
            </a:r>
            <a:r>
              <a:rPr lang="en-GB" dirty="0" err="1" smtClean="0"/>
              <a:t>VirtualBox</a:t>
            </a:r>
            <a:r>
              <a:rPr lang="en-GB" dirty="0" smtClean="0"/>
              <a:t>.</a:t>
            </a:r>
            <a:br>
              <a:rPr lang="en-GB" dirty="0" smtClean="0"/>
            </a:br>
            <a:r>
              <a:rPr lang="en-GB" dirty="0" smtClean="0"/>
              <a:t>To </a:t>
            </a:r>
            <a:r>
              <a:rPr lang="en-GB" dirty="0"/>
              <a:t>turn Hyper-V back on, run: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auto </a:t>
            </a:r>
          </a:p>
          <a:p>
            <a:r>
              <a:rPr lang="en-GB" dirty="0"/>
              <a:t>and then </a:t>
            </a:r>
            <a:r>
              <a:rPr lang="en-GB" b="1" dirty="0"/>
              <a:t>reboot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13370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Installing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b="1" u="sng" dirty="0"/>
              <a:t>INSTALLING DOCKER AND KUBERNETES ON </a:t>
            </a:r>
            <a:r>
              <a:rPr lang="en-GB" b="1" u="sng" dirty="0" smtClean="0"/>
              <a:t>WINDOWS</a:t>
            </a:r>
            <a:br>
              <a:rPr lang="en-GB" b="1" u="sng" dirty="0" smtClean="0"/>
            </a:br>
            <a:r>
              <a:rPr lang="en-GB" b="1" u="sng" dirty="0" smtClean="0"/>
              <a:t/>
            </a:r>
            <a:br>
              <a:rPr lang="en-GB" b="1" u="sng" dirty="0" smtClean="0"/>
            </a:br>
            <a:r>
              <a:rPr lang="en-GB" dirty="0" smtClean="0">
                <a:solidFill>
                  <a:srgbClr val="FF0000"/>
                </a:solidFill>
              </a:rPr>
              <a:t>https</a:t>
            </a:r>
            <a:r>
              <a:rPr lang="en-GB" dirty="0">
                <a:solidFill>
                  <a:srgbClr val="FF0000"/>
                </a:solidFill>
              </a:rPr>
              <a:t>://learnk8s.io/blog/installing-docker-and-kubernetes-on-windows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/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/>
              <a:t>I have also added this page to Moodle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Note 1: You can open a Command Window using “</a:t>
            </a:r>
            <a:r>
              <a:rPr lang="en-GB" dirty="0" err="1" smtClean="0"/>
              <a:t>cmd</a:t>
            </a:r>
            <a:r>
              <a:rPr lang="en-GB" dirty="0" smtClean="0"/>
              <a:t>” in search box</a:t>
            </a:r>
          </a:p>
          <a:p>
            <a:r>
              <a:rPr lang="en-GB" dirty="0" smtClean="0"/>
              <a:t>Note 2: Remember you can copy then Right Mouse Click to paste commands into the Command Window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84425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9090" y="640080"/>
            <a:ext cx="7029450" cy="5198745"/>
          </a:xfrm>
        </p:spPr>
        <p:txBody>
          <a:bodyPr/>
          <a:lstStyle/>
          <a:p>
            <a:r>
              <a:rPr lang="en-GB" dirty="0" smtClean="0"/>
              <a:t>For Windows OS, Docker runs on top of Hyper-V</a:t>
            </a:r>
          </a:p>
          <a:p>
            <a:pPr lvl="1"/>
            <a:r>
              <a:rPr lang="en-GB" dirty="0" smtClean="0"/>
              <a:t>Creates Boot2Docker </a:t>
            </a:r>
            <a:r>
              <a:rPr lang="en-GB" dirty="0"/>
              <a:t>virtual machine locally on your Windows </a:t>
            </a:r>
            <a:r>
              <a:rPr lang="en-GB" dirty="0" smtClean="0"/>
              <a:t>machine</a:t>
            </a:r>
            <a:endParaRPr lang="en-GB" dirty="0"/>
          </a:p>
          <a:p>
            <a:pPr lvl="1"/>
            <a:r>
              <a:rPr lang="en-GB" dirty="0" smtClean="0"/>
              <a:t>You can switch between Windows and Linux Containers, which toggles the </a:t>
            </a:r>
            <a:r>
              <a:rPr lang="en-GB" dirty="0"/>
              <a:t>daemon (Linux or Windows) the Docker CLI talks </a:t>
            </a:r>
            <a:r>
              <a:rPr lang="en-GB" dirty="0" smtClean="0"/>
              <a:t>to. </a:t>
            </a:r>
            <a:r>
              <a:rPr lang="en-GB" dirty="0" smtClean="0">
                <a:solidFill>
                  <a:srgbClr val="FF0000"/>
                </a:solidFill>
              </a:rPr>
              <a:t>We will use Linux (the default)</a:t>
            </a:r>
            <a:r>
              <a:rPr lang="en-GB" dirty="0" smtClean="0"/>
              <a:t>.</a:t>
            </a:r>
          </a:p>
          <a:p>
            <a:pPr lvl="2"/>
            <a:r>
              <a:rPr lang="en-GB" b="1" dirty="0" smtClean="0"/>
              <a:t>Windows containers run Window OS images and Linux containers run Linux OS images</a:t>
            </a:r>
          </a:p>
          <a:p>
            <a:r>
              <a:rPr lang="en-GB" dirty="0" smtClean="0"/>
              <a:t>Install Docker for Windows if you have not already done so</a:t>
            </a:r>
          </a:p>
          <a:p>
            <a:pPr lvl="1"/>
            <a:r>
              <a:rPr lang="en-GB" dirty="0" smtClean="0"/>
              <a:t>Default to using Linux</a:t>
            </a:r>
          </a:p>
          <a:p>
            <a:pPr lvl="1"/>
            <a:r>
              <a:rPr lang="en-GB" dirty="0" smtClean="0"/>
              <a:t>Register to obtain a </a:t>
            </a:r>
            <a:r>
              <a:rPr lang="en-GB" b="1" dirty="0" smtClean="0"/>
              <a:t>Docker Id </a:t>
            </a:r>
            <a:br>
              <a:rPr lang="en-GB" b="1" dirty="0" smtClean="0"/>
            </a:br>
            <a:r>
              <a:rPr lang="en-GB" dirty="0" smtClean="0"/>
              <a:t>and </a:t>
            </a:r>
            <a:r>
              <a:rPr lang="en-GB" b="1" dirty="0" smtClean="0"/>
              <a:t>password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You will need this later to start Docker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Open command window and type in 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>the Docker commands </a:t>
            </a:r>
            <a:r>
              <a:rPr lang="en-GB" dirty="0" smtClean="0"/>
              <a:t>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-- version</a:t>
            </a:r>
            <a:br>
              <a:rPr lang="en-GB" i="1" dirty="0" smtClean="0"/>
            </a:b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8611" y="3489157"/>
            <a:ext cx="2759142" cy="328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7417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29353"/>
            <a:ext cx="7029450" cy="440947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SETUP</a:t>
            </a:r>
          </a:p>
          <a:p>
            <a:pPr marL="0" indent="0" algn="ctr">
              <a:buNone/>
            </a:pPr>
            <a:r>
              <a:rPr lang="en-GB" sz="5400" dirty="0" smtClean="0"/>
              <a:t>(Once after installing Docker)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281685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 bwMode="auto">
          <a:xfrm>
            <a:off x="933651" y="2762451"/>
            <a:ext cx="4841507" cy="2723949"/>
          </a:xfrm>
          <a:prstGeom prst="rect">
            <a:avLst/>
          </a:prstGeom>
          <a:solidFill>
            <a:srgbClr val="000000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Info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Check the Docker registries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info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Registry: https://index.docker.io/v1/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Labels: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Experimental: false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Insecure Registries: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 127.0.0.0/8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Live Restore Enabled: false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Product License: Community Engine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318985" y="1804737"/>
            <a:ext cx="24063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insecure </a:t>
            </a:r>
            <a:r>
              <a:rPr lang="en-GB" dirty="0"/>
              <a:t>Docker registry is </a:t>
            </a:r>
            <a:r>
              <a:rPr lang="en-GB" b="1" dirty="0">
                <a:solidFill>
                  <a:srgbClr val="FF0000"/>
                </a:solidFill>
              </a:rPr>
              <a:t>not recommended</a:t>
            </a:r>
            <a:r>
              <a:rPr lang="en-GB" dirty="0"/>
              <a:t> for a production environment.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7397" y="4438538"/>
            <a:ext cx="27642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will </a:t>
            </a:r>
            <a:r>
              <a:rPr lang="en-GB" dirty="0" smtClean="0"/>
              <a:t>create </a:t>
            </a:r>
            <a:r>
              <a:rPr lang="en-GB" dirty="0"/>
              <a:t>a local Docker registry running at 127.0.0.1:</a:t>
            </a:r>
            <a:r>
              <a:rPr lang="en-GB" b="1" dirty="0"/>
              <a:t>5000</a:t>
            </a:r>
          </a:p>
        </p:txBody>
      </p:sp>
    </p:spTree>
    <p:extLst>
      <p:ext uri="{BB962C8B-B14F-4D97-AF65-F5344CB8AC3E}">
        <p14:creationId xmlns:p14="http://schemas.microsoft.com/office/powerpoint/2010/main" val="16302278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Start Local (Private) Docker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844550"/>
            <a:ext cx="7475421" cy="2553169"/>
          </a:xfrm>
        </p:spPr>
        <p:txBody>
          <a:bodyPr/>
          <a:lstStyle/>
          <a:p>
            <a:r>
              <a:rPr lang="en-GB" dirty="0"/>
              <a:t>A registry is an instance of the registry image, and runs within Docker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registry image uses port 5000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--name=registry </a:t>
            </a:r>
            <a:r>
              <a:rPr lang="en-GB" i="1" dirty="0" smtClean="0"/>
              <a:t>--detach </a:t>
            </a:r>
            <a:br>
              <a:rPr lang="en-GB" i="1" dirty="0" smtClean="0"/>
            </a:br>
            <a:r>
              <a:rPr lang="en-GB" i="1" dirty="0" smtClean="0"/>
              <a:t>--publish </a:t>
            </a:r>
            <a:r>
              <a:rPr lang="en-GB" i="1" dirty="0"/>
              <a:t>5000:5000 </a:t>
            </a:r>
            <a:r>
              <a:rPr lang="en-GB" i="1" dirty="0" smtClean="0"/>
              <a:t>registry:2</a:t>
            </a:r>
          </a:p>
          <a:p>
            <a:pPr marL="0" indent="0">
              <a:buNone/>
            </a:pPr>
            <a:r>
              <a:rPr lang="en-GB" dirty="0" smtClean="0"/>
              <a:t>OR SHORTHAND</a:t>
            </a:r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run --name=registry -d -p 5000:5000 registry:2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3873" y="4191803"/>
            <a:ext cx="230445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--name </a:t>
            </a:r>
            <a:r>
              <a:rPr lang="en-GB" dirty="0" smtClean="0"/>
              <a:t>= “registry”</a:t>
            </a:r>
          </a:p>
          <a:p>
            <a:r>
              <a:rPr lang="en-GB" dirty="0" smtClean="0"/>
              <a:t>How to identify the container later</a:t>
            </a:r>
          </a:p>
          <a:p>
            <a:r>
              <a:rPr lang="en-GB" dirty="0" smtClean="0"/>
              <a:t>(instead of UUID)</a:t>
            </a:r>
            <a:br>
              <a:rPr lang="en-GB" dirty="0" smtClean="0"/>
            </a:br>
            <a:r>
              <a:rPr lang="en-GB" dirty="0" smtClean="0"/>
              <a:t>Here, the container is called “registry”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1939491" y="3436219"/>
            <a:ext cx="1809549" cy="68820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2689452" y="4401779"/>
            <a:ext cx="228680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--detach</a:t>
            </a:r>
            <a:br>
              <a:rPr lang="en-GB" b="1" dirty="0" smtClean="0"/>
            </a:br>
            <a:r>
              <a:rPr lang="en-GB" b="1" dirty="0" smtClean="0"/>
              <a:t>-d</a:t>
            </a:r>
          </a:p>
          <a:p>
            <a:r>
              <a:rPr lang="en-GB" dirty="0" smtClean="0"/>
              <a:t>Start container in detached mode i.e. exit </a:t>
            </a:r>
            <a:r>
              <a:rPr lang="en-GB" dirty="0"/>
              <a:t>when the root process used to run the container </a:t>
            </a:r>
            <a:r>
              <a:rPr lang="en-GB" dirty="0" smtClean="0"/>
              <a:t>exits</a:t>
            </a:r>
          </a:p>
          <a:p>
            <a:r>
              <a:rPr lang="en-GB" dirty="0" smtClean="0"/>
              <a:t>(i.e. as a daemon)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867969" y="4291086"/>
            <a:ext cx="255792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--publish</a:t>
            </a:r>
            <a:br>
              <a:rPr lang="en-GB" b="1" dirty="0" smtClean="0"/>
            </a:br>
            <a:r>
              <a:rPr lang="en-GB" b="1" dirty="0" smtClean="0"/>
              <a:t>-p 5000:5000</a:t>
            </a:r>
          </a:p>
          <a:p>
            <a:r>
              <a:rPr lang="en-GB" dirty="0"/>
              <a:t>Publish a container's port or a range of ports to the </a:t>
            </a:r>
            <a:r>
              <a:rPr lang="en-GB" dirty="0" smtClean="0"/>
              <a:t>host</a:t>
            </a:r>
          </a:p>
          <a:p>
            <a:r>
              <a:rPr lang="en-GB" i="1" dirty="0" err="1" smtClean="0"/>
              <a:t>hostport</a:t>
            </a:r>
            <a:r>
              <a:rPr lang="en-GB" i="1" dirty="0" smtClean="0"/>
              <a:t> : </a:t>
            </a:r>
            <a:r>
              <a:rPr lang="en-GB" i="1" dirty="0" err="1" smtClean="0"/>
              <a:t>containerport</a:t>
            </a:r>
            <a:endParaRPr lang="en-GB" i="1" dirty="0" smtClean="0"/>
          </a:p>
          <a:p>
            <a:r>
              <a:rPr lang="en-GB" dirty="0" smtClean="0"/>
              <a:t>The exposed container port 5000 is mapped to the host port 5000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975902" y="3861160"/>
            <a:ext cx="22868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b="1" dirty="0"/>
              <a:t>registry:2</a:t>
            </a:r>
          </a:p>
          <a:p>
            <a:r>
              <a:rPr lang="en-GB" dirty="0" smtClean="0"/>
              <a:t>Registry </a:t>
            </a:r>
            <a:r>
              <a:rPr lang="en-GB" dirty="0"/>
              <a:t>V2 image</a:t>
            </a:r>
          </a:p>
        </p:txBody>
      </p:sp>
      <p:cxnSp>
        <p:nvCxnSpPr>
          <p:cNvPr id="14" name="Straight Arrow Connector 13"/>
          <p:cNvCxnSpPr/>
          <p:nvPr/>
        </p:nvCxnSpPr>
        <p:spPr bwMode="auto">
          <a:xfrm flipV="1">
            <a:off x="3946358" y="3397719"/>
            <a:ext cx="1496728" cy="72670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/>
          <p:nvPr/>
        </p:nvCxnSpPr>
        <p:spPr bwMode="auto">
          <a:xfrm flipV="1">
            <a:off x="5938787" y="3513222"/>
            <a:ext cx="101066" cy="67858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/>
          <p:cNvCxnSpPr/>
          <p:nvPr/>
        </p:nvCxnSpPr>
        <p:spPr bwMode="auto">
          <a:xfrm flipH="1" flipV="1">
            <a:off x="7709836" y="3513221"/>
            <a:ext cx="69775" cy="27432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0442933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 Registry is Running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42" y="1724025"/>
            <a:ext cx="7738712" cy="4114800"/>
          </a:xfrm>
        </p:spPr>
        <p:txBody>
          <a:bodyPr/>
          <a:lstStyle/>
          <a:p>
            <a:r>
              <a:rPr lang="en-GB" dirty="0" smtClean="0"/>
              <a:t>List (ls) the running containers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ls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--all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ls --filter </a:t>
            </a:r>
            <a:r>
              <a:rPr lang="en-GB" i="1" dirty="0" smtClean="0"/>
              <a:t>name=registry            </a:t>
            </a:r>
            <a:r>
              <a:rPr lang="en-GB" dirty="0" smtClean="0">
                <a:sym typeface="Wingdings" panose="05000000000000000000" pitchFamily="2" charset="2"/>
              </a:rPr>
              <a:t> list just “</a:t>
            </a:r>
            <a:r>
              <a:rPr lang="en-GB" i="1" dirty="0" smtClean="0">
                <a:sym typeface="Wingdings" panose="05000000000000000000" pitchFamily="2" charset="2"/>
              </a:rPr>
              <a:t>registry</a:t>
            </a:r>
            <a:r>
              <a:rPr lang="en-GB" dirty="0" smtClean="0">
                <a:sym typeface="Wingdings" panose="05000000000000000000" pitchFamily="2" charset="2"/>
              </a:rPr>
              <a:t>”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NOTE: if registry has exited start it again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start registry</a:t>
            </a:r>
            <a:endParaRPr lang="en-GB" i="1" dirty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849997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29353"/>
            <a:ext cx="7029450" cy="440947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INTRO TO DOCKER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175206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Machines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56360"/>
            <a:ext cx="7029450" cy="4482465"/>
          </a:xfrm>
        </p:spPr>
        <p:txBody>
          <a:bodyPr/>
          <a:lstStyle/>
          <a:p>
            <a:r>
              <a:rPr lang="en-GB" dirty="0"/>
              <a:t> Virtual machines make it possible to run multiple applications on the same physical hardware while keeping conflicts among software components and competition for hardware resources to a minimum. </a:t>
            </a:r>
            <a:endParaRPr lang="en-GB" dirty="0" smtClean="0"/>
          </a:p>
          <a:p>
            <a:r>
              <a:rPr lang="en-GB" dirty="0" smtClean="0"/>
              <a:t>But </a:t>
            </a:r>
            <a:r>
              <a:rPr lang="en-GB" dirty="0"/>
              <a:t>virtual machines are bulky—typically gigabytes in size. They don’t really solve problems like portability, software updates, or continuous integration and continuous </a:t>
            </a:r>
            <a:r>
              <a:rPr lang="en-GB" dirty="0" smtClean="0"/>
              <a:t>delivery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3445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Docker?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47800"/>
            <a:ext cx="7029450" cy="4391025"/>
          </a:xfrm>
        </p:spPr>
        <p:txBody>
          <a:bodyPr/>
          <a:lstStyle/>
          <a:p>
            <a:r>
              <a:rPr lang="en-GB" dirty="0" smtClean="0"/>
              <a:t>Containers </a:t>
            </a:r>
            <a:r>
              <a:rPr lang="en-GB" dirty="0"/>
              <a:t>make it possible to isolate applications into small, lightweight execution environments that share the operating system kernel. </a:t>
            </a:r>
            <a:endParaRPr lang="en-GB" dirty="0" smtClean="0"/>
          </a:p>
          <a:p>
            <a:r>
              <a:rPr lang="en-GB" dirty="0" smtClean="0"/>
              <a:t>Typically </a:t>
            </a:r>
            <a:r>
              <a:rPr lang="en-GB" dirty="0"/>
              <a:t>measured in megabytes, containers use far fewer resources than virtual machines and start up almost immediately. </a:t>
            </a:r>
            <a:endParaRPr lang="en-GB" dirty="0" smtClean="0"/>
          </a:p>
          <a:p>
            <a:r>
              <a:rPr lang="en-GB" dirty="0" smtClean="0"/>
              <a:t>They </a:t>
            </a:r>
            <a:r>
              <a:rPr lang="en-GB" dirty="0"/>
              <a:t>can be packed far more densely on the same hardware and spun up and down </a:t>
            </a:r>
            <a:r>
              <a:rPr lang="en-GB" i="1" dirty="0" err="1"/>
              <a:t>en</a:t>
            </a:r>
            <a:r>
              <a:rPr lang="en-GB" i="1" dirty="0"/>
              <a:t> masse</a:t>
            </a:r>
            <a:r>
              <a:rPr lang="en-GB" dirty="0"/>
              <a:t> with far less effort and overhead.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63980" y="4739640"/>
            <a:ext cx="69045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</a:t>
            </a:r>
            <a:r>
              <a:rPr lang="en-GB" dirty="0" smtClean="0"/>
              <a:t>www.infoworld.com/article/3204171/what-is-docker-docker-</a:t>
            </a:r>
            <a:br>
              <a:rPr lang="en-GB" dirty="0" smtClean="0"/>
            </a:br>
            <a:r>
              <a:rPr lang="en-GB" dirty="0" smtClean="0"/>
              <a:t>containers-explained.html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1287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Usage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146" name="Picture 2" descr="Image result for docker us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715" y="1165860"/>
            <a:ext cx="8501421" cy="5158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22856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Stateful</a:t>
            </a:r>
            <a:r>
              <a:rPr lang="en-GB" dirty="0" smtClean="0"/>
              <a:t> vs Stateless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71500"/>
            <a:ext cx="7029450" cy="5267325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err="1" smtClean="0"/>
              <a:t>Stateful</a:t>
            </a:r>
            <a:r>
              <a:rPr lang="en-GB" u="sng" dirty="0" smtClean="0"/>
              <a:t> Containers</a:t>
            </a:r>
          </a:p>
          <a:p>
            <a:r>
              <a:rPr lang="en-GB" dirty="0" smtClean="0"/>
              <a:t>Benefit</a:t>
            </a:r>
          </a:p>
          <a:p>
            <a:pPr lvl="1"/>
            <a:r>
              <a:rPr lang="en-GB" dirty="0" smtClean="0"/>
              <a:t>Persist the data in a specific location, including logs, database, etc.</a:t>
            </a:r>
          </a:p>
          <a:p>
            <a:r>
              <a:rPr lang="en-GB" dirty="0" smtClean="0"/>
              <a:t>Drawbacks</a:t>
            </a:r>
          </a:p>
          <a:p>
            <a:pPr lvl="1"/>
            <a:r>
              <a:rPr lang="en-GB" dirty="0" smtClean="0"/>
              <a:t>Data can be lost if container goes down e.g. transactions</a:t>
            </a:r>
          </a:p>
          <a:p>
            <a:pPr lvl="1"/>
            <a:r>
              <a:rPr lang="en-GB" dirty="0" smtClean="0"/>
              <a:t>Cannot isolate resources e.g. if the application has an embedded database or uses temporary files then you cannot separate the specific resources (see </a:t>
            </a:r>
            <a:r>
              <a:rPr lang="en-GB" dirty="0" err="1" smtClean="0"/>
              <a:t>Cgroups</a:t>
            </a:r>
            <a:r>
              <a:rPr lang="en-GB" dirty="0" smtClean="0"/>
              <a:t>) required by the application and the data storage</a:t>
            </a:r>
          </a:p>
          <a:p>
            <a:pPr lvl="1"/>
            <a:r>
              <a:rPr lang="en-GB" dirty="0" smtClean="0"/>
              <a:t>Difficult to make highly available because containers may rely on other containers existing</a:t>
            </a:r>
          </a:p>
          <a:p>
            <a:pPr marL="0" indent="0">
              <a:buNone/>
            </a:pPr>
            <a:r>
              <a:rPr lang="en-GB" u="sng" dirty="0" smtClean="0"/>
              <a:t>Stateless Containers</a:t>
            </a:r>
          </a:p>
          <a:p>
            <a:r>
              <a:rPr lang="en-GB" dirty="0" smtClean="0"/>
              <a:t>Highly available</a:t>
            </a:r>
          </a:p>
          <a:p>
            <a:r>
              <a:rPr lang="en-GB" dirty="0" smtClean="0"/>
              <a:t>Orchestrating services e.g. Kubernetes make it easy to manage and configure stateless containers</a:t>
            </a:r>
          </a:p>
          <a:p>
            <a:r>
              <a:rPr lang="en-GB" dirty="0" smtClean="0"/>
              <a:t>Easy to replace stateless containers because resource isolation is provided by containers (see </a:t>
            </a:r>
            <a:r>
              <a:rPr lang="en-GB" dirty="0" err="1" smtClean="0"/>
              <a:t>Cgroups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rot="16200000">
            <a:off x="6816904" y="3172517"/>
            <a:ext cx="34554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Cgroups</a:t>
            </a:r>
            <a:r>
              <a:rPr lang="en-GB" dirty="0" smtClean="0"/>
              <a:t>: limit containers </a:t>
            </a:r>
            <a:r>
              <a:rPr lang="en-GB" dirty="0" err="1" smtClean="0"/>
              <a:t>cpu</a:t>
            </a:r>
            <a:r>
              <a:rPr lang="en-GB" dirty="0" smtClean="0"/>
              <a:t> usage, available memory, </a:t>
            </a:r>
            <a:r>
              <a:rPr lang="en-GB" dirty="0" err="1" smtClean="0"/>
              <a:t>etc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7874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OS Protection Rings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94998" y="1150219"/>
            <a:ext cx="4403558" cy="5303520"/>
          </a:xfrm>
        </p:spPr>
        <p:txBody>
          <a:bodyPr/>
          <a:lstStyle/>
          <a:p>
            <a:r>
              <a:rPr lang="en-GB" dirty="0" smtClean="0"/>
              <a:t>Protection rings are boundaries enforced by the OS via the CPU/processor access mode (privileged mode)</a:t>
            </a:r>
          </a:p>
          <a:p>
            <a:r>
              <a:rPr lang="en-GB" dirty="0" smtClean="0"/>
              <a:t>Standard OS architecture has 4 rings:</a:t>
            </a:r>
          </a:p>
          <a:p>
            <a:pPr lvl="1"/>
            <a:r>
              <a:rPr lang="en-GB" b="1" dirty="0" smtClean="0"/>
              <a:t>Ring 0</a:t>
            </a:r>
            <a:r>
              <a:rPr lang="en-GB" dirty="0" smtClean="0"/>
              <a:t>: OS Kernel, innermost runs above the hardware </a:t>
            </a:r>
            <a:r>
              <a:rPr lang="en-GB" dirty="0" err="1" smtClean="0"/>
              <a:t>hghest</a:t>
            </a:r>
            <a:r>
              <a:rPr lang="en-GB" dirty="0" smtClean="0"/>
              <a:t> </a:t>
            </a:r>
            <a:r>
              <a:rPr lang="en-GB" dirty="0" err="1" smtClean="0"/>
              <a:t>priviledged</a:t>
            </a:r>
            <a:r>
              <a:rPr lang="en-GB" dirty="0" smtClean="0"/>
              <a:t> access</a:t>
            </a:r>
          </a:p>
          <a:p>
            <a:pPr lvl="1"/>
            <a:r>
              <a:rPr lang="en-GB" b="1" dirty="0" smtClean="0"/>
              <a:t>Ring 1 and Ring 2</a:t>
            </a:r>
            <a:r>
              <a:rPr lang="en-GB" dirty="0" smtClean="0"/>
              <a:t>: device drivers or privileged code</a:t>
            </a:r>
          </a:p>
          <a:p>
            <a:pPr lvl="1"/>
            <a:r>
              <a:rPr lang="en-GB" b="1" dirty="0" smtClean="0"/>
              <a:t>Ring 3</a:t>
            </a:r>
            <a:r>
              <a:rPr lang="en-GB" dirty="0" smtClean="0"/>
              <a:t>: user applications</a:t>
            </a:r>
          </a:p>
          <a:p>
            <a:r>
              <a:rPr lang="en-GB" dirty="0" smtClean="0"/>
              <a:t>Windows OS has just 2 rings</a:t>
            </a:r>
          </a:p>
          <a:p>
            <a:pPr lvl="1"/>
            <a:r>
              <a:rPr lang="en-GB" b="1" dirty="0" smtClean="0"/>
              <a:t>Ring 0</a:t>
            </a:r>
            <a:r>
              <a:rPr lang="en-GB" dirty="0" smtClean="0"/>
              <a:t>: kernel mode</a:t>
            </a:r>
          </a:p>
          <a:p>
            <a:pPr lvl="1"/>
            <a:r>
              <a:rPr lang="en-GB" b="1" dirty="0" smtClean="0"/>
              <a:t>Ring 3</a:t>
            </a:r>
            <a:r>
              <a:rPr lang="en-GB" dirty="0" smtClean="0"/>
              <a:t>: user mode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Oval 4"/>
          <p:cNvSpPr/>
          <p:nvPr/>
        </p:nvSpPr>
        <p:spPr bwMode="auto">
          <a:xfrm>
            <a:off x="606392" y="996215"/>
            <a:ext cx="3623911" cy="4312118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Oval 7"/>
          <p:cNvSpPr/>
          <p:nvPr/>
        </p:nvSpPr>
        <p:spPr bwMode="auto">
          <a:xfrm>
            <a:off x="957035" y="1356484"/>
            <a:ext cx="2912997" cy="2912997"/>
          </a:xfrm>
          <a:prstGeom prst="ellipse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b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Ring 2</a:t>
            </a:r>
          </a:p>
        </p:txBody>
      </p:sp>
      <p:sp>
        <p:nvSpPr>
          <p:cNvPr id="9" name="Oval 8"/>
          <p:cNvSpPr/>
          <p:nvPr/>
        </p:nvSpPr>
        <p:spPr bwMode="auto">
          <a:xfrm>
            <a:off x="1436567" y="1807141"/>
            <a:ext cx="1990027" cy="1990027"/>
          </a:xfrm>
          <a:prstGeom prst="ellipse">
            <a:avLst/>
          </a:prstGeom>
          <a:solidFill>
            <a:schemeClr val="tx1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b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Oval 9"/>
          <p:cNvSpPr/>
          <p:nvPr/>
        </p:nvSpPr>
        <p:spPr bwMode="auto">
          <a:xfrm>
            <a:off x="1927457" y="2252811"/>
            <a:ext cx="998623" cy="998623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Ring 0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solidFill>
                  <a:schemeClr val="bg1"/>
                </a:solidFill>
              </a:rPr>
              <a:t>Kernel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Mode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19772" y="3232068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Ring 1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2001234" y="3830991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Ring 2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2019772" y="4282967"/>
            <a:ext cx="8515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Ring 3</a:t>
            </a:r>
          </a:p>
          <a:p>
            <a:pPr algn="ctr"/>
            <a:r>
              <a:rPr lang="en-GB" dirty="0" smtClean="0"/>
              <a:t>User</a:t>
            </a:r>
          </a:p>
          <a:p>
            <a:pPr algn="ctr"/>
            <a:r>
              <a:rPr lang="en-GB" dirty="0" smtClean="0"/>
              <a:t>Mode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41521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25565" y="0"/>
            <a:ext cx="6518410" cy="844550"/>
          </a:xfrm>
        </p:spPr>
        <p:txBody>
          <a:bodyPr/>
          <a:lstStyle/>
          <a:p>
            <a:r>
              <a:rPr lang="en-GB" dirty="0" smtClean="0"/>
              <a:t>Hypervisors Ring -1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25565" y="844550"/>
            <a:ext cx="6574055" cy="5450372"/>
          </a:xfrm>
        </p:spPr>
        <p:txBody>
          <a:bodyPr/>
          <a:lstStyle/>
          <a:p>
            <a:r>
              <a:rPr lang="en-GB" dirty="0" smtClean="0"/>
              <a:t>Type-1 Hypervisors (e.g. Hyper-V) runs directly  on hardware and needs to run in Ring 0</a:t>
            </a:r>
          </a:p>
          <a:p>
            <a:pPr lvl="1"/>
            <a:r>
              <a:rPr lang="en-GB" dirty="0" smtClean="0"/>
              <a:t>Allocates computer memory and resources for VM</a:t>
            </a:r>
          </a:p>
          <a:p>
            <a:pPr lvl="1"/>
            <a:r>
              <a:rPr lang="en-GB" dirty="0" smtClean="0"/>
              <a:t>Handles allocation of CPU tasks it needs to run in Ring 0</a:t>
            </a:r>
          </a:p>
          <a:p>
            <a:r>
              <a:rPr lang="en-GB" dirty="0" smtClean="0"/>
              <a:t>However, the host OS kernel is designed to run in Ring 0 only.</a:t>
            </a:r>
          </a:p>
          <a:p>
            <a:r>
              <a:rPr lang="en-GB" dirty="0" smtClean="0"/>
              <a:t>Intel and AMD facilitate hardware-assisted virtualisation on their processors to provide an additional privileged mode called Ring -1 (minus 1)</a:t>
            </a:r>
          </a:p>
          <a:p>
            <a:r>
              <a:rPr lang="en-GB" dirty="0" smtClean="0"/>
              <a:t>Type 1 Hypervisors run in Ring -1</a:t>
            </a:r>
          </a:p>
          <a:p>
            <a:r>
              <a:rPr lang="en-GB" dirty="0" smtClean="0"/>
              <a:t>The host OS becomes a VM running in the parent/root partition and becomes the management OS for VM configuration and monitoring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74" y="47313"/>
            <a:ext cx="2298065" cy="66349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70205" y="5260207"/>
            <a:ext cx="18109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Type 1 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Hypervisor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02286" y="6028637"/>
            <a:ext cx="1810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Hardware</a:t>
            </a:r>
          </a:p>
        </p:txBody>
      </p:sp>
    </p:spTree>
    <p:extLst>
      <p:ext uri="{BB962C8B-B14F-4D97-AF65-F5344CB8AC3E}">
        <p14:creationId xmlns:p14="http://schemas.microsoft.com/office/powerpoint/2010/main" val="25882801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“container”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2630170"/>
          </a:xfrm>
        </p:spPr>
        <p:txBody>
          <a:bodyPr/>
          <a:lstStyle/>
          <a:p>
            <a:r>
              <a:rPr lang="en-GB" dirty="0"/>
              <a:t>Actually, a software container (or container for short</a:t>
            </a:r>
            <a:r>
              <a:rPr lang="en-GB" dirty="0" smtClean="0"/>
              <a:t>)</a:t>
            </a:r>
          </a:p>
          <a:p>
            <a:pPr lvl="1"/>
            <a:r>
              <a:rPr lang="en-GB" dirty="0"/>
              <a:t> a container is ” a lightweight, stand-alone, executable package of a piece of software that includes everything needed to run it.”</a:t>
            </a:r>
            <a:r>
              <a:rPr lang="en-GB" dirty="0" smtClean="0"/>
              <a:t> </a:t>
            </a:r>
          </a:p>
          <a:p>
            <a:r>
              <a:rPr lang="en-GB" dirty="0" smtClean="0"/>
              <a:t>The key difference is that every container shares the same kernel on the host machine, while each virtual machine has its own kernel. </a:t>
            </a:r>
          </a:p>
          <a:p>
            <a:r>
              <a:rPr lang="en-GB" dirty="0" smtClean="0"/>
              <a:t>Basically</a:t>
            </a:r>
            <a:r>
              <a:rPr lang="en-GB" dirty="0"/>
              <a:t>, a container uses virtualization techniques at the level of the operating system, not the </a:t>
            </a:r>
            <a:r>
              <a:rPr lang="en-GB" b="1" dirty="0"/>
              <a:t>hypervisor</a:t>
            </a:r>
            <a:r>
              <a:rPr lang="en-GB" dirty="0"/>
              <a:t>. 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4" descr="Image result for docker vs virtual machi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777" y="3783827"/>
            <a:ext cx="5353217" cy="3011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6102627" y="4331302"/>
            <a:ext cx="33979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Containers use the </a:t>
            </a:r>
            <a:r>
              <a:rPr lang="en-GB" b="1" dirty="0" smtClean="0"/>
              <a:t>Open </a:t>
            </a:r>
            <a:r>
              <a:rPr lang="en-GB" b="1" dirty="0"/>
              <a:t>Container Initiative</a:t>
            </a:r>
            <a:r>
              <a:rPr lang="en-GB" dirty="0"/>
              <a:t> (</a:t>
            </a:r>
            <a:r>
              <a:rPr lang="en-GB" b="1" dirty="0"/>
              <a:t>OCI</a:t>
            </a:r>
            <a:r>
              <a:rPr lang="en-GB" dirty="0"/>
              <a:t>) format</a:t>
            </a:r>
          </a:p>
        </p:txBody>
      </p:sp>
    </p:spTree>
    <p:extLst>
      <p:ext uri="{BB962C8B-B14F-4D97-AF65-F5344CB8AC3E}">
        <p14:creationId xmlns:p14="http://schemas.microsoft.com/office/powerpoint/2010/main" val="14092250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FYI: How does Docker work?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9853" y="1039528"/>
            <a:ext cx="2904122" cy="4953301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Linux's container </a:t>
            </a:r>
            <a:r>
              <a:rPr lang="en-GB" b="1" dirty="0" smtClean="0"/>
              <a:t>technology </a:t>
            </a:r>
            <a:r>
              <a:rPr lang="en-GB" dirty="0" smtClean="0"/>
              <a:t>is implemented using kernel support for:</a:t>
            </a:r>
          </a:p>
          <a:p>
            <a:r>
              <a:rPr lang="en-GB" b="1" dirty="0" smtClean="0"/>
              <a:t>Namespaces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Puts </a:t>
            </a:r>
            <a:r>
              <a:rPr lang="en-GB" dirty="0"/>
              <a:t>a process into isolation so it has its own of set of global resources, such as PIDs and networks</a:t>
            </a:r>
            <a:r>
              <a:rPr lang="en-GB" dirty="0" smtClean="0"/>
              <a:t>.</a:t>
            </a:r>
          </a:p>
          <a:p>
            <a:r>
              <a:rPr lang="en-GB" b="1" dirty="0" err="1" smtClean="0"/>
              <a:t>Cgroups</a:t>
            </a:r>
            <a:r>
              <a:rPr lang="en-GB" b="1" dirty="0"/>
              <a:t> or control groups 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dirty="0" smtClean="0"/>
              <a:t>A mechanism </a:t>
            </a:r>
            <a:r>
              <a:rPr lang="en-GB" dirty="0"/>
              <a:t>for metering and limiting resources, such as CPU usage, memory, </a:t>
            </a:r>
            <a:r>
              <a:rPr lang="en-GB" dirty="0" smtClean="0"/>
              <a:t>etc.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749" y="815433"/>
            <a:ext cx="5907104" cy="462295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2749" y="5522672"/>
            <a:ext cx="57338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</a:t>
            </a:r>
            <a:r>
              <a:rPr lang="en-GB" b="1" dirty="0"/>
              <a:t>Docker Engine </a:t>
            </a:r>
            <a:r>
              <a:rPr lang="en-GB" dirty="0" smtClean="0"/>
              <a:t>uses</a:t>
            </a:r>
            <a:r>
              <a:rPr lang="en-GB" dirty="0"/>
              <a:t> </a:t>
            </a:r>
            <a:r>
              <a:rPr lang="en-GB" b="1" dirty="0" err="1"/>
              <a:t>runC</a:t>
            </a:r>
            <a:r>
              <a:rPr lang="en-GB" dirty="0"/>
              <a:t> underneath to start each </a:t>
            </a:r>
            <a:r>
              <a:rPr lang="en-GB" dirty="0" smtClean="0"/>
              <a:t>container. </a:t>
            </a:r>
            <a:r>
              <a:rPr lang="en-GB" b="1" dirty="0" err="1" smtClean="0"/>
              <a:t>runc</a:t>
            </a:r>
            <a:r>
              <a:rPr lang="en-GB" dirty="0" smtClean="0"/>
              <a:t> is the </a:t>
            </a:r>
            <a:r>
              <a:rPr lang="en-GB" dirty="0"/>
              <a:t>core engine that </a:t>
            </a:r>
            <a:r>
              <a:rPr lang="en-GB" dirty="0" smtClean="0"/>
              <a:t>uses the</a:t>
            </a:r>
            <a:r>
              <a:rPr lang="en-GB" dirty="0"/>
              <a:t> </a:t>
            </a:r>
            <a:r>
              <a:rPr lang="en-GB" b="1" dirty="0" smtClean="0"/>
              <a:t>namespaces</a:t>
            </a:r>
            <a:r>
              <a:rPr lang="en-GB" dirty="0"/>
              <a:t> </a:t>
            </a:r>
            <a:r>
              <a:rPr lang="en-GB" dirty="0" smtClean="0"/>
              <a:t>and</a:t>
            </a:r>
            <a:r>
              <a:rPr lang="en-GB" dirty="0"/>
              <a:t> </a:t>
            </a:r>
            <a:r>
              <a:rPr lang="en-GB" b="1" dirty="0" err="1"/>
              <a:t>cgroups</a:t>
            </a:r>
            <a:r>
              <a:rPr lang="en-GB" dirty="0"/>
              <a:t> 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7693" y="2038850"/>
            <a:ext cx="20453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</a:t>
            </a:r>
            <a:r>
              <a:rPr lang="en-GB" b="1" dirty="0" smtClean="0"/>
              <a:t>container</a:t>
            </a:r>
            <a:r>
              <a:rPr lang="en-GB" dirty="0" smtClean="0"/>
              <a:t> is a process running in isolation within the </a:t>
            </a:r>
            <a:r>
              <a:rPr lang="en-GB" b="1" dirty="0" smtClean="0"/>
              <a:t>namespaces</a:t>
            </a:r>
            <a:r>
              <a:rPr lang="en-GB" dirty="0" smtClean="0"/>
              <a:t> environment and has its own set of global resources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870604" y="815433"/>
            <a:ext cx="208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 daemon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517007" y="1930910"/>
            <a:ext cx="2039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Create process </a:t>
            </a:r>
            <a:r>
              <a:rPr lang="en-GB" dirty="0" smtClean="0">
                <a:sym typeface="Wingdings" panose="05000000000000000000" pitchFamily="2" charset="2"/>
              </a:rPr>
              <a:t>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080898" y="796864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dockerd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 bwMode="auto">
          <a:xfrm>
            <a:off x="1859280" y="1166196"/>
            <a:ext cx="1409700" cy="764714"/>
          </a:xfrm>
          <a:prstGeom prst="rect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</a:rPr>
              <a:t>Docker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b="1" dirty="0" smtClean="0">
                <a:solidFill>
                  <a:srgbClr val="FF0000"/>
                </a:solidFill>
              </a:rPr>
              <a:t>Engine</a:t>
            </a:r>
            <a:endParaRPr kumimoji="0" lang="en-GB" sz="18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919240" y="6446002"/>
            <a:ext cx="2627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LXC = Linux Containers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1572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5373" y="104509"/>
            <a:ext cx="4576812" cy="6613926"/>
          </a:xfrm>
        </p:spPr>
        <p:txBody>
          <a:bodyPr anchor="ctr"/>
          <a:lstStyle/>
          <a:p>
            <a:pPr marL="457200" indent="-457200">
              <a:buFont typeface="+mj-lt"/>
              <a:buAutoNum type="arabicPeriod"/>
            </a:pPr>
            <a:r>
              <a:rPr lang="en-GB" b="1" dirty="0"/>
              <a:t>Docker Client</a:t>
            </a:r>
            <a:r>
              <a:rPr lang="en-GB" dirty="0"/>
              <a:t>: This is how you interact with your containers. Call it the user interface for </a:t>
            </a:r>
            <a:r>
              <a:rPr lang="en-GB" dirty="0" smtClean="0"/>
              <a:t>Docker.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Objects</a:t>
            </a:r>
            <a:r>
              <a:rPr lang="en-GB" dirty="0"/>
              <a:t>: These are your main components of Docker: your containers and images. </a:t>
            </a:r>
            <a:r>
              <a:rPr lang="en-GB" dirty="0" smtClean="0"/>
              <a:t>Container </a:t>
            </a:r>
            <a:r>
              <a:rPr lang="en-GB" dirty="0"/>
              <a:t>images are read-only, and used to create new </a:t>
            </a:r>
            <a:r>
              <a:rPr lang="en-GB" dirty="0" smtClean="0"/>
              <a:t>containers.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Daemon</a:t>
            </a:r>
            <a:r>
              <a:rPr lang="en-GB" dirty="0"/>
              <a:t>: A background process responsible for receiving commands and passing them to the containers via </a:t>
            </a:r>
            <a:r>
              <a:rPr lang="en-GB" dirty="0" smtClean="0"/>
              <a:t>the command line.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Registry</a:t>
            </a:r>
            <a:r>
              <a:rPr lang="en-GB" dirty="0"/>
              <a:t>: </a:t>
            </a:r>
            <a:r>
              <a:rPr lang="en-GB" dirty="0" smtClean="0"/>
              <a:t>These are public or private registries.</a:t>
            </a:r>
            <a:br>
              <a:rPr lang="en-GB" dirty="0" smtClean="0"/>
            </a:br>
            <a:r>
              <a:rPr lang="en-GB" dirty="0" smtClean="0"/>
              <a:t>The public registry is</a:t>
            </a:r>
            <a:r>
              <a:rPr lang="en-GB" dirty="0"/>
              <a:t> Docker </a:t>
            </a:r>
            <a:r>
              <a:rPr lang="en-GB" dirty="0" smtClean="0"/>
              <a:t>Hub. These registries are where </a:t>
            </a:r>
            <a:r>
              <a:rPr lang="en-GB" dirty="0"/>
              <a:t>your container images are stored and retrieved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2050" name="Picture 2" descr="Dock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5" y="1933883"/>
            <a:ext cx="4366460" cy="2585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02830" y="832794"/>
            <a:ext cx="4249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Docker’s architecture is also client-server based</a:t>
            </a:r>
          </a:p>
        </p:txBody>
      </p:sp>
    </p:spTree>
    <p:extLst>
      <p:ext uri="{BB962C8B-B14F-4D97-AF65-F5344CB8AC3E}">
        <p14:creationId xmlns:p14="http://schemas.microsoft.com/office/powerpoint/2010/main" val="34553204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45919"/>
            <a:ext cx="7029450" cy="419290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USING DOCKER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848050" y="5654158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https://github.com/wsargent/docker-cheat-sheet</a:t>
            </a:r>
          </a:p>
        </p:txBody>
      </p:sp>
    </p:spTree>
    <p:extLst>
      <p:ext uri="{BB962C8B-B14F-4D97-AF65-F5344CB8AC3E}">
        <p14:creationId xmlns:p14="http://schemas.microsoft.com/office/powerpoint/2010/main" val="12519682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140" y="525780"/>
            <a:ext cx="8519160" cy="5313045"/>
          </a:xfrm>
        </p:spPr>
        <p:txBody>
          <a:bodyPr/>
          <a:lstStyle/>
          <a:p>
            <a:r>
              <a:rPr lang="en-GB" dirty="0" smtClean="0"/>
              <a:t>Docker Images</a:t>
            </a:r>
          </a:p>
          <a:p>
            <a:pPr lvl="1"/>
            <a:r>
              <a:rPr lang="en-GB" dirty="0" smtClean="0"/>
              <a:t>An image is a package or template used to create multiple containers</a:t>
            </a:r>
          </a:p>
          <a:p>
            <a:r>
              <a:rPr lang="en-GB" dirty="0" smtClean="0"/>
              <a:t>Docker Container</a:t>
            </a:r>
          </a:p>
          <a:p>
            <a:pPr lvl="1"/>
            <a:r>
              <a:rPr lang="en-GB" dirty="0" smtClean="0"/>
              <a:t>A running instance of an image that are isolated and have their own execution environments</a:t>
            </a:r>
          </a:p>
          <a:p>
            <a:r>
              <a:rPr lang="en-GB" dirty="0" smtClean="0"/>
              <a:t>Docker Machine</a:t>
            </a:r>
          </a:p>
          <a:p>
            <a:pPr lvl="1"/>
            <a:r>
              <a:rPr lang="en-GB" dirty="0" smtClean="0"/>
              <a:t>Creates containers and configures them based on the </a:t>
            </a:r>
            <a:r>
              <a:rPr lang="en-GB" dirty="0" err="1" smtClean="0"/>
              <a:t>DockerFile</a:t>
            </a:r>
            <a:endParaRPr lang="en-GB" dirty="0"/>
          </a:p>
          <a:p>
            <a:r>
              <a:rPr lang="en-GB" dirty="0" smtClean="0"/>
              <a:t>Docker Swarm</a:t>
            </a:r>
          </a:p>
          <a:p>
            <a:pPr lvl="1"/>
            <a:r>
              <a:rPr lang="en-GB" dirty="0" smtClean="0"/>
              <a:t>A cluster of Docker engines running Swarm mode</a:t>
            </a:r>
            <a:endParaRPr lang="en-GB" dirty="0"/>
          </a:p>
          <a:p>
            <a:r>
              <a:rPr lang="en-GB" dirty="0" smtClean="0"/>
              <a:t>Tag</a:t>
            </a:r>
          </a:p>
          <a:p>
            <a:pPr lvl="1"/>
            <a:r>
              <a:rPr lang="en-GB" dirty="0" smtClean="0"/>
              <a:t>Label applied to a Docker Image to distinguish between images</a:t>
            </a:r>
            <a:endParaRPr lang="en-GB" dirty="0"/>
          </a:p>
          <a:p>
            <a:r>
              <a:rPr lang="en-GB" dirty="0" smtClean="0"/>
              <a:t>Volume – persists data independent of containers life cycle</a:t>
            </a:r>
          </a:p>
          <a:p>
            <a:pPr lvl="1"/>
            <a:r>
              <a:rPr lang="en-GB" dirty="0" smtClean="0"/>
              <a:t>Named volume: mapped to the hosts disk (</a:t>
            </a:r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i="1" dirty="0" err="1" smtClean="0"/>
              <a:t>volumename</a:t>
            </a:r>
            <a:r>
              <a:rPr lang="en-GB" i="1" dirty="0" smtClean="0"/>
              <a:t>)</a:t>
            </a:r>
            <a:endParaRPr lang="en-GB" dirty="0" smtClean="0"/>
          </a:p>
          <a:p>
            <a:pPr lvl="1"/>
            <a:r>
              <a:rPr lang="en-GB" dirty="0" smtClean="0"/>
              <a:t>Anonymous: similar to named volume </a:t>
            </a:r>
            <a:r>
              <a:rPr lang="en-GB" dirty="0" smtClean="0">
                <a:sym typeface="Wingdings" panose="05000000000000000000" pitchFamily="2" charset="2"/>
              </a:rPr>
              <a:t>but Docker decides  where the files are stored i.e. when running the container without specifying volume</a:t>
            </a:r>
          </a:p>
          <a:p>
            <a:pPr lvl="2"/>
            <a:r>
              <a:rPr lang="en-GB" dirty="0"/>
              <a:t>anonymous volumes are preserved when containers are </a:t>
            </a:r>
            <a:r>
              <a:rPr lang="en-GB" dirty="0" smtClean="0"/>
              <a:t>recreated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292634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of the</a:t>
            </a:r>
            <a:br>
              <a:rPr lang="en-GB" dirty="0" smtClean="0"/>
            </a:br>
            <a:r>
              <a:rPr lang="en-GB" dirty="0" smtClean="0"/>
              <a:t>Docker Command Line Interface (CLI)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3861" y="844550"/>
            <a:ext cx="8540114" cy="4994275"/>
          </a:xfrm>
        </p:spPr>
        <p:txBody>
          <a:bodyPr/>
          <a:lstStyle/>
          <a:p>
            <a:r>
              <a:rPr lang="en-GB" u="sng" dirty="0" smtClean="0"/>
              <a:t>Manage Docker images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/>
              <a:t>image</a:t>
            </a:r>
            <a:r>
              <a:rPr lang="en-GB" i="1" dirty="0" smtClean="0"/>
              <a:t> COMMAND</a:t>
            </a:r>
            <a:r>
              <a:rPr lang="en-GB" dirty="0" smtClean="0"/>
              <a:t>		</a:t>
            </a:r>
            <a:r>
              <a:rPr lang="en-GB" dirty="0" smtClean="0">
                <a:sym typeface="Wingdings" panose="05000000000000000000" pitchFamily="2" charset="2"/>
              </a:rPr>
              <a:t> specify “image”</a:t>
            </a:r>
            <a:r>
              <a:rPr lang="en-GB" i="1" dirty="0" smtClean="0"/>
              <a:t/>
            </a:r>
            <a:br>
              <a:rPr lang="en-GB" i="1" dirty="0" smtClean="0"/>
            </a:br>
            <a:endParaRPr lang="en-GB" i="1" dirty="0" smtClean="0"/>
          </a:p>
          <a:p>
            <a:pPr marL="0" indent="0">
              <a:buNone/>
            </a:pPr>
            <a:r>
              <a:rPr lang="en-GB" dirty="0" smtClean="0"/>
              <a:t>EXAMPLE: List all images….running images 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 smtClean="0">
                <a:solidFill>
                  <a:srgbClr val="FF0000"/>
                </a:solidFill>
              </a:rPr>
              <a:t>ls</a:t>
            </a:r>
            <a:r>
              <a:rPr lang="en-GB" dirty="0" smtClean="0"/>
              <a:t>    </a:t>
            </a:r>
            <a:r>
              <a:rPr lang="en-GB" dirty="0" smtClean="0">
                <a:sym typeface="Wingdings" panose="05000000000000000000" pitchFamily="2" charset="2"/>
              </a:rPr>
              <a:t> append --all” to see all the images</a:t>
            </a:r>
            <a:r>
              <a:rPr lang="en-GB" i="1" dirty="0" smtClean="0"/>
              <a:t/>
            </a:r>
            <a:br>
              <a:rPr lang="en-GB" i="1" dirty="0" smtClean="0"/>
            </a:br>
            <a:endParaRPr lang="en-GB" i="1" dirty="0" smtClean="0"/>
          </a:p>
          <a:p>
            <a:r>
              <a:rPr lang="en-GB" u="sng" dirty="0" smtClean="0"/>
              <a:t>Manage Docker containers …. running instances of images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/>
              <a:t>container</a:t>
            </a:r>
            <a:r>
              <a:rPr lang="en-GB" i="1" dirty="0" smtClean="0"/>
              <a:t> COMMAND</a:t>
            </a:r>
            <a:r>
              <a:rPr lang="en-GB" dirty="0" smtClean="0"/>
              <a:t>		</a:t>
            </a:r>
            <a:r>
              <a:rPr lang="en-GB" dirty="0" smtClean="0">
                <a:sym typeface="Wingdings" panose="05000000000000000000" pitchFamily="2" charset="2"/>
              </a:rPr>
              <a:t> specify “container”</a:t>
            </a:r>
            <a:r>
              <a:rPr lang="en-GB" i="1" dirty="0" smtClean="0"/>
              <a:t/>
            </a:r>
            <a:br>
              <a:rPr lang="en-GB" i="1" dirty="0" smtClean="0"/>
            </a:br>
            <a:endParaRPr lang="en-GB" i="1" dirty="0"/>
          </a:p>
          <a:p>
            <a:pPr marL="0" indent="0">
              <a:buNone/>
            </a:pPr>
            <a:r>
              <a:rPr lang="en-GB" dirty="0" smtClean="0"/>
              <a:t>EXAMPLE: List all containers 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 smtClean="0">
                <a:solidFill>
                  <a:srgbClr val="FF0000"/>
                </a:solidFill>
              </a:rPr>
              <a:t>ls --all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/>
              <a:t>EXAMPLE: </a:t>
            </a:r>
            <a:r>
              <a:rPr lang="en-GB" dirty="0" smtClean="0"/>
              <a:t>Start </a:t>
            </a:r>
            <a:r>
              <a:rPr lang="en-GB" dirty="0"/>
              <a:t>a running container with container ID of 3844477884   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>
                <a:solidFill>
                  <a:srgbClr val="FF0000"/>
                </a:solidFill>
              </a:rPr>
              <a:t>start 3844477884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EXAMPLE: Stop a running container with container ID of </a:t>
            </a:r>
            <a:r>
              <a:rPr lang="en-GB" dirty="0"/>
              <a:t>3844477884</a:t>
            </a:r>
            <a:r>
              <a:rPr lang="en-GB" dirty="0" smtClean="0"/>
              <a:t> 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 smtClean="0">
                <a:solidFill>
                  <a:srgbClr val="FF0000"/>
                </a:solidFill>
              </a:rPr>
              <a:t>stop 3844477884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EXAMPLE Read the log of a container</a:t>
            </a:r>
            <a:r>
              <a:rPr lang="en-GB" dirty="0"/>
              <a:t> with container ID of </a:t>
            </a:r>
            <a:r>
              <a:rPr lang="en-GB" dirty="0" smtClean="0"/>
              <a:t>3844477884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 smtClean="0">
                <a:solidFill>
                  <a:srgbClr val="FF0000"/>
                </a:solidFill>
              </a:rPr>
              <a:t>logs </a:t>
            </a:r>
            <a:r>
              <a:rPr lang="en-GB" i="1" dirty="0">
                <a:solidFill>
                  <a:srgbClr val="FF0000"/>
                </a:solidFill>
              </a:rPr>
              <a:t>3844477884</a:t>
            </a:r>
            <a:endParaRPr lang="en-GB" i="1" dirty="0" smtClean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50543" y="3728987"/>
            <a:ext cx="19014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See shorthand on next slide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04444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CLI (Short Cuts)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3856990"/>
          </a:xfrm>
        </p:spPr>
        <p:txBody>
          <a:bodyPr/>
          <a:lstStyle/>
          <a:p>
            <a:r>
              <a:rPr lang="en-GB" dirty="0" smtClean="0"/>
              <a:t>Often Docker command options can be shorthanded</a:t>
            </a:r>
          </a:p>
          <a:p>
            <a:r>
              <a:rPr lang="en-GB" dirty="0" smtClean="0"/>
              <a:t>Examples</a:t>
            </a:r>
            <a:br>
              <a:rPr lang="en-GB" dirty="0" smtClean="0"/>
            </a:br>
            <a:r>
              <a:rPr lang="en-GB" dirty="0" smtClean="0"/>
              <a:t>--all		becomes 	-a</a:t>
            </a:r>
            <a:br>
              <a:rPr lang="en-GB" dirty="0" smtClean="0"/>
            </a:br>
            <a:r>
              <a:rPr lang="en-GB" dirty="0" smtClean="0"/>
              <a:t>--filter	becomes	-f</a:t>
            </a:r>
            <a:br>
              <a:rPr lang="en-GB" dirty="0" smtClean="0"/>
            </a:br>
            <a:r>
              <a:rPr lang="en-GB" dirty="0" smtClean="0"/>
              <a:t>--publish	becomes	-p</a:t>
            </a:r>
            <a:br>
              <a:rPr lang="en-GB" dirty="0" smtClean="0"/>
            </a:br>
            <a:r>
              <a:rPr lang="en-GB" dirty="0" smtClean="0"/>
              <a:t>--quiet	becomes	-q</a:t>
            </a:r>
          </a:p>
          <a:p>
            <a:r>
              <a:rPr lang="en-GB" dirty="0" smtClean="0"/>
              <a:t>For example, the following are equivalent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</a:t>
            </a:r>
            <a:r>
              <a:rPr lang="en-GB" i="1" dirty="0" err="1" smtClean="0"/>
              <a:t>ps</a:t>
            </a:r>
            <a:r>
              <a:rPr lang="en-GB" i="1" dirty="0" smtClean="0"/>
              <a:t>  --all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r>
              <a:rPr lang="en-GB" i="1" dirty="0" smtClean="0"/>
              <a:t>   -a</a:t>
            </a:r>
            <a:endParaRPr lang="en-GB" dirty="0" smtClean="0"/>
          </a:p>
          <a:p>
            <a:r>
              <a:rPr lang="en-GB" dirty="0" smtClean="0"/>
              <a:t>You can also combine options e.g.</a:t>
            </a:r>
            <a:br>
              <a:rPr lang="en-GB" dirty="0" smtClean="0"/>
            </a:br>
            <a:r>
              <a:rPr lang="en-GB" i="1" dirty="0"/>
              <a:t>container 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i</a:t>
            </a:r>
            <a:r>
              <a:rPr lang="en-GB" i="1" dirty="0" smtClean="0">
                <a:solidFill>
                  <a:srgbClr val="FF0000"/>
                </a:solidFill>
              </a:rPr>
              <a:t>  -t  -d </a:t>
            </a:r>
            <a:r>
              <a:rPr lang="en-GB" i="1" dirty="0" smtClean="0"/>
              <a:t>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r>
              <a:rPr lang="en-GB" i="1" dirty="0"/>
              <a:t>/</a:t>
            </a:r>
            <a:r>
              <a:rPr lang="en-GB" i="1" dirty="0" smtClean="0"/>
              <a:t>bin/bash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latin typeface="Arial Narrow" panose="020B0606020202030204" pitchFamily="34" charset="0"/>
              </a:rPr>
              <a:t>can be written in a </a:t>
            </a:r>
            <a:r>
              <a:rPr lang="en-GB" smtClean="0">
                <a:latin typeface="Arial Narrow" panose="020B0606020202030204" pitchFamily="34" charset="0"/>
              </a:rPr>
              <a:t>number of combinations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/>
              <a:t>container run </a:t>
            </a:r>
            <a:r>
              <a:rPr lang="en-GB" i="1" dirty="0">
                <a:solidFill>
                  <a:srgbClr val="FF0000"/>
                </a:solidFill>
              </a:rPr>
              <a:t>-</a:t>
            </a:r>
            <a:r>
              <a:rPr lang="en-GB" i="1" dirty="0" smtClean="0">
                <a:solidFill>
                  <a:srgbClr val="FF0000"/>
                </a:solidFill>
              </a:rPr>
              <a:t>it  </a:t>
            </a:r>
            <a:r>
              <a:rPr lang="en-GB" i="1" dirty="0">
                <a:solidFill>
                  <a:srgbClr val="FF0000"/>
                </a:solidFill>
              </a:rPr>
              <a:t>-d </a:t>
            </a:r>
            <a:r>
              <a:rPr lang="en-GB" i="1" dirty="0"/>
              <a:t>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/>
              <a:t>container run </a:t>
            </a:r>
            <a:r>
              <a:rPr lang="en-GB" i="1" dirty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itd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/>
              <a:t>container 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tid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/>
              <a:t>container 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dit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smtClean="0"/>
              <a:t>etc.</a:t>
            </a:r>
            <a:endParaRPr lang="en-GB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301836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CLI (Short Cuts)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69621"/>
            <a:ext cx="7410450" cy="5615940"/>
          </a:xfrm>
        </p:spPr>
        <p:txBody>
          <a:bodyPr/>
          <a:lstStyle/>
          <a:p>
            <a:r>
              <a:rPr lang="en-GB" dirty="0" smtClean="0"/>
              <a:t>Many commands </a:t>
            </a:r>
            <a:r>
              <a:rPr lang="en-GB" dirty="0"/>
              <a:t>can be </a:t>
            </a:r>
            <a:r>
              <a:rPr lang="en-GB" dirty="0" smtClean="0"/>
              <a:t>shortened (for backward compatibility reasons i.e. the older form of the commands were shorter)</a:t>
            </a:r>
            <a:endParaRPr lang="en-GB" dirty="0"/>
          </a:p>
          <a:p>
            <a:r>
              <a:rPr lang="en-GB" dirty="0"/>
              <a:t>For example, the following are </a:t>
            </a:r>
            <a:r>
              <a:rPr lang="en-GB" dirty="0" smtClean="0"/>
              <a:t>equivalent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err="1" smtClean="0"/>
              <a:t>docker</a:t>
            </a:r>
            <a:r>
              <a:rPr lang="en-GB" dirty="0" smtClean="0"/>
              <a:t> image build -t  MY_IMAGE_NAME</a:t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build –t MY_IMAGE_NAME 	</a:t>
            </a:r>
            <a:r>
              <a:rPr lang="en-GB" dirty="0" smtClean="0">
                <a:sym typeface="Wingdings" panose="05000000000000000000" pitchFamily="2" charset="2"/>
              </a:rPr>
              <a:t> “image” </a:t>
            </a:r>
            <a:r>
              <a:rPr lang="en-GB" dirty="0">
                <a:sym typeface="Wingdings" panose="05000000000000000000" pitchFamily="2" charset="2"/>
              </a:rPr>
              <a:t>is implicit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</a:t>
            </a:r>
            <a:r>
              <a:rPr lang="en-GB" dirty="0"/>
              <a:t>container stop  CONTAINER_ID</a:t>
            </a:r>
            <a:br>
              <a:rPr lang="en-GB" dirty="0"/>
            </a:br>
            <a:r>
              <a:rPr lang="en-GB" dirty="0" err="1"/>
              <a:t>docker</a:t>
            </a:r>
            <a:r>
              <a:rPr lang="en-GB" dirty="0"/>
              <a:t>  stop CONTAINER_ID   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</a:t>
            </a:r>
            <a:r>
              <a:rPr lang="en-GB" dirty="0">
                <a:sym typeface="Wingdings" panose="05000000000000000000" pitchFamily="2" charset="2"/>
              </a:rPr>
              <a:t>“container” is </a:t>
            </a:r>
            <a:r>
              <a:rPr lang="en-GB" dirty="0" smtClean="0">
                <a:sym typeface="Wingdings" panose="05000000000000000000" pitchFamily="2" charset="2"/>
              </a:rPr>
              <a:t>implicit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/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 err="1"/>
              <a:t>docker</a:t>
            </a:r>
            <a:r>
              <a:rPr lang="en-GB" dirty="0"/>
              <a:t> container </a:t>
            </a:r>
            <a:r>
              <a:rPr lang="en-GB" dirty="0" err="1"/>
              <a:t>ps</a:t>
            </a:r>
            <a:r>
              <a:rPr lang="en-GB" dirty="0"/>
              <a:t>  -a</a:t>
            </a:r>
            <a:br>
              <a:rPr lang="en-GB" dirty="0"/>
            </a:br>
            <a:r>
              <a:rPr lang="en-GB" dirty="0" err="1"/>
              <a:t>docker</a:t>
            </a:r>
            <a:r>
              <a:rPr lang="en-GB" dirty="0"/>
              <a:t>  </a:t>
            </a:r>
            <a:r>
              <a:rPr lang="en-GB" dirty="0" err="1"/>
              <a:t>ps</a:t>
            </a:r>
            <a:r>
              <a:rPr lang="en-GB" dirty="0"/>
              <a:t> –a 		   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</a:t>
            </a:r>
            <a:r>
              <a:rPr lang="en-GB" dirty="0">
                <a:sym typeface="Wingdings" panose="05000000000000000000" pitchFamily="2" charset="2"/>
              </a:rPr>
              <a:t>“container” is implicit</a:t>
            </a:r>
          </a:p>
          <a:p>
            <a:endParaRPr lang="en-GB" b="1" dirty="0" smtClean="0">
              <a:solidFill>
                <a:srgbClr val="FF0000"/>
              </a:solidFill>
              <a:sym typeface="Wingdings" panose="05000000000000000000" pitchFamily="2" charset="2"/>
            </a:endParaRPr>
          </a:p>
          <a:p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NOTE: The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modern 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command form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is to include the 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words “image” and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“container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”, but the old way form currently the most commonly used</a:t>
            </a:r>
            <a:endParaRPr lang="en-GB" b="1" dirty="0">
              <a:solidFill>
                <a:srgbClr val="FF0000"/>
              </a:solidFill>
            </a:endParaRPr>
          </a:p>
          <a:p>
            <a:endParaRPr lang="en-GB" i="1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42238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 your First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13461"/>
            <a:ext cx="7029450" cy="784860"/>
          </a:xfrm>
        </p:spPr>
        <p:txBody>
          <a:bodyPr/>
          <a:lstStyle/>
          <a:p>
            <a:r>
              <a:rPr lang="en-GB" dirty="0"/>
              <a:t>Run your first container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  run   hello-world</a:t>
            </a:r>
          </a:p>
          <a:p>
            <a:r>
              <a:rPr lang="en-GB" dirty="0" err="1" smtClean="0"/>
              <a:t>Ctrl+C</a:t>
            </a:r>
            <a:r>
              <a:rPr lang="en-GB" dirty="0" smtClean="0"/>
              <a:t> to exit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11480" y="3352800"/>
            <a:ext cx="8336578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To generate this message, Docker took the following steps:</a:t>
            </a:r>
          </a:p>
          <a:p>
            <a:r>
              <a:rPr lang="en-GB" dirty="0">
                <a:solidFill>
                  <a:schemeClr val="bg1"/>
                </a:solidFill>
              </a:rPr>
              <a:t> 1. The Docker client contacted the Docker daemon.</a:t>
            </a:r>
          </a:p>
          <a:p>
            <a:r>
              <a:rPr lang="en-GB" dirty="0">
                <a:solidFill>
                  <a:schemeClr val="bg1"/>
                </a:solidFill>
              </a:rPr>
              <a:t> 2. The Docker daemon pulled the "</a:t>
            </a:r>
            <a:r>
              <a:rPr lang="en-GB" dirty="0">
                <a:solidFill>
                  <a:srgbClr val="FF0000"/>
                </a:solidFill>
              </a:rPr>
              <a:t>hello-world</a:t>
            </a:r>
            <a:r>
              <a:rPr lang="en-GB" dirty="0">
                <a:solidFill>
                  <a:schemeClr val="bg1"/>
                </a:solidFill>
              </a:rPr>
              <a:t>" image from the Docker Hub.</a:t>
            </a:r>
          </a:p>
          <a:p>
            <a:r>
              <a:rPr lang="en-GB" dirty="0">
                <a:solidFill>
                  <a:schemeClr val="bg1"/>
                </a:solidFill>
              </a:rPr>
              <a:t>    (amd64)</a:t>
            </a:r>
          </a:p>
          <a:p>
            <a:r>
              <a:rPr lang="en-GB" dirty="0">
                <a:solidFill>
                  <a:schemeClr val="bg1"/>
                </a:solidFill>
              </a:rPr>
              <a:t> 3. The Docker daemon created a new container from that image which runs the</a:t>
            </a:r>
          </a:p>
          <a:p>
            <a:r>
              <a:rPr lang="en-GB" dirty="0">
                <a:solidFill>
                  <a:schemeClr val="bg1"/>
                </a:solidFill>
              </a:rPr>
              <a:t>    executable that produces the output you are currently reading.</a:t>
            </a:r>
          </a:p>
          <a:p>
            <a:r>
              <a:rPr lang="en-GB" dirty="0">
                <a:solidFill>
                  <a:schemeClr val="bg1"/>
                </a:solidFill>
              </a:rPr>
              <a:t> 4. The Docker daemon streamed that output to the Docker client, which sent it</a:t>
            </a:r>
          </a:p>
          <a:p>
            <a:r>
              <a:rPr lang="en-GB" dirty="0">
                <a:solidFill>
                  <a:schemeClr val="bg1"/>
                </a:solidFill>
              </a:rPr>
              <a:t>    to your terminal.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3880" y="2983468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Displays this: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45012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Containers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88645"/>
            <a:ext cx="8096250" cy="4114800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Show all running containers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err="1"/>
              <a:t>ps</a:t>
            </a:r>
            <a:endParaRPr lang="en-GB" i="1" dirty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Show all containers (</a:t>
            </a:r>
            <a:r>
              <a:rPr lang="en-GB" dirty="0" err="1" smtClean="0"/>
              <a:t>inc.</a:t>
            </a:r>
            <a:r>
              <a:rPr lang="en-GB" dirty="0" smtClean="0"/>
              <a:t> those not running)</a:t>
            </a:r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r>
              <a:rPr lang="en-GB" i="1" dirty="0" smtClean="0"/>
              <a:t> –a     OR  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r>
              <a:rPr lang="en-GB" i="1" dirty="0" smtClean="0"/>
              <a:t> --all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Show containers matching name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r>
              <a:rPr lang="en-GB" i="1" dirty="0" smtClean="0"/>
              <a:t> –f   </a:t>
            </a:r>
            <a:r>
              <a:rPr lang="en-GB" i="1" dirty="0" err="1" smtClean="0"/>
              <a:t>containername</a:t>
            </a:r>
            <a:r>
              <a:rPr lang="en-GB" dirty="0" smtClean="0"/>
              <a:t>  OR    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r>
              <a:rPr lang="en-GB" i="1" dirty="0" smtClean="0"/>
              <a:t> --filter  </a:t>
            </a:r>
            <a:r>
              <a:rPr lang="en-GB" i="1" dirty="0" err="1" smtClean="0"/>
              <a:t>containername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985923" y="4541520"/>
            <a:ext cx="39121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Containers name or CONTAINER ID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 flipV="1">
            <a:off x="3886200" y="3947160"/>
            <a:ext cx="1325880" cy="48768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" name="Straight Arrow Connector 7"/>
          <p:cNvCxnSpPr/>
          <p:nvPr/>
        </p:nvCxnSpPr>
        <p:spPr bwMode="auto">
          <a:xfrm flipV="1">
            <a:off x="6240780" y="3947160"/>
            <a:ext cx="1135380" cy="5943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68262" y="5029200"/>
            <a:ext cx="9064625" cy="175432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C:\&gt;docker </a:t>
            </a:r>
            <a:r>
              <a:rPr lang="en-GB" dirty="0" err="1">
                <a:solidFill>
                  <a:schemeClr val="bg1"/>
                </a:solidFill>
              </a:rPr>
              <a:t>ps</a:t>
            </a:r>
            <a:r>
              <a:rPr lang="en-GB" dirty="0">
                <a:solidFill>
                  <a:schemeClr val="bg1"/>
                </a:solidFill>
              </a:rPr>
              <a:t> -a</a:t>
            </a:r>
          </a:p>
          <a:p>
            <a:r>
              <a:rPr lang="en-GB" dirty="0">
                <a:solidFill>
                  <a:schemeClr val="bg1"/>
                </a:solidFill>
              </a:rPr>
              <a:t>CONTAINER ID  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IMAGE         </a:t>
            </a:r>
            <a:r>
              <a:rPr lang="en-GB" dirty="0" smtClean="0">
                <a:solidFill>
                  <a:schemeClr val="bg1"/>
                </a:solidFill>
              </a:rPr>
              <a:t>COMMAND     CREATED           STATUS                  </a:t>
            </a:r>
            <a:r>
              <a:rPr lang="en-GB" dirty="0">
                <a:solidFill>
                  <a:schemeClr val="bg1"/>
                </a:solidFill>
              </a:rPr>
              <a:t>PORTS               NAMES</a:t>
            </a:r>
          </a:p>
          <a:p>
            <a:r>
              <a:rPr lang="en-GB" dirty="0">
                <a:solidFill>
                  <a:schemeClr val="bg1"/>
                </a:solidFill>
              </a:rPr>
              <a:t>06d15900e459      </a:t>
            </a:r>
            <a:r>
              <a:rPr lang="en-GB" dirty="0" smtClean="0">
                <a:solidFill>
                  <a:schemeClr val="bg1"/>
                </a:solidFill>
              </a:rPr>
              <a:t>hello-world    "/</a:t>
            </a:r>
            <a:r>
              <a:rPr lang="en-GB" dirty="0">
                <a:solidFill>
                  <a:schemeClr val="bg1"/>
                </a:solidFill>
              </a:rPr>
              <a:t>hello"            5 days ago          Exited (0) 5 days ago                       </a:t>
            </a:r>
            <a:r>
              <a:rPr lang="en-GB" dirty="0" err="1">
                <a:solidFill>
                  <a:schemeClr val="bg1"/>
                </a:solidFill>
              </a:rPr>
              <a:t>mystifying_vaughan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3969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config.json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21080"/>
            <a:ext cx="7029450" cy="4817745"/>
          </a:xfrm>
        </p:spPr>
        <p:txBody>
          <a:bodyPr/>
          <a:lstStyle/>
          <a:p>
            <a:r>
              <a:rPr lang="en-GB" dirty="0" smtClean="0"/>
              <a:t>Docker configuration stored in Docker folder in .</a:t>
            </a:r>
            <a:r>
              <a:rPr lang="en-GB" dirty="0" err="1" smtClean="0"/>
              <a:t>docker</a:t>
            </a:r>
            <a:r>
              <a:rPr lang="en-GB" dirty="0" smtClean="0"/>
              <a:t> in your home directory</a:t>
            </a:r>
          </a:p>
          <a:p>
            <a:pPr lvl="1"/>
            <a:r>
              <a:rPr lang="en-GB" dirty="0" smtClean="0"/>
              <a:t>C:\Users\your-username\.docker</a:t>
            </a:r>
          </a:p>
          <a:p>
            <a:r>
              <a:rPr lang="en-GB" dirty="0" smtClean="0"/>
              <a:t>Don’t change these files except you may wish to edit </a:t>
            </a:r>
            <a:r>
              <a:rPr lang="en-GB" dirty="0" err="1" smtClean="0"/>
              <a:t>config.json</a:t>
            </a:r>
            <a:r>
              <a:rPr lang="en-GB" dirty="0" smtClean="0"/>
              <a:t> to configure the output of certain commands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389495" y="1697990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 the dot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 flipV="1">
            <a:off x="6825615" y="1391166"/>
            <a:ext cx="563880" cy="41910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" name="Straight Arrow Connector 7"/>
          <p:cNvCxnSpPr/>
          <p:nvPr/>
        </p:nvCxnSpPr>
        <p:spPr bwMode="auto">
          <a:xfrm flipH="1">
            <a:off x="4600575" y="1810266"/>
            <a:ext cx="2788920" cy="14478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1390650" y="3051056"/>
            <a:ext cx="6145530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{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auths</a:t>
            </a:r>
            <a:r>
              <a:rPr lang="en-GB" dirty="0">
                <a:solidFill>
                  <a:schemeClr val="bg1"/>
                </a:solidFill>
              </a:rPr>
              <a:t>": {	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     "</a:t>
            </a:r>
            <a:r>
              <a:rPr lang="en-GB" dirty="0">
                <a:solidFill>
                  <a:schemeClr val="bg1"/>
                </a:solidFill>
              </a:rPr>
              <a:t>https://index.docker.io/v1/": {}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HttpHeaders</a:t>
            </a:r>
            <a:r>
              <a:rPr lang="en-GB" dirty="0">
                <a:solidFill>
                  <a:schemeClr val="bg1"/>
                </a:solidFill>
              </a:rPr>
              <a:t>": </a:t>
            </a:r>
            <a:r>
              <a:rPr lang="en-GB" dirty="0" smtClean="0">
                <a:solidFill>
                  <a:schemeClr val="bg1"/>
                </a:solidFill>
              </a:rPr>
              <a:t>{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         "</a:t>
            </a:r>
            <a:r>
              <a:rPr lang="en-GB" dirty="0">
                <a:solidFill>
                  <a:schemeClr val="bg1"/>
                </a:solidFill>
              </a:rPr>
              <a:t>User-Agent": "Docker-Client/18.09.2 (windows)"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credsStore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err="1">
                <a:solidFill>
                  <a:schemeClr val="bg1"/>
                </a:solidFill>
              </a:rPr>
              <a:t>wincred</a:t>
            </a:r>
            <a:r>
              <a:rPr lang="en-GB" dirty="0">
                <a:solidFill>
                  <a:schemeClr val="bg1"/>
                </a:solidFill>
              </a:rPr>
              <a:t>",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stackOrchestrator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smtClean="0">
                <a:solidFill>
                  <a:schemeClr val="bg1"/>
                </a:solidFill>
              </a:rPr>
              <a:t>swarm“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}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4580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81100"/>
            <a:ext cx="7029450" cy="4657725"/>
          </a:xfrm>
        </p:spPr>
        <p:txBody>
          <a:bodyPr/>
          <a:lstStyle/>
          <a:p>
            <a:r>
              <a:rPr lang="en-GB" dirty="0" smtClean="0"/>
              <a:t>Only show Docker container ID values for the command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 err="1" smtClean="0"/>
              <a:t>ps</a:t>
            </a:r>
            <a:endParaRPr lang="en-GB" dirty="0" smtClean="0"/>
          </a:p>
          <a:p>
            <a:pPr lvl="1"/>
            <a:r>
              <a:rPr lang="en-GB" dirty="0" smtClean="0"/>
              <a:t>Remember the “old” shorter form of this command is just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27175" y="2771755"/>
            <a:ext cx="6145530" cy="341632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{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auths</a:t>
            </a:r>
            <a:r>
              <a:rPr lang="en-GB" dirty="0">
                <a:solidFill>
                  <a:schemeClr val="bg1"/>
                </a:solidFill>
              </a:rPr>
              <a:t>": {	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     "</a:t>
            </a:r>
            <a:r>
              <a:rPr lang="en-GB" dirty="0">
                <a:solidFill>
                  <a:schemeClr val="bg1"/>
                </a:solidFill>
              </a:rPr>
              <a:t>https://index.docker.io/v1/": {}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HttpHeaders</a:t>
            </a:r>
            <a:r>
              <a:rPr lang="en-GB" dirty="0">
                <a:solidFill>
                  <a:schemeClr val="bg1"/>
                </a:solidFill>
              </a:rPr>
              <a:t>": </a:t>
            </a:r>
            <a:r>
              <a:rPr lang="en-GB" dirty="0" smtClean="0">
                <a:solidFill>
                  <a:schemeClr val="bg1"/>
                </a:solidFill>
              </a:rPr>
              <a:t>{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         "</a:t>
            </a:r>
            <a:r>
              <a:rPr lang="en-GB" dirty="0">
                <a:solidFill>
                  <a:schemeClr val="bg1"/>
                </a:solidFill>
              </a:rPr>
              <a:t>User-Agent": "Docker-Client/18.09.2 (windows)"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credsStore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err="1">
                <a:solidFill>
                  <a:schemeClr val="bg1"/>
                </a:solidFill>
              </a:rPr>
              <a:t>wincred</a:t>
            </a:r>
            <a:r>
              <a:rPr lang="en-GB" dirty="0">
                <a:solidFill>
                  <a:schemeClr val="bg1"/>
                </a:solidFill>
              </a:rPr>
              <a:t>",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stackOrchestrator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smtClean="0">
                <a:solidFill>
                  <a:schemeClr val="bg1"/>
                </a:solidFill>
              </a:rPr>
              <a:t>swarm“</a:t>
            </a:r>
            <a:r>
              <a:rPr lang="en-GB" b="1" dirty="0" smtClean="0">
                <a:solidFill>
                  <a:srgbClr val="FF0000"/>
                </a:solidFill>
              </a:rPr>
              <a:t>,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“</a:t>
            </a:r>
            <a:r>
              <a:rPr lang="en-GB" dirty="0" err="1" smtClean="0">
                <a:solidFill>
                  <a:srgbClr val="FF0000"/>
                </a:solidFill>
              </a:rPr>
              <a:t>psFormat</a:t>
            </a:r>
            <a:r>
              <a:rPr lang="en-GB" dirty="0" smtClean="0">
                <a:solidFill>
                  <a:srgbClr val="FF0000"/>
                </a:solidFill>
              </a:rPr>
              <a:t>”: “{{.ID}}”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}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484346" y="2324501"/>
            <a:ext cx="3608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LETS NOT DO THIS THOUGH !!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54695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Help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 command window</a:t>
            </a:r>
            <a:br>
              <a:rPr lang="en-GB" dirty="0"/>
            </a:br>
            <a:r>
              <a:rPr lang="en-GB" dirty="0"/>
              <a:t>Type in the Docker </a:t>
            </a:r>
            <a:r>
              <a:rPr lang="en-GB" dirty="0" smtClean="0"/>
              <a:t>commands</a:t>
            </a:r>
          </a:p>
          <a:p>
            <a:endParaRPr lang="en-GB" dirty="0"/>
          </a:p>
          <a:p>
            <a:r>
              <a:rPr lang="en-GB" dirty="0" smtClean="0"/>
              <a:t>To </a:t>
            </a:r>
            <a:r>
              <a:rPr lang="en-GB" dirty="0"/>
              <a:t>see all available commands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--help </a:t>
            </a:r>
            <a:r>
              <a:rPr lang="en-GB" dirty="0" smtClean="0"/>
              <a:t>OR JUST </a:t>
            </a:r>
            <a:r>
              <a:rPr lang="en-GB" i="1" dirty="0" err="1"/>
              <a:t>docker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What version of Docker are we running?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</a:t>
            </a:r>
            <a:r>
              <a:rPr lang="en-GB" i="1" dirty="0"/>
              <a:t>-- version</a:t>
            </a:r>
            <a:br>
              <a:rPr lang="en-GB" i="1" dirty="0"/>
            </a:br>
            <a:endParaRPr lang="en-GB" i="1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449023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79220"/>
            <a:ext cx="7029450" cy="3314700"/>
          </a:xfrm>
        </p:spPr>
        <p:txBody>
          <a:bodyPr/>
          <a:lstStyle/>
          <a:p>
            <a:r>
              <a:rPr lang="en-GB" dirty="0" smtClean="0"/>
              <a:t>Text information </a:t>
            </a:r>
          </a:p>
          <a:p>
            <a:r>
              <a:rPr lang="en-GB" dirty="0" smtClean="0"/>
              <a:t>Useful for debugging</a:t>
            </a:r>
          </a:p>
          <a:p>
            <a:r>
              <a:rPr lang="en-GB" dirty="0" smtClean="0"/>
              <a:t>Useful maintenance</a:t>
            </a:r>
          </a:p>
          <a:p>
            <a:endParaRPr lang="en-GB" dirty="0"/>
          </a:p>
          <a:p>
            <a:r>
              <a:rPr lang="en-GB" dirty="0" smtClean="0"/>
              <a:t>Dump the log to the display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Dump the log to the display but continue to streaming new output. </a:t>
            </a:r>
            <a:r>
              <a:rPr lang="en-GB" dirty="0" err="1" smtClean="0"/>
              <a:t>Ctrl+C</a:t>
            </a:r>
            <a:r>
              <a:rPr lang="en-GB" dirty="0" smtClean="0"/>
              <a:t> to escape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2720340" y="3430905"/>
            <a:ext cx="3129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logs CONTAINER_ID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720340" y="4817745"/>
            <a:ext cx="392498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logs CONTAINER_ID  -follow</a:t>
            </a:r>
            <a:br>
              <a:rPr lang="en-GB" i="1" dirty="0" smtClean="0"/>
            </a:br>
            <a:r>
              <a:rPr lang="en-GB" i="1" dirty="0" smtClean="0"/>
              <a:t>OR SHORTHAND</a:t>
            </a:r>
          </a:p>
          <a:p>
            <a:r>
              <a:rPr lang="en-GB" i="1" dirty="0" err="1"/>
              <a:t>docker</a:t>
            </a:r>
            <a:r>
              <a:rPr lang="en-GB" i="1" dirty="0"/>
              <a:t> logs CONTAINER_ID  -</a:t>
            </a:r>
            <a:r>
              <a:rPr lang="en-GB" i="1" dirty="0" smtClean="0"/>
              <a:t>f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43163" y="5954534"/>
            <a:ext cx="798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-t if you want to view timestamp when log entries are not shown timestamped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768340" y="738852"/>
            <a:ext cx="3275256" cy="258532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Show logs before relative time</a:t>
            </a:r>
          </a:p>
          <a:p>
            <a:r>
              <a:rPr lang="en-GB" b="1" dirty="0" smtClean="0"/>
              <a:t>--until </a:t>
            </a:r>
          </a:p>
          <a:p>
            <a:r>
              <a:rPr lang="en-GB" dirty="0" smtClean="0"/>
              <a:t>Examples</a:t>
            </a:r>
            <a:endParaRPr lang="en-GB" dirty="0"/>
          </a:p>
          <a:p>
            <a:r>
              <a:rPr lang="en-GB" dirty="0" smtClean="0"/>
              <a:t>--until  42m</a:t>
            </a:r>
          </a:p>
          <a:p>
            <a:r>
              <a:rPr lang="en-GB" dirty="0" smtClean="0"/>
              <a:t>--until  3s</a:t>
            </a:r>
          </a:p>
          <a:p>
            <a:r>
              <a:rPr lang="en-GB" dirty="0" smtClean="0"/>
              <a:t>Show logs since relative time</a:t>
            </a:r>
          </a:p>
          <a:p>
            <a:r>
              <a:rPr lang="en-GB" b="1" dirty="0" smtClean="0"/>
              <a:t>--since</a:t>
            </a:r>
          </a:p>
          <a:p>
            <a:r>
              <a:rPr lang="en-GB" dirty="0" smtClean="0"/>
              <a:t>Example</a:t>
            </a:r>
          </a:p>
          <a:p>
            <a:r>
              <a:rPr lang="en-GB" dirty="0" smtClean="0"/>
              <a:t>-- since 42m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43732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Inspect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Inspect containers and images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container inspect CONTAINER_ID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inspect  IMAGE_NAME</a:t>
            </a:r>
          </a:p>
          <a:p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393180" y="1333500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or container name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>
            <a:off x="6134100" y="1724025"/>
            <a:ext cx="868680" cy="64579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3535828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 Ship Run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012" y="813380"/>
            <a:ext cx="8239125" cy="41243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81011" y="5101339"/>
            <a:ext cx="81865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Build </a:t>
            </a:r>
            <a:r>
              <a:rPr lang="en-GB" dirty="0"/>
              <a:t>and destroy container images rapidly. 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Developers can </a:t>
            </a:r>
            <a:r>
              <a:rPr lang="en-GB" dirty="0"/>
              <a:t>include the container building steps as a part of </a:t>
            </a:r>
            <a:r>
              <a:rPr lang="en-GB" dirty="0" smtClean="0"/>
              <a:t>their </a:t>
            </a:r>
            <a:r>
              <a:rPr lang="en-GB" dirty="0"/>
              <a:t>development cycle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17369" y="4610446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Swarm cluster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338112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00870"/>
          </a:xfrm>
        </p:spPr>
        <p:txBody>
          <a:bodyPr/>
          <a:lstStyle/>
          <a:p>
            <a:r>
              <a:rPr lang="en-GB" dirty="0" smtClean="0"/>
              <a:t>Overview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7150" y="472440"/>
            <a:ext cx="8385409" cy="5851358"/>
          </a:xfrm>
        </p:spPr>
        <p:txBody>
          <a:bodyPr/>
          <a:lstStyle/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info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smtClean="0">
                <a:solidFill>
                  <a:srgbClr val="FF0000"/>
                </a:solidFill>
              </a:rPr>
              <a:t>PULL AND RUN THE registry IMAGE FROM THE </a:t>
            </a:r>
            <a:r>
              <a:rPr lang="en-GB" i="1" dirty="0" err="1" smtClean="0">
                <a:solidFill>
                  <a:srgbClr val="FF0000"/>
                </a:solidFill>
              </a:rPr>
              <a:t>DockerHub</a:t>
            </a:r>
            <a:r>
              <a:rPr lang="en-GB" i="1" dirty="0" smtClean="0">
                <a:solidFill>
                  <a:srgbClr val="FF0000"/>
                </a:solidFill>
              </a:rPr>
              <a:t> PUBLIC REPO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run --name=registry -d -p5000:5000 registry:2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ls --filter </a:t>
            </a:r>
            <a:r>
              <a:rPr lang="en-GB" i="1" dirty="0" smtClean="0"/>
              <a:t>name=registry</a:t>
            </a:r>
            <a:r>
              <a:rPr lang="en-GB" i="1" dirty="0"/>
              <a:t/>
            </a:r>
            <a:br>
              <a:rPr lang="en-GB" i="1" dirty="0"/>
            </a:br>
            <a:r>
              <a:rPr lang="en-GB" b="1" i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CREATE </a:t>
            </a:r>
            <a:r>
              <a:rPr lang="en-GB" b="1" i="1" dirty="0" err="1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DockerFile</a:t>
            </a:r>
            <a:r>
              <a:rPr lang="en-GB" b="1" i="1" dirty="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 (see next slide) </a:t>
            </a:r>
            <a:r>
              <a:rPr lang="en-GB" i="1" dirty="0" smtClean="0">
                <a:solidFill>
                  <a:srgbClr val="FF0000"/>
                </a:solidFill>
              </a:rPr>
              <a:t>THEN TAG(NAME IT) AND </a:t>
            </a:r>
            <a:r>
              <a:rPr lang="en-GB" i="1" dirty="0">
                <a:solidFill>
                  <a:srgbClr val="FF0000"/>
                </a:solidFill>
              </a:rPr>
              <a:t>BUILD IT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image build </a:t>
            </a:r>
            <a:r>
              <a:rPr lang="en-GB" i="1" dirty="0"/>
              <a:t>-t </a:t>
            </a:r>
            <a:r>
              <a:rPr lang="en-GB" i="1" dirty="0" smtClean="0"/>
              <a:t>my-</a:t>
            </a:r>
            <a:r>
              <a:rPr lang="en-GB" i="1" dirty="0" err="1" smtClean="0"/>
              <a:t>nginx</a:t>
            </a:r>
            <a:r>
              <a:rPr lang="en-GB" i="1" dirty="0" smtClean="0"/>
              <a:t> </a:t>
            </a:r>
            <a:r>
              <a:rPr lang="en-GB" b="1" i="1" dirty="0"/>
              <a:t>.</a:t>
            </a:r>
            <a:endParaRPr lang="en-GB" b="1" i="1" dirty="0" smtClean="0"/>
          </a:p>
          <a:p>
            <a:pPr marL="0" indent="0">
              <a:buNone/>
            </a:pPr>
            <a:r>
              <a:rPr lang="en-GB" i="1" dirty="0" smtClean="0">
                <a:solidFill>
                  <a:srgbClr val="FF0000"/>
                </a:solidFill>
              </a:rPr>
              <a:t>TAG AND PUSH THE IMAGE 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>
                <a:solidFill>
                  <a:srgbClr val="FF0000"/>
                </a:solidFill>
              </a:rPr>
              <a:t> TO THE PRIVATE REPO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image tag my-</a:t>
            </a:r>
            <a:r>
              <a:rPr lang="en-GB" i="1" dirty="0" err="1"/>
              <a:t>nginx</a:t>
            </a:r>
            <a:r>
              <a:rPr lang="en-GB" i="1" dirty="0"/>
              <a:t> </a:t>
            </a:r>
            <a:r>
              <a:rPr lang="en-GB" i="1" dirty="0" smtClean="0"/>
              <a:t>127.0.0.1:5000/my-</a:t>
            </a:r>
            <a:r>
              <a:rPr lang="en-GB" i="1" dirty="0" err="1" smtClean="0"/>
              <a:t>nginx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image push </a:t>
            </a:r>
            <a:r>
              <a:rPr lang="en-GB" i="1" dirty="0" smtClean="0"/>
              <a:t>127.0.0.1:5000/my-</a:t>
            </a:r>
            <a:r>
              <a:rPr lang="en-GB" i="1" dirty="0" err="1" smtClean="0"/>
              <a:t>nginx</a:t>
            </a:r>
            <a:endParaRPr lang="en-GB" i="1" dirty="0" smtClean="0"/>
          </a:p>
          <a:p>
            <a:pPr marL="0" indent="0">
              <a:buNone/>
            </a:pPr>
            <a:r>
              <a:rPr lang="en-GB" i="1" strike="sngStrike" dirty="0" smtClean="0">
                <a:solidFill>
                  <a:srgbClr val="FF0000"/>
                </a:solidFill>
              </a:rPr>
              <a:t>TAG AND PUSH THE IMAGE TO </a:t>
            </a:r>
            <a:r>
              <a:rPr lang="en-GB" i="1" strike="sngStrike" dirty="0">
                <a:solidFill>
                  <a:srgbClr val="FF0000"/>
                </a:solidFill>
              </a:rPr>
              <a:t>THE </a:t>
            </a:r>
            <a:r>
              <a:rPr lang="en-GB" i="1" strike="sngStrike" dirty="0" err="1">
                <a:solidFill>
                  <a:srgbClr val="FF0000"/>
                </a:solidFill>
              </a:rPr>
              <a:t>DockerHub</a:t>
            </a:r>
            <a:r>
              <a:rPr lang="en-GB" i="1" strike="sngStrike" dirty="0">
                <a:solidFill>
                  <a:srgbClr val="FF0000"/>
                </a:solidFill>
              </a:rPr>
              <a:t> PUBLIC REPO</a:t>
            </a:r>
            <a:r>
              <a:rPr lang="en-GB" i="1" strike="sngStrike" dirty="0" smtClean="0"/>
              <a:t/>
            </a:r>
            <a:br>
              <a:rPr lang="en-GB" i="1" strike="sngStrike" dirty="0" smtClean="0"/>
            </a:br>
            <a:r>
              <a:rPr lang="en-GB" i="1" strike="sngStrike" dirty="0" err="1" smtClean="0"/>
              <a:t>docker</a:t>
            </a:r>
            <a:r>
              <a:rPr lang="en-GB" i="1" strike="sngStrike" dirty="0" smtClean="0"/>
              <a:t> login</a:t>
            </a:r>
            <a:br>
              <a:rPr lang="en-GB" i="1" strike="sngStrike" dirty="0" smtClean="0"/>
            </a:br>
            <a:r>
              <a:rPr lang="en-GB" i="1" strike="sngStrike" dirty="0" err="1"/>
              <a:t>docker</a:t>
            </a:r>
            <a:r>
              <a:rPr lang="en-GB" i="1" strike="sngStrike" dirty="0"/>
              <a:t> image tag my-</a:t>
            </a:r>
            <a:r>
              <a:rPr lang="en-GB" i="1" strike="sngStrike" dirty="0" err="1"/>
              <a:t>nginx</a:t>
            </a:r>
            <a:r>
              <a:rPr lang="en-GB" i="1" strike="sngStrike" dirty="0"/>
              <a:t> </a:t>
            </a:r>
            <a:r>
              <a:rPr lang="en-GB" i="1" strike="sngStrike" dirty="0" smtClean="0"/>
              <a:t>YOUR_DOCKER_ID/my-</a:t>
            </a:r>
            <a:r>
              <a:rPr lang="en-GB" i="1" strike="sngStrike" dirty="0" err="1" smtClean="0"/>
              <a:t>nginx</a:t>
            </a:r>
            <a:r>
              <a:rPr lang="en-GB" i="1" strike="sngStrike" dirty="0" smtClean="0"/>
              <a:t/>
            </a:r>
            <a:br>
              <a:rPr lang="en-GB" i="1" strike="sngStrike" dirty="0" smtClean="0"/>
            </a:br>
            <a:r>
              <a:rPr lang="en-GB" i="1" strike="sngStrike" dirty="0" err="1" smtClean="0"/>
              <a:t>docker</a:t>
            </a:r>
            <a:r>
              <a:rPr lang="en-GB" i="1" strike="sngStrike" dirty="0" smtClean="0"/>
              <a:t> </a:t>
            </a:r>
            <a:r>
              <a:rPr lang="en-GB" i="1" strike="sngStrike" dirty="0"/>
              <a:t>push </a:t>
            </a:r>
            <a:r>
              <a:rPr lang="en-GB" i="1" strike="sngStrike" dirty="0" smtClean="0"/>
              <a:t>YOUR_DOCKER_ID/my-</a:t>
            </a:r>
            <a:r>
              <a:rPr lang="en-GB" i="1" strike="sngStrike" dirty="0" err="1" smtClean="0"/>
              <a:t>nginx</a:t>
            </a:r>
            <a:endParaRPr lang="en-GB" i="1" strike="sngStrike" dirty="0" smtClean="0"/>
          </a:p>
          <a:p>
            <a:pPr marL="0" indent="0">
              <a:buNone/>
            </a:pPr>
            <a:r>
              <a:rPr lang="en-GB" i="1" dirty="0" smtClean="0">
                <a:solidFill>
                  <a:srgbClr val="FF0000"/>
                </a:solidFill>
              </a:rPr>
              <a:t>RUN THE </a:t>
            </a:r>
            <a:r>
              <a:rPr lang="en-GB" i="1" dirty="0" err="1" smtClean="0">
                <a:solidFill>
                  <a:srgbClr val="FF0000"/>
                </a:solidFill>
              </a:rPr>
              <a:t>THE</a:t>
            </a:r>
            <a:r>
              <a:rPr lang="en-GB" i="1" dirty="0" smtClean="0">
                <a:solidFill>
                  <a:srgbClr val="FF0000"/>
                </a:solidFill>
              </a:rPr>
              <a:t> IMAGE ON THE PRIVATE REPO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--name=my-</a:t>
            </a:r>
            <a:r>
              <a:rPr lang="en-GB" i="1" dirty="0" err="1"/>
              <a:t>nginx</a:t>
            </a:r>
            <a:r>
              <a:rPr lang="en-GB" i="1" dirty="0"/>
              <a:t> -d -</a:t>
            </a:r>
            <a:r>
              <a:rPr lang="en-GB" i="1" dirty="0" smtClean="0"/>
              <a:t>p8080:80 </a:t>
            </a:r>
            <a:r>
              <a:rPr lang="en-GB" i="1" dirty="0"/>
              <a:t>my-</a:t>
            </a:r>
            <a:r>
              <a:rPr lang="en-GB" i="1" dirty="0" err="1"/>
              <a:t>nginx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ls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rgbClr val="FF0000"/>
                </a:solidFill>
              </a:rPr>
              <a:t>REMOVE BOTH THE RUNNING CONTAINERS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err="1"/>
              <a:t>rm</a:t>
            </a:r>
            <a:r>
              <a:rPr lang="en-GB" i="1" dirty="0"/>
              <a:t> -f my-</a:t>
            </a:r>
            <a:r>
              <a:rPr lang="en-GB" i="1" dirty="0" err="1"/>
              <a:t>nginx</a:t>
            </a:r>
            <a:r>
              <a:rPr lang="en-GB" i="1" dirty="0"/>
              <a:t> registry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Left Brace 4"/>
          <p:cNvSpPr/>
          <p:nvPr/>
        </p:nvSpPr>
        <p:spPr bwMode="auto">
          <a:xfrm>
            <a:off x="365760" y="3718560"/>
            <a:ext cx="301391" cy="1173480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rot="16200000">
            <a:off x="-43714" y="4120633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FYI</a:t>
            </a:r>
            <a:endParaRPr lang="en-GB" dirty="0"/>
          </a:p>
        </p:txBody>
      </p:sp>
      <p:sp>
        <p:nvSpPr>
          <p:cNvPr id="7" name="Left Brace 6"/>
          <p:cNvSpPr/>
          <p:nvPr/>
        </p:nvSpPr>
        <p:spPr bwMode="auto">
          <a:xfrm>
            <a:off x="365760" y="836206"/>
            <a:ext cx="301391" cy="1173480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 rot="16200000">
            <a:off x="-793918" y="1238279"/>
            <a:ext cx="2044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Do this just once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859868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</a:t>
            </a:r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557162"/>
          </a:xfrm>
        </p:spPr>
        <p:txBody>
          <a:bodyPr/>
          <a:lstStyle/>
          <a:p>
            <a:r>
              <a:rPr lang="en-GB" dirty="0" smtClean="0"/>
              <a:t>Runs a webserver called </a:t>
            </a:r>
            <a:r>
              <a:rPr lang="en-GB" dirty="0" err="1" smtClean="0"/>
              <a:t>nginx</a:t>
            </a:r>
            <a:r>
              <a:rPr lang="en-GB" dirty="0" smtClean="0"/>
              <a:t> on Ubuntu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08522" y="2916455"/>
            <a:ext cx="532068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00050" lvl="1" indent="0">
              <a:buNone/>
            </a:pPr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pPr marL="400050" lvl="1" indent="0">
              <a:buNone/>
            </a:pPr>
            <a:r>
              <a:rPr lang="en-GB" dirty="0"/>
              <a:t>RUN apt-get update &amp;&amp; apt-get install -y </a:t>
            </a:r>
            <a:r>
              <a:rPr lang="en-GB" dirty="0" err="1"/>
              <a:t>nginx</a:t>
            </a:r>
            <a:endParaRPr lang="en-GB" dirty="0"/>
          </a:p>
          <a:p>
            <a:pPr marL="400050" lvl="1" indent="0">
              <a:buNone/>
            </a:pPr>
            <a:r>
              <a:rPr lang="en-GB" dirty="0"/>
              <a:t>EXPOSE 80</a:t>
            </a:r>
          </a:p>
          <a:p>
            <a:pPr marL="400050" lvl="1" indent="0">
              <a:buNone/>
            </a:pPr>
            <a:r>
              <a:rPr lang="en-GB" dirty="0"/>
              <a:t>ENTRYPOINT ["</a:t>
            </a:r>
            <a:r>
              <a:rPr lang="en-GB" dirty="0" err="1"/>
              <a:t>nginx</a:t>
            </a:r>
            <a:r>
              <a:rPr lang="en-GB" dirty="0"/>
              <a:t>", "-g", "daemon off</a:t>
            </a:r>
            <a:r>
              <a:rPr lang="en-GB" dirty="0" smtClean="0"/>
              <a:t>;"]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075079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1835" y="1814363"/>
            <a:ext cx="7628021" cy="402446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CONFIGURE BUILD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1688234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A </a:t>
            </a:r>
            <a:r>
              <a:rPr lang="en-GB" b="1" dirty="0" smtClean="0"/>
              <a:t>text file </a:t>
            </a:r>
            <a:r>
              <a:rPr lang="en-GB" dirty="0" smtClean="0"/>
              <a:t>created by the developer to control the image building process and contains the following:</a:t>
            </a:r>
          </a:p>
          <a:p>
            <a:endParaRPr lang="en-GB" dirty="0" smtClean="0"/>
          </a:p>
          <a:p>
            <a:r>
              <a:rPr lang="en-GB" b="1" dirty="0" smtClean="0"/>
              <a:t>FROM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Base image (OS) to be used. Often pulled from Docker </a:t>
            </a:r>
            <a:r>
              <a:rPr lang="en-GB" dirty="0"/>
              <a:t>Hub, a central image registry server hosted by Docker </a:t>
            </a:r>
            <a:r>
              <a:rPr lang="en-GB" dirty="0" smtClean="0"/>
              <a:t>Inc.</a:t>
            </a:r>
          </a:p>
          <a:p>
            <a:pPr lvl="1"/>
            <a:r>
              <a:rPr lang="en-GB" dirty="0" smtClean="0"/>
              <a:t>FROM </a:t>
            </a:r>
            <a:r>
              <a:rPr lang="en-GB" dirty="0" err="1" smtClean="0"/>
              <a:t>ubuntu</a:t>
            </a:r>
            <a:endParaRPr lang="en-GB" dirty="0" smtClean="0"/>
          </a:p>
          <a:p>
            <a:pPr lvl="1"/>
            <a:r>
              <a:rPr lang="en-GB" dirty="0"/>
              <a:t>FROM </a:t>
            </a:r>
            <a:r>
              <a:rPr lang="en-GB" dirty="0" err="1"/>
              <a:t>microsoft</a:t>
            </a:r>
            <a:r>
              <a:rPr lang="en-GB" dirty="0"/>
              <a:t>/</a:t>
            </a:r>
            <a:r>
              <a:rPr lang="en-GB" dirty="0" err="1"/>
              <a:t>windowsservercore</a:t>
            </a:r>
            <a:endParaRPr lang="en-GB" dirty="0"/>
          </a:p>
          <a:p>
            <a:r>
              <a:rPr lang="en-GB" b="1" dirty="0" smtClean="0"/>
              <a:t>RUN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Commands to be executed when container is </a:t>
            </a:r>
            <a:r>
              <a:rPr lang="en-GB" b="1" dirty="0" smtClean="0">
                <a:solidFill>
                  <a:srgbClr val="FF0000"/>
                </a:solidFill>
              </a:rPr>
              <a:t>being built</a:t>
            </a:r>
          </a:p>
          <a:p>
            <a:r>
              <a:rPr lang="en-GB" b="1" dirty="0" smtClean="0"/>
              <a:t>EXPOSE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Open ports for the application/server running inside the container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0674813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1096" y="844550"/>
            <a:ext cx="7029450" cy="3559008"/>
          </a:xfrm>
        </p:spPr>
        <p:txBody>
          <a:bodyPr/>
          <a:lstStyle/>
          <a:p>
            <a:r>
              <a:rPr lang="en-GB" b="1" dirty="0"/>
              <a:t>ENTRYPOINT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Commands to be run inside the container each time the container </a:t>
            </a:r>
            <a:r>
              <a:rPr lang="en-GB" dirty="0" smtClean="0"/>
              <a:t>starts (use </a:t>
            </a:r>
            <a:r>
              <a:rPr lang="en-GB" dirty="0"/>
              <a:t>square brackets i.e. JSON format)</a:t>
            </a:r>
            <a:endParaRPr lang="en-GB" dirty="0" smtClean="0"/>
          </a:p>
          <a:p>
            <a:r>
              <a:rPr lang="en-GB" b="1" dirty="0" smtClean="0"/>
              <a:t>CMD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Sets </a:t>
            </a:r>
            <a:r>
              <a:rPr lang="en-GB" dirty="0"/>
              <a:t>the command to be executed </a:t>
            </a:r>
            <a:r>
              <a:rPr lang="en-GB" dirty="0" smtClean="0"/>
              <a:t>in the container running </a:t>
            </a:r>
            <a:r>
              <a:rPr lang="en-GB" dirty="0"/>
              <a:t>the </a:t>
            </a:r>
            <a:r>
              <a:rPr lang="en-GB" dirty="0" smtClean="0"/>
              <a:t>image (use square brackets i.e. JSON format to execute without a shell)</a:t>
            </a:r>
          </a:p>
          <a:p>
            <a:endParaRPr lang="en-GB" dirty="0" smtClean="0"/>
          </a:p>
          <a:p>
            <a:r>
              <a:rPr lang="en-GB" dirty="0" smtClean="0"/>
              <a:t>Use ENTRYPOINT </a:t>
            </a:r>
            <a:r>
              <a:rPr lang="en-GB" dirty="0"/>
              <a:t>to set fairly stable default commands and arguments and then use either form of CMD to set additional defaults that are more likely to be </a:t>
            </a:r>
            <a:r>
              <a:rPr lang="en-GB" dirty="0" smtClean="0"/>
              <a:t>changed</a:t>
            </a:r>
            <a:br>
              <a:rPr lang="en-GB" dirty="0" smtClean="0"/>
            </a:br>
            <a:r>
              <a:rPr lang="en-GB" dirty="0" smtClean="0"/>
              <a:t>Example: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152628" y="5140676"/>
            <a:ext cx="314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r>
              <a:rPr lang="en-GB" dirty="0"/>
              <a:t>ENTRYPOINT ["top", "-b"]</a:t>
            </a:r>
          </a:p>
          <a:p>
            <a:r>
              <a:rPr lang="en-GB" dirty="0"/>
              <a:t>CMD ["-c"]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401953" y="4726071"/>
            <a:ext cx="34547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i="1" dirty="0"/>
              <a:t>--name </a:t>
            </a:r>
            <a:r>
              <a:rPr lang="en-GB" i="1" dirty="0" smtClean="0"/>
              <a:t>test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 executed is  </a:t>
            </a:r>
            <a:r>
              <a:rPr lang="en-GB" b="1" dirty="0" smtClean="0"/>
              <a:t>top -b -c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4401953" y="5726403"/>
            <a:ext cx="35060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i="1" dirty="0"/>
              <a:t>--name test  </a:t>
            </a:r>
            <a:r>
              <a:rPr lang="en-GB" i="1" dirty="0" smtClean="0"/>
              <a:t>top –H</a:t>
            </a:r>
            <a:br>
              <a:rPr lang="en-GB" i="1" dirty="0" smtClean="0"/>
            </a:br>
            <a:r>
              <a:rPr lang="en-GB" dirty="0"/>
              <a:t>command executed is  </a:t>
            </a:r>
            <a:r>
              <a:rPr lang="en-GB" b="1" dirty="0"/>
              <a:t>top -b </a:t>
            </a:r>
            <a:r>
              <a:rPr lang="en-GB" b="1" dirty="0" smtClean="0"/>
              <a:t>-</a:t>
            </a:r>
            <a:r>
              <a:rPr lang="en-GB" b="1" dirty="0"/>
              <a:t>H</a:t>
            </a:r>
          </a:p>
        </p:txBody>
      </p:sp>
    </p:spTree>
    <p:extLst>
      <p:ext uri="{BB962C8B-B14F-4D97-AF65-F5344CB8AC3E}">
        <p14:creationId xmlns:p14="http://schemas.microsoft.com/office/powerpoint/2010/main" val="364967927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82980"/>
            <a:ext cx="7029450" cy="4855845"/>
          </a:xfrm>
        </p:spPr>
        <p:txBody>
          <a:bodyPr/>
          <a:lstStyle/>
          <a:p>
            <a:r>
              <a:rPr lang="en-GB" b="1" dirty="0" smtClean="0"/>
              <a:t>ADD</a:t>
            </a:r>
            <a:r>
              <a:rPr lang="en-GB" dirty="0" smtClean="0"/>
              <a:t>  </a:t>
            </a:r>
            <a:r>
              <a:rPr lang="en-GB" i="1" dirty="0" err="1" smtClean="0"/>
              <a:t>src</a:t>
            </a:r>
            <a:r>
              <a:rPr lang="en-GB" dirty="0" smtClean="0"/>
              <a:t>  </a:t>
            </a:r>
            <a:r>
              <a:rPr lang="en-GB" i="1" dirty="0" err="1" smtClean="0"/>
              <a:t>dest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Copies </a:t>
            </a:r>
            <a:r>
              <a:rPr lang="en-GB" dirty="0"/>
              <a:t>new files, directories or remote file URLs from </a:t>
            </a:r>
            <a:r>
              <a:rPr lang="en-GB" i="1" dirty="0" err="1" smtClean="0"/>
              <a:t>src</a:t>
            </a:r>
            <a:r>
              <a:rPr lang="en-GB" dirty="0" smtClean="0"/>
              <a:t> </a:t>
            </a:r>
            <a:r>
              <a:rPr lang="en-GB" dirty="0"/>
              <a:t>and adds them to the </a:t>
            </a:r>
            <a:r>
              <a:rPr lang="en-GB" dirty="0" err="1"/>
              <a:t>filesystem</a:t>
            </a:r>
            <a:r>
              <a:rPr lang="en-GB" dirty="0"/>
              <a:t> of the image at the path </a:t>
            </a:r>
            <a:r>
              <a:rPr lang="en-GB" i="1" dirty="0" err="1" smtClean="0"/>
              <a:t>dest</a:t>
            </a:r>
            <a:r>
              <a:rPr lang="en-GB" dirty="0" smtClean="0"/>
              <a:t> …..will also </a:t>
            </a:r>
            <a:r>
              <a:rPr lang="en-GB" dirty="0" err="1" smtClean="0"/>
              <a:t>uncompress</a:t>
            </a:r>
            <a:r>
              <a:rPr lang="en-GB" dirty="0" smtClean="0"/>
              <a:t> .tar files</a:t>
            </a:r>
            <a:br>
              <a:rPr lang="en-GB" dirty="0" smtClean="0"/>
            </a:br>
            <a:endParaRPr lang="en-GB" i="1" dirty="0" smtClean="0"/>
          </a:p>
          <a:p>
            <a:r>
              <a:rPr lang="en-GB" b="1" dirty="0" smtClean="0"/>
              <a:t>COPY</a:t>
            </a:r>
            <a:r>
              <a:rPr lang="en-GB" dirty="0"/>
              <a:t> </a:t>
            </a:r>
            <a:r>
              <a:rPr lang="en-GB" i="1" dirty="0" err="1"/>
              <a:t>src</a:t>
            </a:r>
            <a:r>
              <a:rPr lang="en-GB" dirty="0"/>
              <a:t>  </a:t>
            </a:r>
            <a:r>
              <a:rPr lang="en-GB" i="1" dirty="0" err="1"/>
              <a:t>dest</a:t>
            </a:r>
            <a:r>
              <a:rPr lang="en-GB" dirty="0" smtClean="0"/>
              <a:t> 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Copies </a:t>
            </a:r>
            <a:r>
              <a:rPr lang="en-GB" dirty="0"/>
              <a:t>new files or directories from </a:t>
            </a:r>
            <a:r>
              <a:rPr lang="en-GB" i="1" dirty="0" err="1" smtClean="0"/>
              <a:t>src</a:t>
            </a:r>
            <a:r>
              <a:rPr lang="en-GB" dirty="0" smtClean="0"/>
              <a:t> </a:t>
            </a:r>
            <a:r>
              <a:rPr lang="en-GB" dirty="0"/>
              <a:t>and adds them to the </a:t>
            </a:r>
            <a:r>
              <a:rPr lang="en-GB" dirty="0" err="1"/>
              <a:t>filesystem</a:t>
            </a:r>
            <a:r>
              <a:rPr lang="en-GB" dirty="0"/>
              <a:t> of the </a:t>
            </a:r>
            <a:r>
              <a:rPr lang="en-GB" dirty="0" smtClean="0"/>
              <a:t>image at </a:t>
            </a:r>
            <a:r>
              <a:rPr lang="en-GB" dirty="0"/>
              <a:t>the path </a:t>
            </a:r>
            <a:r>
              <a:rPr lang="en-GB" i="1" dirty="0" err="1" smtClean="0"/>
              <a:t>dest</a:t>
            </a:r>
            <a:endParaRPr lang="en-GB" dirty="0" smtClean="0"/>
          </a:p>
          <a:p>
            <a:endParaRPr lang="en-GB" i="1" dirty="0"/>
          </a:p>
          <a:p>
            <a:r>
              <a:rPr lang="en-GB" i="1" dirty="0" err="1" smtClean="0"/>
              <a:t>src</a:t>
            </a:r>
            <a:r>
              <a:rPr lang="en-GB" dirty="0" smtClean="0"/>
              <a:t> path is relative to the directory image was built within</a:t>
            </a:r>
          </a:p>
          <a:p>
            <a:r>
              <a:rPr lang="en-GB" i="1" dirty="0" err="1" smtClean="0"/>
              <a:t>dest</a:t>
            </a:r>
            <a:r>
              <a:rPr lang="en-GB" dirty="0" smtClean="0"/>
              <a:t> </a:t>
            </a:r>
            <a:r>
              <a:rPr lang="en-GB" dirty="0"/>
              <a:t>is an absolute path, or a path relative to </a:t>
            </a:r>
            <a:r>
              <a:rPr lang="en-GB" dirty="0" smtClean="0"/>
              <a:t>WORKDIR</a:t>
            </a:r>
          </a:p>
          <a:p>
            <a:endParaRPr lang="en-GB" dirty="0"/>
          </a:p>
          <a:p>
            <a:r>
              <a:rPr lang="en-GB" b="1" dirty="0"/>
              <a:t>WORKDIR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The WORKDIR instruction sets the working directory for any RUN, CMD, ENTRYPOINT, COPY and ADD instructions that follow it in the </a:t>
            </a:r>
            <a:r>
              <a:rPr lang="en-GB" dirty="0" err="1"/>
              <a:t>Dockerfile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0466877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2962242"/>
          </a:xfrm>
        </p:spPr>
        <p:txBody>
          <a:bodyPr/>
          <a:lstStyle/>
          <a:p>
            <a:r>
              <a:rPr lang="en-GB" dirty="0"/>
              <a:t>Although ADD and COPY are functionally similar, generally speaking, COPY is preferred. That’s because it’s more transparent than ADD. </a:t>
            </a:r>
            <a:endParaRPr lang="en-GB" dirty="0" smtClean="0"/>
          </a:p>
          <a:p>
            <a:r>
              <a:rPr lang="en-GB" dirty="0" smtClean="0"/>
              <a:t>COPY </a:t>
            </a:r>
            <a:r>
              <a:rPr lang="en-GB" dirty="0"/>
              <a:t>only supports the basic copying of local files into the container, while ADD has some features (like local-only tar extraction </a:t>
            </a:r>
            <a:r>
              <a:rPr lang="en-GB" strike="sngStrike" dirty="0"/>
              <a:t>and remote URL support</a:t>
            </a:r>
            <a:r>
              <a:rPr lang="en-GB" dirty="0"/>
              <a:t>) that are not immediately obvious. </a:t>
            </a:r>
            <a:endParaRPr lang="en-GB" dirty="0" smtClean="0"/>
          </a:p>
          <a:p>
            <a:r>
              <a:rPr lang="en-GB" dirty="0" smtClean="0"/>
              <a:t>Consequently</a:t>
            </a:r>
            <a:r>
              <a:rPr lang="en-GB" dirty="0"/>
              <a:t>, the best use for ADD is local </a:t>
            </a:r>
            <a:r>
              <a:rPr lang="en-GB" b="1" dirty="0"/>
              <a:t>tar file </a:t>
            </a:r>
            <a:r>
              <a:rPr lang="en-GB" dirty="0"/>
              <a:t>auto-extraction into the image, as in ADD </a:t>
            </a:r>
            <a:r>
              <a:rPr lang="en-GB" dirty="0" err="1"/>
              <a:t>rootfs.tar.xz</a:t>
            </a:r>
            <a:r>
              <a:rPr lang="en-GB" dirty="0"/>
              <a:t> /.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1984" y="4062515"/>
            <a:ext cx="6083781" cy="92333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COPY</a:t>
            </a:r>
            <a:r>
              <a:rPr lang="en-GB" dirty="0"/>
              <a:t> resources/jdk-7u79-linux-x64.tar.gz </a:t>
            </a:r>
            <a:r>
              <a:rPr lang="en-GB" dirty="0" smtClean="0"/>
              <a:t>  /</a:t>
            </a:r>
            <a:r>
              <a:rPr lang="en-GB" dirty="0" err="1"/>
              <a:t>tmp</a:t>
            </a:r>
            <a:r>
              <a:rPr lang="en-GB" dirty="0"/>
              <a:t>/</a:t>
            </a:r>
          </a:p>
          <a:p>
            <a:r>
              <a:rPr lang="en-GB" dirty="0"/>
              <a:t>RUN tar -</a:t>
            </a:r>
            <a:r>
              <a:rPr lang="en-GB" dirty="0" err="1"/>
              <a:t>zxvf</a:t>
            </a:r>
            <a:r>
              <a:rPr lang="en-GB" dirty="0"/>
              <a:t> /</a:t>
            </a:r>
            <a:r>
              <a:rPr lang="en-GB" dirty="0" err="1"/>
              <a:t>tmp</a:t>
            </a:r>
            <a:r>
              <a:rPr lang="en-GB" dirty="0"/>
              <a:t>/jdk-7u79-linux-x64.tar.gz </a:t>
            </a:r>
            <a:r>
              <a:rPr lang="en-GB" dirty="0" smtClean="0"/>
              <a:t>  -</a:t>
            </a:r>
            <a:r>
              <a:rPr lang="en-GB" dirty="0"/>
              <a:t>C /</a:t>
            </a:r>
            <a:r>
              <a:rPr lang="en-GB" dirty="0" err="1"/>
              <a:t>usr</a:t>
            </a:r>
            <a:r>
              <a:rPr lang="en-GB" dirty="0"/>
              <a:t>/local</a:t>
            </a:r>
          </a:p>
          <a:p>
            <a:r>
              <a:rPr lang="en-GB" dirty="0"/>
              <a:t>RUN </a:t>
            </a:r>
            <a:r>
              <a:rPr lang="en-GB" dirty="0" err="1"/>
              <a:t>rm</a:t>
            </a:r>
            <a:r>
              <a:rPr lang="en-GB" dirty="0"/>
              <a:t> </a:t>
            </a:r>
            <a:r>
              <a:rPr lang="en-GB" dirty="0" smtClean="0"/>
              <a:t>  /</a:t>
            </a:r>
            <a:r>
              <a:rPr lang="en-GB" dirty="0" err="1"/>
              <a:t>tmp</a:t>
            </a:r>
            <a:r>
              <a:rPr lang="en-GB" dirty="0"/>
              <a:t>/jdk-7u79-linux-x64.tar.gz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91984" y="5461709"/>
            <a:ext cx="5570820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ADD</a:t>
            </a:r>
            <a:r>
              <a:rPr lang="en-GB" dirty="0"/>
              <a:t> resources/jdk-7u79-linux-x64.tar.gz </a:t>
            </a:r>
            <a:r>
              <a:rPr lang="en-GB" dirty="0" smtClean="0"/>
              <a:t>   /</a:t>
            </a:r>
            <a:r>
              <a:rPr lang="en-GB" dirty="0" err="1"/>
              <a:t>usr</a:t>
            </a:r>
            <a:r>
              <a:rPr lang="en-GB" dirty="0"/>
              <a:t>/local/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24606" y="5056901"/>
            <a:ext cx="21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…or the equivalent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7123540" y="4139115"/>
            <a:ext cx="190731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using COPY means we can remove files we do not want in the image (because image size matters)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 bwMode="auto">
          <a:xfrm flipH="1">
            <a:off x="4815509" y="4800600"/>
            <a:ext cx="2295939" cy="9939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63759017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DockerFile</a:t>
            </a:r>
            <a:r>
              <a:rPr lang="en-GB" dirty="0"/>
              <a:t>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433310" cy="4114800"/>
          </a:xfrm>
        </p:spPr>
        <p:txBody>
          <a:bodyPr/>
          <a:lstStyle/>
          <a:p>
            <a:r>
              <a:rPr lang="en-GB" b="1" dirty="0" smtClean="0"/>
              <a:t>ENV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Set environment variables for the Docker container</a:t>
            </a:r>
          </a:p>
          <a:p>
            <a:endParaRPr lang="en-GB" dirty="0"/>
          </a:p>
          <a:p>
            <a:r>
              <a:rPr lang="en-GB" dirty="0" smtClean="0"/>
              <a:t>Example: Create a environment variable “number” with the value 2, </a:t>
            </a:r>
            <a:r>
              <a:rPr lang="en-GB" dirty="0" err="1" smtClean="0"/>
              <a:t>etc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ENV number = 2</a:t>
            </a:r>
            <a:br>
              <a:rPr lang="en-GB" dirty="0" smtClean="0"/>
            </a:br>
            <a:r>
              <a:rPr lang="en-GB" dirty="0" smtClean="0"/>
              <a:t>ENV name=“Bob” message=“hello”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RUN echo $number      </a:t>
            </a:r>
            <a:r>
              <a:rPr lang="en-GB" dirty="0" smtClean="0">
                <a:sym typeface="Wingdings" panose="05000000000000000000" pitchFamily="2" charset="2"/>
              </a:rPr>
              <a:t> echo the environmental variable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38588714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" y="1724025"/>
            <a:ext cx="8574405" cy="4114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ubuntu:14.04                               </a:t>
            </a:r>
            <a:r>
              <a:rPr lang="en-GB" dirty="0" smtClean="0">
                <a:sym typeface="Wingdings" panose="05000000000000000000" pitchFamily="2" charset="2"/>
              </a:rPr>
              <a:t> baseline OS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					</a:t>
            </a:r>
            <a:r>
              <a:rPr lang="en-GB" u="sng" dirty="0" smtClean="0">
                <a:sym typeface="Wingdings" panose="05000000000000000000" pitchFamily="2" charset="2"/>
              </a:rPr>
              <a:t>Terminal </a:t>
            </a:r>
            <a:r>
              <a:rPr lang="en-GB" u="sng" dirty="0">
                <a:sym typeface="Wingdings" panose="05000000000000000000" pitchFamily="2" charset="2"/>
              </a:rPr>
              <a:t>commands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update                                Update software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install –y 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                    install 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COPY  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   /</a:t>
            </a:r>
            <a:r>
              <a:rPr lang="en-GB" dirty="0" err="1" smtClean="0">
                <a:sym typeface="Wingdings" panose="05000000000000000000" pitchFamily="2" charset="2"/>
              </a:rPr>
              <a:t>etc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    add 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from host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COPY </a:t>
            </a:r>
            <a:r>
              <a:rPr lang="en-GB" dirty="0" smtClean="0">
                <a:sym typeface="Wingdings" panose="05000000000000000000" pitchFamily="2" charset="2"/>
              </a:rPr>
              <a:t>./www-data   /www-data                     add website files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 </a:t>
            </a:r>
            <a:r>
              <a:rPr lang="en-GB" dirty="0">
                <a:sym typeface="Wingdings" panose="05000000000000000000" pitchFamily="2" charset="2"/>
              </a:rPr>
              <a:t>80 </a:t>
            </a:r>
            <a:r>
              <a:rPr lang="en-GB" dirty="0" smtClean="0">
                <a:sym typeface="Wingdings" panose="05000000000000000000" pitchFamily="2" charset="2"/>
              </a:rPr>
              <a:t>				 expose port 80 to host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”]                                           run command </a:t>
            </a:r>
            <a:r>
              <a:rPr lang="en-GB" i="1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5395869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980" y="1036320"/>
            <a:ext cx="8275320" cy="480250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node:carbon</a:t>
            </a:r>
            <a:r>
              <a:rPr lang="en-GB" dirty="0" smtClean="0"/>
              <a:t>                 </a:t>
            </a:r>
            <a:r>
              <a:rPr lang="en-GB" dirty="0" smtClean="0">
                <a:sym typeface="Wingdings" panose="05000000000000000000" pitchFamily="2" charset="2"/>
              </a:rPr>
              <a:t> baseline OS with node.js installed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WORKDIR /</a:t>
            </a:r>
            <a:r>
              <a:rPr lang="en-GB" dirty="0" err="1" smtClean="0"/>
              <a:t>usr</a:t>
            </a:r>
            <a:r>
              <a:rPr lang="en-GB" dirty="0" smtClean="0"/>
              <a:t>/</a:t>
            </a:r>
            <a:r>
              <a:rPr lang="en-GB" dirty="0" err="1" smtClean="0"/>
              <a:t>src</a:t>
            </a:r>
            <a:r>
              <a:rPr lang="en-GB" dirty="0" smtClean="0"/>
              <a:t>/app	          </a:t>
            </a:r>
            <a:r>
              <a:rPr lang="en-GB" dirty="0" smtClean="0">
                <a:sym typeface="Wingdings" panose="05000000000000000000" pitchFamily="2" charset="2"/>
              </a:rPr>
              <a:t> the app directory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COPY package*.</a:t>
            </a:r>
            <a:r>
              <a:rPr lang="en-GB" dirty="0" err="1" smtClean="0"/>
              <a:t>json</a:t>
            </a:r>
            <a:r>
              <a:rPr lang="en-GB" dirty="0" smtClean="0"/>
              <a:t>  ./           </a:t>
            </a:r>
            <a:r>
              <a:rPr lang="en-GB" dirty="0" smtClean="0">
                <a:sym typeface="Wingdings" panose="05000000000000000000" pitchFamily="2" charset="2"/>
              </a:rPr>
              <a:t> copy from host to container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    WORKDIR directory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install                        install the “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” installer software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#OR RUN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install --only=production</a:t>
            </a:r>
          </a:p>
          <a:p>
            <a:pPr marL="0" indent="0">
              <a:buNone/>
            </a:pPr>
            <a:endParaRPr lang="en-GB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dirty="0" smtClean="0">
                <a:sym typeface="Wingdings" panose="05000000000000000000" pitchFamily="2" charset="2"/>
              </a:rPr>
              <a:t>COPY  .   .                                copy contents of the current host </a:t>
            </a:r>
            <a:r>
              <a:rPr lang="en-GB" dirty="0" err="1" smtClean="0">
                <a:sym typeface="Wingdings" panose="05000000000000000000" pitchFamily="2" charset="2"/>
              </a:rPr>
              <a:t>dir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to the WORKDIR directory in the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container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8000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”, “start”]               execute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start in container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4562375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host </a:t>
            </a:r>
            <a:r>
              <a:rPr lang="en-GB" dirty="0" err="1" smtClean="0"/>
              <a:t>dir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1058779" y="4403558"/>
            <a:ext cx="394636" cy="22619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1706893" y="4562375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 </a:t>
            </a:r>
            <a:r>
              <a:rPr lang="en-GB" dirty="0" err="1" smtClean="0"/>
              <a:t>dir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 flipV="1">
            <a:off x="1862489" y="4442059"/>
            <a:ext cx="144379" cy="18769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29041778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3880" y="998220"/>
            <a:ext cx="8107680" cy="484060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openjdk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ENV SPRING_OUTPUT_ANSI_ENABLED=ALWAYS \</a:t>
            </a:r>
            <a:r>
              <a:rPr lang="en-GB" dirty="0"/>
              <a:t>	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=0 \</a:t>
            </a:r>
            <a:br>
              <a:rPr lang="en-GB" dirty="0" smtClean="0"/>
            </a:br>
            <a:r>
              <a:rPr lang="en-GB" dirty="0" smtClean="0"/>
              <a:t>	JAVA_OPTS=“”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CMD echo “We are running” &amp;&amp; \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sleep $(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) &amp;&amp; \</a:t>
            </a:r>
            <a:br>
              <a:rPr lang="en-GB" dirty="0" smtClean="0"/>
            </a:br>
            <a:r>
              <a:rPr lang="en-GB" dirty="0" smtClean="0"/>
              <a:t>	java $(JAVA_OPTS) -</a:t>
            </a:r>
            <a:r>
              <a:rPr lang="en-GB" dirty="0" err="1" smtClean="0"/>
              <a:t>Djava.security.egd</a:t>
            </a:r>
            <a:r>
              <a:rPr lang="en-GB" dirty="0" smtClean="0"/>
              <a:t>=file:/dev/./</a:t>
            </a:r>
            <a:r>
              <a:rPr lang="en-GB" dirty="0" err="1" smtClean="0"/>
              <a:t>urandom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                                             -jar /</a:t>
            </a:r>
            <a:r>
              <a:rPr lang="en-GB" dirty="0" err="1" smtClean="0"/>
              <a:t>app.war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EXPOSE 8000 5701/</a:t>
            </a:r>
            <a:r>
              <a:rPr lang="en-GB" dirty="0" err="1" smtClean="0"/>
              <a:t>udp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ym typeface="Wingdings" panose="05000000000000000000" pitchFamily="2" charset="2"/>
              </a:rPr>
              <a:t>COPY</a:t>
            </a:r>
            <a:r>
              <a:rPr lang="en-GB" dirty="0" smtClean="0"/>
              <a:t> *.war     /</a:t>
            </a:r>
            <a:r>
              <a:rPr lang="en-GB" dirty="0" err="1" smtClean="0"/>
              <a:t>app.war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45380" y="1242060"/>
            <a:ext cx="2467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Environment variables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633721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.</a:t>
            </a:r>
            <a:r>
              <a:rPr lang="en-GB" dirty="0" err="1" smtClean="0"/>
              <a:t>dockerignore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82040"/>
            <a:ext cx="7029450" cy="4756785"/>
          </a:xfrm>
        </p:spPr>
        <p:txBody>
          <a:bodyPr/>
          <a:lstStyle/>
          <a:p>
            <a:r>
              <a:rPr lang="en-GB" dirty="0" smtClean="0"/>
              <a:t>This is another text file placed in the same directory as the </a:t>
            </a:r>
            <a:r>
              <a:rPr lang="en-GB" dirty="0" err="1" smtClean="0"/>
              <a:t>DockerFile</a:t>
            </a:r>
            <a:r>
              <a:rPr lang="en-GB" dirty="0" smtClean="0"/>
              <a:t> file</a:t>
            </a:r>
          </a:p>
          <a:p>
            <a:r>
              <a:rPr lang="en-GB" dirty="0" smtClean="0"/>
              <a:t>Specifies files to ignore during an ADD or COPY because the container does not need them</a:t>
            </a:r>
          </a:p>
          <a:p>
            <a:endParaRPr lang="en-GB" dirty="0"/>
          </a:p>
          <a:p>
            <a:r>
              <a:rPr lang="en-GB" dirty="0" smtClean="0"/>
              <a:t>Example: Ignore all .txt files</a:t>
            </a:r>
            <a:br>
              <a:rPr lang="en-GB" dirty="0" smtClean="0"/>
            </a:br>
            <a:r>
              <a:rPr lang="en-GB" dirty="0" smtClean="0"/>
              <a:t>*.txt</a:t>
            </a:r>
          </a:p>
          <a:p>
            <a:r>
              <a:rPr lang="en-GB" dirty="0"/>
              <a:t>Example: Ignore </a:t>
            </a:r>
            <a:r>
              <a:rPr lang="en-GB" dirty="0" smtClean="0"/>
              <a:t>all files except </a:t>
            </a:r>
            <a:r>
              <a:rPr lang="en-GB" dirty="0"/>
              <a:t>.jar and .war </a:t>
            </a:r>
            <a:r>
              <a:rPr lang="en-GB" dirty="0" smtClean="0"/>
              <a:t>files</a:t>
            </a:r>
            <a:br>
              <a:rPr lang="en-GB" dirty="0" smtClean="0"/>
            </a:br>
            <a:r>
              <a:rPr lang="en-GB" dirty="0" smtClean="0"/>
              <a:t>*.*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!*.jar</a:t>
            </a:r>
            <a:br>
              <a:rPr lang="en-GB" dirty="0"/>
            </a:br>
            <a:r>
              <a:rPr lang="en-GB" dirty="0"/>
              <a:t>!*.war </a:t>
            </a:r>
          </a:p>
          <a:p>
            <a:r>
              <a:rPr lang="en-GB" dirty="0" smtClean="0"/>
              <a:t>Example: </a:t>
            </a:r>
            <a:r>
              <a:rPr lang="en-GB" dirty="0" err="1" smtClean="0"/>
              <a:t>Ingore</a:t>
            </a:r>
            <a:r>
              <a:rPr lang="en-GB" dirty="0" smtClean="0"/>
              <a:t> files and directories starting with </a:t>
            </a:r>
            <a:r>
              <a:rPr lang="en-GB" i="1" dirty="0" smtClean="0"/>
              <a:t>temp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temp*</a:t>
            </a:r>
          </a:p>
          <a:p>
            <a:r>
              <a:rPr lang="en-GB" dirty="0" smtClean="0"/>
              <a:t>Example</a:t>
            </a:r>
            <a:r>
              <a:rPr lang="en-GB" dirty="0"/>
              <a:t>:  Exclude files and directories starting with </a:t>
            </a:r>
            <a:r>
              <a:rPr lang="en-GB" i="1" dirty="0"/>
              <a:t>temp</a:t>
            </a:r>
            <a:r>
              <a:rPr lang="en-GB" dirty="0"/>
              <a:t> from any subdirectory that is two levels below the root</a:t>
            </a:r>
            <a:r>
              <a:rPr lang="en-GB" dirty="0" smtClean="0"/>
              <a:t>.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*/*/temp*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9544576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Images Revisited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6044" y="1097280"/>
            <a:ext cx="2403222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 smtClean="0"/>
          </a:p>
          <a:p>
            <a:r>
              <a:rPr lang="en-GB" dirty="0" smtClean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node:carbon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WORKDIR 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  <a:endParaRPr lang="en-GB" dirty="0"/>
          </a:p>
        </p:txBody>
      </p:sp>
      <p:sp>
        <p:nvSpPr>
          <p:cNvPr id="6" name="Regular Pentagon 5"/>
          <p:cNvSpPr/>
          <p:nvPr/>
        </p:nvSpPr>
        <p:spPr bwMode="auto">
          <a:xfrm>
            <a:off x="3543300" y="2263140"/>
            <a:ext cx="1615440" cy="1577340"/>
          </a:xfrm>
          <a:prstGeom prst="pentagon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DockerHub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8" name="Straight Arrow Connector 7"/>
          <p:cNvCxnSpPr>
            <a:endCxn id="5" idx="3"/>
          </p:cNvCxnSpPr>
          <p:nvPr/>
        </p:nvCxnSpPr>
        <p:spPr bwMode="auto">
          <a:xfrm flipH="1" flipV="1">
            <a:off x="2759266" y="1835944"/>
            <a:ext cx="1138142" cy="73866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728144" y="1935480"/>
            <a:ext cx="3134191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/>
          </a:p>
          <a:p>
            <a:r>
              <a:rPr lang="en-GB" dirty="0" smtClean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buildpack-deps:jessie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WORKDIR 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  <a:endParaRPr lang="en-GB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>
            <a:off x="4859464" y="2430780"/>
            <a:ext cx="807720" cy="14382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4859464" y="4205366"/>
            <a:ext cx="2416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buildpack-deps:jessie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57175" y="659884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my_app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4859464" y="4649946"/>
            <a:ext cx="3698448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/>
          </a:p>
          <a:p>
            <a:r>
              <a:rPr lang="en-GB" dirty="0" smtClean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buildpack-deps:jessie-scm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WORKDIR 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5667184" y="1508284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node:carbon</a:t>
            </a:r>
            <a:endParaRPr lang="en-GB" dirty="0"/>
          </a:p>
        </p:txBody>
      </p:sp>
      <p:cxnSp>
        <p:nvCxnSpPr>
          <p:cNvPr id="17" name="Straight Arrow Connector 16"/>
          <p:cNvCxnSpPr>
            <a:endCxn id="9" idx="2"/>
          </p:cNvCxnSpPr>
          <p:nvPr/>
        </p:nvCxnSpPr>
        <p:spPr bwMode="auto">
          <a:xfrm flipV="1">
            <a:off x="6614160" y="3412808"/>
            <a:ext cx="681080" cy="59531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" name="TextBox 19"/>
          <p:cNvSpPr txBox="1"/>
          <p:nvPr/>
        </p:nvSpPr>
        <p:spPr>
          <a:xfrm>
            <a:off x="356044" y="3230374"/>
            <a:ext cx="272796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One </a:t>
            </a:r>
            <a:r>
              <a:rPr lang="en-GB" dirty="0" err="1" smtClean="0"/>
              <a:t>DockerFile</a:t>
            </a:r>
            <a:r>
              <a:rPr lang="en-GB" dirty="0" smtClean="0"/>
              <a:t> leads to another that leads to another, etc.</a:t>
            </a:r>
          </a:p>
          <a:p>
            <a:endParaRPr lang="en-GB" dirty="0"/>
          </a:p>
          <a:p>
            <a:r>
              <a:rPr lang="en-GB" dirty="0" smtClean="0"/>
              <a:t>Each builds an image.</a:t>
            </a:r>
          </a:p>
          <a:p>
            <a:r>
              <a:rPr lang="en-GB" dirty="0" err="1" smtClean="0"/>
              <a:t>my_app</a:t>
            </a:r>
            <a:r>
              <a:rPr lang="en-GB" dirty="0" smtClean="0"/>
              <a:t> pulls each of these images, but it does not necessarily have to rebuild each of them. </a:t>
            </a:r>
            <a:r>
              <a:rPr lang="en-GB" b="1" dirty="0" smtClean="0">
                <a:solidFill>
                  <a:srgbClr val="FF0000"/>
                </a:solidFill>
              </a:rPr>
              <a:t>The images are cached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765626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work for setting up the infrastructure for an application is now the responsibility of the developer</a:t>
            </a:r>
          </a:p>
          <a:p>
            <a:r>
              <a:rPr lang="en-GB" dirty="0" err="1" smtClean="0"/>
              <a:t>DockerFiles</a:t>
            </a:r>
            <a:r>
              <a:rPr lang="en-GB" dirty="0" smtClean="0"/>
              <a:t> can be submitted to version control along with the code for the application</a:t>
            </a:r>
          </a:p>
          <a:p>
            <a:r>
              <a:rPr lang="en-GB" dirty="0" smtClean="0"/>
              <a:t>They setup the </a:t>
            </a:r>
            <a:r>
              <a:rPr lang="en-GB" dirty="0" err="1" smtClean="0"/>
              <a:t>DockerFile</a:t>
            </a:r>
            <a:r>
              <a:rPr lang="en-GB" dirty="0" smtClean="0"/>
              <a:t> and this can be handed over to the software test department along with the code</a:t>
            </a:r>
          </a:p>
          <a:p>
            <a:r>
              <a:rPr lang="en-GB" dirty="0" smtClean="0"/>
              <a:t>WIN </a:t>
            </a:r>
            <a:r>
              <a:rPr lang="en-GB" dirty="0" err="1" smtClean="0"/>
              <a:t>WIN</a:t>
            </a:r>
            <a:r>
              <a:rPr lang="en-GB" dirty="0" smtClean="0"/>
              <a:t>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7504295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9845"/>
            <a:ext cx="7029450" cy="4678980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BUILDING THE</a:t>
            </a:r>
            <a:br>
              <a:rPr lang="en-GB" sz="9600" dirty="0" smtClean="0"/>
            </a:br>
            <a:r>
              <a:rPr lang="en-GB" sz="9600" dirty="0" smtClean="0"/>
              <a:t>IMAGE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935178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auto">
          <a:xfrm>
            <a:off x="1424539" y="2093495"/>
            <a:ext cx="5005137" cy="13687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</a:t>
            </a:r>
            <a:r>
              <a:rPr lang="en-GB" dirty="0"/>
              <a:t>a </a:t>
            </a:r>
            <a:r>
              <a:rPr lang="en-GB" dirty="0" smtClean="0"/>
              <a:t>Container</a:t>
            </a:r>
            <a:r>
              <a:rPr lang="en-GB" dirty="0"/>
              <a:t> </a:t>
            </a:r>
            <a:r>
              <a:rPr lang="en-GB" dirty="0" smtClean="0"/>
              <a:t>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31520"/>
            <a:ext cx="7029450" cy="5107305"/>
          </a:xfrm>
        </p:spPr>
        <p:txBody>
          <a:bodyPr/>
          <a:lstStyle/>
          <a:p>
            <a:r>
              <a:rPr lang="en-GB" dirty="0" smtClean="0"/>
              <a:t>Use </a:t>
            </a:r>
            <a:r>
              <a:rPr lang="en-GB" dirty="0"/>
              <a:t>Docker to prepare our software and its execution environment by packing them onto a file system</a:t>
            </a:r>
            <a:r>
              <a:rPr lang="en-GB" dirty="0" smtClean="0"/>
              <a:t>.</a:t>
            </a:r>
          </a:p>
          <a:p>
            <a:r>
              <a:rPr lang="en-GB" dirty="0" smtClean="0"/>
              <a:t>Example: Make a folder 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/>
              <a:t> </a:t>
            </a:r>
            <a:r>
              <a:rPr lang="en-GB" dirty="0" smtClean="0"/>
              <a:t>add a file called “</a:t>
            </a:r>
            <a:r>
              <a:rPr lang="en-GB" b="1" dirty="0" err="1" smtClean="0"/>
              <a:t>DockerFile</a:t>
            </a:r>
            <a:r>
              <a:rPr lang="en-GB" dirty="0" smtClean="0"/>
              <a:t>” to it with the following content:</a:t>
            </a:r>
          </a:p>
          <a:p>
            <a:pPr marL="400050" lvl="1" indent="0">
              <a:buNone/>
            </a:pPr>
            <a:r>
              <a:rPr lang="en-GB" dirty="0" smtClean="0"/>
              <a:t>FROM </a:t>
            </a:r>
            <a:r>
              <a:rPr lang="en-GB" dirty="0" err="1"/>
              <a:t>ubuntu</a:t>
            </a:r>
            <a:endParaRPr lang="en-GB" dirty="0"/>
          </a:p>
          <a:p>
            <a:pPr marL="400050" lvl="1" indent="0">
              <a:buNone/>
            </a:pPr>
            <a:r>
              <a:rPr lang="en-GB" dirty="0"/>
              <a:t>RUN apt-get update &amp;&amp; apt-get install -y </a:t>
            </a:r>
            <a:r>
              <a:rPr lang="en-GB" dirty="0" err="1"/>
              <a:t>nginx</a:t>
            </a:r>
            <a:endParaRPr lang="en-GB" dirty="0"/>
          </a:p>
          <a:p>
            <a:pPr marL="400050" lvl="1" indent="0">
              <a:buNone/>
            </a:pPr>
            <a:r>
              <a:rPr lang="en-GB" dirty="0"/>
              <a:t>EXPOSE 80</a:t>
            </a:r>
          </a:p>
          <a:p>
            <a:pPr marL="400050" lvl="1" indent="0">
              <a:buNone/>
            </a:pPr>
            <a:r>
              <a:rPr lang="en-GB" dirty="0"/>
              <a:t>ENTRYPOINT ["</a:t>
            </a:r>
            <a:r>
              <a:rPr lang="en-GB" dirty="0" err="1"/>
              <a:t>nginx</a:t>
            </a:r>
            <a:r>
              <a:rPr lang="en-GB" dirty="0"/>
              <a:t>", "-g", "daemon off</a:t>
            </a:r>
            <a:r>
              <a:rPr lang="en-GB" dirty="0" smtClean="0"/>
              <a:t>;"]</a:t>
            </a:r>
          </a:p>
          <a:p>
            <a:r>
              <a:rPr lang="en-GB" dirty="0" smtClean="0"/>
              <a:t>From command window and within the </a:t>
            </a:r>
            <a:r>
              <a:rPr lang="en-GB" dirty="0" smtClean="0">
                <a:solidFill>
                  <a:srgbClr val="FF0000"/>
                </a:solidFill>
              </a:rPr>
              <a:t>my-</a:t>
            </a:r>
            <a:r>
              <a:rPr lang="en-GB" dirty="0" err="1" smtClean="0">
                <a:solidFill>
                  <a:srgbClr val="FF0000"/>
                </a:solidFill>
              </a:rPr>
              <a:t>nginx</a:t>
            </a:r>
            <a:r>
              <a:rPr lang="en-GB" dirty="0" smtClean="0"/>
              <a:t> folder, execute one of these commands</a:t>
            </a:r>
          </a:p>
          <a:p>
            <a:pPr marL="0" indent="0">
              <a:buNone/>
            </a:pPr>
            <a:r>
              <a:rPr lang="en-GB" dirty="0"/>
              <a:t>	</a:t>
            </a:r>
            <a:endParaRPr lang="en-GB" sz="4800" i="1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Interestingly we can pull a Linux “</a:t>
            </a:r>
            <a:r>
              <a:rPr lang="en-GB" dirty="0" err="1" smtClean="0"/>
              <a:t>ubuntu</a:t>
            </a:r>
            <a:r>
              <a:rPr lang="en-GB" dirty="0" smtClean="0"/>
              <a:t>” image on Windows because Docker is running on Hyper-V which is a Type 1 hypervisor and supports any OS</a:t>
            </a:r>
          </a:p>
          <a:p>
            <a:r>
              <a:rPr lang="en-GB" dirty="0" smtClean="0"/>
              <a:t>See note on warnings on next slide!!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618416" y="4312384"/>
            <a:ext cx="2172390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Builds image called</a:t>
            </a:r>
            <a:br>
              <a:rPr lang="en-GB" dirty="0" smtClean="0"/>
            </a:br>
            <a:r>
              <a:rPr lang="en-GB" dirty="0" err="1" smtClean="0"/>
              <a:t>my-nginx:latest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094943" y="4173885"/>
            <a:ext cx="4442242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image build  .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build --tag </a:t>
            </a:r>
            <a:r>
              <a:rPr lang="en-GB" i="1" dirty="0" err="1" smtClean="0">
                <a:solidFill>
                  <a:srgbClr val="FF0000"/>
                </a:solidFill>
              </a:rPr>
              <a:t>my-nginx:latest</a:t>
            </a:r>
            <a:r>
              <a:rPr lang="en-GB" i="1" dirty="0" smtClean="0"/>
              <a:t> </a:t>
            </a:r>
            <a:r>
              <a:rPr lang="en-GB" i="1" dirty="0"/>
              <a:t>.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/>
              <a:t>image </a:t>
            </a:r>
            <a:r>
              <a:rPr lang="en-GB" i="1" dirty="0"/>
              <a:t>build </a:t>
            </a:r>
            <a:r>
              <a:rPr lang="en-GB" i="1" dirty="0" smtClean="0"/>
              <a:t>-t 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/>
              <a:t> </a:t>
            </a:r>
            <a:r>
              <a:rPr lang="en-GB" i="1" dirty="0"/>
              <a:t>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833937" y="2261936"/>
            <a:ext cx="2033838" cy="120032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</a:t>
            </a:r>
          </a:p>
          <a:p>
            <a:r>
              <a:rPr lang="en-GB" dirty="0" smtClean="0"/>
              <a:t>my-</a:t>
            </a:r>
            <a:r>
              <a:rPr lang="en-GB" dirty="0" err="1" smtClean="0"/>
              <a:t>ngnix</a:t>
            </a:r>
            <a:r>
              <a:rPr lang="en-GB" dirty="0" smtClean="0"/>
              <a:t> is a name we choose to use</a:t>
            </a:r>
            <a:endParaRPr lang="en-GB" dirty="0"/>
          </a:p>
        </p:txBody>
      </p:sp>
      <p:sp>
        <p:nvSpPr>
          <p:cNvPr id="8" name="Left Brace 7"/>
          <p:cNvSpPr/>
          <p:nvPr/>
        </p:nvSpPr>
        <p:spPr bwMode="auto">
          <a:xfrm>
            <a:off x="1752600" y="4173886"/>
            <a:ext cx="342343" cy="923330"/>
          </a:xfrm>
          <a:prstGeom prst="leftBrace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9375" y="4259380"/>
            <a:ext cx="21140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commands are equivalent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677842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Note: </a:t>
            </a:r>
            <a:r>
              <a:rPr lang="en-GB" dirty="0" smtClean="0"/>
              <a:t>You may see the following warning: </a:t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i="1" dirty="0"/>
              <a:t>You are building a Docker image from Windows against a non-Windows Docker host</a:t>
            </a:r>
            <a:r>
              <a:rPr lang="en-GB" i="1" dirty="0" smtClean="0"/>
              <a:t>.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dirty="0" smtClean="0"/>
              <a:t>This indicates </a:t>
            </a:r>
            <a:r>
              <a:rPr lang="en-GB" dirty="0"/>
              <a:t>that the Windows </a:t>
            </a:r>
            <a:r>
              <a:rPr lang="en-GB" dirty="0" smtClean="0"/>
              <a:t>file system </a:t>
            </a:r>
            <a:r>
              <a:rPr lang="en-GB" dirty="0"/>
              <a:t>does not have an option to mark a file as 'executable'. Therefore, building a </a:t>
            </a:r>
            <a:r>
              <a:rPr lang="en-GB" dirty="0" smtClean="0"/>
              <a:t>Linux </a:t>
            </a:r>
            <a:r>
              <a:rPr lang="en-GB" dirty="0"/>
              <a:t>image from a Windows machine would therefore break the image if a file has to be marked executable.</a:t>
            </a:r>
          </a:p>
          <a:p>
            <a:pPr lvl="1"/>
            <a:r>
              <a:rPr lang="en-GB" dirty="0" smtClean="0"/>
              <a:t>Files </a:t>
            </a:r>
            <a:r>
              <a:rPr lang="en-GB" dirty="0"/>
              <a:t>are marked executable by default when building from a windows </a:t>
            </a:r>
            <a:r>
              <a:rPr lang="en-GB" dirty="0" smtClean="0"/>
              <a:t>client</a:t>
            </a:r>
          </a:p>
          <a:p>
            <a:endParaRPr lang="en-GB" dirty="0"/>
          </a:p>
          <a:p>
            <a:r>
              <a:rPr lang="en-GB" b="1" u="sng" dirty="0" smtClean="0"/>
              <a:t>We can ignore this warning</a:t>
            </a:r>
            <a:endParaRPr lang="en-GB" b="1" u="sng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4673340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View Docker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4143" y="1724025"/>
            <a:ext cx="7748337" cy="4114800"/>
          </a:xfrm>
        </p:spPr>
        <p:txBody>
          <a:bodyPr/>
          <a:lstStyle/>
          <a:p>
            <a:r>
              <a:rPr lang="en-GB" dirty="0" smtClean="0"/>
              <a:t>To list (ls) the Docker images you have created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</a:t>
            </a:r>
            <a:r>
              <a:rPr lang="en-GB" dirty="0" smtClean="0"/>
              <a:t>		  </a:t>
            </a:r>
            <a:r>
              <a:rPr lang="en-GB" dirty="0" smtClean="0">
                <a:sym typeface="Wingdings" panose="05000000000000000000" pitchFamily="2" charset="2"/>
              </a:rPr>
              <a:t> List all images</a:t>
            </a:r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image </a:t>
            </a:r>
            <a:r>
              <a:rPr lang="en-GB" i="1" dirty="0" smtClean="0"/>
              <a:t>ls                </a:t>
            </a:r>
            <a:r>
              <a:rPr lang="en-GB" dirty="0" smtClean="0">
                <a:sym typeface="Wingdings" panose="05000000000000000000" pitchFamily="2" charset="2"/>
              </a:rPr>
              <a:t> List all running images</a:t>
            </a:r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image ls </a:t>
            </a:r>
            <a:r>
              <a:rPr lang="en-GB" i="1" dirty="0" smtClean="0"/>
              <a:t>*</a:t>
            </a:r>
            <a:r>
              <a:rPr lang="en-GB" i="1" dirty="0" err="1" smtClean="0"/>
              <a:t>nginx</a:t>
            </a:r>
            <a:r>
              <a:rPr lang="en-GB" dirty="0" smtClean="0"/>
              <a:t>     </a:t>
            </a:r>
            <a:r>
              <a:rPr lang="en-GB" dirty="0" smtClean="0">
                <a:sym typeface="Wingdings" panose="05000000000000000000" pitchFamily="2" charset="2"/>
              </a:rPr>
              <a:t></a:t>
            </a:r>
            <a:r>
              <a:rPr lang="en-GB" dirty="0" smtClean="0"/>
              <a:t>  Just l</a:t>
            </a:r>
            <a:r>
              <a:rPr lang="en-GB" dirty="0" smtClean="0">
                <a:sym typeface="Wingdings" panose="05000000000000000000" pitchFamily="2" charset="2"/>
              </a:rPr>
              <a:t>ist images ending in “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”</a:t>
            </a:r>
            <a:endParaRPr lang="en-GB" i="1" dirty="0" smtClean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/>
              <a:t>REPOSITORY  TAG     IMAGE ID      </a:t>
            </a:r>
            <a:r>
              <a:rPr lang="en-GB" dirty="0" smtClean="0"/>
              <a:t>     CREATED         </a:t>
            </a:r>
            <a:r>
              <a:rPr lang="en-GB" dirty="0"/>
              <a:t>SIZE</a:t>
            </a:r>
          </a:p>
          <a:p>
            <a:pPr marL="0" indent="0">
              <a:buNone/>
            </a:pPr>
            <a:r>
              <a:rPr lang="en-GB" dirty="0"/>
              <a:t>my-</a:t>
            </a:r>
            <a:r>
              <a:rPr lang="en-GB" dirty="0" err="1"/>
              <a:t>nginx</a:t>
            </a:r>
            <a:r>
              <a:rPr lang="en-GB" dirty="0"/>
              <a:t>    </a:t>
            </a:r>
            <a:r>
              <a:rPr lang="en-GB" dirty="0" smtClean="0"/>
              <a:t>       latest    0a393c45ed34  </a:t>
            </a:r>
            <a:r>
              <a:rPr lang="en-GB" dirty="0"/>
              <a:t>18 minutes ago  216MB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2602337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Remove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Remove one or more images (from </a:t>
            </a:r>
            <a:r>
              <a:rPr lang="en-GB" smtClean="0"/>
              <a:t>private repository)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rmi</a:t>
            </a:r>
            <a:r>
              <a:rPr lang="en-GB" i="1" dirty="0" smtClean="0"/>
              <a:t>  my-</a:t>
            </a:r>
            <a:r>
              <a:rPr lang="en-GB" i="1" dirty="0" err="1" smtClean="0"/>
              <a:t>nginx</a:t>
            </a:r>
            <a:endParaRPr lang="en-GB" i="1" dirty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err="1"/>
              <a:t>rmi</a:t>
            </a:r>
            <a:r>
              <a:rPr lang="en-GB" i="1" dirty="0"/>
              <a:t> </a:t>
            </a:r>
            <a:r>
              <a:rPr lang="en-GB" i="1" dirty="0" smtClean="0"/>
              <a:t> test1  test2:latest</a:t>
            </a:r>
          </a:p>
          <a:p>
            <a:endParaRPr lang="en-GB" dirty="0" smtClean="0"/>
          </a:p>
          <a:p>
            <a:r>
              <a:rPr lang="en-GB" dirty="0" smtClean="0"/>
              <a:t>Force the removal using --force or -f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err="1" smtClean="0"/>
              <a:t>rmi</a:t>
            </a:r>
            <a:r>
              <a:rPr lang="en-GB" i="1" dirty="0" smtClean="0"/>
              <a:t> -f  </a:t>
            </a:r>
            <a:r>
              <a:rPr lang="en-GB" i="1" dirty="0"/>
              <a:t>my-</a:t>
            </a:r>
            <a:r>
              <a:rPr lang="en-GB" i="1" dirty="0" err="1"/>
              <a:t>nginx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List all images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images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6626206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SHIP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9848922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Registries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9154"/>
            <a:ext cx="7029450" cy="4789671"/>
          </a:xfrm>
        </p:spPr>
        <p:txBody>
          <a:bodyPr/>
          <a:lstStyle/>
          <a:p>
            <a:r>
              <a:rPr lang="en-GB" dirty="0"/>
              <a:t>Typically ship Docker images via a Docker registry</a:t>
            </a:r>
          </a:p>
          <a:p>
            <a:r>
              <a:rPr lang="en-GB" dirty="0"/>
              <a:t>The public registry hosted by Docker Inc. is called </a:t>
            </a:r>
            <a:r>
              <a:rPr lang="en-GB" b="1" dirty="0"/>
              <a:t>Docker Hub</a:t>
            </a:r>
          </a:p>
          <a:p>
            <a:r>
              <a:rPr lang="en-GB" dirty="0"/>
              <a:t>To ship a Docker image to a </a:t>
            </a:r>
            <a:r>
              <a:rPr lang="en-GB" dirty="0" smtClean="0"/>
              <a:t>registry use:</a:t>
            </a:r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push</a:t>
            </a:r>
            <a:endParaRPr lang="en-GB" i="1" dirty="0"/>
          </a:p>
          <a:p>
            <a:r>
              <a:rPr lang="en-GB" dirty="0" smtClean="0"/>
              <a:t>To download an image from a registry use: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pull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Manually pulling image</a:t>
            </a:r>
            <a:endParaRPr lang="en-GB" i="1" dirty="0" smtClean="0"/>
          </a:p>
          <a:p>
            <a:pPr lvl="1"/>
            <a:r>
              <a:rPr lang="en-GB" dirty="0" smtClean="0"/>
              <a:t>However, running</a:t>
            </a:r>
            <a:r>
              <a:rPr lang="en-GB" dirty="0"/>
              <a:t> a </a:t>
            </a:r>
            <a:r>
              <a:rPr lang="en-GB" dirty="0" smtClean="0"/>
              <a:t>container causes </a:t>
            </a:r>
            <a:r>
              <a:rPr lang="en-GB" dirty="0"/>
              <a:t>its image </a:t>
            </a:r>
            <a:r>
              <a:rPr lang="en-GB" dirty="0" smtClean="0"/>
              <a:t>to </a:t>
            </a:r>
            <a:r>
              <a:rPr lang="en-GB" dirty="0"/>
              <a:t>be </a:t>
            </a:r>
            <a:r>
              <a:rPr lang="en-GB" u="sng" dirty="0"/>
              <a:t>automatically</a:t>
            </a:r>
            <a:r>
              <a:rPr lang="en-GB" dirty="0"/>
              <a:t> checked and downloaded to the host before </a:t>
            </a:r>
            <a:r>
              <a:rPr lang="en-GB" dirty="0" smtClean="0"/>
              <a:t>running i.e.  </a:t>
            </a:r>
            <a:r>
              <a:rPr lang="en-GB" i="1" dirty="0" err="1" smtClean="0"/>
              <a:t>docker</a:t>
            </a:r>
            <a:r>
              <a:rPr lang="en-GB" i="1" dirty="0" smtClean="0"/>
              <a:t> run image</a:t>
            </a:r>
            <a:endParaRPr lang="en-GB" dirty="0"/>
          </a:p>
          <a:p>
            <a:endParaRPr lang="en-GB" dirty="0" smtClean="0"/>
          </a:p>
          <a:p>
            <a:r>
              <a:rPr lang="en-GB" b="1" u="sng" dirty="0">
                <a:solidFill>
                  <a:srgbClr val="FF0000"/>
                </a:solidFill>
              </a:rPr>
              <a:t>A </a:t>
            </a:r>
            <a:r>
              <a:rPr lang="en-GB" b="1" u="sng" dirty="0" smtClean="0">
                <a:solidFill>
                  <a:srgbClr val="FF0000"/>
                </a:solidFill>
              </a:rPr>
              <a:t>private registry </a:t>
            </a:r>
            <a:r>
              <a:rPr lang="en-GB" b="1" u="sng" dirty="0">
                <a:solidFill>
                  <a:srgbClr val="FF0000"/>
                </a:solidFill>
              </a:rPr>
              <a:t>is an instance of the registry image, and runs within Docker</a:t>
            </a:r>
            <a:r>
              <a:rPr lang="en-GB" dirty="0"/>
              <a:t>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2188017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207" y="5707781"/>
            <a:ext cx="7749416" cy="96634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Developers </a:t>
            </a:r>
            <a:r>
              <a:rPr lang="en-GB" dirty="0"/>
              <a:t>pull images from the Docker public registry (</a:t>
            </a:r>
            <a:r>
              <a:rPr lang="en-GB" b="1" dirty="0"/>
              <a:t>Docker Hub</a:t>
            </a:r>
            <a:r>
              <a:rPr lang="en-GB" dirty="0"/>
              <a:t>) then push and pull images from their own Docker private registry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535" y="921497"/>
            <a:ext cx="6974080" cy="4709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64843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Tagging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Labelling containers by giving them names rather than using Docker Id values</a:t>
            </a:r>
          </a:p>
          <a:p>
            <a:r>
              <a:rPr lang="en-GB" dirty="0" smtClean="0"/>
              <a:t>Docker images are identified as follows: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repository:port</a:t>
            </a:r>
            <a:r>
              <a:rPr lang="en-GB" dirty="0" smtClean="0"/>
              <a:t>/username/</a:t>
            </a:r>
            <a:r>
              <a:rPr lang="en-GB" dirty="0" err="1" smtClean="0"/>
              <a:t>image:tag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repository: DNS of registry</a:t>
            </a:r>
          </a:p>
          <a:p>
            <a:r>
              <a:rPr lang="en-GB" dirty="0" smtClean="0"/>
              <a:t>port: Port number</a:t>
            </a:r>
          </a:p>
          <a:p>
            <a:r>
              <a:rPr lang="en-GB" dirty="0" smtClean="0"/>
              <a:t>username: username or defaults to “library”</a:t>
            </a:r>
          </a:p>
          <a:p>
            <a:r>
              <a:rPr lang="en-GB" dirty="0" smtClean="0"/>
              <a:t>image: the name given by you to your image</a:t>
            </a:r>
          </a:p>
          <a:p>
            <a:r>
              <a:rPr lang="en-GB" dirty="0" smtClean="0"/>
              <a:t>tag: the tag name given by you or “latest”</a:t>
            </a:r>
            <a:br>
              <a:rPr lang="en-GB" dirty="0" smtClean="0"/>
            </a:br>
            <a:r>
              <a:rPr lang="en-GB" dirty="0" smtClean="0"/>
              <a:t>	if not provided the default is “latest” 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4287398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Tag Naming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62001"/>
            <a:ext cx="7029450" cy="1577339"/>
          </a:xfrm>
        </p:spPr>
        <p:txBody>
          <a:bodyPr/>
          <a:lstStyle/>
          <a:p>
            <a:r>
              <a:rPr lang="en-GB" dirty="0" smtClean="0"/>
              <a:t>Give an image a name and optionally a tag (preceded by a colon)</a:t>
            </a:r>
          </a:p>
          <a:p>
            <a:r>
              <a:rPr lang="en-GB" dirty="0" smtClean="0"/>
              <a:t>Naming conventions </a:t>
            </a:r>
            <a:r>
              <a:rPr lang="en-GB" dirty="0" smtClean="0">
                <a:sym typeface="Wingdings" panose="05000000000000000000" pitchFamily="2" charset="2"/>
              </a:rPr>
              <a:t> n</a:t>
            </a:r>
            <a:r>
              <a:rPr lang="en-GB" dirty="0" smtClean="0"/>
              <a:t>ame after either a</a:t>
            </a:r>
          </a:p>
          <a:p>
            <a:pPr lvl="1"/>
            <a:r>
              <a:rPr lang="en-GB" dirty="0" smtClean="0"/>
              <a:t>Git Commit Hash </a:t>
            </a:r>
            <a:r>
              <a:rPr lang="en-GB" dirty="0" smtClean="0">
                <a:sym typeface="Wingdings" panose="05000000000000000000" pitchFamily="2" charset="2"/>
              </a:rPr>
              <a:t> to easily find associated changes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Names e.g. OS and version date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Version numbering of your choice</a:t>
            </a:r>
          </a:p>
          <a:p>
            <a:pPr lvl="1"/>
            <a:endParaRPr lang="en-GB" dirty="0">
              <a:sym typeface="Wingdings" panose="05000000000000000000" pitchFamily="2" charset="2"/>
            </a:endParaRPr>
          </a:p>
          <a:p>
            <a:pPr lvl="1"/>
            <a:endParaRPr lang="en-GB" dirty="0" smtClean="0">
              <a:sym typeface="Wingdings" panose="05000000000000000000" pitchFamily="2" charset="2"/>
            </a:endParaRPr>
          </a:p>
          <a:p>
            <a:pPr lvl="1"/>
            <a:endParaRPr lang="en-GB" dirty="0">
              <a:sym typeface="Wingdings" panose="05000000000000000000" pitchFamily="2" charset="2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47750" y="2797204"/>
            <a:ext cx="7148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 smtClean="0"/>
              <a:t>  image    </a:t>
            </a:r>
            <a:r>
              <a:rPr lang="en-GB" dirty="0"/>
              <a:t>tag    </a:t>
            </a:r>
            <a:r>
              <a:rPr lang="en-GB" dirty="0" err="1" smtClean="0"/>
              <a:t>imagename</a:t>
            </a:r>
            <a:r>
              <a:rPr lang="en-GB" dirty="0" smtClean="0"/>
              <a:t>    </a:t>
            </a:r>
            <a:r>
              <a:rPr lang="en-GB" dirty="0" err="1" smtClean="0"/>
              <a:t>repositoryname</a:t>
            </a:r>
            <a:r>
              <a:rPr lang="en-GB" dirty="0" smtClean="0"/>
              <a:t>/</a:t>
            </a:r>
            <a:r>
              <a:rPr lang="en-GB" dirty="0" err="1" smtClean="0"/>
              <a:t>imagename:tag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640330" y="3667342"/>
            <a:ext cx="41643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Defaults to version tag=“latest” when </a:t>
            </a:r>
            <a:r>
              <a:rPr lang="en-GB" dirty="0" err="1" smtClean="0"/>
              <a:t>tagname</a:t>
            </a:r>
            <a:r>
              <a:rPr lang="en-GB" dirty="0" smtClean="0"/>
              <a:t> not specified i.e.</a:t>
            </a:r>
          </a:p>
          <a:p>
            <a:r>
              <a:rPr lang="en-GB" dirty="0" err="1" smtClean="0"/>
              <a:t>imagename:latest</a:t>
            </a:r>
            <a:endParaRPr lang="en-GB" dirty="0"/>
          </a:p>
        </p:txBody>
      </p:sp>
      <p:cxnSp>
        <p:nvCxnSpPr>
          <p:cNvPr id="8" name="Straight Arrow Connector 7"/>
          <p:cNvCxnSpPr>
            <a:endCxn id="5" idx="2"/>
          </p:cNvCxnSpPr>
          <p:nvPr/>
        </p:nvCxnSpPr>
        <p:spPr bwMode="auto">
          <a:xfrm flipH="1" flipV="1">
            <a:off x="4621806" y="3166536"/>
            <a:ext cx="238953" cy="45786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1047750" y="4967664"/>
            <a:ext cx="577594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EXAMPLES:</a:t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image tag   </a:t>
            </a:r>
            <a:r>
              <a:rPr lang="en-GB" i="1" dirty="0"/>
              <a:t>0e5574283393   </a:t>
            </a:r>
            <a:r>
              <a:rPr lang="en-GB" i="1" dirty="0" smtClean="0"/>
              <a:t>  fedora/</a:t>
            </a:r>
            <a:r>
              <a:rPr lang="en-GB" i="1" dirty="0" err="1" smtClean="0"/>
              <a:t>httpd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tag </a:t>
            </a:r>
            <a:r>
              <a:rPr lang="en-GB" i="1" dirty="0" smtClean="0"/>
              <a:t>  0e5574283393     fedora/httpd:version1.0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tag   </a:t>
            </a:r>
            <a:r>
              <a:rPr lang="en-GB" i="1" dirty="0" smtClean="0"/>
              <a:t>httpd:version1.0   </a:t>
            </a:r>
            <a:r>
              <a:rPr lang="en-GB" i="1" dirty="0"/>
              <a:t>fedora/httpd:version2.0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tag   </a:t>
            </a:r>
            <a:r>
              <a:rPr lang="en-GB" i="1" dirty="0" err="1" smtClean="0"/>
              <a:t>httpd:latest</a:t>
            </a:r>
            <a:r>
              <a:rPr lang="en-GB" i="1" dirty="0" smtClean="0"/>
              <a:t>           fedora/httpd:version3.0</a:t>
            </a:r>
          </a:p>
          <a:p>
            <a:r>
              <a:rPr lang="en-GB" i="1" dirty="0" err="1"/>
              <a:t>docker</a:t>
            </a:r>
            <a:r>
              <a:rPr lang="en-GB" i="1" dirty="0"/>
              <a:t> tag </a:t>
            </a:r>
            <a:r>
              <a:rPr lang="en-GB" i="1" dirty="0" smtClean="0"/>
              <a:t>  </a:t>
            </a:r>
            <a:r>
              <a:rPr lang="en-GB" i="1" dirty="0" err="1" smtClean="0"/>
              <a:t>httpd</a:t>
            </a:r>
            <a:r>
              <a:rPr lang="en-GB" i="1" dirty="0" smtClean="0"/>
              <a:t>                     fedora/httpd:version4.0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40711384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Private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835" y="844550"/>
            <a:ext cx="8740140" cy="4994275"/>
          </a:xfrm>
        </p:spPr>
        <p:txBody>
          <a:bodyPr/>
          <a:lstStyle/>
          <a:p>
            <a:r>
              <a:rPr lang="en-GB" dirty="0" smtClean="0"/>
              <a:t>Tag the image i.e</a:t>
            </a:r>
            <a:r>
              <a:rPr lang="en-GB" dirty="0"/>
              <a:t>. </a:t>
            </a:r>
            <a:r>
              <a:rPr lang="en-GB" dirty="0" smtClean="0"/>
              <a:t>create </a:t>
            </a:r>
            <a:r>
              <a:rPr lang="en-GB" dirty="0"/>
              <a:t>a tag TARGET_IMAGE that refers to </a:t>
            </a:r>
            <a:r>
              <a:rPr lang="en-GB" dirty="0" smtClean="0"/>
              <a:t>SOURCE_IMAGE</a:t>
            </a:r>
            <a:br>
              <a:rPr lang="en-GB" dirty="0" smtClean="0"/>
            </a:b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tag SOURCE_IMAGE[:TAG] TARGET_IMAGE[:TAG</a:t>
            </a:r>
            <a:r>
              <a:rPr lang="en-GB" i="1" dirty="0" smtClean="0"/>
              <a:t>]</a:t>
            </a:r>
          </a:p>
          <a:p>
            <a:pPr marL="0" indent="0">
              <a:buNone/>
            </a:pPr>
            <a:endParaRPr lang="en-GB" i="1" dirty="0" smtClean="0"/>
          </a:p>
          <a:p>
            <a:r>
              <a:rPr lang="en-GB" b="1" dirty="0" smtClean="0"/>
              <a:t>Before pushing </a:t>
            </a:r>
            <a:r>
              <a:rPr lang="en-GB" dirty="0"/>
              <a:t>an image to a private registry and not the central Docker registry </a:t>
            </a:r>
            <a:r>
              <a:rPr lang="en-GB" b="1" dirty="0"/>
              <a:t>you must tag it </a:t>
            </a:r>
            <a:r>
              <a:rPr lang="en-GB" dirty="0"/>
              <a:t>with the registry hostname and port (if needed</a:t>
            </a:r>
            <a:r>
              <a:rPr lang="en-GB" dirty="0" smtClean="0"/>
              <a:t>) </a:t>
            </a:r>
            <a:r>
              <a:rPr lang="en-GB" dirty="0" smtClean="0">
                <a:sym typeface="Wingdings" panose="05000000000000000000" pitchFamily="2" charset="2"/>
              </a:rPr>
              <a:t> so Docker knows the registry to use when pulling it later</a:t>
            </a: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tag 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dirty="0"/>
              <a:t> </a:t>
            </a:r>
            <a:r>
              <a:rPr lang="en-GB" dirty="0" smtClean="0"/>
              <a:t>	IMAGE_NAME</a:t>
            </a:r>
            <a:endParaRPr lang="en-GB" i="1" dirty="0"/>
          </a:p>
          <a:p>
            <a:pPr marL="0" indent="0">
              <a:buNone/>
            </a:pPr>
            <a:r>
              <a:rPr lang="en-GB" i="1" dirty="0" smtClean="0"/>
              <a:t> 		</a:t>
            </a:r>
            <a:r>
              <a:rPr lang="en-GB" i="1" dirty="0" err="1" smtClean="0">
                <a:solidFill>
                  <a:srgbClr val="FF0000"/>
                </a:solidFill>
              </a:rPr>
              <a:t>registryhostname:port</a:t>
            </a:r>
            <a:r>
              <a:rPr lang="en-GB" i="1" dirty="0" smtClean="0">
                <a:solidFill>
                  <a:srgbClr val="FF0000"/>
                </a:solidFill>
              </a:rPr>
              <a:t>/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TARGET_IMAGE</a:t>
            </a:r>
            <a:r>
              <a:rPr lang="en-GB" i="1" dirty="0" smtClean="0"/>
              <a:t>[:</a:t>
            </a:r>
            <a:r>
              <a:rPr lang="en-GB" i="1" dirty="0" err="1" smtClean="0"/>
              <a:t>tagname</a:t>
            </a:r>
            <a:r>
              <a:rPr lang="en-GB" i="1" dirty="0" smtClean="0"/>
              <a:t>]</a:t>
            </a:r>
          </a:p>
          <a:p>
            <a:r>
              <a:rPr lang="en-GB" dirty="0" smtClean="0"/>
              <a:t>Example</a:t>
            </a:r>
            <a:br>
              <a:rPr lang="en-GB" dirty="0" smtClean="0"/>
            </a:br>
            <a:r>
              <a:rPr lang="en-GB" dirty="0" smtClean="0"/>
              <a:t>Take the image </a:t>
            </a:r>
            <a:r>
              <a:rPr lang="en-GB" dirty="0" smtClean="0">
                <a:solidFill>
                  <a:srgbClr val="FF0000"/>
                </a:solidFill>
              </a:rPr>
              <a:t>my-</a:t>
            </a:r>
            <a:r>
              <a:rPr lang="en-GB" dirty="0" err="1" smtClean="0">
                <a:solidFill>
                  <a:srgbClr val="FF0000"/>
                </a:solidFill>
              </a:rPr>
              <a:t>nginx</a:t>
            </a:r>
            <a:r>
              <a:rPr lang="en-GB" dirty="0" smtClean="0"/>
              <a:t> and tag it with the registry hostname and port, where the registry is 127.0.0.1:5000 and the target image name is </a:t>
            </a:r>
            <a:r>
              <a:rPr lang="en-GB" dirty="0" smtClean="0">
                <a:solidFill>
                  <a:srgbClr val="0070C0"/>
                </a:solidFill>
              </a:rPr>
              <a:t>my-</a:t>
            </a:r>
            <a:r>
              <a:rPr lang="en-GB" dirty="0" err="1" smtClean="0">
                <a:solidFill>
                  <a:srgbClr val="0070C0"/>
                </a:solidFill>
              </a:rPr>
              <a:t>nginx</a:t>
            </a:r>
            <a:endParaRPr lang="en-GB" dirty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tag 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/>
              <a:t> 127.0.0.1:5000/</a:t>
            </a:r>
            <a:r>
              <a:rPr lang="en-GB" i="1" dirty="0" smtClean="0">
                <a:solidFill>
                  <a:srgbClr val="0070C0"/>
                </a:solidFill>
              </a:rPr>
              <a:t>my-</a:t>
            </a:r>
            <a:r>
              <a:rPr lang="en-GB" i="1" dirty="0" err="1" smtClean="0">
                <a:solidFill>
                  <a:srgbClr val="0070C0"/>
                </a:solidFill>
              </a:rPr>
              <a:t>nginx</a:t>
            </a:r>
            <a:r>
              <a:rPr lang="en-GB" i="1" dirty="0" smtClean="0">
                <a:solidFill>
                  <a:srgbClr val="0070C0"/>
                </a:solidFill>
              </a:rPr>
              <a:t/>
            </a:r>
            <a:br>
              <a:rPr lang="en-GB" i="1" dirty="0" smtClean="0">
                <a:solidFill>
                  <a:srgbClr val="0070C0"/>
                </a:solidFill>
              </a:rPr>
            </a:br>
            <a:r>
              <a:rPr lang="en-GB" i="1" dirty="0">
                <a:solidFill>
                  <a:srgbClr val="0070C0"/>
                </a:solidFill>
              </a:rPr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image ls </a:t>
            </a:r>
            <a:r>
              <a:rPr lang="en-GB" i="1" dirty="0" smtClean="0"/>
              <a:t>127.0.0.1:5000/my-</a:t>
            </a:r>
            <a:r>
              <a:rPr lang="en-GB" i="1" dirty="0" err="1" smtClean="0"/>
              <a:t>nginx</a:t>
            </a:r>
            <a:r>
              <a:rPr lang="en-GB" dirty="0" smtClean="0"/>
              <a:t>  </a:t>
            </a:r>
            <a:r>
              <a:rPr lang="en-GB" dirty="0" smtClean="0">
                <a:sym typeface="Wingdings" panose="05000000000000000000" pitchFamily="2" charset="2"/>
              </a:rPr>
              <a:t> check it??</a:t>
            </a:r>
            <a:endParaRPr lang="en-GB" i="1" dirty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3975696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Pushing Image to Private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942173"/>
          </a:xfrm>
        </p:spPr>
        <p:txBody>
          <a:bodyPr/>
          <a:lstStyle/>
          <a:p>
            <a:r>
              <a:rPr lang="en-GB" dirty="0" smtClean="0"/>
              <a:t>Push the tagged image into the private repository</a:t>
            </a:r>
          </a:p>
          <a:p>
            <a:pPr marL="0" indent="0">
              <a:buNone/>
            </a:pPr>
            <a:r>
              <a:rPr lang="en-GB" dirty="0"/>
              <a:t>	 </a:t>
            </a:r>
            <a:r>
              <a:rPr lang="en-GB" i="1" dirty="0" err="1"/>
              <a:t>docker</a:t>
            </a:r>
            <a:r>
              <a:rPr lang="en-GB" i="1" dirty="0"/>
              <a:t> image </a:t>
            </a:r>
            <a:r>
              <a:rPr lang="en-GB" i="1" dirty="0">
                <a:solidFill>
                  <a:srgbClr val="FF0000"/>
                </a:solidFill>
              </a:rPr>
              <a:t>push</a:t>
            </a:r>
            <a:r>
              <a:rPr lang="en-GB" i="1" dirty="0"/>
              <a:t> 127.0.0.1:5000/my-</a:t>
            </a:r>
            <a:r>
              <a:rPr lang="en-GB" i="1" dirty="0" err="1"/>
              <a:t>nginx</a:t>
            </a:r>
            <a:endParaRPr lang="en-GB" i="1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57175" y="2878739"/>
            <a:ext cx="8411277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</a:t>
            </a:r>
            <a:r>
              <a:rPr lang="en-GB" dirty="0" smtClean="0">
                <a:solidFill>
                  <a:schemeClr val="bg1"/>
                </a:solidFill>
              </a:rPr>
              <a:t>:\zzzzzz\DockerImages\my-nginx&gt;</a:t>
            </a:r>
            <a:r>
              <a:rPr lang="en-GB" dirty="0" smtClean="0">
                <a:solidFill>
                  <a:srgbClr val="FF0000"/>
                </a:solidFill>
              </a:rPr>
              <a:t>docker </a:t>
            </a:r>
            <a:r>
              <a:rPr lang="en-GB" dirty="0">
                <a:solidFill>
                  <a:srgbClr val="FF0000"/>
                </a:solidFill>
              </a:rPr>
              <a:t>image push 127.0.0.1:5000/my-</a:t>
            </a:r>
            <a:r>
              <a:rPr lang="en-GB" dirty="0" err="1">
                <a:solidFill>
                  <a:srgbClr val="FF0000"/>
                </a:solidFill>
              </a:rPr>
              <a:t>nginx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 push refers to repository [127.0.0.1:5000/my-</a:t>
            </a:r>
            <a:r>
              <a:rPr lang="en-GB" dirty="0" err="1">
                <a:solidFill>
                  <a:schemeClr val="bg1"/>
                </a:solidFill>
              </a:rPr>
              <a:t>nginx</a:t>
            </a:r>
            <a:r>
              <a:rPr lang="en-GB" dirty="0">
                <a:solidFill>
                  <a:schemeClr val="bg1"/>
                </a:solidFill>
              </a:rPr>
              <a:t>]</a:t>
            </a:r>
          </a:p>
          <a:p>
            <a:r>
              <a:rPr lang="en-GB" dirty="0">
                <a:solidFill>
                  <a:schemeClr val="bg1"/>
                </a:solidFill>
              </a:rPr>
              <a:t>63e07c6142fc: Pushed</a:t>
            </a:r>
          </a:p>
          <a:p>
            <a:r>
              <a:rPr lang="en-GB" dirty="0">
                <a:solidFill>
                  <a:schemeClr val="bg1"/>
                </a:solidFill>
              </a:rPr>
              <a:t>b57c79f4a9f3: Pushed</a:t>
            </a:r>
          </a:p>
          <a:p>
            <a:r>
              <a:rPr lang="en-GB" dirty="0">
                <a:solidFill>
                  <a:schemeClr val="bg1"/>
                </a:solidFill>
              </a:rPr>
              <a:t>d60e01b37e74: Pushed</a:t>
            </a:r>
          </a:p>
          <a:p>
            <a:r>
              <a:rPr lang="en-GB" dirty="0">
                <a:solidFill>
                  <a:schemeClr val="bg1"/>
                </a:solidFill>
              </a:rPr>
              <a:t>e45cfbc98a50: Pushed</a:t>
            </a:r>
          </a:p>
          <a:p>
            <a:r>
              <a:rPr lang="en-GB" dirty="0">
                <a:solidFill>
                  <a:schemeClr val="bg1"/>
                </a:solidFill>
              </a:rPr>
              <a:t>762d8e1a6054: Pushed</a:t>
            </a:r>
          </a:p>
          <a:p>
            <a:r>
              <a:rPr lang="en-GB" dirty="0">
                <a:solidFill>
                  <a:schemeClr val="bg1"/>
                </a:solidFill>
              </a:rPr>
              <a:t>latest: digest: </a:t>
            </a:r>
            <a:r>
              <a:rPr lang="en-GB" dirty="0" smtClean="0">
                <a:solidFill>
                  <a:schemeClr val="bg1"/>
                </a:solidFill>
              </a:rPr>
              <a:t>sha256:949da15e66152c14e43b26704714ff49a57 </a:t>
            </a:r>
            <a:r>
              <a:rPr lang="en-GB" dirty="0">
                <a:solidFill>
                  <a:schemeClr val="bg1"/>
                </a:solidFill>
              </a:rPr>
              <a:t>size: 1362</a:t>
            </a:r>
          </a:p>
        </p:txBody>
      </p:sp>
    </p:spTree>
    <p:extLst>
      <p:ext uri="{BB962C8B-B14F-4D97-AF65-F5344CB8AC3E}">
        <p14:creationId xmlns:p14="http://schemas.microsoft.com/office/powerpoint/2010/main" val="384840355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Pushing Image to Public Docker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80" y="1724025"/>
            <a:ext cx="7437120" cy="2440471"/>
          </a:xfrm>
        </p:spPr>
        <p:txBody>
          <a:bodyPr/>
          <a:lstStyle/>
          <a:p>
            <a:r>
              <a:rPr lang="en-GB" dirty="0" smtClean="0"/>
              <a:t>Push using your </a:t>
            </a:r>
            <a:r>
              <a:rPr lang="en-GB" dirty="0" err="1" smtClean="0"/>
              <a:t>DockerId</a:t>
            </a:r>
            <a:endParaRPr lang="en-GB" dirty="0" smtClean="0"/>
          </a:p>
          <a:p>
            <a:r>
              <a:rPr lang="en-GB" dirty="0" smtClean="0"/>
              <a:t>If you haven’t logged in then type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login</a:t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dirty="0" smtClean="0"/>
              <a:t>Enter </a:t>
            </a:r>
            <a:r>
              <a:rPr lang="en-GB" dirty="0" err="1" smtClean="0"/>
              <a:t>docker</a:t>
            </a:r>
            <a:r>
              <a:rPr lang="en-GB" dirty="0" smtClean="0"/>
              <a:t> Id and password</a:t>
            </a:r>
            <a:endParaRPr lang="en-GB" i="1" dirty="0" smtClean="0"/>
          </a:p>
          <a:p>
            <a:r>
              <a:rPr lang="en-GB" dirty="0" smtClean="0"/>
              <a:t>Tag and then push image because in the repository your image name must start with your Docker Id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image tag my-</a:t>
            </a:r>
            <a:r>
              <a:rPr lang="en-GB" i="1" dirty="0" err="1"/>
              <a:t>nginx</a:t>
            </a:r>
            <a:r>
              <a:rPr lang="en-GB" i="1" dirty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YOUR_DOCKER_ID</a:t>
            </a:r>
            <a:r>
              <a:rPr lang="en-GB" i="1" dirty="0" smtClean="0"/>
              <a:t>/my-</a:t>
            </a:r>
            <a:r>
              <a:rPr lang="en-GB" i="1" dirty="0" err="1" smtClean="0"/>
              <a:t>nginx</a:t>
            </a:r>
            <a:endParaRPr lang="en-GB" i="1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push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/my-</a:t>
            </a:r>
            <a:r>
              <a:rPr lang="en-GB" i="1" dirty="0" err="1"/>
              <a:t>nginx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075271" y="4673065"/>
            <a:ext cx="27924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Your Docker Id goes here</a:t>
            </a:r>
          </a:p>
          <a:p>
            <a:r>
              <a:rPr lang="en-GB" dirty="0" smtClean="0"/>
              <a:t>i.e. your username</a:t>
            </a:r>
            <a:endParaRPr lang="en-GB" dirty="0"/>
          </a:p>
        </p:txBody>
      </p:sp>
      <p:cxnSp>
        <p:nvCxnSpPr>
          <p:cNvPr id="7" name="Straight Arrow Connector 6"/>
          <p:cNvCxnSpPr>
            <a:stCxn id="5" idx="0"/>
          </p:cNvCxnSpPr>
          <p:nvPr/>
        </p:nvCxnSpPr>
        <p:spPr bwMode="auto">
          <a:xfrm flipH="1" flipV="1">
            <a:off x="3816627" y="4164497"/>
            <a:ext cx="654860" cy="50856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1590260" y="5515659"/>
            <a:ext cx="5943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Type </a:t>
            </a:r>
            <a:r>
              <a:rPr lang="en-GB" i="1" dirty="0" err="1" smtClean="0"/>
              <a:t>docker</a:t>
            </a:r>
            <a:r>
              <a:rPr lang="en-GB" i="1" dirty="0" smtClean="0"/>
              <a:t> logout </a:t>
            </a:r>
            <a:r>
              <a:rPr lang="en-GB" dirty="0" smtClean="0"/>
              <a:t>regularly to clear username and password for security reasons</a:t>
            </a:r>
            <a:endParaRPr lang="en-GB" dirty="0"/>
          </a:p>
        </p:txBody>
      </p:sp>
      <p:cxnSp>
        <p:nvCxnSpPr>
          <p:cNvPr id="11" name="Straight Arrow Connector 10"/>
          <p:cNvCxnSpPr>
            <a:stCxn id="5" idx="0"/>
          </p:cNvCxnSpPr>
          <p:nvPr/>
        </p:nvCxnSpPr>
        <p:spPr bwMode="auto">
          <a:xfrm flipV="1">
            <a:off x="4471487" y="3789163"/>
            <a:ext cx="587530" cy="88390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" name="TextBox 13"/>
          <p:cNvSpPr txBox="1"/>
          <p:nvPr/>
        </p:nvSpPr>
        <p:spPr>
          <a:xfrm>
            <a:off x="5461552" y="1410520"/>
            <a:ext cx="30662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Tag image with your Docker Id so that Docker can associate the image with you</a:t>
            </a:r>
          </a:p>
        </p:txBody>
      </p:sp>
    </p:spTree>
    <p:extLst>
      <p:ext uri="{BB962C8B-B14F-4D97-AF65-F5344CB8AC3E}">
        <p14:creationId xmlns:p14="http://schemas.microsoft.com/office/powerpoint/2010/main" val="51696073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RUN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5194947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 vs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2268855"/>
          </a:xfrm>
        </p:spPr>
        <p:txBody>
          <a:bodyPr/>
          <a:lstStyle/>
          <a:p>
            <a:r>
              <a:rPr lang="en-GB" dirty="0" smtClean="0"/>
              <a:t>An image</a:t>
            </a:r>
          </a:p>
          <a:p>
            <a:pPr lvl="1"/>
            <a:r>
              <a:rPr lang="en-GB" dirty="0" smtClean="0"/>
              <a:t>What you build and distribute</a:t>
            </a:r>
          </a:p>
          <a:p>
            <a:pPr lvl="1"/>
            <a:r>
              <a:rPr lang="en-GB" dirty="0" smtClean="0"/>
              <a:t>Blueprint or template used to start a container from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The Container</a:t>
            </a:r>
          </a:p>
          <a:p>
            <a:pPr lvl="1"/>
            <a:r>
              <a:rPr lang="en-GB" dirty="0" smtClean="0"/>
              <a:t>Running process or service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441179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 image in a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62000"/>
            <a:ext cx="7486650" cy="5084445"/>
          </a:xfrm>
        </p:spPr>
        <p:txBody>
          <a:bodyPr/>
          <a:lstStyle/>
          <a:p>
            <a:r>
              <a:rPr lang="en-GB" dirty="0" smtClean="0"/>
              <a:t>Run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/>
              <a:t>container</a:t>
            </a:r>
            <a:r>
              <a:rPr lang="en-GB" i="1" dirty="0" smtClean="0"/>
              <a:t> </a:t>
            </a:r>
            <a:r>
              <a:rPr lang="en-GB" i="1" dirty="0"/>
              <a:t>run </a:t>
            </a:r>
            <a:r>
              <a:rPr lang="en-GB" dirty="0"/>
              <a:t>options </a:t>
            </a:r>
            <a:r>
              <a:rPr lang="en-GB" dirty="0" err="1"/>
              <a:t>imagename:tag</a:t>
            </a:r>
            <a:r>
              <a:rPr lang="en-GB" dirty="0"/>
              <a:t> command </a:t>
            </a:r>
            <a:r>
              <a:rPr lang="en-GB" dirty="0" err="1" smtClean="0"/>
              <a:t>args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SHORTHAND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run </a:t>
            </a:r>
            <a:r>
              <a:rPr lang="en-GB" dirty="0" smtClean="0"/>
              <a:t>options </a:t>
            </a:r>
            <a:r>
              <a:rPr lang="en-GB" dirty="0" err="1" smtClean="0"/>
              <a:t>imagename:tag</a:t>
            </a:r>
            <a:r>
              <a:rPr lang="en-GB" dirty="0" smtClean="0"/>
              <a:t> command </a:t>
            </a:r>
            <a:r>
              <a:rPr lang="en-GB" dirty="0" err="1" smtClean="0"/>
              <a:t>args</a:t>
            </a:r>
            <a:endParaRPr lang="en-GB" dirty="0" smtClean="0"/>
          </a:p>
          <a:p>
            <a:endParaRPr lang="en-GB" dirty="0"/>
          </a:p>
          <a:p>
            <a:r>
              <a:rPr lang="en-GB" b="1" dirty="0"/>
              <a:t>o</a:t>
            </a:r>
            <a:r>
              <a:rPr lang="en-GB" b="1" dirty="0" smtClean="0"/>
              <a:t>ptions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add </a:t>
            </a:r>
            <a:r>
              <a:rPr lang="en-GB" dirty="0"/>
              <a:t>to or override the image defaults set by a </a:t>
            </a:r>
            <a:r>
              <a:rPr lang="en-GB" dirty="0" smtClean="0"/>
              <a:t>developer and by the Docker runtime itself including:</a:t>
            </a:r>
          </a:p>
          <a:p>
            <a:pPr lvl="1"/>
            <a:r>
              <a:rPr lang="en-GB" dirty="0" smtClean="0"/>
              <a:t> </a:t>
            </a:r>
            <a:r>
              <a:rPr lang="en-GB" b="1" dirty="0" smtClean="0">
                <a:solidFill>
                  <a:srgbClr val="FF0000"/>
                </a:solidFill>
              </a:rPr>
              <a:t>--name </a:t>
            </a:r>
            <a:r>
              <a:rPr lang="en-GB" dirty="0" smtClean="0">
                <a:solidFill>
                  <a:srgbClr val="FF0000"/>
                </a:solidFill>
              </a:rPr>
              <a:t>to provide the container a name</a:t>
            </a:r>
            <a:r>
              <a:rPr lang="en-GB" dirty="0" smtClean="0"/>
              <a:t> that can be used instead of the automatically generated UUID</a:t>
            </a:r>
          </a:p>
          <a:p>
            <a:r>
              <a:rPr lang="en-GB" b="1" dirty="0" err="1"/>
              <a:t>i</a:t>
            </a:r>
            <a:r>
              <a:rPr lang="en-GB" b="1" dirty="0" err="1" smtClean="0"/>
              <a:t>magename:tag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The name of the image including (optional) tag name</a:t>
            </a:r>
          </a:p>
          <a:p>
            <a:r>
              <a:rPr lang="en-GB" b="1" dirty="0" smtClean="0"/>
              <a:t>[optional] command </a:t>
            </a:r>
            <a:r>
              <a:rPr lang="en-GB" b="1" dirty="0" err="1" smtClean="0"/>
              <a:t>args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overwrite the CMD instructions in the </a:t>
            </a:r>
            <a:r>
              <a:rPr lang="en-GB" dirty="0" err="1" smtClean="0"/>
              <a:t>DockerFile</a:t>
            </a:r>
            <a:r>
              <a:rPr lang="en-GB" dirty="0" smtClean="0"/>
              <a:t> to execute a new command </a:t>
            </a:r>
            <a:r>
              <a:rPr lang="en-GB" b="1" dirty="0" smtClean="0"/>
              <a:t>within</a:t>
            </a:r>
            <a:r>
              <a:rPr lang="en-GB" dirty="0" smtClean="0"/>
              <a:t> the container when it starts</a:t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run -it </a:t>
            </a:r>
            <a:r>
              <a:rPr lang="en-GB" dirty="0" err="1" smtClean="0"/>
              <a:t>my_image</a:t>
            </a:r>
            <a:r>
              <a:rPr lang="en-GB" dirty="0" smtClean="0"/>
              <a:t>  echo “Hello World”</a:t>
            </a:r>
          </a:p>
          <a:p>
            <a:pPr lvl="1"/>
            <a:r>
              <a:rPr lang="en-GB" dirty="0" smtClean="0"/>
              <a:t>You can </a:t>
            </a:r>
            <a:r>
              <a:rPr lang="en-GB" dirty="0" err="1" smtClean="0"/>
              <a:t>aloso</a:t>
            </a:r>
            <a:r>
              <a:rPr lang="en-GB" dirty="0" smtClean="0"/>
              <a:t> override the ENTRYPOINT command </a:t>
            </a:r>
            <a:r>
              <a:rPr lang="en-GB" dirty="0"/>
              <a:t/>
            </a:r>
            <a:br>
              <a:rPr lang="en-GB" dirty="0"/>
            </a:br>
            <a:r>
              <a:rPr lang="en-GB" dirty="0" err="1"/>
              <a:t>docker</a:t>
            </a:r>
            <a:r>
              <a:rPr lang="en-GB" dirty="0"/>
              <a:t> run -it </a:t>
            </a:r>
            <a:r>
              <a:rPr lang="en-GB" b="1" dirty="0"/>
              <a:t>--</a:t>
            </a:r>
            <a:r>
              <a:rPr lang="en-GB" b="1" dirty="0" err="1"/>
              <a:t>entrypoint</a:t>
            </a:r>
            <a:r>
              <a:rPr lang="en-GB" dirty="0"/>
              <a:t> /</a:t>
            </a:r>
            <a:r>
              <a:rPr lang="en-GB" dirty="0" err="1"/>
              <a:t>usr</a:t>
            </a:r>
            <a:r>
              <a:rPr lang="en-GB" dirty="0"/>
              <a:t>/bin/</a:t>
            </a:r>
            <a:r>
              <a:rPr lang="en-GB" dirty="0" err="1"/>
              <a:t>redis</a:t>
            </a:r>
            <a:r>
              <a:rPr lang="en-GB" dirty="0"/>
              <a:t>-cli example/</a:t>
            </a:r>
            <a:r>
              <a:rPr lang="en-GB" dirty="0" err="1"/>
              <a:t>redis</a:t>
            </a:r>
            <a:r>
              <a:rPr lang="en-GB" dirty="0"/>
              <a:t> --help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8131284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50" y="1333500"/>
            <a:ext cx="7143750" cy="4530428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smtClean="0"/>
              <a:t>Foreground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 </a:t>
            </a:r>
            <a:r>
              <a:rPr lang="en-GB" i="1" dirty="0"/>
              <a:t>run --name </a:t>
            </a:r>
            <a:r>
              <a:rPr lang="en-GB" i="1" dirty="0" smtClean="0"/>
              <a:t>   </a:t>
            </a:r>
            <a:r>
              <a:rPr lang="en-GB" i="1" dirty="0" err="1" smtClean="0"/>
              <a:t>container_one</a:t>
            </a:r>
            <a:r>
              <a:rPr lang="en-GB" i="1" dirty="0" smtClean="0"/>
              <a:t>     </a:t>
            </a:r>
            <a:r>
              <a:rPr lang="en-GB" i="1" dirty="0" err="1"/>
              <a:t>my_image</a:t>
            </a:r>
            <a:endParaRPr lang="en-GB" dirty="0"/>
          </a:p>
          <a:p>
            <a:r>
              <a:rPr lang="en-GB" dirty="0" smtClean="0"/>
              <a:t>This executes the container in the foreground and gives it the name </a:t>
            </a:r>
            <a:r>
              <a:rPr lang="en-GB" i="1" dirty="0" err="1" smtClean="0"/>
              <a:t>container_one</a:t>
            </a:r>
            <a:endParaRPr lang="en-GB" i="1" dirty="0" smtClean="0"/>
          </a:p>
          <a:p>
            <a:r>
              <a:rPr lang="en-GB" dirty="0" smtClean="0"/>
              <a:t>Use ctrl + C to escape and kill container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u="sng" dirty="0" smtClean="0"/>
              <a:t>Background (</a:t>
            </a:r>
            <a:r>
              <a:rPr lang="en-GB" b="1" u="sng" dirty="0" smtClean="0"/>
              <a:t>as a daemon</a:t>
            </a:r>
            <a:r>
              <a:rPr lang="en-GB" u="sng" dirty="0" smtClean="0"/>
              <a:t>)</a:t>
            </a:r>
            <a:endParaRPr lang="en-GB" u="sng" dirty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 run --name </a:t>
            </a:r>
            <a:r>
              <a:rPr lang="en-GB" i="1" dirty="0" err="1" smtClean="0"/>
              <a:t>my_container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--detach</a:t>
            </a:r>
            <a:r>
              <a:rPr lang="en-GB" i="1" dirty="0" smtClean="0"/>
              <a:t>  </a:t>
            </a:r>
            <a:r>
              <a:rPr lang="en-GB" i="1" dirty="0" err="1"/>
              <a:t>my_image</a:t>
            </a:r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 run --name </a:t>
            </a:r>
            <a:r>
              <a:rPr lang="en-GB" i="1" dirty="0" err="1"/>
              <a:t>my_container</a:t>
            </a:r>
            <a:r>
              <a:rPr lang="en-GB" i="1" dirty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-d</a:t>
            </a:r>
            <a:r>
              <a:rPr lang="en-GB" i="1" dirty="0" smtClean="0"/>
              <a:t>  </a:t>
            </a:r>
            <a:r>
              <a:rPr lang="en-GB" i="1" dirty="0" err="1" smtClean="0"/>
              <a:t>my_image</a:t>
            </a:r>
            <a:endParaRPr lang="en-GB" dirty="0"/>
          </a:p>
          <a:p>
            <a:r>
              <a:rPr lang="en-GB" dirty="0" smtClean="0"/>
              <a:t>Detaches the running container from the console window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Kill background container using</a:t>
            </a:r>
            <a:br>
              <a:rPr lang="en-GB" b="1" dirty="0" smtClean="0">
                <a:solidFill>
                  <a:srgbClr val="FF0000"/>
                </a:solidFill>
              </a:rPr>
            </a:br>
            <a:r>
              <a:rPr lang="en-GB" b="1" i="1" dirty="0" err="1" smtClean="0">
                <a:solidFill>
                  <a:srgbClr val="FF0000"/>
                </a:solidFill>
              </a:rPr>
              <a:t>docker</a:t>
            </a:r>
            <a:r>
              <a:rPr lang="en-GB" b="1" i="1" dirty="0" smtClean="0">
                <a:solidFill>
                  <a:srgbClr val="FF0000"/>
                </a:solidFill>
              </a:rPr>
              <a:t> container kill  CONTAINER_ID</a:t>
            </a:r>
            <a:endParaRPr lang="en-GB" b="1" i="1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76413" y="5940930"/>
            <a:ext cx="6596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Note: use –p </a:t>
            </a:r>
            <a:r>
              <a:rPr lang="en-GB" dirty="0" err="1" smtClean="0"/>
              <a:t>hostport:serviceport</a:t>
            </a:r>
            <a:r>
              <a:rPr lang="en-GB" dirty="0" smtClean="0"/>
              <a:t> to publish the port(s) required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5005475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1480" y="1749128"/>
            <a:ext cx="7993380" cy="4114800"/>
          </a:xfrm>
        </p:spPr>
        <p:txBody>
          <a:bodyPr/>
          <a:lstStyle/>
          <a:p>
            <a:r>
              <a:rPr lang="en-GB" dirty="0" smtClean="0"/>
              <a:t>Multiple containers can execute the same image but the port numbers must be different if they are on the same host machine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run --name </a:t>
            </a:r>
            <a:r>
              <a:rPr lang="en-GB" i="1" dirty="0" err="1" smtClean="0"/>
              <a:t>container_one</a:t>
            </a:r>
            <a:r>
              <a:rPr lang="en-GB" i="1" dirty="0" smtClean="0"/>
              <a:t>      </a:t>
            </a:r>
            <a:r>
              <a:rPr lang="en-GB" i="1" dirty="0" err="1" smtClean="0"/>
              <a:t>my_image</a:t>
            </a:r>
            <a:r>
              <a:rPr lang="en-GB" i="1" dirty="0" smtClean="0"/>
              <a:t>  -p50:80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 run </a:t>
            </a:r>
            <a:r>
              <a:rPr lang="en-GB" i="1" dirty="0" smtClean="0"/>
              <a:t>--name </a:t>
            </a:r>
            <a:r>
              <a:rPr lang="en-GB" i="1" dirty="0" err="1" smtClean="0"/>
              <a:t>container_two</a:t>
            </a:r>
            <a:r>
              <a:rPr lang="en-GB" i="1" dirty="0" smtClean="0"/>
              <a:t>      </a:t>
            </a:r>
            <a:r>
              <a:rPr lang="en-GB" i="1" dirty="0" err="1"/>
              <a:t>my_image</a:t>
            </a:r>
            <a:r>
              <a:rPr lang="en-GB" i="1" dirty="0"/>
              <a:t> </a:t>
            </a:r>
            <a:r>
              <a:rPr lang="en-GB" i="1" dirty="0" smtClean="0"/>
              <a:t> -p51:80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 run </a:t>
            </a:r>
            <a:r>
              <a:rPr lang="en-GB" i="1" dirty="0" smtClean="0"/>
              <a:t>--name </a:t>
            </a:r>
            <a:r>
              <a:rPr lang="en-GB" i="1" dirty="0" err="1" smtClean="0"/>
              <a:t>container_three</a:t>
            </a:r>
            <a:r>
              <a:rPr lang="en-GB" i="1" dirty="0" smtClean="0"/>
              <a:t>   </a:t>
            </a:r>
            <a:r>
              <a:rPr lang="en-GB" i="1" dirty="0" err="1"/>
              <a:t>my_image</a:t>
            </a:r>
            <a:r>
              <a:rPr lang="en-GB" i="1" dirty="0"/>
              <a:t> </a:t>
            </a:r>
            <a:r>
              <a:rPr lang="en-GB" i="1" dirty="0" smtClean="0"/>
              <a:t> -p52:80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73479" y="4267200"/>
            <a:ext cx="677799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do not need to name the containers as we have done here.</a:t>
            </a:r>
          </a:p>
          <a:p>
            <a:r>
              <a:rPr lang="en-GB" dirty="0" smtClean="0"/>
              <a:t>Each container is given a DOCKER ID (UUID) and you can use that to manage the container if you wish</a:t>
            </a:r>
          </a:p>
          <a:p>
            <a:endParaRPr lang="en-GB" dirty="0"/>
          </a:p>
          <a:p>
            <a:r>
              <a:rPr lang="en-GB" dirty="0" smtClean="0"/>
              <a:t>Note: we have given each container a different host port number 50 to 52, although the internal web servers in each container still use port 80 i.e. http://localhost:50 gets a webpage from </a:t>
            </a:r>
            <a:r>
              <a:rPr lang="en-GB" dirty="0" err="1" smtClean="0"/>
              <a:t>container_one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57427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</a:t>
            </a:r>
            <a:r>
              <a:rPr lang="en-GB" dirty="0" smtClean="0"/>
              <a:t>1:</a:t>
            </a:r>
            <a:br>
              <a:rPr lang="en-GB" dirty="0" smtClean="0"/>
            </a:br>
            <a:r>
              <a:rPr lang="en-GB" dirty="0" smtClean="0"/>
              <a:t>Run image in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09515"/>
            <a:ext cx="7427294" cy="4114800"/>
          </a:xfrm>
        </p:spPr>
        <p:txBody>
          <a:bodyPr/>
          <a:lstStyle/>
          <a:p>
            <a:r>
              <a:rPr lang="en-GB" dirty="0" smtClean="0"/>
              <a:t>Run the container like this: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>
                <a:solidFill>
                  <a:srgbClr val="FF0000"/>
                </a:solidFill>
              </a:rPr>
              <a:t>container run </a:t>
            </a:r>
            <a:r>
              <a:rPr lang="en-GB" i="1" dirty="0"/>
              <a:t>--name=</a:t>
            </a:r>
            <a:r>
              <a:rPr lang="en-GB" i="1" dirty="0">
                <a:solidFill>
                  <a:srgbClr val="0070C0"/>
                </a:solidFill>
              </a:rPr>
              <a:t>my-</a:t>
            </a:r>
            <a:r>
              <a:rPr lang="en-GB" i="1" dirty="0" err="1">
                <a:solidFill>
                  <a:srgbClr val="0070C0"/>
                </a:solidFill>
              </a:rPr>
              <a:t>nginx</a:t>
            </a:r>
            <a:r>
              <a:rPr lang="en-GB" i="1" dirty="0"/>
              <a:t> -d -p </a:t>
            </a:r>
            <a:r>
              <a:rPr lang="en-GB" i="1" dirty="0">
                <a:solidFill>
                  <a:srgbClr val="FF0000"/>
                </a:solidFill>
              </a:rPr>
              <a:t>8080:80</a:t>
            </a:r>
            <a:r>
              <a:rPr lang="en-GB" i="1" dirty="0"/>
              <a:t> </a:t>
            </a:r>
            <a:r>
              <a:rPr lang="en-GB" i="1" dirty="0" smtClean="0">
                <a:solidFill>
                  <a:schemeClr val="accent1">
                    <a:lumMod val="25000"/>
                  </a:schemeClr>
                </a:solidFill>
              </a:rPr>
              <a:t>my-</a:t>
            </a:r>
            <a:r>
              <a:rPr lang="en-GB" i="1" dirty="0" err="1" smtClean="0">
                <a:solidFill>
                  <a:schemeClr val="accent1">
                    <a:lumMod val="25000"/>
                  </a:schemeClr>
                </a:solidFill>
              </a:rPr>
              <a:t>nginx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ls         </a:t>
            </a:r>
            <a:r>
              <a:rPr lang="en-GB" i="1" dirty="0"/>
              <a:t> </a:t>
            </a:r>
            <a:r>
              <a:rPr lang="en-GB" i="1" dirty="0" smtClean="0"/>
              <a:t>  </a:t>
            </a:r>
            <a:r>
              <a:rPr lang="en-GB" i="1" dirty="0" smtClean="0">
                <a:sym typeface="Wingdings" panose="05000000000000000000" pitchFamily="2" charset="2"/>
              </a:rPr>
              <a:t> check running containers</a:t>
            </a:r>
          </a:p>
          <a:p>
            <a:pPr marL="0" indent="0">
              <a:buNone/>
            </a:pPr>
            <a:r>
              <a:rPr lang="en-GB" i="1" dirty="0" err="1" smtClean="0">
                <a:sym typeface="Wingdings" panose="05000000000000000000" pitchFamily="2" charset="2"/>
              </a:rPr>
              <a:t>docker</a:t>
            </a:r>
            <a:r>
              <a:rPr lang="en-GB" i="1" dirty="0" smtClean="0">
                <a:sym typeface="Wingdings" panose="05000000000000000000" pitchFamily="2" charset="2"/>
              </a:rPr>
              <a:t> container </a:t>
            </a:r>
            <a:r>
              <a:rPr lang="en-GB" i="1" dirty="0" err="1" smtClean="0">
                <a:sym typeface="Wingdings" panose="05000000000000000000" pitchFamily="2" charset="2"/>
              </a:rPr>
              <a:t>ps</a:t>
            </a:r>
            <a:r>
              <a:rPr lang="en-GB" i="1" dirty="0" smtClean="0">
                <a:sym typeface="Wingdings" panose="05000000000000000000" pitchFamily="2" charset="2"/>
              </a:rPr>
              <a:t>  –a	    or check all containers like this</a:t>
            </a:r>
            <a:endParaRPr lang="en-GB" i="1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03230" y="1175929"/>
            <a:ext cx="417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Map port 80 exposed in </a:t>
            </a:r>
            <a:r>
              <a:rPr lang="en-GB" dirty="0" err="1" smtClean="0"/>
              <a:t>DockerFile</a:t>
            </a:r>
            <a:r>
              <a:rPr lang="en-GB" dirty="0" smtClean="0"/>
              <a:t> as port 8080 on the host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605" y="4057105"/>
            <a:ext cx="4694973" cy="248022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168348" y="4419548"/>
            <a:ext cx="36426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</a:t>
            </a:r>
            <a:r>
              <a:rPr lang="en-GB" b="1" dirty="0" err="1" smtClean="0"/>
              <a:t>nginx</a:t>
            </a:r>
            <a:r>
              <a:rPr lang="en-GB" b="1" dirty="0" smtClean="0"/>
              <a:t> web server </a:t>
            </a:r>
            <a:r>
              <a:rPr lang="en-GB" dirty="0" smtClean="0"/>
              <a:t>running in Linux </a:t>
            </a:r>
            <a:r>
              <a:rPr lang="en-GB" b="1" dirty="0" err="1" smtClean="0"/>
              <a:t>Ubunutu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FF0000"/>
                </a:solidFill>
              </a:rPr>
              <a:t>within Docker </a:t>
            </a:r>
            <a:r>
              <a:rPr lang="en-GB" dirty="0" smtClean="0"/>
              <a:t>and accessed from the browser on the host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6534978" y="1834247"/>
            <a:ext cx="198783" cy="56108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3629796" y="2025039"/>
            <a:ext cx="1941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containers name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869483" y="2014598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images name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 bwMode="auto">
          <a:xfrm>
            <a:off x="4761397" y="2327860"/>
            <a:ext cx="141833" cy="2553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Straight Arrow Connector 14"/>
          <p:cNvCxnSpPr/>
          <p:nvPr/>
        </p:nvCxnSpPr>
        <p:spPr bwMode="auto">
          <a:xfrm flipH="1">
            <a:off x="7697386" y="2327860"/>
            <a:ext cx="75014" cy="20564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Oval 10"/>
          <p:cNvSpPr/>
          <p:nvPr/>
        </p:nvSpPr>
        <p:spPr bwMode="auto">
          <a:xfrm>
            <a:off x="481263" y="3927107"/>
            <a:ext cx="1111718" cy="640080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81263" y="5095531"/>
            <a:ext cx="178766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localhost:8080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16" name="Straight Arrow Connector 15"/>
          <p:cNvCxnSpPr/>
          <p:nvPr/>
        </p:nvCxnSpPr>
        <p:spPr bwMode="auto">
          <a:xfrm flipH="1" flipV="1">
            <a:off x="1121343" y="4600876"/>
            <a:ext cx="115503" cy="499897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76287509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1059180"/>
            <a:ext cx="8168640" cy="4779645"/>
          </a:xfrm>
        </p:spPr>
        <p:txBody>
          <a:bodyPr/>
          <a:lstStyle/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--</a:t>
            </a:r>
            <a:r>
              <a:rPr lang="en-GB" i="1" dirty="0" smtClean="0"/>
              <a:t>name=</a:t>
            </a:r>
            <a:r>
              <a:rPr lang="en-GB" i="1" dirty="0" err="1" smtClean="0">
                <a:solidFill>
                  <a:srgbClr val="0070C0"/>
                </a:solidFill>
              </a:rPr>
              <a:t>tutum</a:t>
            </a:r>
            <a:r>
              <a:rPr lang="en-GB" i="1" dirty="0" smtClean="0">
                <a:solidFill>
                  <a:srgbClr val="0070C0"/>
                </a:solidFill>
              </a:rPr>
              <a:t>-hello</a:t>
            </a:r>
            <a:r>
              <a:rPr lang="en-GB" i="1" dirty="0" smtClean="0"/>
              <a:t> -p3000:80 </a:t>
            </a:r>
            <a:r>
              <a:rPr lang="en-GB" i="1" dirty="0" err="1" smtClean="0"/>
              <a:t>tutum</a:t>
            </a:r>
            <a:r>
              <a:rPr lang="en-GB" i="1" dirty="0" smtClean="0"/>
              <a:t>/hello-world</a:t>
            </a:r>
            <a:endParaRPr lang="en-GB" dirty="0" smtClean="0"/>
          </a:p>
          <a:p>
            <a:r>
              <a:rPr lang="en-GB" dirty="0" smtClean="0"/>
              <a:t>Include option flag --detach or -d  to run in background (use </a:t>
            </a:r>
            <a:r>
              <a:rPr lang="en-GB" dirty="0" err="1" smtClean="0"/>
              <a:t>ctrl+C</a:t>
            </a:r>
            <a:r>
              <a:rPr lang="en-GB" dirty="0" smtClean="0"/>
              <a:t> to terminate foreground container)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380" y="2344017"/>
            <a:ext cx="4248150" cy="3844058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 bwMode="auto">
          <a:xfrm>
            <a:off x="3261360" y="5524500"/>
            <a:ext cx="1493520" cy="472440"/>
          </a:xfrm>
          <a:prstGeom prst="ellipse">
            <a:avLst/>
          </a:prstGeom>
          <a:noFill/>
          <a:ln w="127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875020" y="5288280"/>
            <a:ext cx="18517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Docker UUID</a:t>
            </a:r>
          </a:p>
          <a:p>
            <a:r>
              <a:rPr lang="en-GB" dirty="0"/>
              <a:t>f</a:t>
            </a:r>
            <a:r>
              <a:rPr lang="en-GB" dirty="0" smtClean="0"/>
              <a:t>or the container</a:t>
            </a:r>
            <a:endParaRPr lang="en-GB" dirty="0"/>
          </a:p>
        </p:txBody>
      </p:sp>
      <p:cxnSp>
        <p:nvCxnSpPr>
          <p:cNvPr id="10" name="Straight Arrow Connector 9"/>
          <p:cNvCxnSpPr>
            <a:stCxn id="8" idx="1"/>
          </p:cNvCxnSpPr>
          <p:nvPr/>
        </p:nvCxnSpPr>
        <p:spPr bwMode="auto">
          <a:xfrm flipH="1">
            <a:off x="4754880" y="5611446"/>
            <a:ext cx="1120140" cy="4259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Oval 8"/>
          <p:cNvSpPr/>
          <p:nvPr/>
        </p:nvSpPr>
        <p:spPr bwMode="auto">
          <a:xfrm>
            <a:off x="976320" y="2220616"/>
            <a:ext cx="1111718" cy="640080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76320" y="3389040"/>
            <a:ext cx="178766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localhost:3000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12" name="Straight Arrow Connector 11"/>
          <p:cNvCxnSpPr/>
          <p:nvPr/>
        </p:nvCxnSpPr>
        <p:spPr bwMode="auto">
          <a:xfrm flipH="1" flipV="1">
            <a:off x="1616400" y="2894385"/>
            <a:ext cx="115503" cy="499897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03778088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3</a:t>
            </a:r>
            <a:br>
              <a:rPr lang="en-GB" dirty="0" smtClean="0"/>
            </a:br>
            <a:r>
              <a:rPr lang="en-GB" dirty="0" smtClean="0"/>
              <a:t>Running a command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run </a:t>
            </a:r>
            <a:r>
              <a:rPr lang="en-GB" i="1" dirty="0" err="1" smtClean="0"/>
              <a:t>debian</a:t>
            </a:r>
            <a:r>
              <a:rPr lang="en-GB" i="1" dirty="0" smtClean="0"/>
              <a:t> echo “Hello World”</a:t>
            </a:r>
          </a:p>
          <a:p>
            <a:r>
              <a:rPr lang="en-GB" dirty="0" smtClean="0"/>
              <a:t>Run </a:t>
            </a:r>
            <a:r>
              <a:rPr lang="en-GB" dirty="0" err="1" smtClean="0"/>
              <a:t>debian</a:t>
            </a:r>
            <a:r>
              <a:rPr lang="en-GB" dirty="0" smtClean="0"/>
              <a:t> </a:t>
            </a:r>
            <a:r>
              <a:rPr lang="en-GB" dirty="0" err="1" smtClean="0"/>
              <a:t>linux</a:t>
            </a:r>
            <a:r>
              <a:rPr lang="en-GB" dirty="0" smtClean="0"/>
              <a:t> OS and echo “Hello World” on the screen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The container closes when the command finishes executing, hence we don’t need to name it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/>
              <a:t>run </a:t>
            </a:r>
            <a:r>
              <a:rPr lang="en-GB" i="1" dirty="0" smtClean="0">
                <a:solidFill>
                  <a:srgbClr val="FF0000"/>
                </a:solidFill>
              </a:rPr>
              <a:t>--</a:t>
            </a:r>
            <a:r>
              <a:rPr lang="en-GB" i="1" dirty="0" err="1" smtClean="0">
                <a:solidFill>
                  <a:srgbClr val="FF0000"/>
                </a:solidFill>
              </a:rPr>
              <a:t>rm</a:t>
            </a:r>
            <a:r>
              <a:rPr lang="en-GB" i="1" dirty="0" smtClean="0"/>
              <a:t>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bin/ls</a:t>
            </a:r>
            <a:endParaRPr lang="en-GB" dirty="0"/>
          </a:p>
          <a:p>
            <a:r>
              <a:rPr lang="en-GB" dirty="0" smtClean="0"/>
              <a:t>List the root directory of the container file system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--</a:t>
            </a:r>
            <a:r>
              <a:rPr lang="en-GB" dirty="0" err="1" smtClean="0">
                <a:solidFill>
                  <a:srgbClr val="FF0000"/>
                </a:solidFill>
              </a:rPr>
              <a:t>rm</a:t>
            </a:r>
            <a:r>
              <a:rPr lang="en-GB" dirty="0" smtClean="0">
                <a:solidFill>
                  <a:srgbClr val="FF0000"/>
                </a:solidFill>
              </a:rPr>
              <a:t> deletes the container and image when the command ends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run -it </a:t>
            </a:r>
            <a:r>
              <a:rPr lang="en-GB" i="1" dirty="0" err="1" smtClean="0"/>
              <a:t>debian</a:t>
            </a:r>
            <a:r>
              <a:rPr lang="en-GB" i="1" dirty="0" smtClean="0"/>
              <a:t> /bin/bash</a:t>
            </a:r>
            <a:endParaRPr lang="en-GB" i="1" dirty="0"/>
          </a:p>
          <a:p>
            <a:r>
              <a:rPr lang="en-GB" dirty="0" smtClean="0"/>
              <a:t>Run the bash terminal emulator</a:t>
            </a:r>
          </a:p>
          <a:p>
            <a:pPr lvl="1"/>
            <a:r>
              <a:rPr lang="en-GB" dirty="0" smtClean="0"/>
              <a:t>-it = run in interactive </a:t>
            </a:r>
            <a:r>
              <a:rPr lang="en-GB" dirty="0" err="1" smtClean="0"/>
              <a:t>tty</a:t>
            </a:r>
            <a:r>
              <a:rPr lang="en-GB" dirty="0" smtClean="0"/>
              <a:t> mode, so you execute commands on the command line (</a:t>
            </a:r>
            <a:r>
              <a:rPr lang="en-GB" dirty="0" err="1" smtClean="0"/>
              <a:t>Ctrl+C</a:t>
            </a:r>
            <a:r>
              <a:rPr lang="en-GB" dirty="0" smtClean="0"/>
              <a:t> to exit)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169920" y="1099621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image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71060" y="1099622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command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>
            <a:off x="3749040" y="1411823"/>
            <a:ext cx="106680" cy="31220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4683327" y="1411823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6097549" y="1099621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argument for command</a:t>
            </a:r>
            <a:endParaRPr lang="en-GB" dirty="0"/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>
            <a:off x="6109816" y="1411822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7012585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4: Running Multiple Copies of</a:t>
            </a:r>
            <a:br>
              <a:rPr lang="en-GB" dirty="0" smtClean="0"/>
            </a:br>
            <a:r>
              <a:rPr lang="en-GB" dirty="0" smtClean="0"/>
              <a:t>Same App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593330" cy="4114800"/>
          </a:xfrm>
        </p:spPr>
        <p:txBody>
          <a:bodyPr/>
          <a:lstStyle/>
          <a:p>
            <a:endParaRPr lang="en-GB" dirty="0" smtClean="0"/>
          </a:p>
          <a:p>
            <a:pPr marL="0" indent="0">
              <a:buNone/>
            </a:pPr>
            <a:r>
              <a:rPr lang="en-GB" dirty="0"/>
              <a:t>C:\&gt;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-d </a:t>
            </a:r>
            <a:r>
              <a:rPr lang="en-GB" i="1" dirty="0"/>
              <a:t>-</a:t>
            </a:r>
            <a:r>
              <a:rPr lang="en-GB" i="1" dirty="0" smtClean="0"/>
              <a:t>p</a:t>
            </a:r>
            <a:r>
              <a:rPr lang="en-GB" i="1" dirty="0" smtClean="0">
                <a:solidFill>
                  <a:srgbClr val="FF0000"/>
                </a:solidFill>
              </a:rPr>
              <a:t>3000</a:t>
            </a:r>
            <a:r>
              <a:rPr lang="en-GB" i="1" dirty="0" smtClean="0"/>
              <a:t>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/>
              <a:t>C:\&gt;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-d </a:t>
            </a:r>
            <a:r>
              <a:rPr lang="en-GB" i="1" dirty="0"/>
              <a:t>-</a:t>
            </a:r>
            <a:r>
              <a:rPr lang="en-GB" i="1" dirty="0" smtClean="0"/>
              <a:t>p</a:t>
            </a:r>
            <a:r>
              <a:rPr lang="en-GB" i="1" dirty="0" smtClean="0">
                <a:solidFill>
                  <a:srgbClr val="FF0000"/>
                </a:solidFill>
              </a:rPr>
              <a:t>3001</a:t>
            </a:r>
            <a:r>
              <a:rPr lang="en-GB" i="1" dirty="0" smtClean="0"/>
              <a:t>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/>
              <a:t>C:\&gt;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-d </a:t>
            </a:r>
            <a:r>
              <a:rPr lang="en-GB" i="1" dirty="0"/>
              <a:t>-</a:t>
            </a:r>
            <a:r>
              <a:rPr lang="en-GB" i="1" dirty="0" smtClean="0"/>
              <a:t>p</a:t>
            </a:r>
            <a:r>
              <a:rPr lang="en-GB" i="1" dirty="0" smtClean="0">
                <a:solidFill>
                  <a:srgbClr val="FF0000"/>
                </a:solidFill>
              </a:rPr>
              <a:t>3002</a:t>
            </a:r>
            <a:r>
              <a:rPr lang="en-GB" i="1" dirty="0" smtClean="0"/>
              <a:t>:80 </a:t>
            </a:r>
            <a:r>
              <a:rPr lang="en-GB" i="1" dirty="0" err="1" smtClean="0"/>
              <a:t>tutum</a:t>
            </a:r>
            <a:r>
              <a:rPr lang="en-GB" i="1" dirty="0" smtClean="0"/>
              <a:t>/hello-world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 smtClean="0"/>
              <a:t>Kill these</a:t>
            </a:r>
            <a:br>
              <a:rPr lang="en-GB" dirty="0" smtClean="0"/>
            </a:br>
            <a:r>
              <a:rPr lang="en-GB" dirty="0" smtClean="0"/>
              <a:t>C:\&gt;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CONTAINER ID		IMAGE 	…………………………..</a:t>
            </a:r>
            <a:br>
              <a:rPr lang="en-GB" dirty="0" smtClean="0"/>
            </a:br>
            <a:r>
              <a:rPr lang="en-GB" dirty="0" smtClean="0"/>
              <a:t>111111111		</a:t>
            </a:r>
            <a:r>
              <a:rPr lang="en-GB" dirty="0" err="1" smtClean="0"/>
              <a:t>tutum</a:t>
            </a:r>
            <a:r>
              <a:rPr lang="en-GB" dirty="0" smtClean="0"/>
              <a:t>/hello-world</a:t>
            </a:r>
            <a:br>
              <a:rPr lang="en-GB" dirty="0" smtClean="0"/>
            </a:br>
            <a:r>
              <a:rPr lang="en-GB" dirty="0" smtClean="0"/>
              <a:t>22222222</a:t>
            </a:r>
            <a:r>
              <a:rPr lang="en-GB" dirty="0"/>
              <a:t>		</a:t>
            </a:r>
            <a:r>
              <a:rPr lang="en-GB" dirty="0" err="1" smtClean="0"/>
              <a:t>tutum</a:t>
            </a:r>
            <a:r>
              <a:rPr lang="en-GB" dirty="0" smtClean="0"/>
              <a:t>/hello-world</a:t>
            </a:r>
            <a:br>
              <a:rPr lang="en-GB" dirty="0" smtClean="0"/>
            </a:br>
            <a:r>
              <a:rPr lang="en-GB" dirty="0" smtClean="0"/>
              <a:t>33333333</a:t>
            </a:r>
            <a:r>
              <a:rPr lang="en-GB" dirty="0"/>
              <a:t>		</a:t>
            </a:r>
            <a:r>
              <a:rPr lang="en-GB" dirty="0" err="1"/>
              <a:t>tutum</a:t>
            </a:r>
            <a:r>
              <a:rPr lang="en-GB" dirty="0"/>
              <a:t>/hello-world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</a:t>
            </a:r>
            <a:r>
              <a:rPr lang="en-GB" dirty="0"/>
              <a:t>:\&gt; </a:t>
            </a: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kill  11111111  22222222    3333333333</a:t>
            </a:r>
            <a:endParaRPr lang="en-GB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4427539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Execute in Interactive Mode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47700"/>
            <a:ext cx="7029450" cy="5615939"/>
          </a:xfrm>
        </p:spPr>
        <p:txBody>
          <a:bodyPr/>
          <a:lstStyle/>
          <a:p>
            <a:r>
              <a:rPr lang="en-GB" dirty="0" smtClean="0"/>
              <a:t>Open terminal window to OS running in the  container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run -it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run -</a:t>
            </a:r>
            <a:r>
              <a:rPr lang="en-GB" i="1" dirty="0" err="1" smtClean="0"/>
              <a:t>i</a:t>
            </a:r>
            <a:r>
              <a:rPr lang="en-GB" i="1" dirty="0" smtClean="0"/>
              <a:t> -t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  <a:endParaRPr lang="en-GB" i="1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run --interactive --</a:t>
            </a:r>
            <a:r>
              <a:rPr lang="en-GB" i="1" dirty="0" err="1" smtClean="0"/>
              <a:t>tty</a:t>
            </a:r>
            <a:r>
              <a:rPr lang="en-GB" i="1" dirty="0" smtClean="0"/>
              <a:t>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No container name (--name) is needed because the container runs executing your commands then you exit it</a:t>
            </a:r>
          </a:p>
          <a:p>
            <a:r>
              <a:rPr lang="en-GB" dirty="0" smtClean="0"/>
              <a:t>Type </a:t>
            </a:r>
            <a:r>
              <a:rPr lang="en-GB" b="1" i="1" dirty="0" smtClean="0"/>
              <a:t>exit</a:t>
            </a:r>
            <a:r>
              <a:rPr lang="en-GB" dirty="0" smtClean="0"/>
              <a:t> to close container</a:t>
            </a:r>
          </a:p>
          <a:p>
            <a:endParaRPr lang="en-GB" dirty="0"/>
          </a:p>
          <a:p>
            <a:r>
              <a:rPr lang="en-GB" dirty="0" smtClean="0"/>
              <a:t>Note: if you include the --</a:t>
            </a:r>
            <a:r>
              <a:rPr lang="en-GB" dirty="0" err="1" smtClean="0"/>
              <a:t>rm</a:t>
            </a:r>
            <a:r>
              <a:rPr lang="en-GB" dirty="0" smtClean="0"/>
              <a:t> option then the image will be deleted when you stop the container!!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30680" y="2426434"/>
            <a:ext cx="1492716" cy="646331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 smtClean="0"/>
              <a:t>-</a:t>
            </a:r>
            <a:r>
              <a:rPr lang="en-GB" b="1" dirty="0" err="1" smtClean="0"/>
              <a:t>i</a:t>
            </a:r>
            <a:endParaRPr lang="en-GB" b="1" dirty="0" smtClean="0"/>
          </a:p>
          <a:p>
            <a:r>
              <a:rPr lang="en-GB" b="1" dirty="0" smtClean="0"/>
              <a:t>--interactive</a:t>
            </a:r>
            <a:endParaRPr lang="en-GB" b="1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2621280" y="2133600"/>
            <a:ext cx="594360" cy="29283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4520924" y="2414468"/>
            <a:ext cx="620683" cy="646331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 smtClean="0"/>
              <a:t>-</a:t>
            </a:r>
            <a:r>
              <a:rPr lang="en-GB" b="1" dirty="0"/>
              <a:t>t</a:t>
            </a:r>
            <a:endParaRPr lang="en-GB" b="1" dirty="0" smtClean="0"/>
          </a:p>
          <a:p>
            <a:r>
              <a:rPr lang="en-GB" b="1" dirty="0" smtClean="0"/>
              <a:t>--</a:t>
            </a:r>
            <a:r>
              <a:rPr lang="en-GB" b="1" dirty="0" err="1" smtClean="0"/>
              <a:t>tty</a:t>
            </a:r>
            <a:endParaRPr lang="en-GB" b="1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 flipV="1">
            <a:off x="4130040" y="2133600"/>
            <a:ext cx="320040" cy="2133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2423161" y="3233022"/>
            <a:ext cx="2491740" cy="646331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We often combine </a:t>
            </a:r>
            <a:br>
              <a:rPr lang="en-GB" dirty="0" smtClean="0"/>
            </a:br>
            <a:r>
              <a:rPr lang="en-GB" dirty="0" smtClean="0"/>
              <a:t>these into </a:t>
            </a:r>
            <a:r>
              <a:rPr lang="en-GB" b="1" dirty="0" smtClean="0"/>
              <a:t>-it </a:t>
            </a:r>
            <a:r>
              <a:rPr lang="en-GB" dirty="0" smtClean="0"/>
              <a:t>or </a:t>
            </a:r>
            <a:r>
              <a:rPr lang="en-GB" b="1" dirty="0" smtClean="0"/>
              <a:t>-</a:t>
            </a:r>
            <a:r>
              <a:rPr lang="en-GB" b="1" dirty="0" err="1" smtClean="0"/>
              <a:t>ti</a:t>
            </a:r>
            <a:endParaRPr lang="en-GB" b="1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 flipV="1">
            <a:off x="3162300" y="2971800"/>
            <a:ext cx="472440" cy="15454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/>
          <p:nvPr/>
        </p:nvCxnSpPr>
        <p:spPr bwMode="auto">
          <a:xfrm flipV="1">
            <a:off x="3776236" y="2971800"/>
            <a:ext cx="597311" cy="15454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" name="Right Brace 14"/>
          <p:cNvSpPr/>
          <p:nvPr/>
        </p:nvSpPr>
        <p:spPr bwMode="auto">
          <a:xfrm>
            <a:off x="6118860" y="1051560"/>
            <a:ext cx="350520" cy="98298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606540" y="1169084"/>
            <a:ext cx="1516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Identical commands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2222025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7620"/>
            <a:ext cx="3751332" cy="1606312"/>
          </a:xfrm>
        </p:spPr>
        <p:txBody>
          <a:bodyPr/>
          <a:lstStyle/>
          <a:p>
            <a:r>
              <a:rPr lang="en-GB" dirty="0" smtClean="0"/>
              <a:t>Managing the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4813300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Manage </a:t>
            </a:r>
            <a:r>
              <a:rPr lang="en-GB" dirty="0" err="1" smtClean="0"/>
              <a:t>docker</a:t>
            </a:r>
            <a:r>
              <a:rPr lang="en-GB" dirty="0" smtClean="0"/>
              <a:t> containers</a:t>
            </a:r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start </a:t>
            </a:r>
            <a:r>
              <a:rPr lang="en-GB" dirty="0" err="1" smtClean="0"/>
              <a:t>containername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stop </a:t>
            </a:r>
            <a:r>
              <a:rPr lang="en-GB" dirty="0" err="1" smtClean="0"/>
              <a:t>containername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/>
              <a:t>restart </a:t>
            </a:r>
            <a:r>
              <a:rPr lang="en-GB" dirty="0" err="1"/>
              <a:t>containername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pause </a:t>
            </a:r>
            <a:r>
              <a:rPr lang="en-GB" dirty="0" err="1"/>
              <a:t>containername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kill </a:t>
            </a:r>
            <a:r>
              <a:rPr lang="en-GB" dirty="0" err="1" smtClean="0"/>
              <a:t>containername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/>
              <a:t>logs </a:t>
            </a:r>
            <a:r>
              <a:rPr lang="en-GB" dirty="0" err="1" smtClean="0"/>
              <a:t>containername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Force remove containers.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 err="1" smtClean="0"/>
              <a:t>rm</a:t>
            </a:r>
            <a:r>
              <a:rPr lang="en-GB" i="1" dirty="0" smtClean="0"/>
              <a:t> –f    </a:t>
            </a:r>
            <a:r>
              <a:rPr lang="en-GB" dirty="0" smtClean="0"/>
              <a:t>container ids or </a:t>
            </a:r>
            <a:r>
              <a:rPr lang="en-GB" dirty="0" err="1" smtClean="0"/>
              <a:t>containernames</a:t>
            </a:r>
            <a:endParaRPr lang="en-GB" dirty="0" smtClean="0"/>
          </a:p>
          <a:p>
            <a:pPr lvl="1"/>
            <a:r>
              <a:rPr lang="en-GB" dirty="0" smtClean="0"/>
              <a:t>Example my-</a:t>
            </a:r>
            <a:r>
              <a:rPr lang="en-GB" dirty="0" err="1" smtClean="0"/>
              <a:t>nginx</a:t>
            </a:r>
            <a:r>
              <a:rPr lang="en-GB" dirty="0" smtClean="0"/>
              <a:t> and registry containers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err="1">
                <a:solidFill>
                  <a:srgbClr val="FF0000"/>
                </a:solidFill>
              </a:rPr>
              <a:t>rm</a:t>
            </a:r>
            <a:r>
              <a:rPr lang="en-GB" i="1" dirty="0">
                <a:solidFill>
                  <a:srgbClr val="FF0000"/>
                </a:solidFill>
              </a:rPr>
              <a:t> -f </a:t>
            </a:r>
            <a:r>
              <a:rPr lang="en-GB" i="1" dirty="0">
                <a:solidFill>
                  <a:srgbClr val="00B0F0"/>
                </a:solidFill>
              </a:rPr>
              <a:t>my-</a:t>
            </a:r>
            <a:r>
              <a:rPr lang="en-GB" i="1" dirty="0" err="1">
                <a:solidFill>
                  <a:srgbClr val="00B0F0"/>
                </a:solidFill>
              </a:rPr>
              <a:t>nginx</a:t>
            </a:r>
            <a:r>
              <a:rPr lang="en-GB" i="1" dirty="0">
                <a:solidFill>
                  <a:srgbClr val="00B0F0"/>
                </a:solidFill>
              </a:rPr>
              <a:t> registry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294120" y="1960245"/>
            <a:ext cx="271233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/>
              <a:t>containername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name given to the container using the option </a:t>
            </a:r>
            <a:r>
              <a:rPr lang="en-GB" dirty="0" smtClean="0">
                <a:solidFill>
                  <a:srgbClr val="FF0000"/>
                </a:solidFill>
              </a:rPr>
              <a:t>--name </a:t>
            </a:r>
            <a:r>
              <a:rPr lang="en-GB" dirty="0" smtClean="0"/>
              <a:t>when it was run. Alternatively user the container UUID that is automatically assigned to it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359027" y="121364"/>
            <a:ext cx="464742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NOTE: Short hand version, drop “container”</a:t>
            </a:r>
            <a:br>
              <a:rPr lang="en-GB" dirty="0" smtClean="0"/>
            </a:br>
            <a:r>
              <a:rPr lang="en-GB" dirty="0" smtClean="0"/>
              <a:t>The newer approach is to keep “container” </a:t>
            </a:r>
            <a:br>
              <a:rPr lang="en-GB" dirty="0" smtClean="0"/>
            </a:br>
            <a:r>
              <a:rPr lang="en-GB" dirty="0" smtClean="0"/>
              <a:t>although it makes the command line longer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start </a:t>
            </a:r>
            <a:r>
              <a:rPr lang="en-GB" dirty="0" err="1" smtClean="0"/>
              <a:t>containername</a:t>
            </a:r>
            <a:endParaRPr lang="en-GB" dirty="0" smtClean="0"/>
          </a:p>
          <a:p>
            <a:r>
              <a:rPr lang="en-GB" dirty="0" smtClean="0"/>
              <a:t>becomes </a:t>
            </a: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start </a:t>
            </a:r>
            <a:r>
              <a:rPr lang="en-GB" dirty="0" err="1"/>
              <a:t>containername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 rot="16200000">
            <a:off x="-1236829" y="2548637"/>
            <a:ext cx="34699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Stop does not remove it, to see stopped containers use: 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dirty="0" err="1" smtClean="0"/>
              <a:t>docker</a:t>
            </a:r>
            <a:r>
              <a:rPr lang="en-GB" dirty="0" smtClean="0"/>
              <a:t> container </a:t>
            </a:r>
            <a:r>
              <a:rPr lang="en-GB" dirty="0" err="1" smtClean="0"/>
              <a:t>ps</a:t>
            </a:r>
            <a:r>
              <a:rPr lang="en-GB" dirty="0" smtClean="0"/>
              <a:t> -a)</a:t>
            </a:r>
            <a:endParaRPr lang="en-GB" dirty="0"/>
          </a:p>
        </p:txBody>
      </p:sp>
      <p:cxnSp>
        <p:nvCxnSpPr>
          <p:cNvPr id="10" name="Straight Arrow Connector 9"/>
          <p:cNvCxnSpPr>
            <a:stCxn id="8" idx="2"/>
          </p:cNvCxnSpPr>
          <p:nvPr/>
        </p:nvCxnSpPr>
        <p:spPr bwMode="auto">
          <a:xfrm flipV="1">
            <a:off x="959792" y="2999871"/>
            <a:ext cx="147113" cy="1043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173980" y="4375926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kill</a:t>
            </a:r>
            <a:r>
              <a:rPr lang="en-GB" dirty="0" smtClean="0"/>
              <a:t> = force a stop</a:t>
            </a:r>
            <a:endParaRPr lang="en-GB" dirty="0"/>
          </a:p>
        </p:txBody>
      </p:sp>
      <p:cxnSp>
        <p:nvCxnSpPr>
          <p:cNvPr id="12" name="Curved Connector 11"/>
          <p:cNvCxnSpPr/>
          <p:nvPr/>
        </p:nvCxnSpPr>
        <p:spPr bwMode="auto">
          <a:xfrm rot="10800000">
            <a:off x="5173980" y="3893820"/>
            <a:ext cx="739140" cy="482106"/>
          </a:xfrm>
          <a:prstGeom prst="curvedConnector3">
            <a:avLst>
              <a:gd name="adj1" fmla="val -567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629527222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Container Life Cycle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92140" y="3554920"/>
            <a:ext cx="2056973" cy="369332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Stopped container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874520" y="3554920"/>
            <a:ext cx="2056973" cy="369332"/>
          </a:xfrm>
          <a:prstGeom prst="rect">
            <a:avLst/>
          </a:prstGeom>
          <a:noFill/>
          <a:ln w="34925">
            <a:solidFill>
              <a:schemeClr val="tx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Running container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851504" y="1958808"/>
            <a:ext cx="1608133" cy="369332"/>
          </a:xfrm>
          <a:prstGeom prst="rect">
            <a:avLst/>
          </a:prstGeom>
          <a:noFill/>
          <a:ln w="34925">
            <a:solidFill>
              <a:srgbClr val="0070C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Docker image</a:t>
            </a:r>
            <a:endParaRPr lang="en-GB" dirty="0"/>
          </a:p>
        </p:txBody>
      </p:sp>
      <p:sp>
        <p:nvSpPr>
          <p:cNvPr id="20" name="Curved Down Arrow 19"/>
          <p:cNvSpPr/>
          <p:nvPr/>
        </p:nvSpPr>
        <p:spPr bwMode="auto">
          <a:xfrm>
            <a:off x="3436620" y="2663380"/>
            <a:ext cx="3169920" cy="800100"/>
          </a:xfrm>
          <a:prstGeom prst="curved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1" name="Curved Up Arrow 20"/>
          <p:cNvSpPr/>
          <p:nvPr/>
        </p:nvSpPr>
        <p:spPr bwMode="auto">
          <a:xfrm flipH="1">
            <a:off x="3238178" y="3924252"/>
            <a:ext cx="3292162" cy="674608"/>
          </a:xfrm>
          <a:prstGeom prst="curvedUp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2" name="Curved Right Arrow 21"/>
          <p:cNvSpPr/>
          <p:nvPr/>
        </p:nvSpPr>
        <p:spPr bwMode="auto">
          <a:xfrm>
            <a:off x="614906" y="2143474"/>
            <a:ext cx="1259614" cy="1780778"/>
          </a:xfrm>
          <a:prstGeom prst="curvedRightArrow">
            <a:avLst>
              <a:gd name="adj1" fmla="val 15319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802566" y="2639470"/>
            <a:ext cx="26340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container run</a:t>
            </a:r>
            <a:br>
              <a:rPr lang="en-GB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 --name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containername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608195" y="1993139"/>
            <a:ext cx="23903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>
                <a:solidFill>
                  <a:srgbClr val="FF0000"/>
                </a:solidFill>
              </a:rPr>
              <a:t> container</a:t>
            </a:r>
            <a:r>
              <a:rPr lang="en-GB" dirty="0" smtClean="0">
                <a:solidFill>
                  <a:srgbClr val="FF0000"/>
                </a:solidFill>
              </a:rPr>
              <a:t> stop</a:t>
            </a:r>
          </a:p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 smtClean="0">
                <a:solidFill>
                  <a:srgbClr val="FF0000"/>
                </a:solidFill>
              </a:rPr>
              <a:t> container kill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6477076" y="5989184"/>
            <a:ext cx="2428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/>
              <a:t> container</a:t>
            </a:r>
            <a:r>
              <a:rPr lang="en-GB" dirty="0" smtClean="0"/>
              <a:t> </a:t>
            </a:r>
            <a:r>
              <a:rPr lang="en-GB" dirty="0" err="1" smtClean="0"/>
              <a:t>rm</a:t>
            </a:r>
            <a:r>
              <a:rPr lang="en-GB" dirty="0" smtClean="0"/>
              <a:t> -f</a:t>
            </a:r>
            <a:endParaRPr lang="en-GB" dirty="0"/>
          </a:p>
        </p:txBody>
      </p:sp>
      <p:sp>
        <p:nvSpPr>
          <p:cNvPr id="26" name="Curved Right Arrow 25"/>
          <p:cNvSpPr/>
          <p:nvPr/>
        </p:nvSpPr>
        <p:spPr bwMode="auto">
          <a:xfrm rot="19206966">
            <a:off x="2015287" y="3904448"/>
            <a:ext cx="1165093" cy="2556748"/>
          </a:xfrm>
          <a:prstGeom prst="curvedRightArrow">
            <a:avLst>
              <a:gd name="adj1" fmla="val 21466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3810000" y="5613590"/>
            <a:ext cx="2453639" cy="923330"/>
          </a:xfrm>
          <a:prstGeom prst="rect">
            <a:avLst/>
          </a:prstGeom>
          <a:noFill/>
          <a:ln w="22225">
            <a:solidFill>
              <a:srgbClr val="000000"/>
            </a:solidFill>
            <a:prstDash val="dash"/>
          </a:ln>
        </p:spPr>
        <p:txBody>
          <a:bodyPr wrap="square" rtlCol="0">
            <a:spAutoFit/>
          </a:bodyPr>
          <a:lstStyle/>
          <a:p>
            <a:pPr algn="ctr"/>
            <a:endParaRPr lang="en-GB" dirty="0" smtClean="0"/>
          </a:p>
          <a:p>
            <a:pPr algn="ctr"/>
            <a:r>
              <a:rPr lang="en-GB" dirty="0" smtClean="0"/>
              <a:t>container deleted</a:t>
            </a:r>
            <a:endParaRPr lang="en-GB" dirty="0"/>
          </a:p>
          <a:p>
            <a:pPr algn="ctr"/>
            <a:endParaRPr lang="en-GB" dirty="0"/>
          </a:p>
        </p:txBody>
      </p:sp>
      <p:sp>
        <p:nvSpPr>
          <p:cNvPr id="28" name="Curved Right Arrow 27"/>
          <p:cNvSpPr/>
          <p:nvPr/>
        </p:nvSpPr>
        <p:spPr bwMode="auto">
          <a:xfrm rot="2393034" flipH="1">
            <a:off x="6764514" y="3856643"/>
            <a:ext cx="1165093" cy="2556748"/>
          </a:xfrm>
          <a:prstGeom prst="curvedRightArrow">
            <a:avLst>
              <a:gd name="adj1" fmla="val 21466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2109126" y="5135017"/>
            <a:ext cx="2428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/>
              <a:t> container</a:t>
            </a:r>
            <a:r>
              <a:rPr lang="en-GB" dirty="0" smtClean="0"/>
              <a:t> </a:t>
            </a:r>
            <a:r>
              <a:rPr lang="en-GB" dirty="0" err="1" smtClean="0"/>
              <a:t>rm</a:t>
            </a:r>
            <a:r>
              <a:rPr lang="en-GB" dirty="0" smtClean="0"/>
              <a:t> -f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3944642" y="4618882"/>
            <a:ext cx="240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container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start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443101" y="1149709"/>
            <a:ext cx="1287532" cy="369332"/>
          </a:xfrm>
          <a:prstGeom prst="rect">
            <a:avLst/>
          </a:prstGeom>
          <a:noFill/>
          <a:ln w="349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2" name="Bent Arrow 31"/>
          <p:cNvSpPr/>
          <p:nvPr/>
        </p:nvSpPr>
        <p:spPr bwMode="auto">
          <a:xfrm rot="5400000">
            <a:off x="1848296" y="1158877"/>
            <a:ext cx="693787" cy="929114"/>
          </a:xfrm>
          <a:prstGeom prst="ben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2606480" y="1350876"/>
            <a:ext cx="2186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 smtClean="0"/>
              <a:t> build </a:t>
            </a:r>
            <a:r>
              <a:rPr lang="en-GB" i="1" dirty="0" smtClean="0"/>
              <a:t>image</a:t>
            </a:r>
            <a:endParaRPr lang="en-GB" i="1" dirty="0"/>
          </a:p>
        </p:txBody>
      </p:sp>
      <p:sp>
        <p:nvSpPr>
          <p:cNvPr id="34" name="Curved Right Arrow 33"/>
          <p:cNvSpPr/>
          <p:nvPr/>
        </p:nvSpPr>
        <p:spPr bwMode="auto">
          <a:xfrm>
            <a:off x="266387" y="1951031"/>
            <a:ext cx="1580188" cy="2181083"/>
          </a:xfrm>
          <a:prstGeom prst="curvedRightArrow">
            <a:avLst>
              <a:gd name="adj1" fmla="val 8459"/>
              <a:gd name="adj2" fmla="val 24824"/>
              <a:gd name="adj3" fmla="val 17767"/>
            </a:avLst>
          </a:prstGeom>
          <a:solidFill>
            <a:schemeClr val="tx1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5" name="Curved Right Arrow 34"/>
          <p:cNvSpPr/>
          <p:nvPr/>
        </p:nvSpPr>
        <p:spPr bwMode="auto">
          <a:xfrm rot="19236735">
            <a:off x="1579816" y="4046247"/>
            <a:ext cx="1545795" cy="3134683"/>
          </a:xfrm>
          <a:prstGeom prst="curvedRightArrow">
            <a:avLst>
              <a:gd name="adj1" fmla="val 5710"/>
              <a:gd name="adj2" fmla="val 24824"/>
              <a:gd name="adj3" fmla="val 17767"/>
            </a:avLst>
          </a:prstGeom>
          <a:solidFill>
            <a:schemeClr val="tx1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 rot="16200000">
            <a:off x="-647251" y="4633888"/>
            <a:ext cx="28835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container run </a:t>
            </a:r>
            <a:r>
              <a:rPr lang="en-GB" b="1" dirty="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-</a:t>
            </a:r>
            <a:r>
              <a:rPr lang="en-GB" b="1" dirty="0" err="1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rm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en-GB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 --name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containername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i="1" dirty="0" err="1" smtClean="0">
                <a:solidFill>
                  <a:schemeClr val="tx2">
                    <a:lumMod val="75000"/>
                  </a:schemeClr>
                </a:solidFill>
              </a:rPr>
              <a:t>somecommand</a:t>
            </a:r>
            <a:endParaRPr lang="en-GB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3201142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Volumes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0620"/>
            <a:ext cx="7029450" cy="4688205"/>
          </a:xfrm>
        </p:spPr>
        <p:txBody>
          <a:bodyPr/>
          <a:lstStyle/>
          <a:p>
            <a:r>
              <a:rPr lang="en-GB" dirty="0" smtClean="0"/>
              <a:t>Persist data created by the container</a:t>
            </a:r>
          </a:p>
          <a:p>
            <a:r>
              <a:rPr lang="en-GB" dirty="0" smtClean="0"/>
              <a:t>Share data between containers</a:t>
            </a:r>
          </a:p>
          <a:p>
            <a:r>
              <a:rPr lang="en-GB" dirty="0" smtClean="0"/>
              <a:t>Can be backed up and shared</a:t>
            </a:r>
          </a:p>
          <a:p>
            <a:r>
              <a:rPr lang="en-GB" dirty="0" smtClean="0"/>
              <a:t>Docker CLI makes it easy to create volumes </a:t>
            </a:r>
          </a:p>
          <a:p>
            <a:endParaRPr lang="en-GB" dirty="0"/>
          </a:p>
          <a:p>
            <a:r>
              <a:rPr lang="en-GB" b="1" dirty="0" smtClean="0"/>
              <a:t>Create a named volume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volume create  </a:t>
            </a:r>
            <a:r>
              <a:rPr lang="en-GB" i="1" dirty="0" err="1" smtClean="0"/>
              <a:t>volumename</a:t>
            </a:r>
            <a:endParaRPr lang="en-GB" i="1" dirty="0"/>
          </a:p>
          <a:p>
            <a:r>
              <a:rPr lang="en-GB" dirty="0" smtClean="0"/>
              <a:t>List the volumes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volume ls</a:t>
            </a:r>
            <a:endParaRPr lang="en-GB" i="1" dirty="0"/>
          </a:p>
          <a:p>
            <a:r>
              <a:rPr lang="en-GB" dirty="0" smtClean="0"/>
              <a:t>Remove volume (if no container is using it)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volume </a:t>
            </a:r>
            <a:r>
              <a:rPr lang="en-GB" i="1" dirty="0" err="1"/>
              <a:t>r</a:t>
            </a:r>
            <a:r>
              <a:rPr lang="en-GB" i="1" dirty="0" err="1" smtClean="0"/>
              <a:t>m</a:t>
            </a:r>
            <a:r>
              <a:rPr lang="en-GB" i="1" dirty="0" smtClean="0"/>
              <a:t> </a:t>
            </a:r>
            <a:r>
              <a:rPr lang="en-GB" i="1" dirty="0" err="1" smtClean="0"/>
              <a:t>volumename</a:t>
            </a:r>
            <a:endParaRPr lang="en-GB" i="1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50231979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Named Volumes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Volumes we create are not destroyed when we rebuild or delete containers</a:t>
            </a:r>
          </a:p>
          <a:p>
            <a:r>
              <a:rPr lang="en-GB" dirty="0" smtClean="0"/>
              <a:t>The data is persisted e.g. volumes can be remounted in new containers by their names</a:t>
            </a:r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83062823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Attaching Docker Volume to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2332990"/>
          </a:xfrm>
        </p:spPr>
        <p:txBody>
          <a:bodyPr/>
          <a:lstStyle/>
          <a:p>
            <a:r>
              <a:rPr lang="en-GB" dirty="0" smtClean="0"/>
              <a:t>Attaching a volume to a container, by specifying name of previously created volume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container run --name  </a:t>
            </a:r>
            <a:r>
              <a:rPr lang="en-GB" dirty="0" err="1" smtClean="0"/>
              <a:t>containername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     --volume </a:t>
            </a:r>
            <a:r>
              <a:rPr lang="en-GB" b="1" dirty="0" err="1" smtClean="0">
                <a:solidFill>
                  <a:schemeClr val="accent1">
                    <a:lumMod val="25000"/>
                  </a:schemeClr>
                </a:solidFill>
              </a:rPr>
              <a:t>my_volume</a:t>
            </a:r>
            <a:r>
              <a:rPr lang="en-GB" b="1" dirty="0" smtClean="0"/>
              <a:t>: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r>
              <a:rPr lang="en-GB" dirty="0" err="1" smtClean="0">
                <a:solidFill>
                  <a:srgbClr val="FF0000"/>
                </a:solidFill>
              </a:rPr>
              <a:t>targetdirpath</a:t>
            </a:r>
            <a:r>
              <a:rPr lang="en-GB" b="1" dirty="0" err="1" smtClean="0"/>
              <a:t>:</a:t>
            </a:r>
            <a:r>
              <a:rPr lang="en-GB" dirty="0" err="1" smtClean="0">
                <a:solidFill>
                  <a:srgbClr val="0070C0"/>
                </a:solidFill>
              </a:rPr>
              <a:t>accessrights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dirty="0" err="1" smtClean="0"/>
              <a:t>imagename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r>
              <a:rPr lang="en-GB" dirty="0" smtClean="0"/>
              <a:t>Example 1: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Example 2: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200150" y="3453873"/>
            <a:ext cx="767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b="1" i="1" dirty="0" err="1" smtClean="0">
                <a:solidFill>
                  <a:schemeClr val="tx2">
                    <a:lumMod val="75000"/>
                  </a:schemeClr>
                </a:solidFill>
              </a:rPr>
              <a:t>my_volumeA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run –it </a:t>
            </a:r>
            <a:r>
              <a:rPr lang="en-GB" b="1" i="1" dirty="0"/>
              <a:t>–v </a:t>
            </a:r>
            <a:r>
              <a:rPr lang="en-GB" b="1" i="1" dirty="0" err="1" smtClean="0">
                <a:solidFill>
                  <a:schemeClr val="tx2">
                    <a:lumMod val="75000"/>
                  </a:schemeClr>
                </a:solidFill>
              </a:rPr>
              <a:t>my_volumeA</a:t>
            </a:r>
            <a:r>
              <a:rPr lang="en-GB" b="1" i="1" dirty="0" smtClean="0"/>
              <a:t>: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 smtClean="0">
                <a:solidFill>
                  <a:srgbClr val="FF0000"/>
                </a:solidFill>
              </a:rPr>
              <a:t>etc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 smtClean="0">
                <a:solidFill>
                  <a:srgbClr val="FF0000"/>
                </a:solidFill>
              </a:rPr>
              <a:t>app</a:t>
            </a:r>
            <a:r>
              <a:rPr lang="en-GB" b="1" i="1" dirty="0" err="1"/>
              <a:t>:</a:t>
            </a:r>
            <a:r>
              <a:rPr lang="en-GB" b="1" i="1" dirty="0" err="1">
                <a:solidFill>
                  <a:srgbClr val="0070C0"/>
                </a:solidFill>
              </a:rPr>
              <a:t>ro</a:t>
            </a:r>
            <a:r>
              <a:rPr lang="en-GB" i="1" dirty="0" smtClean="0"/>
              <a:t> --name </a:t>
            </a:r>
            <a:r>
              <a:rPr lang="en-GB" i="1" dirty="0"/>
              <a:t>container1 </a:t>
            </a:r>
            <a:r>
              <a:rPr lang="en-GB" i="1" dirty="0" smtClean="0"/>
              <a:t>my-image</a:t>
            </a:r>
            <a:endParaRPr lang="en-GB" i="1" dirty="0"/>
          </a:p>
        </p:txBody>
      </p:sp>
      <p:sp>
        <p:nvSpPr>
          <p:cNvPr id="8" name="TextBox 7"/>
          <p:cNvSpPr txBox="1"/>
          <p:nvPr/>
        </p:nvSpPr>
        <p:spPr>
          <a:xfrm>
            <a:off x="1200150" y="4510577"/>
            <a:ext cx="755847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run –it –v </a:t>
            </a:r>
            <a:r>
              <a:rPr lang="en-GB" b="1" i="1" dirty="0" err="1" smtClean="0">
                <a:solidFill>
                  <a:schemeClr val="accent1">
                    <a:lumMod val="25000"/>
                  </a:schemeClr>
                </a:solidFill>
              </a:rPr>
              <a:t>my_volumeA</a:t>
            </a:r>
            <a:r>
              <a:rPr lang="en-GB" i="1" dirty="0" smtClean="0"/>
              <a:t>: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 smtClean="0">
                <a:solidFill>
                  <a:srgbClr val="FF0000"/>
                </a:solidFill>
              </a:rPr>
              <a:t>usr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 smtClean="0">
                <a:solidFill>
                  <a:srgbClr val="FF0000"/>
                </a:solidFill>
              </a:rPr>
              <a:t>dir</a:t>
            </a:r>
            <a:r>
              <a:rPr lang="en-GB" i="1" dirty="0" smtClean="0"/>
              <a:t> --name container2 </a:t>
            </a:r>
            <a:r>
              <a:rPr lang="en-GB" i="1" dirty="0" err="1" smtClean="0"/>
              <a:t>ubuntu:latest</a:t>
            </a:r>
            <a:endParaRPr lang="en-GB" i="1" dirty="0"/>
          </a:p>
          <a:p>
            <a:r>
              <a:rPr lang="en-GB" i="1" dirty="0"/>
              <a:t>m</a:t>
            </a:r>
            <a:r>
              <a:rPr lang="en-GB" i="1" dirty="0" smtClean="0"/>
              <a:t>iked:/ $ cd </a:t>
            </a:r>
            <a:r>
              <a:rPr lang="en-GB" b="1" i="1" dirty="0" smtClean="0"/>
              <a:t>/</a:t>
            </a:r>
            <a:r>
              <a:rPr lang="en-GB" b="1" i="1" dirty="0" err="1" smtClean="0"/>
              <a:t>usr</a:t>
            </a:r>
            <a:r>
              <a:rPr lang="en-GB" b="1" i="1" dirty="0" smtClean="0"/>
              <a:t>/</a:t>
            </a:r>
            <a:r>
              <a:rPr lang="en-GB" b="1" i="1" dirty="0" err="1" smtClean="0"/>
              <a:t>dir</a:t>
            </a:r>
            <a:endParaRPr lang="en-GB" b="1" i="1" dirty="0" smtClean="0"/>
          </a:p>
          <a:p>
            <a:r>
              <a:rPr lang="en-GB" i="1" dirty="0"/>
              <a:t>miked</a:t>
            </a:r>
            <a:r>
              <a:rPr lang="en-GB" i="1" dirty="0" smtClean="0"/>
              <a:t>:</a:t>
            </a:r>
            <a:r>
              <a:rPr lang="en-GB" b="1" i="1" dirty="0" smtClean="0"/>
              <a:t>/</a:t>
            </a:r>
            <a:r>
              <a:rPr lang="en-GB" b="1" i="1" dirty="0" err="1" smtClean="0"/>
              <a:t>usr</a:t>
            </a:r>
            <a:r>
              <a:rPr lang="en-GB" b="1" i="1" dirty="0" smtClean="0"/>
              <a:t>/</a:t>
            </a:r>
            <a:r>
              <a:rPr lang="en-GB" b="1" i="1" dirty="0" err="1" smtClean="0"/>
              <a:t>dir</a:t>
            </a:r>
            <a:r>
              <a:rPr lang="en-GB" i="1" dirty="0" smtClean="0"/>
              <a:t> $ touch index.html</a:t>
            </a:r>
          </a:p>
          <a:p>
            <a:r>
              <a:rPr lang="en-GB" i="1" dirty="0" smtClean="0"/>
              <a:t>miked:</a:t>
            </a:r>
            <a:r>
              <a:rPr lang="en-GB" b="1" i="1" dirty="0" smtClean="0"/>
              <a:t>/</a:t>
            </a:r>
            <a:r>
              <a:rPr lang="en-GB" b="1" i="1" dirty="0" err="1"/>
              <a:t>usr</a:t>
            </a:r>
            <a:r>
              <a:rPr lang="en-GB" b="1" i="1" dirty="0"/>
              <a:t>/</a:t>
            </a:r>
            <a:r>
              <a:rPr lang="en-GB" b="1" i="1" dirty="0" err="1"/>
              <a:t>dir</a:t>
            </a:r>
            <a:r>
              <a:rPr lang="en-GB" i="1" dirty="0"/>
              <a:t> </a:t>
            </a:r>
            <a:r>
              <a:rPr lang="en-GB" i="1" dirty="0" smtClean="0"/>
              <a:t>$ exit</a:t>
            </a:r>
            <a:endParaRPr lang="en-GB" i="1" dirty="0"/>
          </a:p>
        </p:txBody>
      </p:sp>
      <p:sp>
        <p:nvSpPr>
          <p:cNvPr id="9" name="Right Brace 8"/>
          <p:cNvSpPr/>
          <p:nvPr/>
        </p:nvSpPr>
        <p:spPr bwMode="auto">
          <a:xfrm>
            <a:off x="4611501" y="4883910"/>
            <a:ext cx="407943" cy="73152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059423" y="4982839"/>
            <a:ext cx="35566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Command executed in Ubuntu OS running in the container we just created</a:t>
            </a:r>
            <a:endParaRPr lang="en-GB" dirty="0"/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 flipV="1">
            <a:off x="6990396" y="2454965"/>
            <a:ext cx="512406" cy="44996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" name="TextBox 4"/>
          <p:cNvSpPr txBox="1"/>
          <p:nvPr/>
        </p:nvSpPr>
        <p:spPr>
          <a:xfrm>
            <a:off x="180975" y="2155467"/>
            <a:ext cx="1210588" cy="92333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--volume</a:t>
            </a:r>
            <a:br>
              <a:rPr lang="en-GB" dirty="0" smtClean="0"/>
            </a:br>
            <a:r>
              <a:rPr lang="en-GB" dirty="0" smtClean="0"/>
              <a:t>shorthand</a:t>
            </a:r>
            <a:br>
              <a:rPr lang="en-GB" dirty="0" smtClean="0"/>
            </a:br>
            <a:r>
              <a:rPr lang="en-GB" dirty="0" smtClean="0"/>
              <a:t>-v</a:t>
            </a:r>
            <a:endParaRPr lang="en-GB" dirty="0"/>
          </a:p>
        </p:txBody>
      </p:sp>
      <p:cxnSp>
        <p:nvCxnSpPr>
          <p:cNvPr id="12" name="Straight Arrow Connector 11"/>
          <p:cNvCxnSpPr>
            <a:stCxn id="5" idx="3"/>
          </p:cNvCxnSpPr>
          <p:nvPr/>
        </p:nvCxnSpPr>
        <p:spPr bwMode="auto">
          <a:xfrm flipV="1">
            <a:off x="1391563" y="2367816"/>
            <a:ext cx="490176" cy="24931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>
            <a:stCxn id="5" idx="3"/>
          </p:cNvCxnSpPr>
          <p:nvPr/>
        </p:nvCxnSpPr>
        <p:spPr bwMode="auto">
          <a:xfrm>
            <a:off x="1391563" y="2617132"/>
            <a:ext cx="1476765" cy="136772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/>
          <p:cNvSpPr txBox="1"/>
          <p:nvPr/>
        </p:nvSpPr>
        <p:spPr>
          <a:xfrm>
            <a:off x="7502802" y="2316945"/>
            <a:ext cx="14411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Read/write by default</a:t>
            </a:r>
          </a:p>
          <a:p>
            <a:r>
              <a:rPr lang="en-GB" dirty="0" smtClean="0"/>
              <a:t>Use </a:t>
            </a:r>
            <a:r>
              <a:rPr lang="en-GB" b="1" dirty="0" smtClean="0">
                <a:solidFill>
                  <a:srgbClr val="0070C0"/>
                </a:solidFill>
              </a:rPr>
              <a:t>:</a:t>
            </a:r>
            <a:r>
              <a:rPr lang="en-GB" b="1" dirty="0" err="1" smtClean="0">
                <a:solidFill>
                  <a:srgbClr val="0070C0"/>
                </a:solidFill>
              </a:rPr>
              <a:t>ro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for </a:t>
            </a:r>
            <a:r>
              <a:rPr lang="en-GB" dirty="0" err="1" smtClean="0"/>
              <a:t>readonly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5760720" y="2904934"/>
            <a:ext cx="1742082" cy="85934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4167515" y="2627454"/>
            <a:ext cx="2763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path in container at which to mount volume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 bwMode="auto">
          <a:xfrm flipH="1" flipV="1">
            <a:off x="5186322" y="2367816"/>
            <a:ext cx="55461" cy="33292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85416163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Approach to Attach a Volume to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36320"/>
            <a:ext cx="7029450" cy="4802505"/>
          </a:xfrm>
        </p:spPr>
        <p:txBody>
          <a:bodyPr/>
          <a:lstStyle/>
          <a:p>
            <a:r>
              <a:rPr lang="en-GB" dirty="0"/>
              <a:t>Create the volume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volume create   </a:t>
            </a:r>
            <a:r>
              <a:rPr lang="en-GB" i="1" dirty="0">
                <a:solidFill>
                  <a:srgbClr val="FF0000"/>
                </a:solidFill>
              </a:rPr>
              <a:t>my-</a:t>
            </a:r>
            <a:r>
              <a:rPr lang="en-GB" i="1" dirty="0" err="1">
                <a:solidFill>
                  <a:srgbClr val="FF0000"/>
                </a:solidFill>
              </a:rPr>
              <a:t>vol</a:t>
            </a:r>
            <a:endParaRPr lang="en-GB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i="1" dirty="0"/>
          </a:p>
          <a:p>
            <a:r>
              <a:rPr lang="en-GB" dirty="0"/>
              <a:t>Starting a container and mount the volume into directory /app in the </a:t>
            </a:r>
            <a:r>
              <a:rPr lang="en-GB" dirty="0" smtClean="0"/>
              <a:t>container.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run -d --name dev-container  </a:t>
            </a:r>
            <a:br>
              <a:rPr lang="en-GB" i="1" dirty="0"/>
            </a:br>
            <a:r>
              <a:rPr lang="en-GB" i="1" dirty="0"/>
              <a:t>	--mount </a:t>
            </a:r>
            <a:r>
              <a:rPr lang="en-GB" b="1" i="1" dirty="0"/>
              <a:t>source</a:t>
            </a:r>
            <a:r>
              <a:rPr lang="en-GB" i="1" dirty="0"/>
              <a:t>=</a:t>
            </a:r>
            <a:r>
              <a:rPr lang="en-GB" i="1" dirty="0">
                <a:solidFill>
                  <a:srgbClr val="FF0000"/>
                </a:solidFill>
              </a:rPr>
              <a:t>my-</a:t>
            </a:r>
            <a:r>
              <a:rPr lang="en-GB" i="1" dirty="0" err="1">
                <a:solidFill>
                  <a:srgbClr val="FF0000"/>
                </a:solidFill>
              </a:rPr>
              <a:t>vol</a:t>
            </a:r>
            <a:r>
              <a:rPr lang="en-GB" i="1" dirty="0"/>
              <a:t>, </a:t>
            </a:r>
            <a:r>
              <a:rPr lang="en-GB" b="1" i="1" dirty="0"/>
              <a:t>target</a:t>
            </a:r>
            <a:r>
              <a:rPr lang="en-GB" i="1" dirty="0"/>
              <a:t>=</a:t>
            </a:r>
            <a:r>
              <a:rPr lang="en-GB" i="1" dirty="0">
                <a:solidFill>
                  <a:srgbClr val="0070C0"/>
                </a:solidFill>
              </a:rPr>
              <a:t>/app  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	my-image</a:t>
            </a:r>
          </a:p>
          <a:p>
            <a:endParaRPr lang="en-GB" dirty="0"/>
          </a:p>
          <a:p>
            <a:r>
              <a:rPr lang="en-GB" dirty="0"/>
              <a:t>Note: If you start a container with a volume that does not yet exist, Docker creates the volume for you</a:t>
            </a:r>
          </a:p>
          <a:p>
            <a:endParaRPr lang="en-GB" dirty="0" smtClean="0"/>
          </a:p>
          <a:p>
            <a:r>
              <a:rPr lang="en-GB" dirty="0" smtClean="0"/>
              <a:t>There is not much difference between “--mount” and “--volume” when binding volumes to containers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32304049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Sharing Data Between Host and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745" y="844551"/>
            <a:ext cx="8517230" cy="1398136"/>
          </a:xfrm>
        </p:spPr>
        <p:txBody>
          <a:bodyPr/>
          <a:lstStyle/>
          <a:p>
            <a:r>
              <a:rPr lang="en-GB" dirty="0"/>
              <a:t>A bind mount is just mapping a directory on the host machine to a directory in the </a:t>
            </a:r>
            <a:r>
              <a:rPr lang="en-GB" dirty="0" smtClean="0"/>
              <a:t>container</a:t>
            </a:r>
            <a:r>
              <a:rPr lang="en-GB" dirty="0"/>
              <a:t> </a:t>
            </a:r>
            <a:r>
              <a:rPr lang="en-GB" b="1" dirty="0" smtClean="0"/>
              <a:t>without naming the volume (anonymous volume)</a:t>
            </a:r>
          </a:p>
          <a:p>
            <a:r>
              <a:rPr lang="en-GB" dirty="0" smtClean="0"/>
              <a:t>However</a:t>
            </a:r>
            <a:r>
              <a:rPr lang="en-GB" dirty="0"/>
              <a:t>, when the container is removed, it does not affect the directory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Note, </a:t>
            </a:r>
            <a:r>
              <a:rPr lang="en-GB" dirty="0"/>
              <a:t>i</a:t>
            </a:r>
            <a:r>
              <a:rPr lang="en-GB" dirty="0" smtClean="0"/>
              <a:t>f you are using --mount instead of --volume it will not create the host directory if it does not exist whereas --volume will as shown here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03159" y="3154183"/>
            <a:ext cx="67249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docker</a:t>
            </a:r>
            <a:r>
              <a:rPr lang="en-GB" dirty="0"/>
              <a:t> </a:t>
            </a:r>
            <a:r>
              <a:rPr lang="en-GB" dirty="0" smtClean="0"/>
              <a:t> run  -it  --</a:t>
            </a:r>
            <a:r>
              <a:rPr lang="en-GB" dirty="0"/>
              <a:t>name </a:t>
            </a:r>
            <a:r>
              <a:rPr lang="en-GB" dirty="0" err="1" smtClean="0"/>
              <a:t>mikescontainer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	--volume  /</a:t>
            </a:r>
            <a:r>
              <a:rPr lang="en-GB" dirty="0" err="1" smtClean="0"/>
              <a:t>fullhostpath</a:t>
            </a:r>
            <a:r>
              <a:rPr lang="en-GB" dirty="0" smtClean="0"/>
              <a:t>/directory:/</a:t>
            </a:r>
            <a:r>
              <a:rPr lang="en-GB" dirty="0" err="1" smtClean="0"/>
              <a:t>fullimagepath</a:t>
            </a:r>
            <a:r>
              <a:rPr lang="en-GB" dirty="0" smtClean="0"/>
              <a:t>/directory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dirty="0" err="1" smtClean="0"/>
              <a:t>my_image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203159" y="4120005"/>
            <a:ext cx="518603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/>
              <a:t>Example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 run  -it  --</a:t>
            </a:r>
            <a:r>
              <a:rPr lang="en-GB" dirty="0"/>
              <a:t>name </a:t>
            </a:r>
            <a:r>
              <a:rPr lang="en-GB" dirty="0" err="1" smtClean="0"/>
              <a:t>nginx</a:t>
            </a:r>
            <a:r>
              <a:rPr lang="en-GB" dirty="0" smtClean="0"/>
              <a:t>-container-one </a:t>
            </a:r>
            <a:br>
              <a:rPr lang="en-GB" dirty="0" smtClean="0"/>
            </a:br>
            <a:r>
              <a:rPr lang="en-GB" dirty="0" smtClean="0"/>
              <a:t>	--volume  </a:t>
            </a:r>
            <a:r>
              <a:rPr lang="en-GB" dirty="0"/>
              <a:t>C</a:t>
            </a:r>
            <a:r>
              <a:rPr lang="en-GB" dirty="0" smtClean="0"/>
              <a:t>:</a:t>
            </a:r>
            <a:r>
              <a:rPr lang="en-GB" b="1" dirty="0" smtClean="0"/>
              <a:t>/etc../html/pages</a:t>
            </a:r>
            <a:r>
              <a:rPr lang="en-GB" dirty="0" smtClean="0"/>
              <a:t>:/var/www</a:t>
            </a:r>
            <a:br>
              <a:rPr lang="en-GB" dirty="0" smtClean="0"/>
            </a:br>
            <a:r>
              <a:rPr lang="en-GB" dirty="0" smtClean="0"/>
              <a:t>	my-</a:t>
            </a:r>
            <a:r>
              <a:rPr lang="en-GB" dirty="0" err="1" smtClean="0"/>
              <a:t>nginx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546288" y="5373358"/>
            <a:ext cx="3530912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We can put webpages in C:/…../html/pages and the container will see them in /</a:t>
            </a:r>
            <a:r>
              <a:rPr lang="en-GB" dirty="0" err="1" smtClean="0"/>
              <a:t>var</a:t>
            </a:r>
            <a:r>
              <a:rPr lang="en-GB" dirty="0" smtClean="0"/>
              <a:t>/www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26745" y="5336996"/>
            <a:ext cx="3535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In </a:t>
            </a:r>
            <a:r>
              <a:rPr lang="en-GB" dirty="0"/>
              <a:t>order to preserve </a:t>
            </a:r>
            <a:r>
              <a:rPr lang="en-GB" dirty="0" smtClean="0"/>
              <a:t>portability, the </a:t>
            </a:r>
            <a:r>
              <a:rPr lang="en-GB" dirty="0"/>
              <a:t>host directory for a volume cannot be specified </a:t>
            </a:r>
            <a:r>
              <a:rPr lang="en-GB" dirty="0" smtClean="0"/>
              <a:t>in </a:t>
            </a:r>
            <a:r>
              <a:rPr lang="en-GB" dirty="0"/>
              <a:t>a </a:t>
            </a:r>
            <a:r>
              <a:rPr lang="en-GB" dirty="0" err="1" smtClean="0"/>
              <a:t>Dockerfile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206311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Named Volumes vs Bind Mounts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49187"/>
            <a:ext cx="7029450" cy="4889638"/>
          </a:xfrm>
        </p:spPr>
        <p:txBody>
          <a:bodyPr/>
          <a:lstStyle/>
          <a:p>
            <a:r>
              <a:rPr lang="en-GB" dirty="0"/>
              <a:t>Volumes are the preferred mechanism for persisting data generated by and used by Docker containers. </a:t>
            </a:r>
            <a:endParaRPr lang="en-GB" dirty="0" smtClean="0"/>
          </a:p>
          <a:p>
            <a:r>
              <a:rPr lang="en-GB" dirty="0" smtClean="0"/>
              <a:t>While </a:t>
            </a:r>
            <a:r>
              <a:rPr lang="en-GB" dirty="0"/>
              <a:t>bind mounts are dependent on the directory structure of the host machine, volumes are completely managed by Docker. 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5933" y="3084236"/>
            <a:ext cx="6323631" cy="3212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303657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Networks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655984"/>
            <a:ext cx="8140566" cy="5190462"/>
          </a:xfrm>
        </p:spPr>
        <p:txBody>
          <a:bodyPr/>
          <a:lstStyle/>
          <a:p>
            <a:r>
              <a:rPr lang="en-GB" dirty="0" smtClean="0"/>
              <a:t>Docker containers can talk to each other over an automatically created </a:t>
            </a:r>
            <a:r>
              <a:rPr lang="en-GB" b="1" dirty="0" smtClean="0"/>
              <a:t>default network </a:t>
            </a:r>
            <a:r>
              <a:rPr lang="en-GB" dirty="0" smtClean="0"/>
              <a:t>(names “bridge”)</a:t>
            </a:r>
            <a:endParaRPr lang="en-GB" b="1" dirty="0" smtClean="0"/>
          </a:p>
          <a:p>
            <a:r>
              <a:rPr lang="en-GB" dirty="0" smtClean="0"/>
              <a:t>You can recover their IP addresses using associated </a:t>
            </a:r>
            <a:r>
              <a:rPr lang="en-GB" dirty="0"/>
              <a:t>with a Docker container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network inspect bridge  </a:t>
            </a:r>
            <a:r>
              <a:rPr lang="en-GB" i="1" dirty="0" smtClean="0">
                <a:sym typeface="Wingdings" panose="05000000000000000000" pitchFamily="2" charset="2"/>
              </a:rPr>
              <a:t> default network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network inspect my-network-name</a:t>
            </a:r>
            <a:endParaRPr lang="en-GB" dirty="0" smtClean="0"/>
          </a:p>
          <a:p>
            <a:r>
              <a:rPr lang="en-GB" b="1" u="sng" dirty="0" smtClean="0"/>
              <a:t>The best approach is to create a user-defined network </a:t>
            </a:r>
            <a:r>
              <a:rPr lang="en-GB" dirty="0" smtClean="0"/>
              <a:t>then name the containers and attach them to it.  Docker will automatically resolve these names to the IP addresses for you</a:t>
            </a:r>
          </a:p>
          <a:p>
            <a:r>
              <a:rPr lang="en-GB" dirty="0" smtClean="0"/>
              <a:t>You can create a user-defined network with an automatically assigned subnet address or a specific subnet address like this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 smtClean="0">
                <a:solidFill>
                  <a:srgbClr val="FF0000"/>
                </a:solidFill>
              </a:rPr>
              <a:t>my-net</a:t>
            </a:r>
            <a:br>
              <a:rPr lang="en-GB" i="1" dirty="0" smtClean="0">
                <a:solidFill>
                  <a:srgbClr val="FF0000"/>
                </a:solidFill>
              </a:rPr>
            </a:br>
            <a:r>
              <a:rPr lang="en-GB" b="1" dirty="0" smtClean="0"/>
              <a:t>OR</a:t>
            </a: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network create --subnet=192.168.23.0/24 </a:t>
            </a:r>
            <a:r>
              <a:rPr lang="en-GB" i="1" dirty="0" smtClean="0">
                <a:solidFill>
                  <a:srgbClr val="FF0000"/>
                </a:solidFill>
              </a:rPr>
              <a:t>my-net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 smtClean="0"/>
              <a:t>Containers can be connected to this network like this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i="1" dirty="0" smtClean="0">
                <a:solidFill>
                  <a:srgbClr val="FF0000"/>
                </a:solidFill>
              </a:rPr>
              <a:t>--network my-net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-p 80:80 --name </a:t>
            </a:r>
            <a:r>
              <a:rPr lang="en-GB" i="1" dirty="0" err="1" smtClean="0"/>
              <a:t>container_one</a:t>
            </a:r>
            <a:r>
              <a:rPr lang="en-GB" i="1" dirty="0" smtClean="0"/>
              <a:t> </a:t>
            </a:r>
            <a:r>
              <a:rPr lang="en-GB" i="1" dirty="0" err="1" smtClean="0"/>
              <a:t>my_image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0" y="6084221"/>
            <a:ext cx="9264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https://docs.docker.com/v17.09/engine/userguide/networking/#the-default-bridge-network</a:t>
            </a:r>
          </a:p>
        </p:txBody>
      </p:sp>
    </p:spTree>
    <p:extLst>
      <p:ext uri="{BB962C8B-B14F-4D97-AF65-F5344CB8AC3E}">
        <p14:creationId xmlns:p14="http://schemas.microsoft.com/office/powerpoint/2010/main" val="1098811767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Different Drivers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5524"/>
            <a:ext cx="7029450" cy="4953301"/>
          </a:xfrm>
        </p:spPr>
        <p:txBody>
          <a:bodyPr/>
          <a:lstStyle/>
          <a:p>
            <a:r>
              <a:rPr lang="en-GB" dirty="0" smtClean="0"/>
              <a:t>There are different types of network drivers</a:t>
            </a:r>
          </a:p>
          <a:p>
            <a:pPr lvl="1"/>
            <a:r>
              <a:rPr lang="en-GB" dirty="0" smtClean="0"/>
              <a:t>None: no network</a:t>
            </a:r>
          </a:p>
          <a:p>
            <a:pPr lvl="1"/>
            <a:r>
              <a:rPr lang="en-GB" dirty="0" smtClean="0"/>
              <a:t>Bridge: single host computer</a:t>
            </a:r>
          </a:p>
          <a:p>
            <a:pPr lvl="1"/>
            <a:r>
              <a:rPr lang="en-GB" dirty="0" smtClean="0"/>
              <a:t>Overlay: multiple host computers in cluster</a:t>
            </a:r>
          </a:p>
          <a:p>
            <a:r>
              <a:rPr lang="en-GB" dirty="0" smtClean="0"/>
              <a:t>The most commonly used is the bridge driver which acts like a bridge connecting containers</a:t>
            </a:r>
          </a:p>
          <a:p>
            <a:pPr lvl="1"/>
            <a:r>
              <a:rPr lang="en-GB" dirty="0" smtClean="0"/>
              <a:t>Docker provides a DNS server for container name recognition</a:t>
            </a:r>
          </a:p>
          <a:p>
            <a:r>
              <a:rPr lang="en-GB" dirty="0" smtClean="0"/>
              <a:t>The </a:t>
            </a:r>
            <a:r>
              <a:rPr lang="en-GB" dirty="0"/>
              <a:t>following are identical</a:t>
            </a:r>
            <a:endParaRPr lang="en-GB" dirty="0" smtClean="0"/>
          </a:p>
          <a:p>
            <a:pPr marL="0" indent="0">
              <a:buNone/>
            </a:pPr>
            <a:r>
              <a:rPr lang="en-GB" b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>
                <a:solidFill>
                  <a:srgbClr val="FF0000"/>
                </a:solidFill>
              </a:rPr>
              <a:t>--driver bridge </a:t>
            </a:r>
            <a:r>
              <a:rPr lang="en-GB" i="1" dirty="0"/>
              <a:t>my-net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>
                <a:solidFill>
                  <a:srgbClr val="FF0000"/>
                </a:solidFill>
              </a:rPr>
              <a:t>-d bridge </a:t>
            </a:r>
            <a:r>
              <a:rPr lang="en-GB" i="1" dirty="0"/>
              <a:t>my-net</a:t>
            </a: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 smtClean="0"/>
              <a:t>Note: The default is a bridge network so you can leave out the --driver option in the above like this</a:t>
            </a:r>
            <a:endParaRPr lang="en-GB" i="1" dirty="0" smtClean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create </a:t>
            </a:r>
            <a:r>
              <a:rPr lang="en-GB" i="1" dirty="0" smtClean="0"/>
              <a:t>my-net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12783" y="6167993"/>
            <a:ext cx="605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http://www.dasblinkenlichten.com/docker-networking-101/</a:t>
            </a:r>
          </a:p>
        </p:txBody>
      </p:sp>
    </p:spTree>
    <p:extLst>
      <p:ext uri="{BB962C8B-B14F-4D97-AF65-F5344CB8AC3E}">
        <p14:creationId xmlns:p14="http://schemas.microsoft.com/office/powerpoint/2010/main" val="3518834233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Instructions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Create a new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create my-net</a:t>
            </a:r>
          </a:p>
          <a:p>
            <a:r>
              <a:rPr lang="en-GB" dirty="0" smtClean="0"/>
              <a:t>Run a new container and connect it to a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run --network my-net  --name my-container</a:t>
            </a:r>
            <a:endParaRPr lang="en-GB" i="1" dirty="0"/>
          </a:p>
          <a:p>
            <a:r>
              <a:rPr lang="en-GB" dirty="0" smtClean="0"/>
              <a:t>Connect an already running container to a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connect    my-net   my-container</a:t>
            </a:r>
            <a:endParaRPr lang="en-GB" i="1" dirty="0"/>
          </a:p>
          <a:p>
            <a:r>
              <a:rPr lang="en-GB" dirty="0" smtClean="0"/>
              <a:t>List all networks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ls</a:t>
            </a:r>
          </a:p>
          <a:p>
            <a:r>
              <a:rPr lang="en-GB" i="1" dirty="0" err="1"/>
              <a:t>docker</a:t>
            </a:r>
            <a:r>
              <a:rPr lang="en-GB" i="1" dirty="0"/>
              <a:t> network </a:t>
            </a:r>
            <a:r>
              <a:rPr lang="en-GB" i="1" dirty="0" err="1" smtClean="0"/>
              <a:t>rm</a:t>
            </a:r>
            <a:r>
              <a:rPr lang="en-GB" i="1" dirty="0" smtClean="0"/>
              <a:t>  my-net</a:t>
            </a:r>
            <a:endParaRPr lang="en-GB" i="1" dirty="0"/>
          </a:p>
          <a:p>
            <a:r>
              <a:rPr lang="en-GB" dirty="0" smtClean="0"/>
              <a:t>Disconnect a container from a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disconnect  my-net  my-container</a:t>
            </a:r>
            <a:endParaRPr lang="en-GB" i="1" dirty="0"/>
          </a:p>
          <a:p>
            <a:r>
              <a:rPr lang="en-GB" dirty="0" smtClean="0"/>
              <a:t>Display network details including the containers </a:t>
            </a:r>
            <a:r>
              <a:rPr lang="en-GB" dirty="0" err="1" smtClean="0"/>
              <a:t>attacht</a:t>
            </a:r>
            <a:r>
              <a:rPr lang="en-GB" dirty="0" smtClean="0"/>
              <a:t> to it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inspect  my-net</a:t>
            </a:r>
          </a:p>
          <a:p>
            <a:r>
              <a:rPr lang="en-GB" dirty="0" smtClean="0"/>
              <a:t>Connect to a running container so you execute instructions i.e. </a:t>
            </a:r>
            <a:r>
              <a:rPr lang="en-GB" dirty="0" err="1" smtClean="0"/>
              <a:t>equiv</a:t>
            </a:r>
            <a:r>
              <a:rPr lang="en-GB" dirty="0" smtClean="0"/>
              <a:t> to starting with -it option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attach my-container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 rot="16200000">
            <a:off x="5399383" y="3082489"/>
            <a:ext cx="64428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</a:t>
            </a:r>
            <a:r>
              <a:rPr lang="en-GB" dirty="0" smtClean="0"/>
              <a:t>/</a:t>
            </a:r>
          </a:p>
          <a:p>
            <a:r>
              <a:rPr lang="en-GB" dirty="0" smtClean="0"/>
              <a:t>work-with-networks</a:t>
            </a:r>
            <a:r>
              <a:rPr lang="en-GB" dirty="0"/>
              <a:t>/#basic-container-networking-example</a:t>
            </a:r>
          </a:p>
        </p:txBody>
      </p:sp>
    </p:spTree>
    <p:extLst>
      <p:ext uri="{BB962C8B-B14F-4D97-AF65-F5344CB8AC3E}">
        <p14:creationId xmlns:p14="http://schemas.microsoft.com/office/powerpoint/2010/main" val="3761241439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341696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66824" y="341696"/>
            <a:ext cx="8412368" cy="6555641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bg1"/>
                </a:solidFill>
              </a:rPr>
              <a:t>docker</a:t>
            </a:r>
            <a:r>
              <a:rPr lang="en-GB" sz="1400" dirty="0">
                <a:solidFill>
                  <a:schemeClr val="bg1"/>
                </a:solidFill>
              </a:rPr>
              <a:t> network connect </a:t>
            </a:r>
            <a:r>
              <a:rPr lang="en-GB" sz="1400" dirty="0" err="1">
                <a:solidFill>
                  <a:schemeClr val="bg1"/>
                </a:solidFill>
              </a:rPr>
              <a:t>isolated_nw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smtClean="0">
                <a:solidFill>
                  <a:srgbClr val="FF0000"/>
                </a:solidFill>
              </a:rPr>
              <a:t>container2</a:t>
            </a:r>
            <a:endParaRPr lang="en-GB" sz="1400" dirty="0">
              <a:solidFill>
                <a:srgbClr val="FF0000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bg1"/>
                </a:solidFill>
              </a:rPr>
              <a:t>docker</a:t>
            </a:r>
            <a:r>
              <a:rPr lang="en-GB" sz="1400" dirty="0">
                <a:solidFill>
                  <a:schemeClr val="bg1"/>
                </a:solidFill>
              </a:rPr>
              <a:t> network inspect </a:t>
            </a:r>
            <a:r>
              <a:rPr lang="en-GB" sz="1400" dirty="0" err="1">
                <a:solidFill>
                  <a:schemeClr val="bg1"/>
                </a:solidFill>
              </a:rPr>
              <a:t>isolated_nw</a:t>
            </a:r>
            <a:endParaRPr lang="en-GB" sz="1400" dirty="0">
              <a:solidFill>
                <a:schemeClr val="bg1"/>
              </a:solidFill>
            </a:endParaRP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[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"Name": "</a:t>
            </a:r>
            <a:r>
              <a:rPr lang="en-GB" sz="1400" dirty="0" err="1">
                <a:solidFill>
                  <a:schemeClr val="bg1"/>
                </a:solidFill>
              </a:rPr>
              <a:t>isolated_nw</a:t>
            </a:r>
            <a:r>
              <a:rPr lang="en-GB" sz="1400" dirty="0">
                <a:solidFill>
                  <a:schemeClr val="bg1"/>
                </a:solidFill>
              </a:rPr>
              <a:t>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"Id": "06a62f1c73c4e3107c0f555b7a5f163309827bfbbf999840166065a8f35455a8",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"Scope": "local",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"Driver": "bridge",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"IPAM":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"Driver": "default",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"</a:t>
            </a:r>
            <a:r>
              <a:rPr lang="en-GB" sz="1400" dirty="0" err="1">
                <a:solidFill>
                  <a:schemeClr val="bg1"/>
                </a:solidFill>
              </a:rPr>
              <a:t>Config</a:t>
            </a:r>
            <a:r>
              <a:rPr lang="en-GB" sz="1400" dirty="0">
                <a:solidFill>
                  <a:schemeClr val="bg1"/>
                </a:solidFill>
              </a:rPr>
              <a:t>": [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    "Subnet": "172.25.0.0/16",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    "Gateway": "172.25.0.1/16"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}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]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},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"Containers": {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"90e1f3ec71caf82ae776a827e0712a68a110a3f175954e5bd4222fd142ac9428": {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"Name": "container2",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</a:t>
            </a:r>
            <a:r>
              <a:rPr lang="en-GB" sz="1400" dirty="0" err="1">
                <a:solidFill>
                  <a:srgbClr val="FF0000"/>
                </a:solidFill>
              </a:rPr>
              <a:t>EndpointID</a:t>
            </a:r>
            <a:r>
              <a:rPr lang="en-GB" sz="1400" dirty="0">
                <a:solidFill>
                  <a:srgbClr val="FF0000"/>
                </a:solidFill>
              </a:rPr>
              <a:t>": "11cedac1810e864d6b1589d92da12af66203879ab89f4ccd8c8fdaa9b1c48b1d",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</a:t>
            </a:r>
            <a:r>
              <a:rPr lang="en-GB" sz="1400" dirty="0" err="1">
                <a:solidFill>
                  <a:srgbClr val="FF0000"/>
                </a:solidFill>
              </a:rPr>
              <a:t>MacAddress</a:t>
            </a:r>
            <a:r>
              <a:rPr lang="en-GB" sz="1400" dirty="0">
                <a:solidFill>
                  <a:srgbClr val="FF0000"/>
                </a:solidFill>
              </a:rPr>
              <a:t>": "02:42:ac:19:00:02",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"IPv4Address": "172.25.0.2/16",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"IPv6Address": ""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}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},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"Options": {}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}</a:t>
            </a:r>
          </a:p>
          <a:p>
            <a:r>
              <a:rPr lang="en-GB" sz="1400" dirty="0">
                <a:solidFill>
                  <a:schemeClr val="bg1"/>
                </a:solidFill>
              </a:rPr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233545055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63487"/>
            <a:ext cx="7029450" cy="3364134"/>
          </a:xfrm>
        </p:spPr>
        <p:txBody>
          <a:bodyPr/>
          <a:lstStyle/>
          <a:p>
            <a:r>
              <a:rPr lang="en-GB" dirty="0"/>
              <a:t>Containers connected to the default </a:t>
            </a:r>
            <a:r>
              <a:rPr lang="en-GB" dirty="0" smtClean="0"/>
              <a:t>“bridge” </a:t>
            </a:r>
            <a:r>
              <a:rPr lang="en-GB" dirty="0"/>
              <a:t>network can communicate with each other by IP address. </a:t>
            </a:r>
            <a:endParaRPr lang="en-GB" dirty="0" smtClean="0"/>
          </a:p>
          <a:p>
            <a:r>
              <a:rPr lang="en-GB" dirty="0" smtClean="0"/>
              <a:t>Docker </a:t>
            </a:r>
            <a:r>
              <a:rPr lang="en-GB" dirty="0"/>
              <a:t>does not support automatic service discovery on the default bridge network. </a:t>
            </a:r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you want containers to be able to resolve IP addresses by container name, you should use user-defined networks instead</a:t>
            </a:r>
            <a:r>
              <a:rPr lang="en-GB" dirty="0" smtClean="0"/>
              <a:t>.</a:t>
            </a:r>
          </a:p>
          <a:p>
            <a:pPr lvl="1"/>
            <a:r>
              <a:rPr lang="en-GB" dirty="0"/>
              <a:t>You can link two containers together using the legacy </a:t>
            </a:r>
            <a:r>
              <a:rPr lang="en-GB" i="1" dirty="0" err="1"/>
              <a:t>docker</a:t>
            </a:r>
            <a:r>
              <a:rPr lang="en-GB" i="1" dirty="0"/>
              <a:t> run --link </a:t>
            </a:r>
            <a:r>
              <a:rPr lang="en-GB" dirty="0"/>
              <a:t>option, but this is not recommended in most cases.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26360" y="4646558"/>
            <a:ext cx="81099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 smtClean="0"/>
              <a:t>some-network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--network some-network -</a:t>
            </a:r>
            <a:r>
              <a:rPr lang="en-GB" i="1" dirty="0" err="1" smtClean="0"/>
              <a:t>itd</a:t>
            </a:r>
            <a:r>
              <a:rPr lang="en-GB" i="1" dirty="0" smtClean="0"/>
              <a:t> --name </a:t>
            </a:r>
            <a:r>
              <a:rPr lang="en-GB" i="1" dirty="0" smtClean="0">
                <a:solidFill>
                  <a:srgbClr val="FF0000"/>
                </a:solidFill>
              </a:rPr>
              <a:t>unix1</a:t>
            </a:r>
            <a:r>
              <a:rPr lang="en-GB" i="1" dirty="0" smtClean="0"/>
              <a:t>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run --network some-network --name unix2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ping unix</a:t>
            </a:r>
            <a:r>
              <a:rPr lang="en-GB" i="1" dirty="0">
                <a:solidFill>
                  <a:srgbClr val="FF0000"/>
                </a:solidFill>
              </a:rPr>
              <a:t>1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5980790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Multistage 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0600"/>
            <a:ext cx="7029450" cy="4848225"/>
          </a:xfrm>
        </p:spPr>
        <p:txBody>
          <a:bodyPr/>
          <a:lstStyle/>
          <a:p>
            <a:r>
              <a:rPr lang="en-GB" dirty="0" smtClean="0"/>
              <a:t>You can build a multistage image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75990" y="3526205"/>
            <a:ext cx="3973830" cy="92333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build –t </a:t>
            </a:r>
            <a:r>
              <a:rPr lang="en-GB" dirty="0" err="1" smtClean="0">
                <a:solidFill>
                  <a:srgbClr val="FF0000"/>
                </a:solidFill>
              </a:rPr>
              <a:t>my_apache</a:t>
            </a:r>
            <a:r>
              <a:rPr lang="en-GB" dirty="0" smtClean="0">
                <a:solidFill>
                  <a:srgbClr val="FF0000"/>
                </a:solidFill>
              </a:rPr>
              <a:t>  </a:t>
            </a:r>
            <a:r>
              <a:rPr lang="en-GB" dirty="0">
                <a:solidFill>
                  <a:srgbClr val="FF0000"/>
                </a:solidFill>
              </a:rPr>
              <a:t>-&lt;&lt;</a:t>
            </a:r>
            <a:r>
              <a:rPr lang="en-GB" dirty="0" smtClean="0">
                <a:solidFill>
                  <a:srgbClr val="FF0000"/>
                </a:solidFill>
              </a:rPr>
              <a:t>EOF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/>
              <a:t>FROM </a:t>
            </a:r>
            <a:r>
              <a:rPr lang="en-GB" dirty="0" err="1" smtClean="0"/>
              <a:t>my_ubuntu</a:t>
            </a:r>
            <a:endParaRPr lang="en-GB" dirty="0" smtClean="0"/>
          </a:p>
          <a:p>
            <a:r>
              <a:rPr lang="en-GB" dirty="0" smtClean="0"/>
              <a:t>…..</a:t>
            </a:r>
            <a:r>
              <a:rPr lang="en-GB" dirty="0" err="1" smtClean="0"/>
              <a:t>etc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60775" y="4987746"/>
            <a:ext cx="3550920" cy="92333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build –t </a:t>
            </a:r>
            <a:r>
              <a:rPr lang="en-GB" dirty="0" err="1">
                <a:solidFill>
                  <a:srgbClr val="FF0000"/>
                </a:solidFill>
              </a:rPr>
              <a:t>my_php</a:t>
            </a:r>
            <a:r>
              <a:rPr lang="en-GB" dirty="0">
                <a:solidFill>
                  <a:srgbClr val="FF0000"/>
                </a:solidFill>
              </a:rPr>
              <a:t>  -&lt;&lt;EOF</a:t>
            </a:r>
          </a:p>
          <a:p>
            <a:r>
              <a:rPr lang="en-GB" dirty="0" smtClean="0"/>
              <a:t>FROM </a:t>
            </a:r>
            <a:r>
              <a:rPr lang="en-GB" dirty="0" err="1" smtClean="0"/>
              <a:t>my_apache</a:t>
            </a:r>
            <a:endParaRPr lang="en-GB" dirty="0" smtClean="0"/>
          </a:p>
          <a:p>
            <a:r>
              <a:rPr lang="en-GB" dirty="0" smtClean="0"/>
              <a:t>…..</a:t>
            </a:r>
            <a:r>
              <a:rPr lang="en-GB" dirty="0" err="1" smtClean="0"/>
              <a:t>etc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9" name="Straight Arrow Connector 8"/>
          <p:cNvCxnSpPr>
            <a:stCxn id="5" idx="2"/>
            <a:endCxn id="6" idx="0"/>
          </p:cNvCxnSpPr>
          <p:nvPr/>
        </p:nvCxnSpPr>
        <p:spPr bwMode="auto">
          <a:xfrm>
            <a:off x="2136235" y="2819595"/>
            <a:ext cx="26670" cy="70661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>
            <a:stCxn id="6" idx="2"/>
            <a:endCxn id="7" idx="0"/>
          </p:cNvCxnSpPr>
          <p:nvPr/>
        </p:nvCxnSpPr>
        <p:spPr bwMode="auto">
          <a:xfrm flipH="1">
            <a:off x="2136235" y="4449535"/>
            <a:ext cx="26670" cy="53821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grpSp>
        <p:nvGrpSpPr>
          <p:cNvPr id="22" name="Group 21"/>
          <p:cNvGrpSpPr/>
          <p:nvPr/>
        </p:nvGrpSpPr>
        <p:grpSpPr>
          <a:xfrm>
            <a:off x="175990" y="1896265"/>
            <a:ext cx="7360190" cy="923330"/>
            <a:chOff x="1047750" y="2194560"/>
            <a:chExt cx="7360190" cy="923330"/>
          </a:xfrm>
        </p:grpSpPr>
        <p:sp>
          <p:nvSpPr>
            <p:cNvPr id="5" name="TextBox 4"/>
            <p:cNvSpPr txBox="1"/>
            <p:nvPr/>
          </p:nvSpPr>
          <p:spPr>
            <a:xfrm>
              <a:off x="1047750" y="2194560"/>
              <a:ext cx="3920490" cy="92333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en-GB" dirty="0" err="1" smtClean="0">
                  <a:solidFill>
                    <a:srgbClr val="FF0000"/>
                  </a:solidFill>
                </a:rPr>
                <a:t>docker</a:t>
              </a:r>
              <a:r>
                <a:rPr lang="en-GB" dirty="0" smtClean="0">
                  <a:solidFill>
                    <a:srgbClr val="FF0000"/>
                  </a:solidFill>
                </a:rPr>
                <a:t> </a:t>
              </a:r>
              <a:r>
                <a:rPr lang="en-GB" dirty="0">
                  <a:solidFill>
                    <a:srgbClr val="FF0000"/>
                  </a:solidFill>
                </a:rPr>
                <a:t>build –t </a:t>
              </a:r>
              <a:r>
                <a:rPr lang="en-GB" dirty="0" err="1" smtClean="0">
                  <a:solidFill>
                    <a:srgbClr val="FF0000"/>
                  </a:solidFill>
                </a:rPr>
                <a:t>my_ubuntu</a:t>
              </a:r>
              <a:r>
                <a:rPr lang="en-GB" dirty="0" smtClean="0">
                  <a:solidFill>
                    <a:srgbClr val="FF0000"/>
                  </a:solidFill>
                </a:rPr>
                <a:t>   -&lt;&lt;EOF</a:t>
              </a:r>
              <a:endParaRPr lang="en-GB" dirty="0">
                <a:solidFill>
                  <a:srgbClr val="FF0000"/>
                </a:solidFill>
              </a:endParaRPr>
            </a:p>
            <a:p>
              <a:r>
                <a:rPr lang="en-GB" dirty="0" smtClean="0"/>
                <a:t>FROM </a:t>
              </a:r>
              <a:r>
                <a:rPr lang="en-GB" dirty="0" err="1" smtClean="0"/>
                <a:t>ubuntu</a:t>
              </a:r>
              <a:endParaRPr lang="en-GB" dirty="0" smtClean="0"/>
            </a:p>
            <a:p>
              <a:r>
                <a:rPr lang="en-GB" dirty="0" smtClean="0"/>
                <a:t>…..</a:t>
              </a:r>
              <a:r>
                <a:rPr lang="en-GB" dirty="0" err="1" smtClean="0"/>
                <a:t>etc</a:t>
              </a:r>
              <a:endParaRPr lang="en-GB" dirty="0">
                <a:solidFill>
                  <a:srgbClr val="FF0000"/>
                </a:solidFill>
              </a:endParaRPr>
            </a:p>
          </p:txBody>
        </p:sp>
        <p:sp>
          <p:nvSpPr>
            <p:cNvPr id="12" name="Right Brace 11"/>
            <p:cNvSpPr/>
            <p:nvPr/>
          </p:nvSpPr>
          <p:spPr bwMode="auto">
            <a:xfrm>
              <a:off x="2846268" y="2579679"/>
              <a:ext cx="188397" cy="480060"/>
            </a:xfrm>
            <a:prstGeom prst="rightBrace">
              <a:avLst/>
            </a:prstGeom>
            <a:noFill/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cxnSp>
          <p:nvCxnSpPr>
            <p:cNvPr id="14" name="Curved Connector 13"/>
            <p:cNvCxnSpPr/>
            <p:nvPr/>
          </p:nvCxnSpPr>
          <p:spPr bwMode="auto">
            <a:xfrm rot="10800000" flipV="1">
              <a:off x="3239823" y="2353740"/>
              <a:ext cx="1543633" cy="465967"/>
            </a:xfrm>
            <a:prstGeom prst="curvedConnector3">
              <a:avLst>
                <a:gd name="adj1" fmla="val -72524"/>
              </a:avLst>
            </a:prstGeom>
            <a:solidFill>
              <a:schemeClr val="accent1"/>
            </a:solidFill>
            <a:ln w="158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7" name="TextBox 16"/>
            <p:cNvSpPr txBox="1"/>
            <p:nvPr/>
          </p:nvSpPr>
          <p:spPr>
            <a:xfrm>
              <a:off x="5894998" y="2263558"/>
              <a:ext cx="251294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Build </a:t>
              </a:r>
              <a:r>
                <a:rPr lang="en-GB" dirty="0" err="1" smtClean="0"/>
                <a:t>my_ubuntu</a:t>
              </a:r>
              <a:r>
                <a:rPr lang="en-GB" dirty="0" smtClean="0"/>
                <a:t> image from this </a:t>
              </a:r>
              <a:r>
                <a:rPr lang="en-GB" dirty="0" err="1" smtClean="0"/>
                <a:t>config</a:t>
              </a:r>
              <a:endParaRPr lang="en-GB" dirty="0"/>
            </a:p>
          </p:txBody>
        </p:sp>
      </p:grpSp>
      <p:sp>
        <p:nvSpPr>
          <p:cNvPr id="33" name="TextBox 32"/>
          <p:cNvSpPr txBox="1"/>
          <p:nvPr/>
        </p:nvSpPr>
        <p:spPr>
          <a:xfrm>
            <a:off x="4505636" y="3156873"/>
            <a:ext cx="4352474" cy="3139321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ALTERNATIVE APPROACH</a:t>
            </a:r>
          </a:p>
          <a:p>
            <a:r>
              <a:rPr lang="en-GB" b="1" u="sng" dirty="0" smtClean="0"/>
              <a:t>Single </a:t>
            </a:r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 smtClean="0"/>
          </a:p>
          <a:p>
            <a:r>
              <a:rPr lang="en-GB" dirty="0" smtClean="0"/>
              <a:t>FROM </a:t>
            </a:r>
            <a:r>
              <a:rPr lang="en-GB" dirty="0" err="1"/>
              <a:t>ubuntu</a:t>
            </a:r>
            <a:r>
              <a:rPr lang="en-GB" dirty="0"/>
              <a:t> AS </a:t>
            </a:r>
            <a:r>
              <a:rPr lang="en-GB" dirty="0">
                <a:solidFill>
                  <a:srgbClr val="FF0000"/>
                </a:solidFill>
              </a:rPr>
              <a:t>base</a:t>
            </a:r>
          </a:p>
          <a:p>
            <a:r>
              <a:rPr lang="en-GB" dirty="0"/>
              <a:t>RUN apt-get update &amp;&amp; apt-get install git</a:t>
            </a:r>
          </a:p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FROM </a:t>
            </a:r>
            <a:r>
              <a:rPr lang="en-GB" dirty="0">
                <a:solidFill>
                  <a:srgbClr val="FF0000"/>
                </a:solidFill>
              </a:rPr>
              <a:t>base</a:t>
            </a:r>
            <a:r>
              <a:rPr lang="en-GB" dirty="0"/>
              <a:t> AS </a:t>
            </a:r>
            <a:r>
              <a:rPr lang="en-GB" dirty="0">
                <a:solidFill>
                  <a:srgbClr val="00B0F0"/>
                </a:solidFill>
              </a:rPr>
              <a:t>src1</a:t>
            </a:r>
          </a:p>
          <a:p>
            <a:r>
              <a:rPr lang="en-GB" dirty="0"/>
              <a:t>RUN git clone …</a:t>
            </a:r>
          </a:p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FROM </a:t>
            </a:r>
            <a:r>
              <a:rPr lang="en-GB" dirty="0" smtClean="0">
                <a:solidFill>
                  <a:srgbClr val="00B0F0"/>
                </a:solidFill>
              </a:rPr>
              <a:t>src1</a:t>
            </a:r>
            <a:r>
              <a:rPr lang="en-GB" dirty="0" smtClean="0"/>
              <a:t> </a:t>
            </a:r>
            <a:r>
              <a:rPr lang="en-GB" dirty="0"/>
              <a:t>as src2</a:t>
            </a:r>
          </a:p>
          <a:p>
            <a:r>
              <a:rPr lang="en-GB" dirty="0"/>
              <a:t>RUN git clone …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9802" y="3144908"/>
            <a:ext cx="1287532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endParaRPr lang="en-GB" dirty="0" smtClean="0"/>
          </a:p>
        </p:txBody>
      </p:sp>
      <p:sp>
        <p:nvSpPr>
          <p:cNvPr id="16" name="TextBox 15"/>
          <p:cNvSpPr txBox="1"/>
          <p:nvPr/>
        </p:nvSpPr>
        <p:spPr>
          <a:xfrm>
            <a:off x="175990" y="1526933"/>
            <a:ext cx="1287532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endParaRPr lang="en-GB" dirty="0" smtClean="0"/>
          </a:p>
        </p:txBody>
      </p:sp>
      <p:sp>
        <p:nvSpPr>
          <p:cNvPr id="18" name="TextBox 17"/>
          <p:cNvSpPr txBox="1"/>
          <p:nvPr/>
        </p:nvSpPr>
        <p:spPr>
          <a:xfrm>
            <a:off x="399729" y="4606930"/>
            <a:ext cx="1287532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26376745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4501"/>
            <a:ext cx="7029450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COMPOSE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57259648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 bwMode="auto">
          <a:xfrm>
            <a:off x="819150" y="4449762"/>
            <a:ext cx="2004060" cy="108204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 bwMode="auto">
          <a:xfrm>
            <a:off x="800100" y="3048000"/>
            <a:ext cx="2004060" cy="108204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21068"/>
            <a:ext cx="7029450" cy="1751965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Orchestrate</a:t>
            </a:r>
            <a:r>
              <a:rPr lang="en-GB" dirty="0" smtClean="0"/>
              <a:t> running multiple containers when you need multiple services for you application to execute</a:t>
            </a:r>
          </a:p>
          <a:p>
            <a:r>
              <a:rPr lang="en-GB" dirty="0" smtClean="0"/>
              <a:t>For example, to run different environments e.g. Development, Testing and Production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1249680" y="3311525"/>
            <a:ext cx="1143000" cy="591185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DockerFile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1249680" y="4695190"/>
            <a:ext cx="1143000" cy="591185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DockerFile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Plaque 8"/>
          <p:cNvSpPr/>
          <p:nvPr/>
        </p:nvSpPr>
        <p:spPr bwMode="auto">
          <a:xfrm>
            <a:off x="3855720" y="3048000"/>
            <a:ext cx="2103120" cy="2483802"/>
          </a:xfrm>
          <a:prstGeom prst="plaqu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321222" y="3770312"/>
            <a:ext cx="11721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Docker </a:t>
            </a:r>
          </a:p>
          <a:p>
            <a:r>
              <a:rPr lang="en-GB" dirty="0" smtClean="0"/>
              <a:t>Compose</a:t>
            </a:r>
          </a:p>
          <a:p>
            <a:r>
              <a:rPr lang="en-GB" dirty="0" smtClean="0"/>
              <a:t>Tool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 bwMode="auto">
          <a:xfrm>
            <a:off x="3935730" y="5904865"/>
            <a:ext cx="2315116" cy="591185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docker-compose.yml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3" name="Straight Arrow Connector 12"/>
          <p:cNvCxnSpPr>
            <a:stCxn id="7" idx="3"/>
          </p:cNvCxnSpPr>
          <p:nvPr/>
        </p:nvCxnSpPr>
        <p:spPr bwMode="auto">
          <a:xfrm>
            <a:off x="2804160" y="3589020"/>
            <a:ext cx="998220" cy="411480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Straight Arrow Connector 14"/>
          <p:cNvCxnSpPr>
            <a:stCxn id="8" idx="3"/>
          </p:cNvCxnSpPr>
          <p:nvPr/>
        </p:nvCxnSpPr>
        <p:spPr bwMode="auto">
          <a:xfrm flipV="1">
            <a:off x="2823210" y="4526280"/>
            <a:ext cx="1013460" cy="464502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7" name="Straight Arrow Connector 16"/>
          <p:cNvCxnSpPr>
            <a:stCxn id="11" idx="0"/>
            <a:endCxn id="9" idx="2"/>
          </p:cNvCxnSpPr>
          <p:nvPr/>
        </p:nvCxnSpPr>
        <p:spPr bwMode="auto">
          <a:xfrm flipH="1" flipV="1">
            <a:off x="4907280" y="5531802"/>
            <a:ext cx="186008" cy="373063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" name="Can 17"/>
          <p:cNvSpPr/>
          <p:nvPr/>
        </p:nvSpPr>
        <p:spPr bwMode="auto">
          <a:xfrm>
            <a:off x="7048500" y="2918460"/>
            <a:ext cx="1478280" cy="1175017"/>
          </a:xfrm>
          <a:prstGeom prst="can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ContainerA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9" name="Can 18"/>
          <p:cNvSpPr/>
          <p:nvPr/>
        </p:nvSpPr>
        <p:spPr bwMode="auto">
          <a:xfrm>
            <a:off x="7071360" y="4356785"/>
            <a:ext cx="1478280" cy="1175017"/>
          </a:xfrm>
          <a:prstGeom prst="can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ContainerB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20" name="Straight Arrow Connector 19"/>
          <p:cNvCxnSpPr>
            <a:endCxn id="18" idx="2"/>
          </p:cNvCxnSpPr>
          <p:nvPr/>
        </p:nvCxnSpPr>
        <p:spPr bwMode="auto">
          <a:xfrm flipV="1">
            <a:off x="5886109" y="3505969"/>
            <a:ext cx="1162391" cy="441191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2" name="Straight Arrow Connector 21"/>
          <p:cNvCxnSpPr>
            <a:endCxn id="19" idx="2"/>
          </p:cNvCxnSpPr>
          <p:nvPr/>
        </p:nvCxnSpPr>
        <p:spPr bwMode="auto">
          <a:xfrm>
            <a:off x="5922475" y="4663475"/>
            <a:ext cx="1148885" cy="280819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4" name="TextBox 23"/>
          <p:cNvSpPr txBox="1"/>
          <p:nvPr/>
        </p:nvSpPr>
        <p:spPr>
          <a:xfrm>
            <a:off x="2340290" y="5904865"/>
            <a:ext cx="1595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Docker Compose file</a:t>
            </a:r>
            <a:endParaRPr lang="en-GB" dirty="0"/>
          </a:p>
        </p:txBody>
      </p:sp>
      <p:sp>
        <p:nvSpPr>
          <p:cNvPr id="28" name="TextBox 27"/>
          <p:cNvSpPr txBox="1"/>
          <p:nvPr/>
        </p:nvSpPr>
        <p:spPr>
          <a:xfrm>
            <a:off x="5593080" y="2337356"/>
            <a:ext cx="2236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compose up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312600680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Restriction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Docker Compose can only be executed on a single machine</a:t>
            </a:r>
          </a:p>
          <a:p>
            <a:r>
              <a:rPr lang="en-GB" dirty="0" smtClean="0"/>
              <a:t>Use Docker Swarm or Kubernetes for clustering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116072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Compose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844550"/>
            <a:ext cx="7288531" cy="1151889"/>
          </a:xfrm>
        </p:spPr>
        <p:txBody>
          <a:bodyPr/>
          <a:lstStyle/>
          <a:p>
            <a:r>
              <a:rPr lang="en-GB" dirty="0" smtClean="0"/>
              <a:t>Determines which services to run</a:t>
            </a:r>
          </a:p>
          <a:p>
            <a:r>
              <a:rPr lang="en-GB" dirty="0" smtClean="0"/>
              <a:t>YAML file format</a:t>
            </a:r>
          </a:p>
          <a:p>
            <a:r>
              <a:rPr lang="en-GB" dirty="0" smtClean="0"/>
              <a:t>Can be named anything you like</a:t>
            </a:r>
          </a:p>
          <a:p>
            <a:pPr lvl="1"/>
            <a:r>
              <a:rPr lang="en-GB" b="1" dirty="0" err="1" smtClean="0">
                <a:solidFill>
                  <a:srgbClr val="FF0000"/>
                </a:solidFill>
              </a:rPr>
              <a:t>docker-compose.yml</a:t>
            </a:r>
            <a:r>
              <a:rPr lang="en-GB" b="1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is the default, </a:t>
            </a:r>
            <a:br>
              <a:rPr lang="en-GB" dirty="0" smtClean="0"/>
            </a:br>
            <a:r>
              <a:rPr lang="en-GB" dirty="0" smtClean="0"/>
              <a:t>otherwise the file name must be specified when executing the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compose</a:t>
            </a:r>
            <a:r>
              <a:rPr lang="en-GB" dirty="0" smtClean="0"/>
              <a:t> command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compose up </a:t>
            </a:r>
            <a:r>
              <a:rPr lang="en-GB" i="1" dirty="0" smtClean="0">
                <a:solidFill>
                  <a:srgbClr val="FF0000"/>
                </a:solidFill>
              </a:rPr>
              <a:t>--file </a:t>
            </a:r>
            <a:r>
              <a:rPr lang="en-GB" i="1" dirty="0" err="1" smtClean="0"/>
              <a:t>my_compose.yml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67815" y="3212031"/>
            <a:ext cx="51816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version: ‘2’</a:t>
            </a:r>
            <a:br>
              <a:rPr lang="en-GB" dirty="0" smtClean="0"/>
            </a:br>
            <a:r>
              <a:rPr lang="en-GB" dirty="0" smtClean="0"/>
              <a:t>services:</a:t>
            </a:r>
          </a:p>
          <a:p>
            <a:r>
              <a:rPr lang="en-GB" dirty="0"/>
              <a:t>	</a:t>
            </a:r>
            <a:r>
              <a:rPr lang="en-GB" dirty="0" smtClean="0"/>
              <a:t>my_server1:</a:t>
            </a:r>
            <a:br>
              <a:rPr lang="en-GB" dirty="0" smtClean="0"/>
            </a:br>
            <a:r>
              <a:rPr lang="en-GB" dirty="0" smtClean="0"/>
              <a:t>		- image:</a:t>
            </a:r>
            <a:r>
              <a:rPr lang="en-GB" dirty="0"/>
              <a:t> ……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	-environment: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-ports: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-command: ……</a:t>
            </a:r>
            <a:br>
              <a:rPr lang="en-GB" dirty="0" smtClean="0"/>
            </a:br>
            <a:r>
              <a:rPr lang="en-GB" dirty="0"/>
              <a:t>	</a:t>
            </a:r>
            <a:r>
              <a:rPr lang="en-GB" dirty="0" smtClean="0"/>
              <a:t>my_server2: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		- image: ……</a:t>
            </a:r>
            <a:br>
              <a:rPr lang="en-GB" dirty="0"/>
            </a:br>
            <a:r>
              <a:rPr lang="en-GB" dirty="0"/>
              <a:t>		-environment: ……</a:t>
            </a:r>
          </a:p>
          <a:p>
            <a:r>
              <a:rPr lang="en-GB" dirty="0"/>
              <a:t>		-ports: ……</a:t>
            </a:r>
          </a:p>
          <a:p>
            <a:r>
              <a:rPr lang="en-GB" dirty="0"/>
              <a:t>		-command: ……</a:t>
            </a:r>
          </a:p>
          <a:p>
            <a:endParaRPr lang="en-GB" dirty="0"/>
          </a:p>
        </p:txBody>
      </p:sp>
      <p:sp>
        <p:nvSpPr>
          <p:cNvPr id="6" name="Right Brace 5"/>
          <p:cNvSpPr/>
          <p:nvPr/>
        </p:nvSpPr>
        <p:spPr bwMode="auto">
          <a:xfrm>
            <a:off x="5821680" y="3802380"/>
            <a:ext cx="373380" cy="2712720"/>
          </a:xfrm>
          <a:prstGeom prst="rightBrace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477001" y="4816891"/>
            <a:ext cx="1859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Define multiple services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169382" y="3009043"/>
            <a:ext cx="27745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Version of file format this file adheres to</a:t>
            </a:r>
          </a:p>
          <a:p>
            <a:r>
              <a:rPr lang="en-GB" dirty="0" smtClean="0"/>
              <a:t>Latest is 3.7 </a:t>
            </a:r>
            <a:endParaRPr lang="en-GB" dirty="0"/>
          </a:p>
        </p:txBody>
      </p:sp>
      <p:cxnSp>
        <p:nvCxnSpPr>
          <p:cNvPr id="10" name="Straight Arrow Connector 9"/>
          <p:cNvCxnSpPr>
            <a:stCxn id="8" idx="1"/>
          </p:cNvCxnSpPr>
          <p:nvPr/>
        </p:nvCxnSpPr>
        <p:spPr bwMode="auto">
          <a:xfrm flipH="1" flipV="1">
            <a:off x="2895600" y="3386960"/>
            <a:ext cx="3273782" cy="8374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864536701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 Layout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74370" y="678418"/>
            <a:ext cx="5044971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version: ‘3’</a:t>
            </a:r>
          </a:p>
          <a:p>
            <a:endParaRPr lang="en-GB" dirty="0"/>
          </a:p>
          <a:p>
            <a:r>
              <a:rPr lang="en-GB" dirty="0" smtClean="0"/>
              <a:t>services:</a:t>
            </a:r>
          </a:p>
          <a:p>
            <a:r>
              <a:rPr lang="en-GB" dirty="0"/>
              <a:t>	</a:t>
            </a:r>
            <a:r>
              <a:rPr lang="en-GB" dirty="0" err="1" smtClean="0"/>
              <a:t>servicenameA</a:t>
            </a:r>
            <a:r>
              <a:rPr lang="en-GB" dirty="0" smtClean="0"/>
              <a:t>:</a:t>
            </a:r>
          </a:p>
          <a:p>
            <a:r>
              <a:rPr lang="en-GB" dirty="0"/>
              <a:t>	</a:t>
            </a:r>
            <a:r>
              <a:rPr lang="en-GB" dirty="0" smtClean="0"/>
              <a:t>	image: image-name</a:t>
            </a:r>
          </a:p>
          <a:p>
            <a:r>
              <a:rPr lang="en-GB" dirty="0"/>
              <a:t>	</a:t>
            </a:r>
            <a:r>
              <a:rPr lang="en-GB" dirty="0" smtClean="0"/>
              <a:t>	environment:</a:t>
            </a:r>
            <a:br>
              <a:rPr lang="en-GB" dirty="0" smtClean="0"/>
            </a:br>
            <a:r>
              <a:rPr lang="en-GB" dirty="0" smtClean="0"/>
              <a:t>			-AAAA=b</a:t>
            </a:r>
            <a:br>
              <a:rPr lang="en-GB" dirty="0" smtClean="0"/>
            </a:br>
            <a:r>
              <a:rPr lang="en-GB" dirty="0" smtClean="0"/>
              <a:t>		ports:</a:t>
            </a:r>
          </a:p>
          <a:p>
            <a:r>
              <a:rPr lang="en-GB" dirty="0"/>
              <a:t>	</a:t>
            </a:r>
            <a:r>
              <a:rPr lang="en-GB" dirty="0" smtClean="0"/>
              <a:t>		-8080:80</a:t>
            </a:r>
          </a:p>
          <a:p>
            <a:r>
              <a:rPr lang="en-GB" dirty="0"/>
              <a:t>	</a:t>
            </a:r>
            <a:r>
              <a:rPr lang="en-GB" dirty="0" smtClean="0"/>
              <a:t>	networks:</a:t>
            </a:r>
          </a:p>
          <a:p>
            <a:r>
              <a:rPr lang="en-GB" dirty="0"/>
              <a:t>	</a:t>
            </a:r>
            <a:r>
              <a:rPr lang="en-GB" dirty="0" smtClean="0"/>
              <a:t>		-</a:t>
            </a:r>
            <a:r>
              <a:rPr lang="en-GB" dirty="0" err="1" smtClean="0"/>
              <a:t>my_network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volumes:</a:t>
            </a:r>
          </a:p>
          <a:p>
            <a:r>
              <a:rPr lang="en-GB" dirty="0"/>
              <a:t>	</a:t>
            </a:r>
            <a:r>
              <a:rPr lang="en-GB" dirty="0" smtClean="0"/>
              <a:t>		-</a:t>
            </a:r>
            <a:r>
              <a:rPr lang="en-GB" dirty="0" err="1" smtClean="0"/>
              <a:t>my_volume</a:t>
            </a:r>
            <a:r>
              <a:rPr lang="en-GB" dirty="0" smtClean="0"/>
              <a:t>:/</a:t>
            </a:r>
            <a:r>
              <a:rPr lang="en-GB" dirty="0" err="1" smtClean="0"/>
              <a:t>dirpath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networks:</a:t>
            </a:r>
          </a:p>
          <a:p>
            <a:r>
              <a:rPr lang="en-GB" dirty="0"/>
              <a:t>	</a:t>
            </a:r>
            <a:r>
              <a:rPr lang="en-GB" dirty="0" err="1" smtClean="0"/>
              <a:t>my_network</a:t>
            </a:r>
            <a:r>
              <a:rPr lang="en-GB" dirty="0" smtClean="0"/>
              <a:t>:</a:t>
            </a:r>
          </a:p>
          <a:p>
            <a:r>
              <a:rPr lang="en-GB" dirty="0"/>
              <a:t>	</a:t>
            </a:r>
            <a:r>
              <a:rPr lang="en-GB" dirty="0" smtClean="0"/>
              <a:t>	driver: bridge</a:t>
            </a:r>
          </a:p>
          <a:p>
            <a:endParaRPr lang="en-GB" dirty="0"/>
          </a:p>
          <a:p>
            <a:r>
              <a:rPr lang="en-GB" dirty="0" smtClean="0"/>
              <a:t>volumes:</a:t>
            </a:r>
          </a:p>
          <a:p>
            <a:r>
              <a:rPr lang="en-GB" dirty="0"/>
              <a:t>	</a:t>
            </a:r>
            <a:r>
              <a:rPr lang="en-GB" dirty="0" err="1" smtClean="0"/>
              <a:t>my_volume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966460" y="678418"/>
            <a:ext cx="27355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Docker image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Environment variables passed to the container</a:t>
            </a:r>
            <a:br>
              <a:rPr lang="en-GB" dirty="0" smtClean="0"/>
            </a:br>
            <a:r>
              <a:rPr lang="en-GB" dirty="0" smtClean="0"/>
              <a:t>(Not best practice)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Port mapping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Networks used by container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Volumes used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2458757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 YAML Files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36321"/>
            <a:ext cx="7029450" cy="906780"/>
          </a:xfrm>
        </p:spPr>
        <p:txBody>
          <a:bodyPr/>
          <a:lstStyle/>
          <a:p>
            <a:r>
              <a:rPr lang="en-GB" dirty="0" smtClean="0"/>
              <a:t>You can subdivide the services into separate YAML files and the main YAML file can read them in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5149" y="2522221"/>
            <a:ext cx="3997326" cy="286232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version: ‘2’</a:t>
            </a:r>
            <a:br>
              <a:rPr lang="en-GB" dirty="0" smtClean="0"/>
            </a:br>
            <a:r>
              <a:rPr lang="en-GB" dirty="0" smtClean="0"/>
              <a:t>services:</a:t>
            </a:r>
          </a:p>
          <a:p>
            <a:r>
              <a:rPr lang="en-GB" dirty="0" smtClean="0"/>
              <a:t>     my_server1:</a:t>
            </a:r>
            <a:br>
              <a:rPr lang="en-GB" dirty="0" smtClean="0"/>
            </a:br>
            <a:r>
              <a:rPr lang="en-GB" dirty="0"/>
              <a:t>   </a:t>
            </a:r>
            <a:r>
              <a:rPr lang="en-GB" dirty="0" smtClean="0"/>
              <a:t>        extends:</a:t>
            </a:r>
            <a:br>
              <a:rPr lang="en-GB" dirty="0" smtClean="0"/>
            </a:br>
            <a:r>
              <a:rPr lang="en-GB" dirty="0" smtClean="0"/>
              <a:t>                </a:t>
            </a:r>
            <a:r>
              <a:rPr lang="en-GB" b="1" dirty="0" smtClean="0"/>
              <a:t>file: service1.yml</a:t>
            </a:r>
          </a:p>
          <a:p>
            <a:r>
              <a:rPr lang="en-GB" b="1" dirty="0" smtClean="0"/>
              <a:t>                service: my_service1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 my_server2: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            extends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 smtClean="0"/>
              <a:t>                </a:t>
            </a:r>
            <a:r>
              <a:rPr lang="en-GB" b="1" dirty="0" smtClean="0"/>
              <a:t>file</a:t>
            </a:r>
            <a:r>
              <a:rPr lang="en-GB" b="1" dirty="0"/>
              <a:t>: </a:t>
            </a:r>
            <a:r>
              <a:rPr lang="en-GB" b="1" dirty="0" smtClean="0"/>
              <a:t>service2.yml</a:t>
            </a:r>
            <a:endParaRPr lang="en-GB" b="1" dirty="0"/>
          </a:p>
          <a:p>
            <a:r>
              <a:rPr lang="en-GB" b="1" dirty="0" smtClean="0"/>
              <a:t>                service</a:t>
            </a:r>
            <a:r>
              <a:rPr lang="en-GB" b="1" dirty="0"/>
              <a:t>: </a:t>
            </a:r>
            <a:r>
              <a:rPr lang="en-GB" b="1" dirty="0" smtClean="0"/>
              <a:t>my_service2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4876799" y="4332983"/>
            <a:ext cx="4000501" cy="230832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service2.yml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version: ‘2’</a:t>
            </a:r>
            <a:br>
              <a:rPr lang="en-GB" dirty="0" smtClean="0"/>
            </a:br>
            <a:r>
              <a:rPr lang="en-GB" dirty="0" smtClean="0"/>
              <a:t>services:</a:t>
            </a:r>
          </a:p>
          <a:p>
            <a:r>
              <a:rPr lang="en-GB" dirty="0"/>
              <a:t>	</a:t>
            </a:r>
            <a:r>
              <a:rPr lang="en-GB" dirty="0" err="1" smtClean="0"/>
              <a:t>apple_service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>		- image:</a:t>
            </a:r>
            <a:r>
              <a:rPr lang="en-GB" dirty="0"/>
              <a:t> ……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	-environment: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-ports: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-command: ……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876798" y="1943101"/>
            <a:ext cx="4000501" cy="230832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service1.yml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version: ‘2’</a:t>
            </a:r>
            <a:br>
              <a:rPr lang="en-GB" dirty="0" smtClean="0"/>
            </a:br>
            <a:r>
              <a:rPr lang="en-GB" dirty="0" smtClean="0"/>
              <a:t>services:</a:t>
            </a:r>
          </a:p>
          <a:p>
            <a:r>
              <a:rPr lang="en-GB" dirty="0"/>
              <a:t>	</a:t>
            </a:r>
            <a:r>
              <a:rPr lang="en-GB" dirty="0" err="1" smtClean="0"/>
              <a:t>some_service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>		- image:</a:t>
            </a:r>
            <a:r>
              <a:rPr lang="en-GB" dirty="0"/>
              <a:t> ……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	-environment: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-ports: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-command: ……</a:t>
            </a:r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 bwMode="auto">
          <a:xfrm flipV="1">
            <a:off x="480060" y="594360"/>
            <a:ext cx="7597140" cy="569214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Connector 10"/>
          <p:cNvCxnSpPr/>
          <p:nvPr/>
        </p:nvCxnSpPr>
        <p:spPr bwMode="auto">
          <a:xfrm>
            <a:off x="708660" y="502920"/>
            <a:ext cx="7703820" cy="571500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1554480" y="5717977"/>
            <a:ext cx="29870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NO LONGER SUPPORTED IN V3 AND ABOVE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4086207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Compose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13460"/>
            <a:ext cx="7029450" cy="4825365"/>
          </a:xfrm>
        </p:spPr>
        <p:txBody>
          <a:bodyPr/>
          <a:lstStyle/>
          <a:p>
            <a:r>
              <a:rPr lang="en-GB" b="1" u="sng" dirty="0" smtClean="0"/>
              <a:t>build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Build</a:t>
            </a:r>
            <a:r>
              <a:rPr lang="en-GB" dirty="0" smtClean="0"/>
              <a:t> the image for the container</a:t>
            </a:r>
            <a:br>
              <a:rPr lang="en-GB" dirty="0" smtClean="0"/>
            </a:br>
            <a:r>
              <a:rPr lang="en-GB" dirty="0" smtClean="0"/>
              <a:t>Either a string containing a path to the build context</a:t>
            </a:r>
            <a:br>
              <a:rPr lang="en-GB" dirty="0" smtClean="0"/>
            </a:br>
            <a:r>
              <a:rPr lang="en-GB" b="1" i="1" dirty="0" smtClean="0"/>
              <a:t>build: ./</a:t>
            </a:r>
            <a:r>
              <a:rPr lang="en-GB" b="1" i="1" dirty="0" err="1" smtClean="0"/>
              <a:t>dir</a:t>
            </a:r>
            <a:endParaRPr lang="en-GB" b="1" i="1" dirty="0" smtClean="0"/>
          </a:p>
          <a:p>
            <a:r>
              <a:rPr lang="en-GB" dirty="0" smtClean="0"/>
              <a:t>OR as an object with the path specified in “</a:t>
            </a:r>
            <a:r>
              <a:rPr lang="en-GB" i="1" dirty="0" smtClean="0"/>
              <a:t>context</a:t>
            </a:r>
            <a:r>
              <a:rPr lang="en-GB" dirty="0" smtClean="0"/>
              <a:t>” and optionally the “</a:t>
            </a:r>
            <a:r>
              <a:rPr lang="en-GB" i="1" dirty="0" err="1" smtClean="0"/>
              <a:t>dockerfile</a:t>
            </a:r>
            <a:r>
              <a:rPr lang="en-GB" dirty="0" smtClean="0"/>
              <a:t>” name and the ”</a:t>
            </a:r>
            <a:r>
              <a:rPr lang="en-GB" i="1" dirty="0" err="1" smtClean="0"/>
              <a:t>args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i="1" dirty="0" smtClean="0"/>
              <a:t>build:</a:t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b="1" i="1" dirty="0" smtClean="0"/>
              <a:t>context</a:t>
            </a:r>
            <a:r>
              <a:rPr lang="en-GB" i="1" dirty="0" smtClean="0"/>
              <a:t>: ./</a:t>
            </a:r>
            <a:r>
              <a:rPr lang="en-GB" i="1" dirty="0" err="1" smtClean="0"/>
              <a:t>dir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i="1" dirty="0" err="1" smtClean="0"/>
              <a:t>dockerfile</a:t>
            </a:r>
            <a:r>
              <a:rPr lang="en-GB" i="1" dirty="0" smtClean="0"/>
              <a:t>: filename</a:t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i="1" dirty="0" err="1" smtClean="0"/>
              <a:t>args</a:t>
            </a:r>
            <a:r>
              <a:rPr lang="en-GB" i="1" dirty="0" smtClean="0"/>
              <a:t>:</a:t>
            </a:r>
            <a:br>
              <a:rPr lang="en-GB" i="1" dirty="0" smtClean="0"/>
            </a:br>
            <a:r>
              <a:rPr lang="en-GB" i="1" dirty="0" smtClean="0"/>
              <a:t>		</a:t>
            </a:r>
            <a:r>
              <a:rPr lang="en-GB" i="1" dirty="0" err="1" smtClean="0"/>
              <a:t>argname</a:t>
            </a:r>
            <a:r>
              <a:rPr lang="en-GB" i="1" dirty="0" smtClean="0"/>
              <a:t> = </a:t>
            </a:r>
            <a:r>
              <a:rPr lang="en-GB" i="1" dirty="0" err="1" smtClean="0"/>
              <a:t>argvalue</a:t>
            </a:r>
            <a:endParaRPr lang="en-GB" i="1" dirty="0" smtClean="0"/>
          </a:p>
          <a:p>
            <a:endParaRPr lang="en-GB" i="1" dirty="0" smtClean="0"/>
          </a:p>
          <a:p>
            <a:endParaRPr lang="en-GB" i="1" dirty="0" smtClean="0"/>
          </a:p>
          <a:p>
            <a:r>
              <a:rPr lang="en-GB" dirty="0" smtClean="0"/>
              <a:t>Give your built image a name and tag using the keyword “image”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smtClean="0"/>
              <a:t>build: ./</a:t>
            </a:r>
            <a:r>
              <a:rPr lang="en-GB" i="1" dirty="0" err="1" smtClean="0"/>
              <a:t>dir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b="1" i="1" dirty="0" smtClean="0"/>
              <a:t>image</a:t>
            </a:r>
            <a:r>
              <a:rPr lang="en-GB" i="1" dirty="0" smtClean="0"/>
              <a:t>: </a:t>
            </a:r>
            <a:r>
              <a:rPr lang="en-GB" i="1" dirty="0" err="1" smtClean="0"/>
              <a:t>my-image:my-tag</a:t>
            </a:r>
            <a:endParaRPr lang="en-GB" i="1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560695" y="2981855"/>
            <a:ext cx="33832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context: </a:t>
            </a:r>
            <a:r>
              <a:rPr lang="en-GB" dirty="0" smtClean="0"/>
              <a:t>Either </a:t>
            </a:r>
            <a:r>
              <a:rPr lang="en-GB" dirty="0"/>
              <a:t>a path to a directory containing a </a:t>
            </a:r>
            <a:r>
              <a:rPr lang="en-GB" dirty="0" err="1"/>
              <a:t>Dockerfile</a:t>
            </a:r>
            <a:r>
              <a:rPr lang="en-GB" dirty="0"/>
              <a:t>, or a </a:t>
            </a:r>
            <a:r>
              <a:rPr lang="en-GB" dirty="0" err="1"/>
              <a:t>url</a:t>
            </a:r>
            <a:r>
              <a:rPr lang="en-GB" dirty="0"/>
              <a:t> to a git </a:t>
            </a:r>
            <a:r>
              <a:rPr lang="en-GB" dirty="0" smtClean="0"/>
              <a:t>repository</a:t>
            </a:r>
            <a:br>
              <a:rPr lang="en-GB" dirty="0" smtClean="0"/>
            </a:br>
            <a:r>
              <a:rPr lang="en-GB" b="1" dirty="0" err="1" smtClean="0"/>
              <a:t>dockerfile</a:t>
            </a:r>
            <a:r>
              <a:rPr lang="en-GB" dirty="0" smtClean="0"/>
              <a:t>: name of file at this path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 err="1" smtClean="0"/>
              <a:t>args</a:t>
            </a:r>
            <a:r>
              <a:rPr lang="en-GB" dirty="0" smtClean="0"/>
              <a:t>: values </a:t>
            </a:r>
            <a:r>
              <a:rPr lang="en-GB" dirty="0"/>
              <a:t>passed to </a:t>
            </a:r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202180" y="1009134"/>
            <a:ext cx="4044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rgbClr val="FF0000"/>
                </a:solidFill>
              </a:rPr>
              <a:t>Not compatible with Docker Swarm</a:t>
            </a:r>
            <a:endParaRPr lang="en-GB" b="1" u="sng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724359" y="659884"/>
            <a:ext cx="504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https://docs.docker.com/compose/compose-file/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0904556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2439" y="929640"/>
            <a:ext cx="3860576" cy="5090160"/>
          </a:xfrm>
        </p:spPr>
        <p:txBody>
          <a:bodyPr/>
          <a:lstStyle/>
          <a:p>
            <a:r>
              <a:rPr lang="en-GB" b="1" dirty="0" smtClean="0"/>
              <a:t>build</a:t>
            </a:r>
            <a:r>
              <a:rPr lang="en-GB" dirty="0" smtClean="0"/>
              <a:t>: Build a custom image described in the </a:t>
            </a:r>
            <a:r>
              <a:rPr lang="en-GB" dirty="0" err="1" smtClean="0"/>
              <a:t>DockerFile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. = look for </a:t>
            </a:r>
            <a:r>
              <a:rPr lang="en-GB" dirty="0" err="1" smtClean="0"/>
              <a:t>DockerFile</a:t>
            </a:r>
            <a:r>
              <a:rPr lang="en-GB" dirty="0" smtClean="0"/>
              <a:t> in the current directory</a:t>
            </a:r>
          </a:p>
          <a:p>
            <a:r>
              <a:rPr lang="en-GB" b="1" dirty="0" smtClean="0"/>
              <a:t>image</a:t>
            </a:r>
            <a:r>
              <a:rPr lang="en-GB" dirty="0" smtClean="0"/>
              <a:t>: used in conjunction with </a:t>
            </a:r>
            <a:r>
              <a:rPr lang="en-GB" b="1" dirty="0" smtClean="0"/>
              <a:t>build</a:t>
            </a:r>
            <a:r>
              <a:rPr lang="en-GB" dirty="0" smtClean="0"/>
              <a:t>, it names the image we built e.g. the </a:t>
            </a:r>
            <a:r>
              <a:rPr lang="en-GB" dirty="0" err="1" smtClean="0"/>
              <a:t>docker</a:t>
            </a:r>
            <a:r>
              <a:rPr lang="en-GB" dirty="0" smtClean="0"/>
              <a:t> </a:t>
            </a:r>
            <a:r>
              <a:rPr lang="en-GB" dirty="0" err="1" smtClean="0"/>
              <a:t>userID</a:t>
            </a:r>
            <a:r>
              <a:rPr lang="en-GB" dirty="0" smtClean="0"/>
              <a:t>/registry name and image name we require</a:t>
            </a:r>
          </a:p>
          <a:p>
            <a:r>
              <a:rPr lang="en-GB" b="1" dirty="0" smtClean="0"/>
              <a:t>environment</a:t>
            </a:r>
            <a:r>
              <a:rPr lang="en-GB" dirty="0" smtClean="0"/>
              <a:t>: specify an environment value for our application e.g.</a:t>
            </a:r>
            <a:br>
              <a:rPr lang="en-GB" dirty="0" smtClean="0"/>
            </a:br>
            <a:r>
              <a:rPr lang="en-GB" dirty="0" smtClean="0"/>
              <a:t>BUILD_TYPE = development</a:t>
            </a:r>
          </a:p>
          <a:p>
            <a:r>
              <a:rPr lang="en-GB" b="1" dirty="0" smtClean="0"/>
              <a:t>ports</a:t>
            </a:r>
            <a:r>
              <a:rPr lang="en-GB" dirty="0" smtClean="0"/>
              <a:t>: mapping the host port to the port number used by our application running in the container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375" y="1196340"/>
            <a:ext cx="4621778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version: ‘3’</a:t>
            </a:r>
          </a:p>
          <a:p>
            <a:endParaRPr lang="en-GB" dirty="0"/>
          </a:p>
          <a:p>
            <a:r>
              <a:rPr lang="en-GB" dirty="0" smtClean="0"/>
              <a:t>services:</a:t>
            </a:r>
          </a:p>
          <a:p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dirty="0" err="1" smtClean="0"/>
              <a:t>my_app</a:t>
            </a:r>
            <a:r>
              <a:rPr lang="en-GB" dirty="0" smtClean="0"/>
              <a:t>:</a:t>
            </a:r>
          </a:p>
          <a:p>
            <a:r>
              <a:rPr lang="en-GB" dirty="0"/>
              <a:t> </a:t>
            </a:r>
            <a:r>
              <a:rPr lang="en-GB" dirty="0" smtClean="0"/>
              <a:t>         </a:t>
            </a:r>
            <a:r>
              <a:rPr lang="en-GB" b="1" dirty="0" smtClean="0"/>
              <a:t>build</a:t>
            </a:r>
            <a:r>
              <a:rPr lang="en-GB" dirty="0" smtClean="0"/>
              <a:t>:   .</a:t>
            </a:r>
          </a:p>
          <a:p>
            <a:r>
              <a:rPr lang="en-GB" dirty="0"/>
              <a:t> </a:t>
            </a:r>
            <a:r>
              <a:rPr lang="en-GB" dirty="0" smtClean="0"/>
              <a:t>         </a:t>
            </a:r>
            <a:r>
              <a:rPr lang="en-GB" b="1" dirty="0" smtClean="0"/>
              <a:t>image</a:t>
            </a:r>
            <a:r>
              <a:rPr lang="en-GB" dirty="0" smtClean="0"/>
              <a:t>: </a:t>
            </a:r>
            <a:r>
              <a:rPr lang="en-GB" dirty="0" err="1" smtClean="0"/>
              <a:t>registryname</a:t>
            </a:r>
            <a:r>
              <a:rPr lang="en-GB" dirty="0" smtClean="0"/>
              <a:t>/</a:t>
            </a:r>
            <a:r>
              <a:rPr lang="en-GB" dirty="0" err="1" smtClean="0"/>
              <a:t>my_imagename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    </a:t>
            </a:r>
            <a:r>
              <a:rPr lang="en-GB" b="1" dirty="0" smtClean="0"/>
              <a:t>environment</a:t>
            </a:r>
            <a:r>
              <a:rPr lang="en-GB" dirty="0" smtClean="0"/>
              <a:t>:</a:t>
            </a:r>
          </a:p>
          <a:p>
            <a:r>
              <a:rPr lang="en-GB" dirty="0"/>
              <a:t> </a:t>
            </a:r>
            <a:r>
              <a:rPr lang="en-GB" dirty="0" smtClean="0"/>
              <a:t>               - </a:t>
            </a:r>
            <a:r>
              <a:rPr lang="en-GB" dirty="0" err="1" smtClean="0"/>
              <a:t>env_optname</a:t>
            </a:r>
            <a:r>
              <a:rPr lang="en-GB" dirty="0" smtClean="0"/>
              <a:t>=value</a:t>
            </a:r>
            <a:br>
              <a:rPr lang="en-GB" dirty="0" smtClean="0"/>
            </a:br>
            <a:r>
              <a:rPr lang="en-GB" dirty="0" smtClean="0"/>
              <a:t>          </a:t>
            </a:r>
            <a:r>
              <a:rPr lang="en-GB" b="1" dirty="0" smtClean="0"/>
              <a:t>ports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>                - 80:80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   </a:t>
            </a:r>
            <a:r>
              <a:rPr lang="en-GB" dirty="0" err="1" smtClean="0"/>
              <a:t>existing_service</a:t>
            </a:r>
            <a:r>
              <a:rPr lang="en-GB" dirty="0" smtClean="0"/>
              <a:t>:</a:t>
            </a:r>
          </a:p>
          <a:p>
            <a:r>
              <a:rPr lang="en-GB" dirty="0"/>
              <a:t> </a:t>
            </a:r>
            <a:r>
              <a:rPr lang="en-GB" dirty="0" smtClean="0"/>
              <a:t>         </a:t>
            </a:r>
            <a:r>
              <a:rPr lang="en-GB" b="1" dirty="0" smtClean="0"/>
              <a:t>image</a:t>
            </a:r>
            <a:r>
              <a:rPr lang="en-GB" dirty="0" smtClean="0"/>
              <a:t>: </a:t>
            </a:r>
            <a:r>
              <a:rPr lang="en-GB" dirty="0" err="1" smtClean="0"/>
              <a:t>base_image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390264" y="1316474"/>
            <a:ext cx="1967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 the dot here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>
            <a:off x="1725295" y="1685806"/>
            <a:ext cx="1104900" cy="72973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457200" y="5379125"/>
            <a:ext cx="34811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An existing already built baseline OS image, pulled from </a:t>
            </a:r>
            <a:r>
              <a:rPr lang="en-GB" dirty="0" err="1" smtClean="0"/>
              <a:t>DockerHub</a:t>
            </a:r>
            <a:endParaRPr lang="en-GB" dirty="0"/>
          </a:p>
        </p:txBody>
      </p:sp>
      <p:cxnSp>
        <p:nvCxnSpPr>
          <p:cNvPr id="12" name="Straight Arrow Connector 11"/>
          <p:cNvCxnSpPr>
            <a:stCxn id="10" idx="0"/>
          </p:cNvCxnSpPr>
          <p:nvPr/>
        </p:nvCxnSpPr>
        <p:spPr bwMode="auto">
          <a:xfrm flipH="1" flipV="1">
            <a:off x="1783080" y="4945380"/>
            <a:ext cx="414705" cy="43374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324026515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Passing </a:t>
            </a:r>
            <a:r>
              <a:rPr lang="en-GB" dirty="0" err="1" smtClean="0"/>
              <a:t>Args</a:t>
            </a:r>
            <a:r>
              <a:rPr lang="en-GB" dirty="0" smtClean="0"/>
              <a:t> to </a:t>
            </a:r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09139"/>
            <a:ext cx="7029450" cy="957762"/>
          </a:xfrm>
        </p:spPr>
        <p:txBody>
          <a:bodyPr/>
          <a:lstStyle/>
          <a:p>
            <a:r>
              <a:rPr lang="en-GB" dirty="0" smtClean="0"/>
              <a:t>Makes </a:t>
            </a:r>
            <a:r>
              <a:rPr lang="en-GB" dirty="0" err="1" smtClean="0"/>
              <a:t>DockerFile</a:t>
            </a:r>
            <a:r>
              <a:rPr lang="en-GB" dirty="0" smtClean="0"/>
              <a:t> more flexible</a:t>
            </a:r>
          </a:p>
          <a:p>
            <a:r>
              <a:rPr lang="en-GB" dirty="0" smtClean="0"/>
              <a:t>Example: Change version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grpSp>
        <p:nvGrpSpPr>
          <p:cNvPr id="15" name="Group 14"/>
          <p:cNvGrpSpPr/>
          <p:nvPr/>
        </p:nvGrpSpPr>
        <p:grpSpPr>
          <a:xfrm>
            <a:off x="2825115" y="4171769"/>
            <a:ext cx="6118860" cy="2585323"/>
            <a:chOff x="1592580" y="2491740"/>
            <a:chExt cx="6118860" cy="2585323"/>
          </a:xfrm>
        </p:grpSpPr>
        <p:sp>
          <p:nvSpPr>
            <p:cNvPr id="5" name="TextBox 4"/>
            <p:cNvSpPr txBox="1"/>
            <p:nvPr/>
          </p:nvSpPr>
          <p:spPr>
            <a:xfrm>
              <a:off x="1592580" y="2491740"/>
              <a:ext cx="3365024" cy="25853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u="sng" dirty="0" err="1" smtClean="0"/>
                <a:t>DockerFile</a:t>
              </a:r>
              <a:endParaRPr lang="en-GB" b="1" u="sng" dirty="0" smtClean="0"/>
            </a:p>
            <a:p>
              <a:endParaRPr lang="en-GB" dirty="0"/>
            </a:p>
            <a:p>
              <a:r>
                <a:rPr lang="en-GB" dirty="0" smtClean="0">
                  <a:solidFill>
                    <a:srgbClr val="FF0000"/>
                  </a:solidFill>
                </a:rPr>
                <a:t>ARG  </a:t>
              </a:r>
              <a:r>
                <a:rPr lang="en-GB" b="1" dirty="0" smtClean="0">
                  <a:solidFill>
                    <a:srgbClr val="FF0000"/>
                  </a:solidFill>
                </a:rPr>
                <a:t>APP_VERSION</a:t>
              </a:r>
            </a:p>
            <a:p>
              <a:endParaRPr lang="en-GB" dirty="0"/>
            </a:p>
            <a:p>
              <a:r>
                <a:rPr lang="en-GB" dirty="0" smtClean="0"/>
                <a:t>FROM  </a:t>
              </a:r>
              <a:r>
                <a:rPr lang="en-GB" dirty="0" err="1" smtClean="0"/>
                <a:t>nginx</a:t>
              </a:r>
              <a:r>
                <a:rPr lang="en-GB" dirty="0" smtClean="0"/>
                <a:t>:</a:t>
              </a:r>
              <a:r>
                <a:rPr lang="en-GB" b="1" dirty="0" smtClean="0">
                  <a:solidFill>
                    <a:srgbClr val="FF0000"/>
                  </a:solidFill>
                </a:rPr>
                <a:t>$</a:t>
              </a:r>
              <a:r>
                <a:rPr lang="en-GB" b="1" dirty="0" smtClean="0"/>
                <a:t>APP_VERSION</a:t>
              </a:r>
            </a:p>
            <a:p>
              <a:endParaRPr lang="en-GB" dirty="0"/>
            </a:p>
            <a:p>
              <a:r>
                <a:rPr lang="en-GB" dirty="0" smtClean="0"/>
                <a:t>WORKDIR /</a:t>
              </a:r>
              <a:r>
                <a:rPr lang="en-GB" dirty="0" err="1" smtClean="0"/>
                <a:t>usr</a:t>
              </a:r>
              <a:r>
                <a:rPr lang="en-GB" dirty="0" smtClean="0"/>
                <a:t>/</a:t>
              </a:r>
              <a:r>
                <a:rPr lang="en-GB" dirty="0" err="1" smtClean="0"/>
                <a:t>src</a:t>
              </a:r>
              <a:r>
                <a:rPr lang="en-GB" dirty="0" smtClean="0"/>
                <a:t>/app</a:t>
              </a:r>
            </a:p>
            <a:p>
              <a:endParaRPr lang="en-GB" dirty="0"/>
            </a:p>
            <a:p>
              <a:r>
                <a:rPr lang="en-GB" dirty="0" smtClean="0"/>
                <a:t>etc., etc.</a:t>
              </a:r>
              <a:endParaRPr lang="en-GB" dirty="0"/>
            </a:p>
          </p:txBody>
        </p:sp>
        <p:cxnSp>
          <p:nvCxnSpPr>
            <p:cNvPr id="7" name="Curved Connector 6"/>
            <p:cNvCxnSpPr>
              <a:endCxn id="5" idx="3"/>
            </p:cNvCxnSpPr>
            <p:nvPr/>
          </p:nvCxnSpPr>
          <p:spPr bwMode="auto">
            <a:xfrm>
              <a:off x="4114800" y="3169920"/>
              <a:ext cx="842804" cy="614482"/>
            </a:xfrm>
            <a:prstGeom prst="curvedConnector3">
              <a:avLst>
                <a:gd name="adj1" fmla="val 191317"/>
              </a:avLst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4" name="TextBox 13"/>
            <p:cNvSpPr txBox="1"/>
            <p:nvPr/>
          </p:nvSpPr>
          <p:spPr>
            <a:xfrm>
              <a:off x="5882640" y="3169920"/>
              <a:ext cx="182880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Substitute value here</a:t>
              </a:r>
              <a:endParaRPr lang="en-GB" dirty="0"/>
            </a:p>
          </p:txBody>
        </p:sp>
      </p:grpSp>
      <p:sp>
        <p:nvSpPr>
          <p:cNvPr id="16" name="TextBox 15"/>
          <p:cNvSpPr txBox="1"/>
          <p:nvPr/>
        </p:nvSpPr>
        <p:spPr>
          <a:xfrm>
            <a:off x="347164" y="2050732"/>
            <a:ext cx="5782352" cy="175432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docker-compose.yml</a:t>
            </a:r>
            <a:endParaRPr lang="en-GB" b="1" u="sng" dirty="0" smtClean="0"/>
          </a:p>
          <a:p>
            <a:r>
              <a:rPr lang="en-GB" i="1" dirty="0" smtClean="0"/>
              <a:t>build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b="1" i="1" dirty="0"/>
              <a:t>context</a:t>
            </a:r>
            <a:r>
              <a:rPr lang="en-GB" i="1" dirty="0"/>
              <a:t>: ./</a:t>
            </a:r>
            <a:r>
              <a:rPr lang="en-GB" i="1" dirty="0" err="1"/>
              <a:t>dir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/>
              <a:t>dockerfile</a:t>
            </a:r>
            <a:r>
              <a:rPr lang="en-GB" i="1" dirty="0"/>
              <a:t>: filename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/>
              <a:t>args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		</a:t>
            </a:r>
            <a:r>
              <a:rPr lang="en-GB" b="1" i="1" dirty="0" smtClean="0"/>
              <a:t>APP_VERSION</a:t>
            </a:r>
            <a:r>
              <a:rPr lang="en-GB" i="1" dirty="0" smtClean="0"/>
              <a:t> </a:t>
            </a:r>
            <a:r>
              <a:rPr lang="en-GB" i="1" dirty="0"/>
              <a:t>= </a:t>
            </a:r>
            <a:r>
              <a:rPr lang="en-GB" i="1" dirty="0" smtClean="0"/>
              <a:t>2.4.0-someapp4.6</a:t>
            </a:r>
            <a:endParaRPr lang="en-GB" dirty="0"/>
          </a:p>
        </p:txBody>
      </p:sp>
      <p:sp>
        <p:nvSpPr>
          <p:cNvPr id="17" name="Rounded Rectangle 16"/>
          <p:cNvSpPr/>
          <p:nvPr/>
        </p:nvSpPr>
        <p:spPr bwMode="auto">
          <a:xfrm>
            <a:off x="2537460" y="4107180"/>
            <a:ext cx="6606540" cy="2649912"/>
          </a:xfrm>
          <a:prstGeom prst="roundRect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8462351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env_file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1560"/>
            <a:ext cx="7029450" cy="4787265"/>
          </a:xfrm>
        </p:spPr>
        <p:txBody>
          <a:bodyPr/>
          <a:lstStyle/>
          <a:p>
            <a:r>
              <a:rPr lang="en-GB" dirty="0" smtClean="0"/>
              <a:t>Environment variables can be placed in a separate files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Use instead of “environment”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865120" y="1478280"/>
            <a:ext cx="208262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env_file</a:t>
            </a:r>
            <a:r>
              <a:rPr lang="en-GB" dirty="0"/>
              <a:t>:</a:t>
            </a:r>
          </a:p>
          <a:p>
            <a:r>
              <a:rPr lang="en-GB" dirty="0"/>
              <a:t>  - ./</a:t>
            </a:r>
            <a:r>
              <a:rPr lang="en-GB" dirty="0" err="1"/>
              <a:t>common.env</a:t>
            </a:r>
            <a:endParaRPr lang="en-GB" dirty="0"/>
          </a:p>
          <a:p>
            <a:r>
              <a:rPr lang="en-GB" dirty="0"/>
              <a:t>  - ./apps/</a:t>
            </a:r>
            <a:r>
              <a:rPr lang="en-GB" dirty="0" err="1"/>
              <a:t>web.env</a:t>
            </a:r>
            <a:endParaRPr lang="en-GB" dirty="0"/>
          </a:p>
          <a:p>
            <a:r>
              <a:rPr lang="en-GB" dirty="0"/>
              <a:t>  - /opt/</a:t>
            </a:r>
            <a:r>
              <a:rPr lang="en-GB" dirty="0" err="1"/>
              <a:t>secrets.env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793696" y="4254272"/>
            <a:ext cx="322395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build:   .</a:t>
            </a:r>
          </a:p>
          <a:p>
            <a:r>
              <a:rPr lang="en-GB" dirty="0"/>
              <a:t>          image: </a:t>
            </a:r>
            <a:r>
              <a:rPr lang="en-GB" dirty="0" err="1" smtClean="0"/>
              <a:t>my_imagename</a:t>
            </a:r>
            <a:endParaRPr lang="en-GB" dirty="0"/>
          </a:p>
          <a:p>
            <a:r>
              <a:rPr lang="en-GB" dirty="0"/>
              <a:t>          </a:t>
            </a:r>
            <a:r>
              <a:rPr lang="en-GB" dirty="0" err="1" smtClean="0">
                <a:solidFill>
                  <a:srgbClr val="FF0000"/>
                </a:solidFill>
              </a:rPr>
              <a:t>env_file</a:t>
            </a:r>
            <a:r>
              <a:rPr lang="en-GB" dirty="0" smtClean="0">
                <a:solidFill>
                  <a:srgbClr val="FF0000"/>
                </a:solidFill>
              </a:rPr>
              <a:t>: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                - </a:t>
            </a:r>
            <a:r>
              <a:rPr lang="en-GB" dirty="0" smtClean="0">
                <a:solidFill>
                  <a:srgbClr val="FF0000"/>
                </a:solidFill>
              </a:rPr>
              <a:t>.somefile.txt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58140" y="3377109"/>
            <a:ext cx="343555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build:   .</a:t>
            </a:r>
          </a:p>
          <a:p>
            <a:r>
              <a:rPr lang="en-GB" dirty="0"/>
              <a:t>          image: </a:t>
            </a:r>
            <a:r>
              <a:rPr lang="en-GB" dirty="0" err="1" smtClean="0"/>
              <a:t>my_imagename</a:t>
            </a:r>
            <a:endParaRPr lang="en-GB" dirty="0"/>
          </a:p>
          <a:p>
            <a:r>
              <a:rPr lang="en-GB" strike="sngStrike" dirty="0">
                <a:solidFill>
                  <a:srgbClr val="FF0000"/>
                </a:solidFill>
              </a:rPr>
              <a:t>          environment:</a:t>
            </a:r>
          </a:p>
          <a:p>
            <a:r>
              <a:rPr lang="en-GB" strike="sngStrike" dirty="0">
                <a:solidFill>
                  <a:srgbClr val="FF0000"/>
                </a:solidFill>
              </a:rPr>
              <a:t>                - </a:t>
            </a:r>
            <a:r>
              <a:rPr lang="en-GB" strike="sngStrike" dirty="0" err="1">
                <a:solidFill>
                  <a:srgbClr val="FF0000"/>
                </a:solidFill>
              </a:rPr>
              <a:t>env_optname</a:t>
            </a:r>
            <a:r>
              <a:rPr lang="en-GB" strike="sngStrike" dirty="0">
                <a:solidFill>
                  <a:srgbClr val="FF0000"/>
                </a:solidFill>
              </a:rPr>
              <a:t>=value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38900" y="3377109"/>
            <a:ext cx="2076209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u="sng" dirty="0" smtClean="0"/>
              <a:t>somefile.txt</a:t>
            </a:r>
          </a:p>
          <a:p>
            <a:endParaRPr lang="en-GB" dirty="0"/>
          </a:p>
          <a:p>
            <a:r>
              <a:rPr lang="en-GB" dirty="0" err="1" smtClean="0"/>
              <a:t>optname</a:t>
            </a:r>
            <a:r>
              <a:rPr lang="en-GB" dirty="0" smtClean="0"/>
              <a:t>=value</a:t>
            </a:r>
          </a:p>
          <a:p>
            <a:r>
              <a:rPr lang="en-GB" dirty="0" smtClean="0"/>
              <a:t>optname2=value2</a:t>
            </a:r>
            <a:endParaRPr lang="en-GB" dirty="0"/>
          </a:p>
        </p:txBody>
      </p:sp>
      <p:cxnSp>
        <p:nvCxnSpPr>
          <p:cNvPr id="11" name="Elbow Connector 10"/>
          <p:cNvCxnSpPr/>
          <p:nvPr/>
        </p:nvCxnSpPr>
        <p:spPr bwMode="auto">
          <a:xfrm>
            <a:off x="2865120" y="5211168"/>
            <a:ext cx="1409700" cy="435252"/>
          </a:xfrm>
          <a:prstGeom prst="bentConnector3">
            <a:avLst>
              <a:gd name="adj1" fmla="val -27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559202770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Centralise Build Decisions </a:t>
            </a:r>
            <a:br>
              <a:rPr lang="en-GB" dirty="0" smtClean="0"/>
            </a:br>
            <a:r>
              <a:rPr lang="en-GB" dirty="0" smtClean="0"/>
              <a:t>Using </a:t>
            </a:r>
            <a:r>
              <a:rPr lang="en-GB" dirty="0" err="1" smtClean="0"/>
              <a:t>env_file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592" y="1011351"/>
            <a:ext cx="2801383" cy="527050"/>
          </a:xfrm>
        </p:spPr>
        <p:txBody>
          <a:bodyPr/>
          <a:lstStyle/>
          <a:p>
            <a:r>
              <a:rPr lang="en-GB" dirty="0" smtClean="0"/>
              <a:t>Example</a:t>
            </a:r>
            <a:br>
              <a:rPr lang="en-GB" dirty="0" smtClean="0"/>
            </a:br>
            <a:r>
              <a:rPr lang="en-GB" dirty="0" smtClean="0"/>
              <a:t>Choose build versions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3228298" y="989598"/>
            <a:ext cx="5282215" cy="203132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docker-compose.yml</a:t>
            </a:r>
            <a:endParaRPr lang="en-GB" b="1" u="sng" dirty="0" smtClean="0"/>
          </a:p>
          <a:p>
            <a:r>
              <a:rPr lang="en-GB" i="1" dirty="0" smtClean="0"/>
              <a:t>       </a:t>
            </a:r>
            <a:r>
              <a:rPr lang="en-GB" i="1" dirty="0" err="1" smtClean="0"/>
              <a:t>image:myrepo</a:t>
            </a:r>
            <a:r>
              <a:rPr lang="en-GB" i="1" dirty="0" smtClean="0"/>
              <a:t>/</a:t>
            </a:r>
            <a:r>
              <a:rPr lang="en-GB" b="1" i="1" dirty="0" smtClean="0">
                <a:solidFill>
                  <a:srgbClr val="FF0000"/>
                </a:solidFill>
              </a:rPr>
              <a:t>${</a:t>
            </a:r>
            <a:r>
              <a:rPr lang="en-GB" b="1" dirty="0" smtClean="0">
                <a:solidFill>
                  <a:srgbClr val="FF0000"/>
                </a:solidFill>
              </a:rPr>
              <a:t>NGINX_VERS}</a:t>
            </a:r>
            <a:endParaRPr lang="en-GB" b="1" i="1" dirty="0" smtClean="0">
              <a:solidFill>
                <a:srgbClr val="FF0000"/>
              </a:solidFill>
            </a:endParaRPr>
          </a:p>
          <a:p>
            <a:r>
              <a:rPr lang="en-GB" i="1" dirty="0" smtClean="0"/>
              <a:t>build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	context: ./</a:t>
            </a:r>
            <a:r>
              <a:rPr lang="en-GB" i="1" dirty="0" err="1"/>
              <a:t>dir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/>
              <a:t>dockerfile</a:t>
            </a:r>
            <a:r>
              <a:rPr lang="en-GB" i="1" dirty="0"/>
              <a:t>: filename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b="1" i="1" dirty="0" err="1"/>
              <a:t>args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		</a:t>
            </a:r>
            <a:r>
              <a:rPr lang="en-GB" i="1" dirty="0" smtClean="0"/>
              <a:t>APP_VERSION </a:t>
            </a:r>
            <a:r>
              <a:rPr lang="en-GB" i="1" dirty="0"/>
              <a:t>= </a:t>
            </a:r>
            <a:r>
              <a:rPr lang="en-GB" b="1" dirty="0" smtClean="0">
                <a:solidFill>
                  <a:srgbClr val="FF0000"/>
                </a:solidFill>
              </a:rPr>
              <a:t>${APP_VER}</a:t>
            </a:r>
            <a:endParaRPr lang="en-GB" b="1" dirty="0">
              <a:solidFill>
                <a:srgbClr val="FF0000"/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5201528" y="3693966"/>
            <a:ext cx="3742447" cy="2649912"/>
            <a:chOff x="2537460" y="4107180"/>
            <a:chExt cx="3742447" cy="2649912"/>
          </a:xfrm>
        </p:grpSpPr>
        <p:sp>
          <p:nvSpPr>
            <p:cNvPr id="12" name="TextBox 11"/>
            <p:cNvSpPr txBox="1"/>
            <p:nvPr/>
          </p:nvSpPr>
          <p:spPr>
            <a:xfrm>
              <a:off x="2825115" y="4171769"/>
              <a:ext cx="3454792" cy="25853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u="sng" dirty="0" err="1" smtClean="0"/>
                <a:t>DockerFile</a:t>
              </a:r>
              <a:endParaRPr lang="en-GB" b="1" u="sng" dirty="0" smtClean="0"/>
            </a:p>
            <a:p>
              <a:endParaRPr lang="en-GB" dirty="0"/>
            </a:p>
            <a:p>
              <a:r>
                <a:rPr lang="en-GB" dirty="0" smtClean="0"/>
                <a:t>ARG  APP_VERSION</a:t>
              </a:r>
            </a:p>
            <a:p>
              <a:endParaRPr lang="en-GB" dirty="0"/>
            </a:p>
            <a:p>
              <a:r>
                <a:rPr lang="en-GB" dirty="0" smtClean="0"/>
                <a:t>FROM  </a:t>
              </a:r>
              <a:r>
                <a:rPr lang="en-GB" dirty="0" err="1" smtClean="0"/>
                <a:t>nginx</a:t>
              </a:r>
              <a:r>
                <a:rPr lang="en-GB" dirty="0" smtClean="0"/>
                <a:t>:$APP_VERSION</a:t>
              </a:r>
            </a:p>
            <a:p>
              <a:endParaRPr lang="en-GB" dirty="0"/>
            </a:p>
            <a:p>
              <a:r>
                <a:rPr lang="en-GB" dirty="0" smtClean="0"/>
                <a:t>WORKDIR /</a:t>
              </a:r>
              <a:r>
                <a:rPr lang="en-GB" dirty="0" err="1" smtClean="0"/>
                <a:t>usr</a:t>
              </a:r>
              <a:r>
                <a:rPr lang="en-GB" dirty="0" smtClean="0"/>
                <a:t>/</a:t>
              </a:r>
              <a:r>
                <a:rPr lang="en-GB" dirty="0" err="1" smtClean="0"/>
                <a:t>src</a:t>
              </a:r>
              <a:r>
                <a:rPr lang="en-GB" dirty="0" smtClean="0"/>
                <a:t>/app</a:t>
              </a:r>
            </a:p>
            <a:p>
              <a:endParaRPr lang="en-GB" dirty="0"/>
            </a:p>
            <a:p>
              <a:r>
                <a:rPr lang="en-GB" dirty="0" smtClean="0"/>
                <a:t>etc., etc.</a:t>
              </a:r>
              <a:endParaRPr lang="en-GB" dirty="0"/>
            </a:p>
          </p:txBody>
        </p:sp>
        <p:sp>
          <p:nvSpPr>
            <p:cNvPr id="16" name="Rounded Rectangle 15"/>
            <p:cNvSpPr/>
            <p:nvPr/>
          </p:nvSpPr>
          <p:spPr bwMode="auto">
            <a:xfrm>
              <a:off x="2537460" y="4107180"/>
              <a:ext cx="3710940" cy="2649912"/>
            </a:xfrm>
            <a:prstGeom prst="roundRect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372316" y="4589552"/>
            <a:ext cx="322395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build:   .</a:t>
            </a:r>
          </a:p>
          <a:p>
            <a:r>
              <a:rPr lang="en-GB" dirty="0"/>
              <a:t>          image: </a:t>
            </a:r>
            <a:r>
              <a:rPr lang="en-GB" dirty="0" err="1" smtClean="0"/>
              <a:t>my_imagename</a:t>
            </a:r>
            <a:endParaRPr lang="en-GB" dirty="0"/>
          </a:p>
          <a:p>
            <a:r>
              <a:rPr lang="en-GB" dirty="0"/>
              <a:t>          </a:t>
            </a:r>
            <a:r>
              <a:rPr lang="en-GB" dirty="0" err="1" smtClean="0">
                <a:solidFill>
                  <a:srgbClr val="FF0000"/>
                </a:solidFill>
              </a:rPr>
              <a:t>env_file</a:t>
            </a:r>
            <a:r>
              <a:rPr lang="en-GB" dirty="0" smtClean="0">
                <a:solidFill>
                  <a:srgbClr val="FF0000"/>
                </a:solidFill>
              </a:rPr>
              <a:t>: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                - </a:t>
            </a:r>
            <a:r>
              <a:rPr lang="en-GB" dirty="0" smtClean="0">
                <a:solidFill>
                  <a:srgbClr val="FF0000"/>
                </a:solidFill>
              </a:rPr>
              <a:t>.env.txt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73592" y="3258413"/>
            <a:ext cx="3621405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env.txt</a:t>
            </a:r>
          </a:p>
          <a:p>
            <a:endParaRPr lang="en-GB" dirty="0"/>
          </a:p>
          <a:p>
            <a:r>
              <a:rPr lang="en-GB" dirty="0" smtClean="0">
                <a:solidFill>
                  <a:srgbClr val="FF0000"/>
                </a:solidFill>
              </a:rPr>
              <a:t>NGINX_VERS</a:t>
            </a:r>
            <a:r>
              <a:rPr lang="en-GB" dirty="0" smtClean="0"/>
              <a:t> = niginx2.4</a:t>
            </a:r>
            <a:br>
              <a:rPr lang="en-GB" dirty="0" smtClean="0"/>
            </a:br>
            <a:r>
              <a:rPr lang="en-GB" dirty="0" smtClean="0">
                <a:solidFill>
                  <a:srgbClr val="FF0000"/>
                </a:solidFill>
              </a:rPr>
              <a:t>APP_VER</a:t>
            </a:r>
            <a:r>
              <a:rPr lang="en-GB" dirty="0" smtClean="0"/>
              <a:t> = </a:t>
            </a:r>
            <a:r>
              <a:rPr lang="en-GB" i="1" dirty="0" smtClean="0"/>
              <a:t>2.4.0-someapp4.6</a:t>
            </a:r>
            <a:endParaRPr lang="en-GB" dirty="0"/>
          </a:p>
        </p:txBody>
      </p:sp>
      <p:cxnSp>
        <p:nvCxnSpPr>
          <p:cNvPr id="21" name="Elbow Connector 20"/>
          <p:cNvCxnSpPr/>
          <p:nvPr/>
        </p:nvCxnSpPr>
        <p:spPr bwMode="auto">
          <a:xfrm rot="5400000" flipH="1" flipV="1">
            <a:off x="2050301" y="4900181"/>
            <a:ext cx="1675358" cy="792480"/>
          </a:xfrm>
          <a:prstGeom prst="bentConnector3">
            <a:avLst>
              <a:gd name="adj1" fmla="val -5034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4" name="Elbow Connector 23"/>
          <p:cNvCxnSpPr>
            <a:stCxn id="19" idx="0"/>
            <a:endCxn id="15" idx="1"/>
          </p:cNvCxnSpPr>
          <p:nvPr/>
        </p:nvCxnSpPr>
        <p:spPr bwMode="auto">
          <a:xfrm rot="5400000" flipH="1" flipV="1">
            <a:off x="1979720" y="2009836"/>
            <a:ext cx="1253152" cy="1244003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6" name="Elbow Connector 25"/>
          <p:cNvCxnSpPr>
            <a:endCxn id="16" idx="0"/>
          </p:cNvCxnSpPr>
          <p:nvPr/>
        </p:nvCxnSpPr>
        <p:spPr bwMode="auto">
          <a:xfrm>
            <a:off x="5039000" y="2567940"/>
            <a:ext cx="2017998" cy="1126026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795499730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Container Naming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03079"/>
            <a:ext cx="7029450" cy="4460359"/>
          </a:xfrm>
        </p:spPr>
        <p:txBody>
          <a:bodyPr/>
          <a:lstStyle/>
          <a:p>
            <a:r>
              <a:rPr lang="en-GB" dirty="0" smtClean="0"/>
              <a:t>By default containers are named after the service name provided in the Docker Compose file (</a:t>
            </a:r>
            <a:r>
              <a:rPr lang="en-GB" i="1" u="sng" dirty="0" smtClean="0"/>
              <a:t>which is often the same as the image name if you are pulling a public image</a:t>
            </a:r>
            <a:r>
              <a:rPr lang="en-GB" dirty="0" smtClean="0"/>
              <a:t>)</a:t>
            </a:r>
          </a:p>
          <a:p>
            <a:r>
              <a:rPr lang="en-GB" dirty="0" smtClean="0"/>
              <a:t>These names </a:t>
            </a:r>
            <a:r>
              <a:rPr lang="en-GB" b="1" dirty="0" smtClean="0"/>
              <a:t>must be unique</a:t>
            </a:r>
          </a:p>
          <a:p>
            <a:r>
              <a:rPr lang="en-GB" dirty="0" smtClean="0"/>
              <a:t>You can provide a custom name using the option in the Docker Compose file</a:t>
            </a:r>
            <a:br>
              <a:rPr lang="en-GB" dirty="0" smtClean="0"/>
            </a:br>
            <a:r>
              <a:rPr lang="en-GB" b="1" dirty="0" err="1" smtClean="0"/>
              <a:t>container_name</a:t>
            </a:r>
            <a:r>
              <a:rPr lang="en-GB" dirty="0" smtClean="0"/>
              <a:t> :  </a:t>
            </a:r>
            <a:r>
              <a:rPr lang="en-GB" dirty="0" err="1" smtClean="0"/>
              <a:t>my_containername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205355" y="3566563"/>
            <a:ext cx="503695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version: "3"</a:t>
            </a:r>
          </a:p>
          <a:p>
            <a:endParaRPr lang="en-GB" dirty="0"/>
          </a:p>
          <a:p>
            <a:r>
              <a:rPr lang="en-GB" dirty="0"/>
              <a:t>services:</a:t>
            </a:r>
          </a:p>
          <a:p>
            <a:r>
              <a:rPr lang="en-GB" dirty="0"/>
              <a:t>  </a:t>
            </a:r>
            <a:r>
              <a:rPr lang="en-GB" dirty="0" smtClean="0"/>
              <a:t>   </a:t>
            </a:r>
            <a:r>
              <a:rPr lang="en-GB" dirty="0" err="1" smtClean="0"/>
              <a:t>my_servicename</a:t>
            </a:r>
            <a:r>
              <a:rPr lang="en-GB" dirty="0" smtClean="0"/>
              <a:t>:</a:t>
            </a:r>
          </a:p>
          <a:p>
            <a:r>
              <a:rPr lang="en-GB" b="1" dirty="0" smtClean="0"/>
              <a:t>              </a:t>
            </a:r>
            <a:r>
              <a:rPr lang="en-GB" b="1" dirty="0" err="1" smtClean="0">
                <a:solidFill>
                  <a:srgbClr val="FF0000"/>
                </a:solidFill>
              </a:rPr>
              <a:t>container_name</a:t>
            </a:r>
            <a:r>
              <a:rPr lang="en-GB" dirty="0">
                <a:solidFill>
                  <a:srgbClr val="FF0000"/>
                </a:solidFill>
              </a:rPr>
              <a:t>: ‘</a:t>
            </a:r>
            <a:r>
              <a:rPr lang="en-GB" dirty="0" err="1">
                <a:solidFill>
                  <a:srgbClr val="FF0000"/>
                </a:solidFill>
              </a:rPr>
              <a:t>my_containername</a:t>
            </a:r>
            <a:r>
              <a:rPr lang="en-GB" dirty="0" smtClean="0">
                <a:solidFill>
                  <a:srgbClr val="FF0000"/>
                </a:solidFill>
              </a:rPr>
              <a:t>'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    </a:t>
            </a:r>
            <a:r>
              <a:rPr lang="en-GB" dirty="0" smtClean="0"/>
              <a:t>          build</a:t>
            </a:r>
            <a:r>
              <a:rPr lang="en-GB" dirty="0"/>
              <a:t>: </a:t>
            </a:r>
          </a:p>
          <a:p>
            <a:r>
              <a:rPr lang="en-GB" dirty="0"/>
              <a:t>     </a:t>
            </a:r>
            <a:r>
              <a:rPr lang="en-GB" dirty="0" smtClean="0"/>
              <a:t>                  context</a:t>
            </a:r>
            <a:r>
              <a:rPr lang="en-GB" dirty="0"/>
              <a:t>: ./bin/webserver</a:t>
            </a:r>
          </a:p>
          <a:p>
            <a:r>
              <a:rPr lang="en-GB" dirty="0"/>
              <a:t>    </a:t>
            </a:r>
            <a:r>
              <a:rPr lang="en-GB" dirty="0" smtClean="0"/>
              <a:t>      etc., etc.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202180" y="633747"/>
            <a:ext cx="49808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rgbClr val="FF0000"/>
                </a:solidFill>
              </a:rPr>
              <a:t>This is not compatible with Docker Swarm</a:t>
            </a:r>
            <a:endParaRPr lang="en-GB" b="1" u="sng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415031" y="5928880"/>
            <a:ext cx="66176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Note: we can also specify a specific container name using the option </a:t>
            </a:r>
            <a:r>
              <a:rPr lang="en-GB" b="1" dirty="0" smtClean="0">
                <a:solidFill>
                  <a:srgbClr val="00B0F0"/>
                </a:solidFill>
              </a:rPr>
              <a:t>--name </a:t>
            </a:r>
            <a:r>
              <a:rPr lang="en-GB" b="1" dirty="0" smtClean="0">
                <a:solidFill>
                  <a:srgbClr val="FF0000"/>
                </a:solidFill>
              </a:rPr>
              <a:t>e.g. when running a public image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077054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Default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20140"/>
            <a:ext cx="7174230" cy="4718685"/>
          </a:xfrm>
        </p:spPr>
        <p:txBody>
          <a:bodyPr/>
          <a:lstStyle/>
          <a:p>
            <a:r>
              <a:rPr lang="en-GB" dirty="0" smtClean="0"/>
              <a:t>If we do not specify a network, a default network is created</a:t>
            </a:r>
          </a:p>
          <a:p>
            <a:r>
              <a:rPr lang="en-GB" dirty="0"/>
              <a:t>Containers connected to the default bridge network can communicate with each other by IP address. </a:t>
            </a:r>
            <a:endParaRPr lang="en-GB" dirty="0" smtClean="0"/>
          </a:p>
          <a:p>
            <a:r>
              <a:rPr lang="en-GB" dirty="0" smtClean="0"/>
              <a:t>Docker </a:t>
            </a:r>
            <a:r>
              <a:rPr lang="en-GB" dirty="0"/>
              <a:t>does not support automatic service discovery on the default bridge network. </a:t>
            </a:r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you want containers to be able to resolve IP addresses by container name, you should use user-defined networks instead.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C:/&gt; </a:t>
            </a:r>
            <a:r>
              <a:rPr lang="en-GB" i="1" dirty="0" err="1" smtClean="0"/>
              <a:t>docker</a:t>
            </a:r>
            <a:r>
              <a:rPr lang="en-GB" i="1" dirty="0" smtClean="0"/>
              <a:t> network ls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NETWORK ID		NAME			DRIVER</a:t>
            </a:r>
            <a:br>
              <a:rPr lang="en-GB" dirty="0" smtClean="0"/>
            </a:br>
            <a:r>
              <a:rPr lang="en-GB" dirty="0" smtClean="0"/>
              <a:t>d83839999		</a:t>
            </a:r>
            <a:r>
              <a:rPr lang="en-GB" dirty="0" err="1" smtClean="0"/>
              <a:t>my_imagename</a:t>
            </a:r>
            <a:r>
              <a:rPr lang="en-GB" dirty="0" smtClean="0"/>
              <a:t>		bridge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C:/&gt; </a:t>
            </a:r>
            <a:r>
              <a:rPr lang="en-GB" i="1" dirty="0" err="1"/>
              <a:t>docker</a:t>
            </a:r>
            <a:r>
              <a:rPr lang="en-GB" i="1" dirty="0"/>
              <a:t> network </a:t>
            </a:r>
            <a:r>
              <a:rPr lang="en-GB" i="1" dirty="0" smtClean="0"/>
              <a:t>inspect </a:t>
            </a:r>
            <a:r>
              <a:rPr lang="en-GB" i="1" dirty="0" err="1" smtClean="0"/>
              <a:t>my_imagename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The containers are connected to the “default” network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83307190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User-defined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Containers connected to </a:t>
            </a:r>
            <a:r>
              <a:rPr lang="en-GB" dirty="0" smtClean="0"/>
              <a:t>a user-defined </a:t>
            </a:r>
            <a:r>
              <a:rPr lang="en-GB" dirty="0"/>
              <a:t>network can refer to each other by their names</a:t>
            </a:r>
          </a:p>
          <a:p>
            <a:pPr lvl="1"/>
            <a:r>
              <a:rPr lang="en-GB" dirty="0"/>
              <a:t>This name may be “service name” specified in the Docker Compose file i.e. to talk to each other the containers can just refer to these names</a:t>
            </a:r>
          </a:p>
          <a:p>
            <a:r>
              <a:rPr lang="en-GB" dirty="0" smtClean="0"/>
              <a:t>Specify networks in Docker compose 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43827" y="4610502"/>
            <a:ext cx="8212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https://docs.docker.com/v17.09/engine/userguide/networking/#bridge-networks</a:t>
            </a:r>
          </a:p>
        </p:txBody>
      </p:sp>
    </p:spTree>
    <p:extLst>
      <p:ext uri="{BB962C8B-B14F-4D97-AF65-F5344CB8AC3E}">
        <p14:creationId xmlns:p14="http://schemas.microsoft.com/office/powerpoint/2010/main" val="1621931364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0860" y="1036320"/>
            <a:ext cx="5692140" cy="3345180"/>
          </a:xfrm>
        </p:spPr>
        <p:txBody>
          <a:bodyPr/>
          <a:lstStyle/>
          <a:p>
            <a:r>
              <a:rPr lang="en-GB" dirty="0" smtClean="0"/>
              <a:t>Create networks to connect services</a:t>
            </a:r>
          </a:p>
          <a:p>
            <a:r>
              <a:rPr lang="en-GB" dirty="0" smtClean="0"/>
              <a:t>You can specify IPV4 and IPV6 addresses if you wish</a:t>
            </a:r>
          </a:p>
          <a:p>
            <a:r>
              <a:rPr lang="en-GB" dirty="0" smtClean="0"/>
              <a:t>Containers on each network are identified by their service names. However, you can </a:t>
            </a:r>
            <a:r>
              <a:rPr lang="en-GB" u="sng" dirty="0" smtClean="0"/>
              <a:t>optionally</a:t>
            </a:r>
            <a:r>
              <a:rPr lang="en-GB" dirty="0" smtClean="0"/>
              <a:t> use aliases (alternative hostnames) for a service </a:t>
            </a:r>
            <a:r>
              <a:rPr lang="en-GB" u="sng" dirty="0" smtClean="0"/>
              <a:t>per</a:t>
            </a:r>
            <a:r>
              <a:rPr lang="en-GB" dirty="0" smtClean="0"/>
              <a:t> network the service is on </a:t>
            </a:r>
          </a:p>
          <a:p>
            <a:r>
              <a:rPr lang="en-GB" dirty="0" smtClean="0"/>
              <a:t>You can optionally specify the </a:t>
            </a:r>
            <a:r>
              <a:rPr lang="en-GB" u="sng" dirty="0" smtClean="0"/>
              <a:t>driver</a:t>
            </a:r>
            <a:r>
              <a:rPr lang="en-GB" dirty="0" smtClean="0"/>
              <a:t> as </a:t>
            </a:r>
            <a:r>
              <a:rPr lang="en-GB" i="1" dirty="0" smtClean="0"/>
              <a:t>bridge</a:t>
            </a:r>
            <a:r>
              <a:rPr lang="en-GB" dirty="0" smtClean="0"/>
              <a:t> for a network on a single host or as </a:t>
            </a:r>
            <a:r>
              <a:rPr lang="en-GB" i="1" dirty="0" smtClean="0"/>
              <a:t>overlay</a:t>
            </a:r>
            <a:r>
              <a:rPr lang="en-GB" dirty="0" smtClean="0"/>
              <a:t> for a named network across multiple hosts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43785"/>
            <a:ext cx="287274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version: '2</a:t>
            </a:r>
            <a:r>
              <a:rPr lang="en-GB" dirty="0" smtClean="0"/>
              <a:t>'</a:t>
            </a:r>
            <a:endParaRPr lang="en-GB" dirty="0"/>
          </a:p>
          <a:p>
            <a:r>
              <a:rPr lang="en-GB" dirty="0"/>
              <a:t>services:</a:t>
            </a:r>
          </a:p>
          <a:p>
            <a:r>
              <a:rPr lang="en-GB" dirty="0"/>
              <a:t>  </a:t>
            </a:r>
            <a:r>
              <a:rPr lang="en-GB" dirty="0">
                <a:solidFill>
                  <a:srgbClr val="0070C0"/>
                </a:solidFill>
              </a:rPr>
              <a:t>web</a:t>
            </a:r>
            <a:r>
              <a:rPr lang="en-GB" dirty="0"/>
              <a:t>:</a:t>
            </a:r>
          </a:p>
          <a:p>
            <a:r>
              <a:rPr lang="en-GB" dirty="0"/>
              <a:t>    build: ./web</a:t>
            </a:r>
          </a:p>
          <a:p>
            <a:r>
              <a:rPr lang="en-GB" dirty="0"/>
              <a:t>    networks:</a:t>
            </a:r>
          </a:p>
          <a:p>
            <a:r>
              <a:rPr lang="en-GB" dirty="0"/>
              <a:t>      - </a:t>
            </a:r>
            <a:r>
              <a:rPr lang="en-GB" dirty="0" smtClean="0">
                <a:solidFill>
                  <a:srgbClr val="FF0000"/>
                </a:solidFill>
              </a:rPr>
              <a:t>new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>
                <a:solidFill>
                  <a:srgbClr val="0070C0"/>
                </a:solidFill>
              </a:rPr>
              <a:t>worker</a:t>
            </a:r>
            <a:r>
              <a:rPr lang="en-GB" dirty="0"/>
              <a:t>:</a:t>
            </a:r>
          </a:p>
          <a:p>
            <a:r>
              <a:rPr lang="en-GB" dirty="0"/>
              <a:t>    build: ./worker</a:t>
            </a:r>
          </a:p>
          <a:p>
            <a:r>
              <a:rPr lang="en-GB" dirty="0"/>
              <a:t>    networks:</a:t>
            </a:r>
          </a:p>
          <a:p>
            <a:r>
              <a:rPr lang="en-GB" dirty="0"/>
              <a:t>      - </a:t>
            </a:r>
            <a:r>
              <a:rPr lang="en-GB" dirty="0" smtClean="0">
                <a:solidFill>
                  <a:srgbClr val="FF0000"/>
                </a:solidFill>
              </a:rPr>
              <a:t>legacy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  </a:t>
            </a:r>
            <a:r>
              <a:rPr lang="en-GB" dirty="0" err="1">
                <a:solidFill>
                  <a:srgbClr val="0070C0"/>
                </a:solidFill>
              </a:rPr>
              <a:t>db</a:t>
            </a:r>
            <a:r>
              <a:rPr lang="en-GB" dirty="0"/>
              <a:t>:</a:t>
            </a:r>
          </a:p>
          <a:p>
            <a:r>
              <a:rPr lang="en-GB" dirty="0"/>
              <a:t>    image: </a:t>
            </a:r>
            <a:r>
              <a:rPr lang="en-GB" dirty="0" err="1"/>
              <a:t>mysql</a:t>
            </a:r>
            <a:endParaRPr lang="en-GB" dirty="0"/>
          </a:p>
          <a:p>
            <a:r>
              <a:rPr lang="en-GB" dirty="0"/>
              <a:t>    networks:</a:t>
            </a:r>
          </a:p>
          <a:p>
            <a:r>
              <a:rPr lang="en-GB" dirty="0"/>
              <a:t>      </a:t>
            </a:r>
            <a:r>
              <a:rPr lang="en-GB" dirty="0">
                <a:solidFill>
                  <a:srgbClr val="FF0000"/>
                </a:solidFill>
              </a:rPr>
              <a:t>new</a:t>
            </a:r>
            <a:r>
              <a:rPr lang="en-GB" dirty="0"/>
              <a:t>:</a:t>
            </a:r>
          </a:p>
          <a:p>
            <a:r>
              <a:rPr lang="en-GB" dirty="0"/>
              <a:t>        aliases:</a:t>
            </a:r>
          </a:p>
          <a:p>
            <a:r>
              <a:rPr lang="en-GB" dirty="0"/>
              <a:t>          -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database</a:t>
            </a:r>
          </a:p>
          <a:p>
            <a:r>
              <a:rPr lang="en-GB" dirty="0"/>
              <a:t>      </a:t>
            </a:r>
            <a:r>
              <a:rPr lang="en-GB" dirty="0">
                <a:solidFill>
                  <a:srgbClr val="FF0000"/>
                </a:solidFill>
              </a:rPr>
              <a:t>legacy</a:t>
            </a:r>
            <a:r>
              <a:rPr lang="en-GB" dirty="0"/>
              <a:t>:</a:t>
            </a:r>
          </a:p>
          <a:p>
            <a:r>
              <a:rPr lang="en-GB" dirty="0"/>
              <a:t>        aliases:</a:t>
            </a:r>
          </a:p>
          <a:p>
            <a:r>
              <a:rPr lang="en-GB" dirty="0"/>
              <a:t>          - </a:t>
            </a:r>
            <a:r>
              <a:rPr lang="en-GB" dirty="0" err="1" smtClean="0">
                <a:solidFill>
                  <a:schemeClr val="accent1">
                    <a:lumMod val="25000"/>
                  </a:schemeClr>
                </a:solidFill>
              </a:rPr>
              <a:t>mysql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networks:</a:t>
            </a:r>
          </a:p>
          <a:p>
            <a:r>
              <a:rPr lang="en-GB" dirty="0">
                <a:solidFill>
                  <a:srgbClr val="FF0000"/>
                </a:solidFill>
              </a:rPr>
              <a:t>  new:</a:t>
            </a:r>
          </a:p>
          <a:p>
            <a:r>
              <a:rPr lang="en-GB" dirty="0">
                <a:solidFill>
                  <a:srgbClr val="FF0000"/>
                </a:solidFill>
              </a:rPr>
              <a:t>  legacy: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598545" y="4640580"/>
            <a:ext cx="4876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Three services “</a:t>
            </a:r>
            <a:r>
              <a:rPr lang="en-GB" dirty="0" smtClean="0">
                <a:solidFill>
                  <a:srgbClr val="0070C0"/>
                </a:solidFill>
              </a:rPr>
              <a:t>web</a:t>
            </a:r>
            <a:r>
              <a:rPr lang="en-GB" dirty="0" smtClean="0"/>
              <a:t>”, “</a:t>
            </a:r>
            <a:r>
              <a:rPr lang="en-GB" dirty="0" smtClean="0">
                <a:solidFill>
                  <a:srgbClr val="0070C0"/>
                </a:solidFill>
              </a:rPr>
              <a:t>worker</a:t>
            </a:r>
            <a:r>
              <a:rPr lang="en-GB" dirty="0" smtClean="0"/>
              <a:t>”, “</a:t>
            </a:r>
            <a:r>
              <a:rPr lang="en-GB" dirty="0" err="1" smtClean="0">
                <a:solidFill>
                  <a:srgbClr val="0070C0"/>
                </a:solidFill>
              </a:rPr>
              <a:t>db</a:t>
            </a:r>
            <a:r>
              <a:rPr lang="en-GB" dirty="0" smtClean="0"/>
              <a:t>” connected by two networks “</a:t>
            </a:r>
            <a:r>
              <a:rPr lang="en-GB" dirty="0" smtClean="0">
                <a:solidFill>
                  <a:srgbClr val="FF0000"/>
                </a:solidFill>
              </a:rPr>
              <a:t>new</a:t>
            </a:r>
            <a:r>
              <a:rPr lang="en-GB" dirty="0" smtClean="0"/>
              <a:t>” and “</a:t>
            </a:r>
            <a:r>
              <a:rPr lang="en-GB" dirty="0" smtClean="0">
                <a:solidFill>
                  <a:srgbClr val="FF0000"/>
                </a:solidFill>
              </a:rPr>
              <a:t>legacy</a:t>
            </a:r>
            <a:r>
              <a:rPr lang="en-GB" dirty="0" smtClean="0"/>
              <a:t>”.</a:t>
            </a:r>
          </a:p>
          <a:p>
            <a:r>
              <a:rPr lang="en-GB" dirty="0"/>
              <a:t>The </a:t>
            </a:r>
            <a:r>
              <a:rPr lang="en-GB" dirty="0" err="1">
                <a:solidFill>
                  <a:srgbClr val="0070C0"/>
                </a:solidFill>
              </a:rPr>
              <a:t>db</a:t>
            </a:r>
            <a:r>
              <a:rPr lang="en-GB" dirty="0"/>
              <a:t> service is reachable at the hostname </a:t>
            </a:r>
            <a:r>
              <a:rPr lang="en-GB" b="1" dirty="0" err="1">
                <a:solidFill>
                  <a:srgbClr val="0070C0"/>
                </a:solidFill>
              </a:rPr>
              <a:t>db</a:t>
            </a:r>
            <a:r>
              <a:rPr lang="en-GB" dirty="0"/>
              <a:t> or 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database</a:t>
            </a:r>
            <a:r>
              <a:rPr lang="en-GB" dirty="0"/>
              <a:t> on the </a:t>
            </a:r>
            <a:r>
              <a:rPr lang="en-GB" dirty="0">
                <a:solidFill>
                  <a:srgbClr val="FF0000"/>
                </a:solidFill>
              </a:rPr>
              <a:t>new</a:t>
            </a:r>
            <a:r>
              <a:rPr lang="en-GB" dirty="0"/>
              <a:t> network, and at </a:t>
            </a:r>
            <a:r>
              <a:rPr lang="en-GB" b="1" dirty="0" err="1">
                <a:solidFill>
                  <a:srgbClr val="0070C0"/>
                </a:solidFill>
              </a:rPr>
              <a:t>db</a:t>
            </a:r>
            <a:r>
              <a:rPr lang="en-GB" dirty="0"/>
              <a:t> or </a:t>
            </a:r>
            <a:r>
              <a:rPr lang="en-GB" b="1" dirty="0" err="1">
                <a:solidFill>
                  <a:schemeClr val="accent1">
                    <a:lumMod val="25000"/>
                  </a:schemeClr>
                </a:solidFill>
              </a:rPr>
              <a:t>mysql</a:t>
            </a:r>
            <a:r>
              <a:rPr lang="en-GB" dirty="0"/>
              <a:t> on the </a:t>
            </a:r>
            <a:r>
              <a:rPr lang="en-GB" dirty="0">
                <a:solidFill>
                  <a:srgbClr val="FF0000"/>
                </a:solidFill>
              </a:rPr>
              <a:t>legacy</a:t>
            </a:r>
            <a:r>
              <a:rPr lang="en-GB" dirty="0"/>
              <a:t> </a:t>
            </a:r>
            <a:r>
              <a:rPr lang="en-GB" dirty="0" smtClean="0"/>
              <a:t>network.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>
            <a:off x="1668780" y="3048000"/>
            <a:ext cx="1706880" cy="9601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1607820" y="3048000"/>
            <a:ext cx="1760220" cy="17221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27768089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Networks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1684418" y="1543678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3958088" y="1543678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db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7" name="Elbow Connector 6"/>
          <p:cNvCxnSpPr/>
          <p:nvPr/>
        </p:nvCxnSpPr>
        <p:spPr bwMode="auto">
          <a:xfrm rot="16200000" flipH="1">
            <a:off x="3369890" y="1227398"/>
            <a:ext cx="12700" cy="2095599"/>
          </a:xfrm>
          <a:prstGeom prst="bentConnector3">
            <a:avLst>
              <a:gd name="adj1" fmla="val 4680000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2934595" y="2939341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new</a:t>
            </a:r>
            <a:endParaRPr lang="en-GB" dirty="0"/>
          </a:p>
        </p:txBody>
      </p:sp>
      <p:sp>
        <p:nvSpPr>
          <p:cNvPr id="9" name="Rounded Rectangle 8"/>
          <p:cNvSpPr/>
          <p:nvPr/>
        </p:nvSpPr>
        <p:spPr bwMode="auto">
          <a:xfrm>
            <a:off x="6247296" y="1537327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worker</a:t>
            </a:r>
          </a:p>
        </p:txBody>
      </p:sp>
      <p:cxnSp>
        <p:nvCxnSpPr>
          <p:cNvPr id="10" name="Elbow Connector 9"/>
          <p:cNvCxnSpPr/>
          <p:nvPr/>
        </p:nvCxnSpPr>
        <p:spPr bwMode="auto">
          <a:xfrm rot="16200000" flipH="1">
            <a:off x="5851610" y="1227398"/>
            <a:ext cx="12700" cy="2095599"/>
          </a:xfrm>
          <a:prstGeom prst="bentConnector3">
            <a:avLst>
              <a:gd name="adj1" fmla="val 4680000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5233430" y="2939341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legacy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3613413" y="2246564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mysql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810160" y="2246564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database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3198074" y="3879540"/>
            <a:ext cx="280499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List all networks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network ls</a:t>
            </a:r>
          </a:p>
          <a:p>
            <a:endParaRPr lang="en-GB" dirty="0"/>
          </a:p>
          <a:p>
            <a:r>
              <a:rPr lang="en-GB" dirty="0" smtClean="0"/>
              <a:t>Tidy up unused networks:</a:t>
            </a:r>
            <a:endParaRPr lang="en-GB" dirty="0"/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network prune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077620394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3010" y="844550"/>
            <a:ext cx="7029450" cy="4114800"/>
          </a:xfrm>
        </p:spPr>
        <p:txBody>
          <a:bodyPr/>
          <a:lstStyle/>
          <a:p>
            <a:r>
              <a:rPr lang="en-GB" dirty="0" smtClean="0"/>
              <a:t>You may come across </a:t>
            </a:r>
            <a:r>
              <a:rPr lang="en-GB" dirty="0" err="1" smtClean="0"/>
              <a:t>docker-compose.yml</a:t>
            </a:r>
            <a:r>
              <a:rPr lang="en-GB" dirty="0" smtClean="0"/>
              <a:t> files using the keyword “links“</a:t>
            </a:r>
            <a:endParaRPr lang="en-GB" dirty="0"/>
          </a:p>
          <a:p>
            <a:r>
              <a:rPr lang="en-GB" dirty="0" smtClean="0"/>
              <a:t>However, this is now obsoleted and we should use networks instead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0520" y="2846705"/>
            <a:ext cx="343662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OBSOLETE APPROACH</a:t>
            </a:r>
          </a:p>
          <a:p>
            <a:r>
              <a:rPr lang="en-GB" dirty="0" smtClean="0"/>
              <a:t>services:</a:t>
            </a:r>
          </a:p>
          <a:p>
            <a:r>
              <a:rPr lang="en-GB" dirty="0"/>
              <a:t> </a:t>
            </a:r>
            <a:r>
              <a:rPr lang="en-GB" dirty="0" smtClean="0"/>
              <a:t>    web:</a:t>
            </a:r>
            <a:br>
              <a:rPr lang="en-GB" dirty="0" smtClean="0"/>
            </a:br>
            <a:r>
              <a:rPr lang="en-GB" dirty="0" smtClean="0"/>
              <a:t>             image: </a:t>
            </a:r>
            <a:r>
              <a:rPr lang="en-GB" dirty="0" err="1" smtClean="0"/>
              <a:t>someimage</a:t>
            </a:r>
            <a:endParaRPr lang="en-GB" dirty="0" smtClean="0"/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         links: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               - database</a:t>
            </a:r>
          </a:p>
          <a:p>
            <a:endParaRPr lang="en-GB" dirty="0"/>
          </a:p>
          <a:p>
            <a:r>
              <a:rPr lang="en-GB" dirty="0" smtClean="0"/>
              <a:t>     database:</a:t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        image</a:t>
            </a:r>
            <a:r>
              <a:rPr lang="en-GB" dirty="0"/>
              <a:t>: </a:t>
            </a:r>
            <a:r>
              <a:rPr lang="en-GB" dirty="0" err="1"/>
              <a:t>someimage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600575" y="2374265"/>
            <a:ext cx="34366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NEW APPROACH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services:</a:t>
            </a:r>
          </a:p>
          <a:p>
            <a:r>
              <a:rPr lang="en-GB" dirty="0"/>
              <a:t> </a:t>
            </a:r>
            <a:r>
              <a:rPr lang="en-GB" dirty="0" smtClean="0"/>
              <a:t>    web:</a:t>
            </a:r>
            <a:br>
              <a:rPr lang="en-GB" dirty="0" smtClean="0"/>
            </a:br>
            <a:r>
              <a:rPr lang="en-GB" dirty="0" smtClean="0"/>
              <a:t>             image: </a:t>
            </a:r>
            <a:r>
              <a:rPr lang="en-GB" dirty="0" err="1" smtClean="0"/>
              <a:t>someimage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       networks:</a:t>
            </a:r>
          </a:p>
          <a:p>
            <a:r>
              <a:rPr lang="en-GB" dirty="0"/>
              <a:t> </a:t>
            </a:r>
            <a:r>
              <a:rPr lang="en-GB" dirty="0" smtClean="0"/>
              <a:t>                  - </a:t>
            </a:r>
            <a:r>
              <a:rPr lang="en-GB" dirty="0" err="1">
                <a:solidFill>
                  <a:srgbClr val="FF0000"/>
                </a:solidFill>
              </a:rPr>
              <a:t>my_network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 smtClean="0"/>
              <a:t>     database:</a:t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        image</a:t>
            </a:r>
            <a:r>
              <a:rPr lang="en-GB" dirty="0"/>
              <a:t>: </a:t>
            </a:r>
            <a:r>
              <a:rPr lang="en-GB" dirty="0" err="1" smtClean="0"/>
              <a:t>someimage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        networks</a:t>
            </a:r>
            <a:r>
              <a:rPr lang="en-GB" dirty="0"/>
              <a:t>:</a:t>
            </a:r>
          </a:p>
          <a:p>
            <a:r>
              <a:rPr lang="en-GB" dirty="0"/>
              <a:t>                   - </a:t>
            </a:r>
            <a:r>
              <a:rPr lang="en-GB" dirty="0" err="1">
                <a:solidFill>
                  <a:srgbClr val="FF0000"/>
                </a:solidFill>
              </a:rPr>
              <a:t>my_network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 smtClean="0"/>
              <a:t>networks:</a:t>
            </a:r>
            <a:br>
              <a:rPr lang="en-GB" dirty="0" smtClean="0"/>
            </a:br>
            <a:r>
              <a:rPr lang="en-GB" dirty="0" smtClean="0"/>
              <a:t>           </a:t>
            </a:r>
            <a:r>
              <a:rPr lang="en-GB" dirty="0" err="1" smtClean="0">
                <a:solidFill>
                  <a:srgbClr val="FF0000"/>
                </a:solidFill>
              </a:rPr>
              <a:t>my_network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809487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2216" y="855343"/>
            <a:ext cx="3120390" cy="4114800"/>
          </a:xfrm>
        </p:spPr>
        <p:txBody>
          <a:bodyPr/>
          <a:lstStyle/>
          <a:p>
            <a:r>
              <a:rPr lang="en-GB" dirty="0" smtClean="0"/>
              <a:t>LONG FORMAT</a:t>
            </a:r>
          </a:p>
          <a:p>
            <a:pPr marL="0" indent="0">
              <a:buNone/>
            </a:pPr>
            <a:r>
              <a:rPr lang="en-GB" dirty="0"/>
              <a:t>ports:</a:t>
            </a:r>
          </a:p>
          <a:p>
            <a:pPr marL="0" indent="0">
              <a:buNone/>
            </a:pPr>
            <a:r>
              <a:rPr lang="en-GB" dirty="0"/>
              <a:t>  - target: 80</a:t>
            </a:r>
          </a:p>
          <a:p>
            <a:pPr marL="0" indent="0">
              <a:buNone/>
            </a:pPr>
            <a:r>
              <a:rPr lang="en-GB" dirty="0"/>
              <a:t>    published: 8080</a:t>
            </a:r>
          </a:p>
          <a:p>
            <a:pPr marL="0" indent="0">
              <a:buNone/>
            </a:pPr>
            <a:r>
              <a:rPr lang="en-GB" dirty="0"/>
              <a:t>    protocol: </a:t>
            </a:r>
            <a:r>
              <a:rPr lang="en-GB" dirty="0" err="1"/>
              <a:t>tcp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  mode: host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4543124" y="855343"/>
            <a:ext cx="4400851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SHORT FORMAT</a:t>
            </a:r>
          </a:p>
          <a:p>
            <a:r>
              <a:rPr lang="en-GB" dirty="0" err="1" smtClean="0"/>
              <a:t>ContainerPort</a:t>
            </a:r>
            <a:r>
              <a:rPr lang="en-GB" dirty="0" smtClean="0"/>
              <a:t> e.g. “3000”</a:t>
            </a:r>
          </a:p>
          <a:p>
            <a:r>
              <a:rPr lang="en-GB" dirty="0" err="1" smtClean="0"/>
              <a:t>HostPort:ContainerPort</a:t>
            </a:r>
            <a:r>
              <a:rPr lang="en-GB" dirty="0" smtClean="0"/>
              <a:t> e.g.</a:t>
            </a:r>
            <a:br>
              <a:rPr lang="en-GB" dirty="0" smtClean="0"/>
            </a:br>
            <a:r>
              <a:rPr lang="en-GB" dirty="0" smtClean="0"/>
              <a:t>“8080:80”</a:t>
            </a:r>
            <a:br>
              <a:rPr lang="en-GB" dirty="0" smtClean="0"/>
            </a:br>
            <a:r>
              <a:rPr lang="en-GB" dirty="0" smtClean="0"/>
              <a:t>web server port 80 is exposed to host as 8080 i.e. use 8080 in your browser</a:t>
            </a:r>
          </a:p>
          <a:p>
            <a:pPr marL="0" indent="0">
              <a:buNone/>
            </a:pPr>
            <a:r>
              <a:rPr lang="da-DK" dirty="0"/>
              <a:t>ports:</a:t>
            </a:r>
          </a:p>
          <a:p>
            <a:pPr marL="0" indent="0">
              <a:buNone/>
            </a:pPr>
            <a:r>
              <a:rPr lang="da-DK" dirty="0"/>
              <a:t> - "3000"</a:t>
            </a:r>
          </a:p>
          <a:p>
            <a:pPr marL="0" indent="0">
              <a:buNone/>
            </a:pPr>
            <a:r>
              <a:rPr lang="da-DK" dirty="0"/>
              <a:t> - "3000-3005"</a:t>
            </a:r>
          </a:p>
          <a:p>
            <a:pPr marL="0" indent="0">
              <a:buNone/>
            </a:pPr>
            <a:r>
              <a:rPr lang="da-DK" dirty="0"/>
              <a:t> - "8000:8000"</a:t>
            </a:r>
          </a:p>
          <a:p>
            <a:pPr marL="0" indent="0">
              <a:buNone/>
            </a:pPr>
            <a:r>
              <a:rPr lang="da-DK" dirty="0"/>
              <a:t> - "9090-9091:8080-8081"</a:t>
            </a:r>
          </a:p>
          <a:p>
            <a:pPr marL="0" indent="0">
              <a:buNone/>
            </a:pPr>
            <a:r>
              <a:rPr lang="da-DK" dirty="0"/>
              <a:t> - "49100:22"</a:t>
            </a:r>
          </a:p>
          <a:p>
            <a:pPr marL="0" indent="0">
              <a:buNone/>
            </a:pPr>
            <a:r>
              <a:rPr lang="da-DK" dirty="0"/>
              <a:t> - "127.0.0.1:8001:8001"</a:t>
            </a:r>
          </a:p>
          <a:p>
            <a:pPr marL="0" indent="0">
              <a:buNone/>
            </a:pPr>
            <a:r>
              <a:rPr lang="da-DK" dirty="0"/>
              <a:t> - "127.0.0.1:5000-5010:5000-5010"</a:t>
            </a:r>
          </a:p>
          <a:p>
            <a:pPr marL="0" indent="0">
              <a:buNone/>
            </a:pPr>
            <a:r>
              <a:rPr lang="da-DK" dirty="0"/>
              <a:t> - "6060:6060/udp"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124534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the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Build the Docker containers, volumes and networks</a:t>
            </a:r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build</a:t>
            </a:r>
            <a:endParaRPr lang="en-GB" i="1" dirty="0"/>
          </a:p>
          <a:p>
            <a:r>
              <a:rPr lang="en-GB" dirty="0" smtClean="0"/>
              <a:t>By default it looks for the file </a:t>
            </a:r>
            <a:r>
              <a:rPr lang="en-GB" b="1" dirty="0" err="1" smtClean="0"/>
              <a:t>docker-compose.yml</a:t>
            </a:r>
            <a:endParaRPr lang="en-GB" b="1" dirty="0" smtClean="0"/>
          </a:p>
          <a:p>
            <a:r>
              <a:rPr lang="en-GB" dirty="0" smtClean="0"/>
              <a:t>Built images are cached so they do not rebuild if they have not been changed</a:t>
            </a:r>
          </a:p>
          <a:p>
            <a:endParaRPr lang="en-GB" dirty="0" smtClean="0"/>
          </a:p>
          <a:p>
            <a:r>
              <a:rPr lang="en-GB" dirty="0" smtClean="0"/>
              <a:t>To turn off the caching use</a:t>
            </a:r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build –no-cache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53540" y="5151120"/>
            <a:ext cx="52694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https://www.youtube.com/watch?v=4EqysCR3mjo</a:t>
            </a:r>
          </a:p>
        </p:txBody>
      </p:sp>
    </p:spTree>
    <p:extLst>
      <p:ext uri="{BB962C8B-B14F-4D97-AF65-F5344CB8AC3E}">
        <p14:creationId xmlns:p14="http://schemas.microsoft.com/office/powerpoint/2010/main" val="1221894870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Compose Commands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65860"/>
            <a:ext cx="7692390" cy="5257800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smtClean="0"/>
              <a:t>Similar to Docker container commands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help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</a:t>
            </a:r>
            <a:r>
              <a:rPr lang="en-GB" dirty="0" err="1" smtClean="0"/>
              <a:t>ps</a:t>
            </a:r>
            <a:r>
              <a:rPr lang="en-GB" dirty="0" smtClean="0"/>
              <a:t>: look at running services (i.e. containers)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top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logs --follow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logs  </a:t>
            </a:r>
            <a:r>
              <a:rPr lang="en-GB" dirty="0" err="1" smtClean="0"/>
              <a:t>my_service</a:t>
            </a:r>
            <a:r>
              <a:rPr lang="en-GB" dirty="0" smtClean="0"/>
              <a:t>  --follow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start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stop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restart</a:t>
            </a:r>
          </a:p>
          <a:p>
            <a:r>
              <a:rPr lang="en-GB" dirty="0" err="1" smtClean="0"/>
              <a:t>docker</a:t>
            </a:r>
            <a:r>
              <a:rPr lang="en-GB" dirty="0"/>
              <a:t>-compose </a:t>
            </a:r>
            <a:r>
              <a:rPr lang="en-GB" dirty="0" smtClean="0"/>
              <a:t>up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down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kill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</a:t>
            </a:r>
            <a:r>
              <a:rPr lang="en-GB" dirty="0" err="1" smtClean="0"/>
              <a:t>rm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43953315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77240"/>
            <a:ext cx="7029450" cy="5061585"/>
          </a:xfrm>
        </p:spPr>
        <p:txBody>
          <a:bodyPr/>
          <a:lstStyle/>
          <a:p>
            <a:r>
              <a:rPr lang="en-GB" dirty="0"/>
              <a:t>Builds, (re)creates, starts, and attaches to containers for a </a:t>
            </a:r>
            <a:r>
              <a:rPr lang="en-GB" dirty="0" smtClean="0"/>
              <a:t>service….only builds services that need rebuilding</a:t>
            </a:r>
          </a:p>
          <a:p>
            <a:pPr lvl="1"/>
            <a:r>
              <a:rPr lang="en-GB" dirty="0"/>
              <a:t>Unless they are already running, this command also starts any linked </a:t>
            </a:r>
            <a:r>
              <a:rPr lang="en-GB" dirty="0" smtClean="0"/>
              <a:t>services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Applies port mapping specified in compose file</a:t>
            </a:r>
          </a:p>
          <a:p>
            <a:r>
              <a:rPr lang="en-GB" dirty="0" smtClean="0"/>
              <a:t>Aggregates </a:t>
            </a:r>
            <a:r>
              <a:rPr lang="en-GB" dirty="0"/>
              <a:t>the output of each container (essentially running </a:t>
            </a:r>
            <a:r>
              <a:rPr lang="en-GB" dirty="0" err="1"/>
              <a:t>docker</a:t>
            </a:r>
            <a:r>
              <a:rPr lang="en-GB" dirty="0"/>
              <a:t>-compose logs -f). </a:t>
            </a:r>
            <a:endParaRPr lang="en-GB" dirty="0" smtClean="0"/>
          </a:p>
          <a:p>
            <a:r>
              <a:rPr lang="en-GB" dirty="0" smtClean="0"/>
              <a:t>When </a:t>
            </a:r>
            <a:r>
              <a:rPr lang="en-GB" dirty="0"/>
              <a:t>the command exits, all containers are </a:t>
            </a:r>
            <a:r>
              <a:rPr lang="en-GB" dirty="0" smtClean="0"/>
              <a:t>stopped</a:t>
            </a:r>
          </a:p>
          <a:p>
            <a:r>
              <a:rPr lang="en-GB" dirty="0" smtClean="0"/>
              <a:t>-d or --detach starts the containers in the background and leaves them running</a:t>
            </a:r>
          </a:p>
          <a:p>
            <a:r>
              <a:rPr lang="en-GB" dirty="0" smtClean="0"/>
              <a:t>Example: MySQL </a:t>
            </a:r>
            <a:r>
              <a:rPr lang="en-GB" dirty="0"/>
              <a:t>S</a:t>
            </a:r>
            <a:r>
              <a:rPr lang="en-GB" dirty="0" smtClean="0"/>
              <a:t>erver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118360" y="4843244"/>
            <a:ext cx="4079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-compose –f  </a:t>
            </a:r>
            <a:r>
              <a:rPr lang="en-GB" i="1" dirty="0" err="1" smtClean="0"/>
              <a:t>mysql.yml</a:t>
            </a:r>
            <a:r>
              <a:rPr lang="en-GB" i="1" dirty="0" smtClean="0"/>
              <a:t>  up   -d</a:t>
            </a:r>
            <a:endParaRPr lang="en-GB" i="1" dirty="0"/>
          </a:p>
        </p:txBody>
      </p:sp>
      <p:sp>
        <p:nvSpPr>
          <p:cNvPr id="7" name="TextBox 6"/>
          <p:cNvSpPr txBox="1"/>
          <p:nvPr/>
        </p:nvSpPr>
        <p:spPr>
          <a:xfrm>
            <a:off x="4562475" y="5726410"/>
            <a:ext cx="40024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Specify name of </a:t>
            </a:r>
            <a:r>
              <a:rPr lang="en-GB" dirty="0" err="1" smtClean="0"/>
              <a:t>docker</a:t>
            </a:r>
            <a:r>
              <a:rPr lang="en-GB" dirty="0" smtClean="0"/>
              <a:t> compose file, the default is </a:t>
            </a:r>
            <a:r>
              <a:rPr lang="en-GB" dirty="0" err="1" smtClean="0"/>
              <a:t>docker-compose.yml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4853940" y="5212576"/>
            <a:ext cx="281940" cy="47956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350520" y="5428456"/>
            <a:ext cx="29418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--file</a:t>
            </a:r>
            <a:br>
              <a:rPr lang="en-GB" dirty="0" smtClean="0"/>
            </a:br>
            <a:r>
              <a:rPr lang="en-GB" dirty="0" smtClean="0"/>
              <a:t>-f</a:t>
            </a:r>
            <a:br>
              <a:rPr lang="en-GB" dirty="0" smtClean="0"/>
            </a:br>
            <a:r>
              <a:rPr lang="en-GB" dirty="0" smtClean="0"/>
              <a:t>Specify compose file name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046921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Down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Stops containers and removes containers, networks, volumes, and images created by up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33649439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Execute Command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0565" y="1633537"/>
            <a:ext cx="7566660" cy="3281363"/>
          </a:xfrm>
        </p:spPr>
        <p:txBody>
          <a:bodyPr/>
          <a:lstStyle/>
          <a:p>
            <a:r>
              <a:rPr lang="en-GB" dirty="0" smtClean="0"/>
              <a:t>Execute commands on </a:t>
            </a:r>
            <a:r>
              <a:rPr lang="en-GB" b="1" dirty="0" smtClean="0"/>
              <a:t>already running </a:t>
            </a:r>
            <a:r>
              <a:rPr lang="en-GB" dirty="0" smtClean="0"/>
              <a:t>container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</a:t>
            </a:r>
            <a:r>
              <a:rPr lang="en-GB" i="1" dirty="0"/>
              <a:t>exec   </a:t>
            </a:r>
            <a:r>
              <a:rPr lang="en-GB" i="1" dirty="0" err="1"/>
              <a:t>my_service</a:t>
            </a:r>
            <a:r>
              <a:rPr lang="en-GB" i="1" dirty="0"/>
              <a:t>   </a:t>
            </a:r>
            <a:r>
              <a:rPr lang="en-GB" i="1" dirty="0" err="1"/>
              <a:t>somecommand</a:t>
            </a:r>
            <a:endParaRPr lang="en-GB" i="1" dirty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Example 1: running a single command line on a container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 exec  </a:t>
            </a:r>
            <a:r>
              <a:rPr lang="en-GB" i="1" dirty="0" err="1" smtClean="0"/>
              <a:t>unix_service</a:t>
            </a:r>
            <a:r>
              <a:rPr lang="en-GB" i="1" dirty="0" smtClean="0"/>
              <a:t>   ls /</a:t>
            </a:r>
            <a:r>
              <a:rPr lang="en-GB" i="1" dirty="0" err="1" smtClean="0"/>
              <a:t>usr</a:t>
            </a:r>
            <a:r>
              <a:rPr lang="en-GB" i="1" dirty="0" smtClean="0"/>
              <a:t>/dev</a:t>
            </a:r>
          </a:p>
          <a:p>
            <a:endParaRPr lang="en-GB" dirty="0" smtClean="0"/>
          </a:p>
          <a:p>
            <a:r>
              <a:rPr lang="en-GB" dirty="0" smtClean="0"/>
              <a:t>Example 2: enter a bash shell on a container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exec   </a:t>
            </a:r>
            <a:r>
              <a:rPr lang="en-GB" i="1" dirty="0" err="1" smtClean="0"/>
              <a:t>unix_service</a:t>
            </a:r>
            <a:r>
              <a:rPr lang="en-GB" i="1" dirty="0" smtClean="0"/>
              <a:t>   /bin/bash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33795408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Compose Run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65860"/>
            <a:ext cx="7029450" cy="4672965"/>
          </a:xfrm>
        </p:spPr>
        <p:txBody>
          <a:bodyPr/>
          <a:lstStyle/>
          <a:p>
            <a:r>
              <a:rPr lang="en-GB" b="1" dirty="0" smtClean="0"/>
              <a:t>Starts</a:t>
            </a:r>
            <a:r>
              <a:rPr lang="en-GB" dirty="0" smtClean="0"/>
              <a:t> container and </a:t>
            </a:r>
            <a:r>
              <a:rPr lang="en-GB" dirty="0"/>
              <a:t>r</a:t>
            </a:r>
            <a:r>
              <a:rPr lang="en-GB" dirty="0" smtClean="0"/>
              <a:t>uns one command against the service</a:t>
            </a:r>
          </a:p>
          <a:p>
            <a:r>
              <a:rPr lang="en-GB" dirty="0" smtClean="0"/>
              <a:t>Example: Run the command “bash” against the service named “web”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</a:t>
            </a:r>
            <a:r>
              <a:rPr lang="en-GB" i="1" dirty="0"/>
              <a:t>run web </a:t>
            </a:r>
            <a:r>
              <a:rPr lang="en-GB" i="1" dirty="0" smtClean="0"/>
              <a:t>bash</a:t>
            </a:r>
          </a:p>
          <a:p>
            <a:r>
              <a:rPr lang="en-GB" dirty="0" smtClean="0"/>
              <a:t>Examples: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</a:t>
            </a:r>
            <a:r>
              <a:rPr lang="en-GB" i="1" dirty="0"/>
              <a:t>run web python </a:t>
            </a:r>
            <a:r>
              <a:rPr lang="en-GB" i="1" dirty="0" smtClean="0"/>
              <a:t>app.py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smtClean="0"/>
              <a:t>Note: in “running” a container port mapping is not applied from compose file, if required you have </a:t>
            </a:r>
            <a:r>
              <a:rPr lang="en-GB" i="1" dirty="0" err="1" smtClean="0"/>
              <a:t>specifiy</a:t>
            </a:r>
            <a:r>
              <a:rPr lang="en-GB" i="1" dirty="0" smtClean="0"/>
              <a:t> ports on the command line</a:t>
            </a:r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</a:t>
            </a:r>
            <a:r>
              <a:rPr lang="en-GB" i="1" dirty="0"/>
              <a:t>run </a:t>
            </a:r>
            <a:r>
              <a:rPr lang="en-GB" i="1" dirty="0" smtClean="0"/>
              <a:t>-p </a:t>
            </a:r>
            <a:r>
              <a:rPr lang="en-GB" i="1" dirty="0"/>
              <a:t>8080:80 -p 2022:22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-</a:t>
            </a:r>
            <a:r>
              <a:rPr lang="en-GB" i="1" dirty="0"/>
              <a:t>p </a:t>
            </a:r>
            <a:r>
              <a:rPr lang="en-GB" i="1" dirty="0" smtClean="0"/>
              <a:t>127.0.0.1:2021:21 </a:t>
            </a:r>
            <a:r>
              <a:rPr lang="en-GB" i="1" dirty="0"/>
              <a:t>web python manage.py </a:t>
            </a:r>
            <a:r>
              <a:rPr lang="en-GB" i="1" dirty="0" smtClean="0"/>
              <a:t>shell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 smtClean="0"/>
              <a:t>Run and remove containers when command completes by adding --</a:t>
            </a:r>
            <a:r>
              <a:rPr lang="en-GB" dirty="0" err="1" smtClean="0"/>
              <a:t>rm</a:t>
            </a:r>
            <a:r>
              <a:rPr lang="en-GB" dirty="0" smtClean="0"/>
              <a:t> option (ignored if --detach specified)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-compose run --</a:t>
            </a:r>
            <a:r>
              <a:rPr lang="en-GB" i="1" dirty="0" err="1" smtClean="0"/>
              <a:t>rm</a:t>
            </a:r>
            <a:r>
              <a:rPr lang="en-GB" i="1" dirty="0" smtClean="0"/>
              <a:t>    web     bash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14844026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70119" y="0"/>
            <a:ext cx="4173855" cy="844550"/>
          </a:xfrm>
        </p:spPr>
        <p:txBody>
          <a:bodyPr/>
          <a:lstStyle/>
          <a:p>
            <a:r>
              <a:rPr lang="en-GB" dirty="0" smtClean="0"/>
              <a:t>Example LAMP</a:t>
            </a:r>
            <a:br>
              <a:rPr lang="en-GB" dirty="0" smtClean="0"/>
            </a:br>
            <a:r>
              <a:rPr lang="en-GB" dirty="0" smtClean="0"/>
              <a:t>Part A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358140" y="61095"/>
            <a:ext cx="7477240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COMPOSE FILE STARTS WITH….</a:t>
            </a:r>
          </a:p>
          <a:p>
            <a:r>
              <a:rPr lang="en-GB" dirty="0" smtClean="0"/>
              <a:t>version</a:t>
            </a:r>
            <a:r>
              <a:rPr lang="en-GB" dirty="0"/>
              <a:t>: "3.6"</a:t>
            </a:r>
          </a:p>
          <a:p>
            <a:r>
              <a:rPr lang="en-GB" dirty="0"/>
              <a:t>services:</a:t>
            </a:r>
          </a:p>
          <a:p>
            <a:r>
              <a:rPr lang="en-GB" dirty="0"/>
              <a:t>  webserver:</a:t>
            </a:r>
          </a:p>
          <a:p>
            <a:r>
              <a:rPr lang="en-GB" dirty="0"/>
              <a:t>    image: </a:t>
            </a:r>
            <a:r>
              <a:rPr lang="en-GB" dirty="0" err="1"/>
              <a:t>davidecesarano</a:t>
            </a:r>
            <a:r>
              <a:rPr lang="en-GB" dirty="0"/>
              <a:t>/</a:t>
            </a:r>
            <a:r>
              <a:rPr lang="en-GB" dirty="0" err="1"/>
              <a:t>docker</a:t>
            </a:r>
            <a:r>
              <a:rPr lang="en-GB" dirty="0"/>
              <a:t>-compose-lamp</a:t>
            </a:r>
          </a:p>
          <a:p>
            <a:r>
              <a:rPr lang="en-GB" dirty="0"/>
              <a:t>    restart: always</a:t>
            </a:r>
          </a:p>
          <a:p>
            <a:r>
              <a:rPr lang="en-GB" dirty="0"/>
              <a:t>    ports: </a:t>
            </a:r>
          </a:p>
          <a:p>
            <a:r>
              <a:rPr lang="en-GB" dirty="0"/>
              <a:t>      - target: 80</a:t>
            </a:r>
          </a:p>
          <a:p>
            <a:r>
              <a:rPr lang="en-GB" dirty="0"/>
              <a:t>        published: 80</a:t>
            </a:r>
          </a:p>
          <a:p>
            <a:r>
              <a:rPr lang="en-GB" dirty="0"/>
              <a:t>        protocol: </a:t>
            </a:r>
            <a:r>
              <a:rPr lang="en-GB" dirty="0" err="1"/>
              <a:t>tcp</a:t>
            </a:r>
            <a:endParaRPr lang="en-GB" dirty="0"/>
          </a:p>
          <a:p>
            <a:r>
              <a:rPr lang="en-GB" dirty="0"/>
              <a:t>        mode: host</a:t>
            </a:r>
          </a:p>
          <a:p>
            <a:r>
              <a:rPr lang="en-GB" dirty="0"/>
              <a:t>      - target: 443</a:t>
            </a:r>
          </a:p>
          <a:p>
            <a:r>
              <a:rPr lang="en-GB" dirty="0"/>
              <a:t>        published: 443</a:t>
            </a:r>
          </a:p>
          <a:p>
            <a:r>
              <a:rPr lang="en-GB" dirty="0"/>
              <a:t>        protocol: </a:t>
            </a:r>
            <a:r>
              <a:rPr lang="en-GB" dirty="0" err="1"/>
              <a:t>tcp</a:t>
            </a:r>
            <a:endParaRPr lang="en-GB" dirty="0"/>
          </a:p>
          <a:p>
            <a:r>
              <a:rPr lang="en-GB" dirty="0"/>
              <a:t>        mode: host</a:t>
            </a:r>
          </a:p>
          <a:p>
            <a:r>
              <a:rPr lang="en-GB" dirty="0" smtClean="0"/>
              <a:t>    networks: </a:t>
            </a:r>
          </a:p>
          <a:p>
            <a:r>
              <a:rPr lang="en-GB" dirty="0" smtClean="0"/>
              <a:t>      - </a:t>
            </a:r>
            <a:r>
              <a:rPr lang="en-GB" dirty="0" err="1" smtClean="0"/>
              <a:t>dbnetwork</a:t>
            </a:r>
            <a:endParaRPr lang="en-GB" dirty="0" smtClean="0"/>
          </a:p>
          <a:p>
            <a:r>
              <a:rPr lang="en-GB" dirty="0" smtClean="0"/>
              <a:t>    </a:t>
            </a:r>
            <a:r>
              <a:rPr lang="en-GB" dirty="0"/>
              <a:t>volumes:</a:t>
            </a:r>
          </a:p>
          <a:p>
            <a:r>
              <a:rPr lang="en-GB" dirty="0"/>
              <a:t>      - ./node:/opt/node</a:t>
            </a:r>
          </a:p>
          <a:p>
            <a:r>
              <a:rPr lang="en-GB" dirty="0"/>
              <a:t>      - ./www:/</a:t>
            </a:r>
            <a:r>
              <a:rPr lang="en-GB" dirty="0" err="1"/>
              <a:t>var</a:t>
            </a:r>
            <a:r>
              <a:rPr lang="en-GB" dirty="0"/>
              <a:t>/www/html</a:t>
            </a:r>
          </a:p>
          <a:p>
            <a:r>
              <a:rPr lang="en-GB" dirty="0"/>
              <a:t>      - ./</a:t>
            </a:r>
            <a:r>
              <a:rPr lang="en-GB" dirty="0" err="1"/>
              <a:t>config</a:t>
            </a:r>
            <a:r>
              <a:rPr lang="en-GB" dirty="0"/>
              <a:t>/apache2/</a:t>
            </a:r>
            <a:r>
              <a:rPr lang="en-GB" dirty="0" err="1"/>
              <a:t>custom.conf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/apache2/mods-enabled/</a:t>
            </a:r>
            <a:r>
              <a:rPr lang="en-GB" dirty="0" err="1"/>
              <a:t>my.conf</a:t>
            </a:r>
            <a:endParaRPr lang="en-GB" dirty="0"/>
          </a:p>
          <a:p>
            <a:r>
              <a:rPr lang="en-GB" dirty="0"/>
              <a:t>      - ./</a:t>
            </a:r>
            <a:r>
              <a:rPr lang="en-GB" dirty="0" err="1"/>
              <a:t>config</a:t>
            </a:r>
            <a:r>
              <a:rPr lang="en-GB" dirty="0"/>
              <a:t>/</a:t>
            </a:r>
            <a:r>
              <a:rPr lang="en-GB" dirty="0" err="1"/>
              <a:t>php</a:t>
            </a:r>
            <a:r>
              <a:rPr lang="en-GB" dirty="0"/>
              <a:t>/php.ini:/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php</a:t>
            </a:r>
            <a:r>
              <a:rPr lang="en-GB" dirty="0"/>
              <a:t>/7.2/apache2/</a:t>
            </a:r>
            <a:r>
              <a:rPr lang="en-GB" dirty="0" err="1"/>
              <a:t>conf.d</a:t>
            </a:r>
            <a:r>
              <a:rPr lang="en-GB" dirty="0"/>
              <a:t>/custom.ini </a:t>
            </a:r>
          </a:p>
          <a:p>
            <a:r>
              <a:rPr lang="en-GB" dirty="0"/>
              <a:t>      - ./</a:t>
            </a:r>
            <a:r>
              <a:rPr lang="en-GB" dirty="0" err="1"/>
              <a:t>config</a:t>
            </a:r>
            <a:r>
              <a:rPr lang="en-GB" dirty="0"/>
              <a:t>/</a:t>
            </a:r>
            <a:r>
              <a:rPr lang="en-GB" dirty="0" err="1"/>
              <a:t>vhosts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/apache2/sites-enabled</a:t>
            </a:r>
          </a:p>
          <a:p>
            <a:r>
              <a:rPr lang="en-GB" dirty="0"/>
              <a:t>      - ./</a:t>
            </a:r>
            <a:r>
              <a:rPr lang="en-GB" dirty="0" err="1"/>
              <a:t>ssl</a:t>
            </a:r>
            <a:r>
              <a:rPr lang="en-GB" dirty="0"/>
              <a:t>:/</a:t>
            </a:r>
            <a:r>
              <a:rPr lang="en-GB" dirty="0" err="1" smtClean="0"/>
              <a:t>etc</a:t>
            </a:r>
            <a:r>
              <a:rPr lang="en-GB" dirty="0" smtClean="0"/>
              <a:t>/</a:t>
            </a:r>
            <a:r>
              <a:rPr lang="en-GB" dirty="0" err="1" smtClean="0"/>
              <a:t>letsencrypt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248400" y="1410658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Baseline image</a:t>
            </a:r>
            <a:endParaRPr lang="en-GB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 flipV="1">
            <a:off x="5433461" y="1448602"/>
            <a:ext cx="747369" cy="14672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3070916" y="2108034"/>
            <a:ext cx="53187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LONG FORMAT PORT DEFINITION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target</a:t>
            </a:r>
            <a:r>
              <a:rPr lang="en-GB" dirty="0" smtClean="0"/>
              <a:t>: port inside container</a:t>
            </a:r>
          </a:p>
          <a:p>
            <a:r>
              <a:rPr lang="en-GB" b="1" dirty="0" smtClean="0"/>
              <a:t>published</a:t>
            </a:r>
            <a:r>
              <a:rPr lang="en-GB" dirty="0" smtClean="0"/>
              <a:t>: publicly exposed port</a:t>
            </a:r>
          </a:p>
          <a:p>
            <a:r>
              <a:rPr lang="en-GB" b="1" dirty="0" smtClean="0"/>
              <a:t>protocol</a:t>
            </a:r>
            <a:r>
              <a:rPr lang="en-GB" dirty="0" smtClean="0"/>
              <a:t>: the port protocol (</a:t>
            </a:r>
            <a:r>
              <a:rPr lang="en-GB" dirty="0" err="1" smtClean="0"/>
              <a:t>tcp</a:t>
            </a:r>
            <a:r>
              <a:rPr lang="en-GB" dirty="0" smtClean="0"/>
              <a:t>/</a:t>
            </a:r>
            <a:r>
              <a:rPr lang="en-GB" dirty="0" err="1" smtClean="0"/>
              <a:t>udp</a:t>
            </a:r>
            <a:r>
              <a:rPr lang="en-GB" dirty="0" smtClean="0"/>
              <a:t>)</a:t>
            </a:r>
          </a:p>
          <a:p>
            <a:r>
              <a:rPr lang="en-GB" b="1" dirty="0" smtClean="0"/>
              <a:t>mode</a:t>
            </a:r>
            <a:r>
              <a:rPr lang="en-GB" dirty="0" smtClean="0"/>
              <a:t>: host publish host port, ingress for swarm mode port to be load </a:t>
            </a:r>
            <a:r>
              <a:rPr lang="en-GB" dirty="0" err="1" smtClean="0"/>
              <a:t>balanaced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Short hand </a:t>
            </a:r>
            <a:endParaRPr lang="en-GB" dirty="0"/>
          </a:p>
        </p:txBody>
      </p:sp>
      <p:sp>
        <p:nvSpPr>
          <p:cNvPr id="14" name="Right Brace 13"/>
          <p:cNvSpPr/>
          <p:nvPr/>
        </p:nvSpPr>
        <p:spPr bwMode="auto">
          <a:xfrm>
            <a:off x="2636520" y="1905000"/>
            <a:ext cx="205740" cy="1127442"/>
          </a:xfrm>
          <a:prstGeom prst="rightBrac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5" name="Right Brace 14"/>
          <p:cNvSpPr/>
          <p:nvPr/>
        </p:nvSpPr>
        <p:spPr bwMode="auto">
          <a:xfrm>
            <a:off x="2636520" y="3093720"/>
            <a:ext cx="205740" cy="1127442"/>
          </a:xfrm>
          <a:prstGeom prst="rightBrac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921500" y="4268708"/>
            <a:ext cx="4518660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/>
              <a:t>volumes: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Mounting local directories so the container can see them e.g. ./www is mounted as /</a:t>
            </a:r>
            <a:r>
              <a:rPr lang="en-GB" dirty="0" err="1" smtClean="0"/>
              <a:t>var</a:t>
            </a:r>
            <a:r>
              <a:rPr lang="en-GB" dirty="0" smtClean="0"/>
              <a:t>/www/html in the container</a:t>
            </a:r>
            <a:endParaRPr lang="en-GB" dirty="0"/>
          </a:p>
        </p:txBody>
      </p:sp>
      <p:cxnSp>
        <p:nvCxnSpPr>
          <p:cNvPr id="19" name="Straight Arrow Connector 18"/>
          <p:cNvCxnSpPr/>
          <p:nvPr/>
        </p:nvCxnSpPr>
        <p:spPr bwMode="auto">
          <a:xfrm flipH="1">
            <a:off x="3307080" y="4960620"/>
            <a:ext cx="502920" cy="1219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015875767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Host Folders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042" y="914399"/>
            <a:ext cx="7416961" cy="260032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952900" y="3807500"/>
            <a:ext cx="772089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volumes:</a:t>
            </a:r>
          </a:p>
          <a:p>
            <a:r>
              <a:rPr lang="en-GB" dirty="0"/>
              <a:t>      - </a:t>
            </a:r>
            <a:r>
              <a:rPr lang="en-GB" b="1" dirty="0"/>
              <a:t>./node</a:t>
            </a:r>
            <a:r>
              <a:rPr lang="en-GB" dirty="0"/>
              <a:t>:/opt/node</a:t>
            </a:r>
          </a:p>
          <a:p>
            <a:r>
              <a:rPr lang="en-GB" dirty="0"/>
              <a:t>      - </a:t>
            </a:r>
            <a:r>
              <a:rPr lang="en-GB" b="1" dirty="0"/>
              <a:t>./www</a:t>
            </a:r>
            <a:r>
              <a:rPr lang="en-GB" dirty="0"/>
              <a:t>:/</a:t>
            </a:r>
            <a:r>
              <a:rPr lang="en-GB" dirty="0" err="1"/>
              <a:t>var</a:t>
            </a:r>
            <a:r>
              <a:rPr lang="en-GB" dirty="0"/>
              <a:t>/www/html</a:t>
            </a:r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config</a:t>
            </a:r>
            <a:r>
              <a:rPr lang="en-GB" b="1" dirty="0"/>
              <a:t>/apache2/</a:t>
            </a:r>
            <a:r>
              <a:rPr lang="en-GB" b="1" dirty="0" err="1"/>
              <a:t>custom.conf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/apache2/mods-enabled/</a:t>
            </a:r>
            <a:r>
              <a:rPr lang="en-GB" dirty="0" err="1"/>
              <a:t>my.conf</a:t>
            </a:r>
            <a:endParaRPr lang="en-GB" dirty="0"/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config</a:t>
            </a:r>
            <a:r>
              <a:rPr lang="en-GB" b="1" dirty="0"/>
              <a:t>/</a:t>
            </a:r>
            <a:r>
              <a:rPr lang="en-GB" b="1" dirty="0" err="1"/>
              <a:t>php</a:t>
            </a:r>
            <a:r>
              <a:rPr lang="en-GB" b="1" dirty="0"/>
              <a:t>/php.ini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php</a:t>
            </a:r>
            <a:r>
              <a:rPr lang="en-GB" dirty="0"/>
              <a:t>/7.2/apache2/</a:t>
            </a:r>
            <a:r>
              <a:rPr lang="en-GB" dirty="0" err="1"/>
              <a:t>conf.d</a:t>
            </a:r>
            <a:r>
              <a:rPr lang="en-GB" dirty="0"/>
              <a:t>/custom.ini </a:t>
            </a:r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config</a:t>
            </a:r>
            <a:r>
              <a:rPr lang="en-GB" b="1" dirty="0"/>
              <a:t>/</a:t>
            </a:r>
            <a:r>
              <a:rPr lang="en-GB" b="1" dirty="0" err="1"/>
              <a:t>vhosts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/apache2/sites-enabled</a:t>
            </a:r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ssl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letsencrypt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2311085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639" y="0"/>
            <a:ext cx="4204335" cy="844550"/>
          </a:xfrm>
        </p:spPr>
        <p:txBody>
          <a:bodyPr/>
          <a:lstStyle/>
          <a:p>
            <a:r>
              <a:rPr lang="en-GB" dirty="0" smtClean="0"/>
              <a:t>Example LAMP</a:t>
            </a:r>
            <a:br>
              <a:rPr lang="en-GB" dirty="0" smtClean="0"/>
            </a:br>
            <a:r>
              <a:rPr lang="en-GB" dirty="0" smtClean="0"/>
              <a:t>Part B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432560" y="5795764"/>
            <a:ext cx="6045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https://github.com/davidecesarano/docker-compose-lamp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1779" y="1309838"/>
            <a:ext cx="4450770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COMPOSE FILE CONTINUES….</a:t>
            </a:r>
          </a:p>
          <a:p>
            <a:r>
              <a:rPr lang="en-GB" dirty="0" smtClean="0"/>
              <a:t>  </a:t>
            </a:r>
          </a:p>
          <a:p>
            <a:r>
              <a:rPr lang="en-GB" dirty="0" err="1" smtClean="0"/>
              <a:t>mysql</a:t>
            </a:r>
            <a:r>
              <a:rPr lang="en-GB" dirty="0"/>
              <a:t>:</a:t>
            </a:r>
          </a:p>
          <a:p>
            <a:r>
              <a:rPr lang="en-GB" dirty="0"/>
              <a:t>    image: </a:t>
            </a:r>
            <a:r>
              <a:rPr lang="en-GB" dirty="0" err="1"/>
              <a:t>mariadb:latest</a:t>
            </a:r>
            <a:endParaRPr lang="en-GB" dirty="0"/>
          </a:p>
          <a:p>
            <a:r>
              <a:rPr lang="en-GB" dirty="0"/>
              <a:t>    ports:</a:t>
            </a:r>
          </a:p>
          <a:p>
            <a:r>
              <a:rPr lang="en-GB" dirty="0"/>
              <a:t>      - "3306:3306"</a:t>
            </a:r>
          </a:p>
          <a:p>
            <a:r>
              <a:rPr lang="en-GB" dirty="0"/>
              <a:t>    environment:</a:t>
            </a:r>
          </a:p>
          <a:p>
            <a:r>
              <a:rPr lang="en-GB" dirty="0"/>
              <a:t>      MYSQL_ROOT_PASSWORD: </a:t>
            </a:r>
            <a:r>
              <a:rPr lang="en-GB" dirty="0" err="1" smtClean="0"/>
              <a:t>docker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networks</a:t>
            </a:r>
            <a:r>
              <a:rPr lang="en-GB" dirty="0"/>
              <a:t>: </a:t>
            </a:r>
          </a:p>
          <a:p>
            <a:r>
              <a:rPr lang="en-GB" dirty="0"/>
              <a:t>      - </a:t>
            </a:r>
            <a:r>
              <a:rPr lang="en-GB" dirty="0" err="1"/>
              <a:t>dbnetwork</a:t>
            </a:r>
            <a:endParaRPr lang="en-GB" dirty="0"/>
          </a:p>
          <a:p>
            <a:r>
              <a:rPr lang="en-GB" dirty="0"/>
              <a:t>    volumes:</a:t>
            </a:r>
          </a:p>
          <a:p>
            <a:r>
              <a:rPr lang="en-GB" dirty="0"/>
              <a:t>      - ./</a:t>
            </a:r>
            <a:r>
              <a:rPr lang="en-GB" dirty="0" err="1"/>
              <a:t>mysql</a:t>
            </a:r>
            <a:r>
              <a:rPr lang="en-GB" dirty="0"/>
              <a:t>:/</a:t>
            </a:r>
            <a:r>
              <a:rPr lang="en-GB" dirty="0" err="1"/>
              <a:t>var</a:t>
            </a:r>
            <a:r>
              <a:rPr lang="en-GB" dirty="0"/>
              <a:t>/lib/</a:t>
            </a:r>
            <a:r>
              <a:rPr lang="en-GB" dirty="0" err="1"/>
              <a:t>mysql</a:t>
            </a:r>
            <a:endParaRPr lang="en-GB" dirty="0"/>
          </a:p>
          <a:p>
            <a:r>
              <a:rPr lang="en-GB" dirty="0"/>
              <a:t>      - ./</a:t>
            </a:r>
            <a:r>
              <a:rPr lang="en-GB" dirty="0" err="1"/>
              <a:t>config</a:t>
            </a:r>
            <a:r>
              <a:rPr lang="en-GB" dirty="0"/>
              <a:t>/</a:t>
            </a:r>
            <a:r>
              <a:rPr lang="en-GB" dirty="0" err="1"/>
              <a:t>mysql</a:t>
            </a:r>
            <a:r>
              <a:rPr lang="en-GB" dirty="0"/>
              <a:t>:/</a:t>
            </a:r>
            <a:r>
              <a:rPr lang="en-GB" dirty="0" err="1" smtClean="0"/>
              <a:t>etc</a:t>
            </a:r>
            <a:r>
              <a:rPr lang="en-GB" dirty="0" smtClean="0"/>
              <a:t>/</a:t>
            </a:r>
            <a:r>
              <a:rPr lang="en-GB" dirty="0" err="1" smtClean="0"/>
              <a:t>mysql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networks:    </a:t>
            </a:r>
            <a:endParaRPr lang="en-GB" dirty="0" smtClean="0"/>
          </a:p>
          <a:p>
            <a:r>
              <a:rPr lang="en-GB" dirty="0" smtClean="0"/>
              <a:t>     </a:t>
            </a:r>
            <a:r>
              <a:rPr lang="en-GB" dirty="0" err="1" smtClean="0"/>
              <a:t>dbnetwork</a:t>
            </a:r>
            <a:r>
              <a:rPr lang="en-GB" dirty="0"/>
              <a:t>:</a:t>
            </a:r>
          </a:p>
        </p:txBody>
      </p:sp>
      <p:sp>
        <p:nvSpPr>
          <p:cNvPr id="3" name="Rounded Rectangle 2"/>
          <p:cNvSpPr/>
          <p:nvPr/>
        </p:nvSpPr>
        <p:spPr bwMode="auto">
          <a:xfrm>
            <a:off x="5563402" y="1925053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webserver</a:t>
            </a:r>
          </a:p>
        </p:txBody>
      </p:sp>
      <p:sp>
        <p:nvSpPr>
          <p:cNvPr id="8" name="Rounded Rectangle 7"/>
          <p:cNvSpPr/>
          <p:nvPr/>
        </p:nvSpPr>
        <p:spPr bwMode="auto">
          <a:xfrm>
            <a:off x="7659001" y="1925053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mysql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9" name="Elbow Connector 8"/>
          <p:cNvCxnSpPr>
            <a:stCxn id="3" idx="2"/>
            <a:endCxn id="8" idx="2"/>
          </p:cNvCxnSpPr>
          <p:nvPr/>
        </p:nvCxnSpPr>
        <p:spPr bwMode="auto">
          <a:xfrm rot="16200000" flipH="1">
            <a:off x="7253688" y="1608773"/>
            <a:ext cx="12700" cy="2095599"/>
          </a:xfrm>
          <a:prstGeom prst="bentConnector3">
            <a:avLst>
              <a:gd name="adj1" fmla="val 4680000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6635508" y="3320716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dbnetwork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4900409" y="4373574"/>
            <a:ext cx="3882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Set “root” user password to “</a:t>
            </a:r>
            <a:r>
              <a:rPr lang="en-GB" dirty="0" err="1" smtClean="0"/>
              <a:t>docker</a:t>
            </a:r>
            <a:r>
              <a:rPr lang="en-GB" dirty="0" smtClean="0"/>
              <a:t>”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 flipV="1">
            <a:off x="4739639" y="3624687"/>
            <a:ext cx="975361" cy="72315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157991603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 Web Page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488950"/>
          </a:xfrm>
        </p:spPr>
        <p:txBody>
          <a:bodyPr/>
          <a:lstStyle/>
          <a:p>
            <a:r>
              <a:rPr lang="en-GB" dirty="0" smtClean="0"/>
              <a:t>In the .www folder add an </a:t>
            </a:r>
            <a:r>
              <a:rPr lang="en-GB" dirty="0" err="1" smtClean="0"/>
              <a:t>index.php</a:t>
            </a:r>
            <a:r>
              <a:rPr lang="en-GB" dirty="0" smtClean="0"/>
              <a:t> file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80538" y="1463099"/>
            <a:ext cx="7409593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&lt;?</a:t>
            </a:r>
            <a:r>
              <a:rPr lang="en-GB" dirty="0" err="1"/>
              <a:t>php</a:t>
            </a:r>
            <a:r>
              <a:rPr lang="en-GB" dirty="0"/>
              <a:t> </a:t>
            </a:r>
          </a:p>
          <a:p>
            <a:r>
              <a:rPr lang="en-GB" dirty="0"/>
              <a:t>//</a:t>
            </a:r>
            <a:r>
              <a:rPr lang="en-GB" dirty="0" err="1"/>
              <a:t>phpinfo</a:t>
            </a:r>
            <a:r>
              <a:rPr lang="en-GB" dirty="0"/>
              <a:t>();</a:t>
            </a:r>
          </a:p>
          <a:p>
            <a:r>
              <a:rPr lang="en-GB" dirty="0"/>
              <a:t>$link = </a:t>
            </a:r>
            <a:r>
              <a:rPr lang="en-GB" dirty="0" err="1"/>
              <a:t>mysqli_connect</a:t>
            </a:r>
            <a:r>
              <a:rPr lang="en-GB" dirty="0"/>
              <a:t>(</a:t>
            </a:r>
            <a:r>
              <a:rPr lang="en-GB" b="1" dirty="0">
                <a:solidFill>
                  <a:srgbClr val="FF0000"/>
                </a:solidFill>
              </a:rPr>
              <a:t>"mysql:3306", "root", "</a:t>
            </a:r>
            <a:r>
              <a:rPr lang="en-GB" b="1" dirty="0" err="1">
                <a:solidFill>
                  <a:srgbClr val="FF0000"/>
                </a:solidFill>
              </a:rPr>
              <a:t>docker</a:t>
            </a:r>
            <a:r>
              <a:rPr lang="en-GB" b="1" dirty="0" smtClean="0">
                <a:solidFill>
                  <a:srgbClr val="FF0000"/>
                </a:solidFill>
              </a:rPr>
              <a:t>"</a:t>
            </a:r>
            <a:r>
              <a:rPr lang="en-GB" dirty="0" smtClean="0"/>
              <a:t>);</a:t>
            </a:r>
            <a:endParaRPr lang="en-GB" dirty="0"/>
          </a:p>
          <a:p>
            <a:endParaRPr lang="en-GB" dirty="0"/>
          </a:p>
          <a:p>
            <a:r>
              <a:rPr lang="en-GB" dirty="0"/>
              <a:t>if (!$link) {</a:t>
            </a:r>
          </a:p>
          <a:p>
            <a:r>
              <a:rPr lang="en-GB" dirty="0"/>
              <a:t>    echo "Error: Unable to connect to MySQL." . PHP_EOL;</a:t>
            </a:r>
          </a:p>
          <a:p>
            <a:r>
              <a:rPr lang="en-GB" dirty="0"/>
              <a:t>    echo "Debugging </a:t>
            </a:r>
            <a:r>
              <a:rPr lang="en-GB" dirty="0" err="1"/>
              <a:t>errno</a:t>
            </a:r>
            <a:r>
              <a:rPr lang="en-GB" dirty="0"/>
              <a:t>: " . </a:t>
            </a:r>
            <a:r>
              <a:rPr lang="en-GB" dirty="0" err="1"/>
              <a:t>mysqli_connect_errno</a:t>
            </a:r>
            <a:r>
              <a:rPr lang="en-GB" dirty="0"/>
              <a:t>() . PHP_EOL;</a:t>
            </a:r>
          </a:p>
          <a:p>
            <a:r>
              <a:rPr lang="en-GB" dirty="0"/>
              <a:t>    echo "Debugging error: " . </a:t>
            </a:r>
            <a:r>
              <a:rPr lang="en-GB" dirty="0" err="1"/>
              <a:t>mysqli_connect_error</a:t>
            </a:r>
            <a:r>
              <a:rPr lang="en-GB" dirty="0"/>
              <a:t>() . PHP_EOL;</a:t>
            </a:r>
          </a:p>
          <a:p>
            <a:r>
              <a:rPr lang="en-GB" dirty="0"/>
              <a:t>    exit;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echo "Success: A proper connection to MySQL was made! The </a:t>
            </a:r>
            <a:r>
              <a:rPr lang="en-GB" dirty="0" err="1"/>
              <a:t>my_db</a:t>
            </a:r>
            <a:r>
              <a:rPr lang="en-GB" dirty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       database </a:t>
            </a:r>
            <a:r>
              <a:rPr lang="en-GB" dirty="0"/>
              <a:t>is great." . PHP_EOL;</a:t>
            </a:r>
          </a:p>
          <a:p>
            <a:r>
              <a:rPr lang="en-GB" dirty="0"/>
              <a:t>echo "Host information: " . </a:t>
            </a:r>
            <a:r>
              <a:rPr lang="en-GB" dirty="0" err="1"/>
              <a:t>mysqli_get_host_info</a:t>
            </a:r>
            <a:r>
              <a:rPr lang="en-GB" dirty="0"/>
              <a:t>($link) . PHP_EOL;</a:t>
            </a:r>
          </a:p>
          <a:p>
            <a:endParaRPr lang="en-GB" dirty="0"/>
          </a:p>
          <a:p>
            <a:r>
              <a:rPr lang="en-GB" dirty="0" err="1"/>
              <a:t>mysqli_close</a:t>
            </a:r>
            <a:r>
              <a:rPr lang="en-GB" dirty="0"/>
              <a:t>($link);</a:t>
            </a:r>
          </a:p>
          <a:p>
            <a:r>
              <a:rPr lang="en-GB" dirty="0"/>
              <a:t>?&gt;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794760" y="1463099"/>
            <a:ext cx="5083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 running database is named is “</a:t>
            </a:r>
            <a:r>
              <a:rPr lang="en-GB" dirty="0" err="1" smtClean="0"/>
              <a:t>mysql</a:t>
            </a:r>
            <a:r>
              <a:rPr lang="en-GB" dirty="0" smtClean="0"/>
              <a:t>”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4015740" y="1832431"/>
            <a:ext cx="434340" cy="22496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886277158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Push/Pull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Push the services(i.e. containers) to a Docker registry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-compose push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Note: You have to manage the </a:t>
            </a:r>
            <a:r>
              <a:rPr lang="en-GB" dirty="0" err="1" smtClean="0"/>
              <a:t>docker-compose.yml</a:t>
            </a:r>
            <a:r>
              <a:rPr lang="en-GB" dirty="0" smtClean="0"/>
              <a:t> file separately i.e. you will need to keep a copy of it where ever you need to pull the services</a:t>
            </a:r>
          </a:p>
          <a:p>
            <a:r>
              <a:rPr lang="en-GB" dirty="0" smtClean="0"/>
              <a:t>This means you will need to transfer the file into the cloud after a “push”</a:t>
            </a:r>
          </a:p>
          <a:p>
            <a:endParaRPr lang="en-GB" dirty="0" smtClean="0"/>
          </a:p>
          <a:p>
            <a:r>
              <a:rPr lang="en-GB" dirty="0" smtClean="0"/>
              <a:t>Pull all the images required to run services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-compose pull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73074766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use Google you will probably find the </a:t>
            </a:r>
            <a:r>
              <a:rPr lang="en-GB" dirty="0" err="1" smtClean="0"/>
              <a:t>docker</a:t>
            </a:r>
            <a:r>
              <a:rPr lang="en-GB" dirty="0" smtClean="0"/>
              <a:t> compose file you need and the initial setup</a:t>
            </a:r>
          </a:p>
          <a:p>
            <a:r>
              <a:rPr lang="en-GB" dirty="0" smtClean="0"/>
              <a:t>It is probably easier to use an existing solution and modify it to meet your needs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10252028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Start Multiple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Composer can scale by starting multiple instances of a service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dirty="0" err="1" smtClean="0"/>
              <a:t>docker</a:t>
            </a:r>
            <a:r>
              <a:rPr lang="en-GB" dirty="0" smtClean="0"/>
              <a:t>-compose up  </a:t>
            </a:r>
            <a:r>
              <a:rPr lang="en-GB" b="1" dirty="0" smtClean="0"/>
              <a:t>--scale  </a:t>
            </a:r>
            <a:r>
              <a:rPr lang="en-GB" b="1" dirty="0" err="1" smtClean="0"/>
              <a:t>my_app</a:t>
            </a:r>
            <a:r>
              <a:rPr lang="en-GB" b="1" dirty="0" smtClean="0"/>
              <a:t>=3</a:t>
            </a:r>
            <a:endParaRPr lang="en-GB" b="1" dirty="0"/>
          </a:p>
          <a:p>
            <a:endParaRPr lang="en-GB" dirty="0" smtClean="0"/>
          </a:p>
          <a:p>
            <a:r>
              <a:rPr lang="en-GB" dirty="0" smtClean="0"/>
              <a:t>This only works if the services are not using fixed port numbers i.e. if you specify ports for the service then it will not scale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35173950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4501"/>
            <a:ext cx="7029450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SWARM</a:t>
            </a:r>
          </a:p>
          <a:p>
            <a:pPr marL="0" indent="0" algn="ctr">
              <a:buNone/>
            </a:pPr>
            <a:r>
              <a:rPr lang="en-GB" sz="3200" dirty="0" smtClean="0"/>
              <a:t>(Container Orchestration Software)</a:t>
            </a:r>
            <a:endParaRPr lang="en-GB" sz="32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95969957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Swarm (Clusters)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119286" cy="4114800"/>
          </a:xfrm>
        </p:spPr>
        <p:txBody>
          <a:bodyPr/>
          <a:lstStyle/>
          <a:p>
            <a:r>
              <a:rPr lang="en-GB" dirty="0"/>
              <a:t>Docker Swarm </a:t>
            </a:r>
            <a:r>
              <a:rPr lang="en-GB" dirty="0" smtClean="0"/>
              <a:t>is a cluster created by </a:t>
            </a:r>
            <a:r>
              <a:rPr lang="en-GB" dirty="0"/>
              <a:t>connecting many Docker </a:t>
            </a:r>
            <a:r>
              <a:rPr lang="en-GB" dirty="0" smtClean="0"/>
              <a:t>hosts running </a:t>
            </a:r>
            <a:r>
              <a:rPr lang="en-GB" b="1" dirty="0" smtClean="0"/>
              <a:t>the same image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Docker host </a:t>
            </a:r>
            <a:r>
              <a:rPr lang="en-GB" dirty="0"/>
              <a:t>is a physical or virtual machine with the Docker Engine </a:t>
            </a:r>
            <a:r>
              <a:rPr lang="en-GB" dirty="0" smtClean="0"/>
              <a:t>installed….aka </a:t>
            </a:r>
            <a:r>
              <a:rPr lang="en-GB" b="1" dirty="0" smtClean="0"/>
              <a:t>Docker node</a:t>
            </a:r>
          </a:p>
          <a:p>
            <a:r>
              <a:rPr lang="en-GB" dirty="0" smtClean="0"/>
              <a:t>Docker Swarm </a:t>
            </a:r>
            <a:r>
              <a:rPr lang="en-GB" dirty="0"/>
              <a:t>mode is </a:t>
            </a:r>
            <a:r>
              <a:rPr lang="en-GB" dirty="0" smtClean="0"/>
              <a:t>built </a:t>
            </a:r>
            <a:r>
              <a:rPr lang="en-GB" dirty="0"/>
              <a:t>on top of </a:t>
            </a:r>
            <a:r>
              <a:rPr lang="en-GB" dirty="0" smtClean="0"/>
              <a:t>the embedded</a:t>
            </a:r>
            <a:r>
              <a:rPr lang="en-GB" dirty="0"/>
              <a:t> </a:t>
            </a:r>
            <a:r>
              <a:rPr lang="en-GB" b="1" dirty="0" err="1"/>
              <a:t>etcd</a:t>
            </a:r>
            <a:r>
              <a:rPr lang="en-GB" dirty="0"/>
              <a:t> library. </a:t>
            </a:r>
            <a:endParaRPr lang="en-GB" dirty="0" smtClean="0"/>
          </a:p>
          <a:p>
            <a:pPr lvl="1"/>
            <a:r>
              <a:rPr lang="en-GB" dirty="0" smtClean="0"/>
              <a:t>This </a:t>
            </a:r>
            <a:r>
              <a:rPr lang="en-GB" dirty="0"/>
              <a:t>embedded </a:t>
            </a:r>
            <a:r>
              <a:rPr lang="en-GB" dirty="0" smtClean="0"/>
              <a:t>library stores the </a:t>
            </a:r>
            <a:r>
              <a:rPr lang="en-GB" dirty="0"/>
              <a:t>state of a cluster in a distributed fashion. </a:t>
            </a:r>
            <a:endParaRPr lang="en-GB" dirty="0" smtClean="0"/>
          </a:p>
          <a:p>
            <a:r>
              <a:rPr lang="en-GB" dirty="0" smtClean="0"/>
              <a:t>State </a:t>
            </a:r>
            <a:r>
              <a:rPr lang="en-GB" dirty="0"/>
              <a:t>information is </a:t>
            </a:r>
            <a:r>
              <a:rPr lang="en-GB" dirty="0" smtClean="0"/>
              <a:t>stored in </a:t>
            </a:r>
            <a:r>
              <a:rPr lang="en-GB" dirty="0"/>
              <a:t>the </a:t>
            </a:r>
            <a:r>
              <a:rPr lang="en-GB" b="1" dirty="0"/>
              <a:t>Raft logs database </a:t>
            </a:r>
            <a:endParaRPr lang="en-GB" b="1" dirty="0" smtClean="0"/>
          </a:p>
          <a:p>
            <a:pPr lvl="1"/>
            <a:r>
              <a:rPr lang="en-GB" dirty="0" smtClean="0"/>
              <a:t>using the Raft </a:t>
            </a:r>
            <a:r>
              <a:rPr lang="en-GB" dirty="0"/>
              <a:t>consensus algorithm. </a:t>
            </a:r>
            <a:endParaRPr lang="en-GB" dirty="0" smtClean="0"/>
          </a:p>
          <a:p>
            <a:endParaRPr lang="en-GB" dirty="0"/>
          </a:p>
          <a:p>
            <a:r>
              <a:rPr lang="en-GB" b="1" dirty="0" smtClean="0">
                <a:solidFill>
                  <a:srgbClr val="FF0000"/>
                </a:solidFill>
              </a:rPr>
              <a:t>The alternative orchestration software is Kubernetes which is much more popular than Docker Swarm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69296787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Master Nodes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Cluster should have an odd number of masters </a:t>
            </a:r>
          </a:p>
          <a:p>
            <a:r>
              <a:rPr lang="en-GB" dirty="0" smtClean="0"/>
              <a:t>Minimum of 3</a:t>
            </a:r>
          </a:p>
          <a:p>
            <a:r>
              <a:rPr lang="en-GB" dirty="0" smtClean="0"/>
              <a:t>Responsible for controlling the cluster</a:t>
            </a:r>
          </a:p>
          <a:p>
            <a:r>
              <a:rPr lang="en-GB" dirty="0" smtClean="0"/>
              <a:t>Do </a:t>
            </a:r>
            <a:r>
              <a:rPr lang="en-GB" dirty="0"/>
              <a:t>not schedule running </a:t>
            </a:r>
            <a:r>
              <a:rPr lang="en-GB" b="1" dirty="0"/>
              <a:t>tasks</a:t>
            </a:r>
            <a:r>
              <a:rPr lang="en-GB" dirty="0"/>
              <a:t> on master nodes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67832598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Node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Swarm </a:t>
            </a:r>
            <a:r>
              <a:rPr lang="en-GB" dirty="0"/>
              <a:t>cluster </a:t>
            </a:r>
            <a:r>
              <a:rPr lang="en-GB" dirty="0" smtClean="0"/>
              <a:t>initialisation….cluster states are stored in the directory </a:t>
            </a:r>
            <a:r>
              <a:rPr lang="en-GB" dirty="0"/>
              <a:t>/</a:t>
            </a:r>
            <a:r>
              <a:rPr lang="en-GB" dirty="0" err="1" smtClean="0"/>
              <a:t>var</a:t>
            </a:r>
            <a:r>
              <a:rPr lang="en-GB" dirty="0" smtClean="0"/>
              <a:t>/lib/</a:t>
            </a:r>
            <a:r>
              <a:rPr lang="en-GB" dirty="0" err="1" smtClean="0"/>
              <a:t>docker</a:t>
            </a:r>
            <a:r>
              <a:rPr lang="en-GB" dirty="0" smtClean="0"/>
              <a:t>/swarm</a:t>
            </a:r>
          </a:p>
          <a:p>
            <a:r>
              <a:rPr lang="en-GB" b="1" u="sng" dirty="0" smtClean="0">
                <a:solidFill>
                  <a:srgbClr val="FF0000"/>
                </a:solidFill>
              </a:rPr>
              <a:t>Start by creating a single-node cluster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swarm </a:t>
            </a:r>
            <a:r>
              <a:rPr lang="en-GB" i="1" dirty="0" err="1"/>
              <a:t>init</a:t>
            </a:r>
            <a:r>
              <a:rPr lang="en-GB" i="1" dirty="0"/>
              <a:t> --</a:t>
            </a:r>
            <a:r>
              <a:rPr lang="en-GB" i="1" dirty="0" smtClean="0"/>
              <a:t>advertise-</a:t>
            </a:r>
            <a:r>
              <a:rPr lang="en-GB" i="1" dirty="0" err="1" smtClean="0"/>
              <a:t>addr</a:t>
            </a:r>
            <a:r>
              <a:rPr lang="en-GB" i="1" dirty="0" smtClean="0"/>
              <a:t> = eth0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Add a Master node to the cluster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Add a Worker node to the cluster (do </a:t>
            </a:r>
            <a:r>
              <a:rPr lang="en-GB" b="1" u="sng" dirty="0" smtClean="0">
                <a:solidFill>
                  <a:srgbClr val="FF0000"/>
                </a:solidFill>
              </a:rPr>
              <a:t>not</a:t>
            </a:r>
            <a:r>
              <a:rPr lang="en-GB" dirty="0" smtClean="0"/>
              <a:t> do this on the master)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To remove the node you are currently from a cluster, use  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swarm leave --force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84857" y="3060573"/>
            <a:ext cx="7558479" cy="923330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C:\&gt; </a:t>
            </a:r>
            <a:r>
              <a:rPr lang="en-GB" dirty="0" err="1">
                <a:solidFill>
                  <a:srgbClr val="FF0000"/>
                </a:solidFill>
              </a:rPr>
              <a:t>docker</a:t>
            </a:r>
            <a:r>
              <a:rPr lang="en-GB" dirty="0">
                <a:solidFill>
                  <a:srgbClr val="FF0000"/>
                </a:solidFill>
              </a:rPr>
              <a:t> swarm join-token </a:t>
            </a:r>
            <a:r>
              <a:rPr lang="en-GB" b="1" dirty="0" smtClean="0">
                <a:solidFill>
                  <a:srgbClr val="FF0000"/>
                </a:solidFill>
              </a:rPr>
              <a:t>manager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To add a manager to this swarm, run the following command</a:t>
            </a:r>
            <a:r>
              <a:rPr lang="en-GB" dirty="0" smtClean="0">
                <a:solidFill>
                  <a:schemeClr val="bg1"/>
                </a:solidFill>
              </a:rPr>
              <a:t>: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   </a:t>
            </a:r>
            <a:r>
              <a:rPr lang="en-GB" dirty="0" err="1">
                <a:solidFill>
                  <a:schemeClr val="bg1"/>
                </a:solidFill>
              </a:rPr>
              <a:t>docker</a:t>
            </a:r>
            <a:r>
              <a:rPr lang="en-GB" dirty="0">
                <a:solidFill>
                  <a:schemeClr val="bg1"/>
                </a:solidFill>
              </a:rPr>
              <a:t> swarm join --token </a:t>
            </a:r>
            <a:r>
              <a:rPr lang="en-GB" dirty="0" smtClean="0">
                <a:solidFill>
                  <a:schemeClr val="bg1"/>
                </a:solidFill>
              </a:rPr>
              <a:t>SWMTKN-1-2c6finlm9d6 192.168.1.4:2377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84857" y="4844978"/>
            <a:ext cx="7635424" cy="923330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C:\&gt; </a:t>
            </a:r>
            <a:r>
              <a:rPr lang="en-GB" dirty="0" err="1">
                <a:solidFill>
                  <a:srgbClr val="FF0000"/>
                </a:solidFill>
              </a:rPr>
              <a:t>docker</a:t>
            </a:r>
            <a:r>
              <a:rPr lang="en-GB" dirty="0">
                <a:solidFill>
                  <a:srgbClr val="FF0000"/>
                </a:solidFill>
              </a:rPr>
              <a:t> swarm join-token </a:t>
            </a:r>
            <a:r>
              <a:rPr lang="en-GB" b="1" dirty="0" smtClean="0">
                <a:solidFill>
                  <a:srgbClr val="FF0000"/>
                </a:solidFill>
              </a:rPr>
              <a:t>worker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To add a </a:t>
            </a:r>
            <a:r>
              <a:rPr lang="en-GB" dirty="0" smtClean="0">
                <a:solidFill>
                  <a:schemeClr val="bg1"/>
                </a:solidFill>
              </a:rPr>
              <a:t>worker </a:t>
            </a:r>
            <a:r>
              <a:rPr lang="en-GB" dirty="0">
                <a:solidFill>
                  <a:schemeClr val="bg1"/>
                </a:solidFill>
              </a:rPr>
              <a:t>to this swarm, run the following command: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   </a:t>
            </a:r>
            <a:r>
              <a:rPr lang="en-GB" dirty="0" err="1" smtClean="0">
                <a:solidFill>
                  <a:schemeClr val="bg1"/>
                </a:solidFill>
              </a:rPr>
              <a:t>docker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swarm join --token </a:t>
            </a:r>
            <a:r>
              <a:rPr lang="en-GB" dirty="0" smtClean="0">
                <a:solidFill>
                  <a:schemeClr val="bg1"/>
                </a:solidFill>
              </a:rPr>
              <a:t>SWMTKN-1-2744uhz2aj9 </a:t>
            </a:r>
            <a:r>
              <a:rPr lang="en-GB" dirty="0">
                <a:solidFill>
                  <a:schemeClr val="bg1"/>
                </a:solidFill>
              </a:rPr>
              <a:t>192.168.1.4:2377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300165" y="1589726"/>
            <a:ext cx="2792897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On the master node, to list all the nodes in the cluster use:</a:t>
            </a:r>
          </a:p>
          <a:p>
            <a:r>
              <a:rPr lang="en-GB" i="1" dirty="0" err="1"/>
              <a:t>docker</a:t>
            </a:r>
            <a:r>
              <a:rPr lang="en-GB" i="1" dirty="0"/>
              <a:t> node ls</a:t>
            </a:r>
          </a:p>
        </p:txBody>
      </p:sp>
      <p:sp>
        <p:nvSpPr>
          <p:cNvPr id="10" name="TextBox 9"/>
          <p:cNvSpPr txBox="1"/>
          <p:nvPr/>
        </p:nvSpPr>
        <p:spPr>
          <a:xfrm rot="16200000">
            <a:off x="8147065" y="3990561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Execute this</a:t>
            </a:r>
            <a:endParaRPr lang="en-GB" dirty="0"/>
          </a:p>
        </p:txBody>
      </p:sp>
      <p:cxnSp>
        <p:nvCxnSpPr>
          <p:cNvPr id="12" name="Straight Arrow Connector 11"/>
          <p:cNvCxnSpPr>
            <a:stCxn id="10" idx="0"/>
          </p:cNvCxnSpPr>
          <p:nvPr/>
        </p:nvCxnSpPr>
        <p:spPr bwMode="auto">
          <a:xfrm flipH="1" flipV="1">
            <a:off x="8180211" y="3871291"/>
            <a:ext cx="502898" cy="303936"/>
          </a:xfrm>
          <a:prstGeom prst="straightConnector1">
            <a:avLst/>
          </a:prstGeom>
          <a:ln w="57150">
            <a:solidFill>
              <a:srgbClr val="FF0000"/>
            </a:solidFill>
            <a:headEnd type="none" w="med" len="med"/>
            <a:tailEnd type="triangle"/>
          </a:ln>
          <a:extLst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10" idx="0"/>
          </p:cNvCxnSpPr>
          <p:nvPr/>
        </p:nvCxnSpPr>
        <p:spPr bwMode="auto">
          <a:xfrm flipH="1">
            <a:off x="7421880" y="4175227"/>
            <a:ext cx="1261229" cy="1212113"/>
          </a:xfrm>
          <a:prstGeom prst="straightConnector1">
            <a:avLst/>
          </a:prstGeom>
          <a:ln w="57150">
            <a:solidFill>
              <a:srgbClr val="FF0000"/>
            </a:solidFill>
            <a:headEnd type="none" w="med" len="med"/>
            <a:tailEnd type="triangle"/>
          </a:ln>
          <a:extLst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9297870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02346" y="2890573"/>
            <a:ext cx="8285217" cy="1477328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C:\&gt; </a:t>
            </a:r>
            <a:r>
              <a:rPr lang="en-GB" dirty="0" err="1" smtClean="0">
                <a:solidFill>
                  <a:schemeClr val="bg1"/>
                </a:solidFill>
              </a:rPr>
              <a:t>docker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node ls</a:t>
            </a:r>
          </a:p>
          <a:p>
            <a:r>
              <a:rPr lang="en-GB" dirty="0">
                <a:solidFill>
                  <a:schemeClr val="bg1"/>
                </a:solidFill>
              </a:rPr>
              <a:t>ID                           HOSTNAME  STATUS  AVAILABILITY  MANAGER STATUS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7ln70fl2ft53mq5            worker2   </a:t>
            </a:r>
            <a:r>
              <a:rPr lang="en-GB" dirty="0">
                <a:solidFill>
                  <a:schemeClr val="bg1"/>
                </a:solidFill>
              </a:rPr>
              <a:t>Ready   </a:t>
            </a:r>
            <a:r>
              <a:rPr lang="en-GB" dirty="0" smtClean="0">
                <a:solidFill>
                  <a:schemeClr val="bg1"/>
                </a:solidFill>
              </a:rPr>
              <a:t>  Active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dkleu9g4u78tlag           worker1   </a:t>
            </a:r>
            <a:r>
              <a:rPr lang="en-GB" dirty="0">
                <a:solidFill>
                  <a:schemeClr val="bg1"/>
                </a:solidFill>
              </a:rPr>
              <a:t>Ready   </a:t>
            </a:r>
            <a:r>
              <a:rPr lang="en-GB" dirty="0" smtClean="0">
                <a:solidFill>
                  <a:schemeClr val="bg1"/>
                </a:solidFill>
              </a:rPr>
              <a:t>   Active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dvfxp4zrih1selh0d20 </a:t>
            </a:r>
            <a:r>
              <a:rPr lang="en-GB" dirty="0">
                <a:solidFill>
                  <a:schemeClr val="bg1"/>
                </a:solidFill>
              </a:rPr>
              <a:t>*  manager1  Ready   Active        </a:t>
            </a:r>
            <a:r>
              <a:rPr lang="en-GB" dirty="0" smtClean="0">
                <a:solidFill>
                  <a:schemeClr val="bg1"/>
                </a:solidFill>
              </a:rPr>
              <a:t>       Leader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02346" y="5033417"/>
            <a:ext cx="4572000" cy="646331"/>
          </a:xfrm>
          <a:prstGeom prst="rect">
            <a:avLst/>
          </a:prstGeom>
          <a:solidFill>
            <a:srgbClr val="000000"/>
          </a:solidFill>
        </p:spPr>
        <p:txBody>
          <a:bodyPr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C:\&gt; </a:t>
            </a:r>
            <a:r>
              <a:rPr lang="en-GB" dirty="0" err="1" smtClean="0">
                <a:solidFill>
                  <a:schemeClr val="bg1"/>
                </a:solidFill>
              </a:rPr>
              <a:t>docker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swarm leave</a:t>
            </a:r>
          </a:p>
          <a:p>
            <a:r>
              <a:rPr lang="en-GB" dirty="0">
                <a:solidFill>
                  <a:schemeClr val="bg1"/>
                </a:solidFill>
              </a:rPr>
              <a:t>Node left the default swarm.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2346" y="4613031"/>
            <a:ext cx="2210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On the worker node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602346" y="928698"/>
            <a:ext cx="8255001" cy="1754326"/>
          </a:xfrm>
          <a:prstGeom prst="rect">
            <a:avLst/>
          </a:prstGeom>
          <a:solidFill>
            <a:srgbClr val="000000"/>
          </a:solidFill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C:\&gt; </a:t>
            </a:r>
            <a:r>
              <a:rPr lang="en-GB" dirty="0" err="1">
                <a:solidFill>
                  <a:schemeClr val="bg1"/>
                </a:solidFill>
              </a:rPr>
              <a:t>docker</a:t>
            </a:r>
            <a:r>
              <a:rPr lang="en-GB" dirty="0">
                <a:solidFill>
                  <a:schemeClr val="bg1"/>
                </a:solidFill>
              </a:rPr>
              <a:t> swarm join-token </a:t>
            </a:r>
            <a:r>
              <a:rPr lang="en-GB" b="1" dirty="0" smtClean="0">
                <a:solidFill>
                  <a:schemeClr val="bg1"/>
                </a:solidFill>
              </a:rPr>
              <a:t>worker</a:t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dirty="0" smtClean="0">
                <a:solidFill>
                  <a:schemeClr val="bg1"/>
                </a:solidFill>
              </a:rPr>
              <a:t>    </a:t>
            </a:r>
            <a:r>
              <a:rPr lang="en-GB" dirty="0" smtClean="0">
                <a:solidFill>
                  <a:schemeClr val="bg1"/>
                </a:solidFill>
              </a:rPr>
              <a:t>To </a:t>
            </a:r>
            <a:r>
              <a:rPr lang="en-GB" dirty="0">
                <a:solidFill>
                  <a:schemeClr val="bg1"/>
                </a:solidFill>
              </a:rPr>
              <a:t>add a worker to this swarm, run the following command:</a:t>
            </a:r>
          </a:p>
          <a:p>
            <a:r>
              <a:rPr lang="en-GB" dirty="0">
                <a:solidFill>
                  <a:schemeClr val="bg1"/>
                </a:solidFill>
              </a:rPr>
              <a:t>    </a:t>
            </a:r>
            <a:r>
              <a:rPr lang="en-GB" dirty="0" err="1">
                <a:solidFill>
                  <a:schemeClr val="bg1"/>
                </a:solidFill>
              </a:rPr>
              <a:t>docker</a:t>
            </a:r>
            <a:r>
              <a:rPr lang="en-GB" dirty="0">
                <a:solidFill>
                  <a:schemeClr val="bg1"/>
                </a:solidFill>
              </a:rPr>
              <a:t> swarm join --token SWMTKN-1-3pu6hs </a:t>
            </a:r>
            <a:r>
              <a:rPr lang="en-GB" dirty="0" smtClean="0">
                <a:solidFill>
                  <a:schemeClr val="bg1"/>
                </a:solidFill>
              </a:rPr>
              <a:t>192.168.99.121:2377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C</a:t>
            </a:r>
            <a:r>
              <a:rPr lang="en-GB" dirty="0">
                <a:solidFill>
                  <a:schemeClr val="bg1"/>
                </a:solidFill>
              </a:rPr>
              <a:t>:\&gt;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docker</a:t>
            </a:r>
            <a:r>
              <a:rPr lang="en-GB" dirty="0">
                <a:solidFill>
                  <a:schemeClr val="bg1"/>
                </a:solidFill>
              </a:rPr>
              <a:t> swarm join --token </a:t>
            </a:r>
            <a:r>
              <a:rPr lang="en-GB" dirty="0" smtClean="0">
                <a:solidFill>
                  <a:schemeClr val="bg1"/>
                </a:solidFill>
              </a:rPr>
              <a:t>SWMTKN-1-3pu6hs </a:t>
            </a:r>
            <a:r>
              <a:rPr lang="en-GB" dirty="0">
                <a:solidFill>
                  <a:schemeClr val="bg1"/>
                </a:solidFill>
              </a:rPr>
              <a:t>192.168.99.121:2377</a:t>
            </a:r>
          </a:p>
          <a:p>
            <a:r>
              <a:rPr lang="en-GB" dirty="0">
                <a:solidFill>
                  <a:schemeClr val="bg1"/>
                </a:solidFill>
              </a:rPr>
              <a:t>This node joined a swarm as a worker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581754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31520"/>
            <a:ext cx="7029450" cy="5107305"/>
          </a:xfrm>
        </p:spPr>
        <p:txBody>
          <a:bodyPr/>
          <a:lstStyle/>
          <a:p>
            <a:r>
              <a:rPr lang="en-GB" dirty="0"/>
              <a:t>To deploy an application image when Docker Engine is in swarm mode, you </a:t>
            </a:r>
            <a:r>
              <a:rPr lang="en-GB" b="1" dirty="0"/>
              <a:t>create a service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Frequently </a:t>
            </a:r>
            <a:r>
              <a:rPr lang="en-GB" dirty="0"/>
              <a:t>a service is the image for a </a:t>
            </a:r>
            <a:r>
              <a:rPr lang="en-GB" dirty="0" err="1"/>
              <a:t>microservice</a:t>
            </a:r>
            <a:r>
              <a:rPr lang="en-GB" dirty="0"/>
              <a:t> within the context of some larger application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 </a:t>
            </a:r>
            <a:r>
              <a:rPr lang="en-GB" dirty="0"/>
              <a:t>Examples of services might include an HTTP server, a database, or any other type of executable program that you wish to run in a distributed environment</a:t>
            </a:r>
            <a:r>
              <a:rPr lang="en-GB" dirty="0" smtClean="0"/>
              <a:t>.</a:t>
            </a:r>
          </a:p>
          <a:p>
            <a:r>
              <a:rPr lang="en-GB" dirty="0"/>
              <a:t>For example, imagine you want to load balance between three instances of an HTTP </a:t>
            </a:r>
            <a:r>
              <a:rPr lang="en-GB" dirty="0" smtClean="0"/>
              <a:t>listener. </a:t>
            </a:r>
            <a:r>
              <a:rPr lang="en-GB" dirty="0"/>
              <a:t>Each of the three instances of the listener is a task in the swarm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9680" y="4134868"/>
            <a:ext cx="3603057" cy="2486109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 bwMode="auto">
          <a:xfrm>
            <a:off x="1071447" y="4384307"/>
            <a:ext cx="3592946" cy="1845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A container is an isolated process. </a:t>
            </a:r>
          </a:p>
          <a:p>
            <a:r>
              <a:rPr lang="en-GB" dirty="0"/>
              <a:t>In the swarm </a:t>
            </a:r>
            <a:r>
              <a:rPr lang="en-GB" dirty="0" smtClean="0"/>
              <a:t>mode: </a:t>
            </a:r>
            <a:r>
              <a:rPr lang="en-GB" dirty="0"/>
              <a:t>model, each task invokes exactly one container.</a:t>
            </a:r>
          </a:p>
        </p:txBody>
      </p:sp>
    </p:spTree>
    <p:extLst>
      <p:ext uri="{BB962C8B-B14F-4D97-AF65-F5344CB8AC3E}">
        <p14:creationId xmlns:p14="http://schemas.microsoft.com/office/powerpoint/2010/main" val="3597391952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6215"/>
            <a:ext cx="7029450" cy="4842610"/>
          </a:xfrm>
        </p:spPr>
        <p:txBody>
          <a:bodyPr/>
          <a:lstStyle/>
          <a:p>
            <a:r>
              <a:rPr lang="en-GB" dirty="0" smtClean="0"/>
              <a:t>Create a service called “</a:t>
            </a:r>
            <a:r>
              <a:rPr lang="en-GB" dirty="0" err="1" smtClean="0"/>
              <a:t>my_service</a:t>
            </a:r>
            <a:r>
              <a:rPr lang="en-GB" dirty="0" smtClean="0"/>
              <a:t>” consisting of </a:t>
            </a:r>
            <a:r>
              <a:rPr lang="en-GB" dirty="0" smtClean="0">
                <a:solidFill>
                  <a:srgbClr val="FF0000"/>
                </a:solidFill>
              </a:rPr>
              <a:t>3</a:t>
            </a:r>
            <a:r>
              <a:rPr lang="en-GB" dirty="0" smtClean="0"/>
              <a:t> instances (i.e. replicas) of the </a:t>
            </a:r>
            <a:r>
              <a:rPr lang="en-GB" dirty="0" err="1" smtClean="0">
                <a:solidFill>
                  <a:srgbClr val="FFFF00"/>
                </a:solidFill>
              </a:rPr>
              <a:t>nginx</a:t>
            </a:r>
            <a:r>
              <a:rPr lang="en-GB" dirty="0" smtClean="0"/>
              <a:t> web server</a:t>
            </a:r>
          </a:p>
          <a:p>
            <a:pPr marL="0" indent="0">
              <a:buNone/>
            </a:pPr>
            <a:r>
              <a:rPr lang="en-GB" dirty="0" smtClean="0"/>
              <a:t>C:\&gt; </a:t>
            </a:r>
            <a:r>
              <a:rPr lang="en-GB" dirty="0" err="1"/>
              <a:t>docker</a:t>
            </a:r>
            <a:r>
              <a:rPr lang="en-GB" dirty="0"/>
              <a:t> service create </a:t>
            </a:r>
          </a:p>
          <a:p>
            <a:pPr marL="0" indent="0">
              <a:buNone/>
            </a:pPr>
            <a:r>
              <a:rPr lang="en-GB" dirty="0"/>
              <a:t>   --replicas </a:t>
            </a:r>
            <a:r>
              <a:rPr lang="en-GB" b="1" dirty="0">
                <a:solidFill>
                  <a:srgbClr val="FF0000"/>
                </a:solidFill>
              </a:rPr>
              <a:t>3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   --name </a:t>
            </a:r>
            <a:r>
              <a:rPr lang="en-GB" b="1" dirty="0" err="1" smtClean="0"/>
              <a:t>my_service</a:t>
            </a:r>
            <a:r>
              <a:rPr lang="en-GB" dirty="0" smtClean="0"/>
              <a:t>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 -p </a:t>
            </a:r>
            <a:r>
              <a:rPr lang="en-GB" b="1" dirty="0" smtClean="0"/>
              <a:t>8080:80</a:t>
            </a:r>
            <a:r>
              <a:rPr lang="en-GB" dirty="0" smtClean="0"/>
              <a:t>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 --constraint </a:t>
            </a:r>
            <a:r>
              <a:rPr lang="en-GB" dirty="0" err="1"/>
              <a:t>node.role</a:t>
            </a:r>
            <a:r>
              <a:rPr lang="en-GB" dirty="0"/>
              <a:t>==</a:t>
            </a:r>
            <a:r>
              <a:rPr lang="en-GB" b="1" dirty="0"/>
              <a:t>worker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   </a:t>
            </a:r>
            <a:r>
              <a:rPr lang="en-GB" dirty="0" err="1">
                <a:solidFill>
                  <a:srgbClr val="FFFF00"/>
                </a:solidFill>
              </a:rPr>
              <a:t>nginx</a:t>
            </a:r>
            <a:endParaRPr lang="en-GB" dirty="0">
              <a:solidFill>
                <a:srgbClr val="FFFF00"/>
              </a:solidFill>
            </a:endParaRP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15060" y="4224130"/>
            <a:ext cx="730199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-p</a:t>
            </a:r>
          </a:p>
          <a:p>
            <a:r>
              <a:rPr lang="en-GB" dirty="0" smtClean="0"/>
              <a:t>--publish</a:t>
            </a:r>
          </a:p>
          <a:p>
            <a:r>
              <a:rPr lang="en-GB" dirty="0" smtClean="0"/>
              <a:t>published port : target port</a:t>
            </a:r>
          </a:p>
          <a:p>
            <a:r>
              <a:rPr lang="en-GB" dirty="0"/>
              <a:t>This service will be published to port </a:t>
            </a:r>
            <a:r>
              <a:rPr lang="en-GB" dirty="0" smtClean="0"/>
              <a:t>8080 </a:t>
            </a:r>
            <a:r>
              <a:rPr lang="en-GB" dirty="0"/>
              <a:t>on the routing </a:t>
            </a:r>
            <a:r>
              <a:rPr lang="en-GB" dirty="0" smtClean="0"/>
              <a:t>mesh</a:t>
            </a:r>
          </a:p>
          <a:p>
            <a:r>
              <a:rPr lang="en-GB" dirty="0" smtClean="0"/>
              <a:t>The webserver in the container uses port 80 which is mapped to 8080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3856382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(</a:t>
            </a:r>
            <a:r>
              <a:rPr lang="en-GB" dirty="0" err="1" smtClean="0"/>
              <a:t>Cont</a:t>
            </a:r>
            <a:r>
              <a:rPr lang="en-GB" dirty="0" smtClean="0"/>
              <a:t>): Container Orchestration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50" y="5724260"/>
            <a:ext cx="7029450" cy="636370"/>
          </a:xfrm>
        </p:spPr>
        <p:txBody>
          <a:bodyPr/>
          <a:lstStyle/>
          <a:p>
            <a:r>
              <a:rPr lang="en-GB" dirty="0" smtClean="0"/>
              <a:t>One manager and five worker nodes</a:t>
            </a:r>
          </a:p>
          <a:p>
            <a:r>
              <a:rPr lang="en-GB" dirty="0" smtClean="0"/>
              <a:t>“Drain” the manager to prevent it accepting tasks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r>
              <a:rPr lang="en-GB" i="1" dirty="0" err="1"/>
              <a:t>docker</a:t>
            </a:r>
            <a:r>
              <a:rPr lang="en-GB" i="1" dirty="0"/>
              <a:t> node update --availability drain </a:t>
            </a:r>
            <a:r>
              <a:rPr lang="en-GB" i="1" dirty="0" err="1" smtClean="0"/>
              <a:t>masternodename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509" y="775847"/>
            <a:ext cx="6157231" cy="494841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444070" y="1023250"/>
            <a:ext cx="257039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An incoming client request is automatically routed by the </a:t>
            </a:r>
            <a:r>
              <a:rPr lang="en-GB" b="1" dirty="0" smtClean="0"/>
              <a:t>orchestration engine</a:t>
            </a:r>
            <a:r>
              <a:rPr lang="en-GB" dirty="0" smtClean="0"/>
              <a:t> via the </a:t>
            </a:r>
            <a:r>
              <a:rPr lang="en-GB" dirty="0"/>
              <a:t>routing </a:t>
            </a:r>
            <a:r>
              <a:rPr lang="en-GB" dirty="0" smtClean="0"/>
              <a:t>mesh to </a:t>
            </a:r>
            <a:r>
              <a:rPr lang="en-GB" dirty="0"/>
              <a:t>a </a:t>
            </a:r>
            <a:r>
              <a:rPr lang="en-GB" dirty="0" smtClean="0"/>
              <a:t>container </a:t>
            </a:r>
            <a:r>
              <a:rPr lang="en-GB" dirty="0"/>
              <a:t>(a task) </a:t>
            </a:r>
            <a:r>
              <a:rPr lang="en-GB" dirty="0" smtClean="0"/>
              <a:t>running on </a:t>
            </a:r>
            <a:r>
              <a:rPr lang="en-GB" dirty="0"/>
              <a:t>a </a:t>
            </a:r>
            <a:r>
              <a:rPr lang="en-GB" dirty="0" smtClean="0"/>
              <a:t>worker node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“Overlay” networks use the gossip protocol</a:t>
            </a:r>
            <a:br>
              <a:rPr lang="en-GB" dirty="0" smtClean="0"/>
            </a:br>
            <a:r>
              <a:rPr lang="en-GB" dirty="0" smtClean="0"/>
              <a:t>TCP &amp; UDP Port 7946</a:t>
            </a:r>
            <a:br>
              <a:rPr lang="en-GB" dirty="0" smtClean="0"/>
            </a:br>
            <a:r>
              <a:rPr lang="en-GB" dirty="0" smtClean="0"/>
              <a:t>VXLAN UDP Port 4789</a:t>
            </a:r>
          </a:p>
          <a:p>
            <a:r>
              <a:rPr lang="en-GB" dirty="0" smtClean="0"/>
              <a:t>Scales automatically when new nodes are added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2835771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89785"/>
            <a:ext cx="7029450" cy="1001028"/>
          </a:xfrm>
        </p:spPr>
        <p:txBody>
          <a:bodyPr/>
          <a:lstStyle/>
          <a:p>
            <a:r>
              <a:rPr lang="en-GB" dirty="0"/>
              <a:t>Lists all the networks the Engine daemon knows about. This includes the networks that span across multiple hosts in a cluster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45406" y="2743201"/>
            <a:ext cx="6058069" cy="1754326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C:/&gt; </a:t>
            </a:r>
            <a:r>
              <a:rPr lang="en-GB" dirty="0" err="1" smtClean="0">
                <a:solidFill>
                  <a:schemeClr val="bg1"/>
                </a:solidFill>
              </a:rPr>
              <a:t>docker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network ls</a:t>
            </a:r>
          </a:p>
          <a:p>
            <a:r>
              <a:rPr lang="en-GB" dirty="0">
                <a:solidFill>
                  <a:schemeClr val="bg1"/>
                </a:solidFill>
              </a:rPr>
              <a:t>NETWORK ID          NAME                DRIVER    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SCOPE</a:t>
            </a:r>
          </a:p>
          <a:p>
            <a:r>
              <a:rPr lang="en-GB" dirty="0">
                <a:solidFill>
                  <a:schemeClr val="bg1"/>
                </a:solidFill>
              </a:rPr>
              <a:t>7fca4eb8c647        </a:t>
            </a:r>
            <a:r>
              <a:rPr lang="en-GB" dirty="0" smtClean="0">
                <a:solidFill>
                  <a:schemeClr val="bg1"/>
                </a:solidFill>
              </a:rPr>
              <a:t>  bridge                </a:t>
            </a:r>
            <a:r>
              <a:rPr lang="en-GB" dirty="0" err="1" smtClean="0">
                <a:solidFill>
                  <a:schemeClr val="bg1"/>
                </a:solidFill>
              </a:rPr>
              <a:t>bridge</a:t>
            </a:r>
            <a:r>
              <a:rPr lang="en-GB" dirty="0" smtClean="0">
                <a:solidFill>
                  <a:schemeClr val="bg1"/>
                </a:solidFill>
              </a:rPr>
              <a:t>           </a:t>
            </a:r>
            <a:r>
              <a:rPr lang="en-GB" dirty="0">
                <a:solidFill>
                  <a:schemeClr val="bg1"/>
                </a:solidFill>
              </a:rPr>
              <a:t>local</a:t>
            </a:r>
          </a:p>
          <a:p>
            <a:r>
              <a:rPr lang="en-GB" dirty="0">
                <a:solidFill>
                  <a:schemeClr val="bg1"/>
                </a:solidFill>
              </a:rPr>
              <a:t>9f904ee27bf5        </a:t>
            </a:r>
            <a:r>
              <a:rPr lang="en-GB" dirty="0" smtClean="0">
                <a:solidFill>
                  <a:schemeClr val="bg1"/>
                </a:solidFill>
              </a:rPr>
              <a:t>   none                  null               local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cf03ee007fb4        </a:t>
            </a:r>
            <a:r>
              <a:rPr lang="en-GB" dirty="0" smtClean="0">
                <a:solidFill>
                  <a:schemeClr val="bg1"/>
                </a:solidFill>
              </a:rPr>
              <a:t>   host                   </a:t>
            </a:r>
            <a:r>
              <a:rPr lang="en-GB" dirty="0" err="1" smtClean="0">
                <a:solidFill>
                  <a:schemeClr val="bg1"/>
                </a:solidFill>
              </a:rPr>
              <a:t>host</a:t>
            </a:r>
            <a:r>
              <a:rPr lang="en-GB" dirty="0" smtClean="0">
                <a:solidFill>
                  <a:schemeClr val="bg1"/>
                </a:solidFill>
              </a:rPr>
              <a:t>              local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78b03ee04fc4        </a:t>
            </a:r>
            <a:r>
              <a:rPr lang="en-GB" dirty="0" smtClean="0">
                <a:solidFill>
                  <a:schemeClr val="bg1"/>
                </a:solidFill>
              </a:rPr>
              <a:t>  multi-host          </a:t>
            </a:r>
            <a:r>
              <a:rPr lang="en-GB" dirty="0">
                <a:solidFill>
                  <a:srgbClr val="FFFF00"/>
                </a:solidFill>
              </a:rPr>
              <a:t>overlay</a:t>
            </a:r>
            <a:r>
              <a:rPr lang="en-GB" dirty="0">
                <a:solidFill>
                  <a:schemeClr val="bg1"/>
                </a:solidFill>
              </a:rPr>
              <a:t>         </a:t>
            </a:r>
            <a:r>
              <a:rPr lang="en-GB" dirty="0">
                <a:solidFill>
                  <a:srgbClr val="FFFF00"/>
                </a:solidFill>
              </a:rPr>
              <a:t>swarm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28101" y="4789895"/>
            <a:ext cx="76687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“overlay network” + “swarm” is a kind of “virtual network” within Docker Swarm</a:t>
            </a:r>
          </a:p>
          <a:p>
            <a:endParaRPr lang="en-GB" dirty="0" smtClean="0"/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network inspect multi-host</a:t>
            </a:r>
          </a:p>
        </p:txBody>
      </p:sp>
    </p:spTree>
    <p:extLst>
      <p:ext uri="{BB962C8B-B14F-4D97-AF65-F5344CB8AC3E}">
        <p14:creationId xmlns:p14="http://schemas.microsoft.com/office/powerpoint/2010/main" val="3252132398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a Service in a Specific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740" y="1066800"/>
            <a:ext cx="7810500" cy="4772025"/>
          </a:xfrm>
        </p:spPr>
        <p:txBody>
          <a:bodyPr/>
          <a:lstStyle/>
          <a:p>
            <a:r>
              <a:rPr lang="en-GB" u="sng" dirty="0" smtClean="0"/>
              <a:t>Assume</a:t>
            </a:r>
            <a:r>
              <a:rPr lang="en-GB" dirty="0" smtClean="0"/>
              <a:t> we previously created a network “</a:t>
            </a:r>
            <a:r>
              <a:rPr lang="en-GB" dirty="0" err="1" smtClean="0"/>
              <a:t>my_net</a:t>
            </a:r>
            <a:r>
              <a:rPr lang="en-GB" dirty="0" smtClean="0"/>
              <a:t>”</a:t>
            </a:r>
            <a:endParaRPr lang="en-GB" dirty="0"/>
          </a:p>
          <a:p>
            <a:pPr marL="0" indent="0">
              <a:buNone/>
            </a:pPr>
            <a:r>
              <a:rPr lang="en-GB" i="1" dirty="0" smtClean="0"/>
              <a:t>C:/.&gt;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create  --driver overlay </a:t>
            </a:r>
            <a:r>
              <a:rPr lang="en-GB" i="1" dirty="0" err="1" smtClean="0"/>
              <a:t>my_net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Create and add </a:t>
            </a:r>
            <a:r>
              <a:rPr lang="en-GB" dirty="0"/>
              <a:t>service </a:t>
            </a:r>
            <a:r>
              <a:rPr lang="en-GB" dirty="0" smtClean="0"/>
              <a:t>to this network like </a:t>
            </a:r>
            <a:r>
              <a:rPr lang="en-GB" dirty="0"/>
              <a:t>this</a:t>
            </a:r>
          </a:p>
          <a:p>
            <a:pPr marL="0" indent="0">
              <a:buNone/>
            </a:pPr>
            <a:r>
              <a:rPr lang="en-GB" i="1" dirty="0" smtClean="0"/>
              <a:t>C:/&gt;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service create --name </a:t>
            </a:r>
            <a:r>
              <a:rPr lang="en-GB" i="1" dirty="0" err="1" smtClean="0"/>
              <a:t>my_service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         </a:t>
            </a:r>
            <a:r>
              <a:rPr lang="en-GB" i="1" dirty="0"/>
              <a:t>--network </a:t>
            </a:r>
            <a:r>
              <a:rPr lang="en-GB" i="1" dirty="0" err="1" smtClean="0"/>
              <a:t>my_net</a:t>
            </a:r>
            <a:r>
              <a:rPr lang="en-GB" i="1" dirty="0" smtClean="0"/>
              <a:t> -</a:t>
            </a:r>
            <a:r>
              <a:rPr lang="en-GB" i="1" dirty="0"/>
              <a:t>p </a:t>
            </a:r>
            <a:r>
              <a:rPr lang="en-GB" i="1" dirty="0" smtClean="0"/>
              <a:t>8080:80 </a:t>
            </a:r>
            <a:r>
              <a:rPr lang="en-GB" i="1" dirty="0" err="1"/>
              <a:t>nginx</a:t>
            </a:r>
            <a:endParaRPr lang="en-GB" i="1" dirty="0" smtClean="0"/>
          </a:p>
          <a:p>
            <a:endParaRPr lang="en-GB" dirty="0" smtClean="0"/>
          </a:p>
          <a:p>
            <a:r>
              <a:rPr lang="en-GB" dirty="0" smtClean="0"/>
              <a:t>Add existing service to this network like this</a:t>
            </a:r>
          </a:p>
          <a:p>
            <a:pPr marL="0" indent="0">
              <a:buNone/>
            </a:pPr>
            <a:r>
              <a:rPr lang="en-GB" i="1" dirty="0"/>
              <a:t>C:/.&gt;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service update --</a:t>
            </a:r>
            <a:r>
              <a:rPr lang="en-GB" b="1" i="1" dirty="0"/>
              <a:t>network-add</a:t>
            </a:r>
            <a:r>
              <a:rPr lang="en-GB" i="1" dirty="0"/>
              <a:t> </a:t>
            </a:r>
            <a:r>
              <a:rPr lang="en-GB" i="1" dirty="0" smtClean="0"/>
              <a:t> </a:t>
            </a:r>
            <a:r>
              <a:rPr lang="en-GB" i="1" dirty="0" err="1" smtClean="0"/>
              <a:t>my_net</a:t>
            </a:r>
            <a:r>
              <a:rPr lang="en-GB" i="1" dirty="0" smtClean="0"/>
              <a:t>  </a:t>
            </a:r>
            <a:r>
              <a:rPr lang="en-GB" i="1" dirty="0" err="1" smtClean="0"/>
              <a:t>my_service</a:t>
            </a:r>
            <a:endParaRPr lang="en-GB" i="1" dirty="0"/>
          </a:p>
          <a:p>
            <a:endParaRPr lang="en-GB" dirty="0" smtClean="0"/>
          </a:p>
          <a:p>
            <a:r>
              <a:rPr lang="en-GB" dirty="0"/>
              <a:t>Remove a service from a network like this</a:t>
            </a:r>
            <a:endParaRPr lang="en-GB" i="1" dirty="0"/>
          </a:p>
          <a:p>
            <a:pPr marL="0" indent="0">
              <a:buNone/>
            </a:pPr>
            <a:r>
              <a:rPr lang="en-GB" i="1" dirty="0"/>
              <a:t>C:/.&gt; </a:t>
            </a:r>
            <a:r>
              <a:rPr lang="en-GB" i="1" dirty="0" err="1"/>
              <a:t>docker</a:t>
            </a:r>
            <a:r>
              <a:rPr lang="en-GB" i="1" dirty="0"/>
              <a:t> service update --</a:t>
            </a:r>
            <a:r>
              <a:rPr lang="en-GB" b="1" i="1" dirty="0"/>
              <a:t>network-</a:t>
            </a:r>
            <a:r>
              <a:rPr lang="en-GB" b="1" i="1" dirty="0" err="1"/>
              <a:t>rm</a:t>
            </a:r>
            <a:r>
              <a:rPr lang="en-GB" b="1" i="1" dirty="0"/>
              <a:t> </a:t>
            </a:r>
            <a:r>
              <a:rPr lang="en-GB" i="1" dirty="0"/>
              <a:t> </a:t>
            </a:r>
            <a:r>
              <a:rPr lang="en-GB" i="1" dirty="0" err="1"/>
              <a:t>my_net</a:t>
            </a:r>
            <a:r>
              <a:rPr lang="en-GB" i="1" dirty="0"/>
              <a:t>  </a:t>
            </a:r>
            <a:r>
              <a:rPr lang="en-GB" i="1" dirty="0" err="1"/>
              <a:t>my_service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View results</a:t>
            </a:r>
          </a:p>
          <a:p>
            <a:pPr marL="0" indent="0">
              <a:buNone/>
            </a:pPr>
            <a:r>
              <a:rPr lang="en-GB" i="1" dirty="0" smtClean="0"/>
              <a:t>C:/&gt; </a:t>
            </a:r>
            <a:r>
              <a:rPr lang="en-GB" i="1" dirty="0" err="1" smtClean="0"/>
              <a:t>docker</a:t>
            </a:r>
            <a:r>
              <a:rPr lang="en-GB" i="1" dirty="0" smtClean="0"/>
              <a:t> inspect </a:t>
            </a:r>
            <a:r>
              <a:rPr lang="en-GB" i="1" dirty="0" err="1" smtClean="0"/>
              <a:t>my_service</a:t>
            </a:r>
            <a:endParaRPr lang="en-GB" i="1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0921979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22960"/>
            <a:ext cx="7029450" cy="50158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Kubernetes</a:t>
            </a:r>
          </a:p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2800" dirty="0" smtClean="0"/>
              <a:t>Container Orchestration Software</a:t>
            </a:r>
          </a:p>
          <a:p>
            <a:pPr marL="0" indent="0" algn="ctr">
              <a:buNone/>
            </a:pPr>
            <a:r>
              <a:rPr lang="en-GB" sz="2800" dirty="0" smtClean="0"/>
              <a:t>(More popular than Docker Swarm)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220271" y="4845099"/>
            <a:ext cx="72635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</a:t>
            </a:r>
            <a:r>
              <a:rPr lang="en-GB" b="1" u="sng" dirty="0" smtClean="0"/>
              <a:t>NSTALLING DOCKER AND KUBERNETES ON WINDOWS</a:t>
            </a:r>
          </a:p>
          <a:p>
            <a:r>
              <a:rPr lang="en-GB" dirty="0" smtClean="0"/>
              <a:t>https</a:t>
            </a:r>
            <a:r>
              <a:rPr lang="en-GB" dirty="0"/>
              <a:t>://</a:t>
            </a:r>
            <a:r>
              <a:rPr lang="en-GB" dirty="0" smtClean="0"/>
              <a:t>learnk8s.io/blog/installing-docker-and-kubernetes-on-windows/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6675296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Kubernetes is open source </a:t>
            </a:r>
            <a:r>
              <a:rPr lang="en-GB" dirty="0"/>
              <a:t>and </a:t>
            </a:r>
            <a:r>
              <a:rPr lang="en-GB" dirty="0" smtClean="0"/>
              <a:t>was originally </a:t>
            </a:r>
            <a:r>
              <a:rPr lang="en-GB" dirty="0"/>
              <a:t>developed by Google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Docker for Windows installs Kubernetes</a:t>
            </a:r>
          </a:p>
          <a:p>
            <a:r>
              <a:rPr lang="en-GB" dirty="0" smtClean="0"/>
              <a:t>However, </a:t>
            </a:r>
            <a:r>
              <a:rPr lang="en-GB" dirty="0" err="1" smtClean="0"/>
              <a:t>Minikube</a:t>
            </a:r>
            <a:r>
              <a:rPr lang="en-GB" dirty="0" smtClean="0"/>
              <a:t> is bit nicer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76988952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Kubernetes 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57146"/>
            <a:ext cx="7682732" cy="5081679"/>
          </a:xfrm>
        </p:spPr>
        <p:txBody>
          <a:bodyPr/>
          <a:lstStyle/>
          <a:p>
            <a:r>
              <a:rPr lang="en-GB" dirty="0" smtClean="0"/>
              <a:t>Cluster</a:t>
            </a:r>
          </a:p>
          <a:p>
            <a:pPr lvl="1"/>
            <a:r>
              <a:rPr lang="en-GB" dirty="0" smtClean="0"/>
              <a:t>A set of nodes</a:t>
            </a:r>
          </a:p>
          <a:p>
            <a:pPr lvl="1"/>
            <a:r>
              <a:rPr lang="en-GB" dirty="0" smtClean="0"/>
              <a:t>A master node watches over many worker nodes</a:t>
            </a:r>
          </a:p>
          <a:p>
            <a:r>
              <a:rPr lang="en-GB" dirty="0" smtClean="0"/>
              <a:t>Nodes aka Minions (physical computers or virtual machines)</a:t>
            </a:r>
          </a:p>
          <a:p>
            <a:pPr lvl="1"/>
            <a:r>
              <a:rPr lang="en-GB" dirty="0" err="1" smtClean="0"/>
              <a:t>Kubelet</a:t>
            </a:r>
            <a:r>
              <a:rPr lang="en-GB" dirty="0" smtClean="0"/>
              <a:t> is the agent running on each node </a:t>
            </a:r>
            <a:r>
              <a:rPr lang="en-GB" dirty="0" smtClean="0">
                <a:sym typeface="Wingdings" panose="05000000000000000000" pitchFamily="2" charset="2"/>
              </a:rPr>
              <a:t> communicates with master node</a:t>
            </a:r>
            <a:endParaRPr lang="en-GB" dirty="0"/>
          </a:p>
          <a:p>
            <a:pPr lvl="1"/>
            <a:r>
              <a:rPr lang="en-GB" dirty="0" smtClean="0"/>
              <a:t>A node runs pods</a:t>
            </a:r>
          </a:p>
          <a:p>
            <a:r>
              <a:rPr lang="en-GB" dirty="0" smtClean="0"/>
              <a:t>Pod</a:t>
            </a:r>
          </a:p>
          <a:p>
            <a:pPr lvl="1"/>
            <a:r>
              <a:rPr lang="en-GB" dirty="0" smtClean="0"/>
              <a:t>Smallest object you can create in Kubernetes</a:t>
            </a:r>
          </a:p>
          <a:p>
            <a:pPr lvl="1"/>
            <a:r>
              <a:rPr lang="en-GB" b="1" dirty="0" smtClean="0"/>
              <a:t>Usually a single container per pod</a:t>
            </a:r>
          </a:p>
          <a:p>
            <a:pPr lvl="1"/>
            <a:r>
              <a:rPr lang="en-GB" b="1" dirty="0" smtClean="0"/>
              <a:t>Scale out by adding more pods running your application </a:t>
            </a:r>
          </a:p>
          <a:p>
            <a:r>
              <a:rPr lang="en-GB" dirty="0" smtClean="0"/>
              <a:t>Service</a:t>
            </a:r>
          </a:p>
          <a:p>
            <a:pPr lvl="1"/>
            <a:r>
              <a:rPr lang="en-GB" dirty="0" smtClean="0"/>
              <a:t>Handles requests </a:t>
            </a:r>
            <a:r>
              <a:rPr lang="en-GB" dirty="0" smtClean="0">
                <a:sym typeface="Wingdings" panose="05000000000000000000" pitchFamily="2" charset="2"/>
              </a:rPr>
              <a:t> inside Kubernetes cluster from nodes within cluster or externally to the master node (ingress network)</a:t>
            </a:r>
            <a:endParaRPr lang="en-GB" dirty="0" smtClean="0"/>
          </a:p>
          <a:p>
            <a:pPr lvl="1"/>
            <a:r>
              <a:rPr lang="en-GB" dirty="0" smtClean="0"/>
              <a:t>Usually a load balancer</a:t>
            </a:r>
          </a:p>
          <a:p>
            <a:r>
              <a:rPr lang="en-GB" dirty="0" smtClean="0"/>
              <a:t>Deployment</a:t>
            </a:r>
          </a:p>
          <a:p>
            <a:pPr lvl="1"/>
            <a:r>
              <a:rPr lang="en-GB" dirty="0" smtClean="0"/>
              <a:t>Defines desired state </a:t>
            </a:r>
            <a:r>
              <a:rPr lang="en-GB" dirty="0" smtClean="0">
                <a:sym typeface="Wingdings" panose="05000000000000000000" pitchFamily="2" charset="2"/>
              </a:rPr>
              <a:t> Kubernetes ensures this state is met e.g. the number of required nodes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3205" y="238878"/>
            <a:ext cx="1211344" cy="1211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275389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Multiple Containers in a Pod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an application in a container requires other containers to perform, place these “helper” containers in the same pod</a:t>
            </a:r>
          </a:p>
          <a:p>
            <a:r>
              <a:rPr lang="en-GB" dirty="0" smtClean="0"/>
              <a:t>They share the same namespace and refer to each other as “localhost” and can easily share the same storage</a:t>
            </a:r>
          </a:p>
          <a:p>
            <a:r>
              <a:rPr lang="en-GB" dirty="0" smtClean="0"/>
              <a:t>When we want a new instance of the application we create a new pod and the “helper” containers are also created</a:t>
            </a:r>
          </a:p>
          <a:p>
            <a:r>
              <a:rPr lang="en-GB" dirty="0" smtClean="0"/>
              <a:t>When the application dies so do the “helpers”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Should be fairly rare in practice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72292902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7170" name="Picture 2" descr="Image result for kubernet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695" y="1151050"/>
            <a:ext cx="8193199" cy="5188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5898139"/>
      </p:ext>
    </p:extLst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Minikube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Install </a:t>
            </a:r>
            <a:r>
              <a:rPr lang="en-GB" dirty="0" err="1" smtClean="0"/>
              <a:t>minikube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Local host development version of Kubernetes</a:t>
            </a:r>
            <a:br>
              <a:rPr lang="en-GB" dirty="0" smtClean="0"/>
            </a:br>
            <a:r>
              <a:rPr lang="en-GB" dirty="0" smtClean="0"/>
              <a:t>It runs in a Virtual Machine on Hyper-V</a:t>
            </a:r>
          </a:p>
          <a:p>
            <a:endParaRPr lang="en-GB" dirty="0" smtClean="0"/>
          </a:p>
          <a:p>
            <a:r>
              <a:rPr lang="en-GB" dirty="0" err="1" smtClean="0"/>
              <a:t>kubectl</a:t>
            </a:r>
            <a:r>
              <a:rPr lang="en-GB" dirty="0" smtClean="0"/>
              <a:t> (</a:t>
            </a:r>
            <a:r>
              <a:rPr lang="en-GB" dirty="0" err="1" smtClean="0"/>
              <a:t>kube</a:t>
            </a:r>
            <a:r>
              <a:rPr lang="en-GB" dirty="0" smtClean="0"/>
              <a:t> control) should also have been installed</a:t>
            </a:r>
            <a:br>
              <a:rPr lang="en-GB" dirty="0" smtClean="0"/>
            </a:br>
            <a:r>
              <a:rPr lang="en-GB" dirty="0" smtClean="0"/>
              <a:t>Command line tool for interacting with Kubernetes cluster</a:t>
            </a:r>
          </a:p>
          <a:p>
            <a:endParaRPr lang="en-GB" dirty="0"/>
          </a:p>
          <a:p>
            <a:r>
              <a:rPr lang="en-GB" dirty="0" smtClean="0"/>
              <a:t>Start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minikube</a:t>
            </a:r>
            <a:r>
              <a:rPr lang="en-GB" i="1" dirty="0" smtClean="0"/>
              <a:t> start</a:t>
            </a:r>
          </a:p>
          <a:p>
            <a:r>
              <a:rPr lang="en-GB" i="1" dirty="0" smtClean="0"/>
              <a:t>OR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smtClean="0"/>
              <a:t>	</a:t>
            </a:r>
            <a:r>
              <a:rPr lang="en-GB" i="1" dirty="0" err="1" smtClean="0"/>
              <a:t>minikube</a:t>
            </a:r>
            <a:r>
              <a:rPr lang="en-GB" i="1" dirty="0" smtClean="0"/>
              <a:t> </a:t>
            </a:r>
            <a:r>
              <a:rPr lang="en-GB" i="1" dirty="0"/>
              <a:t>start --</a:t>
            </a:r>
            <a:r>
              <a:rPr lang="en-GB" i="1" dirty="0" err="1"/>
              <a:t>vm</a:t>
            </a:r>
            <a:r>
              <a:rPr lang="en-GB" i="1" dirty="0"/>
              <a:t>-driver=</a:t>
            </a:r>
            <a:r>
              <a:rPr lang="en-GB" i="1" dirty="0" err="1"/>
              <a:t>hyperv</a:t>
            </a:r>
            <a:r>
              <a:rPr lang="en-GB" i="1" dirty="0"/>
              <a:t>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--</a:t>
            </a:r>
            <a:r>
              <a:rPr lang="en-GB" i="1" dirty="0" err="1" smtClean="0"/>
              <a:t>hyperv</a:t>
            </a:r>
            <a:r>
              <a:rPr lang="en-GB" i="1" dirty="0" smtClean="0"/>
              <a:t>-virtual-switch=</a:t>
            </a:r>
            <a:r>
              <a:rPr lang="en-GB" i="1" dirty="0" err="1" smtClean="0"/>
              <a:t>minikube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827479" y="6065520"/>
            <a:ext cx="52566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https://www.youtube.com/watch?v=1xo-0gCVhTU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021580" y="4297680"/>
            <a:ext cx="37224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May need admin rights!!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9616919"/>
      </p:ext>
    </p:extLst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Kubectl</a:t>
            </a:r>
            <a:r>
              <a:rPr lang="en-GB" dirty="0" smtClean="0"/>
              <a:t>: Command </a:t>
            </a:r>
            <a:r>
              <a:rPr lang="en-GB" dirty="0"/>
              <a:t>line </a:t>
            </a:r>
            <a:r>
              <a:rPr lang="en-GB" dirty="0" smtClean="0"/>
              <a:t>tool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" y="1724025"/>
            <a:ext cx="8627745" cy="4114800"/>
          </a:xfrm>
        </p:spPr>
        <p:txBody>
          <a:bodyPr/>
          <a:lstStyle/>
          <a:p>
            <a:r>
              <a:rPr lang="en-GB" i="1" dirty="0" err="1" smtClean="0"/>
              <a:t>kubectl</a:t>
            </a:r>
            <a:r>
              <a:rPr lang="en-GB" i="1" dirty="0" smtClean="0"/>
              <a:t> help</a:t>
            </a:r>
            <a:r>
              <a:rPr lang="en-GB" dirty="0" smtClean="0"/>
              <a:t>	OR JUST </a:t>
            </a:r>
            <a:r>
              <a:rPr lang="en-GB" dirty="0" err="1" smtClean="0"/>
              <a:t>kubectl</a:t>
            </a:r>
            <a:r>
              <a:rPr lang="en-GB" dirty="0" smtClean="0"/>
              <a:t>			displays help</a:t>
            </a:r>
          </a:p>
          <a:p>
            <a:r>
              <a:rPr lang="en-GB" i="1" dirty="0" err="1" smtClean="0"/>
              <a:t>kubectl</a:t>
            </a:r>
            <a:r>
              <a:rPr lang="en-GB" i="1" dirty="0" smtClean="0"/>
              <a:t> get pods</a:t>
            </a:r>
          </a:p>
          <a:p>
            <a:r>
              <a:rPr lang="en-GB" i="1" dirty="0" err="1" smtClean="0"/>
              <a:t>kubectl</a:t>
            </a:r>
            <a:r>
              <a:rPr lang="en-GB" i="1" dirty="0" smtClean="0"/>
              <a:t> get deployments</a:t>
            </a:r>
          </a:p>
          <a:p>
            <a:endParaRPr lang="en-GB" i="1" dirty="0" smtClean="0"/>
          </a:p>
          <a:p>
            <a:r>
              <a:rPr lang="en-GB" i="1" dirty="0" err="1"/>
              <a:t>m</a:t>
            </a:r>
            <a:r>
              <a:rPr lang="en-GB" i="1" dirty="0" err="1" smtClean="0"/>
              <a:t>inikube</a:t>
            </a:r>
            <a:r>
              <a:rPr lang="en-GB" i="1" dirty="0" smtClean="0"/>
              <a:t> dashboard</a:t>
            </a:r>
          </a:p>
          <a:p>
            <a:endParaRPr lang="en-GB" i="1" dirty="0"/>
          </a:p>
          <a:p>
            <a:endParaRPr lang="en-GB" i="1" dirty="0" smtClean="0"/>
          </a:p>
          <a:p>
            <a:r>
              <a:rPr lang="en-GB" b="1" u="sng" dirty="0" err="1" smtClean="0"/>
              <a:t>Kubectl</a:t>
            </a:r>
            <a:r>
              <a:rPr lang="en-GB" b="1" u="sng" dirty="0" smtClean="0"/>
              <a:t> Cheat Sheet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/>
              <a:t>https://kubernetes.io/docs/reference/kubectl/cheatsheet/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11446220"/>
      </p:ext>
    </p:extLst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Deployment YAML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22020"/>
            <a:ext cx="7029450" cy="4916805"/>
          </a:xfrm>
        </p:spPr>
        <p:txBody>
          <a:bodyPr/>
          <a:lstStyle/>
          <a:p>
            <a:r>
              <a:rPr lang="en-GB" dirty="0" smtClean="0"/>
              <a:t>The Kubernetes YAML file always starts with 4 top level REQUIRED fields: </a:t>
            </a:r>
            <a:r>
              <a:rPr lang="en-GB" dirty="0" err="1" smtClean="0"/>
              <a:t>apiVersion</a:t>
            </a:r>
            <a:r>
              <a:rPr lang="en-GB" dirty="0" smtClean="0"/>
              <a:t>, kind, metadata and spec</a:t>
            </a:r>
          </a:p>
          <a:p>
            <a:r>
              <a:rPr lang="en-GB" b="1" dirty="0" err="1" smtClean="0"/>
              <a:t>apiVersion</a:t>
            </a:r>
            <a:r>
              <a:rPr lang="en-GB" dirty="0" smtClean="0"/>
              <a:t>: choose the correct version</a:t>
            </a:r>
            <a:endParaRPr lang="en-GB" dirty="0"/>
          </a:p>
          <a:p>
            <a:r>
              <a:rPr lang="en-GB" b="1" dirty="0" smtClean="0"/>
              <a:t>kind</a:t>
            </a:r>
            <a:r>
              <a:rPr lang="en-GB" dirty="0" smtClean="0"/>
              <a:t>: the type of objects we are trying to create</a:t>
            </a:r>
          </a:p>
          <a:p>
            <a:pPr lvl="1"/>
            <a:r>
              <a:rPr lang="en-GB" dirty="0" smtClean="0"/>
              <a:t>POD</a:t>
            </a:r>
          </a:p>
          <a:p>
            <a:pPr lvl="1"/>
            <a:r>
              <a:rPr lang="en-GB" dirty="0" err="1" smtClean="0"/>
              <a:t>ReplicaSet</a:t>
            </a:r>
            <a:endParaRPr lang="en-GB" dirty="0" smtClean="0"/>
          </a:p>
          <a:p>
            <a:pPr lvl="1"/>
            <a:r>
              <a:rPr lang="en-GB" dirty="0" smtClean="0"/>
              <a:t>Deployment</a:t>
            </a:r>
          </a:p>
          <a:p>
            <a:pPr lvl="1"/>
            <a:r>
              <a:rPr lang="en-GB" dirty="0" smtClean="0"/>
              <a:t>Service</a:t>
            </a:r>
          </a:p>
          <a:p>
            <a:r>
              <a:rPr lang="en-GB" b="1" dirty="0" smtClean="0"/>
              <a:t>metadata</a:t>
            </a:r>
            <a:r>
              <a:rPr lang="en-GB" dirty="0" smtClean="0"/>
              <a:t>: two types of value </a:t>
            </a:r>
          </a:p>
          <a:p>
            <a:pPr lvl="1"/>
            <a:r>
              <a:rPr lang="en-GB" dirty="0" smtClean="0"/>
              <a:t>name: as simple string to name the object</a:t>
            </a:r>
          </a:p>
          <a:p>
            <a:pPr lvl="1"/>
            <a:r>
              <a:rPr lang="en-GB" dirty="0" smtClean="0"/>
              <a:t>label: the same label can be given to multiple objects allowing them to be filtered by this label</a:t>
            </a:r>
            <a:br>
              <a:rPr lang="en-GB" dirty="0" smtClean="0"/>
            </a:br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smtClean="0"/>
              <a:t>multiple labels can be specified </a:t>
            </a:r>
          </a:p>
          <a:p>
            <a:r>
              <a:rPr lang="en-GB" b="1" dirty="0" smtClean="0"/>
              <a:t>spec</a:t>
            </a:r>
            <a:r>
              <a:rPr lang="en-GB" dirty="0" smtClean="0"/>
              <a:t>: depends on the kind specified e.g. for kind=POD this would contain a field called “containers” to specify the name and the image to be used in the container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390361828"/>
      </p:ext>
    </p:extLst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a Deployment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71094" y="844550"/>
            <a:ext cx="4819566" cy="4994275"/>
          </a:xfrm>
        </p:spPr>
        <p:txBody>
          <a:bodyPr/>
          <a:lstStyle/>
          <a:p>
            <a:r>
              <a:rPr lang="en-GB" dirty="0" smtClean="0"/>
              <a:t>PART A</a:t>
            </a:r>
            <a:br>
              <a:rPr lang="en-GB" dirty="0" smtClean="0"/>
            </a:br>
            <a:r>
              <a:rPr lang="en-GB" b="1" dirty="0" smtClean="0"/>
              <a:t>kind</a:t>
            </a:r>
            <a:r>
              <a:rPr lang="en-GB" dirty="0" smtClean="0"/>
              <a:t>:  We are creating a </a:t>
            </a:r>
            <a:r>
              <a:rPr lang="en-GB" u="sng" dirty="0" smtClean="0"/>
              <a:t>service</a:t>
            </a:r>
            <a:r>
              <a:rPr lang="en-GB" dirty="0" smtClean="0"/>
              <a:t> so that the pods can be accessed outside of the cluster</a:t>
            </a:r>
            <a:br>
              <a:rPr lang="en-GB" dirty="0" smtClean="0"/>
            </a:br>
            <a:r>
              <a:rPr lang="en-GB" b="1" dirty="0" smtClean="0"/>
              <a:t>name</a:t>
            </a:r>
            <a:r>
              <a:rPr lang="en-GB" dirty="0" smtClean="0"/>
              <a:t>: the name of this service</a:t>
            </a:r>
            <a:br>
              <a:rPr lang="en-GB" dirty="0" smtClean="0"/>
            </a:br>
            <a:r>
              <a:rPr lang="en-GB" b="1" dirty="0" smtClean="0"/>
              <a:t>spec</a:t>
            </a:r>
            <a:r>
              <a:rPr lang="en-GB" dirty="0" smtClean="0"/>
              <a:t>: desired state</a:t>
            </a:r>
            <a:br>
              <a:rPr lang="en-GB" dirty="0" smtClean="0"/>
            </a:br>
            <a:r>
              <a:rPr lang="en-GB" b="1" dirty="0" smtClean="0"/>
              <a:t>selector</a:t>
            </a:r>
            <a:r>
              <a:rPr lang="en-GB" dirty="0" smtClean="0"/>
              <a:t>: Which pods should this services be applied to, in this case </a:t>
            </a:r>
            <a:r>
              <a:rPr lang="en-GB" dirty="0" smtClean="0">
                <a:solidFill>
                  <a:srgbClr val="FF0000"/>
                </a:solidFill>
              </a:rPr>
              <a:t>any pod with the “</a:t>
            </a:r>
            <a:r>
              <a:rPr lang="en-GB" dirty="0" err="1" smtClean="0">
                <a:solidFill>
                  <a:srgbClr val="FF0000"/>
                </a:solidFill>
              </a:rPr>
              <a:t>myapp</a:t>
            </a:r>
            <a:r>
              <a:rPr lang="en-GB" dirty="0" smtClean="0">
                <a:solidFill>
                  <a:srgbClr val="FF0000"/>
                </a:solidFill>
              </a:rPr>
              <a:t>” label </a:t>
            </a:r>
            <a:r>
              <a:rPr lang="en-GB" dirty="0" smtClean="0"/>
              <a:t>applied to the pod (see Part B)</a:t>
            </a:r>
            <a:br>
              <a:rPr lang="en-GB" dirty="0" smtClean="0"/>
            </a:br>
            <a:r>
              <a:rPr lang="en-GB" b="1" dirty="0" smtClean="0"/>
              <a:t>type</a:t>
            </a:r>
            <a:r>
              <a:rPr lang="en-GB" dirty="0" smtClean="0"/>
              <a:t>: load balance across the replicated application nodes (see Part B where 5 nodes are chosen)</a:t>
            </a:r>
            <a:br>
              <a:rPr lang="en-GB" dirty="0" smtClean="0"/>
            </a:br>
            <a:r>
              <a:rPr lang="en-GB" b="1" dirty="0" smtClean="0"/>
              <a:t>port</a:t>
            </a:r>
            <a:r>
              <a:rPr lang="en-GB" dirty="0" smtClean="0"/>
              <a:t>: </a:t>
            </a:r>
            <a:r>
              <a:rPr lang="en-GB" dirty="0"/>
              <a:t>Port accessible inside cluster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err="1" smtClean="0"/>
              <a:t>targetPort</a:t>
            </a:r>
            <a:r>
              <a:rPr lang="en-GB" dirty="0" smtClean="0"/>
              <a:t>: </a:t>
            </a:r>
            <a:r>
              <a:rPr lang="en-GB" dirty="0"/>
              <a:t>Port to forward to inside the pod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err="1" smtClean="0"/>
              <a:t>nodePort</a:t>
            </a:r>
            <a:r>
              <a:rPr lang="en-GB" dirty="0" smtClean="0"/>
              <a:t>: </a:t>
            </a:r>
            <a:r>
              <a:rPr lang="en-GB" dirty="0"/>
              <a:t>Port accessible outside </a:t>
            </a:r>
            <a:r>
              <a:rPr lang="en-GB" dirty="0" smtClean="0"/>
              <a:t>cluster</a:t>
            </a:r>
            <a:br>
              <a:rPr lang="en-GB" dirty="0" smtClean="0"/>
            </a:br>
            <a:r>
              <a:rPr lang="en-GB" dirty="0" smtClean="0"/>
              <a:t>SEE DIAGRAM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39221" y="844550"/>
            <a:ext cx="4111799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 smtClean="0"/>
              <a:t>deployment.yml</a:t>
            </a:r>
            <a:endParaRPr lang="en-GB" b="1" u="sng" dirty="0" smtClean="0"/>
          </a:p>
          <a:p>
            <a:r>
              <a:rPr lang="en-GB" dirty="0" smtClean="0"/>
              <a:t>---</a:t>
            </a:r>
            <a:endParaRPr lang="en-GB" dirty="0"/>
          </a:p>
          <a:p>
            <a:r>
              <a:rPr lang="en-GB" dirty="0"/>
              <a:t>kind: Service</a:t>
            </a:r>
          </a:p>
          <a:p>
            <a:r>
              <a:rPr lang="en-GB" dirty="0" err="1"/>
              <a:t>apiVersion</a:t>
            </a:r>
            <a:r>
              <a:rPr lang="en-GB" dirty="0"/>
              <a:t>: v1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</a:t>
            </a:r>
            <a:r>
              <a:rPr lang="en-GB" dirty="0" err="1"/>
              <a:t>exampleservice</a:t>
            </a:r>
            <a:endParaRPr lang="en-GB" dirty="0"/>
          </a:p>
          <a:p>
            <a:r>
              <a:rPr lang="en-GB" dirty="0"/>
              <a:t>spec:</a:t>
            </a:r>
          </a:p>
          <a:p>
            <a:r>
              <a:rPr lang="en-GB" dirty="0"/>
              <a:t>  selector:</a:t>
            </a:r>
          </a:p>
          <a:p>
            <a:r>
              <a:rPr lang="en-GB" dirty="0"/>
              <a:t>    app: </a:t>
            </a:r>
            <a:r>
              <a:rPr lang="en-GB" dirty="0" err="1"/>
              <a:t>myapp</a:t>
            </a:r>
            <a:endParaRPr lang="en-GB" dirty="0"/>
          </a:p>
          <a:p>
            <a:r>
              <a:rPr lang="en-GB" dirty="0"/>
              <a:t>  ports:</a:t>
            </a:r>
          </a:p>
          <a:p>
            <a:r>
              <a:rPr lang="en-GB" dirty="0"/>
              <a:t>    - protocol: "</a:t>
            </a:r>
            <a:r>
              <a:rPr lang="en-GB" dirty="0" smtClean="0"/>
              <a:t>TCP"</a:t>
            </a:r>
          </a:p>
          <a:p>
            <a:r>
              <a:rPr lang="en-GB" dirty="0" smtClean="0"/>
              <a:t>      </a:t>
            </a:r>
            <a:r>
              <a:rPr lang="en-GB" dirty="0"/>
              <a:t>port: </a:t>
            </a:r>
            <a:r>
              <a:rPr lang="en-GB" dirty="0" smtClean="0"/>
              <a:t>8080</a:t>
            </a:r>
          </a:p>
          <a:p>
            <a:r>
              <a:rPr lang="en-GB" dirty="0" smtClean="0"/>
              <a:t>      </a:t>
            </a:r>
            <a:r>
              <a:rPr lang="en-GB" dirty="0" err="1" smtClean="0"/>
              <a:t>targetPort</a:t>
            </a:r>
            <a:r>
              <a:rPr lang="en-GB" dirty="0" smtClean="0"/>
              <a:t>: 80  </a:t>
            </a:r>
          </a:p>
          <a:p>
            <a:r>
              <a:rPr lang="en-GB" dirty="0" smtClean="0"/>
              <a:t>      </a:t>
            </a:r>
            <a:r>
              <a:rPr lang="en-GB" dirty="0" err="1"/>
              <a:t>nodePort</a:t>
            </a:r>
            <a:r>
              <a:rPr lang="en-GB" dirty="0"/>
              <a:t>: </a:t>
            </a:r>
            <a:r>
              <a:rPr lang="en-GB" dirty="0" smtClean="0"/>
              <a:t>30001</a:t>
            </a:r>
            <a:endParaRPr lang="en-GB" dirty="0"/>
          </a:p>
          <a:p>
            <a:r>
              <a:rPr lang="en-GB" dirty="0"/>
              <a:t>  type: </a:t>
            </a:r>
            <a:r>
              <a:rPr lang="en-GB" dirty="0" err="1"/>
              <a:t>LoadBalancer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CONTINUED NEXT SLIDE</a:t>
            </a:r>
            <a:endParaRPr lang="en-GB" dirty="0"/>
          </a:p>
          <a:p>
            <a:r>
              <a:rPr lang="en-GB" dirty="0" smtClean="0"/>
              <a:t>Next part of file handles deployment, so service above will start first</a:t>
            </a:r>
          </a:p>
        </p:txBody>
      </p:sp>
      <p:sp>
        <p:nvSpPr>
          <p:cNvPr id="6" name="Right Brace 5"/>
          <p:cNvSpPr/>
          <p:nvPr/>
        </p:nvSpPr>
        <p:spPr bwMode="auto">
          <a:xfrm>
            <a:off x="2377440" y="3647975"/>
            <a:ext cx="597535" cy="1132172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 rot="16200000">
            <a:off x="2321523" y="3898250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Repeat as </a:t>
            </a:r>
            <a:r>
              <a:rPr lang="en-GB" dirty="0" err="1" smtClean="0"/>
              <a:t>reqd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377440" y="762606"/>
            <a:ext cx="18211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Check online for Kubernetes versions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>
            <a:off x="1897380" y="1537499"/>
            <a:ext cx="579120" cy="33221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921125456"/>
      </p:ext>
    </p:extLst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 bwMode="auto">
          <a:xfrm>
            <a:off x="2112744" y="160020"/>
            <a:ext cx="6871235" cy="6377305"/>
          </a:xfrm>
          <a:prstGeom prst="rect">
            <a:avLst/>
          </a:prstGeom>
          <a:noFill/>
          <a:ln w="3810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6598920" y="449580"/>
            <a:ext cx="2209800" cy="221742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Node</a:t>
            </a:r>
          </a:p>
        </p:txBody>
      </p:sp>
      <p:sp>
        <p:nvSpPr>
          <p:cNvPr id="6" name="Rectangle 5"/>
          <p:cNvSpPr/>
          <p:nvPr/>
        </p:nvSpPr>
        <p:spPr bwMode="auto">
          <a:xfrm>
            <a:off x="6614160" y="2807970"/>
            <a:ext cx="2194560" cy="343281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Node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6922135" y="3200400"/>
            <a:ext cx="1783080" cy="1028700"/>
            <a:chOff x="2083435" y="1927860"/>
            <a:chExt cx="1783080" cy="1524000"/>
          </a:xfrm>
        </p:grpSpPr>
        <p:sp>
          <p:nvSpPr>
            <p:cNvPr id="7" name="Rounded Rectangle 6"/>
            <p:cNvSpPr/>
            <p:nvPr/>
          </p:nvSpPr>
          <p:spPr bwMode="auto">
            <a:xfrm>
              <a:off x="2083435" y="1927860"/>
              <a:ext cx="1783080" cy="1524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Pod</a:t>
              </a:r>
            </a:p>
          </p:txBody>
        </p:sp>
        <p:sp>
          <p:nvSpPr>
            <p:cNvPr id="8" name="Oval 7"/>
            <p:cNvSpPr/>
            <p:nvPr/>
          </p:nvSpPr>
          <p:spPr bwMode="auto">
            <a:xfrm>
              <a:off x="2217420" y="2686484"/>
              <a:ext cx="1196340" cy="342901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Container</a:t>
              </a: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6922135" y="1062990"/>
            <a:ext cx="1783080" cy="1524000"/>
            <a:chOff x="2083435" y="1927860"/>
            <a:chExt cx="1783080" cy="1524000"/>
          </a:xfrm>
        </p:grpSpPr>
        <p:sp>
          <p:nvSpPr>
            <p:cNvPr id="13" name="Rounded Rectangle 12"/>
            <p:cNvSpPr/>
            <p:nvPr/>
          </p:nvSpPr>
          <p:spPr bwMode="auto">
            <a:xfrm>
              <a:off x="2083435" y="1927860"/>
              <a:ext cx="1783080" cy="1524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Pod</a:t>
              </a:r>
            </a:p>
          </p:txBody>
        </p:sp>
        <p:sp>
          <p:nvSpPr>
            <p:cNvPr id="14" name="Oval 13"/>
            <p:cNvSpPr/>
            <p:nvPr/>
          </p:nvSpPr>
          <p:spPr bwMode="auto">
            <a:xfrm>
              <a:off x="2514600" y="2430780"/>
              <a:ext cx="1196340" cy="3429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Container</a:t>
              </a:r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6922135" y="4456000"/>
            <a:ext cx="1783080" cy="1524000"/>
            <a:chOff x="2083435" y="1927860"/>
            <a:chExt cx="1783080" cy="1524000"/>
          </a:xfrm>
        </p:grpSpPr>
        <p:sp>
          <p:nvSpPr>
            <p:cNvPr id="17" name="Rounded Rectangle 16"/>
            <p:cNvSpPr/>
            <p:nvPr/>
          </p:nvSpPr>
          <p:spPr bwMode="auto">
            <a:xfrm>
              <a:off x="2083435" y="1927860"/>
              <a:ext cx="1783080" cy="1524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Pod</a:t>
              </a:r>
            </a:p>
          </p:txBody>
        </p:sp>
        <p:sp>
          <p:nvSpPr>
            <p:cNvPr id="18" name="Oval 17"/>
            <p:cNvSpPr/>
            <p:nvPr/>
          </p:nvSpPr>
          <p:spPr bwMode="auto">
            <a:xfrm>
              <a:off x="2217420" y="2430780"/>
              <a:ext cx="1196340" cy="3429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Container</a:t>
              </a:r>
            </a:p>
          </p:txBody>
        </p:sp>
        <p:sp>
          <p:nvSpPr>
            <p:cNvPr id="19" name="Oval 18"/>
            <p:cNvSpPr/>
            <p:nvPr/>
          </p:nvSpPr>
          <p:spPr bwMode="auto">
            <a:xfrm>
              <a:off x="2217420" y="2914650"/>
              <a:ext cx="1196340" cy="3429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Container</a:t>
              </a:r>
            </a:p>
          </p:txBody>
        </p:sp>
      </p:grpSp>
      <p:sp>
        <p:nvSpPr>
          <p:cNvPr id="20" name="Cloud 19"/>
          <p:cNvSpPr/>
          <p:nvPr/>
        </p:nvSpPr>
        <p:spPr bwMode="auto">
          <a:xfrm>
            <a:off x="3323908" y="4086430"/>
            <a:ext cx="2148840" cy="1744980"/>
          </a:xfrm>
          <a:prstGeom prst="cloud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Service</a:t>
            </a:r>
          </a:p>
        </p:txBody>
      </p:sp>
      <p:sp>
        <p:nvSpPr>
          <p:cNvPr id="21" name="Cloud 20"/>
          <p:cNvSpPr/>
          <p:nvPr/>
        </p:nvSpPr>
        <p:spPr bwMode="auto">
          <a:xfrm>
            <a:off x="3230880" y="2061210"/>
            <a:ext cx="2148840" cy="1744980"/>
          </a:xfrm>
          <a:prstGeom prst="cloud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Service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2225040" y="264914"/>
            <a:ext cx="1364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Kubernetes</a:t>
            </a:r>
            <a:endParaRPr lang="en-GB" dirty="0"/>
          </a:p>
        </p:txBody>
      </p:sp>
      <p:sp>
        <p:nvSpPr>
          <p:cNvPr id="24" name="Oval 23"/>
          <p:cNvSpPr/>
          <p:nvPr/>
        </p:nvSpPr>
        <p:spPr bwMode="auto">
          <a:xfrm>
            <a:off x="1684020" y="3467100"/>
            <a:ext cx="990600" cy="70866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Ingress</a:t>
            </a:r>
          </a:p>
        </p:txBody>
      </p:sp>
      <p:cxnSp>
        <p:nvCxnSpPr>
          <p:cNvPr id="26" name="Straight Arrow Connector 25"/>
          <p:cNvCxnSpPr>
            <a:stCxn id="24" idx="6"/>
          </p:cNvCxnSpPr>
          <p:nvPr/>
        </p:nvCxnSpPr>
        <p:spPr bwMode="auto">
          <a:xfrm flipV="1">
            <a:off x="2674620" y="3369945"/>
            <a:ext cx="635553" cy="451485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" name="Straight Arrow Connector 27"/>
          <p:cNvCxnSpPr>
            <a:endCxn id="14" idx="2"/>
          </p:cNvCxnSpPr>
          <p:nvPr/>
        </p:nvCxnSpPr>
        <p:spPr bwMode="auto">
          <a:xfrm flipV="1">
            <a:off x="5271294" y="1737360"/>
            <a:ext cx="2082006" cy="781583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0" name="Straight Arrow Connector 29"/>
          <p:cNvCxnSpPr>
            <a:stCxn id="21" idx="0"/>
          </p:cNvCxnSpPr>
          <p:nvPr/>
        </p:nvCxnSpPr>
        <p:spPr bwMode="auto">
          <a:xfrm>
            <a:off x="5377929" y="2933700"/>
            <a:ext cx="1678191" cy="872490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1" name="TextBox 30"/>
          <p:cNvSpPr txBox="1"/>
          <p:nvPr/>
        </p:nvSpPr>
        <p:spPr>
          <a:xfrm>
            <a:off x="213360" y="4671060"/>
            <a:ext cx="15696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External Host</a:t>
            </a:r>
          </a:p>
          <a:p>
            <a:r>
              <a:rPr lang="en-GB" dirty="0" smtClean="0"/>
              <a:t>Application</a:t>
            </a:r>
          </a:p>
          <a:p>
            <a:r>
              <a:rPr lang="en-GB" dirty="0" smtClean="0"/>
              <a:t>e.g. Http</a:t>
            </a:r>
            <a:endParaRPr lang="en-GB" dirty="0"/>
          </a:p>
        </p:txBody>
      </p:sp>
      <p:cxnSp>
        <p:nvCxnSpPr>
          <p:cNvPr id="33" name="Straight Arrow Connector 32"/>
          <p:cNvCxnSpPr>
            <a:stCxn id="31" idx="0"/>
            <a:endCxn id="24" idx="3"/>
          </p:cNvCxnSpPr>
          <p:nvPr/>
        </p:nvCxnSpPr>
        <p:spPr bwMode="auto">
          <a:xfrm flipV="1">
            <a:off x="998190" y="4071979"/>
            <a:ext cx="830900" cy="599081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4" name="Straight Arrow Connector 33"/>
          <p:cNvCxnSpPr/>
          <p:nvPr/>
        </p:nvCxnSpPr>
        <p:spPr bwMode="auto">
          <a:xfrm>
            <a:off x="5377929" y="5124450"/>
            <a:ext cx="1678191" cy="469940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6" name="Straight Arrow Connector 35"/>
          <p:cNvCxnSpPr>
            <a:endCxn id="51" idx="6"/>
          </p:cNvCxnSpPr>
          <p:nvPr/>
        </p:nvCxnSpPr>
        <p:spPr bwMode="auto">
          <a:xfrm flipH="1" flipV="1">
            <a:off x="5271294" y="4253865"/>
            <a:ext cx="1784827" cy="859156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9" name="Straight Arrow Connector 38"/>
          <p:cNvCxnSpPr>
            <a:endCxn id="51" idx="7"/>
          </p:cNvCxnSpPr>
          <p:nvPr/>
        </p:nvCxnSpPr>
        <p:spPr bwMode="auto">
          <a:xfrm flipH="1">
            <a:off x="5241472" y="1908810"/>
            <a:ext cx="2523308" cy="2273059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5" name="TextBox 44"/>
          <p:cNvSpPr txBox="1"/>
          <p:nvPr/>
        </p:nvSpPr>
        <p:spPr>
          <a:xfrm>
            <a:off x="2564716" y="696115"/>
            <a:ext cx="3017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Containers can talk internally to each other via services using the “port” number</a:t>
            </a:r>
            <a:endParaRPr lang="en-GB" dirty="0"/>
          </a:p>
        </p:txBody>
      </p:sp>
      <p:sp>
        <p:nvSpPr>
          <p:cNvPr id="46" name="TextBox 45"/>
          <p:cNvSpPr txBox="1"/>
          <p:nvPr/>
        </p:nvSpPr>
        <p:spPr>
          <a:xfrm>
            <a:off x="0" y="2155458"/>
            <a:ext cx="175639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Can externally connect to services using</a:t>
            </a:r>
          </a:p>
          <a:p>
            <a:r>
              <a:rPr lang="en-GB" dirty="0" smtClean="0"/>
              <a:t>“</a:t>
            </a:r>
            <a:r>
              <a:rPr lang="en-GB" dirty="0" err="1" smtClean="0"/>
              <a:t>nodePort</a:t>
            </a:r>
            <a:r>
              <a:rPr lang="en-GB" dirty="0" smtClean="0"/>
              <a:t>” number </a:t>
            </a:r>
            <a:endParaRPr lang="en-GB" dirty="0"/>
          </a:p>
        </p:txBody>
      </p:sp>
      <p:sp>
        <p:nvSpPr>
          <p:cNvPr id="47" name="TextBox 46"/>
          <p:cNvSpPr txBox="1"/>
          <p:nvPr/>
        </p:nvSpPr>
        <p:spPr>
          <a:xfrm>
            <a:off x="474318" y="3717098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 smtClean="0">
                <a:solidFill>
                  <a:srgbClr val="FF0000"/>
                </a:solidFill>
              </a:rPr>
              <a:t>nodePort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8" name="Oval 47"/>
          <p:cNvSpPr/>
          <p:nvPr/>
        </p:nvSpPr>
        <p:spPr bwMode="auto">
          <a:xfrm>
            <a:off x="1746576" y="3927709"/>
            <a:ext cx="203636" cy="203636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4797965" y="3645140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port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51" name="Oval 50"/>
          <p:cNvSpPr/>
          <p:nvPr/>
        </p:nvSpPr>
        <p:spPr bwMode="auto">
          <a:xfrm>
            <a:off x="5067658" y="4152047"/>
            <a:ext cx="203636" cy="203636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52" name="Oval 51"/>
          <p:cNvSpPr/>
          <p:nvPr/>
        </p:nvSpPr>
        <p:spPr bwMode="auto">
          <a:xfrm>
            <a:off x="7303235" y="1648647"/>
            <a:ext cx="203636" cy="203636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5984502" y="1404637"/>
            <a:ext cx="1287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 smtClean="0">
                <a:solidFill>
                  <a:srgbClr val="FF0000"/>
                </a:solidFill>
              </a:rPr>
              <a:t>targetPort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4988943"/>
      </p:ext>
    </p:extLst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a Deployment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8220" y="906780"/>
            <a:ext cx="4200924" cy="4932045"/>
          </a:xfrm>
        </p:spPr>
        <p:txBody>
          <a:bodyPr/>
          <a:lstStyle/>
          <a:p>
            <a:r>
              <a:rPr lang="en-GB" dirty="0" smtClean="0"/>
              <a:t>PART B</a:t>
            </a:r>
            <a:br>
              <a:rPr lang="en-GB" dirty="0" smtClean="0"/>
            </a:br>
            <a:r>
              <a:rPr lang="en-GB" b="1" dirty="0" smtClean="0"/>
              <a:t>kind</a:t>
            </a:r>
            <a:r>
              <a:rPr lang="en-GB" dirty="0" smtClean="0"/>
              <a:t>: Deployment</a:t>
            </a:r>
            <a:br>
              <a:rPr lang="en-GB" dirty="0" smtClean="0"/>
            </a:br>
            <a:r>
              <a:rPr lang="en-GB" b="1" dirty="0" smtClean="0"/>
              <a:t>name</a:t>
            </a:r>
            <a:r>
              <a:rPr lang="en-GB" dirty="0" smtClean="0"/>
              <a:t>: name selected by us for this deployment “</a:t>
            </a:r>
            <a:r>
              <a:rPr lang="en-GB" dirty="0" err="1" smtClean="0"/>
              <a:t>myappdeployment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b="1" dirty="0" smtClean="0"/>
              <a:t>spec</a:t>
            </a:r>
            <a:r>
              <a:rPr lang="en-GB" dirty="0" smtClean="0"/>
              <a:t>: Defines the desired state of our application</a:t>
            </a:r>
            <a:br>
              <a:rPr lang="en-GB" dirty="0" smtClean="0"/>
            </a:br>
            <a:r>
              <a:rPr lang="en-GB" b="1" dirty="0" smtClean="0"/>
              <a:t>replicas</a:t>
            </a:r>
            <a:r>
              <a:rPr lang="en-GB" dirty="0" smtClean="0"/>
              <a:t>: number of nodes required (5 in this case)</a:t>
            </a:r>
            <a:br>
              <a:rPr lang="en-GB" dirty="0" smtClean="0"/>
            </a:br>
            <a:r>
              <a:rPr lang="en-GB" b="1" dirty="0" smtClean="0"/>
              <a:t>app</a:t>
            </a:r>
            <a:r>
              <a:rPr lang="en-GB" dirty="0" smtClean="0"/>
              <a:t>: name of the application </a:t>
            </a:r>
            <a:r>
              <a:rPr lang="en-GB" dirty="0" smtClean="0">
                <a:solidFill>
                  <a:srgbClr val="FF0000"/>
                </a:solidFill>
              </a:rPr>
              <a:t>“</a:t>
            </a:r>
            <a:r>
              <a:rPr lang="en-GB" dirty="0" err="1" smtClean="0">
                <a:solidFill>
                  <a:srgbClr val="FF0000"/>
                </a:solidFill>
              </a:rPr>
              <a:t>myapp</a:t>
            </a:r>
            <a:r>
              <a:rPr lang="en-GB" dirty="0" smtClean="0">
                <a:solidFill>
                  <a:srgbClr val="FF0000"/>
                </a:solidFill>
              </a:rPr>
              <a:t>” applied as a label to the pod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containers</a:t>
            </a:r>
            <a:r>
              <a:rPr lang="en-GB" dirty="0" smtClean="0"/>
              <a:t>: details for the container(s) required</a:t>
            </a:r>
            <a:br>
              <a:rPr lang="en-GB" dirty="0" smtClean="0"/>
            </a:br>
            <a:r>
              <a:rPr lang="en-GB" dirty="0" smtClean="0"/>
              <a:t>   </a:t>
            </a:r>
            <a:r>
              <a:rPr lang="en-GB" b="1" dirty="0" smtClean="0"/>
              <a:t>name</a:t>
            </a:r>
            <a:r>
              <a:rPr lang="en-GB" dirty="0" smtClean="0"/>
              <a:t>: the container name</a:t>
            </a:r>
            <a:br>
              <a:rPr lang="en-GB" dirty="0" smtClean="0"/>
            </a:br>
            <a:r>
              <a:rPr lang="en-GB" dirty="0" smtClean="0"/>
              <a:t>   </a:t>
            </a:r>
            <a:r>
              <a:rPr lang="en-GB" b="1" dirty="0" smtClean="0"/>
              <a:t>image:</a:t>
            </a:r>
            <a:r>
              <a:rPr lang="en-GB" dirty="0" smtClean="0"/>
              <a:t> image to be pulled and run</a:t>
            </a:r>
            <a:br>
              <a:rPr lang="en-GB" dirty="0" smtClean="0"/>
            </a:br>
            <a:r>
              <a:rPr lang="en-GB" dirty="0" smtClean="0"/>
              <a:t>   </a:t>
            </a:r>
            <a:r>
              <a:rPr lang="en-GB" b="1" dirty="0" err="1" smtClean="0"/>
              <a:t>containerPort</a:t>
            </a:r>
            <a:r>
              <a:rPr lang="en-GB" dirty="0" smtClean="0"/>
              <a:t>: port exposed inside the container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39221" y="844550"/>
            <a:ext cx="5803439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 smtClean="0"/>
              <a:t>deployment.yml</a:t>
            </a:r>
            <a:endParaRPr lang="en-GB" b="1" u="sng" dirty="0" smtClean="0"/>
          </a:p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CONTINUED FROM PREVIOUS SLIDE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---</a:t>
            </a:r>
            <a:endParaRPr lang="en-GB" dirty="0"/>
          </a:p>
          <a:p>
            <a:r>
              <a:rPr lang="en-GB" dirty="0" err="1"/>
              <a:t>apiVersion</a:t>
            </a:r>
            <a:r>
              <a:rPr lang="en-GB" dirty="0"/>
              <a:t>: extensions/v1beta1</a:t>
            </a:r>
          </a:p>
          <a:p>
            <a:r>
              <a:rPr lang="en-GB" dirty="0"/>
              <a:t>kind: Deployment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</a:t>
            </a:r>
            <a:r>
              <a:rPr lang="en-GB" dirty="0" err="1" smtClean="0"/>
              <a:t>myapp</a:t>
            </a:r>
            <a:r>
              <a:rPr lang="en-GB" dirty="0" smtClean="0"/>
              <a:t>-deployment</a:t>
            </a:r>
            <a:endParaRPr lang="en-GB" dirty="0"/>
          </a:p>
          <a:p>
            <a:r>
              <a:rPr lang="en-GB" dirty="0"/>
              <a:t>spec:</a:t>
            </a:r>
          </a:p>
          <a:p>
            <a:r>
              <a:rPr lang="en-GB" dirty="0"/>
              <a:t>  replicas: 5</a:t>
            </a:r>
          </a:p>
          <a:p>
            <a:r>
              <a:rPr lang="en-GB" dirty="0"/>
              <a:t>  template:</a:t>
            </a:r>
          </a:p>
          <a:p>
            <a:r>
              <a:rPr lang="en-GB" dirty="0"/>
              <a:t>    metadata:</a:t>
            </a:r>
          </a:p>
          <a:p>
            <a:r>
              <a:rPr lang="en-GB" dirty="0"/>
              <a:t>      labels:</a:t>
            </a:r>
          </a:p>
          <a:p>
            <a:r>
              <a:rPr lang="en-GB" dirty="0"/>
              <a:t>        app: </a:t>
            </a:r>
            <a:r>
              <a:rPr lang="en-GB" dirty="0" err="1"/>
              <a:t>myapp</a:t>
            </a:r>
            <a:endParaRPr lang="en-GB" dirty="0"/>
          </a:p>
          <a:p>
            <a:r>
              <a:rPr lang="en-GB" dirty="0"/>
              <a:t>    spec:</a:t>
            </a:r>
          </a:p>
          <a:p>
            <a:r>
              <a:rPr lang="en-GB" dirty="0"/>
              <a:t>      containers:</a:t>
            </a:r>
          </a:p>
          <a:p>
            <a:r>
              <a:rPr lang="en-GB" dirty="0"/>
              <a:t>        - name: </a:t>
            </a:r>
            <a:r>
              <a:rPr lang="en-GB" dirty="0" err="1" smtClean="0"/>
              <a:t>myapp</a:t>
            </a:r>
            <a:r>
              <a:rPr lang="en-GB" dirty="0" smtClean="0"/>
              <a:t>-container</a:t>
            </a:r>
            <a:endParaRPr lang="en-GB" dirty="0"/>
          </a:p>
          <a:p>
            <a:r>
              <a:rPr lang="en-GB" dirty="0"/>
              <a:t>          image: </a:t>
            </a:r>
            <a:r>
              <a:rPr lang="en-GB" dirty="0" smtClean="0"/>
              <a:t>YOUR_DOCKER_ID/exampleapp:v1.0.0</a:t>
            </a:r>
            <a:endParaRPr lang="en-GB" dirty="0"/>
          </a:p>
          <a:p>
            <a:r>
              <a:rPr lang="en-GB" dirty="0"/>
              <a:t>          ports:</a:t>
            </a:r>
          </a:p>
          <a:p>
            <a:r>
              <a:rPr lang="en-GB" dirty="0"/>
              <a:t>            - </a:t>
            </a:r>
            <a:r>
              <a:rPr lang="en-GB" dirty="0" err="1"/>
              <a:t>containerPort</a:t>
            </a:r>
            <a:r>
              <a:rPr lang="en-GB" dirty="0"/>
              <a:t>: </a:t>
            </a:r>
            <a:r>
              <a:rPr lang="en-GB" dirty="0" smtClean="0"/>
              <a:t>80</a:t>
            </a:r>
            <a:endParaRPr lang="en-GB" dirty="0"/>
          </a:p>
        </p:txBody>
      </p:sp>
      <p:sp>
        <p:nvSpPr>
          <p:cNvPr id="6" name="Right Brace 5"/>
          <p:cNvSpPr/>
          <p:nvPr/>
        </p:nvSpPr>
        <p:spPr bwMode="auto">
          <a:xfrm>
            <a:off x="3406402" y="5279760"/>
            <a:ext cx="597535" cy="139446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205705" y="4910428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Repeat as </a:t>
            </a:r>
            <a:r>
              <a:rPr lang="en-GB" dirty="0" err="1" smtClean="0"/>
              <a:t>reqd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392505" y="583614"/>
            <a:ext cx="2335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Check online for Kubernetes versions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2865120" y="1229945"/>
            <a:ext cx="487680" cy="84455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949488992"/>
      </p:ext>
    </p:extLst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Apps in </a:t>
            </a:r>
            <a:r>
              <a:rPr lang="en-GB" dirty="0" err="1" smtClean="0"/>
              <a:t>Kerbenetes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50" y="1082040"/>
            <a:ext cx="7029450" cy="4741545"/>
          </a:xfrm>
        </p:spPr>
        <p:txBody>
          <a:bodyPr/>
          <a:lstStyle/>
          <a:p>
            <a:r>
              <a:rPr lang="en-GB" dirty="0" smtClean="0"/>
              <a:t>Don’t forget when you build your applications for Docker you push them to a repository and this is the “image”</a:t>
            </a:r>
          </a:p>
          <a:p>
            <a:r>
              <a:rPr lang="en-GB" dirty="0" smtClean="0"/>
              <a:t>Hence, to run an </a:t>
            </a:r>
            <a:r>
              <a:rPr lang="en-GB" dirty="0" err="1" smtClean="0"/>
              <a:t>nginx</a:t>
            </a:r>
            <a:r>
              <a:rPr lang="en-GB" dirty="0" smtClean="0"/>
              <a:t> application image that you built, tagged and pushed to the private and public repositories the files changes might look like this: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2844006"/>
            <a:ext cx="4275529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spec: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replicas: 5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template: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metadata: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labels: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  app: </a:t>
            </a:r>
            <a:r>
              <a:rPr lang="en-GB" dirty="0" err="1" smtClean="0">
                <a:solidFill>
                  <a:schemeClr val="bg1">
                    <a:lumMod val="75000"/>
                  </a:schemeClr>
                </a:solidFill>
              </a:rPr>
              <a:t>nginx</a:t>
            </a:r>
            <a:r>
              <a:rPr lang="en-GB" dirty="0" smtClean="0">
                <a:solidFill>
                  <a:schemeClr val="bg1">
                    <a:lumMod val="75000"/>
                  </a:schemeClr>
                </a:solidFill>
              </a:rPr>
              <a:t>-app</a:t>
            </a:r>
            <a:endParaRPr lang="en-GB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spec: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containers: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  - name: </a:t>
            </a:r>
            <a:r>
              <a:rPr lang="en-GB" dirty="0" err="1" smtClean="0">
                <a:solidFill>
                  <a:schemeClr val="bg1">
                    <a:lumMod val="75000"/>
                  </a:schemeClr>
                </a:solidFill>
              </a:rPr>
              <a:t>nginx</a:t>
            </a:r>
            <a:r>
              <a:rPr lang="en-GB" dirty="0" smtClean="0">
                <a:solidFill>
                  <a:schemeClr val="bg1">
                    <a:lumMod val="75000"/>
                  </a:schemeClr>
                </a:solidFill>
              </a:rPr>
              <a:t>-app-container</a:t>
            </a:r>
            <a:endParaRPr lang="en-GB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GB" b="1" dirty="0"/>
              <a:t>          </a:t>
            </a:r>
            <a:r>
              <a:rPr lang="en-GB" b="1" dirty="0">
                <a:solidFill>
                  <a:srgbClr val="FF0000"/>
                </a:solidFill>
              </a:rPr>
              <a:t>image: </a:t>
            </a:r>
            <a:r>
              <a:rPr lang="en-GB" b="1" i="1" dirty="0"/>
              <a:t>127.0.0.1:5000/</a:t>
            </a:r>
            <a:r>
              <a:rPr lang="en-GB" b="1" i="1" dirty="0">
                <a:solidFill>
                  <a:srgbClr val="0070C0"/>
                </a:solidFill>
              </a:rPr>
              <a:t>my-</a:t>
            </a:r>
            <a:r>
              <a:rPr lang="en-GB" b="1" i="1" dirty="0" err="1">
                <a:solidFill>
                  <a:srgbClr val="0070C0"/>
                </a:solidFill>
              </a:rPr>
              <a:t>nginx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    ports: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      - </a:t>
            </a:r>
            <a:r>
              <a:rPr lang="en-GB" dirty="0" err="1">
                <a:solidFill>
                  <a:schemeClr val="bg1">
                    <a:lumMod val="75000"/>
                  </a:schemeClr>
                </a:solidFill>
              </a:rPr>
              <a:t>containerPort</a:t>
            </a:r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: 80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114800" y="2926080"/>
            <a:ext cx="4339650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spec: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replicas: 5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template: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metadata: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labels: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  app: </a:t>
            </a:r>
            <a:r>
              <a:rPr lang="en-GB" dirty="0" err="1" smtClean="0">
                <a:solidFill>
                  <a:schemeClr val="bg1">
                    <a:lumMod val="75000"/>
                  </a:schemeClr>
                </a:solidFill>
              </a:rPr>
              <a:t>nginx</a:t>
            </a:r>
            <a:r>
              <a:rPr lang="en-GB" dirty="0" smtClean="0">
                <a:solidFill>
                  <a:schemeClr val="bg1">
                    <a:lumMod val="75000"/>
                  </a:schemeClr>
                </a:solidFill>
              </a:rPr>
              <a:t>-app</a:t>
            </a:r>
            <a:endParaRPr lang="en-GB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spec: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containers: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  - name: </a:t>
            </a:r>
            <a:r>
              <a:rPr lang="en-GB" dirty="0" err="1" smtClean="0">
                <a:solidFill>
                  <a:schemeClr val="bg1">
                    <a:lumMod val="75000"/>
                  </a:schemeClr>
                </a:solidFill>
              </a:rPr>
              <a:t>nginx</a:t>
            </a:r>
            <a:r>
              <a:rPr lang="en-GB" dirty="0" smtClean="0">
                <a:solidFill>
                  <a:schemeClr val="bg1">
                    <a:lumMod val="75000"/>
                  </a:schemeClr>
                </a:solidFill>
              </a:rPr>
              <a:t>-app-container</a:t>
            </a:r>
            <a:endParaRPr lang="en-GB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GB" b="1" dirty="0"/>
              <a:t>          </a:t>
            </a:r>
            <a:r>
              <a:rPr lang="en-GB" b="1" dirty="0">
                <a:solidFill>
                  <a:srgbClr val="FF0000"/>
                </a:solidFill>
              </a:rPr>
              <a:t>image: </a:t>
            </a:r>
            <a:r>
              <a:rPr lang="en-GB" b="1" i="1" dirty="0" err="1" smtClean="0"/>
              <a:t>mikesdockerid</a:t>
            </a:r>
            <a:r>
              <a:rPr lang="en-GB" b="1" i="1" dirty="0" smtClean="0"/>
              <a:t>/</a:t>
            </a:r>
            <a:r>
              <a:rPr lang="en-GB" b="1" i="1" dirty="0" smtClean="0">
                <a:solidFill>
                  <a:srgbClr val="0070C0"/>
                </a:solidFill>
              </a:rPr>
              <a:t>my-</a:t>
            </a:r>
            <a:r>
              <a:rPr lang="en-GB" b="1" i="1" dirty="0" err="1" smtClean="0">
                <a:solidFill>
                  <a:srgbClr val="0070C0"/>
                </a:solidFill>
              </a:rPr>
              <a:t>nginx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/>
              <a:t>          </a:t>
            </a:r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ports: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      - </a:t>
            </a:r>
            <a:r>
              <a:rPr lang="en-GB" dirty="0" err="1">
                <a:solidFill>
                  <a:schemeClr val="bg1">
                    <a:lumMod val="75000"/>
                  </a:schemeClr>
                </a:solidFill>
              </a:rPr>
              <a:t>containerPort</a:t>
            </a:r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: 80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969131" y="3333550"/>
            <a:ext cx="13388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Public</a:t>
            </a:r>
            <a:br>
              <a:rPr lang="en-GB" dirty="0" smtClean="0"/>
            </a:br>
            <a:r>
              <a:rPr lang="en-GB" dirty="0" err="1" smtClean="0"/>
              <a:t>DockerHub</a:t>
            </a:r>
            <a:endParaRPr lang="en-GB" dirty="0" smtClean="0"/>
          </a:p>
          <a:p>
            <a:r>
              <a:rPr lang="en-GB" dirty="0" smtClean="0"/>
              <a:t>repository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687020" y="3333550"/>
            <a:ext cx="12946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Private local repository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40080" y="6313129"/>
            <a:ext cx="4314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Note: you will only need one or the other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5275797"/>
      </p:ext>
    </p:extLst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and Deploy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3940"/>
            <a:ext cx="7029450" cy="4794885"/>
          </a:xfrm>
        </p:spPr>
        <p:txBody>
          <a:bodyPr/>
          <a:lstStyle/>
          <a:p>
            <a:r>
              <a:rPr lang="en-GB" dirty="0" smtClean="0"/>
              <a:t>Creates and deploys the containers and services in the Kubernetes cluster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kubectl</a:t>
            </a:r>
            <a:r>
              <a:rPr lang="en-GB" i="1" dirty="0" smtClean="0"/>
              <a:t> </a:t>
            </a:r>
            <a:r>
              <a:rPr lang="en-GB" i="1" dirty="0"/>
              <a:t>create -f </a:t>
            </a:r>
            <a:r>
              <a:rPr lang="en-GB" i="1" dirty="0" err="1"/>
              <a:t>deployment.yml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812702" y="1484043"/>
            <a:ext cx="26683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Test your YAML file here</a:t>
            </a:r>
            <a:br>
              <a:rPr lang="en-GB" dirty="0" smtClean="0"/>
            </a:br>
            <a:r>
              <a:rPr lang="en-GB" dirty="0">
                <a:hlinkClick r:id="rId2"/>
              </a:rPr>
              <a:t>https://kubeyaml.com/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23875" y="2781300"/>
            <a:ext cx="7957186" cy="2585323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If you get an error like this: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err="1">
                <a:solidFill>
                  <a:srgbClr val="FF0000"/>
                </a:solidFill>
              </a:rPr>
              <a:t>SchemaError</a:t>
            </a:r>
            <a:r>
              <a:rPr lang="en-GB" i="1" dirty="0">
                <a:solidFill>
                  <a:srgbClr val="FF0000"/>
                </a:solidFill>
              </a:rPr>
              <a:t>(io.k8s.api.autoscaling.v2beta2.MetricTarget): </a:t>
            </a:r>
            <a:r>
              <a:rPr lang="en-GB" b="1" i="1" dirty="0">
                <a:solidFill>
                  <a:srgbClr val="FF0000"/>
                </a:solidFill>
              </a:rPr>
              <a:t>invalid object doesn't have additional </a:t>
            </a:r>
            <a:r>
              <a:rPr lang="en-GB" b="1" i="1" dirty="0" smtClean="0">
                <a:solidFill>
                  <a:srgbClr val="FF0000"/>
                </a:solidFill>
              </a:rPr>
              <a:t>properties</a:t>
            </a:r>
          </a:p>
          <a:p>
            <a:r>
              <a:rPr lang="en-GB" dirty="0" smtClean="0"/>
              <a:t>Then check that the versions of </a:t>
            </a:r>
            <a:r>
              <a:rPr lang="en-GB" dirty="0" err="1" smtClean="0"/>
              <a:t>kubectl</a:t>
            </a:r>
            <a:r>
              <a:rPr lang="en-GB" dirty="0" smtClean="0"/>
              <a:t> Client and Server are within one version of each other using</a:t>
            </a:r>
            <a:br>
              <a:rPr lang="en-GB" dirty="0" smtClean="0"/>
            </a:br>
            <a:r>
              <a:rPr lang="en-GB" dirty="0" smtClean="0"/>
              <a:t> </a:t>
            </a:r>
            <a:r>
              <a:rPr lang="en-GB" i="1" dirty="0" err="1"/>
              <a:t>k</a:t>
            </a:r>
            <a:r>
              <a:rPr lang="en-GB" i="1" dirty="0" err="1" smtClean="0"/>
              <a:t>ubectl</a:t>
            </a:r>
            <a:r>
              <a:rPr lang="en-GB" i="1" dirty="0" smtClean="0"/>
              <a:t> version</a:t>
            </a:r>
            <a:br>
              <a:rPr lang="en-GB" i="1" dirty="0" smtClean="0"/>
            </a:br>
            <a:r>
              <a:rPr lang="en-GB" dirty="0" smtClean="0"/>
              <a:t>If not copy and replace kubectl.exe from </a:t>
            </a:r>
            <a:br>
              <a:rPr lang="en-GB" dirty="0" smtClean="0"/>
            </a:br>
            <a:r>
              <a:rPr lang="en-GB" dirty="0">
                <a:hlinkClick r:id="rId3"/>
              </a:rPr>
              <a:t>https://kubernetes.io/docs/setup/release/notes/#</a:t>
            </a:r>
            <a:r>
              <a:rPr lang="en-GB" dirty="0" smtClean="0">
                <a:hlinkClick r:id="rId3"/>
              </a:rPr>
              <a:t>downloads-for-v1-14-0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to C:\Program Files\Docker\Docker\resources\bin</a:t>
            </a:r>
            <a:endParaRPr lang="en-GB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057" y="5411044"/>
            <a:ext cx="6922097" cy="1302176"/>
          </a:xfrm>
          <a:prstGeom prst="rect">
            <a:avLst/>
          </a:prstGeom>
        </p:spPr>
      </p:pic>
      <p:sp>
        <p:nvSpPr>
          <p:cNvPr id="8" name="Oval 7"/>
          <p:cNvSpPr/>
          <p:nvPr/>
        </p:nvSpPr>
        <p:spPr bwMode="auto">
          <a:xfrm>
            <a:off x="3040380" y="5532120"/>
            <a:ext cx="2225040" cy="381000"/>
          </a:xfrm>
          <a:prstGeom prst="ellipse">
            <a:avLst/>
          </a:prstGeom>
          <a:noFill/>
          <a:ln w="127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Oval 8"/>
          <p:cNvSpPr/>
          <p:nvPr/>
        </p:nvSpPr>
        <p:spPr bwMode="auto">
          <a:xfrm>
            <a:off x="3040380" y="6100287"/>
            <a:ext cx="2225040" cy="381000"/>
          </a:xfrm>
          <a:prstGeom prst="ellipse">
            <a:avLst/>
          </a:prstGeom>
          <a:noFill/>
          <a:ln w="127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9589396"/>
      </p:ext>
    </p:extLst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9526"/>
            <a:ext cx="7029450" cy="4679299"/>
          </a:xfrm>
        </p:spPr>
        <p:txBody>
          <a:bodyPr/>
          <a:lstStyle/>
          <a:p>
            <a:r>
              <a:rPr lang="en-GB" i="1" dirty="0" err="1" smtClean="0"/>
              <a:t>kubectl</a:t>
            </a:r>
            <a:r>
              <a:rPr lang="en-GB" i="1" dirty="0" smtClean="0"/>
              <a:t> get pods</a:t>
            </a:r>
          </a:p>
          <a:p>
            <a:r>
              <a:rPr lang="en-GB" i="1" dirty="0" err="1" smtClean="0"/>
              <a:t>kubectl</a:t>
            </a:r>
            <a:r>
              <a:rPr lang="en-GB" i="1" dirty="0" smtClean="0"/>
              <a:t> </a:t>
            </a:r>
            <a:r>
              <a:rPr lang="en-GB" i="1" dirty="0" err="1" smtClean="0"/>
              <a:t>det</a:t>
            </a:r>
            <a:r>
              <a:rPr lang="en-GB" i="1" dirty="0" smtClean="0"/>
              <a:t> deployments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32" y="2651187"/>
            <a:ext cx="8985885" cy="238563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79" y="5351796"/>
            <a:ext cx="7579995" cy="1268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258056"/>
      </p:ext>
    </p:extLst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Minikube</a:t>
            </a:r>
            <a:r>
              <a:rPr lang="en-GB" dirty="0" smtClean="0"/>
              <a:t> Dashboard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50" y="762000"/>
            <a:ext cx="7029450" cy="731521"/>
          </a:xfrm>
        </p:spPr>
        <p:txBody>
          <a:bodyPr/>
          <a:lstStyle/>
          <a:p>
            <a:r>
              <a:rPr lang="en-GB" b="1" dirty="0" smtClean="0"/>
              <a:t>Type the command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minikube</a:t>
            </a:r>
            <a:r>
              <a:rPr lang="en-GB" i="1" dirty="0" smtClean="0"/>
              <a:t> dashboard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779" y="1641793"/>
            <a:ext cx="7417592" cy="4747259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 bwMode="auto">
          <a:xfrm>
            <a:off x="678180" y="4991100"/>
            <a:ext cx="1051560" cy="388620"/>
          </a:xfrm>
          <a:prstGeom prst="ellips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325885" y="4937760"/>
            <a:ext cx="4183380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Try viewing the running Pods.</a:t>
            </a:r>
          </a:p>
          <a:p>
            <a:r>
              <a:rPr lang="en-GB" dirty="0" smtClean="0"/>
              <a:t>The delete one, Kubernetes will start a new one to reach the desired state i.e. 5 replicas</a:t>
            </a:r>
            <a:endParaRPr lang="en-GB" dirty="0"/>
          </a:p>
        </p:txBody>
      </p:sp>
      <p:cxnSp>
        <p:nvCxnSpPr>
          <p:cNvPr id="9" name="Straight Arrow Connector 8"/>
          <p:cNvCxnSpPr>
            <a:stCxn id="7" idx="1"/>
          </p:cNvCxnSpPr>
          <p:nvPr/>
        </p:nvCxnSpPr>
        <p:spPr bwMode="auto">
          <a:xfrm flipH="1" flipV="1">
            <a:off x="1729740" y="5288280"/>
            <a:ext cx="596145" cy="249645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027715360"/>
      </p:ext>
    </p:extLst>
  </p:cSld>
  <p:clrMapOvr>
    <a:masterClrMapping/>
  </p:clrMapOvr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Example: Deployment 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55320" y="1242060"/>
            <a:ext cx="1954381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apiVersion</a:t>
            </a:r>
            <a:r>
              <a:rPr lang="en-GB" dirty="0"/>
              <a:t>: v1</a:t>
            </a:r>
          </a:p>
          <a:p>
            <a:r>
              <a:rPr lang="en-GB" dirty="0"/>
              <a:t>kind: Service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my-</a:t>
            </a:r>
            <a:r>
              <a:rPr lang="en-GB" dirty="0" err="1"/>
              <a:t>nginx</a:t>
            </a:r>
            <a:endParaRPr lang="en-GB" dirty="0"/>
          </a:p>
          <a:p>
            <a:r>
              <a:rPr lang="en-GB" dirty="0"/>
              <a:t>  labels:</a:t>
            </a:r>
          </a:p>
          <a:p>
            <a:r>
              <a:rPr lang="en-GB" dirty="0"/>
              <a:t>    run: my-</a:t>
            </a:r>
            <a:r>
              <a:rPr lang="en-GB" dirty="0" err="1"/>
              <a:t>nginx</a:t>
            </a:r>
            <a:endParaRPr lang="en-GB" dirty="0"/>
          </a:p>
          <a:p>
            <a:r>
              <a:rPr lang="en-GB" dirty="0"/>
              <a:t>spec:</a:t>
            </a:r>
          </a:p>
          <a:p>
            <a:r>
              <a:rPr lang="en-GB" dirty="0"/>
              <a:t>  type: </a:t>
            </a:r>
            <a:r>
              <a:rPr lang="en-GB" dirty="0" err="1"/>
              <a:t>NodePort</a:t>
            </a:r>
            <a:endParaRPr lang="en-GB" dirty="0"/>
          </a:p>
          <a:p>
            <a:r>
              <a:rPr lang="en-GB" dirty="0"/>
              <a:t>  ports:</a:t>
            </a:r>
          </a:p>
          <a:p>
            <a:r>
              <a:rPr lang="en-GB" dirty="0"/>
              <a:t>  - port: 8080</a:t>
            </a:r>
          </a:p>
          <a:p>
            <a:r>
              <a:rPr lang="en-GB" dirty="0"/>
              <a:t>    </a:t>
            </a:r>
            <a:r>
              <a:rPr lang="en-GB" dirty="0" err="1"/>
              <a:t>targetPort</a:t>
            </a:r>
            <a:r>
              <a:rPr lang="en-GB" dirty="0"/>
              <a:t>: 80</a:t>
            </a:r>
          </a:p>
          <a:p>
            <a:r>
              <a:rPr lang="en-GB" dirty="0"/>
              <a:t>    protocol: TCP</a:t>
            </a:r>
          </a:p>
          <a:p>
            <a:r>
              <a:rPr lang="en-GB" dirty="0"/>
              <a:t>    name: http</a:t>
            </a:r>
          </a:p>
          <a:p>
            <a:r>
              <a:rPr lang="en-GB" dirty="0"/>
              <a:t>  - port: 443</a:t>
            </a:r>
          </a:p>
          <a:p>
            <a:r>
              <a:rPr lang="en-GB" dirty="0"/>
              <a:t>    protocol: TCP</a:t>
            </a:r>
          </a:p>
          <a:p>
            <a:r>
              <a:rPr lang="en-GB" dirty="0"/>
              <a:t>    name: https</a:t>
            </a:r>
          </a:p>
          <a:p>
            <a:r>
              <a:rPr lang="en-GB" dirty="0"/>
              <a:t>  selector:</a:t>
            </a:r>
          </a:p>
          <a:p>
            <a:r>
              <a:rPr lang="en-GB" dirty="0"/>
              <a:t>    run: my-</a:t>
            </a:r>
            <a:r>
              <a:rPr lang="en-GB" dirty="0" err="1"/>
              <a:t>nginx</a:t>
            </a:r>
            <a:endParaRPr lang="en-GB" dirty="0"/>
          </a:p>
          <a:p>
            <a:r>
              <a:rPr lang="en-GB" dirty="0" smtClean="0"/>
              <a:t>---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080117" y="1242060"/>
            <a:ext cx="3377848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apiVersion</a:t>
            </a:r>
            <a:r>
              <a:rPr lang="en-GB" dirty="0"/>
              <a:t>: apps/v1</a:t>
            </a:r>
          </a:p>
          <a:p>
            <a:r>
              <a:rPr lang="en-GB" dirty="0"/>
              <a:t>kind: Deployment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my-</a:t>
            </a:r>
            <a:r>
              <a:rPr lang="en-GB" dirty="0" err="1"/>
              <a:t>nginx</a:t>
            </a:r>
            <a:endParaRPr lang="en-GB" dirty="0"/>
          </a:p>
          <a:p>
            <a:r>
              <a:rPr lang="en-GB" dirty="0"/>
              <a:t>spec:</a:t>
            </a:r>
          </a:p>
          <a:p>
            <a:r>
              <a:rPr lang="en-GB" dirty="0"/>
              <a:t>  selector:</a:t>
            </a:r>
          </a:p>
          <a:p>
            <a:r>
              <a:rPr lang="en-GB" dirty="0"/>
              <a:t>    </a:t>
            </a:r>
            <a:r>
              <a:rPr lang="en-GB" dirty="0" err="1"/>
              <a:t>matchLabels</a:t>
            </a:r>
            <a:r>
              <a:rPr lang="en-GB" dirty="0"/>
              <a:t>:</a:t>
            </a:r>
          </a:p>
          <a:p>
            <a:r>
              <a:rPr lang="en-GB" dirty="0"/>
              <a:t>      run: my-</a:t>
            </a:r>
            <a:r>
              <a:rPr lang="en-GB" dirty="0" err="1"/>
              <a:t>nginx</a:t>
            </a:r>
            <a:endParaRPr lang="en-GB" dirty="0"/>
          </a:p>
          <a:p>
            <a:r>
              <a:rPr lang="en-GB" dirty="0"/>
              <a:t>  replicas: 1</a:t>
            </a:r>
          </a:p>
          <a:p>
            <a:r>
              <a:rPr lang="en-GB" dirty="0"/>
              <a:t>  template:</a:t>
            </a:r>
          </a:p>
          <a:p>
            <a:r>
              <a:rPr lang="en-GB" dirty="0"/>
              <a:t>    metadata:</a:t>
            </a:r>
          </a:p>
          <a:p>
            <a:r>
              <a:rPr lang="en-GB" dirty="0"/>
              <a:t>      labels:</a:t>
            </a:r>
          </a:p>
          <a:p>
            <a:r>
              <a:rPr lang="en-GB" dirty="0"/>
              <a:t>        run: my-</a:t>
            </a:r>
            <a:r>
              <a:rPr lang="en-GB" dirty="0" err="1"/>
              <a:t>nginx</a:t>
            </a:r>
            <a:endParaRPr lang="en-GB" dirty="0"/>
          </a:p>
          <a:p>
            <a:r>
              <a:rPr lang="en-GB" dirty="0"/>
              <a:t>    spec:</a:t>
            </a:r>
          </a:p>
          <a:p>
            <a:r>
              <a:rPr lang="en-GB" dirty="0"/>
              <a:t>      volumes:</a:t>
            </a:r>
          </a:p>
          <a:p>
            <a:r>
              <a:rPr lang="en-GB" dirty="0"/>
              <a:t>      - name: secret-volume</a:t>
            </a:r>
          </a:p>
          <a:p>
            <a:r>
              <a:rPr lang="en-GB" dirty="0"/>
              <a:t>        secret:</a:t>
            </a:r>
          </a:p>
          <a:p>
            <a:r>
              <a:rPr lang="en-GB" dirty="0"/>
              <a:t>          </a:t>
            </a:r>
            <a:r>
              <a:rPr lang="en-GB" dirty="0" err="1"/>
              <a:t>secretName</a:t>
            </a:r>
            <a:r>
              <a:rPr lang="en-GB" dirty="0"/>
              <a:t>: </a:t>
            </a:r>
            <a:r>
              <a:rPr lang="en-GB" dirty="0" err="1" smtClean="0"/>
              <a:t>nginxsecret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404217" y="1242060"/>
            <a:ext cx="4108817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containers</a:t>
            </a:r>
            <a:r>
              <a:rPr lang="en-GB" dirty="0"/>
              <a:t>:</a:t>
            </a:r>
          </a:p>
          <a:p>
            <a:r>
              <a:rPr lang="en-GB" dirty="0"/>
              <a:t>      - name: </a:t>
            </a:r>
            <a:r>
              <a:rPr lang="en-GB" dirty="0" err="1"/>
              <a:t>nginxhttps</a:t>
            </a:r>
            <a:endParaRPr lang="en-GB" dirty="0"/>
          </a:p>
          <a:p>
            <a:r>
              <a:rPr lang="en-GB" dirty="0"/>
              <a:t>        image: </a:t>
            </a:r>
            <a:r>
              <a:rPr lang="en-GB" dirty="0" err="1"/>
              <a:t>bprashanth</a:t>
            </a:r>
            <a:r>
              <a:rPr lang="en-GB" dirty="0"/>
              <a:t>/nginxhttps:1.0</a:t>
            </a:r>
          </a:p>
          <a:p>
            <a:r>
              <a:rPr lang="en-GB" dirty="0"/>
              <a:t>        ports:</a:t>
            </a:r>
          </a:p>
          <a:p>
            <a:r>
              <a:rPr lang="en-GB" dirty="0"/>
              <a:t>        - </a:t>
            </a:r>
            <a:r>
              <a:rPr lang="en-GB" dirty="0" err="1"/>
              <a:t>containerPort</a:t>
            </a:r>
            <a:r>
              <a:rPr lang="en-GB" dirty="0"/>
              <a:t>: 443</a:t>
            </a:r>
          </a:p>
          <a:p>
            <a:r>
              <a:rPr lang="en-GB" dirty="0"/>
              <a:t>        - </a:t>
            </a:r>
            <a:r>
              <a:rPr lang="en-GB" dirty="0" err="1"/>
              <a:t>containerPort</a:t>
            </a:r>
            <a:r>
              <a:rPr lang="en-GB" dirty="0"/>
              <a:t>: 80</a:t>
            </a:r>
          </a:p>
          <a:p>
            <a:r>
              <a:rPr lang="en-GB" dirty="0"/>
              <a:t>        </a:t>
            </a:r>
            <a:r>
              <a:rPr lang="en-GB" dirty="0" err="1"/>
              <a:t>volumeMounts</a:t>
            </a:r>
            <a:r>
              <a:rPr lang="en-GB" dirty="0"/>
              <a:t>:</a:t>
            </a:r>
          </a:p>
          <a:p>
            <a:r>
              <a:rPr lang="en-GB" dirty="0"/>
              <a:t>        - </a:t>
            </a:r>
            <a:r>
              <a:rPr lang="en-GB" dirty="0" err="1"/>
              <a:t>mountPath</a:t>
            </a:r>
            <a:r>
              <a:rPr lang="en-GB" dirty="0"/>
              <a:t>: 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nginx</a:t>
            </a:r>
            <a:r>
              <a:rPr lang="en-GB" dirty="0"/>
              <a:t>/</a:t>
            </a:r>
            <a:r>
              <a:rPr lang="en-GB" dirty="0" err="1"/>
              <a:t>ssl</a:t>
            </a:r>
            <a:endParaRPr lang="en-GB" dirty="0"/>
          </a:p>
          <a:p>
            <a:r>
              <a:rPr lang="en-GB" dirty="0"/>
              <a:t>          name: secret-volume</a:t>
            </a:r>
          </a:p>
        </p:txBody>
      </p:sp>
    </p:spTree>
    <p:extLst>
      <p:ext uri="{BB962C8B-B14F-4D97-AF65-F5344CB8AC3E}">
        <p14:creationId xmlns:p14="http://schemas.microsoft.com/office/powerpoint/2010/main" val="1912576764"/>
      </p:ext>
    </p:extLst>
  </p:cSld>
  <p:clrMapOvr>
    <a:masterClrMapping/>
  </p:clrMapOvr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Circuit Breaker P</a:t>
            </a:r>
            <a:r>
              <a:rPr lang="en-GB" dirty="0" smtClean="0"/>
              <a:t>attern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Handle </a:t>
            </a:r>
            <a:r>
              <a:rPr lang="en-GB" dirty="0"/>
              <a:t>faults that might take a variable amount of time to recover </a:t>
            </a:r>
            <a:r>
              <a:rPr lang="en-GB" dirty="0" smtClean="0"/>
              <a:t>from</a:t>
            </a:r>
          </a:p>
          <a:p>
            <a:pPr lvl="1"/>
            <a:r>
              <a:rPr lang="en-GB" dirty="0" smtClean="0"/>
              <a:t>Example: when trying </a:t>
            </a:r>
            <a:r>
              <a:rPr lang="en-GB" dirty="0"/>
              <a:t>to connect to a remote service or </a:t>
            </a:r>
            <a:r>
              <a:rPr lang="en-GB" dirty="0" smtClean="0"/>
              <a:t>resource</a:t>
            </a:r>
          </a:p>
          <a:p>
            <a:pPr lvl="1"/>
            <a:r>
              <a:rPr lang="en-GB" dirty="0"/>
              <a:t>faults are due to unanticipated events that might take much longer to fix. </a:t>
            </a:r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smtClean="0"/>
              <a:t>can </a:t>
            </a:r>
            <a:r>
              <a:rPr lang="en-GB" dirty="0"/>
              <a:t>range in severity from a partial loss of connectivity to the complete failure of a </a:t>
            </a:r>
            <a:r>
              <a:rPr lang="en-GB" dirty="0" smtClean="0"/>
              <a:t>service</a:t>
            </a:r>
          </a:p>
          <a:p>
            <a:pPr lvl="2"/>
            <a:r>
              <a:rPr lang="en-GB" dirty="0" smtClean="0"/>
              <a:t>pointless to retry….retrying may actually cause a Denial of Service (DOS) issue in your own application</a:t>
            </a:r>
          </a:p>
          <a:p>
            <a:r>
              <a:rPr lang="en-GB" dirty="0" smtClean="0"/>
              <a:t>The </a:t>
            </a:r>
            <a:r>
              <a:rPr lang="en-GB" dirty="0"/>
              <a:t>"Retry pattern" enables an application to retry an operation in the expectation that the operation will eventually succeed.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Circuit Breaker pattern prevents an application from performing an operation that's likely to fail. </a:t>
            </a:r>
            <a:endParaRPr lang="en-GB" dirty="0" smtClean="0"/>
          </a:p>
          <a:p>
            <a:r>
              <a:rPr lang="en-GB" dirty="0" smtClean="0"/>
              <a:t>Example: An </a:t>
            </a:r>
            <a:r>
              <a:rPr lang="en-GB" dirty="0"/>
              <a:t>application can combine these two </a:t>
            </a:r>
            <a:r>
              <a:rPr lang="en-GB" dirty="0" smtClean="0"/>
              <a:t>patterns e.g. it </a:t>
            </a:r>
            <a:r>
              <a:rPr lang="en-GB" dirty="0"/>
              <a:t>breaks or opens the circuit when there have been five consecutive faults when retrying the Http requests. </a:t>
            </a:r>
            <a:r>
              <a:rPr lang="en-GB" dirty="0" smtClean="0"/>
              <a:t>Requests </a:t>
            </a:r>
            <a:r>
              <a:rPr lang="en-GB" dirty="0"/>
              <a:t>will be failed immediately by the circuit-breaker rather than actually be placed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60494672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43496</TotalTime>
  <Words>6801</Words>
  <Application>Microsoft Office PowerPoint</Application>
  <PresentationFormat>On-screen Show (4:3)</PresentationFormat>
  <Paragraphs>1680</Paragraphs>
  <Slides>140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140</vt:i4>
      </vt:variant>
    </vt:vector>
  </HeadingPairs>
  <TitlesOfParts>
    <vt:vector size="149" baseType="lpstr">
      <vt:lpstr>Arial</vt:lpstr>
      <vt:lpstr>Arial Narrow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DOCKER</vt:lpstr>
      <vt:lpstr>Virtual Box and Docker</vt:lpstr>
      <vt:lpstr>Installing Docker for Windows</vt:lpstr>
      <vt:lpstr>Docker for Windows</vt:lpstr>
      <vt:lpstr>PowerPoint Presentation</vt:lpstr>
      <vt:lpstr>Docker Info</vt:lpstr>
      <vt:lpstr>Start Local (Private) Docker Registry</vt:lpstr>
      <vt:lpstr>Check Registry is Running</vt:lpstr>
      <vt:lpstr>PowerPoint Presentation</vt:lpstr>
      <vt:lpstr>Virtual Machines</vt:lpstr>
      <vt:lpstr>Why Docker?</vt:lpstr>
      <vt:lpstr>Docker Usage</vt:lpstr>
      <vt:lpstr>Stateful vs Stateless Containers</vt:lpstr>
      <vt:lpstr>OS Protection Rings</vt:lpstr>
      <vt:lpstr>Hypervisors Ring -1</vt:lpstr>
      <vt:lpstr>What is a “container” ?</vt:lpstr>
      <vt:lpstr>FYI: How does Docker work?</vt:lpstr>
      <vt:lpstr>PowerPoint Presentation</vt:lpstr>
      <vt:lpstr>PowerPoint Presentation</vt:lpstr>
      <vt:lpstr>Terminology</vt:lpstr>
      <vt:lpstr>Overview of the Docker Command Line Interface (CLI)</vt:lpstr>
      <vt:lpstr>Docker CLI (Short Cuts)</vt:lpstr>
      <vt:lpstr>Docker CLI (Short Cuts)</vt:lpstr>
      <vt:lpstr>Run your First Container</vt:lpstr>
      <vt:lpstr>List Containers </vt:lpstr>
      <vt:lpstr>config.json</vt:lpstr>
      <vt:lpstr>Example</vt:lpstr>
      <vt:lpstr>Docker Help</vt:lpstr>
      <vt:lpstr>Logs</vt:lpstr>
      <vt:lpstr>Inspect</vt:lpstr>
      <vt:lpstr>Build Ship Run</vt:lpstr>
      <vt:lpstr>Overview Example</vt:lpstr>
      <vt:lpstr>Example DockerFile</vt:lpstr>
      <vt:lpstr>PowerPoint Presentation</vt:lpstr>
      <vt:lpstr>DockerFile</vt:lpstr>
      <vt:lpstr>DockerFile (Cont)</vt:lpstr>
      <vt:lpstr>DockerFile (Cont)</vt:lpstr>
      <vt:lpstr>Note</vt:lpstr>
      <vt:lpstr>DockerFile (Cont)</vt:lpstr>
      <vt:lpstr>Example 1</vt:lpstr>
      <vt:lpstr>Example 2</vt:lpstr>
      <vt:lpstr>Example 3</vt:lpstr>
      <vt:lpstr>.dockerignore</vt:lpstr>
      <vt:lpstr>Images Revisited</vt:lpstr>
      <vt:lpstr>NOTE</vt:lpstr>
      <vt:lpstr>PowerPoint Presentation</vt:lpstr>
      <vt:lpstr>Building a Container Image</vt:lpstr>
      <vt:lpstr>Warning</vt:lpstr>
      <vt:lpstr>View Docker Images</vt:lpstr>
      <vt:lpstr>Remove Images</vt:lpstr>
      <vt:lpstr>PowerPoint Presentation</vt:lpstr>
      <vt:lpstr>Docker Registries</vt:lpstr>
      <vt:lpstr>Example</vt:lpstr>
      <vt:lpstr>Tagging</vt:lpstr>
      <vt:lpstr>Tag Naming</vt:lpstr>
      <vt:lpstr>Using Private Registry</vt:lpstr>
      <vt:lpstr>Pushing Image to Private Registry</vt:lpstr>
      <vt:lpstr>Pushing Image to Public Docker Registry</vt:lpstr>
      <vt:lpstr>PowerPoint Presentation</vt:lpstr>
      <vt:lpstr>Image vs Container</vt:lpstr>
      <vt:lpstr>Run image in a container</vt:lpstr>
      <vt:lpstr>Note 1</vt:lpstr>
      <vt:lpstr>Note 2</vt:lpstr>
      <vt:lpstr>Example 1: Run image in container</vt:lpstr>
      <vt:lpstr>Example 2</vt:lpstr>
      <vt:lpstr>Example 3 Running a command</vt:lpstr>
      <vt:lpstr>Example 4: Running Multiple Copies of Same App</vt:lpstr>
      <vt:lpstr>Execute in Interactive Mode</vt:lpstr>
      <vt:lpstr>Managing the Containers</vt:lpstr>
      <vt:lpstr>Container Life Cycle</vt:lpstr>
      <vt:lpstr>Docker Volumes</vt:lpstr>
      <vt:lpstr>Named Volumes</vt:lpstr>
      <vt:lpstr>Attaching Docker Volume to Container</vt:lpstr>
      <vt:lpstr>Alternative Approach to Attach a Volume to Container</vt:lpstr>
      <vt:lpstr>Sharing Data Between Host and Container</vt:lpstr>
      <vt:lpstr>Named Volumes vs Bind Mounts</vt:lpstr>
      <vt:lpstr>Docker Networks</vt:lpstr>
      <vt:lpstr>Different Drivers</vt:lpstr>
      <vt:lpstr>Useful Instructions</vt:lpstr>
      <vt:lpstr>Example</vt:lpstr>
      <vt:lpstr>Summary</vt:lpstr>
      <vt:lpstr>Building Multistage Image</vt:lpstr>
      <vt:lpstr>PowerPoint Presentation</vt:lpstr>
      <vt:lpstr>Why?</vt:lpstr>
      <vt:lpstr>Restriction</vt:lpstr>
      <vt:lpstr>Docker Compose File</vt:lpstr>
      <vt:lpstr>General Layout</vt:lpstr>
      <vt:lpstr>Link YAML Files</vt:lpstr>
      <vt:lpstr>Docker Compose File</vt:lpstr>
      <vt:lpstr>Example</vt:lpstr>
      <vt:lpstr>Passing Args to DockerFile</vt:lpstr>
      <vt:lpstr>env_file</vt:lpstr>
      <vt:lpstr>Centralise Build Decisions  Using env_file</vt:lpstr>
      <vt:lpstr>Container Naming</vt:lpstr>
      <vt:lpstr>Default Network</vt:lpstr>
      <vt:lpstr>User-defined Network</vt:lpstr>
      <vt:lpstr>Networks</vt:lpstr>
      <vt:lpstr>The Networks</vt:lpstr>
      <vt:lpstr>links</vt:lpstr>
      <vt:lpstr>Ports</vt:lpstr>
      <vt:lpstr>Building the Services</vt:lpstr>
      <vt:lpstr>Docker Compose Commands</vt:lpstr>
      <vt:lpstr>Up</vt:lpstr>
      <vt:lpstr>Down</vt:lpstr>
      <vt:lpstr>Execute Command</vt:lpstr>
      <vt:lpstr>Docker Compose Run</vt:lpstr>
      <vt:lpstr>Example LAMP Part A</vt:lpstr>
      <vt:lpstr>Host Folders</vt:lpstr>
      <vt:lpstr>Example LAMP Part B</vt:lpstr>
      <vt:lpstr>Add Web Page</vt:lpstr>
      <vt:lpstr>Push/Pull</vt:lpstr>
      <vt:lpstr>NOTE</vt:lpstr>
      <vt:lpstr>Start Multiple Services</vt:lpstr>
      <vt:lpstr>PowerPoint Presentation</vt:lpstr>
      <vt:lpstr>Docker Swarm (Clusters)</vt:lpstr>
      <vt:lpstr>Master Nodes</vt:lpstr>
      <vt:lpstr>Docker Node Management</vt:lpstr>
      <vt:lpstr>Examples</vt:lpstr>
      <vt:lpstr>Docker Service</vt:lpstr>
      <vt:lpstr>Example</vt:lpstr>
      <vt:lpstr>Example (Cont): Container Orchestration</vt:lpstr>
      <vt:lpstr>List Network</vt:lpstr>
      <vt:lpstr>Create a Service in a Specific Network</vt:lpstr>
      <vt:lpstr>PowerPoint Presentation</vt:lpstr>
      <vt:lpstr>NOTE</vt:lpstr>
      <vt:lpstr>Kubernetes Terminology</vt:lpstr>
      <vt:lpstr>Multiple Containers in a Pod</vt:lpstr>
      <vt:lpstr>Overview</vt:lpstr>
      <vt:lpstr>Minikube</vt:lpstr>
      <vt:lpstr>Kubectl: Command line tool</vt:lpstr>
      <vt:lpstr>Deployment YAML</vt:lpstr>
      <vt:lpstr>Create a Deployment File</vt:lpstr>
      <vt:lpstr>PowerPoint Presentation</vt:lpstr>
      <vt:lpstr>Create a Deployment File</vt:lpstr>
      <vt:lpstr>Your Apps in Kerbenetes</vt:lpstr>
      <vt:lpstr>Create and Deploy</vt:lpstr>
      <vt:lpstr>Checking</vt:lpstr>
      <vt:lpstr>Minikube Dashboard</vt:lpstr>
      <vt:lpstr>Example: Deployment file</vt:lpstr>
      <vt:lpstr>Circuit Breaker Pattern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630</cp:revision>
  <cp:lastPrinted>2001-06-14T13:58:17Z</cp:lastPrinted>
  <dcterms:created xsi:type="dcterms:W3CDTF">1999-06-25T18:38:26Z</dcterms:created>
  <dcterms:modified xsi:type="dcterms:W3CDTF">2019-06-13T14:29:03Z</dcterms:modified>
</cp:coreProperties>
</file>