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6" r:id="rId2"/>
    <p:sldId id="257" r:id="rId3"/>
    <p:sldId id="258" r:id="rId4"/>
    <p:sldId id="259" r:id="rId5"/>
    <p:sldId id="265" r:id="rId6"/>
    <p:sldId id="266" r:id="rId7"/>
    <p:sldId id="267" r:id="rId8"/>
    <p:sldId id="268" r:id="rId9"/>
    <p:sldId id="269"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6993" autoAdjust="0"/>
    <p:restoredTop sz="71358" autoAdjust="0"/>
  </p:normalViewPr>
  <p:slideViewPr>
    <p:cSldViewPr snapToGrid="0">
      <p:cViewPr varScale="1">
        <p:scale>
          <a:sx n="46" d="100"/>
          <a:sy n="46" d="100"/>
        </p:scale>
        <p:origin x="72" y="29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12" Type="http://schemas.openxmlformats.org/officeDocument/2006/relationships/image" Target="../media/image14.sv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11" Type="http://schemas.openxmlformats.org/officeDocument/2006/relationships/image" Target="../media/image13.pn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43D5D7A-C28E-4B4B-8508-9365965FDAA0}"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C1B89CBE-6CA7-43A3-8EB5-FD912CC214CB}">
      <dgm:prSet custT="1"/>
      <dgm:spPr/>
      <dgm:t>
        <a:bodyPr/>
        <a:lstStyle/>
        <a:p>
          <a:r>
            <a:rPr lang="en-US" sz="1600" dirty="0"/>
            <a:t>Relationship quality is the foundation of effective teamwork (Hackman, 2011; Dutton and </a:t>
          </a:r>
          <a:r>
            <a:rPr lang="en-US" sz="1600" dirty="0" err="1"/>
            <a:t>Heaphy</a:t>
          </a:r>
          <a:r>
            <a:rPr lang="en-US" sz="1600" dirty="0"/>
            <a:t>, 2003; Fletcher, 1999).</a:t>
          </a:r>
        </a:p>
      </dgm:t>
    </dgm:pt>
    <dgm:pt modelId="{58506C3B-913F-4BE0-9651-6C22436F4C52}" type="parTrans" cxnId="{F21DFB3C-5175-4B1A-8FDB-E2A243216446}">
      <dgm:prSet/>
      <dgm:spPr/>
      <dgm:t>
        <a:bodyPr/>
        <a:lstStyle/>
        <a:p>
          <a:endParaRPr lang="en-US" sz="1400"/>
        </a:p>
      </dgm:t>
    </dgm:pt>
    <dgm:pt modelId="{C392E4B8-1FE1-46C5-A57C-EC916AD1289A}" type="sibTrans" cxnId="{F21DFB3C-5175-4B1A-8FDB-E2A243216446}">
      <dgm:prSet/>
      <dgm:spPr/>
      <dgm:t>
        <a:bodyPr/>
        <a:lstStyle/>
        <a:p>
          <a:endParaRPr lang="en-US" sz="1400"/>
        </a:p>
      </dgm:t>
    </dgm:pt>
    <dgm:pt modelId="{7F7F654E-C211-4175-9C56-7A9205A07087}">
      <dgm:prSet custT="1"/>
      <dgm:spPr/>
      <dgm:t>
        <a:bodyPr/>
        <a:lstStyle/>
        <a:p>
          <a:r>
            <a:rPr lang="en-US" sz="1600"/>
            <a:t>High-quality connections linked to:</a:t>
          </a:r>
        </a:p>
      </dgm:t>
    </dgm:pt>
    <dgm:pt modelId="{121FFE28-4BFF-4CDA-A0AB-253C3D005749}" type="parTrans" cxnId="{E66DA5B4-0361-4D5B-8D65-509A74787ADA}">
      <dgm:prSet/>
      <dgm:spPr/>
      <dgm:t>
        <a:bodyPr/>
        <a:lstStyle/>
        <a:p>
          <a:endParaRPr lang="en-US" sz="1400"/>
        </a:p>
      </dgm:t>
    </dgm:pt>
    <dgm:pt modelId="{B73AF760-1129-4C8C-8D81-1453C97B6F97}" type="sibTrans" cxnId="{E66DA5B4-0361-4D5B-8D65-509A74787ADA}">
      <dgm:prSet/>
      <dgm:spPr/>
      <dgm:t>
        <a:bodyPr/>
        <a:lstStyle/>
        <a:p>
          <a:endParaRPr lang="en-US" sz="1400"/>
        </a:p>
      </dgm:t>
    </dgm:pt>
    <dgm:pt modelId="{7521FD04-087A-4568-8C01-6399E7F9DAA3}">
      <dgm:prSet custT="1"/>
      <dgm:spPr/>
      <dgm:t>
        <a:bodyPr/>
        <a:lstStyle/>
        <a:p>
          <a:r>
            <a:rPr lang="en-US" sz="1600"/>
            <a:t>Increased resilience and creativity (Dutton and Heaphy, 2003; Losada and Heaphy, 2004)</a:t>
          </a:r>
        </a:p>
      </dgm:t>
    </dgm:pt>
    <dgm:pt modelId="{A38D9304-AFBF-44D3-AEE2-88A0D3DEB88D}" type="parTrans" cxnId="{0A11AA62-630F-4C95-8C4A-3CFC508A71FC}">
      <dgm:prSet/>
      <dgm:spPr/>
      <dgm:t>
        <a:bodyPr/>
        <a:lstStyle/>
        <a:p>
          <a:endParaRPr lang="en-US" sz="1400"/>
        </a:p>
      </dgm:t>
    </dgm:pt>
    <dgm:pt modelId="{9E249815-A41C-4D90-829B-D02D8EBF8B7E}" type="sibTrans" cxnId="{0A11AA62-630F-4C95-8C4A-3CFC508A71FC}">
      <dgm:prSet/>
      <dgm:spPr/>
      <dgm:t>
        <a:bodyPr/>
        <a:lstStyle/>
        <a:p>
          <a:endParaRPr lang="en-US" sz="1400"/>
        </a:p>
      </dgm:t>
    </dgm:pt>
    <dgm:pt modelId="{ADA9096B-D50C-4797-A30E-03739D8DB5AA}">
      <dgm:prSet custT="1"/>
      <dgm:spPr/>
      <dgm:t>
        <a:bodyPr/>
        <a:lstStyle/>
        <a:p>
          <a:r>
            <a:rPr lang="en-US" sz="1600"/>
            <a:t>Information sharing and decision-making is enhanced, which is implied by Carmeli and Gittell (2009), Edmondson (2012).</a:t>
          </a:r>
        </a:p>
      </dgm:t>
    </dgm:pt>
    <dgm:pt modelId="{72B94214-4764-4BF4-B897-171E1F5BB25C}" type="parTrans" cxnId="{197C2D9E-54BD-4C77-A759-7C8872314584}">
      <dgm:prSet/>
      <dgm:spPr/>
      <dgm:t>
        <a:bodyPr/>
        <a:lstStyle/>
        <a:p>
          <a:endParaRPr lang="en-US" sz="1400"/>
        </a:p>
      </dgm:t>
    </dgm:pt>
    <dgm:pt modelId="{0C79E4ED-762E-4A51-B88C-44E5CC0934BC}" type="sibTrans" cxnId="{197C2D9E-54BD-4C77-A759-7C8872314584}">
      <dgm:prSet/>
      <dgm:spPr/>
      <dgm:t>
        <a:bodyPr/>
        <a:lstStyle/>
        <a:p>
          <a:endParaRPr lang="en-US" sz="1400"/>
        </a:p>
      </dgm:t>
    </dgm:pt>
    <dgm:pt modelId="{739C5FA8-2704-45E9-97B9-4A2C4886D642}">
      <dgm:prSet custT="1"/>
      <dgm:spPr/>
      <dgm:t>
        <a:bodyPr/>
        <a:lstStyle/>
        <a:p>
          <a:r>
            <a:rPr lang="en-US" sz="1600"/>
            <a:t>Reduced conflict and higher psychological safety (West and Markiewicz, 2004; Edmondson, 2019)</a:t>
          </a:r>
        </a:p>
      </dgm:t>
    </dgm:pt>
    <dgm:pt modelId="{93533A0F-CAA2-452D-95F8-FE7131681642}" type="parTrans" cxnId="{C8F07BC6-BE00-4335-A6A4-E2EA820A3E08}">
      <dgm:prSet/>
      <dgm:spPr/>
      <dgm:t>
        <a:bodyPr/>
        <a:lstStyle/>
        <a:p>
          <a:endParaRPr lang="en-US" sz="1400"/>
        </a:p>
      </dgm:t>
    </dgm:pt>
    <dgm:pt modelId="{EFB564B6-1223-4D8A-9FC0-EE8EEE0F1382}" type="sibTrans" cxnId="{C8F07BC6-BE00-4335-A6A4-E2EA820A3E08}">
      <dgm:prSet/>
      <dgm:spPr/>
      <dgm:t>
        <a:bodyPr/>
        <a:lstStyle/>
        <a:p>
          <a:endParaRPr lang="en-US" sz="1400"/>
        </a:p>
      </dgm:t>
    </dgm:pt>
    <dgm:pt modelId="{E7DF2954-7527-494F-BC35-9046628509A1}">
      <dgm:prSet custT="1"/>
      <dgm:spPr/>
      <dgm:t>
        <a:bodyPr/>
        <a:lstStyle/>
        <a:p>
          <a:r>
            <a:rPr lang="en-US" sz="1600" dirty="0"/>
            <a:t>The way of balancing the accomplishment of tasks with socio-emotional dimensions is found by the modern approaches (Fletcher, 1999; Schein, 2017).</a:t>
          </a:r>
        </a:p>
      </dgm:t>
    </dgm:pt>
    <dgm:pt modelId="{EB6773DD-1566-4852-A566-D38E561F5ABB}" type="parTrans" cxnId="{DD001B55-53CF-405A-A236-66F9E938E5FD}">
      <dgm:prSet/>
      <dgm:spPr/>
      <dgm:t>
        <a:bodyPr/>
        <a:lstStyle/>
        <a:p>
          <a:endParaRPr lang="en-US" sz="1400"/>
        </a:p>
      </dgm:t>
    </dgm:pt>
    <dgm:pt modelId="{6E99DE89-3B01-4C26-B05F-B30B660B15C8}" type="sibTrans" cxnId="{DD001B55-53CF-405A-A236-66F9E938E5FD}">
      <dgm:prSet/>
      <dgm:spPr/>
      <dgm:t>
        <a:bodyPr/>
        <a:lstStyle/>
        <a:p>
          <a:endParaRPr lang="en-US" sz="1400"/>
        </a:p>
      </dgm:t>
    </dgm:pt>
    <dgm:pt modelId="{87F1F007-EE13-42B2-AACF-189AFCA11FA2}" type="pres">
      <dgm:prSet presAssocID="{D43D5D7A-C28E-4B4B-8508-9365965FDAA0}" presName="root" presStyleCnt="0">
        <dgm:presLayoutVars>
          <dgm:dir/>
          <dgm:resizeHandles val="exact"/>
        </dgm:presLayoutVars>
      </dgm:prSet>
      <dgm:spPr/>
    </dgm:pt>
    <dgm:pt modelId="{691045B4-86E5-4DB1-853F-ADA8C57359D2}" type="pres">
      <dgm:prSet presAssocID="{D43D5D7A-C28E-4B4B-8508-9365965FDAA0}" presName="container" presStyleCnt="0">
        <dgm:presLayoutVars>
          <dgm:dir/>
          <dgm:resizeHandles val="exact"/>
        </dgm:presLayoutVars>
      </dgm:prSet>
      <dgm:spPr/>
    </dgm:pt>
    <dgm:pt modelId="{40B9F5DF-2F88-42D6-AFA1-3F7B7B084C25}" type="pres">
      <dgm:prSet presAssocID="{C1B89CBE-6CA7-43A3-8EB5-FD912CC214CB}" presName="compNode" presStyleCnt="0"/>
      <dgm:spPr/>
    </dgm:pt>
    <dgm:pt modelId="{74F02C08-FD31-4F8C-BF2F-4DB02A21AFB9}" type="pres">
      <dgm:prSet presAssocID="{C1B89CBE-6CA7-43A3-8EB5-FD912CC214CB}" presName="iconBgRect" presStyleLbl="bgShp" presStyleIdx="0" presStyleCnt="6"/>
      <dgm:spPr/>
    </dgm:pt>
    <dgm:pt modelId="{FBDBA92A-C89A-42BB-8D02-5DD5A8E47D02}" type="pres">
      <dgm:prSet presAssocID="{C1B89CBE-6CA7-43A3-8EB5-FD912CC214CB}"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aptain"/>
        </a:ext>
      </dgm:extLst>
    </dgm:pt>
    <dgm:pt modelId="{B2D7DCD8-9A45-4374-B6AE-8E35F32DABBE}" type="pres">
      <dgm:prSet presAssocID="{C1B89CBE-6CA7-43A3-8EB5-FD912CC214CB}" presName="spaceRect" presStyleCnt="0"/>
      <dgm:spPr/>
    </dgm:pt>
    <dgm:pt modelId="{C79FC117-AE7D-42F0-91C5-F8DB34F838E4}" type="pres">
      <dgm:prSet presAssocID="{C1B89CBE-6CA7-43A3-8EB5-FD912CC214CB}" presName="textRect" presStyleLbl="revTx" presStyleIdx="0" presStyleCnt="6">
        <dgm:presLayoutVars>
          <dgm:chMax val="1"/>
          <dgm:chPref val="1"/>
        </dgm:presLayoutVars>
      </dgm:prSet>
      <dgm:spPr/>
    </dgm:pt>
    <dgm:pt modelId="{BC6EF0D1-0605-4497-8E9A-10AB230B4B32}" type="pres">
      <dgm:prSet presAssocID="{C392E4B8-1FE1-46C5-A57C-EC916AD1289A}" presName="sibTrans" presStyleLbl="sibTrans2D1" presStyleIdx="0" presStyleCnt="0"/>
      <dgm:spPr/>
    </dgm:pt>
    <dgm:pt modelId="{9687032F-D69D-4ABF-B719-8E3B38C18403}" type="pres">
      <dgm:prSet presAssocID="{7F7F654E-C211-4175-9C56-7A9205A07087}" presName="compNode" presStyleCnt="0"/>
      <dgm:spPr/>
    </dgm:pt>
    <dgm:pt modelId="{1A98BDA9-5050-473C-85F4-DC9591AC1E09}" type="pres">
      <dgm:prSet presAssocID="{7F7F654E-C211-4175-9C56-7A9205A07087}" presName="iconBgRect" presStyleLbl="bgShp" presStyleIdx="1" presStyleCnt="6"/>
      <dgm:spPr/>
    </dgm:pt>
    <dgm:pt modelId="{8B07537E-35B3-460A-BD9A-9733FF068052}" type="pres">
      <dgm:prSet presAssocID="{7F7F654E-C211-4175-9C56-7A9205A07087}"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ocial Network"/>
        </a:ext>
      </dgm:extLst>
    </dgm:pt>
    <dgm:pt modelId="{A260C42B-E01A-4AE7-BAB3-519DA84F76D5}" type="pres">
      <dgm:prSet presAssocID="{7F7F654E-C211-4175-9C56-7A9205A07087}" presName="spaceRect" presStyleCnt="0"/>
      <dgm:spPr/>
    </dgm:pt>
    <dgm:pt modelId="{DD1EE32C-8420-4BF2-8179-10E9AAF8E466}" type="pres">
      <dgm:prSet presAssocID="{7F7F654E-C211-4175-9C56-7A9205A07087}" presName="textRect" presStyleLbl="revTx" presStyleIdx="1" presStyleCnt="6">
        <dgm:presLayoutVars>
          <dgm:chMax val="1"/>
          <dgm:chPref val="1"/>
        </dgm:presLayoutVars>
      </dgm:prSet>
      <dgm:spPr/>
    </dgm:pt>
    <dgm:pt modelId="{2A254774-C396-45AC-8B76-FD31D65481E6}" type="pres">
      <dgm:prSet presAssocID="{B73AF760-1129-4C8C-8D81-1453C97B6F97}" presName="sibTrans" presStyleLbl="sibTrans2D1" presStyleIdx="0" presStyleCnt="0"/>
      <dgm:spPr/>
    </dgm:pt>
    <dgm:pt modelId="{8BAEF437-1C4A-4E3E-B8B9-AAB791698EFC}" type="pres">
      <dgm:prSet presAssocID="{7521FD04-087A-4568-8C01-6399E7F9DAA3}" presName="compNode" presStyleCnt="0"/>
      <dgm:spPr/>
    </dgm:pt>
    <dgm:pt modelId="{CC3A9897-69FB-4416-971E-C8DAEA5728EB}" type="pres">
      <dgm:prSet presAssocID="{7521FD04-087A-4568-8C01-6399E7F9DAA3}" presName="iconBgRect" presStyleLbl="bgShp" presStyleIdx="2" presStyleCnt="6"/>
      <dgm:spPr/>
    </dgm:pt>
    <dgm:pt modelId="{246B69CA-8A5B-467A-8248-81C235BFA564}" type="pres">
      <dgm:prSet presAssocID="{7521FD04-087A-4568-8C01-6399E7F9DAA3}"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Open Hand with Plant"/>
        </a:ext>
      </dgm:extLst>
    </dgm:pt>
    <dgm:pt modelId="{6B15E33D-6B10-4C42-BBBD-5E5314790076}" type="pres">
      <dgm:prSet presAssocID="{7521FD04-087A-4568-8C01-6399E7F9DAA3}" presName="spaceRect" presStyleCnt="0"/>
      <dgm:spPr/>
    </dgm:pt>
    <dgm:pt modelId="{F07EA98A-0F08-48E6-AD5B-7170BD4CEC21}" type="pres">
      <dgm:prSet presAssocID="{7521FD04-087A-4568-8C01-6399E7F9DAA3}" presName="textRect" presStyleLbl="revTx" presStyleIdx="2" presStyleCnt="6">
        <dgm:presLayoutVars>
          <dgm:chMax val="1"/>
          <dgm:chPref val="1"/>
        </dgm:presLayoutVars>
      </dgm:prSet>
      <dgm:spPr/>
    </dgm:pt>
    <dgm:pt modelId="{8FCDF5A7-8B3C-47D2-B006-329C735B0A6C}" type="pres">
      <dgm:prSet presAssocID="{9E249815-A41C-4D90-829B-D02D8EBF8B7E}" presName="sibTrans" presStyleLbl="sibTrans2D1" presStyleIdx="0" presStyleCnt="0"/>
      <dgm:spPr/>
    </dgm:pt>
    <dgm:pt modelId="{D6A0A6EA-4BC3-4A63-9757-9534E0A9196F}" type="pres">
      <dgm:prSet presAssocID="{ADA9096B-D50C-4797-A30E-03739D8DB5AA}" presName="compNode" presStyleCnt="0"/>
      <dgm:spPr/>
    </dgm:pt>
    <dgm:pt modelId="{6C5B4993-179B-49C4-BF8C-4FC6C57232EF}" type="pres">
      <dgm:prSet presAssocID="{ADA9096B-D50C-4797-A30E-03739D8DB5AA}" presName="iconBgRect" presStyleLbl="bgShp" presStyleIdx="3" presStyleCnt="6"/>
      <dgm:spPr/>
    </dgm:pt>
    <dgm:pt modelId="{3A458F6A-317A-4574-9E58-84C49EF1C3BB}" type="pres">
      <dgm:prSet presAssocID="{ADA9096B-D50C-4797-A30E-03739D8DB5AA}"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F8780FBB-6AAD-4E5D-B3C6-F7937E650C7D}" type="pres">
      <dgm:prSet presAssocID="{ADA9096B-D50C-4797-A30E-03739D8DB5AA}" presName="spaceRect" presStyleCnt="0"/>
      <dgm:spPr/>
    </dgm:pt>
    <dgm:pt modelId="{C735BFDE-5888-423F-80B9-5A55F30F0160}" type="pres">
      <dgm:prSet presAssocID="{ADA9096B-D50C-4797-A30E-03739D8DB5AA}" presName="textRect" presStyleLbl="revTx" presStyleIdx="3" presStyleCnt="6">
        <dgm:presLayoutVars>
          <dgm:chMax val="1"/>
          <dgm:chPref val="1"/>
        </dgm:presLayoutVars>
      </dgm:prSet>
      <dgm:spPr/>
    </dgm:pt>
    <dgm:pt modelId="{56C6DBC0-83DC-465F-B5E3-FBD8E3CBA8A1}" type="pres">
      <dgm:prSet presAssocID="{0C79E4ED-762E-4A51-B88C-44E5CC0934BC}" presName="sibTrans" presStyleLbl="sibTrans2D1" presStyleIdx="0" presStyleCnt="0"/>
      <dgm:spPr/>
    </dgm:pt>
    <dgm:pt modelId="{652B626D-556C-45E7-9D6C-7F908E8B85E3}" type="pres">
      <dgm:prSet presAssocID="{739C5FA8-2704-45E9-97B9-4A2C4886D642}" presName="compNode" presStyleCnt="0"/>
      <dgm:spPr/>
    </dgm:pt>
    <dgm:pt modelId="{56C32718-1456-4E0F-9195-6880ADEA64FB}" type="pres">
      <dgm:prSet presAssocID="{739C5FA8-2704-45E9-97B9-4A2C4886D642}" presName="iconBgRect" presStyleLbl="bgShp" presStyleIdx="4" presStyleCnt="6"/>
      <dgm:spPr/>
    </dgm:pt>
    <dgm:pt modelId="{D9BDBA5B-7D14-4BCE-A99D-D51430BC9430}" type="pres">
      <dgm:prSet presAssocID="{739C5FA8-2704-45E9-97B9-4A2C4886D642}"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ycle with People"/>
        </a:ext>
      </dgm:extLst>
    </dgm:pt>
    <dgm:pt modelId="{0D516151-2D58-46F8-97AE-C9EEC8FFD3B4}" type="pres">
      <dgm:prSet presAssocID="{739C5FA8-2704-45E9-97B9-4A2C4886D642}" presName="spaceRect" presStyleCnt="0"/>
      <dgm:spPr/>
    </dgm:pt>
    <dgm:pt modelId="{C6472B51-3271-4054-9653-3D07309E2420}" type="pres">
      <dgm:prSet presAssocID="{739C5FA8-2704-45E9-97B9-4A2C4886D642}" presName="textRect" presStyleLbl="revTx" presStyleIdx="4" presStyleCnt="6">
        <dgm:presLayoutVars>
          <dgm:chMax val="1"/>
          <dgm:chPref val="1"/>
        </dgm:presLayoutVars>
      </dgm:prSet>
      <dgm:spPr/>
    </dgm:pt>
    <dgm:pt modelId="{8E9A5A0A-C26C-459B-9D5A-2C5818711CCC}" type="pres">
      <dgm:prSet presAssocID="{EFB564B6-1223-4D8A-9FC0-EE8EEE0F1382}" presName="sibTrans" presStyleLbl="sibTrans2D1" presStyleIdx="0" presStyleCnt="0"/>
      <dgm:spPr/>
    </dgm:pt>
    <dgm:pt modelId="{DF116F27-B366-4F5C-9E61-65053B07A585}" type="pres">
      <dgm:prSet presAssocID="{E7DF2954-7527-494F-BC35-9046628509A1}" presName="compNode" presStyleCnt="0"/>
      <dgm:spPr/>
    </dgm:pt>
    <dgm:pt modelId="{8A896A51-CDAD-4ADC-BA76-DE36D2D36E1E}" type="pres">
      <dgm:prSet presAssocID="{E7DF2954-7527-494F-BC35-9046628509A1}" presName="iconBgRect" presStyleLbl="bgShp" presStyleIdx="5" presStyleCnt="6"/>
      <dgm:spPr/>
    </dgm:pt>
    <dgm:pt modelId="{4DCC8B4B-4B52-485C-9156-E7E238F75564}" type="pres">
      <dgm:prSet presAssocID="{E7DF2954-7527-494F-BC35-9046628509A1}"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Presentation with Checklist"/>
        </a:ext>
      </dgm:extLst>
    </dgm:pt>
    <dgm:pt modelId="{239D21CC-DF2A-4267-835D-74930C05198F}" type="pres">
      <dgm:prSet presAssocID="{E7DF2954-7527-494F-BC35-9046628509A1}" presName="spaceRect" presStyleCnt="0"/>
      <dgm:spPr/>
    </dgm:pt>
    <dgm:pt modelId="{D2ADF7E9-A3F7-46EA-B174-BFC9EAAF95E7}" type="pres">
      <dgm:prSet presAssocID="{E7DF2954-7527-494F-BC35-9046628509A1}" presName="textRect" presStyleLbl="revTx" presStyleIdx="5" presStyleCnt="6">
        <dgm:presLayoutVars>
          <dgm:chMax val="1"/>
          <dgm:chPref val="1"/>
        </dgm:presLayoutVars>
      </dgm:prSet>
      <dgm:spPr/>
    </dgm:pt>
  </dgm:ptLst>
  <dgm:cxnLst>
    <dgm:cxn modelId="{DF1F5D04-000D-467B-9DCA-783EE4F70554}" type="presOf" srcId="{C392E4B8-1FE1-46C5-A57C-EC916AD1289A}" destId="{BC6EF0D1-0605-4497-8E9A-10AB230B4B32}" srcOrd="0" destOrd="0" presId="urn:microsoft.com/office/officeart/2018/2/layout/IconCircleList"/>
    <dgm:cxn modelId="{3BBF7E06-B676-450D-B5F2-1C3299F2981F}" type="presOf" srcId="{ADA9096B-D50C-4797-A30E-03739D8DB5AA}" destId="{C735BFDE-5888-423F-80B9-5A55F30F0160}" srcOrd="0" destOrd="0" presId="urn:microsoft.com/office/officeart/2018/2/layout/IconCircleList"/>
    <dgm:cxn modelId="{E3DDEE1D-BE16-4E38-8ECC-32280C054338}" type="presOf" srcId="{E7DF2954-7527-494F-BC35-9046628509A1}" destId="{D2ADF7E9-A3F7-46EA-B174-BFC9EAAF95E7}" srcOrd="0" destOrd="0" presId="urn:microsoft.com/office/officeart/2018/2/layout/IconCircleList"/>
    <dgm:cxn modelId="{E14B783A-466A-4957-9A89-D733ECB67397}" type="presOf" srcId="{7F7F654E-C211-4175-9C56-7A9205A07087}" destId="{DD1EE32C-8420-4BF2-8179-10E9AAF8E466}" srcOrd="0" destOrd="0" presId="urn:microsoft.com/office/officeart/2018/2/layout/IconCircleList"/>
    <dgm:cxn modelId="{F21DFB3C-5175-4B1A-8FDB-E2A243216446}" srcId="{D43D5D7A-C28E-4B4B-8508-9365965FDAA0}" destId="{C1B89CBE-6CA7-43A3-8EB5-FD912CC214CB}" srcOrd="0" destOrd="0" parTransId="{58506C3B-913F-4BE0-9651-6C22436F4C52}" sibTransId="{C392E4B8-1FE1-46C5-A57C-EC916AD1289A}"/>
    <dgm:cxn modelId="{E695323F-149E-4D3B-A3A7-3D97C68F8B3D}" type="presOf" srcId="{9E249815-A41C-4D90-829B-D02D8EBF8B7E}" destId="{8FCDF5A7-8B3C-47D2-B006-329C735B0A6C}" srcOrd="0" destOrd="0" presId="urn:microsoft.com/office/officeart/2018/2/layout/IconCircleList"/>
    <dgm:cxn modelId="{0A11AA62-630F-4C95-8C4A-3CFC508A71FC}" srcId="{D43D5D7A-C28E-4B4B-8508-9365965FDAA0}" destId="{7521FD04-087A-4568-8C01-6399E7F9DAA3}" srcOrd="2" destOrd="0" parTransId="{A38D9304-AFBF-44D3-AEE2-88A0D3DEB88D}" sibTransId="{9E249815-A41C-4D90-829B-D02D8EBF8B7E}"/>
    <dgm:cxn modelId="{099AFD42-89BF-49D6-9462-2CA678117ECB}" type="presOf" srcId="{B73AF760-1129-4C8C-8D81-1453C97B6F97}" destId="{2A254774-C396-45AC-8B76-FD31D65481E6}" srcOrd="0" destOrd="0" presId="urn:microsoft.com/office/officeart/2018/2/layout/IconCircleList"/>
    <dgm:cxn modelId="{BA8DE344-5983-4BE4-962E-DEF59CC2243F}" type="presOf" srcId="{EFB564B6-1223-4D8A-9FC0-EE8EEE0F1382}" destId="{8E9A5A0A-C26C-459B-9D5A-2C5818711CCC}" srcOrd="0" destOrd="0" presId="urn:microsoft.com/office/officeart/2018/2/layout/IconCircleList"/>
    <dgm:cxn modelId="{DD001B55-53CF-405A-A236-66F9E938E5FD}" srcId="{D43D5D7A-C28E-4B4B-8508-9365965FDAA0}" destId="{E7DF2954-7527-494F-BC35-9046628509A1}" srcOrd="5" destOrd="0" parTransId="{EB6773DD-1566-4852-A566-D38E561F5ABB}" sibTransId="{6E99DE89-3B01-4C26-B05F-B30B660B15C8}"/>
    <dgm:cxn modelId="{B618A59B-2340-4FA3-88EE-CE9DC33980A9}" type="presOf" srcId="{D43D5D7A-C28E-4B4B-8508-9365965FDAA0}" destId="{87F1F007-EE13-42B2-AACF-189AFCA11FA2}" srcOrd="0" destOrd="0" presId="urn:microsoft.com/office/officeart/2018/2/layout/IconCircleList"/>
    <dgm:cxn modelId="{197C2D9E-54BD-4C77-A759-7C8872314584}" srcId="{D43D5D7A-C28E-4B4B-8508-9365965FDAA0}" destId="{ADA9096B-D50C-4797-A30E-03739D8DB5AA}" srcOrd="3" destOrd="0" parTransId="{72B94214-4764-4BF4-B897-171E1F5BB25C}" sibTransId="{0C79E4ED-762E-4A51-B88C-44E5CC0934BC}"/>
    <dgm:cxn modelId="{D60693A7-A879-4DFB-956C-8243AF51CEA6}" type="presOf" srcId="{0C79E4ED-762E-4A51-B88C-44E5CC0934BC}" destId="{56C6DBC0-83DC-465F-B5E3-FBD8E3CBA8A1}" srcOrd="0" destOrd="0" presId="urn:microsoft.com/office/officeart/2018/2/layout/IconCircleList"/>
    <dgm:cxn modelId="{5B88F5AF-F37B-4C22-BD9F-0DDA7A57B78D}" type="presOf" srcId="{C1B89CBE-6CA7-43A3-8EB5-FD912CC214CB}" destId="{C79FC117-AE7D-42F0-91C5-F8DB34F838E4}" srcOrd="0" destOrd="0" presId="urn:microsoft.com/office/officeart/2018/2/layout/IconCircleList"/>
    <dgm:cxn modelId="{E66DA5B4-0361-4D5B-8D65-509A74787ADA}" srcId="{D43D5D7A-C28E-4B4B-8508-9365965FDAA0}" destId="{7F7F654E-C211-4175-9C56-7A9205A07087}" srcOrd="1" destOrd="0" parTransId="{121FFE28-4BFF-4CDA-A0AB-253C3D005749}" sibTransId="{B73AF760-1129-4C8C-8D81-1453C97B6F97}"/>
    <dgm:cxn modelId="{8A41A4BE-BBB4-4E18-B4C1-F1846302F5CE}" type="presOf" srcId="{7521FD04-087A-4568-8C01-6399E7F9DAA3}" destId="{F07EA98A-0F08-48E6-AD5B-7170BD4CEC21}" srcOrd="0" destOrd="0" presId="urn:microsoft.com/office/officeart/2018/2/layout/IconCircleList"/>
    <dgm:cxn modelId="{C8F07BC6-BE00-4335-A6A4-E2EA820A3E08}" srcId="{D43D5D7A-C28E-4B4B-8508-9365965FDAA0}" destId="{739C5FA8-2704-45E9-97B9-4A2C4886D642}" srcOrd="4" destOrd="0" parTransId="{93533A0F-CAA2-452D-95F8-FE7131681642}" sibTransId="{EFB564B6-1223-4D8A-9FC0-EE8EEE0F1382}"/>
    <dgm:cxn modelId="{45B000C8-BCD7-472B-AA65-503DE7A67A00}" type="presOf" srcId="{739C5FA8-2704-45E9-97B9-4A2C4886D642}" destId="{C6472B51-3271-4054-9653-3D07309E2420}" srcOrd="0" destOrd="0" presId="urn:microsoft.com/office/officeart/2018/2/layout/IconCircleList"/>
    <dgm:cxn modelId="{5E76C57C-04A5-4A83-9730-812A80AA45DA}" type="presParOf" srcId="{87F1F007-EE13-42B2-AACF-189AFCA11FA2}" destId="{691045B4-86E5-4DB1-853F-ADA8C57359D2}" srcOrd="0" destOrd="0" presId="urn:microsoft.com/office/officeart/2018/2/layout/IconCircleList"/>
    <dgm:cxn modelId="{CE1C42E7-CE8B-42FF-9603-DE758DE437FF}" type="presParOf" srcId="{691045B4-86E5-4DB1-853F-ADA8C57359D2}" destId="{40B9F5DF-2F88-42D6-AFA1-3F7B7B084C25}" srcOrd="0" destOrd="0" presId="urn:microsoft.com/office/officeart/2018/2/layout/IconCircleList"/>
    <dgm:cxn modelId="{B1046DA2-B89A-4C9A-9FE9-C5C855750407}" type="presParOf" srcId="{40B9F5DF-2F88-42D6-AFA1-3F7B7B084C25}" destId="{74F02C08-FD31-4F8C-BF2F-4DB02A21AFB9}" srcOrd="0" destOrd="0" presId="urn:microsoft.com/office/officeart/2018/2/layout/IconCircleList"/>
    <dgm:cxn modelId="{AF1C7C10-7450-4C91-A806-56D962BECB7D}" type="presParOf" srcId="{40B9F5DF-2F88-42D6-AFA1-3F7B7B084C25}" destId="{FBDBA92A-C89A-42BB-8D02-5DD5A8E47D02}" srcOrd="1" destOrd="0" presId="urn:microsoft.com/office/officeart/2018/2/layout/IconCircleList"/>
    <dgm:cxn modelId="{F52CDDAC-38BD-48DB-A3AF-17BCA9A3D9AB}" type="presParOf" srcId="{40B9F5DF-2F88-42D6-AFA1-3F7B7B084C25}" destId="{B2D7DCD8-9A45-4374-B6AE-8E35F32DABBE}" srcOrd="2" destOrd="0" presId="urn:microsoft.com/office/officeart/2018/2/layout/IconCircleList"/>
    <dgm:cxn modelId="{4237AC40-8565-4578-B8E1-C34346A7408A}" type="presParOf" srcId="{40B9F5DF-2F88-42D6-AFA1-3F7B7B084C25}" destId="{C79FC117-AE7D-42F0-91C5-F8DB34F838E4}" srcOrd="3" destOrd="0" presId="urn:microsoft.com/office/officeart/2018/2/layout/IconCircleList"/>
    <dgm:cxn modelId="{3A52324B-76BF-4B0A-B87B-9878080F6C7D}" type="presParOf" srcId="{691045B4-86E5-4DB1-853F-ADA8C57359D2}" destId="{BC6EF0D1-0605-4497-8E9A-10AB230B4B32}" srcOrd="1" destOrd="0" presId="urn:microsoft.com/office/officeart/2018/2/layout/IconCircleList"/>
    <dgm:cxn modelId="{E49BB2D7-1E2B-4D27-B65B-A34C98994BAB}" type="presParOf" srcId="{691045B4-86E5-4DB1-853F-ADA8C57359D2}" destId="{9687032F-D69D-4ABF-B719-8E3B38C18403}" srcOrd="2" destOrd="0" presId="urn:microsoft.com/office/officeart/2018/2/layout/IconCircleList"/>
    <dgm:cxn modelId="{4E267A1A-2707-4417-8FA3-A5A6EB708EE7}" type="presParOf" srcId="{9687032F-D69D-4ABF-B719-8E3B38C18403}" destId="{1A98BDA9-5050-473C-85F4-DC9591AC1E09}" srcOrd="0" destOrd="0" presId="urn:microsoft.com/office/officeart/2018/2/layout/IconCircleList"/>
    <dgm:cxn modelId="{8F39261C-3463-4EF1-8FAE-C66416B757E9}" type="presParOf" srcId="{9687032F-D69D-4ABF-B719-8E3B38C18403}" destId="{8B07537E-35B3-460A-BD9A-9733FF068052}" srcOrd="1" destOrd="0" presId="urn:microsoft.com/office/officeart/2018/2/layout/IconCircleList"/>
    <dgm:cxn modelId="{A000DAC5-C9D4-445B-B710-1EC103909243}" type="presParOf" srcId="{9687032F-D69D-4ABF-B719-8E3B38C18403}" destId="{A260C42B-E01A-4AE7-BAB3-519DA84F76D5}" srcOrd="2" destOrd="0" presId="urn:microsoft.com/office/officeart/2018/2/layout/IconCircleList"/>
    <dgm:cxn modelId="{9426B296-0FFE-480C-B6B6-97116671E75C}" type="presParOf" srcId="{9687032F-D69D-4ABF-B719-8E3B38C18403}" destId="{DD1EE32C-8420-4BF2-8179-10E9AAF8E466}" srcOrd="3" destOrd="0" presId="urn:microsoft.com/office/officeart/2018/2/layout/IconCircleList"/>
    <dgm:cxn modelId="{EABEA800-5AA0-44E1-984F-BA8D20541A67}" type="presParOf" srcId="{691045B4-86E5-4DB1-853F-ADA8C57359D2}" destId="{2A254774-C396-45AC-8B76-FD31D65481E6}" srcOrd="3" destOrd="0" presId="urn:microsoft.com/office/officeart/2018/2/layout/IconCircleList"/>
    <dgm:cxn modelId="{6B1E481B-34D7-4081-A248-CA6CD1BB0D4D}" type="presParOf" srcId="{691045B4-86E5-4DB1-853F-ADA8C57359D2}" destId="{8BAEF437-1C4A-4E3E-B8B9-AAB791698EFC}" srcOrd="4" destOrd="0" presId="urn:microsoft.com/office/officeart/2018/2/layout/IconCircleList"/>
    <dgm:cxn modelId="{8A2D1EC1-B60E-4DE1-90E3-049F69E69AB0}" type="presParOf" srcId="{8BAEF437-1C4A-4E3E-B8B9-AAB791698EFC}" destId="{CC3A9897-69FB-4416-971E-C8DAEA5728EB}" srcOrd="0" destOrd="0" presId="urn:microsoft.com/office/officeart/2018/2/layout/IconCircleList"/>
    <dgm:cxn modelId="{588E9579-F1FF-4C61-9E08-FCCB850CFF15}" type="presParOf" srcId="{8BAEF437-1C4A-4E3E-B8B9-AAB791698EFC}" destId="{246B69CA-8A5B-467A-8248-81C235BFA564}" srcOrd="1" destOrd="0" presId="urn:microsoft.com/office/officeart/2018/2/layout/IconCircleList"/>
    <dgm:cxn modelId="{5569171C-A0E3-40D3-BEBA-2F4F4738D6FF}" type="presParOf" srcId="{8BAEF437-1C4A-4E3E-B8B9-AAB791698EFC}" destId="{6B15E33D-6B10-4C42-BBBD-5E5314790076}" srcOrd="2" destOrd="0" presId="urn:microsoft.com/office/officeart/2018/2/layout/IconCircleList"/>
    <dgm:cxn modelId="{8EEA8391-7745-43D7-A3BE-106424A6E063}" type="presParOf" srcId="{8BAEF437-1C4A-4E3E-B8B9-AAB791698EFC}" destId="{F07EA98A-0F08-48E6-AD5B-7170BD4CEC21}" srcOrd="3" destOrd="0" presId="urn:microsoft.com/office/officeart/2018/2/layout/IconCircleList"/>
    <dgm:cxn modelId="{77F845CF-7BD6-4302-B3F9-A7418437EA76}" type="presParOf" srcId="{691045B4-86E5-4DB1-853F-ADA8C57359D2}" destId="{8FCDF5A7-8B3C-47D2-B006-329C735B0A6C}" srcOrd="5" destOrd="0" presId="urn:microsoft.com/office/officeart/2018/2/layout/IconCircleList"/>
    <dgm:cxn modelId="{968D049A-CB64-420B-84D3-EA7C8D4966B0}" type="presParOf" srcId="{691045B4-86E5-4DB1-853F-ADA8C57359D2}" destId="{D6A0A6EA-4BC3-4A63-9757-9534E0A9196F}" srcOrd="6" destOrd="0" presId="urn:microsoft.com/office/officeart/2018/2/layout/IconCircleList"/>
    <dgm:cxn modelId="{23C9F72F-8AF3-4C75-A766-C142A115BF8D}" type="presParOf" srcId="{D6A0A6EA-4BC3-4A63-9757-9534E0A9196F}" destId="{6C5B4993-179B-49C4-BF8C-4FC6C57232EF}" srcOrd="0" destOrd="0" presId="urn:microsoft.com/office/officeart/2018/2/layout/IconCircleList"/>
    <dgm:cxn modelId="{619F003F-7681-404F-A4B0-C64C0F958DB2}" type="presParOf" srcId="{D6A0A6EA-4BC3-4A63-9757-9534E0A9196F}" destId="{3A458F6A-317A-4574-9E58-84C49EF1C3BB}" srcOrd="1" destOrd="0" presId="urn:microsoft.com/office/officeart/2018/2/layout/IconCircleList"/>
    <dgm:cxn modelId="{4456D6FB-B57C-4CD5-BA0C-8CC0A621B530}" type="presParOf" srcId="{D6A0A6EA-4BC3-4A63-9757-9534E0A9196F}" destId="{F8780FBB-6AAD-4E5D-B3C6-F7937E650C7D}" srcOrd="2" destOrd="0" presId="urn:microsoft.com/office/officeart/2018/2/layout/IconCircleList"/>
    <dgm:cxn modelId="{3119EE50-4A06-445F-A3C9-F8C9C40D319F}" type="presParOf" srcId="{D6A0A6EA-4BC3-4A63-9757-9534E0A9196F}" destId="{C735BFDE-5888-423F-80B9-5A55F30F0160}" srcOrd="3" destOrd="0" presId="urn:microsoft.com/office/officeart/2018/2/layout/IconCircleList"/>
    <dgm:cxn modelId="{FAF26924-3A17-47FB-AFA3-0F44B6B6893A}" type="presParOf" srcId="{691045B4-86E5-4DB1-853F-ADA8C57359D2}" destId="{56C6DBC0-83DC-465F-B5E3-FBD8E3CBA8A1}" srcOrd="7" destOrd="0" presId="urn:microsoft.com/office/officeart/2018/2/layout/IconCircleList"/>
    <dgm:cxn modelId="{54905E1E-E4FA-466C-943F-48F2EDC7E570}" type="presParOf" srcId="{691045B4-86E5-4DB1-853F-ADA8C57359D2}" destId="{652B626D-556C-45E7-9D6C-7F908E8B85E3}" srcOrd="8" destOrd="0" presId="urn:microsoft.com/office/officeart/2018/2/layout/IconCircleList"/>
    <dgm:cxn modelId="{80B809D7-1884-48FB-BABF-E99C63A1D891}" type="presParOf" srcId="{652B626D-556C-45E7-9D6C-7F908E8B85E3}" destId="{56C32718-1456-4E0F-9195-6880ADEA64FB}" srcOrd="0" destOrd="0" presId="urn:microsoft.com/office/officeart/2018/2/layout/IconCircleList"/>
    <dgm:cxn modelId="{14D844DA-6F74-44B8-880D-35978E113131}" type="presParOf" srcId="{652B626D-556C-45E7-9D6C-7F908E8B85E3}" destId="{D9BDBA5B-7D14-4BCE-A99D-D51430BC9430}" srcOrd="1" destOrd="0" presId="urn:microsoft.com/office/officeart/2018/2/layout/IconCircleList"/>
    <dgm:cxn modelId="{3C6068EF-CBA9-458D-A8E5-D0217188BE78}" type="presParOf" srcId="{652B626D-556C-45E7-9D6C-7F908E8B85E3}" destId="{0D516151-2D58-46F8-97AE-C9EEC8FFD3B4}" srcOrd="2" destOrd="0" presId="urn:microsoft.com/office/officeart/2018/2/layout/IconCircleList"/>
    <dgm:cxn modelId="{3A53824C-D96D-45F6-BFB6-E7F39C5D3718}" type="presParOf" srcId="{652B626D-556C-45E7-9D6C-7F908E8B85E3}" destId="{C6472B51-3271-4054-9653-3D07309E2420}" srcOrd="3" destOrd="0" presId="urn:microsoft.com/office/officeart/2018/2/layout/IconCircleList"/>
    <dgm:cxn modelId="{05C5C26B-063D-4660-9A14-39D5F3388B88}" type="presParOf" srcId="{691045B4-86E5-4DB1-853F-ADA8C57359D2}" destId="{8E9A5A0A-C26C-459B-9D5A-2C5818711CCC}" srcOrd="9" destOrd="0" presId="urn:microsoft.com/office/officeart/2018/2/layout/IconCircleList"/>
    <dgm:cxn modelId="{A68957DC-2F36-4693-8BD4-A7316A8BF7F1}" type="presParOf" srcId="{691045B4-86E5-4DB1-853F-ADA8C57359D2}" destId="{DF116F27-B366-4F5C-9E61-65053B07A585}" srcOrd="10" destOrd="0" presId="urn:microsoft.com/office/officeart/2018/2/layout/IconCircleList"/>
    <dgm:cxn modelId="{729E4474-AE1A-4BAE-B810-E4FD7A763DEA}" type="presParOf" srcId="{DF116F27-B366-4F5C-9E61-65053B07A585}" destId="{8A896A51-CDAD-4ADC-BA76-DE36D2D36E1E}" srcOrd="0" destOrd="0" presId="urn:microsoft.com/office/officeart/2018/2/layout/IconCircleList"/>
    <dgm:cxn modelId="{EC48900F-4B0E-4E85-9AD0-916EE9AD9F48}" type="presParOf" srcId="{DF116F27-B366-4F5C-9E61-65053B07A585}" destId="{4DCC8B4B-4B52-485C-9156-E7E238F75564}" srcOrd="1" destOrd="0" presId="urn:microsoft.com/office/officeart/2018/2/layout/IconCircleList"/>
    <dgm:cxn modelId="{44612910-D15A-4BCD-AB8A-81710DB85BB4}" type="presParOf" srcId="{DF116F27-B366-4F5C-9E61-65053B07A585}" destId="{239D21CC-DF2A-4267-835D-74930C05198F}" srcOrd="2" destOrd="0" presId="urn:microsoft.com/office/officeart/2018/2/layout/IconCircleList"/>
    <dgm:cxn modelId="{75F04AE2-221F-4EFE-B950-837C4BBC09B0}" type="presParOf" srcId="{DF116F27-B366-4F5C-9E61-65053B07A585}" destId="{D2ADF7E9-A3F7-46EA-B174-BFC9EAAF95E7}" srcOrd="3" destOrd="0" presId="urn:microsoft.com/office/officeart/2018/2/layout/IconCircle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F02C08-FD31-4F8C-BF2F-4DB02A21AFB9}">
      <dsp:nvSpPr>
        <dsp:cNvPr id="0" name=""/>
        <dsp:cNvSpPr/>
      </dsp:nvSpPr>
      <dsp:spPr>
        <a:xfrm>
          <a:off x="380302" y="887445"/>
          <a:ext cx="932194" cy="93219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BDBA92A-C89A-42BB-8D02-5DD5A8E47D02}">
      <dsp:nvSpPr>
        <dsp:cNvPr id="0" name=""/>
        <dsp:cNvSpPr/>
      </dsp:nvSpPr>
      <dsp:spPr>
        <a:xfrm>
          <a:off x="576063" y="1083206"/>
          <a:ext cx="540672" cy="54067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79FC117-AE7D-42F0-91C5-F8DB34F838E4}">
      <dsp:nvSpPr>
        <dsp:cNvPr id="0" name=""/>
        <dsp:cNvSpPr/>
      </dsp:nvSpPr>
      <dsp:spPr>
        <a:xfrm>
          <a:off x="1512252" y="887445"/>
          <a:ext cx="2197316" cy="932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dirty="0"/>
            <a:t>Relationship quality is the foundation of effective teamwork (Hackman, 2011; Dutton and </a:t>
          </a:r>
          <a:r>
            <a:rPr lang="en-US" sz="1600" kern="1200" dirty="0" err="1"/>
            <a:t>Heaphy</a:t>
          </a:r>
          <a:r>
            <a:rPr lang="en-US" sz="1600" kern="1200" dirty="0"/>
            <a:t>, 2003; Fletcher, 1999).</a:t>
          </a:r>
        </a:p>
      </dsp:txBody>
      <dsp:txXfrm>
        <a:off x="1512252" y="887445"/>
        <a:ext cx="2197316" cy="932194"/>
      </dsp:txXfrm>
    </dsp:sp>
    <dsp:sp modelId="{1A98BDA9-5050-473C-85F4-DC9591AC1E09}">
      <dsp:nvSpPr>
        <dsp:cNvPr id="0" name=""/>
        <dsp:cNvSpPr/>
      </dsp:nvSpPr>
      <dsp:spPr>
        <a:xfrm>
          <a:off x="4092434" y="887445"/>
          <a:ext cx="932194" cy="932194"/>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B07537E-35B3-460A-BD9A-9733FF068052}">
      <dsp:nvSpPr>
        <dsp:cNvPr id="0" name=""/>
        <dsp:cNvSpPr/>
      </dsp:nvSpPr>
      <dsp:spPr>
        <a:xfrm>
          <a:off x="4288195" y="1083206"/>
          <a:ext cx="540672" cy="54067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D1EE32C-8420-4BF2-8179-10E9AAF8E466}">
      <dsp:nvSpPr>
        <dsp:cNvPr id="0" name=""/>
        <dsp:cNvSpPr/>
      </dsp:nvSpPr>
      <dsp:spPr>
        <a:xfrm>
          <a:off x="5224385" y="887445"/>
          <a:ext cx="2197316" cy="932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High-quality connections linked to:</a:t>
          </a:r>
        </a:p>
      </dsp:txBody>
      <dsp:txXfrm>
        <a:off x="5224385" y="887445"/>
        <a:ext cx="2197316" cy="932194"/>
      </dsp:txXfrm>
    </dsp:sp>
    <dsp:sp modelId="{CC3A9897-69FB-4416-971E-C8DAEA5728EB}">
      <dsp:nvSpPr>
        <dsp:cNvPr id="0" name=""/>
        <dsp:cNvSpPr/>
      </dsp:nvSpPr>
      <dsp:spPr>
        <a:xfrm>
          <a:off x="7804567" y="887445"/>
          <a:ext cx="932194" cy="932194"/>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46B69CA-8A5B-467A-8248-81C235BFA564}">
      <dsp:nvSpPr>
        <dsp:cNvPr id="0" name=""/>
        <dsp:cNvSpPr/>
      </dsp:nvSpPr>
      <dsp:spPr>
        <a:xfrm>
          <a:off x="8000328" y="1083206"/>
          <a:ext cx="540672" cy="54067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07EA98A-0F08-48E6-AD5B-7170BD4CEC21}">
      <dsp:nvSpPr>
        <dsp:cNvPr id="0" name=""/>
        <dsp:cNvSpPr/>
      </dsp:nvSpPr>
      <dsp:spPr>
        <a:xfrm>
          <a:off x="8936518" y="887445"/>
          <a:ext cx="2197316" cy="932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Increased resilience and creativity (Dutton and Heaphy, 2003; Losada and Heaphy, 2004)</a:t>
          </a:r>
        </a:p>
      </dsp:txBody>
      <dsp:txXfrm>
        <a:off x="8936518" y="887445"/>
        <a:ext cx="2197316" cy="932194"/>
      </dsp:txXfrm>
    </dsp:sp>
    <dsp:sp modelId="{6C5B4993-179B-49C4-BF8C-4FC6C57232EF}">
      <dsp:nvSpPr>
        <dsp:cNvPr id="0" name=""/>
        <dsp:cNvSpPr/>
      </dsp:nvSpPr>
      <dsp:spPr>
        <a:xfrm>
          <a:off x="380302" y="2565034"/>
          <a:ext cx="932194" cy="932194"/>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A458F6A-317A-4574-9E58-84C49EF1C3BB}">
      <dsp:nvSpPr>
        <dsp:cNvPr id="0" name=""/>
        <dsp:cNvSpPr/>
      </dsp:nvSpPr>
      <dsp:spPr>
        <a:xfrm>
          <a:off x="576063" y="2760795"/>
          <a:ext cx="540672" cy="54067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735BFDE-5888-423F-80B9-5A55F30F0160}">
      <dsp:nvSpPr>
        <dsp:cNvPr id="0" name=""/>
        <dsp:cNvSpPr/>
      </dsp:nvSpPr>
      <dsp:spPr>
        <a:xfrm>
          <a:off x="1512252" y="2565034"/>
          <a:ext cx="2197316" cy="932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Information sharing and decision-making is enhanced, which is implied by Carmeli and Gittell (2009), Edmondson (2012).</a:t>
          </a:r>
        </a:p>
      </dsp:txBody>
      <dsp:txXfrm>
        <a:off x="1512252" y="2565034"/>
        <a:ext cx="2197316" cy="932194"/>
      </dsp:txXfrm>
    </dsp:sp>
    <dsp:sp modelId="{56C32718-1456-4E0F-9195-6880ADEA64FB}">
      <dsp:nvSpPr>
        <dsp:cNvPr id="0" name=""/>
        <dsp:cNvSpPr/>
      </dsp:nvSpPr>
      <dsp:spPr>
        <a:xfrm>
          <a:off x="4092434" y="2565034"/>
          <a:ext cx="932194" cy="932194"/>
        </a:xfrm>
        <a:prstGeom prst="ellipse">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9BDBA5B-7D14-4BCE-A99D-D51430BC9430}">
      <dsp:nvSpPr>
        <dsp:cNvPr id="0" name=""/>
        <dsp:cNvSpPr/>
      </dsp:nvSpPr>
      <dsp:spPr>
        <a:xfrm>
          <a:off x="4288195" y="2760795"/>
          <a:ext cx="540672" cy="540672"/>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6472B51-3271-4054-9653-3D07309E2420}">
      <dsp:nvSpPr>
        <dsp:cNvPr id="0" name=""/>
        <dsp:cNvSpPr/>
      </dsp:nvSpPr>
      <dsp:spPr>
        <a:xfrm>
          <a:off x="5224385" y="2565034"/>
          <a:ext cx="2197316" cy="932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a:t>Reduced conflict and higher psychological safety (West and Markiewicz, 2004; Edmondson, 2019)</a:t>
          </a:r>
        </a:p>
      </dsp:txBody>
      <dsp:txXfrm>
        <a:off x="5224385" y="2565034"/>
        <a:ext cx="2197316" cy="932194"/>
      </dsp:txXfrm>
    </dsp:sp>
    <dsp:sp modelId="{8A896A51-CDAD-4ADC-BA76-DE36D2D36E1E}">
      <dsp:nvSpPr>
        <dsp:cNvPr id="0" name=""/>
        <dsp:cNvSpPr/>
      </dsp:nvSpPr>
      <dsp:spPr>
        <a:xfrm>
          <a:off x="7804567" y="2565034"/>
          <a:ext cx="932194" cy="932194"/>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CC8B4B-4B52-485C-9156-E7E238F75564}">
      <dsp:nvSpPr>
        <dsp:cNvPr id="0" name=""/>
        <dsp:cNvSpPr/>
      </dsp:nvSpPr>
      <dsp:spPr>
        <a:xfrm>
          <a:off x="8000328" y="2760795"/>
          <a:ext cx="540672" cy="540672"/>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D2ADF7E9-A3F7-46EA-B174-BFC9EAAF95E7}">
      <dsp:nvSpPr>
        <dsp:cNvPr id="0" name=""/>
        <dsp:cNvSpPr/>
      </dsp:nvSpPr>
      <dsp:spPr>
        <a:xfrm>
          <a:off x="8936518" y="2565034"/>
          <a:ext cx="2197316" cy="932194"/>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711200">
            <a:lnSpc>
              <a:spcPct val="90000"/>
            </a:lnSpc>
            <a:spcBef>
              <a:spcPct val="0"/>
            </a:spcBef>
            <a:spcAft>
              <a:spcPct val="35000"/>
            </a:spcAft>
            <a:buNone/>
          </a:pPr>
          <a:r>
            <a:rPr lang="en-US" sz="1600" kern="1200" dirty="0"/>
            <a:t>The way of balancing the accomplishment of tasks with socio-emotional dimensions is found by the modern approaches (Fletcher, 1999; Schein, 2017).</a:t>
          </a:r>
        </a:p>
      </dsp:txBody>
      <dsp:txXfrm>
        <a:off x="8936518" y="2565034"/>
        <a:ext cx="2197316" cy="932194"/>
      </dsp:txXfrm>
    </dsp:sp>
  </dsp:spTree>
</dsp:drawing>
</file>

<file path=ppt/diagrams/layout1.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B3A0A27-7205-4964-B947-07497951EFD5}" type="datetimeFigureOut">
              <a:rPr lang="en-GB" smtClean="0"/>
              <a:t>25/03/2025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2E1906D-BFB0-45BF-8213-A4CA12E61AA7}" type="slidenum">
              <a:rPr lang="en-GB" smtClean="0"/>
              <a:t>‹#›</a:t>
            </a:fld>
            <a:endParaRPr lang="en-GB"/>
          </a:p>
        </p:txBody>
      </p:sp>
    </p:spTree>
    <p:extLst>
      <p:ext uri="{BB962C8B-B14F-4D97-AF65-F5344CB8AC3E}">
        <p14:creationId xmlns:p14="http://schemas.microsoft.com/office/powerpoint/2010/main" val="326924599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everyone to our presentation on building successful relationships in teams.  </a:t>
            </a:r>
          </a:p>
          <a:p>
            <a:r>
              <a:rPr lang="en-US" dirty="0"/>
              <a:t>This presentation is part of the BMSW4009 Effective Teamworking and Communication Module, and we'll be diving into both theoretical frameworks and practical applications for fostering high-quality team relationships.</a:t>
            </a:r>
          </a:p>
          <a:p>
            <a:r>
              <a:rPr lang="en-US" dirty="0"/>
              <a:t>As you can see from our opening slide, we've identified five key components of building a successful team: Accountability and Ownership, Clear Communication and Collaboration, Goal-Oriented Mindset, Trust and Psychological Safety, and Diversity and Inclusion. These elements form the foundation of effective teamwork, with interpersonal relationships serving as the underlying support structure.</a:t>
            </a:r>
          </a:p>
          <a:p>
            <a:endParaRPr lang="en-GB" dirty="0"/>
          </a:p>
        </p:txBody>
      </p:sp>
      <p:sp>
        <p:nvSpPr>
          <p:cNvPr id="4" name="Slide Number Placeholder 3"/>
          <p:cNvSpPr>
            <a:spLocks noGrp="1"/>
          </p:cNvSpPr>
          <p:nvPr>
            <p:ph type="sldNum" sz="quarter" idx="5"/>
          </p:nvPr>
        </p:nvSpPr>
        <p:spPr/>
        <p:txBody>
          <a:bodyPr/>
          <a:lstStyle/>
          <a:p>
            <a:fld id="{A2E1906D-BFB0-45BF-8213-A4CA12E61AA7}" type="slidenum">
              <a:rPr lang="en-GB" smtClean="0"/>
              <a:t>1</a:t>
            </a:fld>
            <a:endParaRPr lang="en-GB"/>
          </a:p>
        </p:txBody>
      </p:sp>
    </p:spTree>
    <p:extLst>
      <p:ext uri="{BB962C8B-B14F-4D97-AF65-F5344CB8AC3E}">
        <p14:creationId xmlns:p14="http://schemas.microsoft.com/office/powerpoint/2010/main" val="340559580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2E1906D-BFB0-45BF-8213-A4CA12E61AA7}" type="slidenum">
              <a:rPr lang="en-GB" smtClean="0"/>
              <a:t>2</a:t>
            </a:fld>
            <a:endParaRPr lang="en-GB"/>
          </a:p>
        </p:txBody>
      </p:sp>
    </p:spTree>
    <p:extLst>
      <p:ext uri="{BB962C8B-B14F-4D97-AF65-F5344CB8AC3E}">
        <p14:creationId xmlns:p14="http://schemas.microsoft.com/office/powerpoint/2010/main" val="16914242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Relationships are not merely a "nice to have" aspect of teamwork - they are foundational to team effectiveness. As shown in the hierarchical diagram on this slide, interpersonal relationships form the base upon which procedures, roles, and goals are built.</a:t>
            </a:r>
          </a:p>
          <a:p>
            <a:r>
              <a:rPr lang="en-US" dirty="0"/>
              <a:t>Leading researchers like Hackman (2011) and West (2012) have consistently identified high-quality relationships as a critical factor in team performance. Their work shows that teams with strong interpersonal connections demonstrate greater resilience, adaptability, and overall effectiveness compared to teams where relationship quality is poor.</a:t>
            </a:r>
          </a:p>
          <a:p>
            <a:r>
              <a:rPr lang="en-US" dirty="0"/>
              <a:t>The theoretical frameworks developed by Bolton, Perls, Baxter and Montgomery, and Schwartz provide different lenses through which we can understand how relationships develop and function within teams. These frameworks offer complementary perspectives that, when combined, give us a robust toolkit for relationship development.</a:t>
            </a:r>
          </a:p>
          <a:p>
            <a:r>
              <a:rPr lang="en-US" dirty="0"/>
              <a:t>As </a:t>
            </a:r>
            <a:r>
              <a:rPr lang="en-US" dirty="0" err="1"/>
              <a:t>Crainer</a:t>
            </a:r>
            <a:r>
              <a:rPr lang="en-US" dirty="0"/>
              <a:t> noted in 2003, "relationships supply the context in which individuals can work collectively effectively." This insightful observation emphasizes that relationships are not separate from the work but rather create the environment in which work happens. Without strong relationships, even technically competent teams will struggle to achieve their potential.</a:t>
            </a:r>
          </a:p>
          <a:p>
            <a:r>
              <a:rPr lang="en-US" dirty="0"/>
              <a:t>Charles Duhigg's research with Google's Project Aristotle found that "Teams with strong connections show significantly higher performance across metrics." Their comprehensive study of 180+ teams identified psychological safety and relationship quality as more important predictors of success than the technical skills or experience level of team members.</a:t>
            </a:r>
          </a:p>
          <a:p>
            <a:r>
              <a:rPr lang="en-US" dirty="0"/>
              <a:t>The triangular model displayed in this slide, from </a:t>
            </a:r>
            <a:r>
              <a:rPr lang="en-US" dirty="0" err="1"/>
              <a:t>Beckhard's</a:t>
            </a:r>
            <a:r>
              <a:rPr lang="en-US" dirty="0"/>
              <a:t> 1972 GRPI Model, illustrates how team development progresses from establishing interpersonal relationships at the base through defining procedures, clarifying roles, and ultimately achieving goals. This model reinforces the idea that relationship development isn't something teams should address after handling "more important" priorities – it's the foundation that enables all other team functions.</a:t>
            </a:r>
          </a:p>
          <a:p>
            <a:r>
              <a:rPr lang="en-US" dirty="0"/>
              <a:t>By investing in relationship quality, teams can expect improvements in communication, decision-making, conflict management, and ultimately, performance outcomes. Let's explore what constitutes high-quality relationships in the next slide.</a:t>
            </a:r>
          </a:p>
        </p:txBody>
      </p:sp>
      <p:sp>
        <p:nvSpPr>
          <p:cNvPr id="4" name="Slide Number Placeholder 3"/>
          <p:cNvSpPr>
            <a:spLocks noGrp="1"/>
          </p:cNvSpPr>
          <p:nvPr>
            <p:ph type="sldNum" sz="quarter" idx="5"/>
          </p:nvPr>
        </p:nvSpPr>
        <p:spPr/>
        <p:txBody>
          <a:bodyPr/>
          <a:lstStyle/>
          <a:p>
            <a:fld id="{A2E1906D-BFB0-45BF-8213-A4CA12E61AA7}" type="slidenum">
              <a:rPr lang="en-GB" smtClean="0"/>
              <a:t>3</a:t>
            </a:fld>
            <a:endParaRPr lang="en-GB"/>
          </a:p>
        </p:txBody>
      </p:sp>
    </p:spTree>
    <p:extLst>
      <p:ext uri="{BB962C8B-B14F-4D97-AF65-F5344CB8AC3E}">
        <p14:creationId xmlns:p14="http://schemas.microsoft.com/office/powerpoint/2010/main" val="19892463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we talk about relationship quality in teams, we're referring to specific characteristics that differentiate high-functioning teams from those that merely coexist. As noted by Hackman, Dutton and </a:t>
            </a:r>
            <a:r>
              <a:rPr lang="en-US" dirty="0" err="1"/>
              <a:t>Heaphy</a:t>
            </a:r>
            <a:r>
              <a:rPr lang="en-US" dirty="0"/>
              <a:t>, and Fletcher, high-quality connections form the foundation upon which effective teamwork is built.</a:t>
            </a:r>
          </a:p>
          <a:p>
            <a:r>
              <a:rPr lang="en-US" dirty="0"/>
              <a:t>These high-quality connections are characterized by several key attributes. First, they foster increased resilience and creativity. Dutton and </a:t>
            </a:r>
            <a:r>
              <a:rPr lang="en-US" dirty="0" err="1"/>
              <a:t>Heaphy's</a:t>
            </a:r>
            <a:r>
              <a:rPr lang="en-US" dirty="0"/>
              <a:t> research shows that when team members feel psychologically safe and connected, they're more likely to take risks, share novel ideas, and bounce back from setbacks. Losada and </a:t>
            </a:r>
            <a:r>
              <a:rPr lang="en-US" dirty="0" err="1"/>
              <a:t>Heaphy's</a:t>
            </a:r>
            <a:r>
              <a:rPr lang="en-US" dirty="0"/>
              <a:t> work on positivity ratios reinforces this, demonstrating that teams with higher positive-to-negative interaction ratios show greater creative capacity.</a:t>
            </a:r>
          </a:p>
          <a:p>
            <a:r>
              <a:rPr lang="en-US" dirty="0"/>
              <a:t>Second, information sharing and decision-making are enhanced in teams with strong relationships. </a:t>
            </a:r>
            <a:r>
              <a:rPr lang="en-US" dirty="0" err="1"/>
              <a:t>Carmeli</a:t>
            </a:r>
            <a:r>
              <a:rPr lang="en-US" dirty="0"/>
              <a:t> and </a:t>
            </a:r>
            <a:r>
              <a:rPr lang="en-US" dirty="0" err="1"/>
              <a:t>Gittell's</a:t>
            </a:r>
            <a:r>
              <a:rPr lang="en-US" dirty="0"/>
              <a:t> 2009 research demonstrated that high-quality connections facilitate more open communication and create environments where team members feel comfortable sharing both successes and failures. Edmondson's work further shows that this openness leads to better learning outcomes and more effective collective decision processes.</a:t>
            </a:r>
          </a:p>
          <a:p>
            <a:r>
              <a:rPr lang="en-US" dirty="0"/>
              <a:t>Third, high-quality relationships contribute to reduced conflict and higher psychological safety. West and Markiewicz found that when team members trust each other, they're able to engage in constructive disagreement without damaging relationships. Edmondson's research on psychological safety shows that teams with strong relationships are better equipped to discuss errors, take risks, and engage in the vulnerable behaviors necessary for innovation.</a:t>
            </a:r>
          </a:p>
          <a:p>
            <a:r>
              <a:rPr lang="en-US" dirty="0"/>
              <a:t>Finally, modern approaches by scholars like Fletcher and Schein emphasize the importance of balancing task accomplishment with socio-emotional dimensions. This balance is critical – teams that focus exclusively on task completion often struggle with sustainability, while teams that overemphasize relationships without results lack direction.</a:t>
            </a:r>
          </a:p>
          <a:p>
            <a:r>
              <a:rPr lang="en-US" dirty="0"/>
              <a:t>The circular icons on this slide represent the interconnected nature of these benefits. They don't exist in isolation but rather reinforce each other in a virtuous cycle. When team members experience psychological safety, they share more information, which leads to better decisions and outcomes, which in turn strengthens relationships further.</a:t>
            </a:r>
          </a:p>
          <a:p>
            <a:r>
              <a:rPr lang="en-US" dirty="0"/>
              <a:t>By understanding these dimensions of relationship quality, teams can intentionally develop practices that enhance connections and create the conditions for high performance. Next, we'll explore specific theoretical frameworks that offer practical pathways for developing these high-quality relationships.</a:t>
            </a:r>
          </a:p>
        </p:txBody>
      </p:sp>
      <p:sp>
        <p:nvSpPr>
          <p:cNvPr id="4" name="Slide Number Placeholder 3"/>
          <p:cNvSpPr>
            <a:spLocks noGrp="1"/>
          </p:cNvSpPr>
          <p:nvPr>
            <p:ph type="sldNum" sz="quarter" idx="5"/>
          </p:nvPr>
        </p:nvSpPr>
        <p:spPr/>
        <p:txBody>
          <a:bodyPr/>
          <a:lstStyle/>
          <a:p>
            <a:fld id="{A2E1906D-BFB0-45BF-8213-A4CA12E61AA7}" type="slidenum">
              <a:rPr lang="en-GB" smtClean="0"/>
              <a:t>4</a:t>
            </a:fld>
            <a:endParaRPr lang="en-GB"/>
          </a:p>
        </p:txBody>
      </p:sp>
    </p:spTree>
    <p:extLst>
      <p:ext uri="{BB962C8B-B14F-4D97-AF65-F5344CB8AC3E}">
        <p14:creationId xmlns:p14="http://schemas.microsoft.com/office/powerpoint/2010/main" val="149891583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First, the </a:t>
            </a:r>
            <a:r>
              <a:rPr lang="en-US" dirty="0" err="1"/>
              <a:t>Betari</a:t>
            </a:r>
            <a:r>
              <a:rPr lang="en-US" dirty="0"/>
              <a:t> Box Model, developed by </a:t>
            </a:r>
            <a:r>
              <a:rPr lang="en-US" dirty="0" err="1"/>
              <a:t>Newstrom</a:t>
            </a:r>
            <a:r>
              <a:rPr lang="en-US" dirty="0"/>
              <a:t> and Davis (2002) and earlier by Bolton (1979). This model illustrates the cyclical and interconnected nature of attitudes and behaviors within teams. As shown in the model, my attitude affects my behavior, which influences others' attitudes and behaviors, which in turn cycle back to affect my own attitude.</a:t>
            </a:r>
          </a:p>
          <a:p>
            <a:r>
              <a:rPr lang="en-US" dirty="0"/>
              <a:t>The power of this model lies in its emphasis on awareness. As Bolton states, "Awareness that a cycle exists is the first step in any change of any cycle of behavior." When team members recognize these patterns, they can intentionally break negative cycles and reinforce positive ones.</a:t>
            </a:r>
          </a:p>
          <a:p>
            <a:r>
              <a:rPr lang="en-US" dirty="0"/>
              <a:t>Particularly important is Losada and </a:t>
            </a:r>
            <a:r>
              <a:rPr lang="en-US" dirty="0" err="1"/>
              <a:t>Heaphy's</a:t>
            </a:r>
            <a:r>
              <a:rPr lang="en-US" dirty="0"/>
              <a:t> finding that good team performance correlates with positive-to-negative interaction ratios of 5:1. This means teams should aim for five positive interactions for every critical or negative exchange. This ratio creates an emotional climate conducive to collaboration and creativity.</a:t>
            </a:r>
          </a:p>
          <a:p>
            <a:r>
              <a:rPr lang="en-US" dirty="0"/>
              <a:t>Thompson emphasizes that teams need "meta-awareness" of these interaction patterns to sustain healthy team dynamics. This means not just experiencing the cycles but stepping back to observe and intentionally manage them.</a:t>
            </a:r>
          </a:p>
          <a:p>
            <a:r>
              <a:rPr lang="en-US" dirty="0"/>
              <a:t>The second framework is Gestalt Principles, originating from Perls' work in 1969 and developed further by Nevis (1987) and Stevenson (2014). This approach emphasizes holistic perception and present-centered awareness in team interactions.</a:t>
            </a:r>
          </a:p>
          <a:p>
            <a:r>
              <a:rPr lang="en-US" dirty="0"/>
              <a:t>Nevis argues that "Healthy team functioning rests on clear boundaries, present-centered awareness, and responsibility." Clear boundaries help team members understand their roles and responsibilities, while present-centered awareness keeps the focus on current interactions rather than past grievances or future anxieties.</a:t>
            </a:r>
          </a:p>
          <a:p>
            <a:r>
              <a:rPr lang="en-US" dirty="0"/>
              <a:t>Stevenson's research demonstrates that interventions focused on the present moment can "significantly enhance team cohesion by increasing awareness of patterns." These interventions might include reflection exercises at the beginning of meetings or regular check-ins about team process.</a:t>
            </a:r>
          </a:p>
          <a:p>
            <a:r>
              <a:rPr lang="en-US" dirty="0"/>
              <a:t>An important insight from Gestalt theory is that teams at different developmental stages need to focus on different relationship aspects. Tuckman's forming-storming-norming-performing model aligns with this, suggesting that relationship needs evolve as teams mature.</a:t>
            </a:r>
          </a:p>
          <a:p>
            <a:r>
              <a:rPr lang="en-US" dirty="0"/>
              <a:t>Together, these frameworks provide complementary lenses: the </a:t>
            </a:r>
            <a:r>
              <a:rPr lang="en-US" dirty="0" err="1"/>
              <a:t>Betari</a:t>
            </a:r>
            <a:r>
              <a:rPr lang="en-US" dirty="0"/>
              <a:t> Box helps us understand the cyclical nature of interaction patterns, while Gestalt principles emphasize holistic awareness and present-centered interventions. By applying both approaches, teams can develop more intentional and effective relationship practices.</a:t>
            </a:r>
          </a:p>
        </p:txBody>
      </p:sp>
      <p:sp>
        <p:nvSpPr>
          <p:cNvPr id="4" name="Slide Number Placeholder 3"/>
          <p:cNvSpPr>
            <a:spLocks noGrp="1"/>
          </p:cNvSpPr>
          <p:nvPr>
            <p:ph type="sldNum" sz="quarter" idx="5"/>
          </p:nvPr>
        </p:nvSpPr>
        <p:spPr/>
        <p:txBody>
          <a:bodyPr/>
          <a:lstStyle/>
          <a:p>
            <a:fld id="{A2E1906D-BFB0-45BF-8213-A4CA12E61AA7}" type="slidenum">
              <a:rPr lang="en-GB" smtClean="0"/>
              <a:t>5</a:t>
            </a:fld>
            <a:endParaRPr lang="en-GB"/>
          </a:p>
        </p:txBody>
      </p:sp>
    </p:spTree>
    <p:extLst>
      <p:ext uri="{BB962C8B-B14F-4D97-AF65-F5344CB8AC3E}">
        <p14:creationId xmlns:p14="http://schemas.microsoft.com/office/powerpoint/2010/main" val="256600361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Dialectical Tension Theory, developed by Baxter and Montgomery (1996) and Poole and Van de Ven (1989), recognizes that relationships inherently involve managing opposing forces or tensions. Baxter and Montgomery identified key tensions that include: Autonomy versus Connection, Stability versus Change, and Openness versus Privacy.</a:t>
            </a:r>
          </a:p>
          <a:p>
            <a:r>
              <a:rPr lang="en-US" dirty="0"/>
              <a:t>The fundamental insight of this theory is that these tensions are not problems to be eliminated but normal aspects of relationships that require ongoing management. As Poole and van de Ven state, "successful teams don't eliminate tensions but learn to manage them productively."</a:t>
            </a:r>
          </a:p>
          <a:p>
            <a:r>
              <a:rPr lang="en-US" dirty="0"/>
              <a:t>Johnson and Johnson's research demonstrates the value of productively engaging with these tensions, finding that "deliberate discussion of opposing positions in constructive controversy improves decision quality by 40%." When teams develop the capacity to explore differing viewpoints without personal attacks, they make better decisions.</a:t>
            </a:r>
          </a:p>
          <a:p>
            <a:r>
              <a:rPr lang="en-US" dirty="0"/>
              <a:t>This approach requires structured protocols that honor multiple perspectives. Without such structures, teams tend to either avoid necessary tensions (leading to superficial harmony) or handle them poorly (leading to destructive conflict).</a:t>
            </a:r>
          </a:p>
          <a:p>
            <a:r>
              <a:rPr lang="en-US" dirty="0"/>
              <a:t>The second framework is Personal Values Alignment, drawing on work by Schwartz (1992), Barrett (2006), and Edwards and Cable (2009). This perspective examines how shared values create team cohesion while respecting diversity.</a:t>
            </a:r>
          </a:p>
          <a:p>
            <a:r>
              <a:rPr lang="en-US" dirty="0"/>
              <a:t>Edwards and Cable's research shows that "values congruence significantly predicts trust, communication quality, and relationship satisfaction." When team members understand and respect each other's core values, they develop stronger connections and more effective working relationships.</a:t>
            </a:r>
          </a:p>
          <a:p>
            <a:r>
              <a:rPr lang="en-US" dirty="0"/>
              <a:t>Interestingly, </a:t>
            </a:r>
            <a:r>
              <a:rPr lang="en-US" dirty="0" err="1"/>
              <a:t>Jehn</a:t>
            </a:r>
            <a:r>
              <a:rPr lang="en-US" dirty="0"/>
              <a:t> and colleagues found that variation in values can actually "improve the performance of a team when these values are used to promote constructive task discussions." This suggests that values diversity, when properly leveraged, can enhance team creativity and decision quality.</a:t>
            </a:r>
          </a:p>
          <a:p>
            <a:r>
              <a:rPr lang="en-US" dirty="0"/>
              <a:t>Barrett's work emphasizes that "psychological safety is created and collaboration potential is enhanced when people work in their natural environments" - meaning contexts that honor their authentic values. When team members feel they can be true to their values, they engage more fully.</a:t>
            </a:r>
          </a:p>
          <a:p>
            <a:r>
              <a:rPr lang="en-US" dirty="0"/>
              <a:t>Values clarification exercises can help teams identify "collective priorities and common ground for decision making." These discussions make implicit assumptions explicit and create shared reference points for navigating difficult decisions.</a:t>
            </a:r>
          </a:p>
          <a:p>
            <a:r>
              <a:rPr lang="en-US" dirty="0"/>
              <a:t>These frameworks complement each other: Dialectical Tension Theory helps teams navigate the inevitable opposing forces in relationships, while Personal Values Alignment provides a foundation of shared understanding that makes managing those tensions more productive.</a:t>
            </a:r>
          </a:p>
          <a:p>
            <a:r>
              <a:rPr lang="en-US" dirty="0"/>
              <a:t>By incorporating both perspectives, teams can develop the capacity to engage constructively with differences while maintaining strong connections based on mutual respect for each other's core values.</a:t>
            </a:r>
          </a:p>
        </p:txBody>
      </p:sp>
      <p:sp>
        <p:nvSpPr>
          <p:cNvPr id="4" name="Slide Number Placeholder 3"/>
          <p:cNvSpPr>
            <a:spLocks noGrp="1"/>
          </p:cNvSpPr>
          <p:nvPr>
            <p:ph type="sldNum" sz="quarter" idx="5"/>
          </p:nvPr>
        </p:nvSpPr>
        <p:spPr/>
        <p:txBody>
          <a:bodyPr/>
          <a:lstStyle/>
          <a:p>
            <a:fld id="{A2E1906D-BFB0-45BF-8213-A4CA12E61AA7}" type="slidenum">
              <a:rPr lang="en-GB" smtClean="0"/>
              <a:t>6</a:t>
            </a:fld>
            <a:endParaRPr lang="en-GB"/>
          </a:p>
        </p:txBody>
      </p:sp>
    </p:spTree>
    <p:extLst>
      <p:ext uri="{BB962C8B-B14F-4D97-AF65-F5344CB8AC3E}">
        <p14:creationId xmlns:p14="http://schemas.microsoft.com/office/powerpoint/2010/main" val="39381102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implemented several relationship development practices drawn directly from the frameworks we've discussed. First, following Thompson's recommendations, we established regular check-ins specifically focused on "awareness of interaction cycles, especially during turbulent times." This practice helped us recognize when communication patterns were becoming unproductive and allowed us to reset before negative cycles escalated.</a:t>
            </a:r>
          </a:p>
          <a:p>
            <a:r>
              <a:rPr lang="en-US" dirty="0"/>
              <a:t>In alignment with Stevenson's Gestalt approach, we began our meetings with brief awareness exercises and intentionally addressed "unfinished business" - unresolved tensions or concerns that might otherwise simmer beneath the surface. This present-centered approach helped maintain clear communication channels and prevented past issues from contaminating current interactions.</a:t>
            </a:r>
          </a:p>
          <a:p>
            <a:r>
              <a:rPr lang="en-US" dirty="0"/>
              <a:t>We also explicitly discussed the tensions between individual work and collective coherence, as recommended by Johnson and Johnson. This was particularly important as we developed our presentation sections, balancing individual expression with the need for a coherent overall message.</a:t>
            </a:r>
          </a:p>
          <a:p>
            <a:r>
              <a:rPr lang="en-US" dirty="0"/>
              <a:t>Following Barrett's work on values alignment, we conducted a values assessment early in our collaboration. This process revealed a collective emphasis on learning, integrity, and cooperation - values that became touchstones for our decision-making throughout the project.</a:t>
            </a:r>
          </a:p>
          <a:p>
            <a:r>
              <a:rPr lang="en-US" dirty="0"/>
              <a:t>We faced several challenges that tested our relationship quality. Different communication preferences emerged among team members - some preferred detailed written updates while others responded better to brief verbal check-ins. Drawing on Duarte and Snyder's work, we accommodated these different styles while ensuring necessary information flow was maintained.</a:t>
            </a:r>
          </a:p>
          <a:p>
            <a:r>
              <a:rPr lang="en-US" dirty="0"/>
              <a:t>Feedback sensitivity varied across team members as well. Using Baxter and Montgomery's approach, we implemented a permission-based feedback method where members specified their preferred feedback style - whether they wanted direct critique or a more supportive approach focusing first on strengths.</a:t>
            </a:r>
          </a:p>
          <a:p>
            <a:r>
              <a:rPr lang="en-US" dirty="0"/>
              <a:t>Workload distribution presented another challenge. Rather than aiming for strict equality in task allocation, we applied what Hackman calls a "synchronized production" approach, where team members contributed according to their different strengths. This required trust that each person would fulfill their commitments.</a:t>
            </a:r>
          </a:p>
          <a:p>
            <a:r>
              <a:rPr lang="en-US" dirty="0"/>
              <a:t>As West suggests, we shifted "from equality to equity in workload distribution," recognizing that fair contribution doesn't necessarily mean identical contribution. This approach allowed us to leverage individual strengths while maintaining collective responsibility for outcomes.</a:t>
            </a:r>
          </a:p>
          <a:p>
            <a:r>
              <a:rPr lang="en-US" dirty="0"/>
              <a:t>These practical applications transformed theoretical concepts into tangible practices that enhanced our team effectiveness and relationship quality. Next, we'll examine how high-performing teams across different sectors have implemented similar approaches.</a:t>
            </a:r>
          </a:p>
        </p:txBody>
      </p:sp>
      <p:sp>
        <p:nvSpPr>
          <p:cNvPr id="4" name="Slide Number Placeholder 3"/>
          <p:cNvSpPr>
            <a:spLocks noGrp="1"/>
          </p:cNvSpPr>
          <p:nvPr>
            <p:ph type="sldNum" sz="quarter" idx="5"/>
          </p:nvPr>
        </p:nvSpPr>
        <p:spPr/>
        <p:txBody>
          <a:bodyPr/>
          <a:lstStyle/>
          <a:p>
            <a:fld id="{A2E1906D-BFB0-45BF-8213-A4CA12E61AA7}" type="slidenum">
              <a:rPr lang="en-GB" smtClean="0"/>
              <a:t>7</a:t>
            </a:fld>
            <a:endParaRPr lang="en-GB"/>
          </a:p>
        </p:txBody>
      </p:sp>
    </p:spTree>
    <p:extLst>
      <p:ext uri="{BB962C8B-B14F-4D97-AF65-F5344CB8AC3E}">
        <p14:creationId xmlns:p14="http://schemas.microsoft.com/office/powerpoint/2010/main" val="283385798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Google's Project Aristotle, documented by Duhigg (2016) and Edmondson (2019), conducted a comprehensive study of 180+ teams to identify what makes teams effective. Their most significant finding was that psychological safety emerged as "the primary predictor of team effectiveness." This aligns with the relationship quality factors we've discussed - teams perform best when members feel safe to take risks and be vulnerable.</a:t>
            </a:r>
          </a:p>
          <a:p>
            <a:r>
              <a:rPr lang="en-US" dirty="0"/>
              <a:t>Particularly striking was their finding that effective teams showed "equal conversation distribution with average speaking time within 2% across members." This conversational turn-taking ensured all voices were heard and prevented domination by a few members.</a:t>
            </a:r>
          </a:p>
          <a:p>
            <a:r>
              <a:rPr lang="en-US" dirty="0"/>
              <a:t>These successful teams also displayed high "social sensitivity" - the ability to read emotional states and respond appropriately. This emotional intelligence component reflects the awareness emphasis in our theoretical frameworks.</a:t>
            </a:r>
          </a:p>
          <a:p>
            <a:r>
              <a:rPr lang="en-US" dirty="0"/>
              <a:t>Moving to a very different context, Navy SEAL teams studied by Dyer and Dyer (2013) and Salas (2015) demonstrate relationship practices in high-stakes environments. Their "after action reviews" focused on process improvement without blame increased learning by 38%. This approach allowed teams to extract maximum learning from both successes and failures.</a:t>
            </a:r>
          </a:p>
          <a:p>
            <a:r>
              <a:rPr lang="en-US" dirty="0"/>
              <a:t>SEAL teams also emphasized "strategic relationship development through shared challenges," which significantly increased trust. By facing difficult situations together, team members developed deeper connections that transferred to future missions.</a:t>
            </a:r>
          </a:p>
          <a:p>
            <a:r>
              <a:rPr lang="en-US" dirty="0"/>
              <a:t>Another key finding was that these teams maintained clear distinctions between task conflict and relationship conflict. They could vigorously debate tactical approaches (task conflict) without allowing those disagreements to damage personal relationships.</a:t>
            </a:r>
          </a:p>
          <a:p>
            <a:r>
              <a:rPr lang="en-US" dirty="0"/>
              <a:t>In healthcare settings, Edmondson (2012) and </a:t>
            </a:r>
            <a:r>
              <a:rPr lang="en-US" dirty="0" err="1"/>
              <a:t>Gittell</a:t>
            </a:r>
            <a:r>
              <a:rPr lang="en-US" dirty="0"/>
              <a:t> (2009) found that "flattening hierarchy and structuring communication by protocols reduced errors by 37%." This approach created environments where all team members, regardless of status, could speak up about potential problems.</a:t>
            </a:r>
          </a:p>
          <a:p>
            <a:r>
              <a:rPr lang="en-US" dirty="0"/>
              <a:t>Healthcare teams also benefited from "cross-functional shadowing," which built understanding of different roles within the hospital system. This practice increased empathy and improved coordination across specializations.</a:t>
            </a:r>
          </a:p>
          <a:p>
            <a:r>
              <a:rPr lang="en-US" dirty="0"/>
              <a:t>Teams with relationship-focused training showed 27% greater patient satisfaction, demonstrating that relationship quality affects not just internal team dynamics but also external outcomes.</a:t>
            </a:r>
          </a:p>
          <a:p>
            <a:r>
              <a:rPr lang="en-US" dirty="0"/>
              <a:t>These case studies from diverse settings - a technology company, military special forces, and healthcare organizations - all converge on similar principles: psychological safety, structured communication, clear role understanding, and intentional relationship development contribute significantly to team effectiveness.</a:t>
            </a:r>
          </a:p>
          <a:p>
            <a:r>
              <a:rPr lang="en-US" dirty="0"/>
              <a:t>By examining these varied contexts, we can see that relationship quality isn't just a "nice to have" factor but a fundamental driver of performance across sectors and environments.</a:t>
            </a:r>
          </a:p>
        </p:txBody>
      </p:sp>
      <p:sp>
        <p:nvSpPr>
          <p:cNvPr id="4" name="Slide Number Placeholder 3"/>
          <p:cNvSpPr>
            <a:spLocks noGrp="1"/>
          </p:cNvSpPr>
          <p:nvPr>
            <p:ph type="sldNum" sz="quarter" idx="5"/>
          </p:nvPr>
        </p:nvSpPr>
        <p:spPr/>
        <p:txBody>
          <a:bodyPr/>
          <a:lstStyle/>
          <a:p>
            <a:fld id="{A2E1906D-BFB0-45BF-8213-A4CA12E61AA7}" type="slidenum">
              <a:rPr lang="en-GB" smtClean="0"/>
              <a:t>8</a:t>
            </a:fld>
            <a:endParaRPr lang="en-GB"/>
          </a:p>
        </p:txBody>
      </p:sp>
    </p:spTree>
    <p:extLst>
      <p:ext uri="{BB962C8B-B14F-4D97-AF65-F5344CB8AC3E}">
        <p14:creationId xmlns:p14="http://schemas.microsoft.com/office/powerpoint/2010/main" val="332809515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r>
              <a:rPr lang="en-US" dirty="0"/>
              <a:t>To build successful team relationships, we recommend:  :</a:t>
            </a:r>
          </a:p>
          <a:p>
            <a:pPr>
              <a:lnSpc>
                <a:spcPct val="90000"/>
              </a:lnSpc>
            </a:pPr>
            <a:endParaRPr lang="en-US" dirty="0"/>
          </a:p>
          <a:p>
            <a:pPr>
              <a:lnSpc>
                <a:spcPct val="90000"/>
              </a:lnSpc>
            </a:pPr>
            <a:r>
              <a:rPr lang="en-US" dirty="0"/>
              <a:t>Create team charters that specifically cover relationship norms (Hackman, 2002, p.67)</a:t>
            </a:r>
          </a:p>
          <a:p>
            <a:pPr>
              <a:lnSpc>
                <a:spcPct val="90000"/>
              </a:lnSpc>
            </a:pPr>
            <a:r>
              <a:rPr lang="en-US" dirty="0"/>
              <a:t>Again, implement the "regular process checks separate from task discussions" (Schein, 2017, p.119)</a:t>
            </a:r>
          </a:p>
          <a:p>
            <a:pPr>
              <a:lnSpc>
                <a:spcPct val="90000"/>
              </a:lnSpc>
            </a:pPr>
            <a:r>
              <a:rPr lang="en-US" dirty="0"/>
              <a:t>Make "balanced feedback addressing both relationship and task aspects" (Losada and </a:t>
            </a:r>
            <a:r>
              <a:rPr lang="en-US" dirty="0" err="1"/>
              <a:t>Heaphy</a:t>
            </a:r>
            <a:r>
              <a:rPr lang="en-US" dirty="0"/>
              <a:t>, 2004, p.750).</a:t>
            </a:r>
          </a:p>
          <a:p>
            <a:pPr>
              <a:lnSpc>
                <a:spcPct val="90000"/>
              </a:lnSpc>
            </a:pPr>
            <a:r>
              <a:rPr lang="en-US" dirty="0"/>
              <a:t>As a model, one should go ahead to model 'appropriate vulnerability' and 'actively seeking diverse perspectives.' (Edmondson, 2019, p.153)</a:t>
            </a:r>
          </a:p>
          <a:p>
            <a:pPr>
              <a:lnSpc>
                <a:spcPct val="90000"/>
              </a:lnSpc>
            </a:pPr>
            <a:r>
              <a:rPr lang="en-US" dirty="0"/>
              <a:t>Apply "structured protocols for constructive conflict resolution" (Johnson and Johnson, 2017, p.276).</a:t>
            </a:r>
          </a:p>
          <a:p>
            <a:pPr>
              <a:lnSpc>
                <a:spcPct val="90000"/>
              </a:lnSpc>
            </a:pPr>
            <a:r>
              <a:rPr lang="en-US" dirty="0"/>
              <a:t>Use "permission – based feedback systems that recognize individual differences" (Duarte &amp; Snyder, 2006 p.94).</a:t>
            </a:r>
            <a:endParaRPr lang="en-GB" dirty="0"/>
          </a:p>
          <a:p>
            <a:endParaRPr lang="en-GB" dirty="0"/>
          </a:p>
        </p:txBody>
      </p:sp>
      <p:sp>
        <p:nvSpPr>
          <p:cNvPr id="4" name="Slide Number Placeholder 3"/>
          <p:cNvSpPr>
            <a:spLocks noGrp="1"/>
          </p:cNvSpPr>
          <p:nvPr>
            <p:ph type="sldNum" sz="quarter" idx="5"/>
          </p:nvPr>
        </p:nvSpPr>
        <p:spPr/>
        <p:txBody>
          <a:bodyPr/>
          <a:lstStyle/>
          <a:p>
            <a:fld id="{A2E1906D-BFB0-45BF-8213-A4CA12E61AA7}" type="slidenum">
              <a:rPr lang="en-GB" smtClean="0"/>
              <a:t>9</a:t>
            </a:fld>
            <a:endParaRPr lang="en-GB"/>
          </a:p>
        </p:txBody>
      </p:sp>
    </p:spTree>
    <p:extLst>
      <p:ext uri="{BB962C8B-B14F-4D97-AF65-F5344CB8AC3E}">
        <p14:creationId xmlns:p14="http://schemas.microsoft.com/office/powerpoint/2010/main" val="79157970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CF0C174-4577-4BA9-84E4-84705116E919}" type="datetimeFigureOut">
              <a:rPr lang="en-GB" smtClean="0"/>
              <a:t>25/03/2025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5C0703-BB68-4826-8A99-8F60FA0E5596}" type="slidenum">
              <a:rPr lang="en-GB" smtClean="0"/>
              <a:t>‹#›</a:t>
            </a:fld>
            <a:endParaRPr lang="en-GB"/>
          </a:p>
        </p:txBody>
      </p:sp>
    </p:spTree>
    <p:extLst>
      <p:ext uri="{BB962C8B-B14F-4D97-AF65-F5344CB8AC3E}">
        <p14:creationId xmlns:p14="http://schemas.microsoft.com/office/powerpoint/2010/main" val="332440328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F0C174-4577-4BA9-84E4-84705116E919}" type="datetimeFigureOut">
              <a:rPr lang="en-GB" smtClean="0"/>
              <a:t>25/03/2025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5C0703-BB68-4826-8A99-8F60FA0E5596}" type="slidenum">
              <a:rPr lang="en-GB" smtClean="0"/>
              <a:t>‹#›</a:t>
            </a:fld>
            <a:endParaRPr lang="en-GB"/>
          </a:p>
        </p:txBody>
      </p:sp>
    </p:spTree>
    <p:extLst>
      <p:ext uri="{BB962C8B-B14F-4D97-AF65-F5344CB8AC3E}">
        <p14:creationId xmlns:p14="http://schemas.microsoft.com/office/powerpoint/2010/main" val="217355317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F0C174-4577-4BA9-84E4-84705116E919}" type="datetimeFigureOut">
              <a:rPr lang="en-GB" smtClean="0"/>
              <a:t>25/03/2025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5C0703-BB68-4826-8A99-8F60FA0E5596}" type="slidenum">
              <a:rPr lang="en-GB" smtClean="0"/>
              <a:t>‹#›</a:t>
            </a:fld>
            <a:endParaRPr lang="en-GB"/>
          </a:p>
        </p:txBody>
      </p:sp>
    </p:spTree>
    <p:extLst>
      <p:ext uri="{BB962C8B-B14F-4D97-AF65-F5344CB8AC3E}">
        <p14:creationId xmlns:p14="http://schemas.microsoft.com/office/powerpoint/2010/main" val="7094139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CF0C174-4577-4BA9-84E4-84705116E919}" type="datetimeFigureOut">
              <a:rPr lang="en-GB" smtClean="0"/>
              <a:t>25/03/2025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5C0703-BB68-4826-8A99-8F60FA0E5596}" type="slidenum">
              <a:rPr lang="en-GB" smtClean="0"/>
              <a:t>‹#›</a:t>
            </a:fld>
            <a:endParaRPr lang="en-GB"/>
          </a:p>
        </p:txBody>
      </p:sp>
    </p:spTree>
    <p:extLst>
      <p:ext uri="{BB962C8B-B14F-4D97-AF65-F5344CB8AC3E}">
        <p14:creationId xmlns:p14="http://schemas.microsoft.com/office/powerpoint/2010/main" val="1829850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CF0C174-4577-4BA9-84E4-84705116E919}" type="datetimeFigureOut">
              <a:rPr lang="en-GB" smtClean="0"/>
              <a:t>25/03/2025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F05C0703-BB68-4826-8A99-8F60FA0E5596}" type="slidenum">
              <a:rPr lang="en-GB" smtClean="0"/>
              <a:t>‹#›</a:t>
            </a:fld>
            <a:endParaRPr lang="en-GB"/>
          </a:p>
        </p:txBody>
      </p:sp>
    </p:spTree>
    <p:extLst>
      <p:ext uri="{BB962C8B-B14F-4D97-AF65-F5344CB8AC3E}">
        <p14:creationId xmlns:p14="http://schemas.microsoft.com/office/powerpoint/2010/main" val="21473772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CF0C174-4577-4BA9-84E4-84705116E919}" type="datetimeFigureOut">
              <a:rPr lang="en-GB" smtClean="0"/>
              <a:t>25/03/2025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F05C0703-BB68-4826-8A99-8F60FA0E5596}" type="slidenum">
              <a:rPr lang="en-GB" smtClean="0"/>
              <a:t>‹#›</a:t>
            </a:fld>
            <a:endParaRPr lang="en-GB"/>
          </a:p>
        </p:txBody>
      </p:sp>
    </p:spTree>
    <p:extLst>
      <p:ext uri="{BB962C8B-B14F-4D97-AF65-F5344CB8AC3E}">
        <p14:creationId xmlns:p14="http://schemas.microsoft.com/office/powerpoint/2010/main" val="19333875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CF0C174-4577-4BA9-84E4-84705116E919}" type="datetimeFigureOut">
              <a:rPr lang="en-GB" smtClean="0"/>
              <a:t>25/03/2025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F05C0703-BB68-4826-8A99-8F60FA0E5596}" type="slidenum">
              <a:rPr lang="en-GB" smtClean="0"/>
              <a:t>‹#›</a:t>
            </a:fld>
            <a:endParaRPr lang="en-GB"/>
          </a:p>
        </p:txBody>
      </p:sp>
    </p:spTree>
    <p:extLst>
      <p:ext uri="{BB962C8B-B14F-4D97-AF65-F5344CB8AC3E}">
        <p14:creationId xmlns:p14="http://schemas.microsoft.com/office/powerpoint/2010/main" val="188751080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BCF0C174-4577-4BA9-84E4-84705116E919}" type="datetimeFigureOut">
              <a:rPr lang="en-GB" smtClean="0"/>
              <a:t>25/03/2025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5C0703-BB68-4826-8A99-8F60FA0E5596}" type="slidenum">
              <a:rPr lang="en-GB" smtClean="0"/>
              <a:t>‹#›</a:t>
            </a:fld>
            <a:endParaRPr lang="en-GB"/>
          </a:p>
        </p:txBody>
      </p:sp>
    </p:spTree>
    <p:extLst>
      <p:ext uri="{BB962C8B-B14F-4D97-AF65-F5344CB8AC3E}">
        <p14:creationId xmlns:p14="http://schemas.microsoft.com/office/powerpoint/2010/main" val="41218410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CF0C174-4577-4BA9-84E4-84705116E919}" type="datetimeFigureOut">
              <a:rPr lang="en-GB" smtClean="0"/>
              <a:t>25/03/2025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F05C0703-BB68-4826-8A99-8F60FA0E5596}" type="slidenum">
              <a:rPr lang="en-GB" smtClean="0"/>
              <a:t>‹#›</a:t>
            </a:fld>
            <a:endParaRPr lang="en-GB"/>
          </a:p>
        </p:txBody>
      </p:sp>
    </p:spTree>
    <p:extLst>
      <p:ext uri="{BB962C8B-B14F-4D97-AF65-F5344CB8AC3E}">
        <p14:creationId xmlns:p14="http://schemas.microsoft.com/office/powerpoint/2010/main" val="23777075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F0C174-4577-4BA9-84E4-84705116E919}" type="datetimeFigureOut">
              <a:rPr lang="en-GB" smtClean="0"/>
              <a:t>25/03/2025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5C0703-BB68-4826-8A99-8F60FA0E5596}" type="slidenum">
              <a:rPr lang="en-GB" smtClean="0"/>
              <a:t>‹#›</a:t>
            </a:fld>
            <a:endParaRPr lang="en-GB"/>
          </a:p>
        </p:txBody>
      </p:sp>
    </p:spTree>
    <p:extLst>
      <p:ext uri="{BB962C8B-B14F-4D97-AF65-F5344CB8AC3E}">
        <p14:creationId xmlns:p14="http://schemas.microsoft.com/office/powerpoint/2010/main" val="10869361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F0C174-4577-4BA9-84E4-84705116E919}" type="datetimeFigureOut">
              <a:rPr lang="en-GB" smtClean="0"/>
              <a:t>25/03/2025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5C0703-BB68-4826-8A99-8F60FA0E5596}"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75125452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F0C174-4577-4BA9-84E4-84705116E919}" type="datetimeFigureOut">
              <a:rPr lang="en-GB" smtClean="0"/>
              <a:t>25/03/2025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5C0703-BB68-4826-8A99-8F60FA0E5596}" type="slidenum">
              <a:rPr lang="en-GB" smtClean="0"/>
              <a:t>‹#›</a:t>
            </a:fld>
            <a:endParaRPr lang="en-GB"/>
          </a:p>
        </p:txBody>
      </p:sp>
    </p:spTree>
    <p:extLst>
      <p:ext uri="{BB962C8B-B14F-4D97-AF65-F5344CB8AC3E}">
        <p14:creationId xmlns:p14="http://schemas.microsoft.com/office/powerpoint/2010/main" val="77221737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F0C174-4577-4BA9-84E4-84705116E919}" type="datetimeFigureOut">
              <a:rPr lang="en-GB" smtClean="0"/>
              <a:t>25/03/2025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5C0703-BB68-4826-8A99-8F60FA0E5596}"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64165778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CF0C174-4577-4BA9-84E4-84705116E919}" type="datetimeFigureOut">
              <a:rPr lang="en-GB" smtClean="0"/>
              <a:t>25/03/2025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5C0703-BB68-4826-8A99-8F60FA0E5596}" type="slidenum">
              <a:rPr lang="en-GB" smtClean="0"/>
              <a:t>‹#›</a:t>
            </a:fld>
            <a:endParaRPr lang="en-GB"/>
          </a:p>
        </p:txBody>
      </p:sp>
    </p:spTree>
    <p:extLst>
      <p:ext uri="{BB962C8B-B14F-4D97-AF65-F5344CB8AC3E}">
        <p14:creationId xmlns:p14="http://schemas.microsoft.com/office/powerpoint/2010/main" val="264171837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F0C174-4577-4BA9-84E4-84705116E919}" type="datetimeFigureOut">
              <a:rPr lang="en-GB" smtClean="0"/>
              <a:t>25/03/2025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5C0703-BB68-4826-8A99-8F60FA0E5596}" type="slidenum">
              <a:rPr lang="en-GB" smtClean="0"/>
              <a:t>‹#›</a:t>
            </a:fld>
            <a:endParaRPr lang="en-GB"/>
          </a:p>
        </p:txBody>
      </p:sp>
    </p:spTree>
    <p:extLst>
      <p:ext uri="{BB962C8B-B14F-4D97-AF65-F5344CB8AC3E}">
        <p14:creationId xmlns:p14="http://schemas.microsoft.com/office/powerpoint/2010/main" val="56854186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CF0C174-4577-4BA9-84E4-84705116E919}" type="datetimeFigureOut">
              <a:rPr lang="en-GB" smtClean="0"/>
              <a:t>25/03/2025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F05C0703-BB68-4826-8A99-8F60FA0E5596}" type="slidenum">
              <a:rPr lang="en-GB" smtClean="0"/>
              <a:t>‹#›</a:t>
            </a:fld>
            <a:endParaRPr lang="en-GB"/>
          </a:p>
        </p:txBody>
      </p:sp>
    </p:spTree>
    <p:extLst>
      <p:ext uri="{BB962C8B-B14F-4D97-AF65-F5344CB8AC3E}">
        <p14:creationId xmlns:p14="http://schemas.microsoft.com/office/powerpoint/2010/main" val="42089376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BCF0C174-4577-4BA9-84E4-84705116E919}" type="datetimeFigureOut">
              <a:rPr lang="en-GB" smtClean="0"/>
              <a:t>25/03/2025</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05C0703-BB68-4826-8A99-8F60FA0E5596}" type="slidenum">
              <a:rPr lang="en-GB" smtClean="0"/>
              <a:t>‹#›</a:t>
            </a:fld>
            <a:endParaRPr lang="en-GB"/>
          </a:p>
        </p:txBody>
      </p:sp>
    </p:spTree>
    <p:extLst>
      <p:ext uri="{BB962C8B-B14F-4D97-AF65-F5344CB8AC3E}">
        <p14:creationId xmlns:p14="http://schemas.microsoft.com/office/powerpoint/2010/main" val="346002308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074" name="Group 2073">
            <a:extLst>
              <a:ext uri="{FF2B5EF4-FFF2-40B4-BE49-F238E27FC236}">
                <a16:creationId xmlns:a16="http://schemas.microsoft.com/office/drawing/2014/main" id="{10BE40E3-5550-4CDD-B4FD-387C33EBF157}"/>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057" name="Straight Connector 2056">
              <a:extLst>
                <a:ext uri="{FF2B5EF4-FFF2-40B4-BE49-F238E27FC236}">
                  <a16:creationId xmlns:a16="http://schemas.microsoft.com/office/drawing/2014/main" id="{71A6B738-E50C-4653-B343-B9D6A5EA2771}"/>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075" name="Straight Connector 2074">
              <a:extLst>
                <a:ext uri="{FF2B5EF4-FFF2-40B4-BE49-F238E27FC236}">
                  <a16:creationId xmlns:a16="http://schemas.microsoft.com/office/drawing/2014/main" id="{498768D6-B28C-40A3-B381-39306F5816D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059" name="Rectangle 23">
              <a:extLst>
                <a:ext uri="{FF2B5EF4-FFF2-40B4-BE49-F238E27FC236}">
                  <a16:creationId xmlns:a16="http://schemas.microsoft.com/office/drawing/2014/main" id="{B27C15B9-7795-4321-AB30-DF1DEF65C1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6" name="Rectangle 25">
              <a:extLst>
                <a:ext uri="{FF2B5EF4-FFF2-40B4-BE49-F238E27FC236}">
                  <a16:creationId xmlns:a16="http://schemas.microsoft.com/office/drawing/2014/main" id="{578EC957-1F3F-4C00-B023-C8725C2171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1" name="Isosceles Triangle 2060">
              <a:extLst>
                <a:ext uri="{FF2B5EF4-FFF2-40B4-BE49-F238E27FC236}">
                  <a16:creationId xmlns:a16="http://schemas.microsoft.com/office/drawing/2014/main" id="{3D642632-BBD5-46D6-A91D-9B2BF68219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7" name="Rectangle 27">
              <a:extLst>
                <a:ext uri="{FF2B5EF4-FFF2-40B4-BE49-F238E27FC236}">
                  <a16:creationId xmlns:a16="http://schemas.microsoft.com/office/drawing/2014/main" id="{BF9D518D-AFF5-4DE2-AEE2-0EC15479A9A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3" name="Rectangle 28">
              <a:extLst>
                <a:ext uri="{FF2B5EF4-FFF2-40B4-BE49-F238E27FC236}">
                  <a16:creationId xmlns:a16="http://schemas.microsoft.com/office/drawing/2014/main" id="{14EF979B-B00D-460C-BD56-7EEAFB7E0F9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8" name="Rectangle 29">
              <a:extLst>
                <a:ext uri="{FF2B5EF4-FFF2-40B4-BE49-F238E27FC236}">
                  <a16:creationId xmlns:a16="http://schemas.microsoft.com/office/drawing/2014/main" id="{3E40F9A1-6B82-400F-9397-26D1D36F1F0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65" name="Isosceles Triangle 2064">
              <a:extLst>
                <a:ext uri="{FF2B5EF4-FFF2-40B4-BE49-F238E27FC236}">
                  <a16:creationId xmlns:a16="http://schemas.microsoft.com/office/drawing/2014/main" id="{2EF7DDF1-FF86-4CA4-B08B-8939557EBDB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79" name="Isosceles Triangle 2078">
              <a:extLst>
                <a:ext uri="{FF2B5EF4-FFF2-40B4-BE49-F238E27FC236}">
                  <a16:creationId xmlns:a16="http://schemas.microsoft.com/office/drawing/2014/main" id="{6D7C1F89-72B2-4FDC-B9E2-04F52D5C504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grpSp>
      <p:sp>
        <p:nvSpPr>
          <p:cNvPr id="2" name="Title 1">
            <a:extLst>
              <a:ext uri="{FF2B5EF4-FFF2-40B4-BE49-F238E27FC236}">
                <a16:creationId xmlns:a16="http://schemas.microsoft.com/office/drawing/2014/main" id="{391CD242-945B-CFE6-DEDA-918F359AEC03}"/>
              </a:ext>
            </a:extLst>
          </p:cNvPr>
          <p:cNvSpPr>
            <a:spLocks noGrp="1"/>
          </p:cNvSpPr>
          <p:nvPr>
            <p:ph type="ctrTitle"/>
          </p:nvPr>
        </p:nvSpPr>
        <p:spPr>
          <a:xfrm>
            <a:off x="677334" y="609600"/>
            <a:ext cx="8596668" cy="1320800"/>
          </a:xfrm>
        </p:spPr>
        <p:txBody>
          <a:bodyPr vert="horz" lIns="91440" tIns="45720" rIns="91440" bIns="45720" rtlCol="0" anchor="t">
            <a:normAutofit/>
          </a:bodyPr>
          <a:lstStyle/>
          <a:p>
            <a:pPr algn="l"/>
            <a:r>
              <a:rPr lang="en-US" sz="3600"/>
              <a:t>Building and Developing Successful Relationships in Teams</a:t>
            </a:r>
          </a:p>
        </p:txBody>
      </p:sp>
      <p:sp>
        <p:nvSpPr>
          <p:cNvPr id="4" name="Rectangle 1">
            <a:extLst>
              <a:ext uri="{FF2B5EF4-FFF2-40B4-BE49-F238E27FC236}">
                <a16:creationId xmlns:a16="http://schemas.microsoft.com/office/drawing/2014/main" id="{01745430-2644-437B-4ECC-ECFB66029339}"/>
              </a:ext>
            </a:extLst>
          </p:cNvPr>
          <p:cNvSpPr>
            <a:spLocks noGrp="1" noChangeArrowheads="1"/>
          </p:cNvSpPr>
          <p:nvPr>
            <p:ph type="subTitle" idx="1"/>
          </p:nvPr>
        </p:nvSpPr>
        <p:spPr bwMode="auto">
          <a:xfrm>
            <a:off x="677334" y="2160589"/>
            <a:ext cx="3957349" cy="3880773"/>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rtlCol="0" anchorCtr="0" compatLnSpc="1">
            <a:prstTxWarp prst="textNoShape">
              <a:avLst/>
            </a:prstTxWarp>
            <a:normAutofit/>
          </a:bodyPr>
          <a:lstStyle/>
          <a:p>
            <a:pPr marL="0" marR="0" lvl="0" indent="0" algn="l" fontAlgn="base">
              <a:buFont typeface="Wingdings 3" charset="2"/>
              <a:buChar char=""/>
              <a:tabLst/>
            </a:pPr>
            <a:endParaRPr kumimoji="0" lang="en-US" altLang="en-US" b="0" i="0" u="none" strike="noStrike" cap="none" normalizeH="0" baseline="0" dirty="0">
              <a:ln>
                <a:noFill/>
              </a:ln>
              <a:solidFill>
                <a:schemeClr val="tx1">
                  <a:lumMod val="75000"/>
                  <a:lumOff val="25000"/>
                </a:schemeClr>
              </a:solidFill>
              <a:effectLst/>
            </a:endParaRPr>
          </a:p>
          <a:p>
            <a:pPr marL="0" marR="0" lvl="0" indent="0" algn="l" fontAlgn="base">
              <a:buFont typeface="Wingdings 3" charset="2"/>
              <a:buChar char=""/>
              <a:tabLst/>
            </a:pPr>
            <a:r>
              <a:rPr kumimoji="0" lang="en-US" altLang="en-US" b="0" i="0" u="none" strike="noStrike" cap="none" normalizeH="0" baseline="0" dirty="0">
                <a:ln>
                  <a:noFill/>
                </a:ln>
                <a:solidFill>
                  <a:schemeClr val="tx1">
                    <a:lumMod val="75000"/>
                    <a:lumOff val="25000"/>
                  </a:schemeClr>
                </a:solidFill>
                <a:effectLst/>
              </a:rPr>
              <a:t>Presentation by:  </a:t>
            </a:r>
          </a:p>
          <a:p>
            <a:pPr marL="0" marR="0" lvl="0" indent="0" algn="l" fontAlgn="base">
              <a:tabLst/>
            </a:pPr>
            <a:r>
              <a:rPr kumimoji="0" lang="en-US" altLang="en-US" b="0" i="0" u="none" strike="noStrike" cap="none" normalizeH="0" baseline="0" dirty="0">
                <a:ln>
                  <a:noFill/>
                </a:ln>
                <a:solidFill>
                  <a:schemeClr val="tx1">
                    <a:lumMod val="75000"/>
                    <a:lumOff val="25000"/>
                  </a:schemeClr>
                </a:solidFill>
                <a:effectLst/>
              </a:rPr>
              <a:t>2412462</a:t>
            </a:r>
          </a:p>
          <a:p>
            <a:pPr marL="0" marR="0" lvl="0" indent="0" algn="l" fontAlgn="base">
              <a:tabLst/>
            </a:pPr>
            <a:r>
              <a:rPr kumimoji="0" lang="en-US" altLang="en-US" b="0" i="0" u="none" strike="noStrike" cap="none" normalizeH="0" baseline="0" dirty="0">
                <a:ln>
                  <a:noFill/>
                </a:ln>
                <a:solidFill>
                  <a:schemeClr val="tx1">
                    <a:lumMod val="75000"/>
                    <a:lumOff val="25000"/>
                  </a:schemeClr>
                </a:solidFill>
                <a:effectLst/>
              </a:rPr>
              <a:t> Alina </a:t>
            </a:r>
            <a:r>
              <a:rPr kumimoji="0" lang="en-US" altLang="en-US" b="0" i="0" u="none" strike="noStrike" cap="none" normalizeH="0" baseline="0" dirty="0" err="1">
                <a:ln>
                  <a:noFill/>
                </a:ln>
                <a:solidFill>
                  <a:schemeClr val="tx1">
                    <a:lumMod val="75000"/>
                    <a:lumOff val="25000"/>
                  </a:schemeClr>
                </a:solidFill>
                <a:effectLst/>
              </a:rPr>
              <a:t>Negrut</a:t>
            </a:r>
            <a:endParaRPr kumimoji="0" lang="en-US" altLang="en-US" b="0" i="0" u="none" strike="noStrike" cap="none" normalizeH="0" baseline="0">
              <a:ln>
                <a:noFill/>
              </a:ln>
              <a:solidFill>
                <a:schemeClr val="tx1">
                  <a:lumMod val="75000"/>
                  <a:lumOff val="25000"/>
                </a:schemeClr>
              </a:solidFill>
              <a:effectLst/>
            </a:endParaRPr>
          </a:p>
          <a:p>
            <a:pPr marL="0" marR="0" lvl="0" indent="0" algn="l" fontAlgn="base">
              <a:tabLst/>
            </a:pPr>
            <a:endParaRPr kumimoji="0" lang="en-US" altLang="en-US" b="0" i="0" u="none" strike="noStrike" cap="none" normalizeH="0" baseline="0" dirty="0">
              <a:ln>
                <a:noFill/>
              </a:ln>
              <a:solidFill>
                <a:schemeClr val="tx1">
                  <a:lumMod val="75000"/>
                  <a:lumOff val="25000"/>
                </a:schemeClr>
              </a:solidFill>
              <a:effectLst/>
            </a:endParaRPr>
          </a:p>
          <a:p>
            <a:pPr marL="0" marR="0" lvl="0" indent="0" algn="l" fontAlgn="base">
              <a:buFont typeface="Wingdings 3" charset="2"/>
              <a:buChar char=""/>
              <a:tabLst/>
            </a:pPr>
            <a:r>
              <a:rPr kumimoji="0" lang="en-US" altLang="en-US" b="0" i="0" u="none" strike="noStrike" cap="none" normalizeH="0" baseline="0" dirty="0">
                <a:ln>
                  <a:noFill/>
                </a:ln>
                <a:solidFill>
                  <a:schemeClr val="tx1">
                    <a:lumMod val="75000"/>
                    <a:lumOff val="25000"/>
                  </a:schemeClr>
                </a:solidFill>
                <a:effectLst/>
              </a:rPr>
              <a:t>University of Wales TSD </a:t>
            </a:r>
          </a:p>
          <a:p>
            <a:pPr marL="0" marR="0" lvl="0" indent="0" algn="l" fontAlgn="base">
              <a:buFont typeface="Wingdings 3" charset="2"/>
              <a:buChar char=""/>
              <a:tabLst/>
            </a:pPr>
            <a:r>
              <a:rPr kumimoji="0" lang="en-US" altLang="en-US" b="0" i="0" u="none" strike="noStrike" cap="none" normalizeH="0" baseline="0" dirty="0">
                <a:ln>
                  <a:noFill/>
                </a:ln>
                <a:solidFill>
                  <a:schemeClr val="tx1">
                    <a:lumMod val="75000"/>
                    <a:lumOff val="25000"/>
                  </a:schemeClr>
                </a:solidFill>
                <a:effectLst/>
              </a:rPr>
              <a:t>BMSW4009: Effective Teamworking and Communication Module </a:t>
            </a:r>
          </a:p>
          <a:p>
            <a:pPr marL="0" marR="0" lvl="0" indent="0" algn="l" fontAlgn="base">
              <a:buFont typeface="Wingdings 3" charset="2"/>
              <a:buChar char=""/>
              <a:tabLst/>
            </a:pPr>
            <a:r>
              <a:rPr kumimoji="0" lang="en-US" altLang="en-US" b="0" i="0" u="none" strike="noStrike" cap="none" normalizeH="0" baseline="0" dirty="0">
                <a:ln>
                  <a:noFill/>
                </a:ln>
                <a:solidFill>
                  <a:schemeClr val="tx1">
                    <a:lumMod val="75000"/>
                    <a:lumOff val="25000"/>
                  </a:schemeClr>
                </a:solidFill>
                <a:effectLst/>
              </a:rPr>
              <a:t>March 2025 </a:t>
            </a:r>
          </a:p>
        </p:txBody>
      </p:sp>
      <p:pic>
        <p:nvPicPr>
          <p:cNvPr id="2051" name="Picture 3" descr="How to Build a Successful Team: 4 Key Tips">
            <a:extLst>
              <a:ext uri="{FF2B5EF4-FFF2-40B4-BE49-F238E27FC236}">
                <a16:creationId xmlns:a16="http://schemas.microsoft.com/office/drawing/2014/main" id="{4DF7CB45-CAB7-825D-AD60-33133691936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r="3340" b="3"/>
          <a:stretch/>
        </p:blipFill>
        <p:spPr bwMode="auto">
          <a:xfrm>
            <a:off x="4857451" y="2159331"/>
            <a:ext cx="4415050" cy="38823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027105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9C5D8B29-1164-25EE-D5DA-E60DA677375C}"/>
              </a:ext>
            </a:extLst>
          </p:cNvPr>
          <p:cNvSpPr>
            <a:spLocks noGrp="1"/>
          </p:cNvSpPr>
          <p:nvPr>
            <p:ph type="title"/>
          </p:nvPr>
        </p:nvSpPr>
        <p:spPr>
          <a:xfrm>
            <a:off x="643467" y="816638"/>
            <a:ext cx="3367359" cy="5224724"/>
          </a:xfrm>
        </p:spPr>
        <p:txBody>
          <a:bodyPr anchor="ctr">
            <a:normAutofit/>
          </a:bodyPr>
          <a:lstStyle/>
          <a:p>
            <a:r>
              <a:rPr lang="en-GB" dirty="0"/>
              <a:t>Presentation Overview</a:t>
            </a:r>
          </a:p>
        </p:txBody>
      </p:sp>
      <p:sp>
        <p:nvSpPr>
          <p:cNvPr id="4" name="Rectangle 1">
            <a:extLst>
              <a:ext uri="{FF2B5EF4-FFF2-40B4-BE49-F238E27FC236}">
                <a16:creationId xmlns:a16="http://schemas.microsoft.com/office/drawing/2014/main" id="{FD0B7604-59D5-B376-254B-3A3131593C14}"/>
              </a:ext>
            </a:extLst>
          </p:cNvPr>
          <p:cNvSpPr>
            <a:spLocks noGrp="1" noChangeArrowheads="1"/>
          </p:cNvSpPr>
          <p:nvPr>
            <p:ph idx="1"/>
          </p:nvPr>
        </p:nvSpPr>
        <p:spPr bwMode="auto">
          <a:xfrm>
            <a:off x="4654295" y="816638"/>
            <a:ext cx="4619706" cy="522472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spcBef>
                <a:spcPct val="0"/>
              </a:spcBef>
              <a:spcAft>
                <a:spcPts val="600"/>
              </a:spcAft>
              <a:buClrTx/>
              <a:buSzTx/>
              <a:buFontTx/>
              <a:buNone/>
              <a:tabLst/>
            </a:pPr>
            <a:endParaRPr kumimoji="0" lang="en-US" altLang="en-US" b="0" i="0" u="none" strike="noStrike" cap="none" normalizeH="0" baseline="0">
              <a:ln>
                <a:noFill/>
              </a:ln>
              <a:effectLst/>
              <a:latin typeface="Arial" panose="020B0604020202020204" pitchFamily="34" charset="0"/>
            </a:endParaRP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Understanding Relationship Dynamics in Teams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Theoretical Frameworks: </a:t>
            </a:r>
          </a:p>
          <a:p>
            <a:pPr marL="0" marR="0" lvl="0" indent="0" defTabSz="914400" rtl="0" eaLnBrk="0" fontAlgn="base" latinLnBrk="0" hangingPunct="0">
              <a:spcBef>
                <a:spcPct val="0"/>
              </a:spcBef>
              <a:spcAft>
                <a:spcPts val="600"/>
              </a:spcAft>
              <a:buClrTx/>
              <a:buSzTx/>
              <a:buFontTx/>
              <a:buAutoNum type="arabicPeriod"/>
              <a:tabLst/>
            </a:pPr>
            <a:r>
              <a:rPr kumimoji="0" lang="en-US" altLang="en-US" b="0" i="0" u="none" strike="noStrike" cap="none" normalizeH="0" baseline="0">
                <a:ln>
                  <a:noFill/>
                </a:ln>
                <a:effectLst/>
                <a:latin typeface="Arial" panose="020B0604020202020204" pitchFamily="34" charset="0"/>
              </a:rPr>
              <a:t>Betari Box Model </a:t>
            </a:r>
          </a:p>
          <a:p>
            <a:pPr marL="0" marR="0" lvl="0" indent="0" defTabSz="914400" rtl="0" eaLnBrk="0" fontAlgn="base" latinLnBrk="0" hangingPunct="0">
              <a:spcBef>
                <a:spcPct val="0"/>
              </a:spcBef>
              <a:spcAft>
                <a:spcPts val="600"/>
              </a:spcAft>
              <a:buClrTx/>
              <a:buSzTx/>
              <a:buFontTx/>
              <a:buAutoNum type="arabicPeriod" startAt="2"/>
              <a:tabLst/>
            </a:pPr>
            <a:r>
              <a:rPr kumimoji="0" lang="en-US" altLang="en-US" b="0" i="0" u="none" strike="noStrike" cap="none" normalizeH="0" baseline="0">
                <a:ln>
                  <a:noFill/>
                </a:ln>
                <a:effectLst/>
                <a:latin typeface="Arial" panose="020B0604020202020204" pitchFamily="34" charset="0"/>
              </a:rPr>
              <a:t>Gestalt Principles </a:t>
            </a:r>
          </a:p>
          <a:p>
            <a:pPr marL="0" marR="0" lvl="0" indent="0" defTabSz="914400" rtl="0" eaLnBrk="0" fontAlgn="base" latinLnBrk="0" hangingPunct="0">
              <a:spcBef>
                <a:spcPct val="0"/>
              </a:spcBef>
              <a:spcAft>
                <a:spcPts val="600"/>
              </a:spcAft>
              <a:buClrTx/>
              <a:buSzTx/>
              <a:buFontTx/>
              <a:buAutoNum type="arabicPeriod" startAt="3"/>
              <a:tabLst/>
            </a:pPr>
            <a:r>
              <a:rPr kumimoji="0" lang="en-US" altLang="en-US" b="0" i="0" u="none" strike="noStrike" cap="none" normalizeH="0" baseline="0">
                <a:ln>
                  <a:noFill/>
                </a:ln>
                <a:effectLst/>
                <a:latin typeface="Arial" panose="020B0604020202020204" pitchFamily="34" charset="0"/>
              </a:rPr>
              <a:t>Dialectical Tension Theory </a:t>
            </a:r>
          </a:p>
          <a:p>
            <a:pPr marL="0" marR="0" lvl="0" indent="0" defTabSz="914400" rtl="0" eaLnBrk="0" fontAlgn="base" latinLnBrk="0" hangingPunct="0">
              <a:spcBef>
                <a:spcPct val="0"/>
              </a:spcBef>
              <a:spcAft>
                <a:spcPts val="600"/>
              </a:spcAft>
              <a:buClrTx/>
              <a:buSzTx/>
              <a:buFontTx/>
              <a:buAutoNum type="arabicPeriod" startAt="4"/>
              <a:tabLst/>
            </a:pPr>
            <a:r>
              <a:rPr kumimoji="0" lang="en-US" altLang="en-US" b="0" i="0" u="none" strike="noStrike" cap="none" normalizeH="0" baseline="0">
                <a:ln>
                  <a:noFill/>
                </a:ln>
                <a:effectLst/>
                <a:latin typeface="Arial" panose="020B0604020202020204" pitchFamily="34" charset="0"/>
              </a:rPr>
              <a:t>Personal Values Alignment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Our Team's Application &amp; Experience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Case Studies and Best Practices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Recommendations for Implementation </a:t>
            </a:r>
          </a:p>
          <a:p>
            <a:pPr marL="0" marR="0" lvl="0" indent="0" defTabSz="914400" rtl="0" eaLnBrk="0" fontAlgn="base" latinLnBrk="0" hangingPunct="0">
              <a:spcBef>
                <a:spcPct val="0"/>
              </a:spcBef>
              <a:spcAft>
                <a:spcPts val="600"/>
              </a:spcAft>
              <a:buClrTx/>
              <a:buSzTx/>
              <a:buFontTx/>
              <a:buChar char="•"/>
              <a:tabLst/>
            </a:pPr>
            <a:r>
              <a:rPr kumimoji="0" lang="en-US" altLang="en-US" b="0" i="0" u="none" strike="noStrike" cap="none" normalizeH="0" baseline="0">
                <a:ln>
                  <a:noFill/>
                </a:ln>
                <a:effectLst/>
                <a:latin typeface="Arial" panose="020B0604020202020204" pitchFamily="34" charset="0"/>
              </a:rPr>
              <a:t>References </a:t>
            </a:r>
          </a:p>
        </p:txBody>
      </p:sp>
    </p:spTree>
    <p:extLst>
      <p:ext uri="{BB962C8B-B14F-4D97-AF65-F5344CB8AC3E}">
        <p14:creationId xmlns:p14="http://schemas.microsoft.com/office/powerpoint/2010/main" val="20038561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C0D33-74C0-E561-3040-25F522E2523A}"/>
              </a:ext>
            </a:extLst>
          </p:cNvPr>
          <p:cNvSpPr>
            <a:spLocks noGrp="1"/>
          </p:cNvSpPr>
          <p:nvPr>
            <p:ph type="title"/>
          </p:nvPr>
        </p:nvSpPr>
        <p:spPr>
          <a:xfrm>
            <a:off x="677334" y="609600"/>
            <a:ext cx="8596668" cy="1320800"/>
          </a:xfrm>
        </p:spPr>
        <p:txBody>
          <a:bodyPr anchor="t">
            <a:normAutofit/>
          </a:bodyPr>
          <a:lstStyle/>
          <a:p>
            <a:r>
              <a:rPr lang="en-US" dirty="0"/>
              <a:t>The Importance of Relationships in Team Effectiveness</a:t>
            </a:r>
            <a:endParaRPr lang="en-GB" dirty="0"/>
          </a:p>
        </p:txBody>
      </p:sp>
      <p:sp>
        <p:nvSpPr>
          <p:cNvPr id="3" name="Content Placeholder 2">
            <a:extLst>
              <a:ext uri="{FF2B5EF4-FFF2-40B4-BE49-F238E27FC236}">
                <a16:creationId xmlns:a16="http://schemas.microsoft.com/office/drawing/2014/main" id="{F49ABA5A-F66F-4AF6-FCC2-44D1C17195B3}"/>
              </a:ext>
            </a:extLst>
          </p:cNvPr>
          <p:cNvSpPr>
            <a:spLocks noGrp="1"/>
          </p:cNvSpPr>
          <p:nvPr>
            <p:ph idx="1"/>
          </p:nvPr>
        </p:nvSpPr>
        <p:spPr>
          <a:xfrm>
            <a:off x="4541315" y="2104961"/>
            <a:ext cx="4729686" cy="3936401"/>
          </a:xfrm>
        </p:spPr>
        <p:txBody>
          <a:bodyPr>
            <a:normAutofit fontScale="92500"/>
          </a:bodyPr>
          <a:lstStyle/>
          <a:p>
            <a:pPr>
              <a:lnSpc>
                <a:spcPct val="90000"/>
              </a:lnSpc>
            </a:pPr>
            <a:r>
              <a:rPr lang="en-US" dirty="0"/>
              <a:t>Importance of relationships in team effectiveness (Hackman, 2011; West, 2012)</a:t>
            </a:r>
          </a:p>
          <a:p>
            <a:pPr>
              <a:lnSpc>
                <a:spcPct val="90000"/>
              </a:lnSpc>
            </a:pPr>
            <a:r>
              <a:rPr lang="en-US" dirty="0"/>
              <a:t>Theoretical frameworks for relationship development (Bolton, 1979; Perls, 1969; Baxter and Montgomery, 1996; Schwartz, 1992) </a:t>
            </a:r>
          </a:p>
          <a:p>
            <a:pPr>
              <a:lnSpc>
                <a:spcPct val="90000"/>
              </a:lnSpc>
            </a:pPr>
            <a:r>
              <a:rPr lang="en-US" dirty="0"/>
              <a:t>"According to </a:t>
            </a:r>
            <a:r>
              <a:rPr lang="en-US" dirty="0" err="1"/>
              <a:t>Crainer</a:t>
            </a:r>
            <a:r>
              <a:rPr lang="en-US" dirty="0"/>
              <a:t> (2003), 'relationships supply the context in which individuals can work collectively effectively ' (cited in West and Markiewicz, 2004, p.18)</a:t>
            </a:r>
          </a:p>
          <a:p>
            <a:pPr>
              <a:lnSpc>
                <a:spcPct val="90000"/>
              </a:lnSpc>
            </a:pPr>
            <a:r>
              <a:rPr lang="en-US" dirty="0"/>
              <a:t>Duhigg (2016) explains that ‘Teams with strong connections show significantly higher performance across metrics.’ (p.72)</a:t>
            </a:r>
            <a:endParaRPr lang="en-GB" dirty="0"/>
          </a:p>
        </p:txBody>
      </p:sp>
      <p:pic>
        <p:nvPicPr>
          <p:cNvPr id="5122" name="Picture 2" descr="6 Different Team Effectiveness Models to Understand Your Team Better | Blog  Wrike">
            <a:extLst>
              <a:ext uri="{FF2B5EF4-FFF2-40B4-BE49-F238E27FC236}">
                <a16:creationId xmlns:a16="http://schemas.microsoft.com/office/drawing/2014/main" id="{653AFC46-0929-8BE6-4273-A7BBD0A62D8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t="4553" r="3" b="3"/>
          <a:stretch/>
        </p:blipFill>
        <p:spPr bwMode="auto">
          <a:xfrm>
            <a:off x="677335" y="3700557"/>
            <a:ext cx="3270426" cy="234113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893342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7C9F6A-3873-B438-60AC-179250BCA8A2}"/>
              </a:ext>
            </a:extLst>
          </p:cNvPr>
          <p:cNvSpPr>
            <a:spLocks noGrp="1"/>
          </p:cNvSpPr>
          <p:nvPr>
            <p:ph type="title"/>
          </p:nvPr>
        </p:nvSpPr>
        <p:spPr>
          <a:xfrm>
            <a:off x="677334" y="609600"/>
            <a:ext cx="8596668" cy="1320800"/>
          </a:xfrm>
        </p:spPr>
        <p:txBody>
          <a:bodyPr>
            <a:normAutofit/>
          </a:bodyPr>
          <a:lstStyle/>
          <a:p>
            <a:r>
              <a:rPr lang="en-US" dirty="0"/>
              <a:t>The Importance of Relationship Quality</a:t>
            </a:r>
            <a:endParaRPr lang="en-GB" dirty="0"/>
          </a:p>
        </p:txBody>
      </p:sp>
      <p:graphicFrame>
        <p:nvGraphicFramePr>
          <p:cNvPr id="10" name="Content Placeholder 2">
            <a:extLst>
              <a:ext uri="{FF2B5EF4-FFF2-40B4-BE49-F238E27FC236}">
                <a16:creationId xmlns:a16="http://schemas.microsoft.com/office/drawing/2014/main" id="{E5415AA8-9432-71D0-0D6C-F6310BE0630F}"/>
              </a:ext>
            </a:extLst>
          </p:cNvPr>
          <p:cNvGraphicFramePr>
            <a:graphicFrameLocks noGrp="1"/>
          </p:cNvGraphicFramePr>
          <p:nvPr>
            <p:ph idx="1"/>
            <p:extLst>
              <p:ext uri="{D42A27DB-BD31-4B8C-83A1-F6EECF244321}">
                <p14:modId xmlns:p14="http://schemas.microsoft.com/office/powerpoint/2010/main" val="2056610652"/>
              </p:ext>
            </p:extLst>
          </p:nvPr>
        </p:nvGraphicFramePr>
        <p:xfrm>
          <a:off x="-89581" y="1518557"/>
          <a:ext cx="11514137" cy="438467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18528282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B15DA54-6A3E-D8BB-35AA-4018107DCD9F}"/>
              </a:ext>
            </a:extLst>
          </p:cNvPr>
          <p:cNvSpPr>
            <a:spLocks noGrp="1"/>
          </p:cNvSpPr>
          <p:nvPr>
            <p:ph type="title"/>
          </p:nvPr>
        </p:nvSpPr>
        <p:spPr>
          <a:xfrm>
            <a:off x="1286933" y="609600"/>
            <a:ext cx="10197494" cy="1099457"/>
          </a:xfrm>
        </p:spPr>
        <p:txBody>
          <a:bodyPr>
            <a:normAutofit/>
          </a:bodyPr>
          <a:lstStyle/>
          <a:p>
            <a:r>
              <a:rPr lang="en-GB" dirty="0"/>
              <a:t>Theoretical Frameworks</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 name="Picture 3">
            <a:extLst>
              <a:ext uri="{FF2B5EF4-FFF2-40B4-BE49-F238E27FC236}">
                <a16:creationId xmlns:a16="http://schemas.microsoft.com/office/drawing/2014/main" id="{B9015CEE-346D-578E-3856-E6C41E4F57FF}"/>
              </a:ext>
            </a:extLst>
          </p:cNvPr>
          <p:cNvPicPr>
            <a:picLocks noChangeAspect="1"/>
          </p:cNvPicPr>
          <p:nvPr/>
        </p:nvPicPr>
        <p:blipFill>
          <a:blip r:embed="rId3"/>
          <a:stretch>
            <a:fillRect/>
          </a:stretch>
        </p:blipFill>
        <p:spPr>
          <a:xfrm>
            <a:off x="8559383" y="279372"/>
            <a:ext cx="3068768" cy="1429685"/>
          </a:xfrm>
          <a:prstGeom prst="rect">
            <a:avLst/>
          </a:prstGeom>
        </p:spPr>
      </p:pic>
      <p:sp>
        <p:nvSpPr>
          <p:cNvPr id="6" name="Content Placeholder 5">
            <a:extLst>
              <a:ext uri="{FF2B5EF4-FFF2-40B4-BE49-F238E27FC236}">
                <a16:creationId xmlns:a16="http://schemas.microsoft.com/office/drawing/2014/main" id="{EC1095EE-D6CA-9BFB-D7C3-F2D0FD9A26C4}"/>
              </a:ext>
            </a:extLst>
          </p:cNvPr>
          <p:cNvSpPr>
            <a:spLocks noGrp="1"/>
          </p:cNvSpPr>
          <p:nvPr>
            <p:ph idx="1"/>
          </p:nvPr>
        </p:nvSpPr>
        <p:spPr>
          <a:xfrm>
            <a:off x="1286933" y="2165001"/>
            <a:ext cx="9854595" cy="4237055"/>
          </a:xfrm>
        </p:spPr>
        <p:txBody>
          <a:bodyPr>
            <a:normAutofit/>
          </a:bodyPr>
          <a:lstStyle/>
          <a:p>
            <a:r>
              <a:rPr lang="en-US" sz="1400" dirty="0"/>
              <a:t>The </a:t>
            </a:r>
            <a:r>
              <a:rPr lang="en-US" sz="1400" dirty="0" err="1"/>
              <a:t>Betari</a:t>
            </a:r>
            <a:r>
              <a:rPr lang="en-US" sz="1400" dirty="0"/>
              <a:t> Box Model (</a:t>
            </a:r>
            <a:r>
              <a:rPr lang="en-US" sz="1400" dirty="0" err="1"/>
              <a:t>Newstrom</a:t>
            </a:r>
            <a:r>
              <a:rPr lang="en-US" sz="1400" dirty="0"/>
              <a:t> and Davis, 2002; Bolton, 1979):</a:t>
            </a:r>
          </a:p>
          <a:p>
            <a:r>
              <a:rPr lang="en-US" sz="1400" dirty="0"/>
              <a:t>It illustrates cyclical nature of attitudes and behaviors within continuous feedback loops.</a:t>
            </a:r>
          </a:p>
          <a:p>
            <a:r>
              <a:rPr lang="en-US" sz="1400" dirty="0"/>
              <a:t>Awareness that a cycle exists is the first step in any change of any cycle of behavior (Bolton, 1979, p.1754).</a:t>
            </a:r>
          </a:p>
          <a:p>
            <a:r>
              <a:rPr lang="en-US" sz="1400" dirty="0"/>
              <a:t>Good team performance can be found with positive to negative interaction ratios of 5 to 1 (Losada and </a:t>
            </a:r>
            <a:r>
              <a:rPr lang="en-US" sz="1400" dirty="0" err="1"/>
              <a:t>Heaphy</a:t>
            </a:r>
            <a:r>
              <a:rPr lang="en-US" sz="1400" dirty="0"/>
              <a:t>, 2004, p.747).</a:t>
            </a:r>
          </a:p>
          <a:p>
            <a:r>
              <a:rPr lang="en-US" sz="1400" dirty="0"/>
              <a:t>"These interaction patterns need to be meta-aware of so as to sustain healthy team dynamics" (Thompson, 2017, p.89)</a:t>
            </a:r>
          </a:p>
          <a:p>
            <a:r>
              <a:rPr lang="en-US" sz="1400" dirty="0"/>
              <a:t>Gestalt Principles (Perls, 1969; Nevis, 1987; Stevenson, 2014):</a:t>
            </a:r>
          </a:p>
          <a:p>
            <a:r>
              <a:rPr lang="en-US" sz="1400" dirty="0"/>
              <a:t>Emphasis on holistic perception and present-centered awareness in team interactions</a:t>
            </a:r>
          </a:p>
          <a:p>
            <a:r>
              <a:rPr lang="en-US" sz="1400" dirty="0"/>
              <a:t>Nevis (1987) argues “Healthy team functioning rests on clear boundaries, present centered awareness and responsibility” (p.103).</a:t>
            </a:r>
          </a:p>
          <a:p>
            <a:r>
              <a:rPr lang="en-US" sz="1400" dirty="0"/>
              <a:t>Interventions that are present focused can ‘significantly enhance team cohesion; increasing awareness of patterns’ (Stevenson, 2014, p.70)</a:t>
            </a:r>
          </a:p>
          <a:p>
            <a:r>
              <a:rPr lang="en-US" sz="1400" dirty="0"/>
              <a:t>At different stages, teams need to identify what relationships need their attention (Nevis, 1987; Tuckman, 1965).</a:t>
            </a:r>
          </a:p>
          <a:p>
            <a:endParaRPr lang="en-GB" sz="1400" dirty="0"/>
          </a:p>
        </p:txBody>
      </p:sp>
    </p:spTree>
    <p:extLst>
      <p:ext uri="{BB962C8B-B14F-4D97-AF65-F5344CB8AC3E}">
        <p14:creationId xmlns:p14="http://schemas.microsoft.com/office/powerpoint/2010/main" val="38727610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17C95E-BC63-68C3-0694-4CB711224588}"/>
              </a:ext>
            </a:extLst>
          </p:cNvPr>
          <p:cNvSpPr>
            <a:spLocks noGrp="1"/>
          </p:cNvSpPr>
          <p:nvPr>
            <p:ph type="title"/>
          </p:nvPr>
        </p:nvSpPr>
        <p:spPr>
          <a:xfrm>
            <a:off x="1286933" y="609600"/>
            <a:ext cx="10197494" cy="1099457"/>
          </a:xfrm>
        </p:spPr>
        <p:txBody>
          <a:bodyPr>
            <a:normAutofit/>
          </a:bodyPr>
          <a:lstStyle/>
          <a:p>
            <a:r>
              <a:rPr lang="en-GB" dirty="0"/>
              <a:t>Theoretical Frameworks</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4" name="Content Placeholder 3">
            <a:extLst>
              <a:ext uri="{FF2B5EF4-FFF2-40B4-BE49-F238E27FC236}">
                <a16:creationId xmlns:a16="http://schemas.microsoft.com/office/drawing/2014/main" id="{F769A0F5-BC76-04E1-E937-49ADCCC895DA}"/>
              </a:ext>
            </a:extLst>
          </p:cNvPr>
          <p:cNvSpPr>
            <a:spLocks noGrp="1"/>
          </p:cNvSpPr>
          <p:nvPr>
            <p:ph idx="1"/>
          </p:nvPr>
        </p:nvSpPr>
        <p:spPr>
          <a:xfrm>
            <a:off x="338667" y="1619459"/>
            <a:ext cx="11514666" cy="4628941"/>
          </a:xfrm>
        </p:spPr>
        <p:txBody>
          <a:bodyPr>
            <a:normAutofit fontScale="92500" lnSpcReduction="20000"/>
          </a:bodyPr>
          <a:lstStyle/>
          <a:p>
            <a:pPr lvl="0"/>
            <a:r>
              <a:rPr lang="en-US" sz="1600" dirty="0"/>
              <a:t>Dialectical Tension Theory (Baxter and Montgomery, 1996; Poole and Van de Ven, 1989):</a:t>
            </a:r>
          </a:p>
          <a:p>
            <a:pPr lvl="0"/>
            <a:r>
              <a:rPr lang="en-US" sz="1600" dirty="0"/>
              <a:t>Baxter and Montgomery (1996, p.6) provide a list of key tensions that include (among others) Autonomy vs. Connection, Stability vs. Change, Openness vs. Privacy.</a:t>
            </a:r>
          </a:p>
          <a:p>
            <a:pPr lvl="0"/>
            <a:r>
              <a:rPr lang="en-US" sz="1600" dirty="0"/>
              <a:t>Poole and van de Ven (1989) state that ‘successful teams don’t eliminate tensions but learn to manage them productively ’ (p.566).</a:t>
            </a:r>
          </a:p>
          <a:p>
            <a:pPr lvl="0"/>
            <a:r>
              <a:rPr lang="en-US" sz="1600" dirty="0"/>
              <a:t>‘Deliberate discussion of opposing positions in constructive controversy improves decision quality by 40%’ (Johnson and Johnson, 2017, p. 308)</a:t>
            </a:r>
          </a:p>
          <a:p>
            <a:pPr lvl="0"/>
            <a:r>
              <a:rPr lang="en-US" sz="1600" dirty="0"/>
              <a:t>Structured approaches that honor multiple perspectives are required as tension management (Baxter and Montgomery, 1996, p.122).</a:t>
            </a:r>
          </a:p>
          <a:p>
            <a:pPr lvl="0"/>
            <a:r>
              <a:rPr lang="en-US" sz="1600" dirty="0"/>
              <a:t>Personal Values Alignment (Schwartz, 1992; Barrett, 2006; Edwards and Cable, 2009):</a:t>
            </a:r>
          </a:p>
          <a:p>
            <a:pPr lvl="0"/>
            <a:r>
              <a:rPr lang="en-US" sz="1600" dirty="0"/>
              <a:t>According to Edwards and Cable (2009), 'values congruence significantly predicts trust, communication quality, and relationship satisfaction (p.655).</a:t>
            </a:r>
          </a:p>
          <a:p>
            <a:pPr lvl="0"/>
            <a:r>
              <a:rPr lang="en-US" sz="1600" dirty="0"/>
              <a:t>Variation in values "improves the performance of a team when these values are used to promote constructive task discussions among the members" (</a:t>
            </a:r>
            <a:r>
              <a:rPr lang="en-US" sz="1600" dirty="0" err="1"/>
              <a:t>Jehn</a:t>
            </a:r>
            <a:r>
              <a:rPr lang="en-US" sz="1600" dirty="0"/>
              <a:t> et al., 1999, p.745)</a:t>
            </a:r>
          </a:p>
          <a:p>
            <a:pPr lvl="0"/>
            <a:r>
              <a:rPr lang="en-US" sz="1600" dirty="0"/>
              <a:t>"Psychological safety is created and the collaboration potential is enhanced when people work in their natural environments" (Barrett, 2006, p.137)</a:t>
            </a:r>
          </a:p>
          <a:p>
            <a:pPr lvl="0"/>
            <a:r>
              <a:rPr lang="en-US" sz="1600" dirty="0"/>
              <a:t>Values clarification can help identify “collective priorities and common ground for decision making” (Barrett, 2006, p. 182)</a:t>
            </a:r>
          </a:p>
          <a:p>
            <a:endParaRPr lang="en-GB" sz="1600" dirty="0"/>
          </a:p>
        </p:txBody>
      </p:sp>
    </p:spTree>
    <p:extLst>
      <p:ext uri="{BB962C8B-B14F-4D97-AF65-F5344CB8AC3E}">
        <p14:creationId xmlns:p14="http://schemas.microsoft.com/office/powerpoint/2010/main" val="34123124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603AE127-802C-459A-A612-DB85B67F0D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9D6807-F994-C6CE-AD2E-4B1AE1C57602}"/>
              </a:ext>
            </a:extLst>
          </p:cNvPr>
          <p:cNvSpPr>
            <a:spLocks noGrp="1"/>
          </p:cNvSpPr>
          <p:nvPr>
            <p:ph type="title"/>
          </p:nvPr>
        </p:nvSpPr>
        <p:spPr>
          <a:xfrm>
            <a:off x="1043950" y="1179151"/>
            <a:ext cx="3300646" cy="4463889"/>
          </a:xfrm>
        </p:spPr>
        <p:txBody>
          <a:bodyPr anchor="ctr">
            <a:normAutofit/>
          </a:bodyPr>
          <a:lstStyle/>
          <a:p>
            <a:r>
              <a:rPr lang="en-GB" dirty="0"/>
              <a:t>Our Team's Experience &amp; Application</a:t>
            </a:r>
          </a:p>
        </p:txBody>
      </p:sp>
      <p:sp>
        <p:nvSpPr>
          <p:cNvPr id="10" name="Isosceles Triangle 9">
            <a:extLst>
              <a:ext uri="{FF2B5EF4-FFF2-40B4-BE49-F238E27FC236}">
                <a16:creationId xmlns:a16="http://schemas.microsoft.com/office/drawing/2014/main" id="{9323D83D-50D6-4040-A58B-FCEA340F88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cxnSp>
        <p:nvCxnSpPr>
          <p:cNvPr id="12" name="Straight Connector 11">
            <a:extLst>
              <a:ext uri="{FF2B5EF4-FFF2-40B4-BE49-F238E27FC236}">
                <a16:creationId xmlns:a16="http://schemas.microsoft.com/office/drawing/2014/main" id="{1A1FE6BB-DFB2-4080-9B5E-076EF5DDE67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670" y="1442595"/>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843DC6D-056B-0EF7-D629-F3E7B0A152F9}"/>
              </a:ext>
            </a:extLst>
          </p:cNvPr>
          <p:cNvSpPr>
            <a:spLocks noGrp="1"/>
          </p:cNvSpPr>
          <p:nvPr>
            <p:ph idx="1"/>
          </p:nvPr>
        </p:nvSpPr>
        <p:spPr>
          <a:xfrm>
            <a:off x="4710359" y="783771"/>
            <a:ext cx="6437691" cy="5500774"/>
          </a:xfrm>
        </p:spPr>
        <p:txBody>
          <a:bodyPr anchor="ctr">
            <a:normAutofit/>
          </a:bodyPr>
          <a:lstStyle/>
          <a:p>
            <a:pPr>
              <a:lnSpc>
                <a:spcPct val="90000"/>
              </a:lnSpc>
            </a:pPr>
            <a:r>
              <a:rPr lang="en-US" sz="1100" dirty="0"/>
              <a:t>Relationship development practices:</a:t>
            </a:r>
          </a:p>
          <a:p>
            <a:pPr>
              <a:lnSpc>
                <a:spcPct val="90000"/>
              </a:lnSpc>
            </a:pPr>
            <a:endParaRPr lang="en-US" sz="1100" dirty="0"/>
          </a:p>
          <a:p>
            <a:pPr>
              <a:lnSpc>
                <a:spcPct val="90000"/>
              </a:lnSpc>
            </a:pPr>
            <a:r>
              <a:rPr lang="en-US" sz="1100" dirty="0"/>
              <a:t>Checking regularly for ‘awareness of interaction cycles, especially on turbulent times’ (Thompson, 2017, p.215)</a:t>
            </a:r>
          </a:p>
          <a:p>
            <a:pPr>
              <a:lnSpc>
                <a:spcPct val="90000"/>
              </a:lnSpc>
            </a:pPr>
            <a:r>
              <a:rPr lang="en-US" sz="1100" dirty="0"/>
              <a:t>One such present centered approach to meetings is “beginning with awareness exercises and addressing unfinished business” Stevenson (2014: 71)</a:t>
            </a:r>
          </a:p>
          <a:p>
            <a:pPr>
              <a:lnSpc>
                <a:spcPct val="90000"/>
              </a:lnSpc>
            </a:pPr>
            <a:r>
              <a:rPr lang="en-US" sz="1100" dirty="0"/>
              <a:t>Explicit discussion of tensions between "individual presentation sections and collective coherence" (Johnson and Johnson, 2017, p.249)</a:t>
            </a:r>
          </a:p>
          <a:p>
            <a:pPr>
              <a:lnSpc>
                <a:spcPct val="90000"/>
              </a:lnSpc>
            </a:pPr>
            <a:r>
              <a:rPr lang="en-US" sz="1100" dirty="0"/>
              <a:t>Keeping in view the values assessment showed that 'there was a collective emphasis on learning, integrity, and cooperation' (Barrett 2006:158).</a:t>
            </a:r>
          </a:p>
          <a:p>
            <a:pPr>
              <a:lnSpc>
                <a:spcPct val="90000"/>
              </a:lnSpc>
            </a:pPr>
            <a:endParaRPr lang="en-US" sz="1100" dirty="0"/>
          </a:p>
          <a:p>
            <a:pPr>
              <a:lnSpc>
                <a:spcPct val="90000"/>
              </a:lnSpc>
            </a:pPr>
            <a:endParaRPr lang="en-US" sz="1100" dirty="0"/>
          </a:p>
          <a:p>
            <a:pPr>
              <a:lnSpc>
                <a:spcPct val="90000"/>
              </a:lnSpc>
            </a:pPr>
            <a:r>
              <a:rPr lang="en-US" sz="1100" dirty="0"/>
              <a:t>Challenges addressed:</a:t>
            </a:r>
          </a:p>
          <a:p>
            <a:pPr>
              <a:lnSpc>
                <a:spcPct val="90000"/>
              </a:lnSpc>
            </a:pPr>
            <a:endParaRPr lang="en-US" sz="1100" dirty="0"/>
          </a:p>
          <a:p>
            <a:pPr>
              <a:lnSpc>
                <a:spcPct val="90000"/>
              </a:lnSpc>
            </a:pPr>
            <a:r>
              <a:rPr lang="en-US" sz="1100" dirty="0"/>
              <a:t>Communication preferences: ‘Different styles were accommodated while necessary information flow was ensured’ (Duarte &amp; Snyder, 2006, p.89)</a:t>
            </a:r>
          </a:p>
          <a:p>
            <a:pPr>
              <a:lnSpc>
                <a:spcPct val="90000"/>
              </a:lnSpc>
            </a:pPr>
            <a:r>
              <a:rPr lang="en-US" sz="1100" dirty="0"/>
              <a:t>Feedback sensitivity—including “Permission-based method where members specified their preferred feedback style” (Baxter and Montgomery, 1996, p.157).</a:t>
            </a:r>
          </a:p>
          <a:p>
            <a:pPr>
              <a:lnSpc>
                <a:spcPct val="90000"/>
              </a:lnSpc>
            </a:pPr>
            <a:r>
              <a:rPr lang="en-US" sz="1100" dirty="0"/>
              <a:t>Restricted approach in distribution of workloads: “As a result, there is a synchronized production of each team as they work on different strengths to ascertain each team’s contribution and make it just.” (Hackman, 2002, p.133)</a:t>
            </a:r>
          </a:p>
          <a:p>
            <a:pPr>
              <a:lnSpc>
                <a:spcPct val="90000"/>
              </a:lnSpc>
            </a:pPr>
            <a:r>
              <a:rPr lang="en-US" sz="1100" dirty="0"/>
              <a:t>Applied "shift from equality to equity in workload distribution" (West, 2012, p.47)</a:t>
            </a:r>
          </a:p>
          <a:p>
            <a:pPr>
              <a:lnSpc>
                <a:spcPct val="90000"/>
              </a:lnSpc>
            </a:pPr>
            <a:endParaRPr lang="en-GB" sz="1100" dirty="0"/>
          </a:p>
        </p:txBody>
      </p:sp>
      <p:sp>
        <p:nvSpPr>
          <p:cNvPr id="14" name="Isosceles Triangle 13">
            <a:extLst>
              <a:ext uri="{FF2B5EF4-FFF2-40B4-BE49-F238E27FC236}">
                <a16:creationId xmlns:a16="http://schemas.microsoft.com/office/drawing/2014/main" id="{F10FD715-4DCE-4779-B634-EC78315EA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11364139" y="0"/>
            <a:ext cx="842596" cy="4616289"/>
          </a:xfrm>
          <a:prstGeom prst="triangle">
            <a:avLst>
              <a:gd name="adj" fmla="val 100000"/>
            </a:avLst>
          </a:prstGeom>
          <a:solidFill>
            <a:schemeClr val="accent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pic>
        <p:nvPicPr>
          <p:cNvPr id="4098" name="Picture 2" descr="7 Steps to Building Meaningful Team Relationships">
            <a:extLst>
              <a:ext uri="{FF2B5EF4-FFF2-40B4-BE49-F238E27FC236}">
                <a16:creationId xmlns:a16="http://schemas.microsoft.com/office/drawing/2014/main" id="{35493633-EDF7-F1E2-E099-22EDB2C66B1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72066" y="4924909"/>
            <a:ext cx="2744449" cy="14362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254084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081DFC-E0BD-135C-41C9-728F2207D01F}"/>
              </a:ext>
            </a:extLst>
          </p:cNvPr>
          <p:cNvSpPr>
            <a:spLocks noGrp="1"/>
          </p:cNvSpPr>
          <p:nvPr>
            <p:ph type="title"/>
          </p:nvPr>
        </p:nvSpPr>
        <p:spPr/>
        <p:txBody>
          <a:bodyPr/>
          <a:lstStyle/>
          <a:p>
            <a:r>
              <a:rPr lang="en-GB" dirty="0"/>
              <a:t>High-Performing Team Case Studies</a:t>
            </a:r>
          </a:p>
        </p:txBody>
      </p:sp>
      <p:sp>
        <p:nvSpPr>
          <p:cNvPr id="3" name="Content Placeholder 2">
            <a:extLst>
              <a:ext uri="{FF2B5EF4-FFF2-40B4-BE49-F238E27FC236}">
                <a16:creationId xmlns:a16="http://schemas.microsoft.com/office/drawing/2014/main" id="{48180992-72C3-038B-C67B-0E229AF7B5A0}"/>
              </a:ext>
            </a:extLst>
          </p:cNvPr>
          <p:cNvSpPr>
            <a:spLocks noGrp="1"/>
          </p:cNvSpPr>
          <p:nvPr>
            <p:ph idx="1"/>
          </p:nvPr>
        </p:nvSpPr>
        <p:spPr>
          <a:xfrm>
            <a:off x="738703" y="2068140"/>
            <a:ext cx="9755418" cy="3924127"/>
          </a:xfrm>
        </p:spPr>
        <p:txBody>
          <a:bodyPr numCol="3">
            <a:normAutofit fontScale="92500" lnSpcReduction="20000"/>
          </a:bodyPr>
          <a:lstStyle/>
          <a:p>
            <a:r>
              <a:rPr lang="en-US" sz="1600" b="1" dirty="0"/>
              <a:t>Google's Project Aristotle (Duhigg, 2016; Edmondson, 2019):</a:t>
            </a:r>
          </a:p>
          <a:p>
            <a:r>
              <a:rPr lang="en-US" sz="1600" dirty="0"/>
              <a:t>Psychological safety as "the primary predictor of team effectiveness across 180 teams" (Duhigg, 2016, p.65)</a:t>
            </a:r>
          </a:p>
          <a:p>
            <a:r>
              <a:rPr lang="en-US" sz="1600" dirty="0"/>
              <a:t>Duhigg(2016) states that ‘teams showed ‘equal conversation distribution with average speaking time within 2% across members’’(p.68)</a:t>
            </a:r>
          </a:p>
          <a:p>
            <a:r>
              <a:rPr lang="en-US" sz="1600" dirty="0"/>
              <a:t>"Such test subjects had high average social sensitivity scores, that is, they were able to read emotional states" (Edmondson, 2019, p.47)</a:t>
            </a:r>
          </a:p>
          <a:p>
            <a:endParaRPr lang="en-US" sz="1600" dirty="0"/>
          </a:p>
          <a:p>
            <a:r>
              <a:rPr lang="en-US" sz="1600" b="1" dirty="0"/>
              <a:t>Navy SEAL Teams (Dyer and Dyer, 2013; Salas et al., 2015):</a:t>
            </a:r>
          </a:p>
          <a:p>
            <a:r>
              <a:rPr lang="en-US" sz="1600" dirty="0"/>
              <a:t>“Process improvement without blame in after action reviews increased learning by 38%” (Dyer and Dyer, 2013, p.127)</a:t>
            </a:r>
          </a:p>
          <a:p>
            <a:r>
              <a:rPr lang="en-US" sz="1600" dirty="0"/>
              <a:t>According to Dyer and Dyer (2013), "Strategic relationship development through shared challenges significantly increased trust" (p.132).</a:t>
            </a:r>
          </a:p>
          <a:p>
            <a:r>
              <a:rPr lang="en-US" sz="1600" dirty="0"/>
              <a:t>emotions were interfered less where there was clear distinction between task conflict and relationship conflict (Salas et al., 2015, p.609)</a:t>
            </a:r>
          </a:p>
          <a:p>
            <a:pPr marL="0" indent="0">
              <a:buNone/>
            </a:pPr>
            <a:endParaRPr lang="en-US" sz="1600" dirty="0"/>
          </a:p>
          <a:p>
            <a:r>
              <a:rPr lang="en-US" sz="1600" b="1" dirty="0"/>
              <a:t>Healthcare Teams (Edmondson, 2012; </a:t>
            </a:r>
            <a:r>
              <a:rPr lang="en-US" sz="1600" b="1" dirty="0" err="1"/>
              <a:t>Gittell</a:t>
            </a:r>
            <a:r>
              <a:rPr lang="en-US" sz="1600" b="1" dirty="0"/>
              <a:t>, 2009):</a:t>
            </a:r>
          </a:p>
          <a:p>
            <a:r>
              <a:rPr lang="en-US" sz="1600" dirty="0"/>
              <a:t>“Flattening hierarchy and structuring communication by protocols reduced errors by 37%” – Edmondson, 2012): 78.</a:t>
            </a:r>
          </a:p>
          <a:p>
            <a:r>
              <a:rPr lang="en-US" sz="1600" dirty="0"/>
              <a:t>Knowledge of the hospital work system is gained through 'cross functional shadowing' (</a:t>
            </a:r>
            <a:r>
              <a:rPr lang="en-US" sz="1600" dirty="0" err="1"/>
              <a:t>Gittell</a:t>
            </a:r>
            <a:r>
              <a:rPr lang="en-US" sz="1600" dirty="0"/>
              <a:t>, 2009, p.143).</a:t>
            </a:r>
          </a:p>
          <a:p>
            <a:r>
              <a:rPr lang="en-US" sz="1600" dirty="0"/>
              <a:t>According to Edmondson (2012, p.82), ‘Teams with relationship focused training had 27% greater patient satisfaction’.</a:t>
            </a:r>
            <a:endParaRPr lang="en-GB" sz="1600" dirty="0"/>
          </a:p>
        </p:txBody>
      </p:sp>
      <p:pic>
        <p:nvPicPr>
          <p:cNvPr id="4" name="Picture 3">
            <a:extLst>
              <a:ext uri="{FF2B5EF4-FFF2-40B4-BE49-F238E27FC236}">
                <a16:creationId xmlns:a16="http://schemas.microsoft.com/office/drawing/2014/main" id="{D83E4CDD-9DB5-72A7-EFE6-41DBE8347C8C}"/>
              </a:ext>
            </a:extLst>
          </p:cNvPr>
          <p:cNvPicPr>
            <a:picLocks noChangeAspect="1"/>
          </p:cNvPicPr>
          <p:nvPr/>
        </p:nvPicPr>
        <p:blipFill>
          <a:blip r:embed="rId3"/>
          <a:stretch>
            <a:fillRect/>
          </a:stretch>
        </p:blipFill>
        <p:spPr>
          <a:xfrm>
            <a:off x="9054058" y="0"/>
            <a:ext cx="3137941" cy="1765092"/>
          </a:xfrm>
          <a:prstGeom prst="rect">
            <a:avLst/>
          </a:prstGeom>
        </p:spPr>
      </p:pic>
    </p:spTree>
    <p:extLst>
      <p:ext uri="{BB962C8B-B14F-4D97-AF65-F5344CB8AC3E}">
        <p14:creationId xmlns:p14="http://schemas.microsoft.com/office/powerpoint/2010/main" val="335776802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16" name="Straight Connector 15">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7BEC4302-7EC1-6313-77D2-B287C325C401}"/>
              </a:ext>
            </a:extLst>
          </p:cNvPr>
          <p:cNvSpPr>
            <a:spLocks noGrp="1"/>
          </p:cNvSpPr>
          <p:nvPr>
            <p:ph type="title"/>
          </p:nvPr>
        </p:nvSpPr>
        <p:spPr>
          <a:xfrm>
            <a:off x="643467" y="816638"/>
            <a:ext cx="3367359" cy="5224724"/>
          </a:xfrm>
        </p:spPr>
        <p:txBody>
          <a:bodyPr anchor="ctr">
            <a:normAutofit/>
          </a:bodyPr>
          <a:lstStyle/>
          <a:p>
            <a:r>
              <a:rPr lang="en-GB" dirty="0"/>
              <a:t>Conclusion</a:t>
            </a:r>
          </a:p>
        </p:txBody>
      </p:sp>
      <p:sp>
        <p:nvSpPr>
          <p:cNvPr id="3" name="Content Placeholder 2">
            <a:extLst>
              <a:ext uri="{FF2B5EF4-FFF2-40B4-BE49-F238E27FC236}">
                <a16:creationId xmlns:a16="http://schemas.microsoft.com/office/drawing/2014/main" id="{99B22F11-58BC-708F-0BDF-2F7BF382E86D}"/>
              </a:ext>
            </a:extLst>
          </p:cNvPr>
          <p:cNvSpPr>
            <a:spLocks noGrp="1"/>
          </p:cNvSpPr>
          <p:nvPr>
            <p:ph idx="1"/>
          </p:nvPr>
        </p:nvSpPr>
        <p:spPr>
          <a:xfrm>
            <a:off x="4654295" y="816638"/>
            <a:ext cx="4619706" cy="5224724"/>
          </a:xfrm>
        </p:spPr>
        <p:txBody>
          <a:bodyPr anchor="ctr">
            <a:normAutofit fontScale="92500" lnSpcReduction="20000"/>
          </a:bodyPr>
          <a:lstStyle/>
          <a:p>
            <a:pPr>
              <a:lnSpc>
                <a:spcPct val="90000"/>
              </a:lnSpc>
            </a:pPr>
            <a:r>
              <a:rPr lang="en-US" dirty="0"/>
              <a:t>Key Recommendations:</a:t>
            </a:r>
          </a:p>
          <a:p>
            <a:pPr>
              <a:lnSpc>
                <a:spcPct val="90000"/>
              </a:lnSpc>
            </a:pPr>
            <a:endParaRPr lang="en-US" dirty="0"/>
          </a:p>
          <a:p>
            <a:pPr>
              <a:lnSpc>
                <a:spcPct val="90000"/>
              </a:lnSpc>
            </a:pPr>
            <a:r>
              <a:rPr lang="en-US" dirty="0"/>
              <a:t>Create team charters that specifically cover relationship norms (Hackman, 2002, p.67)</a:t>
            </a:r>
          </a:p>
          <a:p>
            <a:pPr>
              <a:lnSpc>
                <a:spcPct val="90000"/>
              </a:lnSpc>
            </a:pPr>
            <a:r>
              <a:rPr lang="en-US" dirty="0"/>
              <a:t>Again, implement the "regular process checks separate from task discussions" (Schein, 2017, p.119)</a:t>
            </a:r>
          </a:p>
          <a:p>
            <a:pPr>
              <a:lnSpc>
                <a:spcPct val="90000"/>
              </a:lnSpc>
            </a:pPr>
            <a:r>
              <a:rPr lang="en-US" dirty="0"/>
              <a:t>Make "balanced feedback addressing both relationship and task aspects" (Losada and </a:t>
            </a:r>
            <a:r>
              <a:rPr lang="en-US" dirty="0" err="1"/>
              <a:t>Heaphy</a:t>
            </a:r>
            <a:r>
              <a:rPr lang="en-US" dirty="0"/>
              <a:t>, 2004, p.750).</a:t>
            </a:r>
          </a:p>
          <a:p>
            <a:pPr>
              <a:lnSpc>
                <a:spcPct val="90000"/>
              </a:lnSpc>
            </a:pPr>
            <a:r>
              <a:rPr lang="en-US" dirty="0"/>
              <a:t>As a model, one should go ahead to model 'appropriate vulnerability' and 'actively seeking diverse perspectives.' (Edmondson, 2019, p.153)</a:t>
            </a:r>
          </a:p>
          <a:p>
            <a:pPr>
              <a:lnSpc>
                <a:spcPct val="90000"/>
              </a:lnSpc>
            </a:pPr>
            <a:r>
              <a:rPr lang="en-US" dirty="0"/>
              <a:t>Apply "structured protocols for constructive conflict resolution" (Johnson and Johnson, 2017, p.276).</a:t>
            </a:r>
          </a:p>
          <a:p>
            <a:pPr>
              <a:lnSpc>
                <a:spcPct val="90000"/>
              </a:lnSpc>
            </a:pPr>
            <a:r>
              <a:rPr lang="en-US" dirty="0"/>
              <a:t>Use "permission – based feedback systems that recognize individual differences" (Duarte &amp; Snyder, 2006 p.94).</a:t>
            </a:r>
            <a:endParaRPr lang="en-GB" dirty="0"/>
          </a:p>
        </p:txBody>
      </p:sp>
    </p:spTree>
    <p:extLst>
      <p:ext uri="{BB962C8B-B14F-4D97-AF65-F5344CB8AC3E}">
        <p14:creationId xmlns:p14="http://schemas.microsoft.com/office/powerpoint/2010/main" val="116131247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cxnSp>
        <p:nvCxnSpPr>
          <p:cNvPr id="9" name="Straight Connector 8">
            <a:extLst>
              <a:ext uri="{FF2B5EF4-FFF2-40B4-BE49-F238E27FC236}">
                <a16:creationId xmlns:a16="http://schemas.microsoft.com/office/drawing/2014/main" id="{0B5F7E3B-C5F1-40E0-A491-558BAFBC112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241804" y="1460500"/>
            <a:ext cx="0" cy="3937000"/>
          </a:xfrm>
          <a:prstGeom prst="line">
            <a:avLst/>
          </a:prstGeom>
        </p:spPr>
        <p:style>
          <a:lnRef idx="1">
            <a:schemeClr val="accent1"/>
          </a:lnRef>
          <a:fillRef idx="0">
            <a:schemeClr val="accent1"/>
          </a:fillRef>
          <a:effectRef idx="0">
            <a:schemeClr val="accent1"/>
          </a:effectRef>
          <a:fontRef idx="minor">
            <a:schemeClr val="tx1"/>
          </a:fontRef>
        </p:style>
      </p:cxnSp>
      <p:sp>
        <p:nvSpPr>
          <p:cNvPr id="2" name="Title 1">
            <a:extLst>
              <a:ext uri="{FF2B5EF4-FFF2-40B4-BE49-F238E27FC236}">
                <a16:creationId xmlns:a16="http://schemas.microsoft.com/office/drawing/2014/main" id="{68618EE1-AAD1-E98D-F010-EB9F4E2DFA4F}"/>
              </a:ext>
            </a:extLst>
          </p:cNvPr>
          <p:cNvSpPr>
            <a:spLocks noGrp="1"/>
          </p:cNvSpPr>
          <p:nvPr>
            <p:ph type="title"/>
          </p:nvPr>
        </p:nvSpPr>
        <p:spPr>
          <a:xfrm>
            <a:off x="643467" y="816638"/>
            <a:ext cx="3367359" cy="5224724"/>
          </a:xfrm>
        </p:spPr>
        <p:txBody>
          <a:bodyPr anchor="ctr">
            <a:normAutofit/>
          </a:bodyPr>
          <a:lstStyle/>
          <a:p>
            <a:r>
              <a:rPr lang="en-GB" dirty="0"/>
              <a:t>References</a:t>
            </a:r>
          </a:p>
        </p:txBody>
      </p:sp>
      <p:sp>
        <p:nvSpPr>
          <p:cNvPr id="4" name="Rectangle 1">
            <a:extLst>
              <a:ext uri="{FF2B5EF4-FFF2-40B4-BE49-F238E27FC236}">
                <a16:creationId xmlns:a16="http://schemas.microsoft.com/office/drawing/2014/main" id="{EAE1CB9C-AC0D-3A96-53E3-EF641C252744}"/>
              </a:ext>
            </a:extLst>
          </p:cNvPr>
          <p:cNvSpPr>
            <a:spLocks noGrp="1" noChangeArrowheads="1"/>
          </p:cNvSpPr>
          <p:nvPr>
            <p:ph idx="1"/>
          </p:nvPr>
        </p:nvSpPr>
        <p:spPr bwMode="auto">
          <a:xfrm>
            <a:off x="4654295" y="816638"/>
            <a:ext cx="4619706" cy="5224724"/>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rmAutofit/>
          </a:bodyPr>
          <a:lstStyle/>
          <a:p>
            <a:pPr marL="0" marR="0" lvl="0" indent="0" defTabSz="914400" rtl="0" eaLnBrk="0" fontAlgn="base" latinLnBrk="0" hangingPunct="0">
              <a:lnSpc>
                <a:spcPct val="90000"/>
              </a:lnSpc>
              <a:spcBef>
                <a:spcPct val="0"/>
              </a:spcBef>
              <a:spcAft>
                <a:spcPts val="600"/>
              </a:spcAft>
              <a:buClrTx/>
              <a:buSzTx/>
              <a:buFontTx/>
              <a:buNone/>
              <a:tabLst/>
            </a:pPr>
            <a:endParaRPr kumimoji="0" lang="en-US" altLang="en-US" sz="1700" b="0" i="0" u="none" strike="noStrike" cap="none" normalizeH="0" baseline="0">
              <a:ln>
                <a:noFill/>
              </a:ln>
              <a:effectLst/>
              <a:latin typeface="Arial" panose="020B0604020202020204" pitchFamily="34" charset="0"/>
            </a:endParaRP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Baxter, L.A. and Montgomery, B.M. (1996) </a:t>
            </a:r>
            <a:r>
              <a:rPr kumimoji="0" lang="en-US" altLang="en-US" sz="1700" b="0" i="1" u="none" strike="noStrike" cap="none" normalizeH="0" baseline="0">
                <a:ln>
                  <a:noFill/>
                </a:ln>
                <a:effectLst/>
                <a:latin typeface="Arial" panose="020B0604020202020204" pitchFamily="34" charset="0"/>
              </a:rPr>
              <a:t>Relating: Dialogues and Dialectics</a:t>
            </a:r>
            <a:r>
              <a:rPr kumimoji="0" lang="en-US" altLang="en-US" sz="1700" b="0" i="0" u="none" strike="noStrike" cap="none" normalizeH="0" baseline="0">
                <a:ln>
                  <a:noFill/>
                </a:ln>
                <a:effectLst/>
                <a:latin typeface="Arial" panose="020B0604020202020204" pitchFamily="34" charset="0"/>
              </a:rPr>
              <a:t>. New York: Guilford Press. </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Carmeli, A. and Gittell, J.H. (2009) 'High-quality relationships, psychological safety, and learning from failures in work organizations', </a:t>
            </a:r>
            <a:r>
              <a:rPr kumimoji="0" lang="en-US" altLang="en-US" sz="1700" b="0" i="1" u="none" strike="noStrike" cap="none" normalizeH="0" baseline="0">
                <a:ln>
                  <a:noFill/>
                </a:ln>
                <a:effectLst/>
                <a:latin typeface="Arial" panose="020B0604020202020204" pitchFamily="34" charset="0"/>
              </a:rPr>
              <a:t>Journal of Organizational Behavior</a:t>
            </a:r>
            <a:r>
              <a:rPr kumimoji="0" lang="en-US" altLang="en-US" sz="1700" b="0" i="0" u="none" strike="noStrike" cap="none" normalizeH="0" baseline="0">
                <a:ln>
                  <a:noFill/>
                </a:ln>
                <a:effectLst/>
                <a:latin typeface="Arial" panose="020B0604020202020204" pitchFamily="34" charset="0"/>
              </a:rPr>
              <a:t>, 30(6), pp. 709-729. </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Duhigg, C. (2016) 'What Google Learned From Its Quest to Build the Perfect Team', </a:t>
            </a:r>
            <a:r>
              <a:rPr kumimoji="0" lang="en-US" altLang="en-US" sz="1700" b="0" i="1" u="none" strike="noStrike" cap="none" normalizeH="0" baseline="0">
                <a:ln>
                  <a:noFill/>
                </a:ln>
                <a:effectLst/>
                <a:latin typeface="Arial" panose="020B0604020202020204" pitchFamily="34" charset="0"/>
              </a:rPr>
              <a:t>The New York Times Magazine</a:t>
            </a:r>
            <a:r>
              <a:rPr kumimoji="0" lang="en-US" altLang="en-US" sz="1700" b="0" i="0" u="none" strike="noStrike" cap="none" normalizeH="0" baseline="0">
                <a:ln>
                  <a:noFill/>
                </a:ln>
                <a:effectLst/>
                <a:latin typeface="Arial" panose="020B0604020202020204" pitchFamily="34" charset="0"/>
              </a:rPr>
              <a:t>, 25 February. </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Hackman, J.R. (2011) </a:t>
            </a:r>
            <a:r>
              <a:rPr kumimoji="0" lang="en-US" altLang="en-US" sz="1700" b="0" i="1" u="none" strike="noStrike" cap="none" normalizeH="0" baseline="0">
                <a:ln>
                  <a:noFill/>
                </a:ln>
                <a:effectLst/>
                <a:latin typeface="Arial" panose="020B0604020202020204" pitchFamily="34" charset="0"/>
              </a:rPr>
              <a:t>Collaborative Intelligence: Using Teams to Solve Hard Problems</a:t>
            </a:r>
            <a:r>
              <a:rPr kumimoji="0" lang="en-US" altLang="en-US" sz="1700" b="0" i="0" u="none" strike="noStrike" cap="none" normalizeH="0" baseline="0">
                <a:ln>
                  <a:noFill/>
                </a:ln>
                <a:effectLst/>
                <a:latin typeface="Arial" panose="020B0604020202020204" pitchFamily="34" charset="0"/>
              </a:rPr>
              <a:t>. San Francisco: Berrett-Koehler Publishers. </a:t>
            </a:r>
          </a:p>
          <a:p>
            <a:pPr marL="0" marR="0" lvl="0" indent="0" defTabSz="914400" rtl="0" eaLnBrk="0" fontAlgn="base" latinLnBrk="0" hangingPunct="0">
              <a:lnSpc>
                <a:spcPct val="90000"/>
              </a:lnSpc>
              <a:spcBef>
                <a:spcPct val="0"/>
              </a:spcBef>
              <a:spcAft>
                <a:spcPts val="600"/>
              </a:spcAft>
              <a:buClrTx/>
              <a:buSzTx/>
              <a:buFontTx/>
              <a:buChar char="•"/>
              <a:tabLst/>
            </a:pPr>
            <a:r>
              <a:rPr kumimoji="0" lang="en-US" altLang="en-US" sz="1700" b="0" i="0" u="none" strike="noStrike" cap="none" normalizeH="0" baseline="0">
                <a:ln>
                  <a:noFill/>
                </a:ln>
                <a:effectLst/>
                <a:latin typeface="Arial" panose="020B0604020202020204" pitchFamily="34" charset="0"/>
              </a:rPr>
              <a:t>West, M.A. and Markiewicz, L. (2004) </a:t>
            </a:r>
            <a:r>
              <a:rPr kumimoji="0" lang="en-US" altLang="en-US" sz="1700" b="0" i="1" u="none" strike="noStrike" cap="none" normalizeH="0" baseline="0">
                <a:ln>
                  <a:noFill/>
                </a:ln>
                <a:effectLst/>
                <a:latin typeface="Arial" panose="020B0604020202020204" pitchFamily="34" charset="0"/>
              </a:rPr>
              <a:t>Building Team-Based Working: A Practical Guide to Organizational Transformation</a:t>
            </a:r>
            <a:r>
              <a:rPr kumimoji="0" lang="en-US" altLang="en-US" sz="1700" b="0" i="0" u="none" strike="noStrike" cap="none" normalizeH="0" baseline="0">
                <a:ln>
                  <a:noFill/>
                </a:ln>
                <a:effectLst/>
                <a:latin typeface="Arial" panose="020B0604020202020204" pitchFamily="34" charset="0"/>
              </a:rPr>
              <a:t>. Oxford: BPS Blackwell. </a:t>
            </a:r>
          </a:p>
        </p:txBody>
      </p:sp>
    </p:spTree>
    <p:extLst>
      <p:ext uri="{BB962C8B-B14F-4D97-AF65-F5344CB8AC3E}">
        <p14:creationId xmlns:p14="http://schemas.microsoft.com/office/powerpoint/2010/main" val="233940144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0</TotalTime>
  <Words>4274</Words>
  <Application>Microsoft Office PowerPoint</Application>
  <PresentationFormat>Widescreen</PresentationFormat>
  <Paragraphs>175</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Arial</vt:lpstr>
      <vt:lpstr>Trebuchet MS</vt:lpstr>
      <vt:lpstr>Wingdings 3</vt:lpstr>
      <vt:lpstr>Facet</vt:lpstr>
      <vt:lpstr>Building and Developing Successful Relationships in Teams</vt:lpstr>
      <vt:lpstr>Presentation Overview</vt:lpstr>
      <vt:lpstr>The Importance of Relationships in Team Effectiveness</vt:lpstr>
      <vt:lpstr>The Importance of Relationship Quality</vt:lpstr>
      <vt:lpstr>Theoretical Frameworks</vt:lpstr>
      <vt:lpstr>Theoretical Frameworks</vt:lpstr>
      <vt:lpstr>Our Team's Experience &amp; Application</vt:lpstr>
      <vt:lpstr>High-Performing Team Case Studies</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anon</dc:creator>
  <cp:lastModifiedBy>student</cp:lastModifiedBy>
  <cp:revision>5</cp:revision>
  <dcterms:created xsi:type="dcterms:W3CDTF">2025-03-12T17:52:11Z</dcterms:created>
  <dcterms:modified xsi:type="dcterms:W3CDTF">2025-03-25T13:08:32Z</dcterms:modified>
</cp:coreProperties>
</file>