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google.co.uk/imgres?imgurl=https%3A%2F%2Fimages-na.ssl-images-amazon.com%2Fimages%2FI%2F51zeTGAQWUL._SX352_BO1%2C204%2C203%2C200_.jpg&amp;imgrefurl=https%3A%2F%2Fwww.amazon.co.uk%2FCountry-Dance-Library-Wales-Margiad%2Fdp%2F1902638840&amp;docid=uGMEx4RtxIj9QM&amp;tbnid=O0eBfWQCOD_nBM%3A&amp;vet=10ahUKEwiEr6b914_nAhWZURUIHTkWDCEQMwhFKAEwAQ..i&amp;w=354&amp;h=499&amp;hl=en&amp;gl=uk&amp;bih=553&amp;biw=1097&amp;q=images%20of%20margiad%20evans%20country%20dance%20books&amp;ved=0ahUKEwiEr6b914_nAhWZURUIHTkWDCEQMwhFKAEwAQ&amp;iact=mrc&amp;uact=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google.co.uk/imgres?imgurl=x-raw-image%3A%2F%2F%2Fe9d905653ee80f40dd695d3428c157abb13b5b03925371d63e8c6ced89bfb2c7&amp;imgrefurl=https%3A%2F%2Fwww.iisd.org%2Fsites%2Fdefault%2Ffiles%2Fpublications%2Fend-of-coal-mining-south-wales-lessons-learned.pdf&amp;docid=f_gTtU2VFeo1MM&amp;tbnid=QA_oPmUF2ekV3M%3A&amp;vet=10ahUKEwiT_7Ts0Y_nAhUPWhUIHUl9AXgQMwhsKA4wDg..i&amp;w=1488&amp;h=1096&amp;hl=en&amp;gl=uk&amp;bih=553&amp;biw=1097&amp;q=pictures%20of%20industrial%20closure%20of%20factories%20in%20south%20wales%20valleys%20wales&amp;ved=0ahUKEwiT_7Ts0Y_nAhUPWhUIHUl9AXgQMwhsKA4wDg&amp;iact=mrc&amp;uact=8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artsreview.org/greatest-welsh-novel-3-shifts-by-christopher-meredith" TargetMode="External"/><Relationship Id="rId2" Type="http://schemas.openxmlformats.org/officeDocument/2006/relationships/hyperlink" Target="https://theculturetrip.com/europe/united-kingdom/articles/14-common-misperceptions-the-english-have-of-the-welsh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wansea.ac.uk/crew/researchprojects/writingwalesinenglis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6F1E992-B14A-4FD5-8E41-E19C83492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69C544B6-3EB8-40C0-BBA0-D6825A339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008ED5F3-C2B0-4C4B-864A-381723C87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23CC4B0B-BFBC-4B5D-87E1-9E6415263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C346C5BB-C560-432B-B712-CC4188B6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A5D527C1-B6DA-42CF-8499-7561AF3C1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79811171-A408-48D1-B498-29EEB218D8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CAB35AA3-C384-40C1-972D-E9CF2ECEB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F1FB2FB4-BDB4-49C0-B229-C44C3A652A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911B13BF-C299-4EDA-AC49-B43C6E01B0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46744126-7C1B-4B5B-BBB2-8F25CE557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DCDFB75-55EC-4221-A026-2DF2C8ACB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F9DB045F-5C45-45BF-AFCB-2EA8DE14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4" name="Freeform 11">
            <a:extLst>
              <a:ext uri="{FF2B5EF4-FFF2-40B4-BE49-F238E27FC236}">
                <a16:creationId xmlns:a16="http://schemas.microsoft.com/office/drawing/2014/main" id="{1E86F813-D67B-409D-AA77-FA8878C2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F0BB6E0-44F4-4938-8070-5992040BD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9829B6-42C5-448E-B78F-698DF06E6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18969" y="804335"/>
            <a:ext cx="5768697" cy="524933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Tempus Sans ITC" panose="04020404030D07020202" pitchFamily="82" charset="0"/>
              </a:rPr>
              <a:t>Welsh writing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938D81-3E74-4591-9685-CDE66544B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8035" y="804334"/>
            <a:ext cx="3348069" cy="5249332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  <a:latin typeface="Tempus Sans ITC" panose="04020404030D07020202" pitchFamily="82" charset="0"/>
              </a:rPr>
              <a:t>Eleanor Jones </a:t>
            </a:r>
          </a:p>
        </p:txBody>
      </p:sp>
    </p:spTree>
    <p:extLst>
      <p:ext uri="{BB962C8B-B14F-4D97-AF65-F5344CB8AC3E}">
        <p14:creationId xmlns:p14="http://schemas.microsoft.com/office/powerpoint/2010/main" val="2907512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A430D2-6A2E-4CA2-A044-1CC864A7C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latin typeface="Tempus Sans ITC" panose="04020404030D07020202" pitchFamily="82" charset="0"/>
              </a:rPr>
              <a:t>Places &amp; Writing 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3CD59-0D3E-4B70-B368-0BA81709E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0"/>
            <a:ext cx="6219103" cy="6740165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Tempus Sans ITC" panose="04020404030D07020202" pitchFamily="82" charset="0"/>
              </a:rPr>
              <a:t>Various parts of Wales share somewhat different identities. But in North Wales and the South it was industrialisation. It is rural in the Mid Wales.</a:t>
            </a:r>
          </a:p>
          <a:p>
            <a:r>
              <a:rPr lang="en-GB" sz="2400" dirty="0">
                <a:latin typeface="Tempus Sans ITC" panose="04020404030D07020202" pitchFamily="82" charset="0"/>
              </a:rPr>
              <a:t>In the late 18th Century the majority of Wales the residents were Welsh speakers only. The end of the 19th century, a massive number of English-speaking refugees came to work in the South Wales valleys. </a:t>
            </a:r>
          </a:p>
          <a:p>
            <a:r>
              <a:rPr lang="en-GB" sz="2400" dirty="0">
                <a:latin typeface="Tempus Sans ITC" panose="04020404030D07020202" pitchFamily="82" charset="0"/>
              </a:rPr>
              <a:t>Hence, creating a Welsh writing in English is therefore a later development. </a:t>
            </a:r>
          </a:p>
          <a:p>
            <a:endParaRPr lang="en-GB" sz="2400" dirty="0">
              <a:latin typeface="Tempus Sans ITC" panose="04020404030D07020202" pitchFamily="82" charset="0"/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870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39EE869B-085D-43B3-AED8-9B0655612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C54E744A-A072-47AF-981A-3718617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91913967-18AF-4CD3-8B03-4B86DED46F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6" r="12030"/>
          <a:stretch/>
        </p:blipFill>
        <p:spPr>
          <a:xfrm>
            <a:off x="8229598" y="10"/>
            <a:ext cx="3962401" cy="6857990"/>
          </a:xfrm>
          <a:prstGeom prst="rect">
            <a:avLst/>
          </a:prstGeom>
        </p:spPr>
      </p:pic>
      <p:sp>
        <p:nvSpPr>
          <p:cNvPr id="62" name="Freeform 5">
            <a:extLst>
              <a:ext uri="{FF2B5EF4-FFF2-40B4-BE49-F238E27FC236}">
                <a16:creationId xmlns:a16="http://schemas.microsoft.com/office/drawing/2014/main" id="{F0254341-1068-4FB7-8AEF-220C6EB41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F8B3E-026B-40AE-A918-EA1EB0C1B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EFFFF"/>
                </a:solidFill>
                <a:latin typeface="Tempus Sans ITC" panose="04020404030D07020202" pitchFamily="82" charset="0"/>
              </a:rPr>
              <a:t>               “Country Dance”  </a:t>
            </a:r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12F982FB-7EC2-46AA-B862-7A401E4F1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455168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Margaid Evans </a:t>
            </a:r>
            <a:r>
              <a:rPr lang="en-US" sz="2400" i="1" dirty="0">
                <a:solidFill>
                  <a:srgbClr val="FEFFFF"/>
                </a:solidFill>
                <a:latin typeface="Tempus Sans ITC" panose="04020404030D07020202" pitchFamily="82" charset="0"/>
              </a:rPr>
              <a:t>Country Dance (</a:t>
            </a:r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published</a:t>
            </a:r>
            <a:r>
              <a:rPr lang="en-US" sz="2400" i="1" dirty="0">
                <a:solidFill>
                  <a:srgbClr val="FEFFFF"/>
                </a:solidFill>
                <a:latin typeface="Tempus Sans ITC" panose="04020404030D07020202" pitchFamily="82" charset="0"/>
              </a:rPr>
              <a:t> </a:t>
            </a:r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in 1932</a:t>
            </a:r>
            <a:r>
              <a:rPr lang="en-US" sz="2400" i="1" dirty="0">
                <a:solidFill>
                  <a:srgbClr val="FEFFFF"/>
                </a:solidFill>
                <a:latin typeface="Tempus Sans ITC" panose="04020404030D07020202" pitchFamily="82" charset="0"/>
              </a:rPr>
              <a:t>) </a:t>
            </a:r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is a</a:t>
            </a:r>
            <a:r>
              <a:rPr lang="en-US" sz="2400" i="1" dirty="0">
                <a:solidFill>
                  <a:srgbClr val="FEFFFF"/>
                </a:solidFill>
                <a:latin typeface="Tempus Sans ITC" panose="04020404030D07020202" pitchFamily="82" charset="0"/>
              </a:rPr>
              <a:t> </a:t>
            </a:r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Welsh novel set in the liminal region of Monmouthshire and Herefordshire.</a:t>
            </a:r>
          </a:p>
          <a:p>
            <a:r>
              <a:rPr lang="en-US" sz="2400" i="1" dirty="0">
                <a:solidFill>
                  <a:srgbClr val="FEFFFF"/>
                </a:solidFill>
                <a:latin typeface="Tempus Sans ITC" panose="04020404030D07020202" pitchFamily="82" charset="0"/>
              </a:rPr>
              <a:t>Country Dance </a:t>
            </a:r>
            <a:r>
              <a:rPr lang="en-GB" sz="2400" dirty="0">
                <a:latin typeface="Tempus Sans ITC" panose="04020404030D07020202" pitchFamily="82" charset="0"/>
              </a:rPr>
              <a:t>does not state that it is rural, no does it need any particular place. It's built within boundaries of Wales and England's liminal space. </a:t>
            </a:r>
          </a:p>
          <a:p>
            <a:r>
              <a:rPr lang="en-GB" sz="2400" dirty="0">
                <a:latin typeface="Tempus Sans ITC" panose="04020404030D07020202" pitchFamily="82" charset="0"/>
              </a:rPr>
              <a:t>It is an extremely short story. Written by Ann Goodman as a diary. A 19th Century dairymaid settled on the England and Wales borders. </a:t>
            </a:r>
          </a:p>
          <a:p>
            <a:endParaRPr lang="en-GB" sz="2400" dirty="0">
              <a:latin typeface="Tempus Sans ITC" panose="04020404030D07020202" pitchFamily="82" charset="0"/>
            </a:endParaRPr>
          </a:p>
          <a:p>
            <a:endParaRPr lang="en-US" sz="2400" dirty="0">
              <a:solidFill>
                <a:srgbClr val="FEFFFF"/>
              </a:solidFill>
              <a:latin typeface="Tempus Sans ITC" panose="04020404030D0702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8868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7B5A23F-7276-435D-91DA-09104D77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354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F3ECD7F-BF61-4CB1-AA15-464BB771E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66F1B29-3A08-4DB7-9F92-4C09B3BC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44A5AAD1-9616-4E1C-B3AC-E5497A6A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637BA-163D-4399-BF8C-89D239E3F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EFFFF"/>
                </a:solidFill>
                <a:latin typeface="Tempus Sans ITC" panose="04020404030D07020202" pitchFamily="82" charset="0"/>
              </a:rPr>
              <a:t>                 “Country Dance”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248432B-A4D9-4E53-A042-FD42753F2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Tempus Sans ITC" panose="04020404030D07020202" pitchFamily="82" charset="0"/>
              </a:rPr>
              <a:t>The rural way of life is not an idyll in this love story, set in the late 19th century, but rather a harsh and difficult struggle for survival</a:t>
            </a:r>
            <a:r>
              <a:rPr lang="en-GB" dirty="0"/>
              <a:t>. </a:t>
            </a:r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 </a:t>
            </a:r>
            <a:r>
              <a:rPr lang="en-GB" dirty="0"/>
              <a:t> </a:t>
            </a:r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    </a:t>
            </a:r>
          </a:p>
          <a:p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 The book focuses on the tension and mixture that arises out of a closeness of English and Welsh. It deals with cultural identity- between English and Welsh also notes the difference between both </a:t>
            </a:r>
            <a:r>
              <a:rPr lang="en-US" sz="2400" dirty="0" err="1">
                <a:solidFill>
                  <a:srgbClr val="FEFFFF"/>
                </a:solidFill>
                <a:latin typeface="Tempus Sans ITC" panose="04020404030D07020202" pitchFamily="82" charset="0"/>
              </a:rPr>
              <a:t>sre</a:t>
            </a:r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 not as not complete. This is a book very much about the differences in gender. </a:t>
            </a:r>
          </a:p>
          <a:p>
            <a:r>
              <a:rPr lang="en-US" sz="2400" dirty="0">
                <a:solidFill>
                  <a:srgbClr val="FEFFFF"/>
                </a:solidFill>
                <a:latin typeface="Tempus Sans ITC" panose="04020404030D07020202" pitchFamily="82" charset="0"/>
              </a:rPr>
              <a:t>The writer here comes not from a working class background but a middle class background.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F020CA1-535C-476B-B92F-96D199490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9" r="-1" b="-1"/>
          <a:stretch/>
        </p:blipFill>
        <p:spPr>
          <a:xfrm>
            <a:off x="8713057" y="2570368"/>
            <a:ext cx="3001931" cy="278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878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27">
            <a:extLst>
              <a:ext uri="{FF2B5EF4-FFF2-40B4-BE49-F238E27FC236}">
                <a16:creationId xmlns:a16="http://schemas.microsoft.com/office/drawing/2014/main" id="{39EE869B-085D-43B3-AED8-9B0655612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C54E744A-A072-47AF-981A-3718617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erson standing in front of a brick building&#10;&#10;Description automatically generated">
            <a:extLst>
              <a:ext uri="{FF2B5EF4-FFF2-40B4-BE49-F238E27FC236}">
                <a16:creationId xmlns:a16="http://schemas.microsoft.com/office/drawing/2014/main" id="{4F75CCDC-1BCB-4CBE-B30D-C4634D0180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75" r="-1" b="-1"/>
          <a:stretch/>
        </p:blipFill>
        <p:spPr>
          <a:xfrm>
            <a:off x="8229598" y="10"/>
            <a:ext cx="3962401" cy="6857990"/>
          </a:xfrm>
          <a:prstGeom prst="rect">
            <a:avLst/>
          </a:prstGeom>
        </p:spPr>
      </p:pic>
      <p:sp>
        <p:nvSpPr>
          <p:cNvPr id="38" name="Freeform 5">
            <a:extLst>
              <a:ext uri="{FF2B5EF4-FFF2-40B4-BE49-F238E27FC236}">
                <a16:creationId xmlns:a16="http://schemas.microsoft.com/office/drawing/2014/main" id="{F0254341-1068-4FB7-8AEF-220C6EB41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E376E-CB53-4DF7-914C-EA94D0CA8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EFFFF"/>
                </a:solidFill>
                <a:latin typeface="Tempus Sans ITC" panose="04020404030D07020202" pitchFamily="82" charset="0"/>
              </a:rPr>
              <a:t>                         “Shifts”</a:t>
            </a:r>
          </a:p>
        </p:txBody>
      </p:sp>
      <p:sp>
        <p:nvSpPr>
          <p:cNvPr id="23" name="Content Placeholder 8">
            <a:extLst>
              <a:ext uri="{FF2B5EF4-FFF2-40B4-BE49-F238E27FC236}">
                <a16:creationId xmlns:a16="http://schemas.microsoft.com/office/drawing/2014/main" id="{C830A93C-BAF7-4072-8772-8EAB0308E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 fontScale="92500" lnSpcReduction="20000"/>
          </a:bodyPr>
          <a:lstStyle/>
          <a:p>
            <a:r>
              <a:rPr lang="en-GB" sz="2400" i="1" dirty="0">
                <a:latin typeface="Tempus Sans ITC" panose="04020404030D07020202" pitchFamily="82" charset="0"/>
              </a:rPr>
              <a:t>Shifts</a:t>
            </a:r>
            <a:r>
              <a:rPr lang="en-GB" sz="2400" dirty="0">
                <a:latin typeface="Tempus Sans ITC" panose="04020404030D07020202" pitchFamily="82" charset="0"/>
              </a:rPr>
              <a:t> was published by Christopher Meredith in 1988, who was born in Tredegar. Known as the ' Great Welsh Novelist ‘ </a:t>
            </a:r>
          </a:p>
          <a:p>
            <a:r>
              <a:rPr lang="en-GB" sz="2400" dirty="0">
                <a:latin typeface="Tempus Sans ITC" panose="04020404030D07020202" pitchFamily="82" charset="0"/>
              </a:rPr>
              <a:t>Depopulation, homelessness, inequality, deprivation We deny much of our history if these are not part of Welsh society.</a:t>
            </a:r>
          </a:p>
          <a:p>
            <a:r>
              <a:rPr lang="en-GB" sz="2400" i="1" dirty="0">
                <a:latin typeface="Tempus Sans ITC" panose="04020404030D07020202" pitchFamily="82" charset="0"/>
              </a:rPr>
              <a:t>Shifts</a:t>
            </a:r>
            <a:r>
              <a:rPr lang="en-GB" sz="2400" dirty="0">
                <a:latin typeface="Tempus Sans ITC" panose="04020404030D07020202" pitchFamily="82" charset="0"/>
              </a:rPr>
              <a:t>, explores the effects of de-industrialisation on the lives of the working class. </a:t>
            </a:r>
          </a:p>
          <a:p>
            <a:r>
              <a:rPr lang="en-GB" sz="2400" dirty="0">
                <a:latin typeface="Tempus Sans ITC" panose="04020404030D07020202" pitchFamily="82" charset="0"/>
              </a:rPr>
              <a:t>For Wales country coalmining is very popular and also for "Alexander Cordell" literary for romances. </a:t>
            </a:r>
          </a:p>
          <a:p>
            <a:endParaRPr lang="en-GB" sz="2400" dirty="0">
              <a:solidFill>
                <a:srgbClr val="FEFFFF"/>
              </a:solidFill>
              <a:latin typeface="Tempus Sans ITC" panose="04020404030D07020202" pitchFamily="82" charset="0"/>
            </a:endParaRP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http://www.walesartsreview.org/greatest-welsh-novel-3-shifts-by-christopher-meredith</a:t>
            </a:r>
            <a:endParaRPr lang="en-US" sz="1600" dirty="0">
              <a:solidFill>
                <a:srgbClr val="FEFFFF"/>
              </a:solidFill>
              <a:latin typeface="Tempus Sans ITC" panose="04020404030D0702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9035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7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4619543" cy="6854038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46EC7-B724-4091-9522-CEE591DC2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/>
              <a:t>        “</a:t>
            </a:r>
            <a:r>
              <a:rPr lang="en-GB">
                <a:latin typeface="Tempus Sans ITC" panose="04020404030D07020202" pitchFamily="82" charset="0"/>
              </a:rPr>
              <a:t>Shifts”</a:t>
            </a:r>
            <a:r>
              <a:rPr lang="en-GB"/>
              <a:t>  </a:t>
            </a:r>
          </a:p>
        </p:txBody>
      </p:sp>
      <p:sp>
        <p:nvSpPr>
          <p:cNvPr id="38" name="Content Placeholder 29">
            <a:extLst>
              <a:ext uri="{FF2B5EF4-FFF2-40B4-BE49-F238E27FC236}">
                <a16:creationId xmlns:a16="http://schemas.microsoft.com/office/drawing/2014/main" id="{6FB845AF-C95F-4DF5-8D32-F2A370817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85740"/>
            <a:ext cx="4619543" cy="5245648"/>
          </a:xfrm>
        </p:spPr>
        <p:txBody>
          <a:bodyPr>
            <a:normAutofit lnSpcReduction="10000"/>
          </a:bodyPr>
          <a:lstStyle/>
          <a:p>
            <a:pPr>
              <a:buClr>
                <a:srgbClr val="E7B564"/>
              </a:buClr>
            </a:pPr>
            <a:r>
              <a:rPr lang="en-US" sz="2400" dirty="0">
                <a:latin typeface="Tempus Sans ITC" panose="04020404030D07020202" pitchFamily="82" charset="0"/>
              </a:rPr>
              <a:t>Set in the South Wales valley this story is about </a:t>
            </a:r>
            <a:r>
              <a:rPr lang="en-GB" sz="2600" dirty="0">
                <a:solidFill>
                  <a:schemeClr val="tx1">
                    <a:lumMod val="95000"/>
                  </a:schemeClr>
                </a:solidFill>
                <a:latin typeface="Tempus Sans ITC" panose="04020404030D07020202" pitchFamily="82" charset="0"/>
                <a:cs typeface="Times New Roman" panose="02020603050405020304" pitchFamily="18" charset="0"/>
              </a:rPr>
              <a:t>de-industrialised.</a:t>
            </a:r>
          </a:p>
          <a:p>
            <a:pPr>
              <a:buClr>
                <a:srgbClr val="E7B564"/>
              </a:buClr>
            </a:pPr>
            <a:r>
              <a:rPr lang="en-GB" sz="2800" dirty="0">
                <a:solidFill>
                  <a:srgbClr val="FEFFFF"/>
                </a:solidFill>
                <a:latin typeface="Tempus Sans ITC" panose="04020404030D07020202" pitchFamily="82" charset="0"/>
              </a:rPr>
              <a:t>The novel explores the relationship of the individual to their work and home- and therefore has a social aspect to it. Novel explores how male/female relationship operates and changes when steel work shuts and the supermarket opens.</a:t>
            </a:r>
          </a:p>
          <a:p>
            <a:pPr>
              <a:buClr>
                <a:srgbClr val="E7B564"/>
              </a:buClr>
            </a:pPr>
            <a:endParaRPr lang="en-GB" sz="2600" dirty="0">
              <a:solidFill>
                <a:schemeClr val="tx1">
                  <a:lumMod val="95000"/>
                </a:schemeClr>
              </a:solidFill>
              <a:latin typeface="Tempus Sans ITC" panose="04020404030D07020202" pitchFamily="82" charset="0"/>
              <a:cs typeface="Times New Roman" panose="02020603050405020304" pitchFamily="18" charset="0"/>
            </a:endParaRPr>
          </a:p>
          <a:p>
            <a:pPr>
              <a:buClr>
                <a:srgbClr val="E7B564"/>
              </a:buClr>
            </a:pPr>
            <a:endParaRPr lang="en-US" sz="2600" dirty="0">
              <a:solidFill>
                <a:schemeClr val="tx1">
                  <a:lumMod val="95000"/>
                </a:schemeClr>
              </a:solidFill>
              <a:latin typeface="Tempus Sans ITC" panose="04020404030D07020202" pitchFamily="82" charset="0"/>
            </a:endParaRPr>
          </a:p>
        </p:txBody>
      </p:sp>
      <p:pic>
        <p:nvPicPr>
          <p:cNvPr id="5" name="Content Placeholder 4" descr="A picture containing outdoor, grass, fence, building&#10;&#10;Description automatically generated">
            <a:extLst>
              <a:ext uri="{FF2B5EF4-FFF2-40B4-BE49-F238E27FC236}">
                <a16:creationId xmlns:a16="http://schemas.microsoft.com/office/drawing/2014/main" id="{920DAB75-D7FB-4E5D-8193-6162BE1194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24" r="20005"/>
          <a:stretch/>
        </p:blipFill>
        <p:spPr>
          <a:xfrm>
            <a:off x="4619543" y="10"/>
            <a:ext cx="757245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388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ectangle 139">
            <a:extLst>
              <a:ext uri="{FF2B5EF4-FFF2-40B4-BE49-F238E27FC236}">
                <a16:creationId xmlns:a16="http://schemas.microsoft.com/office/drawing/2014/main" id="{2F0EB019-D709-4673-B856-24B85B99E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B0866DA9-5D88-42EA-A7A5-72245E5F8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4" name="Freeform 5">
            <a:extLst>
              <a:ext uri="{FF2B5EF4-FFF2-40B4-BE49-F238E27FC236}">
                <a16:creationId xmlns:a16="http://schemas.microsoft.com/office/drawing/2014/main" id="{2F1EAD63-88F7-4C03-9CFF-FD14BEFB6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5F0C01-C0F6-4741-83E1-8653620A4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EFFFF"/>
                </a:solidFill>
                <a:latin typeface="Tempus Sans ITC" panose="04020404030D07020202" pitchFamily="82" charset="0"/>
                <a:cs typeface="Times New Roman" panose="02020603050405020304" pitchFamily="18" charset="0"/>
              </a:rPr>
              <a:t>Comparisons/Differences</a:t>
            </a:r>
            <a:endParaRPr lang="en-GB" sz="3200">
              <a:solidFill>
                <a:srgbClr val="FEFFFF"/>
              </a:solidFill>
              <a:latin typeface="Tempus Sans ITC" panose="04020404030D07020202" pitchFamily="82" charset="0"/>
            </a:endParaRPr>
          </a:p>
        </p:txBody>
      </p:sp>
      <p:sp>
        <p:nvSpPr>
          <p:cNvPr id="2055" name="Content Placeholder 2054">
            <a:extLst>
              <a:ext uri="{FF2B5EF4-FFF2-40B4-BE49-F238E27FC236}">
                <a16:creationId xmlns:a16="http://schemas.microsoft.com/office/drawing/2014/main" id="{E4E92162-998B-4BC5-A799-C417B9965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467045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empus Sans ITC" panose="04020404030D07020202" pitchFamily="82" charset="0"/>
              </a:rPr>
              <a:t>Structure is easier to follow in </a:t>
            </a:r>
            <a:r>
              <a:rPr lang="en-GB" sz="2400" i="1" dirty="0">
                <a:latin typeface="Tempus Sans ITC" panose="04020404030D07020202" pitchFamily="82" charset="0"/>
              </a:rPr>
              <a:t>Country Dance </a:t>
            </a:r>
            <a:r>
              <a:rPr lang="en-GB" sz="2400" dirty="0">
                <a:latin typeface="Tempus Sans ITC" panose="04020404030D07020202" pitchFamily="82" charset="0"/>
              </a:rPr>
              <a:t>unlike other novels, written by a woman and not in the valleys. On the other hand, </a:t>
            </a:r>
            <a:r>
              <a:rPr lang="en-GB" sz="2400" i="1" dirty="0">
                <a:latin typeface="Tempus Sans ITC" panose="04020404030D07020202" pitchFamily="82" charset="0"/>
              </a:rPr>
              <a:t>Shifts</a:t>
            </a:r>
            <a:r>
              <a:rPr lang="en-GB" sz="2400" dirty="0">
                <a:latin typeface="Tempus Sans ITC" panose="04020404030D07020202" pitchFamily="82" charset="0"/>
              </a:rPr>
              <a:t> is written by a man, and about the valley steelworks in South Wales. </a:t>
            </a:r>
          </a:p>
          <a:p>
            <a:r>
              <a:rPr lang="en-GB" sz="2400" dirty="0">
                <a:latin typeface="Tempus Sans ITC" panose="04020404030D07020202" pitchFamily="82" charset="0"/>
              </a:rPr>
              <a:t>Rural society was unindustrialized, while urban society today is highly urbanised and industrialised. Culture was very deep-rooted in the rural society. Above everything else everyone loved culture and cultural heritage. </a:t>
            </a:r>
          </a:p>
          <a:p>
            <a:endParaRPr lang="en-GB" sz="2400" dirty="0">
              <a:latin typeface="Tempus Sans ITC" panose="04020404030D07020202" pitchFamily="82" charset="0"/>
            </a:endParaRPr>
          </a:p>
          <a:p>
            <a:endParaRPr lang="en-GB" sz="2400" i="1" dirty="0">
              <a:latin typeface="Tempus Sans ITC" panose="04020404030D07020202" pitchFamily="82" charset="0"/>
            </a:endParaRPr>
          </a:p>
          <a:p>
            <a:endParaRPr lang="en-GB" sz="2400" dirty="0">
              <a:latin typeface="Tempus Sans ITC" panose="04020404030D07020202" pitchFamily="82" charset="0"/>
            </a:endParaRPr>
          </a:p>
          <a:p>
            <a:endParaRPr lang="en-US" sz="2400" dirty="0">
              <a:solidFill>
                <a:srgbClr val="FEFFFF"/>
              </a:solidFill>
              <a:latin typeface="Tempus Sans ITC" panose="04020404030D07020202" pitchFamily="82" charset="0"/>
            </a:endParaRPr>
          </a:p>
        </p:txBody>
      </p:sp>
      <p:pic>
        <p:nvPicPr>
          <p:cNvPr id="2053" name="Picture 5" descr="Image result for images of margiad evans country dance books">
            <a:hlinkClick r:id="rId2"/>
            <a:extLst>
              <a:ext uri="{FF2B5EF4-FFF2-40B4-BE49-F238E27FC236}">
                <a16:creationId xmlns:a16="http://schemas.microsoft.com/office/drawing/2014/main" id="{BDD494C1-8A09-433F-AAD2-E28E432169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56658" y="339366"/>
            <a:ext cx="1314728" cy="2384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Image result for pictures of industrial closure of factories in south wales valleys wales">
            <a:hlinkClick r:id="rId4"/>
            <a:extLst>
              <a:ext uri="{FF2B5EF4-FFF2-40B4-BE49-F238E27FC236}">
                <a16:creationId xmlns:a16="http://schemas.microsoft.com/office/drawing/2014/main" id="{E2140049-F010-4CD4-833E-88824CFBF6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51511" y="3426233"/>
            <a:ext cx="2498623" cy="1840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8582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24F3FD-9981-4B75-A8BA-052F8BCA1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latin typeface="Tempus Sans ITC" panose="04020404030D07020202" pitchFamily="82" charset="0"/>
              </a:rPr>
              <a:t> Annotated Bibliography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7D43B-1444-4E71-916E-D4537E823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latin typeface="Tempus Sans ITC" panose="04020404030D07020202" pitchFamily="82" charset="0"/>
              </a:rPr>
              <a:t>“Give me a sight of you to take back to England with me. I am not speaking Welsh, though indeed it is on the end of my tongue, cariad.”-</a:t>
            </a:r>
          </a:p>
          <a:p>
            <a:pPr marL="0" indent="0">
              <a:buNone/>
            </a:pPr>
            <a:r>
              <a:rPr lang="en-GB" dirty="0">
                <a:latin typeface="Tempus Sans ITC" panose="04020404030D07020202" pitchFamily="82" charset="0"/>
              </a:rPr>
              <a:t>Ann’s mother-’I wish you would not marry and English man’ p.18-Ann is mixed by two identities </a:t>
            </a:r>
            <a:r>
              <a:rPr lang="en-GB" sz="800" dirty="0">
                <a:latin typeface="Tempus Sans ITC" panose="04020404030D07020202" pitchFamily="82" charset="0"/>
              </a:rPr>
              <a:t>https://books.google.co.uk/books?id=5YOvBwAAQBAJ&amp;pg=PA40&amp;lpg=PA40&amp;dq=why+didnt+ann+mother+like+the+english+in+country+dance+written+by+margaid+evans&amp;source=bl&amp;ots=b7QV0iFpAF&amp;sig=ACfU3U1Bo6vgsRrOcl25M6ghfv0NH1pmTA&amp;hl=en&amp;sa=X&amp;ved=2ahUKEwjE9qvJ9Y_nAhWRIlAKHSILDLsQ6AEwAHoECAcQAQ#v=onepage&amp;q=why%20didnt%20ann%20mother%20like%20the%20english%20in%20country%20dance%20written%20by%20margaid%20evans&amp;f=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empus Sans ITC" panose="04020404030D07020202" pitchFamily="82" charset="0"/>
                <a:cs typeface="Times New Roman" panose="02020603050405020304" pitchFamily="18" charset="0"/>
              </a:rPr>
              <a:t>I drink to Wales!’ Gabriel roars, ‘And I to England and stands facing the other across the table. p.67</a:t>
            </a:r>
            <a:endParaRPr lang="en-GB" dirty="0">
              <a:solidFill>
                <a:schemeClr val="tx1"/>
              </a:solidFill>
              <a:latin typeface="Tempus Sans ITC" panose="04020404030D07020202" pitchFamily="82" charset="0"/>
            </a:endParaRPr>
          </a:p>
          <a:p>
            <a:pPr marL="0" indent="0">
              <a:buNone/>
            </a:pPr>
            <a:r>
              <a:rPr lang="en-GB" sz="800" dirty="0">
                <a:latin typeface="Tempus Sans ITC" panose="04020404030D07020202" pitchFamily="8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51046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4CC38A-314C-4EE0-BB50-18A2361C9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latin typeface="Tempus Sans ITC" panose="04020404030D07020202" pitchFamily="82" charset="0"/>
              </a:rPr>
              <a:t>Bibliography</a:t>
            </a:r>
            <a:r>
              <a:rPr lang="en-GB" dirty="0"/>
              <a:t> 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C4E21-D2E2-4DB5-8366-E146420DA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anchor="ctr">
            <a:normAutofit/>
          </a:bodyPr>
          <a:lstStyle/>
          <a:p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https://theculturetrip.com/europe/united-kingdom/articles/14-common-misperceptions-the-english-have-of-the-welsh/</a:t>
            </a: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Raymond Williams </a:t>
            </a:r>
            <a:r>
              <a:rPr lang="en-GB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 speaks for Wales </a:t>
            </a: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 Daniel Williams. Cardiff University of Wales press.2003,p5.</a:t>
            </a:r>
          </a:p>
          <a:p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https://theculturetrip.com/europe/united-kingdom/articles/14-common-misperceptions-the-english-have-of-the-welsh</a:t>
            </a:r>
            <a:endParaRPr lang="en-GB" sz="1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http://www.walesartsreview.org/greatest-welsh-novel-3-shifts-by-christopher-meredith</a:t>
            </a:r>
            <a:endParaRPr lang="en-GB" sz="1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b="1" baseline="30000" dirty="0"/>
              <a:t>Stephen Knight , </a:t>
            </a:r>
            <a:r>
              <a:rPr lang="en-GB" sz="1100" b="1" i="1" baseline="30000" dirty="0"/>
              <a:t>A Hundred Years of Fiction</a:t>
            </a:r>
            <a:r>
              <a:rPr lang="en-GB" sz="1100" b="1" baseline="30000" dirty="0"/>
              <a:t> </a:t>
            </a:r>
            <a:br>
              <a:rPr lang="en-GB" sz="1100" b="1" baseline="30000" dirty="0"/>
            </a:br>
            <a:r>
              <a:rPr lang="en-GB" sz="1100" b="1" baseline="30000" dirty="0"/>
              <a:t>(Cardiff: University of Wales Press, 2004)</a:t>
            </a:r>
            <a:r>
              <a:rPr lang="en-GB" sz="1100" baseline="30000" dirty="0"/>
              <a:t>  </a:t>
            </a:r>
            <a:r>
              <a:rPr lang="en-GB" sz="1100" u="sng" baseline="300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http://www.swansea.ac.uk/crew/researchprojects/writingwalesinenglish/</a:t>
            </a:r>
            <a:r>
              <a:rPr lang="en-GB" sz="1100" baseline="30000" dirty="0">
                <a:solidFill>
                  <a:schemeClr val="tx1"/>
                </a:solidFill>
              </a:rPr>
              <a:t>  </a:t>
            </a: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books.google.co.uk/books?id=5YOvBwAAQBAJ&amp;pg=PA40&amp;lpg=PA40&amp;dq=why+didnt+ann+mother+like+the+english+in+country+dance+written+by+margaid+evans&amp;source=bl&amp;ots=b7QV0iFpAF&amp;sig=ACfU3U1Bo6vgsRrOcl25M6ghfv0NH1pmTA&amp;hl=en&amp;sa=X&amp;ved=2ahUKEwjE9qvJ9Y_nAhWRIlAKHSILDLsQ6AEwAHoECAcQAQ#v=onepage&amp;q=why%20didnt%20ann%20mother%20like%20the%20english%20in%20country%20dance%20written%20by%20margaid%20evans&amp;f=false</a:t>
            </a:r>
          </a:p>
          <a:p>
            <a:br>
              <a:rPr lang="en-GB" sz="1100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100" baseline="30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052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769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Century Gothic</vt:lpstr>
      <vt:lpstr>Tempus Sans ITC</vt:lpstr>
      <vt:lpstr>Times New Roman</vt:lpstr>
      <vt:lpstr>Wingdings 3</vt:lpstr>
      <vt:lpstr>Wisp</vt:lpstr>
      <vt:lpstr>Welsh writing wales</vt:lpstr>
      <vt:lpstr>Places &amp; Writing </vt:lpstr>
      <vt:lpstr>               “Country Dance”  </vt:lpstr>
      <vt:lpstr>                 “Country Dance”</vt:lpstr>
      <vt:lpstr>                         “Shifts”</vt:lpstr>
      <vt:lpstr>        “Shifts”  </vt:lpstr>
      <vt:lpstr>Comparisons/Differences</vt:lpstr>
      <vt:lpstr> Annotated Bibliography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writing wales</dc:title>
  <dc:creator>eleanor jones</dc:creator>
  <cp:lastModifiedBy>eleanor jones</cp:lastModifiedBy>
  <cp:revision>7</cp:revision>
  <dcterms:created xsi:type="dcterms:W3CDTF">2020-01-19T13:18:49Z</dcterms:created>
  <dcterms:modified xsi:type="dcterms:W3CDTF">2020-01-19T15:48:25Z</dcterms:modified>
</cp:coreProperties>
</file>