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124" y="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427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700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2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433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79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526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44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0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6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5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7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84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7B34D3-CF74-F251-B88E-14F79E250091}"/>
              </a:ext>
            </a:extLst>
          </p:cNvPr>
          <p:cNvSpPr txBox="1"/>
          <p:nvPr/>
        </p:nvSpPr>
        <p:spPr>
          <a:xfrm>
            <a:off x="386350" y="784690"/>
            <a:ext cx="21082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BMTP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6E66B9-5E97-9ABB-EF4B-9D37D0CF9BE5}"/>
              </a:ext>
            </a:extLst>
          </p:cNvPr>
          <p:cNvSpPr txBox="1"/>
          <p:nvPr/>
        </p:nvSpPr>
        <p:spPr>
          <a:xfrm>
            <a:off x="386350" y="1634872"/>
            <a:ext cx="63786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Destinations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BD4A8-0007-5EFA-628C-3A9FCA50BB6B}"/>
              </a:ext>
            </a:extLst>
          </p:cNvPr>
          <p:cNvSpPr txBox="1"/>
          <p:nvPr/>
        </p:nvSpPr>
        <p:spPr>
          <a:xfrm>
            <a:off x="386350" y="3495612"/>
            <a:ext cx="59942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Wales to the World</a:t>
            </a:r>
          </a:p>
        </p:txBody>
      </p:sp>
    </p:spTree>
    <p:extLst>
      <p:ext uri="{BB962C8B-B14F-4D97-AF65-F5344CB8AC3E}">
        <p14:creationId xmlns:p14="http://schemas.microsoft.com/office/powerpoint/2010/main" val="931301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1F507D-8A4B-086B-A694-E2CEDBE1B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 </a:t>
            </a:r>
            <a:r>
              <a:rPr lang="en-GB" sz="4000" b="1"/>
              <a:t>Today’s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364A6-FC1D-934F-E094-A04E48A8C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26422"/>
            <a:ext cx="4646905" cy="4481774"/>
          </a:xfrm>
        </p:spPr>
        <p:txBody>
          <a:bodyPr anchor="ctr">
            <a:normAutofit/>
          </a:bodyPr>
          <a:lstStyle/>
          <a:p>
            <a:r>
              <a:rPr lang="en-GB" sz="3200" dirty="0"/>
              <a:t>Introduction to Wales to the World Campaign</a:t>
            </a:r>
          </a:p>
          <a:p>
            <a:r>
              <a:rPr lang="en-GB" sz="3200" dirty="0"/>
              <a:t>World Media Awards Travel &amp; Tourism Winner</a:t>
            </a:r>
          </a:p>
          <a:p>
            <a:r>
              <a:rPr lang="en-GB" sz="3200" dirty="0"/>
              <a:t>World Media Awards - Grand Prix Winner</a:t>
            </a:r>
          </a:p>
          <a:p>
            <a:r>
              <a:rPr lang="en-GB" sz="3200" dirty="0"/>
              <a:t>Tim Cymru Approach</a:t>
            </a:r>
          </a:p>
          <a:p>
            <a:r>
              <a:rPr lang="en-GB" sz="3200" dirty="0"/>
              <a:t>Strategy</a:t>
            </a:r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15" name="Picture 14" descr="Pins in a map">
            <a:extLst>
              <a:ext uri="{FF2B5EF4-FFF2-40B4-BE49-F238E27FC236}">
                <a16:creationId xmlns:a16="http://schemas.microsoft.com/office/drawing/2014/main" id="{2BF5D334-CE1A-BBA8-A17F-1A38F49B60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38" r="19361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5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DC25F-FCFF-EA85-225A-079E44E31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Wales to the World Campaign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B91588-27B5-1168-46B4-F86C7375C5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52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BE183-FE46-FD34-7C11-78E476E76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6" y="2164360"/>
            <a:ext cx="5741807" cy="4597167"/>
          </a:xfrm>
        </p:spPr>
        <p:txBody>
          <a:bodyPr>
            <a:normAutofit/>
          </a:bodyPr>
          <a:lstStyle/>
          <a:p>
            <a:r>
              <a:rPr lang="en-GB" sz="2000" dirty="0"/>
              <a:t>Showcased Brand Cymru Wales to the World</a:t>
            </a:r>
          </a:p>
          <a:p>
            <a:r>
              <a:rPr lang="en-GB" sz="2000" dirty="0"/>
              <a:t>International Brand of Welsh Government</a:t>
            </a:r>
          </a:p>
          <a:p>
            <a:r>
              <a:rPr lang="en-GB" sz="2000" dirty="0"/>
              <a:t>Suite of Films Showing Authentic Voice of Wales</a:t>
            </a:r>
          </a:p>
          <a:p>
            <a:r>
              <a:rPr lang="en-GB" sz="2000" dirty="0"/>
              <a:t>Team Wales Partnership of 24 Organisations</a:t>
            </a:r>
          </a:p>
          <a:p>
            <a:r>
              <a:rPr lang="en-GB" sz="2000" dirty="0"/>
              <a:t>Wales to Broadway Event in New York </a:t>
            </a:r>
          </a:p>
          <a:p>
            <a:r>
              <a:rPr lang="en-GB" sz="2000" dirty="0"/>
              <a:t>Content Driven</a:t>
            </a:r>
          </a:p>
          <a:p>
            <a:r>
              <a:rPr lang="en-GB" sz="2000" dirty="0"/>
              <a:t>Cultures &amp; Values in an Integrated Campaign</a:t>
            </a:r>
          </a:p>
          <a:p>
            <a:r>
              <a:rPr lang="en-GB" sz="2000" dirty="0"/>
              <a:t>Progressive nation with so much to offer</a:t>
            </a:r>
          </a:p>
          <a:p>
            <a:r>
              <a:rPr lang="en-GB" sz="2000" dirty="0"/>
              <a:t>“We can’t wait to visit Wales”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86308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20D10E-4B7E-679B-5EC1-8522DE4A9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Collaborative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BCBED-50C2-F2D6-BA7A-61F7A8236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320" y="2324912"/>
            <a:ext cx="5627716" cy="4607903"/>
          </a:xfrm>
        </p:spPr>
        <p:txBody>
          <a:bodyPr anchor="ctr">
            <a:normAutofit/>
          </a:bodyPr>
          <a:lstStyle/>
          <a:p>
            <a:r>
              <a:rPr lang="en-GB" sz="1800" dirty="0"/>
              <a:t>Collective Stakeholders</a:t>
            </a:r>
          </a:p>
          <a:p>
            <a:r>
              <a:rPr lang="en-GB" sz="1800" dirty="0"/>
              <a:t>Agency Partners </a:t>
            </a:r>
          </a:p>
          <a:p>
            <a:r>
              <a:rPr lang="en-GB" sz="1800" dirty="0"/>
              <a:t>Third Sector </a:t>
            </a:r>
          </a:p>
          <a:p>
            <a:r>
              <a:rPr lang="en-GB" sz="1800" dirty="0"/>
              <a:t>Grass Root Community</a:t>
            </a:r>
          </a:p>
          <a:p>
            <a:r>
              <a:rPr lang="en-GB" sz="1800" dirty="0"/>
              <a:t>Strategic Approach</a:t>
            </a:r>
          </a:p>
          <a:p>
            <a:r>
              <a:rPr lang="en-GB" sz="1800" dirty="0"/>
              <a:t>Part of a Long Term Strategy</a:t>
            </a:r>
          </a:p>
          <a:p>
            <a:r>
              <a:rPr lang="en-GB" sz="1800" dirty="0"/>
              <a:t>Raise Profile of Wales</a:t>
            </a:r>
          </a:p>
          <a:p>
            <a:r>
              <a:rPr lang="en-GB" sz="1800" dirty="0"/>
              <a:t>Use of Ryan Reynolds &amp; Rob </a:t>
            </a:r>
            <a:r>
              <a:rPr lang="en-GB" sz="1800" dirty="0" err="1"/>
              <a:t>McElhenney</a:t>
            </a:r>
            <a:r>
              <a:rPr lang="en-GB" sz="1800" dirty="0"/>
              <a:t> – Wrexham</a:t>
            </a:r>
          </a:p>
          <a:p>
            <a:r>
              <a:rPr lang="en-GB" sz="1800" dirty="0"/>
              <a:t>Giant Bucket Hat in Middle of Doha</a:t>
            </a:r>
          </a:p>
          <a:p>
            <a:r>
              <a:rPr lang="en-GB" sz="1800" dirty="0"/>
              <a:t>Laura McAllister – Wales Ambassador</a:t>
            </a:r>
          </a:p>
          <a:p>
            <a:r>
              <a:rPr lang="en-GB" sz="1800" dirty="0"/>
              <a:t>Sharing Stories from the Heart of Our Nation is the Next 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891C00-16B0-98CF-6507-909EECB2E7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554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B6FA6E-9022-3492-0935-470338090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4320"/>
            <a:ext cx="4391024" cy="2690871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Won the World Cup of the Pitch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7E128-BF60-9CB4-B98D-1D53BAB78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3863"/>
            <a:ext cx="4391024" cy="3796838"/>
          </a:xfrm>
        </p:spPr>
        <p:txBody>
          <a:bodyPr>
            <a:noAutofit/>
          </a:bodyPr>
          <a:lstStyle/>
          <a:p>
            <a:r>
              <a:rPr lang="en-GB" dirty="0" err="1">
                <a:solidFill>
                  <a:schemeClr val="bg1">
                    <a:alpha val="80000"/>
                  </a:schemeClr>
                </a:solidFill>
              </a:rPr>
              <a:t>Catalyt</a:t>
            </a:r>
            <a:endParaRPr lang="en-GB" dirty="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dirty="0">
                <a:solidFill>
                  <a:schemeClr val="bg1">
                    <a:alpha val="80000"/>
                  </a:schemeClr>
                </a:solidFill>
              </a:rPr>
              <a:t>Cymru to World </a:t>
            </a:r>
            <a:r>
              <a:rPr lang="en-GB" dirty="0" err="1">
                <a:solidFill>
                  <a:schemeClr val="bg1">
                    <a:alpha val="80000"/>
                  </a:schemeClr>
                </a:solidFill>
              </a:rPr>
              <a:t>Stagr</a:t>
            </a:r>
            <a:endParaRPr lang="en-GB" dirty="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dirty="0">
                <a:solidFill>
                  <a:schemeClr val="bg1">
                    <a:alpha val="80000"/>
                  </a:schemeClr>
                </a:solidFill>
              </a:rPr>
              <a:t>Values</a:t>
            </a:r>
          </a:p>
          <a:p>
            <a:r>
              <a:rPr lang="en-GB" dirty="0">
                <a:solidFill>
                  <a:schemeClr val="bg1">
                    <a:alpha val="80000"/>
                  </a:schemeClr>
                </a:solidFill>
              </a:rPr>
              <a:t>Language</a:t>
            </a:r>
          </a:p>
          <a:p>
            <a:r>
              <a:rPr lang="en-GB" dirty="0">
                <a:solidFill>
                  <a:schemeClr val="bg1">
                    <a:alpha val="80000"/>
                  </a:schemeClr>
                </a:solidFill>
              </a:rPr>
              <a:t>Music </a:t>
            </a:r>
          </a:p>
          <a:p>
            <a:r>
              <a:rPr lang="en-GB" dirty="0">
                <a:solidFill>
                  <a:schemeClr val="bg1">
                    <a:alpha val="80000"/>
                  </a:schemeClr>
                </a:solidFill>
              </a:rPr>
              <a:t>Bucket Hat </a:t>
            </a:r>
          </a:p>
          <a:p>
            <a:r>
              <a:rPr lang="en-GB" dirty="0">
                <a:solidFill>
                  <a:schemeClr val="bg1">
                    <a:alpha val="80000"/>
                  </a:schemeClr>
                </a:solidFill>
              </a:rPr>
              <a:t>Noel Mooney CEO FAW (2022)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3143CC2-EDF6-5C83-D9D4-71062FBC0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9801" y="1350833"/>
            <a:ext cx="3953373" cy="306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39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2AD4D6-4F5A-AD95-E8FF-521977994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3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Tactical Approach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8EFBB6-8F2C-2156-0C69-B9C4887A2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24" y="1701926"/>
            <a:ext cx="5260976" cy="403432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FBD55-E564-6C7F-25CC-46C2D27ED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4" y="3146400"/>
            <a:ext cx="4391025" cy="2454300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1">
                    <a:alpha val="80000"/>
                  </a:schemeClr>
                </a:solidFill>
              </a:rPr>
              <a:t>Share Values of Wales</a:t>
            </a:r>
          </a:p>
          <a:p>
            <a:r>
              <a:rPr lang="en-GB" sz="2000">
                <a:solidFill>
                  <a:schemeClr val="bg1">
                    <a:alpha val="80000"/>
                  </a:schemeClr>
                </a:solidFill>
              </a:rPr>
              <a:t>Ambassadors including Colin Jackson</a:t>
            </a:r>
          </a:p>
          <a:p>
            <a:r>
              <a:rPr lang="en-GB" sz="2000">
                <a:solidFill>
                  <a:schemeClr val="bg1">
                    <a:alpha val="80000"/>
                  </a:schemeClr>
                </a:solidFill>
              </a:rPr>
              <a:t>Diversity</a:t>
            </a:r>
          </a:p>
          <a:p>
            <a:r>
              <a:rPr lang="en-GB" sz="2000">
                <a:solidFill>
                  <a:schemeClr val="bg1">
                    <a:alpha val="80000"/>
                  </a:schemeClr>
                </a:solidFill>
              </a:rPr>
              <a:t>Small Nation of 3m </a:t>
            </a:r>
          </a:p>
          <a:p>
            <a:r>
              <a:rPr lang="en-GB" sz="2000">
                <a:solidFill>
                  <a:schemeClr val="bg1">
                    <a:alpha val="80000"/>
                  </a:schemeClr>
                </a:solidFill>
              </a:rPr>
              <a:t>Impact of 1</a:t>
            </a:r>
            <a:r>
              <a:rPr lang="en-GB" sz="2000" baseline="30000">
                <a:solidFill>
                  <a:schemeClr val="bg1">
                    <a:alpha val="80000"/>
                  </a:schemeClr>
                </a:solidFill>
              </a:rPr>
              <a:t>st</a:t>
            </a:r>
            <a:r>
              <a:rPr lang="en-GB" sz="2000">
                <a:solidFill>
                  <a:schemeClr val="bg1">
                    <a:alpha val="80000"/>
                  </a:schemeClr>
                </a:solidFill>
              </a:rPr>
              <a:t> World Cup for 64 years</a:t>
            </a:r>
          </a:p>
          <a:p>
            <a:endParaRPr lang="en-GB" sz="200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60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0CD8A5-F688-8B29-058B-A758569A6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3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Global Marketing Campaign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F2D717-78A3-1573-6280-904F4EC9F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24" y="1746222"/>
            <a:ext cx="5260976" cy="39457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1A3C2-7B99-7A83-26BD-4FCD358E4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4" y="3146400"/>
            <a:ext cx="4391025" cy="2454300"/>
          </a:xfrm>
        </p:spPr>
        <p:txBody>
          <a:bodyPr>
            <a:normAutofit/>
          </a:bodyPr>
          <a:lstStyle/>
          <a:p>
            <a:r>
              <a:rPr lang="en-GB" sz="1500">
                <a:solidFill>
                  <a:schemeClr val="bg1">
                    <a:alpha val="80000"/>
                  </a:schemeClr>
                </a:solidFill>
              </a:rPr>
              <a:t>Welsh Government Programme of Activities in Qatar</a:t>
            </a:r>
          </a:p>
          <a:p>
            <a:r>
              <a:rPr lang="en-GB" sz="1500">
                <a:solidFill>
                  <a:schemeClr val="bg1">
                    <a:alpha val="80000"/>
                  </a:schemeClr>
                </a:solidFill>
              </a:rPr>
              <a:t>Drakesford</a:t>
            </a:r>
          </a:p>
          <a:p>
            <a:r>
              <a:rPr lang="en-GB" sz="1500">
                <a:solidFill>
                  <a:schemeClr val="bg1">
                    <a:alpha val="80000"/>
                  </a:schemeClr>
                </a:solidFill>
              </a:rPr>
              <a:t>Showcase Best of Wales</a:t>
            </a:r>
          </a:p>
          <a:p>
            <a:r>
              <a:rPr lang="en-GB" sz="1500">
                <a:solidFill>
                  <a:schemeClr val="bg1">
                    <a:alpha val="80000"/>
                  </a:schemeClr>
                </a:solidFill>
              </a:rPr>
              <a:t>Introduce the Nation on the Global Stage</a:t>
            </a:r>
          </a:p>
          <a:p>
            <a:r>
              <a:rPr lang="en-GB" sz="1500">
                <a:solidFill>
                  <a:schemeClr val="bg1">
                    <a:alpha val="80000"/>
                  </a:schemeClr>
                </a:solidFill>
              </a:rPr>
              <a:t>Introduce Nation to New Audiences</a:t>
            </a:r>
          </a:p>
          <a:p>
            <a:r>
              <a:rPr lang="en-GB" sz="1500">
                <a:solidFill>
                  <a:schemeClr val="bg1">
                    <a:alpha val="80000"/>
                  </a:schemeClr>
                </a:solidFill>
              </a:rPr>
              <a:t>Lleisiau Ambassador Team – Sports Star &amp; Chef</a:t>
            </a:r>
          </a:p>
        </p:txBody>
      </p:sp>
    </p:spTree>
    <p:extLst>
      <p:ext uri="{BB962C8B-B14F-4D97-AF65-F5344CB8AC3E}">
        <p14:creationId xmlns:p14="http://schemas.microsoft.com/office/powerpoint/2010/main" val="2702763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ECEF75-CBAF-888F-9BCF-58118FFE8A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757" r="9090" b="36308"/>
          <a:stretch/>
        </p:blipFill>
        <p:spPr>
          <a:xfrm>
            <a:off x="3926048" y="10"/>
            <a:ext cx="826595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06FEAC-2A69-6031-F724-176E240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>
                <a:solidFill>
                  <a:schemeClr val="bg1"/>
                </a:solidFill>
              </a:rPr>
              <a:t>Raise Profile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33A79-59F7-FE8C-A466-F6E7B28094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646680"/>
            <a:ext cx="3915680" cy="4323080"/>
          </a:xfrm>
        </p:spPr>
        <p:txBody>
          <a:bodyPr anchor="t">
            <a:norm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Promoting Diversity, Inclusivity &amp; respect for Human Rights</a:t>
            </a:r>
          </a:p>
          <a:p>
            <a:r>
              <a:rPr lang="en-GB" sz="2000" dirty="0">
                <a:solidFill>
                  <a:schemeClr val="bg1"/>
                </a:solidFill>
              </a:rPr>
              <a:t>Unique Opportunity </a:t>
            </a:r>
          </a:p>
          <a:p>
            <a:r>
              <a:rPr lang="en-GB" sz="2000" dirty="0">
                <a:solidFill>
                  <a:schemeClr val="bg1"/>
                </a:solidFill>
              </a:rPr>
              <a:t>Football &amp; Beyond</a:t>
            </a:r>
          </a:p>
          <a:p>
            <a:r>
              <a:rPr lang="en-GB" sz="2000" dirty="0">
                <a:solidFill>
                  <a:schemeClr val="bg1"/>
                </a:solidFill>
              </a:rPr>
              <a:t>Enhanced Global Marketing Campaign </a:t>
            </a:r>
          </a:p>
          <a:p>
            <a:r>
              <a:rPr lang="en-GB" sz="2000" dirty="0">
                <a:solidFill>
                  <a:schemeClr val="bg1"/>
                </a:solidFill>
              </a:rPr>
              <a:t>Focus on Core Target Markets </a:t>
            </a:r>
          </a:p>
          <a:p>
            <a:r>
              <a:rPr lang="en-GB" sz="2000" dirty="0">
                <a:solidFill>
                  <a:schemeClr val="bg1"/>
                </a:solidFill>
              </a:rPr>
              <a:t>USA &amp; Key European Markets</a:t>
            </a:r>
          </a:p>
          <a:p>
            <a:r>
              <a:rPr lang="en-GB" sz="2000" dirty="0">
                <a:solidFill>
                  <a:schemeClr val="bg1"/>
                </a:solidFill>
              </a:rPr>
              <a:t>Promote Wales as Open, Progressive Nation</a:t>
            </a:r>
          </a:p>
          <a:p>
            <a:r>
              <a:rPr lang="en-GB" sz="2000" dirty="0">
                <a:solidFill>
                  <a:schemeClr val="bg1"/>
                </a:solidFill>
              </a:rPr>
              <a:t>Great place to do Business &amp; Visit</a:t>
            </a:r>
          </a:p>
        </p:txBody>
      </p:sp>
    </p:spTree>
    <p:extLst>
      <p:ext uri="{BB962C8B-B14F-4D97-AF65-F5344CB8AC3E}">
        <p14:creationId xmlns:p14="http://schemas.microsoft.com/office/powerpoint/2010/main" val="3523413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wisting road thorugh hills and a valley at sunset">
            <a:extLst>
              <a:ext uri="{FF2B5EF4-FFF2-40B4-BE49-F238E27FC236}">
                <a16:creationId xmlns:a16="http://schemas.microsoft.com/office/drawing/2014/main" id="{BD538BEF-3876-AACC-5C2B-C85C40B1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09" r="44730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F7847A-0B38-3879-BF60-6F1479210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 dirty="0"/>
              <a:t>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D7A2B-2A10-A8DD-BFAF-4105FA58D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GB" sz="1900"/>
              <a:t>People of Wales</a:t>
            </a:r>
          </a:p>
          <a:p>
            <a:r>
              <a:rPr lang="en-GB" sz="1900"/>
              <a:t>Warm Welcoming Country</a:t>
            </a:r>
          </a:p>
          <a:p>
            <a:r>
              <a:rPr lang="en-GB" sz="1900"/>
              <a:t>Real, Natural &amp; Colloquial Feel</a:t>
            </a:r>
          </a:p>
          <a:p>
            <a:r>
              <a:rPr lang="en-GB" sz="1900"/>
              <a:t>Everyone’s Welcome </a:t>
            </a:r>
          </a:p>
          <a:p>
            <a:r>
              <a:rPr lang="en-GB" sz="1900"/>
              <a:t>Wherever you are from there’s a place for you.</a:t>
            </a:r>
          </a:p>
          <a:p>
            <a:r>
              <a:rPr lang="en-GB" sz="1900"/>
              <a:t>Series of films showing people of Wales inviting the World to Wales</a:t>
            </a:r>
          </a:p>
          <a:p>
            <a:r>
              <a:rPr lang="en-GB" sz="1900"/>
              <a:t>Shows People, Culture, Community &amp; Landscape</a:t>
            </a:r>
          </a:p>
          <a:p>
            <a:r>
              <a:rPr lang="en-GB" sz="1900"/>
              <a:t>Diverse Country Welcoming the World</a:t>
            </a:r>
          </a:p>
        </p:txBody>
      </p:sp>
    </p:spTree>
    <p:extLst>
      <p:ext uri="{BB962C8B-B14F-4D97-AF65-F5344CB8AC3E}">
        <p14:creationId xmlns:p14="http://schemas.microsoft.com/office/powerpoint/2010/main" val="3826863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C6FCC-E1A0-EB2B-CDFE-7079348B1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Welsh Government Plans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F4636A-D6BD-11DC-9B01-D43FF74A0A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02" r="21107" b="-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03DAC-FB46-4E38-2408-2D5107843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GB" sz="1700"/>
              <a:t>Comprehensive plan to Promote an Open &amp; Progressive Wales</a:t>
            </a:r>
          </a:p>
          <a:p>
            <a:r>
              <a:rPr lang="en-GB" sz="1700"/>
              <a:t>Values</a:t>
            </a:r>
          </a:p>
          <a:p>
            <a:r>
              <a:rPr lang="en-GB" sz="1700"/>
              <a:t>Target – Global Audience of 5m</a:t>
            </a:r>
          </a:p>
          <a:p>
            <a:r>
              <a:rPr lang="en-GB" sz="1700"/>
              <a:t>Unique Opportunity to Showcase Nation </a:t>
            </a:r>
          </a:p>
          <a:p>
            <a:pPr marL="0" indent="0">
              <a:buNone/>
            </a:pPr>
            <a:r>
              <a:rPr lang="en-GB" sz="1700"/>
              <a:t>Create Lasting Legacy</a:t>
            </a:r>
          </a:p>
          <a:p>
            <a:pPr marL="0" indent="0">
              <a:buNone/>
            </a:pPr>
            <a:r>
              <a:rPr lang="en-GB" sz="1700"/>
              <a:t>Introducing Wales to World – Learn about Culture &amp; People</a:t>
            </a:r>
          </a:p>
          <a:p>
            <a:pPr marL="0" indent="0">
              <a:buNone/>
            </a:pPr>
            <a:r>
              <a:rPr lang="en-GB" sz="1700"/>
              <a:t>Storytelling </a:t>
            </a:r>
          </a:p>
          <a:p>
            <a:pPr marL="0" indent="0">
              <a:buNone/>
            </a:pPr>
            <a:r>
              <a:rPr lang="en-GB" sz="1700"/>
              <a:t>Authentic Voices </a:t>
            </a:r>
          </a:p>
          <a:p>
            <a:pPr marL="0" indent="0">
              <a:buNone/>
            </a:pPr>
            <a:r>
              <a:rPr lang="en-GB" sz="1700"/>
              <a:t>Feel Part of what’s going on in Wales</a:t>
            </a:r>
          </a:p>
          <a:p>
            <a:pPr marL="0" indent="0">
              <a:buNone/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855916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23633-98CF-7361-A12A-48098C055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Proactively use Place in the World Cup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109DC-E983-FC05-9197-F934D7368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>
            <a:normAutofit/>
          </a:bodyPr>
          <a:lstStyle/>
          <a:p>
            <a:r>
              <a:rPr lang="en-GB" sz="2000"/>
              <a:t>Promote Strong Welsh Values</a:t>
            </a:r>
          </a:p>
          <a:p>
            <a:r>
              <a:rPr lang="en-GB" sz="2000"/>
              <a:t>Passionate about Human Rights &amp; Workers Rights</a:t>
            </a:r>
          </a:p>
          <a:p>
            <a:r>
              <a:rPr lang="en-GB" sz="2000"/>
              <a:t>Free to live as Authentic Self</a:t>
            </a:r>
          </a:p>
          <a:p>
            <a:r>
              <a:rPr lang="en-GB" sz="2000"/>
              <a:t>LGBTQ+</a:t>
            </a:r>
          </a:p>
          <a:p>
            <a:r>
              <a:rPr lang="en-GB" sz="2000"/>
              <a:t>Political &amp; Religious Freedom</a:t>
            </a:r>
          </a:p>
          <a:p>
            <a:r>
              <a:rPr lang="en-GB" sz="2000"/>
              <a:t>Inclusive Education </a:t>
            </a:r>
          </a:p>
          <a:p>
            <a:r>
              <a:rPr lang="en-GB" sz="2000"/>
              <a:t>Fair Work</a:t>
            </a:r>
          </a:p>
          <a:p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CB0C1F-4018-E0AD-02C5-14299ABD8D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29" r="10038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47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A37490-7FDC-D087-1C6E-0C1117A8D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3" y="1641752"/>
            <a:ext cx="4391025" cy="1323439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Promote Wales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2DE715-FD91-7DB7-4634-A2295C843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24" y="1969813"/>
            <a:ext cx="5260976" cy="349854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F868B-D4F3-EEF2-7EE0-8949B6AFF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4" y="2635135"/>
            <a:ext cx="4391025" cy="2965565"/>
          </a:xfrm>
        </p:spPr>
        <p:txBody>
          <a:bodyPr>
            <a:noAutofit/>
          </a:bodyPr>
          <a:lstStyle/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Obligation to explain Values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Promoting National Values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Distinctive Welsh Prescence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Exhibitions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Recognise Wales as a Nation &amp; Society with Values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Diverse representation of Artists and Cultural Organisations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Share Wales unique Culture Globally</a:t>
            </a:r>
          </a:p>
          <a:p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Broad </a:t>
            </a:r>
            <a:r>
              <a:rPr lang="en-GB" sz="2000" dirty="0" err="1">
                <a:solidFill>
                  <a:schemeClr val="bg1">
                    <a:alpha val="80000"/>
                  </a:schemeClr>
                </a:solidFill>
              </a:rPr>
              <a:t>choce</a:t>
            </a:r>
            <a:r>
              <a:rPr lang="en-GB" sz="2000" dirty="0">
                <a:solidFill>
                  <a:schemeClr val="bg1">
                    <a:alpha val="80000"/>
                  </a:schemeClr>
                </a:solidFill>
              </a:rPr>
              <a:t> of artists from rappers to brass bands!</a:t>
            </a:r>
          </a:p>
        </p:txBody>
      </p:sp>
    </p:spTree>
    <p:extLst>
      <p:ext uri="{BB962C8B-B14F-4D97-AF65-F5344CB8AC3E}">
        <p14:creationId xmlns:p14="http://schemas.microsoft.com/office/powerpoint/2010/main" val="2185369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F8A0-D615-6FDD-D4AB-A0F4EB843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614" y="1138036"/>
            <a:ext cx="4705052" cy="1402470"/>
          </a:xfrm>
        </p:spPr>
        <p:txBody>
          <a:bodyPr anchor="t">
            <a:normAutofit/>
          </a:bodyPr>
          <a:lstStyle/>
          <a:p>
            <a:r>
              <a:rPr lang="en-GB" sz="3200" dirty="0"/>
              <a:t>Representing Young People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F85CE6-FB6E-958D-7C9E-83C8F1144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753300"/>
            <a:ext cx="4085665" cy="4389084"/>
          </a:xfrm>
        </p:spPr>
        <p:txBody>
          <a:bodyPr>
            <a:noAutofit/>
          </a:bodyPr>
          <a:lstStyle/>
          <a:p>
            <a:r>
              <a:rPr lang="en-GB" sz="2400" dirty="0"/>
              <a:t>Future Generations Act Links</a:t>
            </a:r>
          </a:p>
          <a:p>
            <a:r>
              <a:rPr lang="en-GB" sz="2400" dirty="0"/>
              <a:t>Urdd</a:t>
            </a:r>
          </a:p>
          <a:p>
            <a:r>
              <a:rPr lang="en-GB" sz="2400" dirty="0"/>
              <a:t>Culture Squad</a:t>
            </a:r>
          </a:p>
          <a:p>
            <a:r>
              <a:rPr lang="en-GB" sz="2400" dirty="0"/>
              <a:t>Experiences to extend Horizons</a:t>
            </a:r>
          </a:p>
          <a:p>
            <a:r>
              <a:rPr lang="en-GB" sz="2400" dirty="0"/>
              <a:t>Build Self Confidence</a:t>
            </a:r>
          </a:p>
          <a:p>
            <a:r>
              <a:rPr lang="en-GB" sz="2400" dirty="0"/>
              <a:t>Wales Cultural </a:t>
            </a:r>
            <a:r>
              <a:rPr lang="en-GB" sz="2400" dirty="0" err="1"/>
              <a:t>Sqaud</a:t>
            </a:r>
            <a:endParaRPr lang="en-GB" sz="2400" dirty="0"/>
          </a:p>
          <a:p>
            <a:r>
              <a:rPr lang="en-GB" sz="2400" dirty="0"/>
              <a:t>Diplomacy</a:t>
            </a:r>
          </a:p>
          <a:p>
            <a:r>
              <a:rPr lang="en-GB" sz="2400" dirty="0"/>
              <a:t>Raise Profile of Wales and make connections to share values &amp; Interests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05FC7A-2BFF-3FE6-FCCD-79C7A54006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21364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955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DC797-82ED-85B6-E13D-01B3709C0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837" y="1138036"/>
            <a:ext cx="5217951" cy="1402470"/>
          </a:xfrm>
        </p:spPr>
        <p:txBody>
          <a:bodyPr anchor="t">
            <a:normAutofit/>
          </a:bodyPr>
          <a:lstStyle/>
          <a:p>
            <a:r>
              <a:rPr lang="en-GB" sz="2200" dirty="0"/>
              <a:t>Does this represent Destination Marketing?</a:t>
            </a:r>
            <a:br>
              <a:rPr lang="en-GB" sz="2200" dirty="0"/>
            </a:br>
            <a:br>
              <a:rPr lang="en-GB" sz="2200" dirty="0"/>
            </a:br>
            <a:r>
              <a:rPr lang="en-GB" sz="2200" dirty="0"/>
              <a:t> Is it an Exemplar of Global Best Practice?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D353D-09FD-8BAF-010C-43C515AD0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6837" cy="4411686"/>
          </a:xfrm>
        </p:spPr>
        <p:txBody>
          <a:bodyPr>
            <a:normAutofit/>
          </a:bodyPr>
          <a:lstStyle/>
          <a:p>
            <a:r>
              <a:rPr lang="en-GB" sz="2000" dirty="0"/>
              <a:t>Impacts on International Visitors?</a:t>
            </a:r>
          </a:p>
          <a:p>
            <a:endParaRPr lang="en-GB" sz="2000" dirty="0"/>
          </a:p>
          <a:p>
            <a:r>
              <a:rPr lang="en-GB" sz="2000" dirty="0"/>
              <a:t>Impacts on Wales as a Global Destination?</a:t>
            </a:r>
          </a:p>
          <a:p>
            <a:endParaRPr lang="en-GB" sz="2000" dirty="0"/>
          </a:p>
          <a:p>
            <a:r>
              <a:rPr lang="en-GB" sz="2000" dirty="0"/>
              <a:t>Impacts on Wales Sense of Place?</a:t>
            </a:r>
          </a:p>
          <a:p>
            <a:endParaRPr lang="en-GB" sz="2000" dirty="0"/>
          </a:p>
          <a:p>
            <a:r>
              <a:rPr lang="en-GB" sz="2000" dirty="0"/>
              <a:t>2023 Global Tourism Impacts?</a:t>
            </a:r>
          </a:p>
          <a:p>
            <a:endParaRPr lang="en-GB" sz="2000" dirty="0"/>
          </a:p>
          <a:p>
            <a:r>
              <a:rPr lang="en-GB" sz="2000" dirty="0"/>
              <a:t>Impacts on Qatar Airways?</a:t>
            </a:r>
          </a:p>
          <a:p>
            <a:endParaRPr lang="en-GB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1B282E-6F9A-4A6C-F3DC-BB93F2A62F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33" r="-2" b="14931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03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2C347-FE26-00AC-FEC9-9DEB4B8EF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4800" b="1" dirty="0"/>
              <a:t>Session Review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14E12E-220A-4B11-F9AE-3C00C9181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357306"/>
            <a:ext cx="4085665" cy="3785077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Global Impacts of the Campaign?</a:t>
            </a:r>
          </a:p>
          <a:p>
            <a:endParaRPr lang="en-GB" sz="2000" dirty="0"/>
          </a:p>
          <a:p>
            <a:r>
              <a:rPr lang="en-GB" sz="2000" dirty="0"/>
              <a:t>Impacts on Destination Marketing?</a:t>
            </a:r>
          </a:p>
          <a:p>
            <a:endParaRPr lang="en-GB" sz="2000" dirty="0"/>
          </a:p>
          <a:p>
            <a:r>
              <a:rPr lang="en-GB" sz="2000" dirty="0"/>
              <a:t>Impacts on Developing a Sense of Place Marketing </a:t>
            </a:r>
          </a:p>
          <a:p>
            <a:endParaRPr lang="en-GB" sz="2000" dirty="0"/>
          </a:p>
          <a:p>
            <a:r>
              <a:rPr lang="en-GB" sz="2000" dirty="0"/>
              <a:t>Impacts on Qatar Wales relationship?</a:t>
            </a:r>
          </a:p>
          <a:p>
            <a:endParaRPr lang="en-GB" sz="2000" dirty="0"/>
          </a:p>
          <a:p>
            <a:r>
              <a:rPr lang="en-GB" sz="2000" dirty="0"/>
              <a:t>Relaunch of Qatar Airways from Wales?</a:t>
            </a:r>
          </a:p>
          <a:p>
            <a:endParaRPr lang="en-GB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9906D0-E63E-1263-5FBE-3694386537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23" r="9744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842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570</Words>
  <Application>Microsoft Office PowerPoint</Application>
  <PresentationFormat>Widescreen</PresentationFormat>
  <Paragraphs>126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 Today’s Session</vt:lpstr>
      <vt:lpstr>Wales to the World Campaign</vt:lpstr>
      <vt:lpstr>Collaborative Approach</vt:lpstr>
      <vt:lpstr>Won the World Cup of the Pitch</vt:lpstr>
      <vt:lpstr>Tactical Approach</vt:lpstr>
      <vt:lpstr>Global Marketing Campaign</vt:lpstr>
      <vt:lpstr>Raise Profile </vt:lpstr>
      <vt:lpstr>Focus</vt:lpstr>
      <vt:lpstr>Welsh Government Plans</vt:lpstr>
      <vt:lpstr>Proactively use Place in the World Cup</vt:lpstr>
      <vt:lpstr>Promote Wales</vt:lpstr>
      <vt:lpstr>Representing Young People</vt:lpstr>
      <vt:lpstr>Does this represent Destination Marketing?   Is it an Exemplar of Global Best Practice?</vt:lpstr>
      <vt:lpstr>Session Review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Robyn Griffiths</dc:creator>
  <cp:lastModifiedBy>Jacqui Jones</cp:lastModifiedBy>
  <cp:revision>7</cp:revision>
  <dcterms:created xsi:type="dcterms:W3CDTF">2023-09-15T09:31:09Z</dcterms:created>
  <dcterms:modified xsi:type="dcterms:W3CDTF">2024-03-07T11:42:36Z</dcterms:modified>
</cp:coreProperties>
</file>