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8AA166-3C75-4E2F-A891-C68F7EE96569}" v="22" dt="2026-03-25T01:13:02.3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7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94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079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127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99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439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467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465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061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350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689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00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92F28-EE5C-4F81-B4C5-4CFA37719736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0A709E4-B1A4-4D58-8BA4-A6391DB125C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549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mstudycircle.com/what-is-a-functional-organization-structure/" TargetMode="External"/><Relationship Id="rId2" Type="http://schemas.openxmlformats.org/officeDocument/2006/relationships/hyperlink" Target="https://www.mcdonalds.com/content/dam/sites/uk/nfl/pdf/corporate-governance-framework-2024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eamly.com/blog/matrix-organizational-structure/" TargetMode="External"/><Relationship Id="rId4" Type="http://schemas.openxmlformats.org/officeDocument/2006/relationships/hyperlink" Target="https://www.chrmp.com/divisional-organizational-structure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morethaneoi.blogspot.com/2014/06/" TargetMode="External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11AD7-3403-A2B8-8B9E-9090760A60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4423" y="1588576"/>
            <a:ext cx="9013650" cy="1930479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Organisational Structure Design in the Hospitality Industry: A Case Study of McDonald’s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89010A-04CD-18BE-7F9A-28E34E706A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5689600" cy="238759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Module Name: </a:t>
            </a:r>
            <a:r>
              <a:rPr lang="en-GB" dirty="0"/>
              <a:t>Understanding Organisational Structure and Culture</a:t>
            </a:r>
          </a:p>
          <a:p>
            <a:pPr algn="l"/>
            <a:r>
              <a:rPr lang="en-GB" b="1" dirty="0"/>
              <a:t>Module code: </a:t>
            </a:r>
            <a:r>
              <a:rPr lang="en-GB" dirty="0"/>
              <a:t>LCBB4009 </a:t>
            </a:r>
            <a:br>
              <a:rPr lang="en-GB" dirty="0"/>
            </a:br>
            <a:r>
              <a:rPr lang="en-GB" b="1" dirty="0"/>
              <a:t>Student Name: APU Babu Chanda</a:t>
            </a:r>
            <a:br>
              <a:rPr lang="en-GB" dirty="0"/>
            </a:br>
            <a:r>
              <a:rPr lang="en-GB" b="1" dirty="0"/>
              <a:t>Student Number:2517222</a:t>
            </a:r>
          </a:p>
          <a:p>
            <a:endParaRPr lang="en-GB" dirty="0"/>
          </a:p>
        </p:txBody>
      </p:sp>
      <p:pic>
        <p:nvPicPr>
          <p:cNvPr id="1030" name="Picture 6" descr="UWTSD Named UK University of the Year for Teaching Quality">
            <a:extLst>
              <a:ext uri="{FF2B5EF4-FFF2-40B4-BE49-F238E27FC236}">
                <a16:creationId xmlns:a16="http://schemas.microsoft.com/office/drawing/2014/main" id="{469F9DEE-800D-544F-27D9-E60DEC8BCA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764" y="4192241"/>
            <a:ext cx="2451099" cy="1470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910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3B2B-A908-8EB1-B5EC-5AC533E12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A4630DE-F67E-5308-BBF2-B2B1E99C25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308527"/>
            <a:ext cx="6529352" cy="3385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 to organizational structure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Importance of organizational structure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Functional structure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Divisional structure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Matrix structure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Conclusion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345254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45E84-C552-C008-FC7D-4E9FCB73D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533359" cy="1220466"/>
          </a:xfrm>
        </p:spPr>
        <p:txBody>
          <a:bodyPr>
            <a:normAutofit/>
          </a:bodyPr>
          <a:lstStyle/>
          <a:p>
            <a:r>
              <a:rPr lang="en-GB" sz="4400" dirty="0"/>
              <a:t>Organisational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060D7B-3A42-961F-967F-8070A35266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96655"/>
            <a:ext cx="9144000" cy="411041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Definition</a:t>
            </a:r>
          </a:p>
          <a:p>
            <a:pPr algn="l"/>
            <a:r>
              <a:rPr lang="en-GB" sz="2300" dirty="0"/>
              <a:t>Organisational structure refers to how roles, responsibilities, and authority are arranged within a company.</a:t>
            </a:r>
          </a:p>
          <a:p>
            <a:pPr algn="l"/>
            <a:r>
              <a:rPr lang="en-GB" sz="2300" b="1" dirty="0"/>
              <a:t>Importance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Clarifies roles and responsibilities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Improves communication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Supports decision-making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Increases efficiency </a:t>
            </a:r>
          </a:p>
          <a:p>
            <a:pPr algn="l"/>
            <a:r>
              <a:rPr lang="en-GB" sz="2300" dirty="0"/>
              <a:t>Organisations adopt different structures depending on their size and strategy (Gutterman,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29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0D45-7A1D-249C-B191-F0101B5CD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15DA4-6F94-1077-9772-348A41577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034939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Explanation</a:t>
            </a:r>
          </a:p>
          <a:p>
            <a:r>
              <a:rPr lang="en-GB" dirty="0"/>
              <a:t>A functional structure groups employees based on their roles (e.g., marketing, HR, finance).</a:t>
            </a:r>
          </a:p>
          <a:p>
            <a:pPr marL="0" indent="0">
              <a:buNone/>
            </a:pPr>
            <a:r>
              <a:rPr lang="en-GB" b="1" dirty="0"/>
              <a:t>Application to McDonald’s</a:t>
            </a:r>
          </a:p>
          <a:p>
            <a:r>
              <a:rPr lang="en-GB" dirty="0"/>
              <a:t>At corporate level, McDonald's uses departments such as:</a:t>
            </a:r>
          </a:p>
          <a:p>
            <a:r>
              <a:rPr lang="en-GB" dirty="0"/>
              <a:t>Operations </a:t>
            </a:r>
          </a:p>
          <a:p>
            <a:r>
              <a:rPr lang="en-GB" dirty="0"/>
              <a:t>Marketing </a:t>
            </a:r>
          </a:p>
          <a:p>
            <a:r>
              <a:rPr lang="en-GB" dirty="0"/>
              <a:t>Finance </a:t>
            </a:r>
          </a:p>
          <a:p>
            <a:r>
              <a:rPr lang="en-GB" dirty="0"/>
              <a:t>Human Resources </a:t>
            </a:r>
          </a:p>
          <a:p>
            <a:pPr marL="0" indent="0">
              <a:buNone/>
            </a:pPr>
            <a:r>
              <a:rPr lang="en-GB" dirty="0"/>
              <a:t>This improves efficiency and specialisation (Gutterman, 2023)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562592-EF85-44A7-E1A3-3A9DCD3D4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1999" y="1847711"/>
            <a:ext cx="3994629" cy="419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68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EE83C-B50D-D143-AB5C-A8E151944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392" y="459054"/>
            <a:ext cx="9291215" cy="1049235"/>
          </a:xfrm>
        </p:spPr>
        <p:txBody>
          <a:bodyPr/>
          <a:lstStyle/>
          <a:p>
            <a:r>
              <a:rPr lang="en-GB" dirty="0"/>
              <a:t>Divisional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C7E1D-F667-3043-A869-E051E4FA3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75" y="1274618"/>
            <a:ext cx="6853382" cy="459971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dirty="0"/>
              <a:t>Explanation</a:t>
            </a:r>
          </a:p>
          <a:p>
            <a:pPr marL="0" indent="0">
              <a:buNone/>
            </a:pPr>
            <a:r>
              <a:rPr lang="en-GB" sz="3200" dirty="0"/>
              <a:t>A divisional structure groups activities based on geography, product, or market.</a:t>
            </a:r>
          </a:p>
          <a:p>
            <a:pPr marL="0" indent="0">
              <a:buNone/>
            </a:pPr>
            <a:r>
              <a:rPr lang="en-GB" sz="3200" b="1" dirty="0"/>
              <a:t>Application to McDonald’s</a:t>
            </a:r>
          </a:p>
          <a:p>
            <a:r>
              <a:rPr lang="en-GB" sz="3200" dirty="0"/>
              <a:t>McDonald’s operates across regions such as:</a:t>
            </a:r>
          </a:p>
          <a:p>
            <a:r>
              <a:rPr lang="en-GB" sz="3200" dirty="0"/>
              <a:t>UK &amp; Ireland </a:t>
            </a:r>
          </a:p>
          <a:p>
            <a:r>
              <a:rPr lang="en-GB" sz="3200" dirty="0"/>
              <a:t>USA </a:t>
            </a:r>
          </a:p>
          <a:p>
            <a:r>
              <a:rPr lang="en-GB" sz="3200" dirty="0"/>
              <a:t>International markets </a:t>
            </a:r>
          </a:p>
          <a:p>
            <a:pPr marL="0" indent="0">
              <a:buNone/>
            </a:pPr>
            <a:r>
              <a:rPr lang="en-GB" sz="3200" dirty="0"/>
              <a:t>Each division manages its own operations and strategy.</a:t>
            </a:r>
            <a:br>
              <a:rPr lang="en-GB" sz="3200" dirty="0"/>
            </a:br>
            <a:r>
              <a:rPr lang="en-GB" sz="3200" dirty="0"/>
              <a:t>This supports large global businesses (Gutterman, 2023)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29DBA3-4CCF-CFA8-8A2E-F096E29D7F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9856" y="1508289"/>
            <a:ext cx="4285669" cy="376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62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3F2FE-7284-437A-DF5A-8B4C49A1A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20"/>
            <a:ext cx="9291215" cy="691772"/>
          </a:xfrm>
        </p:spPr>
        <p:txBody>
          <a:bodyPr/>
          <a:lstStyle/>
          <a:p>
            <a:r>
              <a:rPr lang="en-GB" dirty="0"/>
              <a:t>Matrix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35270-33BE-A123-F180-6C6E04E4F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1496292"/>
            <a:ext cx="5669892" cy="397005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Explanation</a:t>
            </a:r>
          </a:p>
          <a:p>
            <a:pPr marL="0" indent="0">
              <a:buNone/>
            </a:pPr>
            <a:r>
              <a:rPr lang="en-GB" dirty="0"/>
              <a:t>A matrix structure combines functional and divisional structures, where employees report to more than one manager.</a:t>
            </a:r>
          </a:p>
          <a:p>
            <a:pPr marL="0" indent="0">
              <a:buNone/>
            </a:pPr>
            <a:r>
              <a:rPr lang="en-GB" b="1" dirty="0"/>
              <a:t>Application to McDonald’s</a:t>
            </a:r>
          </a:p>
          <a:p>
            <a:r>
              <a:rPr lang="en-GB" dirty="0"/>
              <a:t>Employees work across departments and regions </a:t>
            </a:r>
          </a:p>
          <a:p>
            <a:r>
              <a:rPr lang="en-GB" dirty="0"/>
              <a:t>Example: Marketing staff support both global and local campaigns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improves coordination but may create complexity (Gutterman, 2023)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82ADE4-9150-9B67-9B10-21D4698331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2983" y="1496292"/>
            <a:ext cx="4649492" cy="376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4BF5B-7E35-85F3-ADE6-08540E839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Structure in Practice (McDonald’s UK)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E444C-BEC7-AAB5-FC51-00CB1999F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McDonald’s Corporate Governance Framework:</a:t>
            </a:r>
          </a:p>
          <a:p>
            <a:r>
              <a:rPr lang="en-GB" dirty="0"/>
              <a:t>The company follows a </a:t>
            </a:r>
            <a:r>
              <a:rPr lang="en-GB" b="1" dirty="0"/>
              <a:t>hierarchical structure</a:t>
            </a:r>
            <a:r>
              <a:rPr lang="en-GB" dirty="0"/>
              <a:t> </a:t>
            </a:r>
          </a:p>
          <a:p>
            <a:r>
              <a:rPr lang="en-GB" dirty="0"/>
              <a:t>Led by a </a:t>
            </a:r>
            <a:r>
              <a:rPr lang="en-GB" b="1" dirty="0"/>
              <a:t>Board of Directors</a:t>
            </a:r>
            <a:r>
              <a:rPr lang="en-GB" dirty="0"/>
              <a:t> </a:t>
            </a:r>
          </a:p>
          <a:p>
            <a:r>
              <a:rPr lang="en-GB" dirty="0"/>
              <a:t>Supported by senior management and operational staff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ensures effective leadership and control (McDonald’s,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51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E8653-DDDC-6480-5643-BB246D43C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E0192-39B6-BCD6-543B-646901679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Organisational structure is essential for business success </a:t>
            </a:r>
          </a:p>
          <a:p>
            <a:r>
              <a:rPr lang="en-GB" dirty="0"/>
              <a:t>Functional structure improves efficiency </a:t>
            </a:r>
          </a:p>
          <a:p>
            <a:r>
              <a:rPr lang="en-GB" dirty="0"/>
              <a:t>Divisional structure supports global operations </a:t>
            </a:r>
          </a:p>
          <a:p>
            <a:r>
              <a:rPr lang="en-GB" dirty="0"/>
              <a:t>Matrix structure enhances flexibility </a:t>
            </a:r>
          </a:p>
          <a:p>
            <a:r>
              <a:rPr lang="en-GB" dirty="0"/>
              <a:t>McDonald’s uses a </a:t>
            </a:r>
            <a:r>
              <a:rPr lang="en-GB" b="1" dirty="0"/>
              <a:t>hybrid structure</a:t>
            </a:r>
            <a:r>
              <a:rPr lang="en-GB" dirty="0"/>
              <a:t> combining these approaches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Organisations evolve their structure as they grow (Gutterman,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586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22381-E4D0-1FE0-4C50-6FEF4025E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77577"/>
            <a:ext cx="9291215" cy="1049235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D86C6-81EF-FDBF-4EC8-64D030AD1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170122"/>
            <a:ext cx="9291215" cy="429622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Gutterman, A.S. (2023) </a:t>
            </a:r>
            <a:r>
              <a:rPr lang="en-GB" i="1" dirty="0"/>
              <a:t>Basic Models of Organizational Structure</a:t>
            </a:r>
            <a:r>
              <a:rPr lang="en-GB" dirty="0"/>
              <a:t>. SSRN Electronic Journal. Available at: file:///C:/Users/jh1tu/Downloads/ssrn-4545843.pdf</a:t>
            </a:r>
          </a:p>
          <a:p>
            <a:r>
              <a:rPr lang="en-GB" dirty="0"/>
              <a:t>McDonald's (2024) </a:t>
            </a:r>
            <a:r>
              <a:rPr lang="en-GB" i="1" dirty="0"/>
              <a:t>Corporate Governance Framework 2024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https://www.mcdonalds.com/content/dam/sites/uk/nfl/pdf/corporate-governance-framework-2024.pdf</a:t>
            </a:r>
            <a:endParaRPr lang="en-GB" dirty="0"/>
          </a:p>
          <a:p>
            <a:r>
              <a:rPr lang="en-GB" dirty="0"/>
              <a:t>Usmani, F. (2024) </a:t>
            </a:r>
            <a:r>
              <a:rPr lang="en-GB" i="1" dirty="0"/>
              <a:t>Functional organizational structure: advantages and disadvantages</a:t>
            </a:r>
            <a:r>
              <a:rPr lang="en-GB" dirty="0"/>
              <a:t>. PM Study Circle. Available at: </a:t>
            </a:r>
            <a:r>
              <a:rPr lang="en-GB" dirty="0">
                <a:hlinkClick r:id="rId3"/>
              </a:rPr>
              <a:t>https://pmstudycircle.com/what-is-a-functional-organization-structure/</a:t>
            </a:r>
            <a:endParaRPr lang="en-GB" dirty="0"/>
          </a:p>
          <a:p>
            <a:r>
              <a:rPr lang="en-GB" dirty="0"/>
              <a:t>Nath, I. (2025) </a:t>
            </a:r>
            <a:r>
              <a:rPr lang="en-GB" i="1" dirty="0"/>
              <a:t>Divisional Organizational Structure: A Complete Guide 2025</a:t>
            </a:r>
            <a:r>
              <a:rPr lang="en-GB" dirty="0"/>
              <a:t>. CHRMP. Available at: </a:t>
            </a:r>
            <a:r>
              <a:rPr lang="en-GB" dirty="0">
                <a:hlinkClick r:id="rId4"/>
              </a:rPr>
              <a:t>https://www.chrmp.com/divisional-organizational-structure/</a:t>
            </a:r>
            <a:endParaRPr lang="en-GB" dirty="0"/>
          </a:p>
          <a:p>
            <a:r>
              <a:rPr lang="en-GB" dirty="0" err="1"/>
              <a:t>Aghlamazyan</a:t>
            </a:r>
            <a:r>
              <a:rPr lang="en-GB" dirty="0"/>
              <a:t>, A. (2021) </a:t>
            </a:r>
            <a:r>
              <a:rPr lang="en-GB" i="1" dirty="0"/>
              <a:t>Matrix Organizational Structure Guide with Examples</a:t>
            </a:r>
            <a:r>
              <a:rPr lang="en-GB" dirty="0"/>
              <a:t>. </a:t>
            </a:r>
            <a:r>
              <a:rPr lang="en-GB" dirty="0" err="1"/>
              <a:t>Teamly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https://www.teamly.com/blog/matrix-organizational-structure/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2390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C72108A5-CE2C-4966-B863-66581E6E4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34DF22E0-9870-4CBF-AA3A-D710A9D8D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348DA73-B56C-4BAB-9988-C048297EF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3" name="Group 32">
            <a:extLst>
              <a:ext uri="{FF2B5EF4-FFF2-40B4-BE49-F238E27FC236}">
                <a16:creationId xmlns:a16="http://schemas.microsoft.com/office/drawing/2014/main" id="{A030695F-0E8E-4F69-B37A-CE0357694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62A6FA0-70FF-4F15-8E7B-F11ACE219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blipFill dpi="0" rotWithShape="1">
              <a:blip r:embed="rId3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F2D33F68-4D69-490D-8818-8E439F7C8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12970B-4912-4A8B-B189-4D25064775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74631" y="1116345"/>
            <a:ext cx="5770405" cy="38661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536C26-929D-2F41-DB7A-F4B72B474198}"/>
              </a:ext>
            </a:extLst>
          </p:cNvPr>
          <p:cNvSpPr txBox="1"/>
          <p:nvPr/>
        </p:nvSpPr>
        <p:spPr>
          <a:xfrm>
            <a:off x="8168076" y="4782462"/>
            <a:ext cx="24769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morethaneoi.blogspot.com/2014/0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06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90</TotalTime>
  <Words>517</Words>
  <Application>Microsoft Office PowerPoint</Application>
  <PresentationFormat>Widescreen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Rockwell</vt:lpstr>
      <vt:lpstr>Gallery</vt:lpstr>
      <vt:lpstr>Organisational Structure Design in the Hospitality Industry: A Case Study of McDonald’s</vt:lpstr>
      <vt:lpstr>Outline</vt:lpstr>
      <vt:lpstr>Organisational Structure</vt:lpstr>
      <vt:lpstr>Functional Structure</vt:lpstr>
      <vt:lpstr>Divisional Structure</vt:lpstr>
      <vt:lpstr>Matrix Structure</vt:lpstr>
      <vt:lpstr>Organisational Structure in Practice (McDonald’s UK)</vt:lpstr>
      <vt:lpstr>Conclusion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Md. Juliyat Hasan</dc:creator>
  <cp:lastModifiedBy>Apu Babu Chanda</cp:lastModifiedBy>
  <cp:revision>40</cp:revision>
  <dcterms:created xsi:type="dcterms:W3CDTF">2026-03-22T09:49:50Z</dcterms:created>
  <dcterms:modified xsi:type="dcterms:W3CDTF">2026-03-25T01:17:19Z</dcterms:modified>
</cp:coreProperties>
</file>