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5"/>
  </p:notesMasterIdLst>
  <p:sldIdLst>
    <p:sldId id="270" r:id="rId2"/>
    <p:sldId id="257"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jCnwT7iQAylPnOJ2n2IUBQ43pIQ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6DB4EB2-E686-412C-BE97-E9AD20C068B2}">
  <a:tblStyle styleId="{66DB4EB2-E686-412C-BE97-E9AD20C068B2}"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25"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7" name="Google Shape;8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Sundeck’s competitive pricing solar panel installation, along with affordable maintenance, underscores the commitment to making clean energy available to all citizens of the UK. The company will streamline the process through an online ordering system and leverage social media for effective marketing to reach a wider customer and ensure the business’s profitability in the market.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
        <p:nvSpPr>
          <p:cNvPr id="99" name="Google Shape;9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slide of the present sheds light on the identified gap between the market trends and preferences of the market dynamics.</a:t>
            </a:r>
            <a:endParaRPr sz="1200" i="1" u="sng">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
        <p:nvSpPr>
          <p:cNvPr id="105" name="Google Shape;10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slide of the PPT will shed light on the business plan and its core objectives and aims.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
        <p:nvSpPr>
          <p:cNvPr id="112" name="Google Shape;11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Global warming is a growing concern, resulting in rising temperatures in the UK. London’s geographical area supports the solar business plan, with suitable temperature conditions. Hence, the location of London was chosen for this project by the company. The action plan envisions a zero-carbon city, aligning with the sustainability goals of Sundeck.</a:t>
            </a:r>
            <a:endParaRPr>
              <a:solidFill>
                <a:schemeClr val="dk1"/>
              </a:solidFill>
            </a:endParaRPr>
          </a:p>
          <a:p>
            <a:pPr marL="0" lvl="0" indent="0" algn="l" rtl="0">
              <a:spcBef>
                <a:spcPts val="0"/>
              </a:spcBef>
              <a:spcAft>
                <a:spcPts val="0"/>
              </a:spcAft>
              <a:buNone/>
            </a:pPr>
            <a:endParaRPr/>
          </a:p>
        </p:txBody>
      </p:sp>
      <p:sp>
        <p:nvSpPr>
          <p:cNvPr id="118" name="Google Shape;11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Companies Act, 2006, will be the regulatory framework that governs the company's operation, with particular relevance to the installation and distribution system that form the core of the business.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
        <p:nvSpPr>
          <p:cNvPr id="125" name="Google Shape;12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slide of the ppt sheds light on the SWOT analysis of the company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
        <p:nvSpPr>
          <p:cNvPr id="132" name="Google Shape;13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8" name="Google Shape;13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4" name="Google Shape;144;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5" name="Google Shape;15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970970a5cd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2970970a5cd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3449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4715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008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0247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1881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388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20905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676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483137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949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8345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10051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ondon.gov.uk/programmes-strategies/environment-and-climate-change/energy/energy-buildings/london-solar-opportunity-map"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D02256-46AF-CB3D-F24B-CDFE0C4FA2D5}"/>
              </a:ext>
            </a:extLst>
          </p:cNvPr>
          <p:cNvSpPr txBox="1"/>
          <p:nvPr/>
        </p:nvSpPr>
        <p:spPr>
          <a:xfrm>
            <a:off x="3050117" y="3248568"/>
            <a:ext cx="3917950" cy="2031325"/>
          </a:xfrm>
          <a:prstGeom prst="rect">
            <a:avLst/>
          </a:prstGeom>
          <a:noFill/>
        </p:spPr>
        <p:txBody>
          <a:bodyPr wrap="square">
            <a:spAutoFit/>
          </a:bodyPr>
          <a:lstStyle/>
          <a:p>
            <a:r>
              <a:rPr lang="en-US" sz="1800" b="0" dirty="0">
                <a:latin typeface="Times New Roman"/>
                <a:ea typeface="Times New Roman"/>
                <a:cs typeface="Times New Roman"/>
                <a:sym typeface="Times New Roman"/>
              </a:rPr>
              <a:t>NAME : RIMITA RAHUL PATEL</a:t>
            </a:r>
          </a:p>
          <a:p>
            <a:r>
              <a:rPr lang="en-US" dirty="0">
                <a:latin typeface="Times New Roman"/>
                <a:ea typeface="Times New Roman"/>
                <a:cs typeface="Times New Roman"/>
                <a:sym typeface="Times New Roman"/>
              </a:rPr>
              <a:t>STUDENT ID : 2240912</a:t>
            </a:r>
          </a:p>
          <a:p>
            <a:r>
              <a:rPr lang="en-US" sz="1800" b="0" dirty="0">
                <a:latin typeface="Times New Roman"/>
                <a:ea typeface="Times New Roman"/>
                <a:cs typeface="Times New Roman"/>
                <a:sym typeface="Times New Roman"/>
              </a:rPr>
              <a:t>PROGRAMME : MBA</a:t>
            </a:r>
          </a:p>
          <a:p>
            <a:r>
              <a:rPr lang="en-US" dirty="0">
                <a:latin typeface="Times New Roman"/>
                <a:ea typeface="Times New Roman"/>
                <a:cs typeface="Times New Roman"/>
                <a:sym typeface="Times New Roman"/>
              </a:rPr>
              <a:t>MODULE ; ENTREPRENEURSHIP</a:t>
            </a:r>
          </a:p>
          <a:p>
            <a:r>
              <a:rPr lang="en-US" sz="1800" b="0" dirty="0">
                <a:latin typeface="Times New Roman"/>
                <a:ea typeface="Times New Roman"/>
                <a:cs typeface="Times New Roman"/>
                <a:sym typeface="Times New Roman"/>
              </a:rPr>
              <a:t>MODULE CODE : LCMB7004</a:t>
            </a:r>
          </a:p>
          <a:p>
            <a:r>
              <a:rPr lang="en-US" dirty="0">
                <a:latin typeface="Times New Roman"/>
                <a:ea typeface="Times New Roman"/>
                <a:cs typeface="Times New Roman"/>
                <a:sym typeface="Times New Roman"/>
              </a:rPr>
              <a:t>LECTURER : MASUD IBRAHIM </a:t>
            </a:r>
            <a:endParaRPr lang="en-US" sz="1800" b="0" dirty="0">
              <a:latin typeface="Times New Roman"/>
              <a:ea typeface="Times New Roman"/>
              <a:cs typeface="Times New Roman"/>
              <a:sym typeface="Times New Roman"/>
            </a:endParaRPr>
          </a:p>
          <a:p>
            <a:endParaRPr lang="en-IN" dirty="0"/>
          </a:p>
        </p:txBody>
      </p:sp>
      <p:pic>
        <p:nvPicPr>
          <p:cNvPr id="5" name="Picture 4">
            <a:extLst>
              <a:ext uri="{FF2B5EF4-FFF2-40B4-BE49-F238E27FC236}">
                <a16:creationId xmlns:a16="http://schemas.microsoft.com/office/drawing/2014/main" id="{09BF772C-925B-7442-269C-E66C6276D70D}"/>
              </a:ext>
            </a:extLst>
          </p:cNvPr>
          <p:cNvPicPr>
            <a:picLocks noChangeAspect="1"/>
          </p:cNvPicPr>
          <p:nvPr/>
        </p:nvPicPr>
        <p:blipFill>
          <a:blip r:embed="rId2"/>
          <a:stretch>
            <a:fillRect/>
          </a:stretch>
        </p:blipFill>
        <p:spPr>
          <a:xfrm>
            <a:off x="3262485" y="914402"/>
            <a:ext cx="4353529" cy="1735665"/>
          </a:xfrm>
          <a:prstGeom prst="rect">
            <a:avLst/>
          </a:prstGeom>
        </p:spPr>
      </p:pic>
    </p:spTree>
    <p:extLst>
      <p:ext uri="{BB962C8B-B14F-4D97-AF65-F5344CB8AC3E}">
        <p14:creationId xmlns:p14="http://schemas.microsoft.com/office/powerpoint/2010/main" val="1149620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2"/>
          <p:cNvSpPr txBox="1">
            <a:spLocks noGrp="1"/>
          </p:cNvSpPr>
          <p:nvPr>
            <p:ph type="title"/>
          </p:nvPr>
        </p:nvSpPr>
        <p:spPr>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4400"/>
              <a:buFont typeface="Times New Roman"/>
              <a:buNone/>
            </a:pPr>
            <a:r>
              <a:rPr lang="en-US" sz="4400" i="1" u="sng">
                <a:latin typeface="Times New Roman"/>
                <a:ea typeface="Times New Roman"/>
                <a:cs typeface="Times New Roman"/>
                <a:sym typeface="Times New Roman"/>
              </a:rPr>
              <a:t>Introduction</a:t>
            </a:r>
            <a:br>
              <a:rPr lang="en-US" sz="4400" i="1" u="sng">
                <a:latin typeface="Times New Roman"/>
                <a:ea typeface="Times New Roman"/>
                <a:cs typeface="Times New Roman"/>
                <a:sym typeface="Times New Roman"/>
              </a:rPr>
            </a:br>
            <a:endParaRPr/>
          </a:p>
        </p:txBody>
      </p:sp>
      <p:sp>
        <p:nvSpPr>
          <p:cNvPr id="90" name="Google Shape;90;p2"/>
          <p:cNvSpPr txBox="1">
            <a:spLocks noGrp="1"/>
          </p:cNvSpPr>
          <p:nvPr>
            <p:ph idx="1"/>
          </p:nvPr>
        </p:nvSpPr>
        <p:spPr>
          <a:xfrm>
            <a:off x="671052" y="1442167"/>
            <a:ext cx="10515600" cy="4351338"/>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2800"/>
              <a:buNone/>
            </a:pPr>
            <a:endParaRPr sz="2800" dirty="0">
              <a:latin typeface="Times New Roman"/>
              <a:ea typeface="Times New Roman"/>
              <a:cs typeface="Times New Roman"/>
              <a:sym typeface="Times New Roman"/>
            </a:endParaRPr>
          </a:p>
          <a:p>
            <a:pPr marL="457200" lvl="0" indent="-349250" algn="just" rtl="0">
              <a:lnSpc>
                <a:spcPct val="300000"/>
              </a:lnSpc>
              <a:spcBef>
                <a:spcPts val="600"/>
              </a:spcBef>
              <a:spcAft>
                <a:spcPts val="0"/>
              </a:spcAft>
              <a:buClr>
                <a:schemeClr val="dk1"/>
              </a:buClr>
              <a:buSzPts val="1900"/>
              <a:buFont typeface="Times New Roman"/>
              <a:buChar char="●"/>
            </a:pPr>
            <a:r>
              <a:rPr lang="en-US" sz="1600" b="0" dirty="0">
                <a:latin typeface="Times New Roman"/>
                <a:ea typeface="Times New Roman"/>
                <a:cs typeface="Times New Roman"/>
                <a:sym typeface="Times New Roman"/>
              </a:rPr>
              <a:t>This ppt sheds light on the company “Sundeck” overview and its marketing entrepreneurial community </a:t>
            </a:r>
            <a:endParaRPr sz="1600" dirty="0"/>
          </a:p>
          <a:p>
            <a:pPr marL="457200" lvl="0" indent="-349250" algn="just" rtl="0">
              <a:lnSpc>
                <a:spcPct val="300000"/>
              </a:lnSpc>
              <a:spcBef>
                <a:spcPts val="0"/>
              </a:spcBef>
              <a:spcAft>
                <a:spcPts val="0"/>
              </a:spcAft>
              <a:buClr>
                <a:schemeClr val="dk1"/>
              </a:buClr>
              <a:buSzPts val="1900"/>
              <a:buFont typeface="Times New Roman"/>
              <a:buChar char="●"/>
            </a:pPr>
            <a:r>
              <a:rPr lang="en-US" sz="1600" b="0" dirty="0">
                <a:latin typeface="Times New Roman"/>
                <a:ea typeface="Times New Roman"/>
                <a:cs typeface="Times New Roman"/>
                <a:sym typeface="Times New Roman"/>
              </a:rPr>
              <a:t>It also examines as well as identifies the potential gaps between the market dynamics </a:t>
            </a:r>
            <a:endParaRPr sz="1600" dirty="0"/>
          </a:p>
          <a:p>
            <a:pPr marL="457200" lvl="0" indent="-349250" algn="just" rtl="0">
              <a:lnSpc>
                <a:spcPct val="300000"/>
              </a:lnSpc>
              <a:spcBef>
                <a:spcPts val="0"/>
              </a:spcBef>
              <a:spcAft>
                <a:spcPts val="0"/>
              </a:spcAft>
              <a:buClr>
                <a:schemeClr val="dk1"/>
              </a:buClr>
              <a:buSzPts val="1900"/>
              <a:buFont typeface="Times New Roman"/>
              <a:buChar char="●"/>
            </a:pPr>
            <a:r>
              <a:rPr lang="en-US" sz="1600" b="0" dirty="0">
                <a:latin typeface="Times New Roman"/>
                <a:ea typeface="Times New Roman"/>
                <a:cs typeface="Times New Roman"/>
                <a:sym typeface="Times New Roman"/>
              </a:rPr>
              <a:t>Suggests the mitigating ideas and strategies for the risk associated with the business NAME</a:t>
            </a:r>
            <a:endParaRPr sz="1600" dirty="0"/>
          </a:p>
          <a:p>
            <a:pPr marL="228600" lvl="0" indent="-50800" algn="just" rtl="0">
              <a:lnSpc>
                <a:spcPct val="90000"/>
              </a:lnSpc>
              <a:spcBef>
                <a:spcPts val="1000"/>
              </a:spcBef>
              <a:spcAft>
                <a:spcPts val="0"/>
              </a:spcAft>
              <a:buClr>
                <a:schemeClr val="dk1"/>
              </a:buClr>
              <a:buSzPts val="2800"/>
              <a:buNone/>
            </a:pP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4"/>
          <p:cNvSpPr txBox="1">
            <a:spLocks noGrp="1"/>
          </p:cNvSpPr>
          <p:nvPr>
            <p:ph type="title"/>
          </p:nvPr>
        </p:nvSpPr>
        <p:spPr>
          <a:xfrm>
            <a:off x="1412250" y="152401"/>
            <a:ext cx="9603275" cy="1049235"/>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1100"/>
              <a:buFont typeface="Arial"/>
              <a:buNone/>
            </a:pPr>
            <a:r>
              <a:rPr lang="en-US" sz="3200" b="1" i="1" u="sng" dirty="0">
                <a:highlight>
                  <a:schemeClr val="lt1"/>
                </a:highlight>
                <a:latin typeface="Times New Roman"/>
                <a:ea typeface="Times New Roman"/>
                <a:cs typeface="Times New Roman"/>
                <a:sym typeface="Times New Roman"/>
              </a:rPr>
              <a:t>Overview of a proposal for the business idea</a:t>
            </a:r>
            <a:endParaRPr sz="6100" dirty="0"/>
          </a:p>
        </p:txBody>
      </p:sp>
      <p:sp>
        <p:nvSpPr>
          <p:cNvPr id="102" name="Google Shape;102;p4"/>
          <p:cNvSpPr txBox="1">
            <a:spLocks noGrp="1"/>
          </p:cNvSpPr>
          <p:nvPr>
            <p:ph idx="1"/>
          </p:nvPr>
        </p:nvSpPr>
        <p:spPr>
          <a:xfrm>
            <a:off x="363793" y="1201636"/>
            <a:ext cx="11002297" cy="5201265"/>
          </a:xfrm>
          <a:prstGeom prst="rect">
            <a:avLst/>
          </a:prstGeom>
          <a:noFill/>
          <a:ln>
            <a:noFill/>
          </a:ln>
        </p:spPr>
        <p:txBody>
          <a:bodyPr spcFirstLastPara="1" wrap="square" lIns="91425" tIns="45700" rIns="91425" bIns="45700" anchor="t" anchorCtr="0">
            <a:noAutofit/>
          </a:bodyPr>
          <a:lstStyle/>
          <a:p>
            <a:pPr marL="457200" lvl="0" indent="-330200" algn="just" rtl="0">
              <a:lnSpc>
                <a:spcPct val="150000"/>
              </a:lnSpc>
              <a:spcBef>
                <a:spcPts val="60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Sundeck’s primary objective is to deliver solar energy solutions to the United Kingdom community.</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The mission of the company is to provide top-tier renewable solar energy resources to the people and citizens of the United Kingdom.</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The resources of the solar energy company are also environmental and natural, along with being economically friendly and efficient for the market.</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Additionally, it bolsters energy security, guaranteeing uninterrupted power supply, while concurrently curbing carbon emissions, thereby aiding in climate change mitigation and fostering sustainability.</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Despite the substantial initial investment required for solar energy power, the ongoing operational costs are significantly lower, yielding enduring financial advantages (</a:t>
            </a:r>
            <a:r>
              <a:rPr lang="en-US" sz="1600" dirty="0" err="1">
                <a:highlight>
                  <a:schemeClr val="lt1"/>
                </a:highlight>
                <a:latin typeface="Times New Roman"/>
                <a:ea typeface="Times New Roman"/>
                <a:cs typeface="Times New Roman"/>
                <a:sym typeface="Times New Roman"/>
              </a:rPr>
              <a:t>Guangul</a:t>
            </a:r>
            <a:r>
              <a:rPr lang="en-US" sz="1600" dirty="0">
                <a:highlight>
                  <a:schemeClr val="lt1"/>
                </a:highlight>
                <a:latin typeface="Times New Roman"/>
                <a:ea typeface="Times New Roman"/>
                <a:cs typeface="Times New Roman"/>
                <a:sym typeface="Times New Roman"/>
              </a:rPr>
              <a:t> and Chala, 2019).</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The company offers competitive pricing for solar panels in installation at just £120, accompanied by an annual maintenance of the price of £2. </a:t>
            </a:r>
            <a:endParaRPr sz="1600" dirty="0">
              <a:highlight>
                <a:schemeClr val="lt1"/>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US" sz="1600" dirty="0">
                <a:highlight>
                  <a:schemeClr val="lt1"/>
                </a:highlight>
                <a:latin typeface="Times New Roman"/>
                <a:ea typeface="Times New Roman"/>
                <a:cs typeface="Times New Roman"/>
                <a:sym typeface="Times New Roman"/>
              </a:rPr>
              <a:t>In order to grow the market, reach the company and improve profitability, the company can employ robust marketing strategies, with a particular emphasis on harnessing the potential of social media.</a:t>
            </a:r>
            <a:endParaRPr sz="1600" dirty="0">
              <a:highlight>
                <a:schemeClr val="lt1"/>
              </a:highlight>
              <a:latin typeface="Times New Roman"/>
              <a:ea typeface="Times New Roman"/>
              <a:cs typeface="Times New Roman"/>
              <a:sym typeface="Times New Roman"/>
            </a:endParaRPr>
          </a:p>
          <a:p>
            <a:pPr marL="228600" lvl="0" indent="-50800" algn="l" rtl="0">
              <a:lnSpc>
                <a:spcPct val="90000"/>
              </a:lnSpc>
              <a:spcBef>
                <a:spcPts val="0"/>
              </a:spcBef>
              <a:spcAft>
                <a:spcPts val="0"/>
              </a:spcAft>
              <a:buClr>
                <a:schemeClr val="dk1"/>
              </a:buClr>
              <a:buSzPts val="2800"/>
              <a:buNone/>
            </a:pPr>
            <a:endParaRPr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5"/>
          <p:cNvSpPr txBox="1">
            <a:spLocks noGrp="1"/>
          </p:cNvSpPr>
          <p:nvPr>
            <p:ph type="title"/>
          </p:nvPr>
        </p:nvSpPr>
        <p:spPr>
          <a:xfrm>
            <a:off x="838200" y="-422850"/>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2000"/>
              </a:spcBef>
              <a:spcAft>
                <a:spcPts val="0"/>
              </a:spcAft>
              <a:buClr>
                <a:schemeClr val="dk1"/>
              </a:buClr>
              <a:buSzPts val="6800"/>
              <a:buFont typeface="Arial"/>
              <a:buNone/>
            </a:pPr>
            <a:endParaRPr sz="3700" b="1" i="1" u="sng">
              <a:highlight>
                <a:schemeClr val="lt1"/>
              </a:highlight>
              <a:latin typeface="Times New Roman"/>
              <a:ea typeface="Times New Roman"/>
              <a:cs typeface="Times New Roman"/>
              <a:sym typeface="Times New Roman"/>
            </a:endParaRPr>
          </a:p>
          <a:p>
            <a:pPr marL="0" lvl="0" indent="0" algn="ctr" rtl="0">
              <a:lnSpc>
                <a:spcPct val="150000"/>
              </a:lnSpc>
              <a:spcBef>
                <a:spcPts val="2000"/>
              </a:spcBef>
              <a:spcAft>
                <a:spcPts val="0"/>
              </a:spcAft>
              <a:buClr>
                <a:schemeClr val="dk1"/>
              </a:buClr>
              <a:buSzPts val="1100"/>
              <a:buFont typeface="Arial"/>
              <a:buNone/>
            </a:pPr>
            <a:r>
              <a:rPr lang="en-US" sz="3700" b="1" i="1" u="sng">
                <a:highlight>
                  <a:schemeClr val="lt1"/>
                </a:highlight>
                <a:latin typeface="Times New Roman"/>
                <a:ea typeface="Times New Roman"/>
                <a:cs typeface="Times New Roman"/>
                <a:sym typeface="Times New Roman"/>
              </a:rPr>
              <a:t>Identifying the gap in the market</a:t>
            </a:r>
            <a:endParaRPr sz="6100"/>
          </a:p>
        </p:txBody>
      </p:sp>
      <p:sp>
        <p:nvSpPr>
          <p:cNvPr id="108" name="Google Shape;108;p5"/>
          <p:cNvSpPr txBox="1">
            <a:spLocks noGrp="1"/>
          </p:cNvSpPr>
          <p:nvPr>
            <p:ph sz="half" idx="1"/>
          </p:nvPr>
        </p:nvSpPr>
        <p:spPr>
          <a:xfrm>
            <a:off x="838200" y="1474837"/>
            <a:ext cx="10921182" cy="4925963"/>
          </a:xfrm>
          <a:prstGeom prst="rect">
            <a:avLst/>
          </a:prstGeom>
          <a:noFill/>
          <a:ln>
            <a:noFill/>
          </a:ln>
        </p:spPr>
        <p:txBody>
          <a:bodyPr spcFirstLastPara="1" wrap="square" lIns="91425" tIns="45700" rIns="91425" bIns="45700" anchor="t" anchorCtr="0">
            <a:noAutofit/>
          </a:bodyPr>
          <a:lstStyle/>
          <a:p>
            <a:pPr marL="457200" lvl="0" indent="-329406" algn="just" rtl="0">
              <a:lnSpc>
                <a:spcPct val="200000"/>
              </a:lnSpc>
              <a:spcBef>
                <a:spcPts val="600"/>
              </a:spcBef>
              <a:spcAft>
                <a:spcPts val="0"/>
              </a:spcAft>
              <a:buSzPts val="1588"/>
              <a:buFont typeface="Times New Roman"/>
              <a:buChar char="●"/>
            </a:pPr>
            <a:r>
              <a:rPr lang="en-US" sz="1600" dirty="0">
                <a:highlight>
                  <a:schemeClr val="lt1"/>
                </a:highlight>
                <a:latin typeface="Times New Roman"/>
                <a:ea typeface="Times New Roman"/>
                <a:cs typeface="Times New Roman"/>
                <a:sym typeface="Times New Roman"/>
              </a:rPr>
              <a:t>Non-renewable resources and energy </a:t>
            </a:r>
            <a:r>
              <a:rPr lang="en-US" sz="1600" dirty="0" err="1">
                <a:highlight>
                  <a:schemeClr val="lt1"/>
                </a:highlight>
                <a:latin typeface="Times New Roman"/>
                <a:ea typeface="Times New Roman"/>
                <a:cs typeface="Times New Roman"/>
                <a:sym typeface="Times New Roman"/>
              </a:rPr>
              <a:t>energy</a:t>
            </a:r>
            <a:r>
              <a:rPr lang="en-US" sz="1600" dirty="0">
                <a:highlight>
                  <a:schemeClr val="lt1"/>
                </a:highlight>
                <a:latin typeface="Times New Roman"/>
                <a:ea typeface="Times New Roman"/>
                <a:cs typeface="Times New Roman"/>
                <a:sym typeface="Times New Roman"/>
              </a:rPr>
              <a:t> an important distributor to the carbon emissions of greenhouse gases that results in affecting nature.</a:t>
            </a:r>
            <a:endParaRPr sz="1600" dirty="0">
              <a:highlight>
                <a:schemeClr val="lt1"/>
              </a:highlight>
              <a:latin typeface="Times New Roman"/>
              <a:ea typeface="Times New Roman"/>
              <a:cs typeface="Times New Roman"/>
              <a:sym typeface="Times New Roman"/>
            </a:endParaRPr>
          </a:p>
          <a:p>
            <a:pPr marL="457200" lvl="0" indent="-329406" algn="just" rtl="0">
              <a:lnSpc>
                <a:spcPct val="200000"/>
              </a:lnSpc>
              <a:spcBef>
                <a:spcPts val="0"/>
              </a:spcBef>
              <a:spcAft>
                <a:spcPts val="0"/>
              </a:spcAft>
              <a:buSzPts val="1588"/>
              <a:buFont typeface="Times New Roman"/>
              <a:buChar char="●"/>
            </a:pPr>
            <a:r>
              <a:rPr lang="en-US" sz="1600" dirty="0">
                <a:highlight>
                  <a:schemeClr val="lt1"/>
                </a:highlight>
                <a:latin typeface="Times New Roman"/>
                <a:ea typeface="Times New Roman"/>
                <a:cs typeface="Times New Roman"/>
                <a:sym typeface="Times New Roman"/>
              </a:rPr>
              <a:t>On another hand, the utmost use of non-renewable energy resources of solar panels raises the problem of global warming as well as climate change (Yu </a:t>
            </a:r>
            <a:r>
              <a:rPr lang="en-US" sz="1600" i="1" dirty="0">
                <a:highlight>
                  <a:schemeClr val="lt1"/>
                </a:highlight>
                <a:latin typeface="Times New Roman"/>
                <a:ea typeface="Times New Roman"/>
                <a:cs typeface="Times New Roman"/>
                <a:sym typeface="Times New Roman"/>
              </a:rPr>
              <a:t>et al</a:t>
            </a:r>
            <a:r>
              <a:rPr lang="en-US" sz="1600" dirty="0">
                <a:highlight>
                  <a:schemeClr val="lt1"/>
                </a:highlight>
                <a:latin typeface="Times New Roman"/>
                <a:ea typeface="Times New Roman"/>
                <a:cs typeface="Times New Roman"/>
                <a:sym typeface="Times New Roman"/>
              </a:rPr>
              <a:t>. 2023). </a:t>
            </a:r>
            <a:endParaRPr sz="1600" dirty="0">
              <a:highlight>
                <a:schemeClr val="lt1"/>
              </a:highlight>
              <a:latin typeface="Times New Roman"/>
              <a:ea typeface="Times New Roman"/>
              <a:cs typeface="Times New Roman"/>
              <a:sym typeface="Times New Roman"/>
            </a:endParaRPr>
          </a:p>
          <a:p>
            <a:pPr marL="457200" lvl="0" indent="-329406" algn="just" rtl="0">
              <a:lnSpc>
                <a:spcPct val="200000"/>
              </a:lnSpc>
              <a:spcBef>
                <a:spcPts val="0"/>
              </a:spcBef>
              <a:spcAft>
                <a:spcPts val="0"/>
              </a:spcAft>
              <a:buSzPts val="1588"/>
              <a:buFont typeface="Times New Roman"/>
              <a:buChar char="●"/>
            </a:pPr>
            <a:r>
              <a:rPr lang="en-US" sz="1600" dirty="0">
                <a:highlight>
                  <a:schemeClr val="lt1"/>
                </a:highlight>
                <a:latin typeface="Times New Roman"/>
                <a:ea typeface="Times New Roman"/>
                <a:cs typeface="Times New Roman"/>
                <a:sym typeface="Times New Roman"/>
              </a:rPr>
              <a:t>To eliminate these issues,  the company implemented lower gas emissions in 41 countries of the European Union in the early years of 2005 (Yu </a:t>
            </a:r>
            <a:r>
              <a:rPr lang="en-US" sz="1600" i="1" dirty="0">
                <a:highlight>
                  <a:schemeClr val="lt1"/>
                </a:highlight>
                <a:latin typeface="Times New Roman"/>
                <a:ea typeface="Times New Roman"/>
                <a:cs typeface="Times New Roman"/>
                <a:sym typeface="Times New Roman"/>
              </a:rPr>
              <a:t>et al.</a:t>
            </a:r>
            <a:r>
              <a:rPr lang="en-US" sz="1600" dirty="0">
                <a:highlight>
                  <a:schemeClr val="lt1"/>
                </a:highlight>
                <a:latin typeface="Times New Roman"/>
                <a:ea typeface="Times New Roman"/>
                <a:cs typeface="Times New Roman"/>
                <a:sym typeface="Times New Roman"/>
              </a:rPr>
              <a:t> 2023).</a:t>
            </a:r>
            <a:endParaRPr sz="1600" dirty="0">
              <a:highlight>
                <a:schemeClr val="lt1"/>
              </a:highlight>
              <a:latin typeface="Times New Roman"/>
              <a:ea typeface="Times New Roman"/>
              <a:cs typeface="Times New Roman"/>
              <a:sym typeface="Times New Roman"/>
            </a:endParaRPr>
          </a:p>
          <a:p>
            <a:pPr marL="457200" lvl="0" indent="-329406" algn="just" rtl="0">
              <a:lnSpc>
                <a:spcPct val="200000"/>
              </a:lnSpc>
              <a:spcBef>
                <a:spcPts val="0"/>
              </a:spcBef>
              <a:spcAft>
                <a:spcPts val="0"/>
              </a:spcAft>
              <a:buSzPts val="1588"/>
              <a:buFont typeface="Times New Roman"/>
              <a:buChar char="●"/>
            </a:pPr>
            <a:r>
              <a:rPr lang="en-US" sz="1600" dirty="0">
                <a:highlight>
                  <a:schemeClr val="lt1"/>
                </a:highlight>
                <a:latin typeface="Times New Roman"/>
                <a:ea typeface="Times New Roman"/>
                <a:cs typeface="Times New Roman"/>
                <a:sym typeface="Times New Roman"/>
              </a:rPr>
              <a:t>The United Kingdom, for instance, recorded a substantial emission of 339,500,000 metric </a:t>
            </a:r>
            <a:r>
              <a:rPr lang="en-US" sz="1600" dirty="0" err="1">
                <a:highlight>
                  <a:schemeClr val="lt1"/>
                </a:highlight>
                <a:latin typeface="Times New Roman"/>
                <a:ea typeface="Times New Roman"/>
                <a:cs typeface="Times New Roman"/>
                <a:sym typeface="Times New Roman"/>
              </a:rPr>
              <a:t>tonnes</a:t>
            </a:r>
            <a:r>
              <a:rPr lang="en-US" sz="1600" dirty="0">
                <a:highlight>
                  <a:schemeClr val="lt1"/>
                </a:highlight>
                <a:latin typeface="Times New Roman"/>
                <a:ea typeface="Times New Roman"/>
                <a:cs typeface="Times New Roman"/>
                <a:sym typeface="Times New Roman"/>
              </a:rPr>
              <a:t> of carbon dioxide in the year 2021 (Statista, 2023). </a:t>
            </a:r>
            <a:endParaRPr sz="1600" dirty="0">
              <a:highlight>
                <a:schemeClr val="lt1"/>
              </a:highlight>
              <a:latin typeface="Times New Roman"/>
              <a:ea typeface="Times New Roman"/>
              <a:cs typeface="Times New Roman"/>
              <a:sym typeface="Times New Roman"/>
            </a:endParaRPr>
          </a:p>
          <a:p>
            <a:pPr marL="457200" lvl="0" indent="-329406" algn="just" rtl="0">
              <a:lnSpc>
                <a:spcPct val="200000"/>
              </a:lnSpc>
              <a:spcBef>
                <a:spcPts val="0"/>
              </a:spcBef>
              <a:spcAft>
                <a:spcPts val="0"/>
              </a:spcAft>
              <a:buSzPts val="1588"/>
              <a:buFont typeface="Times New Roman"/>
              <a:buChar char="●"/>
            </a:pPr>
            <a:r>
              <a:rPr lang="en-US" sz="1600" dirty="0">
                <a:highlight>
                  <a:schemeClr val="lt1"/>
                </a:highlight>
                <a:latin typeface="Times New Roman"/>
                <a:ea typeface="Times New Roman"/>
                <a:cs typeface="Times New Roman"/>
                <a:sym typeface="Times New Roman"/>
              </a:rPr>
              <a:t>Customer satisfaction is also important in promoting and sustaining renewable energy adoption (Hernandez </a:t>
            </a:r>
            <a:r>
              <a:rPr lang="en-US" sz="1600" i="1" dirty="0">
                <a:highlight>
                  <a:schemeClr val="lt1"/>
                </a:highlight>
                <a:latin typeface="Times New Roman"/>
                <a:ea typeface="Times New Roman"/>
                <a:cs typeface="Times New Roman"/>
                <a:sym typeface="Times New Roman"/>
              </a:rPr>
              <a:t>et al. </a:t>
            </a:r>
            <a:r>
              <a:rPr lang="en-US" sz="1600" dirty="0">
                <a:highlight>
                  <a:schemeClr val="lt1"/>
                </a:highlight>
                <a:latin typeface="Times New Roman"/>
                <a:ea typeface="Times New Roman"/>
                <a:cs typeface="Times New Roman"/>
                <a:sym typeface="Times New Roman"/>
              </a:rPr>
              <a:t>2019). </a:t>
            </a:r>
            <a:endParaRPr sz="1600" dirty="0">
              <a:highlight>
                <a:schemeClr val="lt1"/>
              </a:highlight>
              <a:latin typeface="Times New Roman"/>
              <a:ea typeface="Times New Roman"/>
              <a:cs typeface="Times New Roman"/>
              <a:sym typeface="Times New Roman"/>
            </a:endParaRPr>
          </a:p>
          <a:p>
            <a:pPr marL="228600" lvl="0" indent="-50800" algn="l" rtl="0">
              <a:lnSpc>
                <a:spcPct val="70000"/>
              </a:lnSpc>
              <a:spcBef>
                <a:spcPts val="0"/>
              </a:spcBef>
              <a:spcAft>
                <a:spcPts val="0"/>
              </a:spcAft>
              <a:buClr>
                <a:schemeClr val="dk1"/>
              </a:buClr>
              <a:buSzPts val="2590"/>
              <a:buNone/>
            </a:pPr>
            <a:endParaRPr sz="279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xfrm>
            <a:off x="899775" y="734500"/>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2000"/>
              </a:spcBef>
              <a:spcAft>
                <a:spcPts val="0"/>
              </a:spcAft>
              <a:buClr>
                <a:schemeClr val="dk1"/>
              </a:buClr>
              <a:buSzPts val="1100"/>
              <a:buFont typeface="Arial"/>
              <a:buNone/>
            </a:pPr>
            <a:r>
              <a:rPr lang="en-US" sz="2600" b="1" i="1" u="sng">
                <a:highlight>
                  <a:schemeClr val="lt1"/>
                </a:highlight>
                <a:latin typeface="Times New Roman"/>
                <a:ea typeface="Times New Roman"/>
                <a:cs typeface="Times New Roman"/>
                <a:sym typeface="Times New Roman"/>
              </a:rPr>
              <a:t>Brief discussion of the business idea/plan for mitigating risks of the market</a:t>
            </a:r>
            <a:endParaRPr sz="2600" b="1" i="1" u="sng">
              <a:highlight>
                <a:schemeClr val="lt1"/>
              </a:highlight>
              <a:latin typeface="Times New Roman"/>
              <a:ea typeface="Times New Roman"/>
              <a:cs typeface="Times New Roman"/>
              <a:sym typeface="Times New Roman"/>
            </a:endParaRPr>
          </a:p>
          <a:p>
            <a:pPr marL="0" lvl="0" indent="0" algn="ctr" rtl="0">
              <a:lnSpc>
                <a:spcPct val="90000"/>
              </a:lnSpc>
              <a:spcBef>
                <a:spcPts val="0"/>
              </a:spcBef>
              <a:spcAft>
                <a:spcPts val="0"/>
              </a:spcAft>
              <a:buClr>
                <a:schemeClr val="dk1"/>
              </a:buClr>
              <a:buSzPts val="4400"/>
              <a:buFont typeface="Calibri"/>
              <a:buNone/>
            </a:pPr>
            <a:endParaRPr sz="4900"/>
          </a:p>
        </p:txBody>
      </p:sp>
      <p:sp>
        <p:nvSpPr>
          <p:cNvPr id="115" name="Google Shape;115;p6"/>
          <p:cNvSpPr txBox="1">
            <a:spLocks noGrp="1"/>
          </p:cNvSpPr>
          <p:nvPr>
            <p:ph idx="1"/>
          </p:nvPr>
        </p:nvSpPr>
        <p:spPr>
          <a:xfrm>
            <a:off x="1166444" y="1703693"/>
            <a:ext cx="9603275" cy="3450613"/>
          </a:xfrm>
          <a:prstGeom prst="rect">
            <a:avLst/>
          </a:prstGeom>
          <a:noFill/>
          <a:ln>
            <a:noFill/>
          </a:ln>
        </p:spPr>
        <p:txBody>
          <a:bodyPr spcFirstLastPara="1" wrap="square" lIns="91425" tIns="45700" rIns="91425" bIns="45700" anchor="t" anchorCtr="0">
            <a:noAutofit/>
          </a:bodyPr>
          <a:lstStyle/>
          <a:p>
            <a:pPr marL="457200" lvl="0" indent="-381000" algn="just" rtl="0">
              <a:lnSpc>
                <a:spcPct val="250000"/>
              </a:lnSpc>
              <a:spcBef>
                <a:spcPts val="600"/>
              </a:spcBef>
              <a:spcAft>
                <a:spcPts val="0"/>
              </a:spcAft>
              <a:buSzPts val="2400"/>
              <a:buFont typeface="Times New Roman"/>
              <a:buChar char="●"/>
            </a:pPr>
            <a:r>
              <a:rPr lang="en-US" sz="1600" dirty="0">
                <a:highlight>
                  <a:schemeClr val="lt1"/>
                </a:highlight>
                <a:latin typeface="Times New Roman"/>
                <a:ea typeface="Times New Roman"/>
                <a:cs typeface="Times New Roman"/>
                <a:sym typeface="Times New Roman"/>
              </a:rPr>
              <a:t>The primary objective is to enhance the quality of the air by decreasing the reliance on fossil fuels. The company employs solar photovoltaic technology to offer its services to the UK community, as stated by Yu </a:t>
            </a:r>
            <a:r>
              <a:rPr lang="en-US" sz="1600" i="1" dirty="0">
                <a:highlight>
                  <a:schemeClr val="lt1"/>
                </a:highlight>
                <a:latin typeface="Times New Roman"/>
                <a:ea typeface="Times New Roman"/>
                <a:cs typeface="Times New Roman"/>
                <a:sym typeface="Times New Roman"/>
              </a:rPr>
              <a:t>et al</a:t>
            </a:r>
            <a:r>
              <a:rPr lang="en-US" sz="1600" dirty="0">
                <a:highlight>
                  <a:schemeClr val="lt1"/>
                </a:highlight>
                <a:latin typeface="Times New Roman"/>
                <a:ea typeface="Times New Roman"/>
                <a:cs typeface="Times New Roman"/>
                <a:sym typeface="Times New Roman"/>
              </a:rPr>
              <a:t>. (2023). </a:t>
            </a:r>
            <a:endParaRPr sz="1600" dirty="0">
              <a:highlight>
                <a:schemeClr val="lt1"/>
              </a:highlight>
              <a:latin typeface="Times New Roman"/>
              <a:ea typeface="Times New Roman"/>
              <a:cs typeface="Times New Roman"/>
              <a:sym typeface="Times New Roman"/>
            </a:endParaRPr>
          </a:p>
          <a:p>
            <a:pPr marL="457200" lvl="0" indent="-381000" algn="just" rtl="0">
              <a:lnSpc>
                <a:spcPct val="250000"/>
              </a:lnSpc>
              <a:spcBef>
                <a:spcPts val="0"/>
              </a:spcBef>
              <a:spcAft>
                <a:spcPts val="0"/>
              </a:spcAft>
              <a:buSzPts val="2400"/>
              <a:buFont typeface="Times New Roman"/>
              <a:buChar char="●"/>
            </a:pPr>
            <a:r>
              <a:rPr lang="en-US" sz="1600" dirty="0">
                <a:highlight>
                  <a:schemeClr val="lt1"/>
                </a:highlight>
                <a:latin typeface="Times New Roman"/>
                <a:ea typeface="Times New Roman"/>
                <a:cs typeface="Times New Roman"/>
                <a:sym typeface="Times New Roman"/>
              </a:rPr>
              <a:t>The company is driven by a mission to promote sustainability in the UK while preserving natural weather conditions.</a:t>
            </a:r>
            <a:endParaRPr sz="1600" dirty="0">
              <a:highlight>
                <a:schemeClr val="lt1"/>
              </a:highlight>
              <a:latin typeface="Times New Roman"/>
              <a:ea typeface="Times New Roman"/>
              <a:cs typeface="Times New Roman"/>
              <a:sym typeface="Times New Roman"/>
            </a:endParaRPr>
          </a:p>
          <a:p>
            <a:pPr marL="457200" lvl="0" indent="-381000" algn="just" rtl="0">
              <a:lnSpc>
                <a:spcPct val="250000"/>
              </a:lnSpc>
              <a:spcBef>
                <a:spcPts val="0"/>
              </a:spcBef>
              <a:spcAft>
                <a:spcPts val="0"/>
              </a:spcAft>
              <a:buSzPts val="2400"/>
              <a:buFont typeface="Times New Roman"/>
              <a:buChar char="●"/>
            </a:pPr>
            <a:r>
              <a:rPr lang="en-US" sz="1600" dirty="0">
                <a:highlight>
                  <a:schemeClr val="lt1"/>
                </a:highlight>
                <a:latin typeface="Times New Roman"/>
                <a:ea typeface="Times New Roman"/>
                <a:cs typeface="Times New Roman"/>
                <a:sym typeface="Times New Roman"/>
              </a:rPr>
              <a:t>The business plan seeks to establish environmental sustainability by fulfilling the community's energy needs (Hernandez </a:t>
            </a:r>
            <a:r>
              <a:rPr lang="en-US" sz="1600" i="1" dirty="0">
                <a:highlight>
                  <a:schemeClr val="lt1"/>
                </a:highlight>
                <a:latin typeface="Times New Roman"/>
                <a:ea typeface="Times New Roman"/>
                <a:cs typeface="Times New Roman"/>
                <a:sym typeface="Times New Roman"/>
              </a:rPr>
              <a:t>et al. </a:t>
            </a:r>
            <a:r>
              <a:rPr lang="en-US" sz="1600" dirty="0">
                <a:highlight>
                  <a:schemeClr val="lt1"/>
                </a:highlight>
                <a:latin typeface="Times New Roman"/>
                <a:ea typeface="Times New Roman"/>
                <a:cs typeface="Times New Roman"/>
                <a:sym typeface="Times New Roman"/>
              </a:rPr>
              <a:t>2019).</a:t>
            </a:r>
            <a:endParaRPr sz="1600" dirty="0">
              <a:highlight>
                <a:schemeClr val="lt1"/>
              </a:highlight>
              <a:latin typeface="Times New Roman"/>
              <a:ea typeface="Times New Roman"/>
              <a:cs typeface="Times New Roman"/>
              <a:sym typeface="Times New Roman"/>
            </a:endParaRPr>
          </a:p>
          <a:p>
            <a:pPr marL="228600" lvl="0" indent="-50800" algn="l" rtl="0">
              <a:lnSpc>
                <a:spcPct val="90000"/>
              </a:lnSpc>
              <a:spcBef>
                <a:spcPts val="0"/>
              </a:spcBef>
              <a:spcAft>
                <a:spcPts val="0"/>
              </a:spcAft>
              <a:buClr>
                <a:schemeClr val="dk1"/>
              </a:buClr>
              <a:buSzPts val="2800"/>
              <a:buNone/>
            </a:pPr>
            <a:endParaRPr sz="3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7"/>
          <p:cNvSpPr txBox="1">
            <a:spLocks noGrp="1"/>
          </p:cNvSpPr>
          <p:nvPr>
            <p:ph type="title"/>
          </p:nvPr>
        </p:nvSpPr>
        <p:spPr>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1100"/>
              <a:buFont typeface="Arial"/>
              <a:buNone/>
            </a:pPr>
            <a:r>
              <a:rPr lang="en-US" sz="3300" b="1" i="1" u="sng">
                <a:highlight>
                  <a:schemeClr val="lt1"/>
                </a:highlight>
                <a:latin typeface="Times New Roman"/>
                <a:ea typeface="Times New Roman"/>
                <a:cs typeface="Times New Roman"/>
                <a:sym typeface="Times New Roman"/>
              </a:rPr>
              <a:t>Purposed location of the business</a:t>
            </a:r>
            <a:endParaRPr sz="5500"/>
          </a:p>
        </p:txBody>
      </p:sp>
      <p:sp>
        <p:nvSpPr>
          <p:cNvPr id="121" name="Google Shape;121;p7"/>
          <p:cNvSpPr txBox="1">
            <a:spLocks noGrp="1"/>
          </p:cNvSpPr>
          <p:nvPr>
            <p:ph idx="1"/>
          </p:nvPr>
        </p:nvSpPr>
        <p:spPr>
          <a:xfrm>
            <a:off x="5131200" y="1825625"/>
            <a:ext cx="6796500" cy="4351200"/>
          </a:xfrm>
          <a:prstGeom prst="rect">
            <a:avLst/>
          </a:prstGeom>
          <a:noFill/>
          <a:ln>
            <a:noFill/>
          </a:ln>
        </p:spPr>
        <p:txBody>
          <a:bodyPr spcFirstLastPara="1" wrap="square" lIns="91425" tIns="45700" rIns="91425" bIns="45700" anchor="t" anchorCtr="0">
            <a:noAutofit/>
          </a:bodyPr>
          <a:lstStyle/>
          <a:p>
            <a:pPr marL="457200" lvl="0" indent="-361950" algn="just" rtl="0">
              <a:lnSpc>
                <a:spcPct val="250000"/>
              </a:lnSpc>
              <a:spcBef>
                <a:spcPts val="600"/>
              </a:spcBef>
              <a:spcAft>
                <a:spcPts val="0"/>
              </a:spcAft>
              <a:buSzPts val="2100"/>
              <a:buFont typeface="Times New Roman"/>
              <a:buChar char="●"/>
            </a:pPr>
            <a:r>
              <a:rPr lang="en-US" sz="1600" dirty="0">
                <a:highlight>
                  <a:schemeClr val="lt1"/>
                </a:highlight>
                <a:latin typeface="Times New Roman"/>
                <a:ea typeface="Times New Roman"/>
                <a:cs typeface="Times New Roman"/>
                <a:sym typeface="Times New Roman"/>
              </a:rPr>
              <a:t>London, UK selected for the company, solar energy business due to its potential to enhance sustainability and combat global warming. </a:t>
            </a:r>
            <a:endParaRPr sz="1600" dirty="0">
              <a:highlight>
                <a:schemeClr val="lt1"/>
              </a:highlight>
              <a:latin typeface="Times New Roman"/>
              <a:ea typeface="Times New Roman"/>
              <a:cs typeface="Times New Roman"/>
              <a:sym typeface="Times New Roman"/>
            </a:endParaRPr>
          </a:p>
          <a:p>
            <a:pPr marL="457200" lvl="0" indent="-361950" algn="just" rtl="0">
              <a:lnSpc>
                <a:spcPct val="250000"/>
              </a:lnSpc>
              <a:spcBef>
                <a:spcPts val="0"/>
              </a:spcBef>
              <a:spcAft>
                <a:spcPts val="0"/>
              </a:spcAft>
              <a:buSzPts val="2100"/>
              <a:buFont typeface="Times New Roman"/>
              <a:buChar char="●"/>
            </a:pPr>
            <a:r>
              <a:rPr lang="en-US" sz="1600" dirty="0">
                <a:highlight>
                  <a:schemeClr val="lt1"/>
                </a:highlight>
                <a:latin typeface="Times New Roman"/>
                <a:ea typeface="Times New Roman"/>
                <a:cs typeface="Times New Roman"/>
                <a:sym typeface="Times New Roman"/>
              </a:rPr>
              <a:t>The preference of developing industries in the UK using fossil fuels has led to increased pollution as well as carbon footprint. </a:t>
            </a:r>
            <a:endParaRPr sz="1600" dirty="0">
              <a:highlight>
                <a:schemeClr val="lt1"/>
              </a:highlight>
              <a:latin typeface="Times New Roman"/>
              <a:ea typeface="Times New Roman"/>
              <a:cs typeface="Times New Roman"/>
              <a:sym typeface="Times New Roman"/>
            </a:endParaRPr>
          </a:p>
          <a:p>
            <a:pPr marL="457200" lvl="0" indent="-361950" algn="just" rtl="0">
              <a:lnSpc>
                <a:spcPct val="250000"/>
              </a:lnSpc>
              <a:spcBef>
                <a:spcPts val="0"/>
              </a:spcBef>
              <a:spcAft>
                <a:spcPts val="0"/>
              </a:spcAft>
              <a:buSzPts val="2100"/>
              <a:buFont typeface="Times New Roman"/>
              <a:buChar char="●"/>
            </a:pPr>
            <a:r>
              <a:rPr lang="en-US" sz="1600" dirty="0">
                <a:highlight>
                  <a:schemeClr val="lt1"/>
                </a:highlight>
                <a:latin typeface="Times New Roman"/>
                <a:ea typeface="Times New Roman"/>
                <a:cs typeface="Times New Roman"/>
                <a:sym typeface="Times New Roman"/>
              </a:rPr>
              <a:t>Implementing the business plan in London aims to eliminate wastage and mitigate high pollution rates (</a:t>
            </a:r>
            <a:r>
              <a:rPr lang="en-US" sz="1600" dirty="0" err="1">
                <a:highlight>
                  <a:schemeClr val="lt1"/>
                </a:highlight>
                <a:latin typeface="Times New Roman"/>
                <a:ea typeface="Times New Roman"/>
                <a:cs typeface="Times New Roman"/>
                <a:sym typeface="Times New Roman"/>
              </a:rPr>
              <a:t>Siegert</a:t>
            </a:r>
            <a:r>
              <a:rPr lang="en-US" sz="1600" dirty="0">
                <a:highlight>
                  <a:schemeClr val="lt1"/>
                </a:highlight>
                <a:latin typeface="Times New Roman"/>
                <a:ea typeface="Times New Roman"/>
                <a:cs typeface="Times New Roman"/>
                <a:sym typeface="Times New Roman"/>
              </a:rPr>
              <a:t> </a:t>
            </a:r>
            <a:r>
              <a:rPr lang="en-US" sz="1600" i="1" dirty="0">
                <a:highlight>
                  <a:schemeClr val="lt1"/>
                </a:highlight>
                <a:latin typeface="Times New Roman"/>
                <a:ea typeface="Times New Roman"/>
                <a:cs typeface="Times New Roman"/>
                <a:sym typeface="Times New Roman"/>
              </a:rPr>
              <a:t>et al.</a:t>
            </a:r>
            <a:r>
              <a:rPr lang="en-US" sz="1600" dirty="0">
                <a:highlight>
                  <a:schemeClr val="lt1"/>
                </a:highlight>
                <a:latin typeface="Times New Roman"/>
                <a:ea typeface="Times New Roman"/>
                <a:cs typeface="Times New Roman"/>
                <a:sym typeface="Times New Roman"/>
              </a:rPr>
              <a:t> 2019). </a:t>
            </a:r>
            <a:endParaRPr sz="1600" dirty="0">
              <a:highlight>
                <a:schemeClr val="lt1"/>
              </a:highlight>
              <a:latin typeface="Times New Roman"/>
              <a:ea typeface="Times New Roman"/>
              <a:cs typeface="Times New Roman"/>
              <a:sym typeface="Times New Roman"/>
            </a:endParaRPr>
          </a:p>
          <a:p>
            <a:pPr marL="228600" lvl="0" indent="-50800" algn="l" rtl="0">
              <a:lnSpc>
                <a:spcPct val="90000"/>
              </a:lnSpc>
              <a:spcBef>
                <a:spcPts val="0"/>
              </a:spcBef>
              <a:spcAft>
                <a:spcPts val="0"/>
              </a:spcAft>
              <a:buClr>
                <a:schemeClr val="dk1"/>
              </a:buClr>
              <a:buSzPts val="2800"/>
              <a:buNone/>
            </a:pPr>
            <a:endParaRPr sz="3200" dirty="0"/>
          </a:p>
        </p:txBody>
      </p:sp>
      <p:pic>
        <p:nvPicPr>
          <p:cNvPr id="122" name="Google Shape;122;p7"/>
          <p:cNvPicPr preferRelativeResize="0"/>
          <p:nvPr/>
        </p:nvPicPr>
        <p:blipFill rotWithShape="1">
          <a:blip r:embed="rId3">
            <a:alphaModFix/>
          </a:blip>
          <a:srcRect b="9510"/>
          <a:stretch/>
        </p:blipFill>
        <p:spPr>
          <a:xfrm>
            <a:off x="152400" y="1843101"/>
            <a:ext cx="4978800" cy="32180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8"/>
          <p:cNvSpPr txBox="1">
            <a:spLocks noGrp="1"/>
          </p:cNvSpPr>
          <p:nvPr>
            <p:ph type="title"/>
          </p:nvPr>
        </p:nvSpPr>
        <p:spPr>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1100"/>
              <a:buFont typeface="Arial"/>
              <a:buNone/>
            </a:pPr>
            <a:r>
              <a:rPr lang="en-US" sz="3600" b="1" i="1" u="sng">
                <a:highlight>
                  <a:schemeClr val="lt1"/>
                </a:highlight>
                <a:latin typeface="Times New Roman"/>
                <a:ea typeface="Times New Roman"/>
                <a:cs typeface="Times New Roman"/>
                <a:sym typeface="Times New Roman"/>
              </a:rPr>
              <a:t>Legal entity and justification </a:t>
            </a:r>
            <a:endParaRPr sz="6100"/>
          </a:p>
        </p:txBody>
      </p:sp>
      <p:sp>
        <p:nvSpPr>
          <p:cNvPr id="128" name="Google Shape;128;p8"/>
          <p:cNvSpPr txBox="1">
            <a:spLocks noGrp="1"/>
          </p:cNvSpPr>
          <p:nvPr>
            <p:ph idx="1"/>
          </p:nvPr>
        </p:nvSpPr>
        <p:spPr>
          <a:xfrm>
            <a:off x="3998450" y="1825625"/>
            <a:ext cx="7355400" cy="4351200"/>
          </a:xfrm>
          <a:prstGeom prst="rect">
            <a:avLst/>
          </a:prstGeom>
          <a:noFill/>
          <a:ln>
            <a:noFill/>
          </a:ln>
        </p:spPr>
        <p:txBody>
          <a:bodyPr spcFirstLastPara="1" wrap="square" lIns="91425" tIns="45700" rIns="91425" bIns="45700" anchor="t" anchorCtr="0">
            <a:normAutofit/>
          </a:bodyPr>
          <a:lstStyle/>
          <a:p>
            <a:pPr marL="457200" lvl="0" indent="-390525" algn="just" rtl="0">
              <a:lnSpc>
                <a:spcPct val="250000"/>
              </a:lnSpc>
              <a:spcBef>
                <a:spcPts val="600"/>
              </a:spcBef>
              <a:spcAft>
                <a:spcPts val="0"/>
              </a:spcAft>
              <a:buSzPct val="100000"/>
              <a:buFont typeface="Times New Roman"/>
              <a:buChar char="●"/>
            </a:pPr>
            <a:r>
              <a:rPr lang="en-US" sz="1600" dirty="0">
                <a:highlight>
                  <a:schemeClr val="lt1"/>
                </a:highlight>
                <a:latin typeface="Times New Roman"/>
                <a:ea typeface="Times New Roman"/>
                <a:cs typeface="Times New Roman"/>
                <a:sym typeface="Times New Roman"/>
              </a:rPr>
              <a:t>The legal structure of the company is a private limited company. </a:t>
            </a:r>
            <a:endParaRPr sz="1600" dirty="0">
              <a:highlight>
                <a:schemeClr val="lt1"/>
              </a:highlight>
              <a:latin typeface="Times New Roman"/>
              <a:ea typeface="Times New Roman"/>
              <a:cs typeface="Times New Roman"/>
              <a:sym typeface="Times New Roman"/>
            </a:endParaRPr>
          </a:p>
          <a:p>
            <a:pPr marL="457200" lvl="0" indent="-390525" algn="just" rtl="0">
              <a:lnSpc>
                <a:spcPct val="250000"/>
              </a:lnSpc>
              <a:spcBef>
                <a:spcPts val="0"/>
              </a:spcBef>
              <a:spcAft>
                <a:spcPts val="0"/>
              </a:spcAft>
              <a:buSzPct val="100000"/>
              <a:buFont typeface="Times New Roman"/>
              <a:buChar char="●"/>
            </a:pPr>
            <a:r>
              <a:rPr lang="en-US" sz="1600" dirty="0">
                <a:highlight>
                  <a:schemeClr val="lt1"/>
                </a:highlight>
                <a:latin typeface="Times New Roman"/>
                <a:ea typeface="Times New Roman"/>
                <a:cs typeface="Times New Roman"/>
                <a:sym typeface="Times New Roman"/>
              </a:rPr>
              <a:t>Sundeck will be established as a private limited company in the UK market (London.gov.uk, 2023). </a:t>
            </a:r>
            <a:endParaRPr sz="1600" dirty="0">
              <a:highlight>
                <a:schemeClr val="lt1"/>
              </a:highlight>
              <a:latin typeface="Times New Roman"/>
              <a:ea typeface="Times New Roman"/>
              <a:cs typeface="Times New Roman"/>
              <a:sym typeface="Times New Roman"/>
            </a:endParaRPr>
          </a:p>
          <a:p>
            <a:pPr marL="457200" lvl="0" indent="-390525" algn="just" rtl="0">
              <a:lnSpc>
                <a:spcPct val="250000"/>
              </a:lnSpc>
              <a:spcBef>
                <a:spcPts val="0"/>
              </a:spcBef>
              <a:spcAft>
                <a:spcPts val="0"/>
              </a:spcAft>
              <a:buSzPct val="100000"/>
              <a:buFont typeface="Times New Roman"/>
              <a:buChar char="●"/>
            </a:pPr>
            <a:r>
              <a:rPr lang="en-US" sz="1600" dirty="0">
                <a:highlight>
                  <a:schemeClr val="lt1"/>
                </a:highlight>
                <a:latin typeface="Times New Roman"/>
                <a:ea typeface="Times New Roman"/>
                <a:cs typeface="Times New Roman"/>
                <a:sym typeface="Times New Roman"/>
              </a:rPr>
              <a:t>The Companies Act 2006 will serve as the regulatory framework governing the company Sundeck</a:t>
            </a:r>
            <a:endParaRPr sz="1600" dirty="0"/>
          </a:p>
        </p:txBody>
      </p:sp>
      <p:pic>
        <p:nvPicPr>
          <p:cNvPr id="129" name="Google Shape;129;p8"/>
          <p:cNvPicPr preferRelativeResize="0"/>
          <p:nvPr/>
        </p:nvPicPr>
        <p:blipFill>
          <a:blip r:embed="rId3">
            <a:alphaModFix/>
          </a:blip>
          <a:stretch>
            <a:fillRect/>
          </a:stretch>
        </p:blipFill>
        <p:spPr>
          <a:xfrm>
            <a:off x="152400" y="1843110"/>
            <a:ext cx="3981375" cy="39813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9"/>
          <p:cNvSpPr txBox="1">
            <a:spLocks noGrp="1"/>
          </p:cNvSpPr>
          <p:nvPr>
            <p:ph type="title"/>
          </p:nvPr>
        </p:nvSpPr>
        <p:spPr>
          <a:xfrm>
            <a:off x="838200" y="-479448"/>
            <a:ext cx="10515600" cy="15669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2000"/>
              </a:spcBef>
              <a:spcAft>
                <a:spcPts val="0"/>
              </a:spcAft>
              <a:buClr>
                <a:schemeClr val="dk1"/>
              </a:buClr>
              <a:buSzPts val="6800"/>
              <a:buFont typeface="Arial"/>
              <a:buNone/>
            </a:pPr>
            <a:endParaRPr sz="3700" b="1" i="1" u="sng">
              <a:highlight>
                <a:schemeClr val="lt1"/>
              </a:highlight>
              <a:latin typeface="Times New Roman"/>
              <a:ea typeface="Times New Roman"/>
              <a:cs typeface="Times New Roman"/>
              <a:sym typeface="Times New Roman"/>
            </a:endParaRPr>
          </a:p>
          <a:p>
            <a:pPr marL="0" lvl="0" indent="0" algn="ctr" rtl="0">
              <a:lnSpc>
                <a:spcPct val="150000"/>
              </a:lnSpc>
              <a:spcBef>
                <a:spcPts val="2000"/>
              </a:spcBef>
              <a:spcAft>
                <a:spcPts val="0"/>
              </a:spcAft>
              <a:buClr>
                <a:schemeClr val="dk1"/>
              </a:buClr>
              <a:buSzPts val="1100"/>
              <a:buFont typeface="Arial"/>
              <a:buNone/>
            </a:pPr>
            <a:r>
              <a:rPr lang="en-US" sz="3700" b="1" i="1" u="sng">
                <a:highlight>
                  <a:schemeClr val="lt1"/>
                </a:highlight>
                <a:latin typeface="Times New Roman"/>
                <a:ea typeface="Times New Roman"/>
                <a:cs typeface="Times New Roman"/>
                <a:sym typeface="Times New Roman"/>
              </a:rPr>
              <a:t>SWOT analysis of the business</a:t>
            </a:r>
            <a:endParaRPr sz="6000"/>
          </a:p>
        </p:txBody>
      </p:sp>
      <p:sp>
        <p:nvSpPr>
          <p:cNvPr id="135" name="Google Shape;135;p9"/>
          <p:cNvSpPr txBox="1">
            <a:spLocks noGrp="1"/>
          </p:cNvSpPr>
          <p:nvPr>
            <p:ph idx="1"/>
          </p:nvPr>
        </p:nvSpPr>
        <p:spPr>
          <a:xfrm>
            <a:off x="887450" y="1268999"/>
            <a:ext cx="10515600" cy="5397271"/>
          </a:xfrm>
          <a:prstGeom prst="rect">
            <a:avLst/>
          </a:prstGeom>
          <a:noFill/>
          <a:ln>
            <a:noFill/>
          </a:ln>
        </p:spPr>
        <p:txBody>
          <a:bodyPr spcFirstLastPara="1" wrap="square" lIns="91425" tIns="45700" rIns="91425" bIns="45700" anchor="t" anchorCtr="0">
            <a:noAutofit/>
          </a:bodyPr>
          <a:lstStyle/>
          <a:p>
            <a:pPr marL="457200" lvl="0" indent="-342900" algn="just" rtl="0">
              <a:lnSpc>
                <a:spcPct val="150000"/>
              </a:lnSpc>
              <a:spcBef>
                <a:spcPts val="600"/>
              </a:spcBef>
              <a:spcAft>
                <a:spcPts val="0"/>
              </a:spcAft>
              <a:buSzPts val="1800"/>
              <a:buFont typeface="Times New Roman"/>
              <a:buChar char="●"/>
            </a:pPr>
            <a:r>
              <a:rPr lang="en-US" sz="1600" b="1" i="1" u="sng" dirty="0">
                <a:highlight>
                  <a:schemeClr val="lt1"/>
                </a:highlight>
                <a:latin typeface="Times New Roman"/>
                <a:ea typeface="Times New Roman"/>
                <a:cs typeface="Times New Roman"/>
                <a:sym typeface="Times New Roman"/>
              </a:rPr>
              <a:t>Strengths:</a:t>
            </a:r>
            <a:r>
              <a:rPr lang="en-US" sz="1600" b="1" dirty="0">
                <a:highlight>
                  <a:schemeClr val="lt1"/>
                </a:highlight>
                <a:latin typeface="Times New Roman"/>
                <a:ea typeface="Times New Roman"/>
                <a:cs typeface="Times New Roman"/>
                <a:sym typeface="Times New Roman"/>
              </a:rPr>
              <a:t> </a:t>
            </a:r>
            <a:endParaRPr sz="1600" b="1"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Sundeck offers sustainable and clean energy resources to customers</a:t>
            </a:r>
            <a:endParaRPr sz="1600"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Providing clean and affordable energy, the company promotes environmental sustainability</a:t>
            </a:r>
            <a:endParaRPr sz="1600" dirty="0">
              <a:highlight>
                <a:schemeClr val="lt1"/>
              </a:highlight>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US" sz="1600" b="1" i="1" u="sng" dirty="0">
                <a:highlight>
                  <a:schemeClr val="lt1"/>
                </a:highlight>
                <a:latin typeface="Times New Roman"/>
                <a:ea typeface="Times New Roman"/>
                <a:cs typeface="Times New Roman"/>
                <a:sym typeface="Times New Roman"/>
              </a:rPr>
              <a:t>Weaknesses:</a:t>
            </a:r>
            <a:endParaRPr sz="1600" b="1" i="1" u="sng"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Sundeck faces initial high investment prices for setting up solar infrastructure, which might be a barrier</a:t>
            </a:r>
            <a:endParaRPr sz="1600"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The business is dependent on weather conditions, affecting energy generation, and customer satisfaction</a:t>
            </a:r>
            <a:endParaRPr sz="1600" dirty="0">
              <a:highlight>
                <a:schemeClr val="lt1"/>
              </a:highlight>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US" sz="1600" b="1" i="1" u="sng" dirty="0">
                <a:highlight>
                  <a:schemeClr val="lt1"/>
                </a:highlight>
                <a:latin typeface="Times New Roman"/>
                <a:ea typeface="Times New Roman"/>
                <a:cs typeface="Times New Roman"/>
                <a:sym typeface="Times New Roman"/>
              </a:rPr>
              <a:t>Opportunities:</a:t>
            </a:r>
            <a:endParaRPr sz="1600" b="1" i="1" u="sng"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London has a growing market for renewable energy, providing opportunities for expansion</a:t>
            </a:r>
            <a:endParaRPr sz="1600"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Increasing public awareness and challenges about environmental sustainability creates a </a:t>
            </a:r>
            <a:r>
              <a:rPr lang="en-US" sz="1600" dirty="0" err="1">
                <a:highlight>
                  <a:schemeClr val="lt1"/>
                </a:highlight>
                <a:latin typeface="Times New Roman"/>
                <a:ea typeface="Times New Roman"/>
                <a:cs typeface="Times New Roman"/>
                <a:sym typeface="Times New Roman"/>
              </a:rPr>
              <a:t>favourable</a:t>
            </a:r>
            <a:r>
              <a:rPr lang="en-US" sz="1600" dirty="0">
                <a:highlight>
                  <a:schemeClr val="lt1"/>
                </a:highlight>
                <a:latin typeface="Times New Roman"/>
                <a:ea typeface="Times New Roman"/>
                <a:cs typeface="Times New Roman"/>
                <a:sym typeface="Times New Roman"/>
              </a:rPr>
              <a:t> environment.</a:t>
            </a:r>
            <a:endParaRPr sz="1600" dirty="0">
              <a:highlight>
                <a:schemeClr val="lt1"/>
              </a:highlight>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US" sz="1600" b="1" i="1" u="sng" dirty="0">
                <a:highlight>
                  <a:schemeClr val="lt1"/>
                </a:highlight>
                <a:latin typeface="Times New Roman"/>
                <a:ea typeface="Times New Roman"/>
                <a:cs typeface="Times New Roman"/>
                <a:sym typeface="Times New Roman"/>
              </a:rPr>
              <a:t>Threats: </a:t>
            </a:r>
            <a:endParaRPr sz="1600" b="1" i="1" u="sng"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Fluctuations in government policies can affect the solar energy industry's stability and prospects.</a:t>
            </a:r>
            <a:endParaRPr sz="1600" dirty="0">
              <a:highlight>
                <a:schemeClr val="lt1"/>
              </a:highlight>
              <a:latin typeface="Times New Roman"/>
              <a:ea typeface="Times New Roman"/>
              <a:cs typeface="Times New Roman"/>
              <a:sym typeface="Times New Roman"/>
            </a:endParaRPr>
          </a:p>
          <a:p>
            <a:pPr marL="914400" lvl="0" indent="-342900" algn="just" rtl="0">
              <a:lnSpc>
                <a:spcPct val="150000"/>
              </a:lnSpc>
              <a:spcBef>
                <a:spcPts val="0"/>
              </a:spcBef>
              <a:spcAft>
                <a:spcPts val="0"/>
              </a:spcAft>
              <a:buSzPts val="1800"/>
              <a:buFont typeface="Times New Roman"/>
              <a:buAutoNum type="arabicPeriod"/>
            </a:pPr>
            <a:r>
              <a:rPr lang="en-US" sz="1600" dirty="0">
                <a:highlight>
                  <a:schemeClr val="lt1"/>
                </a:highlight>
                <a:latin typeface="Times New Roman"/>
                <a:ea typeface="Times New Roman"/>
                <a:cs typeface="Times New Roman"/>
                <a:sym typeface="Times New Roman"/>
              </a:rPr>
              <a:t>Economic downturns can reduce investments.</a:t>
            </a:r>
            <a:endParaRPr sz="1600" dirty="0">
              <a:highlight>
                <a:schemeClr val="lt1"/>
              </a:highlight>
              <a:latin typeface="Times New Roman"/>
              <a:ea typeface="Times New Roman"/>
              <a:cs typeface="Times New Roman"/>
              <a:sym typeface="Times New Roman"/>
            </a:endParaRPr>
          </a:p>
          <a:p>
            <a:pPr marL="0" lvl="0" indent="0" algn="ctr" rtl="0">
              <a:lnSpc>
                <a:spcPct val="80000"/>
              </a:lnSpc>
              <a:spcBef>
                <a:spcPts val="0"/>
              </a:spcBef>
              <a:spcAft>
                <a:spcPts val="0"/>
              </a:spcAft>
              <a:buClr>
                <a:schemeClr val="dk1"/>
              </a:buClr>
              <a:buSzPts val="6800"/>
              <a:buFont typeface="Arial"/>
              <a:buNone/>
            </a:pPr>
            <a:endParaRPr sz="5900" b="1" i="1" u="sng" dirty="0">
              <a:highlight>
                <a:schemeClr val="lt1"/>
              </a:highlight>
              <a:latin typeface="Times New Roman"/>
              <a:ea typeface="Times New Roman"/>
              <a:cs typeface="Times New Roman"/>
              <a:sym typeface="Times New Roman"/>
            </a:endParaRPr>
          </a:p>
          <a:p>
            <a:pPr marL="228600" lvl="0" indent="-50800" algn="l" rtl="0">
              <a:lnSpc>
                <a:spcPct val="70000"/>
              </a:lnSpc>
              <a:spcBef>
                <a:spcPts val="0"/>
              </a:spcBef>
              <a:spcAft>
                <a:spcPts val="0"/>
              </a:spcAft>
              <a:buClr>
                <a:schemeClr val="dk1"/>
              </a:buClr>
              <a:buSzPts val="2800"/>
              <a:buNone/>
            </a:pPr>
            <a:endParaRPr sz="3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0"/>
          <p:cNvSpPr txBox="1">
            <a:spLocks noGrp="1"/>
          </p:cNvSpPr>
          <p:nvPr>
            <p:ph type="title"/>
          </p:nvPr>
        </p:nvSpPr>
        <p:spPr>
          <a:xfrm>
            <a:off x="1294362" y="342420"/>
            <a:ext cx="9603275" cy="1049235"/>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6800"/>
              <a:buFont typeface="Arial"/>
              <a:buNone/>
            </a:pPr>
            <a:r>
              <a:rPr lang="en-US" sz="2500" b="1" i="1" u="sng" dirty="0">
                <a:highlight>
                  <a:schemeClr val="lt1"/>
                </a:highlight>
                <a:latin typeface="Times New Roman"/>
                <a:ea typeface="Times New Roman"/>
                <a:cs typeface="Times New Roman"/>
                <a:sym typeface="Times New Roman"/>
              </a:rPr>
              <a:t>Explanation of the target market strategies with suitable strategy to adopt for capturing the business’s target</a:t>
            </a:r>
            <a:endParaRPr sz="5200" dirty="0"/>
          </a:p>
        </p:txBody>
      </p:sp>
      <p:sp>
        <p:nvSpPr>
          <p:cNvPr id="141" name="Google Shape;141;p10"/>
          <p:cNvSpPr txBox="1">
            <a:spLocks noGrp="1"/>
          </p:cNvSpPr>
          <p:nvPr>
            <p:ph idx="1"/>
          </p:nvPr>
        </p:nvSpPr>
        <p:spPr>
          <a:prstGeom prst="rect">
            <a:avLst/>
          </a:prstGeom>
          <a:noFill/>
          <a:ln>
            <a:noFill/>
          </a:ln>
        </p:spPr>
        <p:txBody>
          <a:bodyPr spcFirstLastPara="1" wrap="square" lIns="91425" tIns="45700" rIns="91425" bIns="45700" anchor="t" anchorCtr="0">
            <a:noAutofit/>
          </a:bodyPr>
          <a:lstStyle/>
          <a:p>
            <a:pPr marL="457200" lvl="0" indent="-381000" algn="just" rtl="0">
              <a:lnSpc>
                <a:spcPct val="200000"/>
              </a:lnSpc>
              <a:spcBef>
                <a:spcPts val="600"/>
              </a:spcBef>
              <a:spcAft>
                <a:spcPts val="0"/>
              </a:spcAft>
              <a:buSzPts val="2400"/>
              <a:buFont typeface="Times New Roman"/>
              <a:buChar char="●"/>
            </a:pPr>
            <a:r>
              <a:rPr lang="en-US" sz="1600" b="1" i="1" u="sng" dirty="0">
                <a:highlight>
                  <a:schemeClr val="lt1"/>
                </a:highlight>
                <a:latin typeface="Times New Roman"/>
                <a:ea typeface="Times New Roman"/>
                <a:cs typeface="Times New Roman"/>
                <a:sym typeface="Times New Roman"/>
              </a:rPr>
              <a:t>Segment:</a:t>
            </a:r>
            <a:endParaRPr sz="1600" b="1" i="1" u="sng" dirty="0">
              <a:highlight>
                <a:schemeClr val="lt1"/>
              </a:highlight>
              <a:latin typeface="Times New Roman"/>
              <a:ea typeface="Times New Roman"/>
              <a:cs typeface="Times New Roman"/>
              <a:sym typeface="Times New Roman"/>
            </a:endParaRPr>
          </a:p>
          <a:p>
            <a:pPr marL="914400" lvl="0" indent="-381000" algn="just" rtl="0">
              <a:lnSpc>
                <a:spcPct val="200000"/>
              </a:lnSpc>
              <a:spcBef>
                <a:spcPts val="0"/>
              </a:spcBef>
              <a:spcAft>
                <a:spcPts val="0"/>
              </a:spcAft>
              <a:buSzPts val="2400"/>
              <a:buFont typeface="Times New Roman"/>
              <a:buAutoNum type="arabicPeriod"/>
            </a:pPr>
            <a:r>
              <a:rPr lang="en-US" sz="1600" dirty="0">
                <a:highlight>
                  <a:schemeClr val="lt1"/>
                </a:highlight>
                <a:latin typeface="Times New Roman"/>
                <a:ea typeface="Times New Roman"/>
                <a:cs typeface="Times New Roman"/>
                <a:sym typeface="Times New Roman"/>
              </a:rPr>
              <a:t>Demographic segments of Sundeck target both residential and commercial customers</a:t>
            </a:r>
            <a:endParaRPr sz="1600" dirty="0">
              <a:highlight>
                <a:schemeClr val="lt1"/>
              </a:highlight>
              <a:latin typeface="Times New Roman"/>
              <a:ea typeface="Times New Roman"/>
              <a:cs typeface="Times New Roman"/>
              <a:sym typeface="Times New Roman"/>
            </a:endParaRPr>
          </a:p>
          <a:p>
            <a:pPr marL="457200" lvl="0" indent="-381000" algn="just" rtl="0">
              <a:lnSpc>
                <a:spcPct val="200000"/>
              </a:lnSpc>
              <a:spcBef>
                <a:spcPts val="0"/>
              </a:spcBef>
              <a:spcAft>
                <a:spcPts val="0"/>
              </a:spcAft>
              <a:buSzPts val="2400"/>
              <a:buFont typeface="Times New Roman"/>
              <a:buChar char="●"/>
            </a:pPr>
            <a:r>
              <a:rPr lang="en-US" sz="1600" b="1" i="1" u="sng" dirty="0">
                <a:highlight>
                  <a:schemeClr val="lt1"/>
                </a:highlight>
                <a:latin typeface="Times New Roman"/>
                <a:ea typeface="Times New Roman"/>
                <a:cs typeface="Times New Roman"/>
                <a:sym typeface="Times New Roman"/>
              </a:rPr>
              <a:t>Targeting</a:t>
            </a:r>
            <a:r>
              <a:rPr lang="en-US" sz="1600" i="1" dirty="0">
                <a:highlight>
                  <a:schemeClr val="lt1"/>
                </a:highlight>
                <a:latin typeface="Times New Roman"/>
                <a:ea typeface="Times New Roman"/>
                <a:cs typeface="Times New Roman"/>
                <a:sym typeface="Times New Roman"/>
              </a:rPr>
              <a:t>:</a:t>
            </a:r>
            <a:endParaRPr sz="1600" i="1" dirty="0">
              <a:highlight>
                <a:schemeClr val="lt1"/>
              </a:highlight>
              <a:latin typeface="Times New Roman"/>
              <a:ea typeface="Times New Roman"/>
              <a:cs typeface="Times New Roman"/>
              <a:sym typeface="Times New Roman"/>
            </a:endParaRPr>
          </a:p>
          <a:p>
            <a:pPr marL="914400" lvl="0" indent="-381000" algn="just" rtl="0">
              <a:lnSpc>
                <a:spcPct val="200000"/>
              </a:lnSpc>
              <a:spcBef>
                <a:spcPts val="0"/>
              </a:spcBef>
              <a:spcAft>
                <a:spcPts val="0"/>
              </a:spcAft>
              <a:buSzPts val="2400"/>
              <a:buFont typeface="Times New Roman"/>
              <a:buAutoNum type="arabicPeriod"/>
            </a:pPr>
            <a:r>
              <a:rPr lang="en-US" sz="1600" dirty="0">
                <a:highlight>
                  <a:schemeClr val="lt1"/>
                </a:highlight>
                <a:latin typeface="Times New Roman"/>
                <a:ea typeface="Times New Roman"/>
                <a:cs typeface="Times New Roman"/>
                <a:sym typeface="Times New Roman"/>
              </a:rPr>
              <a:t>Suburban and urban areas in London are the primary focus of service delivery (Thomas and George, 2021).</a:t>
            </a:r>
            <a:endParaRPr sz="1600" dirty="0">
              <a:highlight>
                <a:schemeClr val="lt1"/>
              </a:highlight>
              <a:latin typeface="Times New Roman"/>
              <a:ea typeface="Times New Roman"/>
              <a:cs typeface="Times New Roman"/>
              <a:sym typeface="Times New Roman"/>
            </a:endParaRPr>
          </a:p>
          <a:p>
            <a:pPr marL="457200" lvl="0" indent="-381000" algn="just" rtl="0">
              <a:lnSpc>
                <a:spcPct val="200000"/>
              </a:lnSpc>
              <a:spcBef>
                <a:spcPts val="0"/>
              </a:spcBef>
              <a:spcAft>
                <a:spcPts val="0"/>
              </a:spcAft>
              <a:buSzPts val="2400"/>
              <a:buFont typeface="Times New Roman"/>
              <a:buChar char="●"/>
            </a:pPr>
            <a:r>
              <a:rPr lang="en-US" sz="1600" b="1" i="1" u="sng" dirty="0">
                <a:highlight>
                  <a:schemeClr val="lt1"/>
                </a:highlight>
                <a:latin typeface="Times New Roman"/>
                <a:ea typeface="Times New Roman"/>
                <a:cs typeface="Times New Roman"/>
                <a:sym typeface="Times New Roman"/>
              </a:rPr>
              <a:t>Positioning</a:t>
            </a:r>
            <a:r>
              <a:rPr lang="en-US" sz="1600" i="1" u="sng" dirty="0">
                <a:highlight>
                  <a:schemeClr val="lt1"/>
                </a:highlight>
                <a:latin typeface="Times New Roman"/>
                <a:ea typeface="Times New Roman"/>
                <a:cs typeface="Times New Roman"/>
                <a:sym typeface="Times New Roman"/>
              </a:rPr>
              <a:t>:</a:t>
            </a:r>
            <a:endParaRPr sz="1600" i="1" u="sng" dirty="0">
              <a:highlight>
                <a:schemeClr val="lt1"/>
              </a:highlight>
              <a:latin typeface="Times New Roman"/>
              <a:ea typeface="Times New Roman"/>
              <a:cs typeface="Times New Roman"/>
              <a:sym typeface="Times New Roman"/>
            </a:endParaRPr>
          </a:p>
          <a:p>
            <a:pPr marL="914400" lvl="0" indent="-381000" algn="just" rtl="0">
              <a:lnSpc>
                <a:spcPct val="200000"/>
              </a:lnSpc>
              <a:spcBef>
                <a:spcPts val="0"/>
              </a:spcBef>
              <a:spcAft>
                <a:spcPts val="0"/>
              </a:spcAft>
              <a:buSzPts val="2400"/>
              <a:buFont typeface="Times New Roman"/>
              <a:buAutoNum type="arabicPeriod"/>
            </a:pPr>
            <a:r>
              <a:rPr lang="en-US" sz="1600" dirty="0">
                <a:highlight>
                  <a:schemeClr val="lt1"/>
                </a:highlight>
                <a:latin typeface="Times New Roman"/>
                <a:ea typeface="Times New Roman"/>
                <a:cs typeface="Times New Roman"/>
                <a:sym typeface="Times New Roman"/>
              </a:rPr>
              <a:t>Sundeck positions itself as an eco-friendly energy provider </a:t>
            </a:r>
            <a:endParaRPr sz="1600" dirty="0">
              <a:highlight>
                <a:schemeClr val="lt1"/>
              </a:highlight>
              <a:latin typeface="Times New Roman"/>
              <a:ea typeface="Times New Roman"/>
              <a:cs typeface="Times New Roman"/>
              <a:sym typeface="Times New Roman"/>
            </a:endParaRPr>
          </a:p>
          <a:p>
            <a:pPr marL="457200" lvl="0" indent="-381000" algn="just" rtl="0">
              <a:lnSpc>
                <a:spcPct val="200000"/>
              </a:lnSpc>
              <a:spcBef>
                <a:spcPts val="0"/>
              </a:spcBef>
              <a:spcAft>
                <a:spcPts val="0"/>
              </a:spcAft>
              <a:buSzPts val="2400"/>
              <a:buFont typeface="Times New Roman"/>
              <a:buChar char="●"/>
            </a:pPr>
            <a:r>
              <a:rPr lang="en-US" sz="1600" b="1" i="1" u="sng" dirty="0">
                <a:highlight>
                  <a:schemeClr val="lt1"/>
                </a:highlight>
                <a:latin typeface="Times New Roman"/>
                <a:ea typeface="Times New Roman"/>
                <a:cs typeface="Times New Roman"/>
                <a:sym typeface="Times New Roman"/>
              </a:rPr>
              <a:t>Strategies</a:t>
            </a:r>
            <a:r>
              <a:rPr lang="en-US" sz="1600" i="1" u="sng" dirty="0">
                <a:highlight>
                  <a:schemeClr val="lt1"/>
                </a:highlight>
                <a:latin typeface="Times New Roman"/>
                <a:ea typeface="Times New Roman"/>
                <a:cs typeface="Times New Roman"/>
                <a:sym typeface="Times New Roman"/>
              </a:rPr>
              <a:t>:</a:t>
            </a:r>
            <a:endParaRPr sz="1600" i="1" u="sng" dirty="0">
              <a:highlight>
                <a:schemeClr val="lt1"/>
              </a:highlight>
              <a:latin typeface="Times New Roman"/>
              <a:ea typeface="Times New Roman"/>
              <a:cs typeface="Times New Roman"/>
              <a:sym typeface="Times New Roman"/>
            </a:endParaRPr>
          </a:p>
          <a:p>
            <a:pPr marL="914400" lvl="0" indent="-381000" algn="just" rtl="0">
              <a:lnSpc>
                <a:spcPct val="200000"/>
              </a:lnSpc>
              <a:spcBef>
                <a:spcPts val="0"/>
              </a:spcBef>
              <a:spcAft>
                <a:spcPts val="0"/>
              </a:spcAft>
              <a:buSzPts val="2400"/>
              <a:buFont typeface="Times New Roman"/>
              <a:buAutoNum type="arabicPeriod"/>
            </a:pPr>
            <a:r>
              <a:rPr lang="en-US" sz="1600" dirty="0">
                <a:highlight>
                  <a:schemeClr val="lt1"/>
                </a:highlight>
                <a:latin typeface="Times New Roman"/>
                <a:ea typeface="Times New Roman"/>
                <a:cs typeface="Times New Roman"/>
                <a:sym typeface="Times New Roman"/>
              </a:rPr>
              <a:t>Implement targeted marketing campaigns to reach potential customers.</a:t>
            </a:r>
            <a:endParaRPr sz="1600" b="1" dirty="0">
              <a:highlight>
                <a:schemeClr val="lt1"/>
              </a:highlight>
              <a:latin typeface="Times New Roman"/>
              <a:ea typeface="Times New Roman"/>
              <a:cs typeface="Times New Roman"/>
              <a:sym typeface="Times New Roman"/>
            </a:endParaRPr>
          </a:p>
          <a:p>
            <a:pPr marL="228600" lvl="0" indent="-50800" algn="l" rtl="0">
              <a:lnSpc>
                <a:spcPct val="90000"/>
              </a:lnSpc>
              <a:spcBef>
                <a:spcPts val="0"/>
              </a:spcBef>
              <a:spcAft>
                <a:spcPts val="0"/>
              </a:spcAft>
              <a:buClr>
                <a:schemeClr val="dk1"/>
              </a:buClr>
              <a:buSzPts val="2800"/>
              <a:buNone/>
            </a:pPr>
            <a:endParaRPr sz="3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1"/>
          <p:cNvSpPr txBox="1">
            <a:spLocks noGrp="1"/>
          </p:cNvSpPr>
          <p:nvPr>
            <p:ph type="title"/>
          </p:nvPr>
        </p:nvSpPr>
        <p:spPr>
          <a:xfrm>
            <a:off x="1137224" y="97547"/>
            <a:ext cx="9603275" cy="1049235"/>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1100"/>
              <a:buFont typeface="Arial"/>
              <a:buNone/>
            </a:pPr>
            <a:r>
              <a:rPr lang="en-US" sz="3200" b="1" i="1" u="sng" dirty="0">
                <a:highlight>
                  <a:schemeClr val="lt1"/>
                </a:highlight>
                <a:latin typeface="Times New Roman"/>
                <a:ea typeface="Times New Roman"/>
                <a:cs typeface="Times New Roman"/>
                <a:sym typeface="Times New Roman"/>
              </a:rPr>
              <a:t>Funding and budgeting plans with the requirements </a:t>
            </a:r>
            <a:endParaRPr sz="5500" dirty="0">
              <a:highlight>
                <a:schemeClr val="lt1"/>
              </a:highlight>
            </a:endParaRPr>
          </a:p>
        </p:txBody>
      </p:sp>
      <p:graphicFrame>
        <p:nvGraphicFramePr>
          <p:cNvPr id="147" name="Google Shape;147;p11"/>
          <p:cNvGraphicFramePr/>
          <p:nvPr>
            <p:extLst>
              <p:ext uri="{D42A27DB-BD31-4B8C-83A1-F6EECF244321}">
                <p14:modId xmlns:p14="http://schemas.microsoft.com/office/powerpoint/2010/main" val="2423947414"/>
              </p:ext>
            </p:extLst>
          </p:nvPr>
        </p:nvGraphicFramePr>
        <p:xfrm>
          <a:off x="1137225" y="1476681"/>
          <a:ext cx="9917550" cy="4719825"/>
        </p:xfrm>
        <a:graphic>
          <a:graphicData uri="http://schemas.openxmlformats.org/drawingml/2006/table">
            <a:tbl>
              <a:tblPr>
                <a:noFill/>
                <a:tableStyleId>{66DB4EB2-E686-412C-BE97-E9AD20C068B2}</a:tableStyleId>
              </a:tblPr>
              <a:tblGrid>
                <a:gridCol w="1683475">
                  <a:extLst>
                    <a:ext uri="{9D8B030D-6E8A-4147-A177-3AD203B41FA5}">
                      <a16:colId xmlns:a16="http://schemas.microsoft.com/office/drawing/2014/main" val="20000"/>
                    </a:ext>
                  </a:extLst>
                </a:gridCol>
                <a:gridCol w="1633450">
                  <a:extLst>
                    <a:ext uri="{9D8B030D-6E8A-4147-A177-3AD203B41FA5}">
                      <a16:colId xmlns:a16="http://schemas.microsoft.com/office/drawing/2014/main" val="20001"/>
                    </a:ext>
                  </a:extLst>
                </a:gridCol>
                <a:gridCol w="1200150">
                  <a:extLst>
                    <a:ext uri="{9D8B030D-6E8A-4147-A177-3AD203B41FA5}">
                      <a16:colId xmlns:a16="http://schemas.microsoft.com/office/drawing/2014/main" val="20002"/>
                    </a:ext>
                  </a:extLst>
                </a:gridCol>
                <a:gridCol w="1150075">
                  <a:extLst>
                    <a:ext uri="{9D8B030D-6E8A-4147-A177-3AD203B41FA5}">
                      <a16:colId xmlns:a16="http://schemas.microsoft.com/office/drawing/2014/main" val="20003"/>
                    </a:ext>
                  </a:extLst>
                </a:gridCol>
                <a:gridCol w="1416800">
                  <a:extLst>
                    <a:ext uri="{9D8B030D-6E8A-4147-A177-3AD203B41FA5}">
                      <a16:colId xmlns:a16="http://schemas.microsoft.com/office/drawing/2014/main" val="20004"/>
                    </a:ext>
                  </a:extLst>
                </a:gridCol>
                <a:gridCol w="1416800">
                  <a:extLst>
                    <a:ext uri="{9D8B030D-6E8A-4147-A177-3AD203B41FA5}">
                      <a16:colId xmlns:a16="http://schemas.microsoft.com/office/drawing/2014/main" val="20005"/>
                    </a:ext>
                  </a:extLst>
                </a:gridCol>
                <a:gridCol w="1416800">
                  <a:extLst>
                    <a:ext uri="{9D8B030D-6E8A-4147-A177-3AD203B41FA5}">
                      <a16:colId xmlns:a16="http://schemas.microsoft.com/office/drawing/2014/main" val="20006"/>
                    </a:ext>
                  </a:extLst>
                </a:gridCol>
              </a:tblGrid>
              <a:tr h="384700">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Category</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Description</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2024</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2025</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2026</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2027</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dirty="0">
                          <a:latin typeface="Times New Roman"/>
                          <a:ea typeface="Times New Roman"/>
                          <a:cs typeface="Times New Roman"/>
                          <a:sym typeface="Times New Roman"/>
                        </a:rPr>
                        <a:t>2028</a:t>
                      </a:r>
                      <a:endParaRPr sz="1200" b="1"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6117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Sales of solar power</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Revenue based on solar power services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£1240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£1270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£1290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6117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Maintaining contracts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Income based on the maintenance contracts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£750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£780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£790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£800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£820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38470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Income</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Total income generated</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£1950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£2020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£2060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£2080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£2110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8387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Cost of the solar equipment</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Cost of related equipment and solar panels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£90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r h="66475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dirty="0">
                          <a:latin typeface="Times New Roman"/>
                          <a:ea typeface="Times New Roman"/>
                          <a:cs typeface="Times New Roman"/>
                          <a:sym typeface="Times New Roman"/>
                        </a:rPr>
                        <a:t>Installation expenses</a:t>
                      </a:r>
                      <a:endParaRPr sz="12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Costs regarding setting up the solar system</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£70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£90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£110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5"/>
                  </a:ext>
                </a:extLst>
              </a:tr>
              <a:tr h="6117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Promotion and Marketing </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Promotional expenses and advertising</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£120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£130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£140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6"/>
                  </a:ext>
                </a:extLst>
              </a:tr>
              <a:tr h="61172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Salaries of staff</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Benefits and salaries for staff</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£70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£80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£90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dirty="0">
                          <a:latin typeface="Times New Roman"/>
                          <a:ea typeface="Times New Roman"/>
                          <a:cs typeface="Times New Roman"/>
                          <a:sym typeface="Times New Roman"/>
                        </a:rPr>
                        <a:t>£110</a:t>
                      </a:r>
                      <a:endParaRPr sz="1200"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graphicFrame>
        <p:nvGraphicFramePr>
          <p:cNvPr id="152" name="Google Shape;152;p12"/>
          <p:cNvGraphicFramePr/>
          <p:nvPr>
            <p:extLst>
              <p:ext uri="{D42A27DB-BD31-4B8C-83A1-F6EECF244321}">
                <p14:modId xmlns:p14="http://schemas.microsoft.com/office/powerpoint/2010/main" val="2018222093"/>
              </p:ext>
            </p:extLst>
          </p:nvPr>
        </p:nvGraphicFramePr>
        <p:xfrm>
          <a:off x="716864" y="277421"/>
          <a:ext cx="10957875" cy="5850100"/>
        </p:xfrm>
        <a:graphic>
          <a:graphicData uri="http://schemas.openxmlformats.org/drawingml/2006/table">
            <a:tbl>
              <a:tblPr>
                <a:noFill/>
                <a:tableStyleId>{66DB4EB2-E686-412C-BE97-E9AD20C068B2}</a:tableStyleId>
              </a:tblPr>
              <a:tblGrid>
                <a:gridCol w="1860075">
                  <a:extLst>
                    <a:ext uri="{9D8B030D-6E8A-4147-A177-3AD203B41FA5}">
                      <a16:colId xmlns:a16="http://schemas.microsoft.com/office/drawing/2014/main" val="20000"/>
                    </a:ext>
                  </a:extLst>
                </a:gridCol>
                <a:gridCol w="1804800">
                  <a:extLst>
                    <a:ext uri="{9D8B030D-6E8A-4147-A177-3AD203B41FA5}">
                      <a16:colId xmlns:a16="http://schemas.microsoft.com/office/drawing/2014/main" val="20001"/>
                    </a:ext>
                  </a:extLst>
                </a:gridCol>
                <a:gridCol w="1326050">
                  <a:extLst>
                    <a:ext uri="{9D8B030D-6E8A-4147-A177-3AD203B41FA5}">
                      <a16:colId xmlns:a16="http://schemas.microsoft.com/office/drawing/2014/main" val="20002"/>
                    </a:ext>
                  </a:extLst>
                </a:gridCol>
                <a:gridCol w="1270750">
                  <a:extLst>
                    <a:ext uri="{9D8B030D-6E8A-4147-A177-3AD203B41FA5}">
                      <a16:colId xmlns:a16="http://schemas.microsoft.com/office/drawing/2014/main" val="20003"/>
                    </a:ext>
                  </a:extLst>
                </a:gridCol>
                <a:gridCol w="1565400">
                  <a:extLst>
                    <a:ext uri="{9D8B030D-6E8A-4147-A177-3AD203B41FA5}">
                      <a16:colId xmlns:a16="http://schemas.microsoft.com/office/drawing/2014/main" val="20004"/>
                    </a:ext>
                  </a:extLst>
                </a:gridCol>
                <a:gridCol w="1565400">
                  <a:extLst>
                    <a:ext uri="{9D8B030D-6E8A-4147-A177-3AD203B41FA5}">
                      <a16:colId xmlns:a16="http://schemas.microsoft.com/office/drawing/2014/main" val="20005"/>
                    </a:ext>
                  </a:extLst>
                </a:gridCol>
                <a:gridCol w="1565400">
                  <a:extLst>
                    <a:ext uri="{9D8B030D-6E8A-4147-A177-3AD203B41FA5}">
                      <a16:colId xmlns:a16="http://schemas.microsoft.com/office/drawing/2014/main" val="20006"/>
                    </a:ext>
                  </a:extLst>
                </a:gridCol>
              </a:tblGrid>
              <a:tr h="69885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Maintenance cost</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Maintaining solar systems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43950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Operating costs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Operating expenses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43950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Total expenses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£330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£370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£410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£450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£490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43950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Net profit</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£1620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£1650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£1650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£1630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£1620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698850">
                <a:tc>
                  <a:txBody>
                    <a:bodyPr/>
                    <a:lstStyle/>
                    <a:p>
                      <a:pPr marL="0" marR="0" lvl="0" indent="0" algn="l" rtl="0">
                        <a:lnSpc>
                          <a:spcPct val="100000"/>
                        </a:lnSpc>
                        <a:spcBef>
                          <a:spcPts val="0"/>
                        </a:spcBef>
                        <a:spcAft>
                          <a:spcPts val="0"/>
                        </a:spcAft>
                        <a:buClr>
                          <a:srgbClr val="000000"/>
                        </a:buClr>
                        <a:buSzPts val="1200"/>
                        <a:buFont typeface="Arial"/>
                        <a:buNone/>
                      </a:pPr>
                      <a:r>
                        <a:rPr lang="en-US" sz="1200" b="1" u="none" strike="noStrike" cap="none">
                          <a:latin typeface="Times New Roman"/>
                          <a:ea typeface="Times New Roman"/>
                          <a:cs typeface="Times New Roman"/>
                          <a:sym typeface="Times New Roman"/>
                        </a:rPr>
                        <a:t>Funding requirements</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r h="958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Initial capital</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The investment is required to start the business operation</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5"/>
                  </a:ext>
                </a:extLst>
              </a:tr>
              <a:tr h="1217550">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Working capital</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Identified the operational cost to enhance the business operation</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6"/>
                  </a:ext>
                </a:extLst>
              </a:tr>
              <a:tr h="958175">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Funding required</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The capital required to grow and operate the business process</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a:latin typeface="Times New Roman"/>
                          <a:ea typeface="Times New Roman"/>
                          <a:cs typeface="Times New Roman"/>
                          <a:sym typeface="Times New Roman"/>
                        </a:rPr>
                        <a:t>£1000</a:t>
                      </a:r>
                      <a:endParaRPr sz="1200"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l" rtl="0">
                        <a:lnSpc>
                          <a:spcPct val="100000"/>
                        </a:lnSpc>
                        <a:spcBef>
                          <a:spcPts val="0"/>
                        </a:spcBef>
                        <a:spcAft>
                          <a:spcPts val="0"/>
                        </a:spcAft>
                        <a:buClr>
                          <a:srgbClr val="000000"/>
                        </a:buClr>
                        <a:buSzPts val="1200"/>
                        <a:buFont typeface="Arial"/>
                        <a:buNone/>
                      </a:pPr>
                      <a:r>
                        <a:rPr lang="en-US" sz="1200" u="none" strike="noStrike" cap="none" dirty="0">
                          <a:latin typeface="Times New Roman"/>
                          <a:ea typeface="Times New Roman"/>
                          <a:cs typeface="Times New Roman"/>
                          <a:sym typeface="Times New Roman"/>
                        </a:rPr>
                        <a:t>£1000</a:t>
                      </a:r>
                      <a:endParaRPr sz="1200"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3"/>
          <p:cNvSpPr txBox="1">
            <a:spLocks noGrp="1"/>
          </p:cNvSpPr>
          <p:nvPr>
            <p:ph type="title"/>
          </p:nvPr>
        </p:nvSpPr>
        <p:spPr>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6800"/>
              <a:buFont typeface="Arial"/>
              <a:buNone/>
            </a:pPr>
            <a:r>
              <a:rPr lang="en-US" sz="3900" b="1" i="1" u="sng">
                <a:highlight>
                  <a:schemeClr val="lt1"/>
                </a:highlight>
                <a:latin typeface="Times New Roman"/>
                <a:ea typeface="Times New Roman"/>
                <a:cs typeface="Times New Roman"/>
                <a:sym typeface="Times New Roman"/>
              </a:rPr>
              <a:t>Conclusion</a:t>
            </a:r>
            <a:endParaRPr sz="6700"/>
          </a:p>
        </p:txBody>
      </p:sp>
      <p:sp>
        <p:nvSpPr>
          <p:cNvPr id="158" name="Google Shape;158;p13"/>
          <p:cNvSpPr txBox="1">
            <a:spLocks noGrp="1"/>
          </p:cNvSpPr>
          <p:nvPr>
            <p:ph idx="1"/>
          </p:nvPr>
        </p:nvSpPr>
        <p:spPr>
          <a:prstGeom prst="rect">
            <a:avLst/>
          </a:prstGeom>
          <a:noFill/>
          <a:ln>
            <a:noFill/>
          </a:ln>
        </p:spPr>
        <p:txBody>
          <a:bodyPr spcFirstLastPara="1" wrap="square" lIns="91425" tIns="45700" rIns="91425" bIns="45700" anchor="t" anchorCtr="0">
            <a:normAutofit/>
          </a:bodyPr>
          <a:lstStyle/>
          <a:p>
            <a:pPr marL="457200" lvl="0" indent="-431800" algn="just" rtl="0">
              <a:lnSpc>
                <a:spcPct val="300000"/>
              </a:lnSpc>
              <a:spcBef>
                <a:spcPts val="2000"/>
              </a:spcBef>
              <a:spcAft>
                <a:spcPts val="0"/>
              </a:spcAft>
              <a:buSzPts val="3200"/>
              <a:buFont typeface="Times New Roman"/>
              <a:buChar char="●"/>
            </a:pPr>
            <a:r>
              <a:rPr lang="en-US" sz="1600" dirty="0">
                <a:highlight>
                  <a:schemeClr val="lt1"/>
                </a:highlight>
                <a:latin typeface="Times New Roman"/>
                <a:ea typeface="Times New Roman"/>
                <a:cs typeface="Times New Roman"/>
                <a:sym typeface="Times New Roman"/>
              </a:rPr>
              <a:t>This PPT critically dissected the solar energy industry Sundeck’s details throughout this PPT</a:t>
            </a:r>
            <a:endParaRPr sz="1600" dirty="0">
              <a:highlight>
                <a:schemeClr val="lt1"/>
              </a:highlight>
              <a:latin typeface="Times New Roman"/>
              <a:ea typeface="Times New Roman"/>
              <a:cs typeface="Times New Roman"/>
              <a:sym typeface="Times New Roman"/>
            </a:endParaRPr>
          </a:p>
          <a:p>
            <a:pPr marL="457200" lvl="0" indent="-431800" algn="just" rtl="0">
              <a:lnSpc>
                <a:spcPct val="300000"/>
              </a:lnSpc>
              <a:spcBef>
                <a:spcPts val="0"/>
              </a:spcBef>
              <a:spcAft>
                <a:spcPts val="0"/>
              </a:spcAft>
              <a:buSzPts val="3200"/>
              <a:buFont typeface="Times New Roman"/>
              <a:buChar char="●"/>
            </a:pPr>
            <a:r>
              <a:rPr lang="en-US" sz="1600" dirty="0">
                <a:highlight>
                  <a:schemeClr val="lt1"/>
                </a:highlight>
                <a:latin typeface="Times New Roman"/>
                <a:ea typeface="Times New Roman"/>
                <a:cs typeface="Times New Roman"/>
                <a:sym typeface="Times New Roman"/>
              </a:rPr>
              <a:t>This also </a:t>
            </a:r>
            <a:r>
              <a:rPr lang="en-US" sz="1600" dirty="0" err="1">
                <a:highlight>
                  <a:schemeClr val="lt1"/>
                </a:highlight>
                <a:latin typeface="Times New Roman"/>
                <a:ea typeface="Times New Roman"/>
                <a:cs typeface="Times New Roman"/>
                <a:sym typeface="Times New Roman"/>
              </a:rPr>
              <a:t>analysed</a:t>
            </a:r>
            <a:r>
              <a:rPr lang="en-US" sz="1600" dirty="0">
                <a:highlight>
                  <a:schemeClr val="lt1"/>
                </a:highlight>
                <a:latin typeface="Times New Roman"/>
                <a:ea typeface="Times New Roman"/>
                <a:cs typeface="Times New Roman"/>
                <a:sym typeface="Times New Roman"/>
              </a:rPr>
              <a:t> the business plans with the chosen location with a complete budget and funding.</a:t>
            </a:r>
            <a:endParaRPr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g2970970a5cd_0_6"/>
          <p:cNvSpPr txBox="1">
            <a:spLocks noGrp="1"/>
          </p:cNvSpPr>
          <p:nvPr>
            <p:ph type="title"/>
          </p:nvPr>
        </p:nvSpPr>
        <p:spPr>
          <a:xfrm>
            <a:off x="1150375" y="-78657"/>
            <a:ext cx="9547122" cy="629263"/>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2000"/>
              </a:spcBef>
              <a:spcAft>
                <a:spcPts val="0"/>
              </a:spcAft>
              <a:buClr>
                <a:schemeClr val="dk1"/>
              </a:buClr>
              <a:buSzPts val="1100"/>
              <a:buFont typeface="Arial"/>
              <a:buNone/>
            </a:pPr>
            <a:r>
              <a:rPr lang="en-US" sz="3800" b="1" i="1" u="sng" dirty="0">
                <a:highlight>
                  <a:schemeClr val="lt1"/>
                </a:highlight>
                <a:latin typeface="Times New Roman"/>
                <a:ea typeface="Times New Roman"/>
                <a:cs typeface="Times New Roman"/>
                <a:sym typeface="Times New Roman"/>
              </a:rPr>
              <a:t>References</a:t>
            </a:r>
            <a:endParaRPr sz="6700" dirty="0">
              <a:highlight>
                <a:schemeClr val="lt1"/>
              </a:highlight>
            </a:endParaRPr>
          </a:p>
        </p:txBody>
      </p:sp>
      <p:sp>
        <p:nvSpPr>
          <p:cNvPr id="164" name="Google Shape;164;g2970970a5cd_0_6"/>
          <p:cNvSpPr txBox="1">
            <a:spLocks noGrp="1"/>
          </p:cNvSpPr>
          <p:nvPr>
            <p:ph idx="1"/>
          </p:nvPr>
        </p:nvSpPr>
        <p:spPr>
          <a:xfrm>
            <a:off x="727587" y="668594"/>
            <a:ext cx="10626213" cy="5249681"/>
          </a:xfrm>
          <a:prstGeom prst="rect">
            <a:avLst/>
          </a:prstGeom>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sz="1600" dirty="0" err="1">
                <a:highlight>
                  <a:schemeClr val="lt1"/>
                </a:highlight>
                <a:latin typeface="Times New Roman"/>
                <a:ea typeface="Times New Roman"/>
                <a:cs typeface="Times New Roman"/>
                <a:sym typeface="Times New Roman"/>
              </a:rPr>
              <a:t>Guangul</a:t>
            </a:r>
            <a:r>
              <a:rPr lang="en-US" sz="1600" dirty="0">
                <a:highlight>
                  <a:schemeClr val="lt1"/>
                </a:highlight>
                <a:latin typeface="Times New Roman"/>
                <a:ea typeface="Times New Roman"/>
                <a:cs typeface="Times New Roman"/>
                <a:sym typeface="Times New Roman"/>
              </a:rPr>
              <a:t>, F.M. and Chala, G.T., (2019), January. Solar energy as renewable energy source: SWOT analysis. In </a:t>
            </a:r>
            <a:r>
              <a:rPr lang="en-US" sz="1600" i="1" dirty="0">
                <a:highlight>
                  <a:schemeClr val="lt1"/>
                </a:highlight>
                <a:latin typeface="Times New Roman"/>
                <a:ea typeface="Times New Roman"/>
                <a:cs typeface="Times New Roman"/>
                <a:sym typeface="Times New Roman"/>
              </a:rPr>
              <a:t>2019 4th MEC international conference on big data and smart city (ICBDSC)</a:t>
            </a:r>
            <a:r>
              <a:rPr lang="en-US" sz="1600" dirty="0">
                <a:highlight>
                  <a:schemeClr val="lt1"/>
                </a:highlight>
                <a:latin typeface="Times New Roman"/>
                <a:ea typeface="Times New Roman"/>
                <a:cs typeface="Times New Roman"/>
                <a:sym typeface="Times New Roman"/>
              </a:rPr>
              <a:t> (pp. 1-5). IEEE.</a:t>
            </a:r>
            <a:endParaRPr sz="1600" dirty="0">
              <a:highlight>
                <a:schemeClr val="lt1"/>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sz="1600" dirty="0">
                <a:highlight>
                  <a:schemeClr val="lt1"/>
                </a:highlight>
                <a:latin typeface="Times New Roman"/>
                <a:ea typeface="Times New Roman"/>
                <a:cs typeface="Times New Roman"/>
                <a:sym typeface="Times New Roman"/>
              </a:rPr>
              <a:t>Hernandez, R.R., Armstrong, A., Burney, J., Ryan, G., Moore-O’Leary, K., </a:t>
            </a:r>
            <a:r>
              <a:rPr lang="en-US" sz="1600" dirty="0" err="1">
                <a:highlight>
                  <a:schemeClr val="lt1"/>
                </a:highlight>
                <a:latin typeface="Times New Roman"/>
                <a:ea typeface="Times New Roman"/>
                <a:cs typeface="Times New Roman"/>
                <a:sym typeface="Times New Roman"/>
              </a:rPr>
              <a:t>Diédhiou</a:t>
            </a:r>
            <a:r>
              <a:rPr lang="en-US" sz="1600" dirty="0">
                <a:highlight>
                  <a:schemeClr val="lt1"/>
                </a:highlight>
                <a:latin typeface="Times New Roman"/>
                <a:ea typeface="Times New Roman"/>
                <a:cs typeface="Times New Roman"/>
                <a:sym typeface="Times New Roman"/>
              </a:rPr>
              <a:t>, I., </a:t>
            </a:r>
            <a:r>
              <a:rPr lang="en-US" sz="1600" dirty="0" err="1">
                <a:highlight>
                  <a:schemeClr val="lt1"/>
                </a:highlight>
                <a:latin typeface="Times New Roman"/>
                <a:ea typeface="Times New Roman"/>
                <a:cs typeface="Times New Roman"/>
                <a:sym typeface="Times New Roman"/>
              </a:rPr>
              <a:t>Grodsky</a:t>
            </a:r>
            <a:r>
              <a:rPr lang="en-US" sz="1600" dirty="0">
                <a:highlight>
                  <a:schemeClr val="lt1"/>
                </a:highlight>
                <a:latin typeface="Times New Roman"/>
                <a:ea typeface="Times New Roman"/>
                <a:cs typeface="Times New Roman"/>
                <a:sym typeface="Times New Roman"/>
              </a:rPr>
              <a:t>, S.M., Saul-</a:t>
            </a:r>
            <a:r>
              <a:rPr lang="en-US" sz="1600" dirty="0" err="1">
                <a:highlight>
                  <a:schemeClr val="lt1"/>
                </a:highlight>
                <a:latin typeface="Times New Roman"/>
                <a:ea typeface="Times New Roman"/>
                <a:cs typeface="Times New Roman"/>
                <a:sym typeface="Times New Roman"/>
              </a:rPr>
              <a:t>Gershenz</a:t>
            </a:r>
            <a:r>
              <a:rPr lang="en-US" sz="1600" dirty="0">
                <a:highlight>
                  <a:schemeClr val="lt1"/>
                </a:highlight>
                <a:latin typeface="Times New Roman"/>
                <a:ea typeface="Times New Roman"/>
                <a:cs typeface="Times New Roman"/>
                <a:sym typeface="Times New Roman"/>
              </a:rPr>
              <a:t>, L., Davis, R., </a:t>
            </a:r>
            <a:r>
              <a:rPr lang="en-US" sz="1600" dirty="0" err="1">
                <a:highlight>
                  <a:schemeClr val="lt1"/>
                </a:highlight>
                <a:latin typeface="Times New Roman"/>
                <a:ea typeface="Times New Roman"/>
                <a:cs typeface="Times New Roman"/>
                <a:sym typeface="Times New Roman"/>
              </a:rPr>
              <a:t>Macknick</a:t>
            </a:r>
            <a:r>
              <a:rPr lang="en-US" sz="1600" dirty="0">
                <a:highlight>
                  <a:schemeClr val="lt1"/>
                </a:highlight>
                <a:latin typeface="Times New Roman"/>
                <a:ea typeface="Times New Roman"/>
                <a:cs typeface="Times New Roman"/>
                <a:sym typeface="Times New Roman"/>
              </a:rPr>
              <a:t>, J. and Mulvaney, D., (2019). Techno–ecological synergies of solar energy for global sustainability. </a:t>
            </a:r>
            <a:r>
              <a:rPr lang="en-US" sz="1600" i="1" dirty="0">
                <a:highlight>
                  <a:schemeClr val="lt1"/>
                </a:highlight>
                <a:latin typeface="Times New Roman"/>
                <a:ea typeface="Times New Roman"/>
                <a:cs typeface="Times New Roman"/>
                <a:sym typeface="Times New Roman"/>
              </a:rPr>
              <a:t>Nature Sustainability</a:t>
            </a:r>
            <a:r>
              <a:rPr lang="en-US" sz="1600" dirty="0">
                <a:highlight>
                  <a:schemeClr val="lt1"/>
                </a:highlight>
                <a:latin typeface="Times New Roman"/>
                <a:ea typeface="Times New Roman"/>
                <a:cs typeface="Times New Roman"/>
                <a:sym typeface="Times New Roman"/>
              </a:rPr>
              <a:t>, </a:t>
            </a:r>
            <a:r>
              <a:rPr lang="en-US" sz="1600" i="1" dirty="0">
                <a:highlight>
                  <a:schemeClr val="lt1"/>
                </a:highlight>
                <a:latin typeface="Times New Roman"/>
                <a:ea typeface="Times New Roman"/>
                <a:cs typeface="Times New Roman"/>
                <a:sym typeface="Times New Roman"/>
              </a:rPr>
              <a:t>2</a:t>
            </a:r>
            <a:r>
              <a:rPr lang="en-US" sz="1600" dirty="0">
                <a:highlight>
                  <a:schemeClr val="lt1"/>
                </a:highlight>
                <a:latin typeface="Times New Roman"/>
                <a:ea typeface="Times New Roman"/>
                <a:cs typeface="Times New Roman"/>
                <a:sym typeface="Times New Roman"/>
              </a:rPr>
              <a:t>(7), pp.560-568.</a:t>
            </a:r>
            <a:endParaRPr sz="1600" dirty="0">
              <a:highlight>
                <a:schemeClr val="lt1"/>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sz="1600" dirty="0">
                <a:highlight>
                  <a:schemeClr val="lt1"/>
                </a:highlight>
                <a:latin typeface="Times New Roman"/>
                <a:ea typeface="Times New Roman"/>
                <a:cs typeface="Times New Roman"/>
                <a:sym typeface="Times New Roman"/>
              </a:rPr>
              <a:t>Kalam, K.K. and Kalam, K.K., (2020). Market segmentation, targeting and positioning strategy adaptation for the global business of Vodafone Telecommunication Company. </a:t>
            </a:r>
            <a:r>
              <a:rPr lang="en-US" sz="1600" i="1" dirty="0">
                <a:highlight>
                  <a:schemeClr val="lt1"/>
                </a:highlight>
                <a:latin typeface="Times New Roman"/>
                <a:ea typeface="Times New Roman"/>
                <a:cs typeface="Times New Roman"/>
                <a:sym typeface="Times New Roman"/>
              </a:rPr>
              <a:t>International Journal of Research and Innovation in Social Science</a:t>
            </a:r>
            <a:r>
              <a:rPr lang="en-US" sz="1600" dirty="0">
                <a:highlight>
                  <a:schemeClr val="lt1"/>
                </a:highlight>
                <a:latin typeface="Times New Roman"/>
                <a:ea typeface="Times New Roman"/>
                <a:cs typeface="Times New Roman"/>
                <a:sym typeface="Times New Roman"/>
              </a:rPr>
              <a:t>, </a:t>
            </a:r>
            <a:r>
              <a:rPr lang="en-US" sz="1600" i="1" dirty="0">
                <a:highlight>
                  <a:schemeClr val="lt1"/>
                </a:highlight>
                <a:latin typeface="Times New Roman"/>
                <a:ea typeface="Times New Roman"/>
                <a:cs typeface="Times New Roman"/>
                <a:sym typeface="Times New Roman"/>
              </a:rPr>
              <a:t>4</a:t>
            </a:r>
            <a:r>
              <a:rPr lang="en-US" sz="1600" dirty="0">
                <a:highlight>
                  <a:schemeClr val="lt1"/>
                </a:highlight>
                <a:latin typeface="Times New Roman"/>
                <a:ea typeface="Times New Roman"/>
                <a:cs typeface="Times New Roman"/>
                <a:sym typeface="Times New Roman"/>
              </a:rPr>
              <a:t>(6), pp.427-430.</a:t>
            </a:r>
            <a:endParaRPr sz="1600" dirty="0">
              <a:highlight>
                <a:schemeClr val="lt1"/>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sz="1600" dirty="0">
                <a:highlight>
                  <a:schemeClr val="lt1"/>
                </a:highlight>
                <a:latin typeface="Times New Roman"/>
                <a:ea typeface="Times New Roman"/>
                <a:cs typeface="Times New Roman"/>
                <a:sym typeface="Times New Roman"/>
              </a:rPr>
              <a:t>London.gov.uk, (2023). </a:t>
            </a:r>
            <a:r>
              <a:rPr lang="en-US" sz="1600" i="1" dirty="0">
                <a:highlight>
                  <a:schemeClr val="lt1"/>
                </a:highlight>
                <a:latin typeface="Times New Roman"/>
                <a:ea typeface="Times New Roman"/>
                <a:cs typeface="Times New Roman"/>
                <a:sym typeface="Times New Roman"/>
              </a:rPr>
              <a:t>London Solar Opportunity Map.</a:t>
            </a:r>
            <a:r>
              <a:rPr lang="en-US" sz="1600" dirty="0">
                <a:highlight>
                  <a:schemeClr val="lt1"/>
                </a:highlight>
                <a:latin typeface="Times New Roman"/>
                <a:ea typeface="Times New Roman"/>
                <a:cs typeface="Times New Roman"/>
                <a:sym typeface="Times New Roman"/>
              </a:rPr>
              <a:t> </a:t>
            </a:r>
            <a:r>
              <a:rPr lang="en-US" sz="1600" dirty="0" err="1">
                <a:highlight>
                  <a:schemeClr val="lt1"/>
                </a:highlight>
                <a:latin typeface="Times New Roman"/>
                <a:ea typeface="Times New Roman"/>
                <a:cs typeface="Times New Roman"/>
                <a:sym typeface="Times New Roman"/>
              </a:rPr>
              <a:t>Avaiable</a:t>
            </a:r>
            <a:r>
              <a:rPr lang="en-US" sz="1600" dirty="0">
                <a:highlight>
                  <a:schemeClr val="lt1"/>
                </a:highlight>
                <a:latin typeface="Times New Roman"/>
                <a:ea typeface="Times New Roman"/>
                <a:cs typeface="Times New Roman"/>
                <a:sym typeface="Times New Roman"/>
              </a:rPr>
              <a:t> </a:t>
            </a:r>
            <a:r>
              <a:rPr lang="en-US" sz="1600" dirty="0" err="1">
                <a:highlight>
                  <a:schemeClr val="lt1"/>
                </a:highlight>
                <a:latin typeface="Times New Roman"/>
                <a:ea typeface="Times New Roman"/>
                <a:cs typeface="Times New Roman"/>
                <a:sym typeface="Times New Roman"/>
              </a:rPr>
              <a:t>at:</a:t>
            </a:r>
            <a:r>
              <a:rPr lang="en-US" sz="1600" u="sng" dirty="0" err="1">
                <a:solidFill>
                  <a:srgbClr val="1155CC"/>
                </a:solidFill>
                <a:highlight>
                  <a:schemeClr val="lt1"/>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a:t>
            </a:r>
            <a:r>
              <a:rPr lang="en-US" sz="1600" u="sng" dirty="0">
                <a:solidFill>
                  <a:srgbClr val="1155CC"/>
                </a:solidFill>
                <a:highlight>
                  <a:schemeClr val="lt1"/>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://www.london.gov.uk/programmes-strategies/environment-and-climate-change/energy/energy-buildings/london-solar-opportunity-map</a:t>
            </a:r>
            <a:r>
              <a:rPr lang="en-US" sz="1600" dirty="0">
                <a:highlight>
                  <a:schemeClr val="lt1"/>
                </a:highlight>
                <a:latin typeface="Times New Roman"/>
                <a:ea typeface="Times New Roman"/>
                <a:cs typeface="Times New Roman"/>
                <a:sym typeface="Times New Roman"/>
              </a:rPr>
              <a:t>[Accessed on: 27 October 2023]</a:t>
            </a:r>
            <a:endParaRPr sz="1600" dirty="0">
              <a:highlight>
                <a:schemeClr val="lt1"/>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US" sz="1600" dirty="0">
                <a:highlight>
                  <a:schemeClr val="lt1"/>
                </a:highlight>
                <a:latin typeface="Times New Roman"/>
                <a:ea typeface="Times New Roman"/>
                <a:cs typeface="Times New Roman"/>
                <a:sym typeface="Times New Roman"/>
              </a:rPr>
              <a:t>Ren, S., (2022). Optimization of enterprise financial management and decision-making systems based on big data. </a:t>
            </a:r>
            <a:r>
              <a:rPr lang="en-US" sz="1600" i="1" dirty="0">
                <a:highlight>
                  <a:schemeClr val="lt1"/>
                </a:highlight>
                <a:latin typeface="Times New Roman"/>
                <a:ea typeface="Times New Roman"/>
                <a:cs typeface="Times New Roman"/>
                <a:sym typeface="Times New Roman"/>
              </a:rPr>
              <a:t>Journal of Mathematics</a:t>
            </a:r>
            <a:r>
              <a:rPr lang="en-US" sz="1600" dirty="0">
                <a:highlight>
                  <a:schemeClr val="lt1"/>
                </a:highlight>
                <a:latin typeface="Times New Roman"/>
                <a:ea typeface="Times New Roman"/>
                <a:cs typeface="Times New Roman"/>
                <a:sym typeface="Times New Roman"/>
              </a:rPr>
              <a:t>, </a:t>
            </a:r>
            <a:r>
              <a:rPr lang="en-US" sz="1600" i="1" dirty="0">
                <a:highlight>
                  <a:schemeClr val="lt1"/>
                </a:highlight>
                <a:latin typeface="Times New Roman"/>
                <a:ea typeface="Times New Roman"/>
                <a:cs typeface="Times New Roman"/>
                <a:sym typeface="Times New Roman"/>
              </a:rPr>
              <a:t>2022</a:t>
            </a:r>
            <a:r>
              <a:rPr lang="en-US" sz="1600" dirty="0">
                <a:highlight>
                  <a:schemeClr val="lt1"/>
                </a:highlight>
                <a:latin typeface="Times New Roman"/>
                <a:ea typeface="Times New Roman"/>
                <a:cs typeface="Times New Roman"/>
                <a:sym typeface="Times New Roman"/>
              </a:rPr>
              <a:t>, pp.1-11.</a:t>
            </a:r>
            <a:endParaRPr sz="1600" dirty="0">
              <a:highlight>
                <a:schemeClr val="lt1"/>
              </a:highlight>
              <a:latin typeface="Times New Roman"/>
              <a:ea typeface="Times New Roman"/>
              <a:cs typeface="Times New Roman"/>
              <a:sym typeface="Times New Roman"/>
            </a:endParaRPr>
          </a:p>
          <a:p>
            <a:pPr marL="0" lvl="0" indent="0" algn="l" rtl="0">
              <a:spcBef>
                <a:spcPts val="1000"/>
              </a:spcBef>
              <a:spcAft>
                <a:spcPts val="0"/>
              </a:spcAft>
              <a:buNone/>
            </a:pPr>
            <a:endParaRPr sz="3100"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30</TotalTime>
  <Words>1537</Words>
  <Application>Microsoft Office PowerPoint</Application>
  <PresentationFormat>Widescreen</PresentationFormat>
  <Paragraphs>177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Gallery</vt:lpstr>
      <vt:lpstr>PowerPoint Presentation</vt:lpstr>
      <vt:lpstr>Introduction </vt:lpstr>
      <vt:lpstr>Overview of a proposal for the business idea</vt:lpstr>
      <vt:lpstr> Identifying the gap in the market</vt:lpstr>
      <vt:lpstr>Brief discussion of the business idea/plan for mitigating risks of the market </vt:lpstr>
      <vt:lpstr>Purposed location of the business</vt:lpstr>
      <vt:lpstr>Legal entity and justification </vt:lpstr>
      <vt:lpstr> SWOT analysis of the business</vt:lpstr>
      <vt:lpstr>Explanation of the target market strategies with suitable strategy to adopt for capturing the business’s target</vt:lpstr>
      <vt:lpstr>Funding and budgeting plans with the requirements </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Rimita Patel</dc:creator>
  <cp:lastModifiedBy>Rimita Patel</cp:lastModifiedBy>
  <cp:revision>10</cp:revision>
  <dcterms:created xsi:type="dcterms:W3CDTF">2023-11-04T10:23:51Z</dcterms:created>
  <dcterms:modified xsi:type="dcterms:W3CDTF">2023-11-11T00:43:47Z</dcterms:modified>
</cp:coreProperties>
</file>