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20" r:id="rId1"/>
  </p:sldMasterIdLst>
  <p:notesMasterIdLst>
    <p:notesMasterId r:id="rId24"/>
  </p:notesMasterIdLst>
  <p:sldIdLst>
    <p:sldId id="282" r:id="rId2"/>
    <p:sldId id="284" r:id="rId3"/>
    <p:sldId id="258" r:id="rId4"/>
    <p:sldId id="259" r:id="rId5"/>
    <p:sldId id="260" r:id="rId6"/>
    <p:sldId id="257" r:id="rId7"/>
    <p:sldId id="286" r:id="rId8"/>
    <p:sldId id="262" r:id="rId9"/>
    <p:sldId id="263" r:id="rId10"/>
    <p:sldId id="264" r:id="rId11"/>
    <p:sldId id="265" r:id="rId12"/>
    <p:sldId id="266" r:id="rId13"/>
    <p:sldId id="288" r:id="rId14"/>
    <p:sldId id="283" r:id="rId15"/>
    <p:sldId id="268" r:id="rId16"/>
    <p:sldId id="269" r:id="rId17"/>
    <p:sldId id="287" r:id="rId18"/>
    <p:sldId id="272" r:id="rId19"/>
    <p:sldId id="273" r:id="rId20"/>
    <p:sldId id="280" r:id="rId21"/>
    <p:sldId id="281" r:id="rId22"/>
    <p:sldId id="261"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6"/>
    <p:restoredTop sz="96272" autoAdjust="0"/>
  </p:normalViewPr>
  <p:slideViewPr>
    <p:cSldViewPr>
      <p:cViewPr varScale="1">
        <p:scale>
          <a:sx n="119" d="100"/>
          <a:sy n="119" d="100"/>
        </p:scale>
        <p:origin x="184" y="4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6C6A28-CC57-45C3-B713-68F2EFC8A4E6}" type="doc">
      <dgm:prSet loTypeId="urn:microsoft.com/office/officeart/2016/7/layout/VerticalDownArrowProcess" loCatId="process" qsTypeId="urn:microsoft.com/office/officeart/2005/8/quickstyle/simple1" qsCatId="simple" csTypeId="urn:microsoft.com/office/officeart/2005/8/colors/accent1_2" csCatId="accent1" phldr="1"/>
      <dgm:spPr/>
      <dgm:t>
        <a:bodyPr/>
        <a:lstStyle/>
        <a:p>
          <a:endParaRPr lang="en-US"/>
        </a:p>
      </dgm:t>
    </dgm:pt>
    <dgm:pt modelId="{355E3FB0-4D90-4432-AF57-930C91099418}">
      <dgm:prSet phldrT="[Text]"/>
      <dgm:spPr>
        <a:solidFill>
          <a:schemeClr val="accent1">
            <a:lumMod val="75000"/>
          </a:schemeClr>
        </a:solidFill>
        <a:ln>
          <a:noFill/>
        </a:ln>
      </dgm:spPr>
      <dgm:t>
        <a:bodyPr/>
        <a:lstStyle/>
        <a:p>
          <a:r>
            <a:rPr lang="en-US" b="0" i="0" dirty="0"/>
            <a:t>Goal-oriented</a:t>
          </a:r>
          <a:endParaRPr lang="en-US" b="0" dirty="0"/>
        </a:p>
      </dgm:t>
    </dgm:pt>
    <dgm:pt modelId="{CA8FC44E-2FD4-4562-A558-A0BA15E02677}" type="parTrans" cxnId="{47AF1776-8C01-4A97-898E-74CBDC175268}">
      <dgm:prSet/>
      <dgm:spPr/>
      <dgm:t>
        <a:bodyPr/>
        <a:lstStyle/>
        <a:p>
          <a:endParaRPr lang="en-US"/>
        </a:p>
      </dgm:t>
    </dgm:pt>
    <dgm:pt modelId="{EA5182FC-59DD-4562-8F1A-90A1CB9418ED}" type="sibTrans" cxnId="{47AF1776-8C01-4A97-898E-74CBDC175268}">
      <dgm:prSet/>
      <dgm:spPr/>
      <dgm:t>
        <a:bodyPr/>
        <a:lstStyle/>
        <a:p>
          <a:endParaRPr lang="en-US"/>
        </a:p>
      </dgm:t>
    </dgm:pt>
    <dgm:pt modelId="{884B8657-D33D-4E0A-A824-0AE8F0C858C3}">
      <dgm:prSet phldrT="[Text]"/>
      <dgm:spPr>
        <a:solidFill>
          <a:schemeClr val="bg2">
            <a:alpha val="90000"/>
          </a:schemeClr>
        </a:solidFill>
        <a:ln>
          <a:noFill/>
        </a:ln>
      </dgm:spPr>
      <dgm:t>
        <a:bodyPr/>
        <a:lstStyle/>
        <a:p>
          <a:r>
            <a:rPr lang="en-US" dirty="0"/>
            <a:t>Most important is being goal-oriented, having goals in mind, and setting a plan will help the team accomplish the task. In order to do so, the team should always track their workflow, make strategies and try to use tools to increase work productivity. Tools can be simple as just staying connected via teams or email and updating each other.</a:t>
          </a:r>
        </a:p>
      </dgm:t>
    </dgm:pt>
    <dgm:pt modelId="{8623F71C-0BFC-4ACC-AB4E-990BE1864E4C}" type="parTrans" cxnId="{12443457-0F78-402C-9DBB-1014085FAA6D}">
      <dgm:prSet/>
      <dgm:spPr/>
      <dgm:t>
        <a:bodyPr/>
        <a:lstStyle/>
        <a:p>
          <a:endParaRPr lang="en-US"/>
        </a:p>
      </dgm:t>
    </dgm:pt>
    <dgm:pt modelId="{4A8341CC-F999-4B28-8D1C-55B370158749}" type="sibTrans" cxnId="{12443457-0F78-402C-9DBB-1014085FAA6D}">
      <dgm:prSet/>
      <dgm:spPr/>
      <dgm:t>
        <a:bodyPr/>
        <a:lstStyle/>
        <a:p>
          <a:endParaRPr lang="en-US"/>
        </a:p>
      </dgm:t>
    </dgm:pt>
    <dgm:pt modelId="{29BE108A-557B-436C-A249-1801D18C6C06}">
      <dgm:prSet phldrT="[Text]"/>
      <dgm:spPr>
        <a:solidFill>
          <a:schemeClr val="accent1">
            <a:lumMod val="75000"/>
          </a:schemeClr>
        </a:solidFill>
        <a:ln>
          <a:noFill/>
        </a:ln>
      </dgm:spPr>
      <dgm:t>
        <a:bodyPr/>
        <a:lstStyle/>
        <a:p>
          <a:r>
            <a:rPr lang="en-US" dirty="0"/>
            <a:t>Commitment</a:t>
          </a:r>
        </a:p>
      </dgm:t>
    </dgm:pt>
    <dgm:pt modelId="{B7D01297-ABE7-4E0E-8221-9D5E80020B20}" type="parTrans" cxnId="{61F335A9-C303-4AAE-9C3E-6A9D91303852}">
      <dgm:prSet/>
      <dgm:spPr/>
      <dgm:t>
        <a:bodyPr/>
        <a:lstStyle/>
        <a:p>
          <a:endParaRPr lang="en-US"/>
        </a:p>
      </dgm:t>
    </dgm:pt>
    <dgm:pt modelId="{4B742242-C444-45FE-A829-3316DDC4AD15}" type="sibTrans" cxnId="{61F335A9-C303-4AAE-9C3E-6A9D91303852}">
      <dgm:prSet/>
      <dgm:spPr/>
      <dgm:t>
        <a:bodyPr/>
        <a:lstStyle/>
        <a:p>
          <a:endParaRPr lang="en-US"/>
        </a:p>
      </dgm:t>
    </dgm:pt>
    <dgm:pt modelId="{52E90D9B-A451-4ECB-A988-65D7E0721C56}">
      <dgm:prSet phldrT="[Text]"/>
      <dgm:spPr>
        <a:solidFill>
          <a:schemeClr val="bg2">
            <a:alpha val="90000"/>
          </a:schemeClr>
        </a:solidFill>
        <a:ln>
          <a:noFill/>
        </a:ln>
      </dgm:spPr>
      <dgm:t>
        <a:bodyPr/>
        <a:lstStyle/>
        <a:p>
          <a:r>
            <a:rPr lang="en-US" dirty="0"/>
            <a:t>Having a successful team consists of a committed team member with one goal. The team leader should always select members based on their experience, strength, and willingness to complete the task with all his/her expertise. </a:t>
          </a:r>
        </a:p>
      </dgm:t>
    </dgm:pt>
    <dgm:pt modelId="{57B5EEEF-B9CF-4B12-A6F2-2653CE0F1AAB}" type="parTrans" cxnId="{B27F0AE5-D875-43F4-96FC-12B0B6B2DA22}">
      <dgm:prSet/>
      <dgm:spPr/>
      <dgm:t>
        <a:bodyPr/>
        <a:lstStyle/>
        <a:p>
          <a:endParaRPr lang="en-US"/>
        </a:p>
      </dgm:t>
    </dgm:pt>
    <dgm:pt modelId="{167C8509-3D1F-4C9D-9F18-AC084954BA2F}" type="sibTrans" cxnId="{B27F0AE5-D875-43F4-96FC-12B0B6B2DA22}">
      <dgm:prSet/>
      <dgm:spPr/>
      <dgm:t>
        <a:bodyPr/>
        <a:lstStyle/>
        <a:p>
          <a:endParaRPr lang="en-US"/>
        </a:p>
      </dgm:t>
    </dgm:pt>
    <dgm:pt modelId="{1E48E268-1ACC-48A8-A6FC-608213A71B3E}">
      <dgm:prSet phldrT="[Text]"/>
      <dgm:spPr>
        <a:solidFill>
          <a:schemeClr val="accent1">
            <a:lumMod val="75000"/>
          </a:schemeClr>
        </a:solidFill>
        <a:ln>
          <a:noFill/>
        </a:ln>
      </dgm:spPr>
      <dgm:t>
        <a:bodyPr/>
        <a:lstStyle/>
        <a:p>
          <a:r>
            <a:rPr lang="en-US" dirty="0"/>
            <a:t>Accountability</a:t>
          </a:r>
        </a:p>
      </dgm:t>
    </dgm:pt>
    <dgm:pt modelId="{503824B4-8C17-4D13-A4C5-C8A24A5AC199}" type="parTrans" cxnId="{7F4E1ECF-CF30-4566-9320-47B921495474}">
      <dgm:prSet/>
      <dgm:spPr/>
      <dgm:t>
        <a:bodyPr/>
        <a:lstStyle/>
        <a:p>
          <a:endParaRPr lang="en-US"/>
        </a:p>
      </dgm:t>
    </dgm:pt>
    <dgm:pt modelId="{C72BC438-006C-44E7-B611-8802C0408E43}" type="sibTrans" cxnId="{7F4E1ECF-CF30-4566-9320-47B921495474}">
      <dgm:prSet/>
      <dgm:spPr/>
      <dgm:t>
        <a:bodyPr/>
        <a:lstStyle/>
        <a:p>
          <a:endParaRPr lang="en-US"/>
        </a:p>
      </dgm:t>
    </dgm:pt>
    <dgm:pt modelId="{E0464B81-882A-44EC-B5AE-38F317FDC978}">
      <dgm:prSet phldrT="[Text]"/>
      <dgm:spPr>
        <a:solidFill>
          <a:schemeClr val="bg2">
            <a:alpha val="90000"/>
          </a:schemeClr>
        </a:solidFill>
        <a:ln>
          <a:noFill/>
        </a:ln>
      </dgm:spPr>
      <dgm:t>
        <a:bodyPr/>
        <a:lstStyle/>
        <a:p>
          <a:r>
            <a:rPr lang="en-US" dirty="0"/>
            <a:t>When we work in a team it gets very difficult to hold one person accountable for delays or errors if any. It Is very important to find team members that are ready to take responsibility and demonstrate accountability. Each team member should have the same standards. </a:t>
          </a:r>
        </a:p>
      </dgm:t>
    </dgm:pt>
    <dgm:pt modelId="{72D2B397-D1BA-48AD-A3C5-116A8455487E}" type="parTrans" cxnId="{2BCEFC94-BCF3-48AE-B7F3-73DB57E4A22D}">
      <dgm:prSet/>
      <dgm:spPr/>
      <dgm:t>
        <a:bodyPr/>
        <a:lstStyle/>
        <a:p>
          <a:endParaRPr lang="en-US"/>
        </a:p>
      </dgm:t>
    </dgm:pt>
    <dgm:pt modelId="{07416259-E870-4C04-884F-481BE2963EAE}" type="sibTrans" cxnId="{2BCEFC94-BCF3-48AE-B7F3-73DB57E4A22D}">
      <dgm:prSet/>
      <dgm:spPr/>
      <dgm:t>
        <a:bodyPr/>
        <a:lstStyle/>
        <a:p>
          <a:endParaRPr lang="en-US"/>
        </a:p>
      </dgm:t>
    </dgm:pt>
    <dgm:pt modelId="{4ED46DEC-8E6E-4774-9538-FDB89C72D107}" type="pres">
      <dgm:prSet presAssocID="{4F6C6A28-CC57-45C3-B713-68F2EFC8A4E6}" presName="Name0" presStyleCnt="0">
        <dgm:presLayoutVars>
          <dgm:dir/>
          <dgm:animLvl val="lvl"/>
          <dgm:resizeHandles val="exact"/>
        </dgm:presLayoutVars>
      </dgm:prSet>
      <dgm:spPr/>
    </dgm:pt>
    <dgm:pt modelId="{BCEA5C92-F53B-4860-83B2-72CC36A08F67}" type="pres">
      <dgm:prSet presAssocID="{1E48E268-1ACC-48A8-A6FC-608213A71B3E}" presName="boxAndChildren" presStyleCnt="0"/>
      <dgm:spPr/>
    </dgm:pt>
    <dgm:pt modelId="{ECAA1C17-F54C-4AA3-BBE2-E1E9970961A2}" type="pres">
      <dgm:prSet presAssocID="{1E48E268-1ACC-48A8-A6FC-608213A71B3E}" presName="parentTextBox" presStyleLbl="alignNode1" presStyleIdx="0" presStyleCnt="3"/>
      <dgm:spPr/>
    </dgm:pt>
    <dgm:pt modelId="{BFF3A099-991E-4C39-A76D-B1A15F6185FC}" type="pres">
      <dgm:prSet presAssocID="{1E48E268-1ACC-48A8-A6FC-608213A71B3E}" presName="descendantBox" presStyleLbl="bgAccFollowNode1" presStyleIdx="0" presStyleCnt="3"/>
      <dgm:spPr/>
    </dgm:pt>
    <dgm:pt modelId="{AC4486F0-455E-4BF5-B201-02BCE7C6FB60}" type="pres">
      <dgm:prSet presAssocID="{4B742242-C444-45FE-A829-3316DDC4AD15}" presName="sp" presStyleCnt="0"/>
      <dgm:spPr/>
    </dgm:pt>
    <dgm:pt modelId="{B76EACBF-1C7D-48E3-A1DB-6F3B25295177}" type="pres">
      <dgm:prSet presAssocID="{29BE108A-557B-436C-A249-1801D18C6C06}" presName="arrowAndChildren" presStyleCnt="0"/>
      <dgm:spPr/>
    </dgm:pt>
    <dgm:pt modelId="{8F2DC8F7-2969-4E54-8404-1322F16C0762}" type="pres">
      <dgm:prSet presAssocID="{29BE108A-557B-436C-A249-1801D18C6C06}" presName="parentTextArrow" presStyleLbl="node1" presStyleIdx="0" presStyleCnt="0"/>
      <dgm:spPr/>
    </dgm:pt>
    <dgm:pt modelId="{B572971A-69E2-4612-9AE9-2D297FC1D105}" type="pres">
      <dgm:prSet presAssocID="{29BE108A-557B-436C-A249-1801D18C6C06}" presName="arrow" presStyleLbl="alignNode1" presStyleIdx="1" presStyleCnt="3"/>
      <dgm:spPr/>
    </dgm:pt>
    <dgm:pt modelId="{9B56BC1C-DD08-4C02-A4B7-C2C2F8FB002B}" type="pres">
      <dgm:prSet presAssocID="{29BE108A-557B-436C-A249-1801D18C6C06}" presName="descendantArrow" presStyleLbl="bgAccFollowNode1" presStyleIdx="1" presStyleCnt="3"/>
      <dgm:spPr/>
    </dgm:pt>
    <dgm:pt modelId="{119EA7EE-880B-438D-A620-F0E6FE5A5EB8}" type="pres">
      <dgm:prSet presAssocID="{EA5182FC-59DD-4562-8F1A-90A1CB9418ED}" presName="sp" presStyleCnt="0"/>
      <dgm:spPr/>
    </dgm:pt>
    <dgm:pt modelId="{2BD7A605-778D-45AC-B1EE-02534FA84DF0}" type="pres">
      <dgm:prSet presAssocID="{355E3FB0-4D90-4432-AF57-930C91099418}" presName="arrowAndChildren" presStyleCnt="0"/>
      <dgm:spPr/>
    </dgm:pt>
    <dgm:pt modelId="{6829E04E-CDE8-4E62-949B-BD9655AB514B}" type="pres">
      <dgm:prSet presAssocID="{355E3FB0-4D90-4432-AF57-930C91099418}" presName="parentTextArrow" presStyleLbl="node1" presStyleIdx="0" presStyleCnt="0"/>
      <dgm:spPr/>
    </dgm:pt>
    <dgm:pt modelId="{B0EECA9C-951C-4D9E-8CEE-394BCB22CEF0}" type="pres">
      <dgm:prSet presAssocID="{355E3FB0-4D90-4432-AF57-930C91099418}" presName="arrow" presStyleLbl="alignNode1" presStyleIdx="2" presStyleCnt="3"/>
      <dgm:spPr/>
    </dgm:pt>
    <dgm:pt modelId="{74B3C4B7-20AD-4945-8126-5056D9CFA6CE}" type="pres">
      <dgm:prSet presAssocID="{355E3FB0-4D90-4432-AF57-930C91099418}" presName="descendantArrow" presStyleLbl="bgAccFollowNode1" presStyleIdx="2" presStyleCnt="3"/>
      <dgm:spPr/>
    </dgm:pt>
  </dgm:ptLst>
  <dgm:cxnLst>
    <dgm:cxn modelId="{DBEAE811-B2A7-4B73-8584-EE847E46292F}" type="presOf" srcId="{E0464B81-882A-44EC-B5AE-38F317FDC978}" destId="{BFF3A099-991E-4C39-A76D-B1A15F6185FC}" srcOrd="0" destOrd="0" presId="urn:microsoft.com/office/officeart/2016/7/layout/VerticalDownArrowProcess"/>
    <dgm:cxn modelId="{7E4EB123-75CA-4297-B0A8-05D58FE8FD31}" type="presOf" srcId="{355E3FB0-4D90-4432-AF57-930C91099418}" destId="{6829E04E-CDE8-4E62-949B-BD9655AB514B}" srcOrd="0" destOrd="0" presId="urn:microsoft.com/office/officeart/2016/7/layout/VerticalDownArrowProcess"/>
    <dgm:cxn modelId="{F943E728-6AE2-42CA-BC6C-15AF359C08D0}" type="presOf" srcId="{29BE108A-557B-436C-A249-1801D18C6C06}" destId="{B572971A-69E2-4612-9AE9-2D297FC1D105}" srcOrd="1" destOrd="0" presId="urn:microsoft.com/office/officeart/2016/7/layout/VerticalDownArrowProcess"/>
    <dgm:cxn modelId="{1E111D3C-4FB3-4419-B5B7-7E9E0C144067}" type="presOf" srcId="{1E48E268-1ACC-48A8-A6FC-608213A71B3E}" destId="{ECAA1C17-F54C-4AA3-BBE2-E1E9970961A2}" srcOrd="0" destOrd="0" presId="urn:microsoft.com/office/officeart/2016/7/layout/VerticalDownArrowProcess"/>
    <dgm:cxn modelId="{08E93F48-54FB-4FFB-A08A-833A8D3B3F53}" type="presOf" srcId="{29BE108A-557B-436C-A249-1801D18C6C06}" destId="{8F2DC8F7-2969-4E54-8404-1322F16C0762}" srcOrd="0" destOrd="0" presId="urn:microsoft.com/office/officeart/2016/7/layout/VerticalDownArrowProcess"/>
    <dgm:cxn modelId="{CED8B64B-E281-44E4-9A04-0291B6DE6555}" type="presOf" srcId="{52E90D9B-A451-4ECB-A988-65D7E0721C56}" destId="{9B56BC1C-DD08-4C02-A4B7-C2C2F8FB002B}" srcOrd="0" destOrd="0" presId="urn:microsoft.com/office/officeart/2016/7/layout/VerticalDownArrowProcess"/>
    <dgm:cxn modelId="{99DC9D53-D889-4336-B2B1-C028B7E2996A}" type="presOf" srcId="{884B8657-D33D-4E0A-A824-0AE8F0C858C3}" destId="{74B3C4B7-20AD-4945-8126-5056D9CFA6CE}" srcOrd="0" destOrd="0" presId="urn:microsoft.com/office/officeart/2016/7/layout/VerticalDownArrowProcess"/>
    <dgm:cxn modelId="{12443457-0F78-402C-9DBB-1014085FAA6D}" srcId="{355E3FB0-4D90-4432-AF57-930C91099418}" destId="{884B8657-D33D-4E0A-A824-0AE8F0C858C3}" srcOrd="0" destOrd="0" parTransId="{8623F71C-0BFC-4ACC-AB4E-990BE1864E4C}" sibTransId="{4A8341CC-F999-4B28-8D1C-55B370158749}"/>
    <dgm:cxn modelId="{47AF1776-8C01-4A97-898E-74CBDC175268}" srcId="{4F6C6A28-CC57-45C3-B713-68F2EFC8A4E6}" destId="{355E3FB0-4D90-4432-AF57-930C91099418}" srcOrd="0" destOrd="0" parTransId="{CA8FC44E-2FD4-4562-A558-A0BA15E02677}" sibTransId="{EA5182FC-59DD-4562-8F1A-90A1CB9418ED}"/>
    <dgm:cxn modelId="{2BCEFC94-BCF3-48AE-B7F3-73DB57E4A22D}" srcId="{1E48E268-1ACC-48A8-A6FC-608213A71B3E}" destId="{E0464B81-882A-44EC-B5AE-38F317FDC978}" srcOrd="0" destOrd="0" parTransId="{72D2B397-D1BA-48AD-A3C5-116A8455487E}" sibTransId="{07416259-E870-4C04-884F-481BE2963EAE}"/>
    <dgm:cxn modelId="{CA5ED297-518A-4B79-AE2C-7D07B73CCB7C}" type="presOf" srcId="{355E3FB0-4D90-4432-AF57-930C91099418}" destId="{B0EECA9C-951C-4D9E-8CEE-394BCB22CEF0}" srcOrd="1" destOrd="0" presId="urn:microsoft.com/office/officeart/2016/7/layout/VerticalDownArrowProcess"/>
    <dgm:cxn modelId="{61F335A9-C303-4AAE-9C3E-6A9D91303852}" srcId="{4F6C6A28-CC57-45C3-B713-68F2EFC8A4E6}" destId="{29BE108A-557B-436C-A249-1801D18C6C06}" srcOrd="1" destOrd="0" parTransId="{B7D01297-ABE7-4E0E-8221-9D5E80020B20}" sibTransId="{4B742242-C444-45FE-A829-3316DDC4AD15}"/>
    <dgm:cxn modelId="{7F4E1ECF-CF30-4566-9320-47B921495474}" srcId="{4F6C6A28-CC57-45C3-B713-68F2EFC8A4E6}" destId="{1E48E268-1ACC-48A8-A6FC-608213A71B3E}" srcOrd="2" destOrd="0" parTransId="{503824B4-8C17-4D13-A4C5-C8A24A5AC199}" sibTransId="{C72BC438-006C-44E7-B611-8802C0408E43}"/>
    <dgm:cxn modelId="{C6CFBCD5-2979-4C46-88D8-D38F396C2F7F}" type="presOf" srcId="{4F6C6A28-CC57-45C3-B713-68F2EFC8A4E6}" destId="{4ED46DEC-8E6E-4774-9538-FDB89C72D107}" srcOrd="0" destOrd="0" presId="urn:microsoft.com/office/officeart/2016/7/layout/VerticalDownArrowProcess"/>
    <dgm:cxn modelId="{B27F0AE5-D875-43F4-96FC-12B0B6B2DA22}" srcId="{29BE108A-557B-436C-A249-1801D18C6C06}" destId="{52E90D9B-A451-4ECB-A988-65D7E0721C56}" srcOrd="0" destOrd="0" parTransId="{57B5EEEF-B9CF-4B12-A6F2-2653CE0F1AAB}" sibTransId="{167C8509-3D1F-4C9D-9F18-AC084954BA2F}"/>
    <dgm:cxn modelId="{8A5C214A-9C4D-4BF2-83E3-D5A4F8DF7D3E}" type="presParOf" srcId="{4ED46DEC-8E6E-4774-9538-FDB89C72D107}" destId="{BCEA5C92-F53B-4860-83B2-72CC36A08F67}" srcOrd="0" destOrd="0" presId="urn:microsoft.com/office/officeart/2016/7/layout/VerticalDownArrowProcess"/>
    <dgm:cxn modelId="{CD65304A-7F7A-4793-A325-763964DEB57E}" type="presParOf" srcId="{BCEA5C92-F53B-4860-83B2-72CC36A08F67}" destId="{ECAA1C17-F54C-4AA3-BBE2-E1E9970961A2}" srcOrd="0" destOrd="0" presId="urn:microsoft.com/office/officeart/2016/7/layout/VerticalDownArrowProcess"/>
    <dgm:cxn modelId="{B15FA21C-9E7E-403B-AFB4-D392920E5614}" type="presParOf" srcId="{BCEA5C92-F53B-4860-83B2-72CC36A08F67}" destId="{BFF3A099-991E-4C39-A76D-B1A15F6185FC}" srcOrd="1" destOrd="0" presId="urn:microsoft.com/office/officeart/2016/7/layout/VerticalDownArrowProcess"/>
    <dgm:cxn modelId="{9436589C-752D-4AD7-96A6-5F3B0E5EFF67}" type="presParOf" srcId="{4ED46DEC-8E6E-4774-9538-FDB89C72D107}" destId="{AC4486F0-455E-4BF5-B201-02BCE7C6FB60}" srcOrd="1" destOrd="0" presId="urn:microsoft.com/office/officeart/2016/7/layout/VerticalDownArrowProcess"/>
    <dgm:cxn modelId="{8D2DAA38-FA6C-4A13-A688-808BE82F0961}" type="presParOf" srcId="{4ED46DEC-8E6E-4774-9538-FDB89C72D107}" destId="{B76EACBF-1C7D-48E3-A1DB-6F3B25295177}" srcOrd="2" destOrd="0" presId="urn:microsoft.com/office/officeart/2016/7/layout/VerticalDownArrowProcess"/>
    <dgm:cxn modelId="{B9B715EB-2D42-44F6-AC30-C0AF73EE6CB8}" type="presParOf" srcId="{B76EACBF-1C7D-48E3-A1DB-6F3B25295177}" destId="{8F2DC8F7-2969-4E54-8404-1322F16C0762}" srcOrd="0" destOrd="0" presId="urn:microsoft.com/office/officeart/2016/7/layout/VerticalDownArrowProcess"/>
    <dgm:cxn modelId="{17A1FF52-6C09-4011-9C1A-3F90327C0F40}" type="presParOf" srcId="{B76EACBF-1C7D-48E3-A1DB-6F3B25295177}" destId="{B572971A-69E2-4612-9AE9-2D297FC1D105}" srcOrd="1" destOrd="0" presId="urn:microsoft.com/office/officeart/2016/7/layout/VerticalDownArrowProcess"/>
    <dgm:cxn modelId="{FB62BC30-8711-4A60-9F8C-78E44791FA17}" type="presParOf" srcId="{B76EACBF-1C7D-48E3-A1DB-6F3B25295177}" destId="{9B56BC1C-DD08-4C02-A4B7-C2C2F8FB002B}" srcOrd="2" destOrd="0" presId="urn:microsoft.com/office/officeart/2016/7/layout/VerticalDownArrowProcess"/>
    <dgm:cxn modelId="{E9BF4A95-C07C-4133-B1BE-9B30B65FA677}" type="presParOf" srcId="{4ED46DEC-8E6E-4774-9538-FDB89C72D107}" destId="{119EA7EE-880B-438D-A620-F0E6FE5A5EB8}" srcOrd="3" destOrd="0" presId="urn:microsoft.com/office/officeart/2016/7/layout/VerticalDownArrowProcess"/>
    <dgm:cxn modelId="{11F776D9-5A14-45F2-A825-EC827FA10F0E}" type="presParOf" srcId="{4ED46DEC-8E6E-4774-9538-FDB89C72D107}" destId="{2BD7A605-778D-45AC-B1EE-02534FA84DF0}" srcOrd="4" destOrd="0" presId="urn:microsoft.com/office/officeart/2016/7/layout/VerticalDownArrowProcess"/>
    <dgm:cxn modelId="{F6D33F9B-5377-4C53-968C-A9ED085A2C19}" type="presParOf" srcId="{2BD7A605-778D-45AC-B1EE-02534FA84DF0}" destId="{6829E04E-CDE8-4E62-949B-BD9655AB514B}" srcOrd="0" destOrd="0" presId="urn:microsoft.com/office/officeart/2016/7/layout/VerticalDownArrowProcess"/>
    <dgm:cxn modelId="{F0E39F8C-1FD9-44A1-937E-EE08E5F73EED}" type="presParOf" srcId="{2BD7A605-778D-45AC-B1EE-02534FA84DF0}" destId="{B0EECA9C-951C-4D9E-8CEE-394BCB22CEF0}" srcOrd="1" destOrd="0" presId="urn:microsoft.com/office/officeart/2016/7/layout/VerticalDownArrowProcess"/>
    <dgm:cxn modelId="{4C8A049E-887D-4B70-9A40-DA9DFA05EA5A}" type="presParOf" srcId="{2BD7A605-778D-45AC-B1EE-02534FA84DF0}" destId="{74B3C4B7-20AD-4945-8126-5056D9CFA6CE}"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A1C17-F54C-4AA3-BBE2-E1E9970961A2}">
      <dsp:nvSpPr>
        <dsp:cNvPr id="0" name=""/>
        <dsp:cNvSpPr/>
      </dsp:nvSpPr>
      <dsp:spPr>
        <a:xfrm>
          <a:off x="0" y="1954329"/>
          <a:ext cx="1232807" cy="641454"/>
        </a:xfrm>
        <a:prstGeom prst="rect">
          <a:avLst/>
        </a:prstGeom>
        <a:solidFill>
          <a:schemeClr val="accent1">
            <a:lumMod val="7500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77" tIns="106680" rIns="87677" bIns="106680" numCol="1" spcCol="1270" anchor="ctr" anchorCtr="0">
          <a:noAutofit/>
        </a:bodyPr>
        <a:lstStyle/>
        <a:p>
          <a:pPr marL="0" lvl="0" indent="0" algn="ctr" defTabSz="666750">
            <a:lnSpc>
              <a:spcPct val="90000"/>
            </a:lnSpc>
            <a:spcBef>
              <a:spcPct val="0"/>
            </a:spcBef>
            <a:spcAft>
              <a:spcPct val="35000"/>
            </a:spcAft>
            <a:buNone/>
          </a:pPr>
          <a:r>
            <a:rPr lang="en-US" sz="1500" kern="1200" dirty="0"/>
            <a:t>Accountability</a:t>
          </a:r>
        </a:p>
      </dsp:txBody>
      <dsp:txXfrm>
        <a:off x="0" y="1954329"/>
        <a:ext cx="1232807" cy="641454"/>
      </dsp:txXfrm>
    </dsp:sp>
    <dsp:sp modelId="{BFF3A099-991E-4C39-A76D-B1A15F6185FC}">
      <dsp:nvSpPr>
        <dsp:cNvPr id="0" name=""/>
        <dsp:cNvSpPr/>
      </dsp:nvSpPr>
      <dsp:spPr>
        <a:xfrm>
          <a:off x="1232807" y="1954329"/>
          <a:ext cx="3698422" cy="641454"/>
        </a:xfrm>
        <a:prstGeom prst="rect">
          <a:avLst/>
        </a:prstGeom>
        <a:solidFill>
          <a:schemeClr val="bg2">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75021" tIns="139700" rIns="75021" bIns="139700" numCol="1" spcCol="1270" anchor="ctr" anchorCtr="0">
          <a:noAutofit/>
        </a:bodyPr>
        <a:lstStyle/>
        <a:p>
          <a:pPr marL="0" lvl="0" indent="0" algn="l" defTabSz="488950">
            <a:lnSpc>
              <a:spcPct val="90000"/>
            </a:lnSpc>
            <a:spcBef>
              <a:spcPct val="0"/>
            </a:spcBef>
            <a:spcAft>
              <a:spcPct val="35000"/>
            </a:spcAft>
            <a:buNone/>
          </a:pPr>
          <a:r>
            <a:rPr lang="en-US" sz="1100" kern="1200" dirty="0"/>
            <a:t>When we work in a team it gets very difficult to hold one person accountable for delays or errors if any. It Is very important to find team members that are ready to take responsibility and demonstrate accountability. Each team member should have the same standards. </a:t>
          </a:r>
        </a:p>
      </dsp:txBody>
      <dsp:txXfrm>
        <a:off x="1232807" y="1954329"/>
        <a:ext cx="3698422" cy="641454"/>
      </dsp:txXfrm>
    </dsp:sp>
    <dsp:sp modelId="{B572971A-69E2-4612-9AE9-2D297FC1D105}">
      <dsp:nvSpPr>
        <dsp:cNvPr id="0" name=""/>
        <dsp:cNvSpPr/>
      </dsp:nvSpPr>
      <dsp:spPr>
        <a:xfrm rot="10800000">
          <a:off x="0" y="977394"/>
          <a:ext cx="1232807" cy="986557"/>
        </a:xfrm>
        <a:prstGeom prst="upArrowCallout">
          <a:avLst>
            <a:gd name="adj1" fmla="val 5000"/>
            <a:gd name="adj2" fmla="val 10000"/>
            <a:gd name="adj3" fmla="val 15000"/>
            <a:gd name="adj4" fmla="val 64977"/>
          </a:avLst>
        </a:prstGeom>
        <a:solidFill>
          <a:schemeClr val="accent1">
            <a:lumMod val="7500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77" tIns="106680" rIns="87677" bIns="106680" numCol="1" spcCol="1270" anchor="ctr" anchorCtr="0">
          <a:noAutofit/>
        </a:bodyPr>
        <a:lstStyle/>
        <a:p>
          <a:pPr marL="0" lvl="0" indent="0" algn="ctr" defTabSz="666750">
            <a:lnSpc>
              <a:spcPct val="90000"/>
            </a:lnSpc>
            <a:spcBef>
              <a:spcPct val="0"/>
            </a:spcBef>
            <a:spcAft>
              <a:spcPct val="35000"/>
            </a:spcAft>
            <a:buNone/>
          </a:pPr>
          <a:r>
            <a:rPr lang="en-US" sz="1500" kern="1200" dirty="0"/>
            <a:t>Commitment</a:t>
          </a:r>
        </a:p>
      </dsp:txBody>
      <dsp:txXfrm rot="-10800000">
        <a:off x="0" y="977394"/>
        <a:ext cx="1232807" cy="641262"/>
      </dsp:txXfrm>
    </dsp:sp>
    <dsp:sp modelId="{9B56BC1C-DD08-4C02-A4B7-C2C2F8FB002B}">
      <dsp:nvSpPr>
        <dsp:cNvPr id="0" name=""/>
        <dsp:cNvSpPr/>
      </dsp:nvSpPr>
      <dsp:spPr>
        <a:xfrm>
          <a:off x="1232807" y="977394"/>
          <a:ext cx="3698422" cy="641262"/>
        </a:xfrm>
        <a:prstGeom prst="rect">
          <a:avLst/>
        </a:prstGeom>
        <a:solidFill>
          <a:schemeClr val="bg2">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75021" tIns="139700" rIns="75021" bIns="139700" numCol="1" spcCol="1270" anchor="ctr" anchorCtr="0">
          <a:noAutofit/>
        </a:bodyPr>
        <a:lstStyle/>
        <a:p>
          <a:pPr marL="0" lvl="0" indent="0" algn="l" defTabSz="488950">
            <a:lnSpc>
              <a:spcPct val="90000"/>
            </a:lnSpc>
            <a:spcBef>
              <a:spcPct val="0"/>
            </a:spcBef>
            <a:spcAft>
              <a:spcPct val="35000"/>
            </a:spcAft>
            <a:buNone/>
          </a:pPr>
          <a:r>
            <a:rPr lang="en-US" sz="1100" kern="1200" dirty="0"/>
            <a:t>Having a successful team consists of a committed team member with one goal. The team leader should always select members based on their experience, strength, and willingness to complete the task with all his/her expertise. </a:t>
          </a:r>
        </a:p>
      </dsp:txBody>
      <dsp:txXfrm>
        <a:off x="1232807" y="977394"/>
        <a:ext cx="3698422" cy="641262"/>
      </dsp:txXfrm>
    </dsp:sp>
    <dsp:sp modelId="{B0EECA9C-951C-4D9E-8CEE-394BCB22CEF0}">
      <dsp:nvSpPr>
        <dsp:cNvPr id="0" name=""/>
        <dsp:cNvSpPr/>
      </dsp:nvSpPr>
      <dsp:spPr>
        <a:xfrm rot="10800000">
          <a:off x="0" y="458"/>
          <a:ext cx="1232807" cy="986557"/>
        </a:xfrm>
        <a:prstGeom prst="upArrowCallout">
          <a:avLst>
            <a:gd name="adj1" fmla="val 5000"/>
            <a:gd name="adj2" fmla="val 10000"/>
            <a:gd name="adj3" fmla="val 15000"/>
            <a:gd name="adj4" fmla="val 64977"/>
          </a:avLst>
        </a:prstGeom>
        <a:solidFill>
          <a:schemeClr val="accent1">
            <a:lumMod val="75000"/>
          </a:schemeClr>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77" tIns="106680" rIns="87677" bIns="106680" numCol="1" spcCol="1270" anchor="ctr" anchorCtr="0">
          <a:noAutofit/>
        </a:bodyPr>
        <a:lstStyle/>
        <a:p>
          <a:pPr marL="0" lvl="0" indent="0" algn="ctr" defTabSz="666750">
            <a:lnSpc>
              <a:spcPct val="90000"/>
            </a:lnSpc>
            <a:spcBef>
              <a:spcPct val="0"/>
            </a:spcBef>
            <a:spcAft>
              <a:spcPct val="35000"/>
            </a:spcAft>
            <a:buNone/>
          </a:pPr>
          <a:r>
            <a:rPr lang="en-US" sz="1500" b="0" i="0" kern="1200" dirty="0"/>
            <a:t>Goal-oriented</a:t>
          </a:r>
          <a:endParaRPr lang="en-US" sz="1500" b="0" kern="1200" dirty="0"/>
        </a:p>
      </dsp:txBody>
      <dsp:txXfrm rot="-10800000">
        <a:off x="0" y="458"/>
        <a:ext cx="1232807" cy="641262"/>
      </dsp:txXfrm>
    </dsp:sp>
    <dsp:sp modelId="{74B3C4B7-20AD-4945-8126-5056D9CFA6CE}">
      <dsp:nvSpPr>
        <dsp:cNvPr id="0" name=""/>
        <dsp:cNvSpPr/>
      </dsp:nvSpPr>
      <dsp:spPr>
        <a:xfrm>
          <a:off x="1232807" y="458"/>
          <a:ext cx="3698422" cy="641262"/>
        </a:xfrm>
        <a:prstGeom prst="rect">
          <a:avLst/>
        </a:prstGeom>
        <a:solidFill>
          <a:schemeClr val="bg2">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75021" tIns="139700" rIns="75021" bIns="139700" numCol="1" spcCol="1270" anchor="ctr" anchorCtr="0">
          <a:noAutofit/>
        </a:bodyPr>
        <a:lstStyle/>
        <a:p>
          <a:pPr marL="0" lvl="0" indent="0" algn="l" defTabSz="488950">
            <a:lnSpc>
              <a:spcPct val="90000"/>
            </a:lnSpc>
            <a:spcBef>
              <a:spcPct val="0"/>
            </a:spcBef>
            <a:spcAft>
              <a:spcPct val="35000"/>
            </a:spcAft>
            <a:buNone/>
          </a:pPr>
          <a:r>
            <a:rPr lang="en-US" sz="1100" kern="1200" dirty="0"/>
            <a:t>Most important is being goal-oriented, having goals in mind, and setting a plan will help the team accomplish the task. In order to do so, the team should always track their workflow, make strategies and try to use tools to increase work productivity. Tools can be simple as just staying connected via teams or email and updating each other.</a:t>
          </a:r>
        </a:p>
      </dsp:txBody>
      <dsp:txXfrm>
        <a:off x="1232807" y="458"/>
        <a:ext cx="3698422" cy="641262"/>
      </dsp:txXfrm>
    </dsp:sp>
  </dsp:spTree>
</dsp:drawing>
</file>

<file path=ppt/diagrams/layout1.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D79411-976E-4E65-B0F2-F96D746088EA}" type="datetimeFigureOut">
              <a:rPr lang="en-GB" smtClean="0"/>
              <a:t>17/12/2021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578435-5373-482E-9F6A-17341850ED71}" type="slidenum">
              <a:rPr lang="en-GB" smtClean="0"/>
              <a:t>‹#›</a:t>
            </a:fld>
            <a:endParaRPr lang="en-GB"/>
          </a:p>
        </p:txBody>
      </p:sp>
    </p:spTree>
    <p:extLst>
      <p:ext uri="{BB962C8B-B14F-4D97-AF65-F5344CB8AC3E}">
        <p14:creationId xmlns:p14="http://schemas.microsoft.com/office/powerpoint/2010/main" val="10590754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a:t>
            </a:fld>
            <a:endParaRPr lang="en-US" dirty="0"/>
          </a:p>
        </p:txBody>
      </p:sp>
    </p:spTree>
    <p:extLst>
      <p:ext uri="{BB962C8B-B14F-4D97-AF65-F5344CB8AC3E}">
        <p14:creationId xmlns:p14="http://schemas.microsoft.com/office/powerpoint/2010/main" val="2580214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a:t>
            </a:fld>
            <a:endParaRPr lang="en-US" dirty="0"/>
          </a:p>
        </p:txBody>
      </p:sp>
    </p:spTree>
    <p:extLst>
      <p:ext uri="{BB962C8B-B14F-4D97-AF65-F5344CB8AC3E}">
        <p14:creationId xmlns:p14="http://schemas.microsoft.com/office/powerpoint/2010/main" val="37456720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itchFamily="18" charset="0"/>
                <a:cs typeface="Times New Roman" pitchFamily="18" charset="0"/>
              </a:rPr>
              <a:t>Team working helps to facilitate to implementation of any idea or theories in the professional sector.</a:t>
            </a:r>
          </a:p>
          <a:p>
            <a:pPr algn="just">
              <a:lnSpc>
                <a:spcPct val="150000"/>
              </a:lnSpc>
            </a:pPr>
            <a:r>
              <a:rPr lang="en-US" sz="1200" dirty="0">
                <a:latin typeface="Times New Roman" pitchFamily="18" charset="0"/>
                <a:cs typeface="Times New Roman" pitchFamily="18" charset="0"/>
              </a:rPr>
              <a:t>Teamwork assists to gain expected targets within the time frame.</a:t>
            </a:r>
          </a:p>
          <a:p>
            <a:pPr algn="just">
              <a:lnSpc>
                <a:spcPct val="150000"/>
              </a:lnSpc>
            </a:pPr>
            <a:r>
              <a:rPr lang="en-US" sz="1200" dirty="0">
                <a:latin typeface="Times New Roman" pitchFamily="18" charset="0"/>
                <a:cs typeface="Times New Roman" pitchFamily="18" charset="0"/>
              </a:rPr>
              <a:t>Team working makes easy the tasks of the team members to reach the destination (Scholl, 2018).</a:t>
            </a:r>
          </a:p>
          <a:p>
            <a:pPr algn="just">
              <a:lnSpc>
                <a:spcPct val="150000"/>
              </a:lnSpc>
            </a:pPr>
            <a:r>
              <a:rPr lang="en-US" sz="1200" dirty="0">
                <a:latin typeface="Times New Roman" pitchFamily="18" charset="0"/>
                <a:cs typeface="Times New Roman" pitchFamily="18" charset="0"/>
              </a:rPr>
              <a:t>Team working helps to take risks collectively to complete any particular works within a very short time.</a:t>
            </a:r>
          </a:p>
          <a:p>
            <a:pPr algn="just">
              <a:lnSpc>
                <a:spcPct val="150000"/>
              </a:lnSpc>
            </a:pPr>
            <a:r>
              <a:rPr lang="en-US" sz="1200" dirty="0">
                <a:latin typeface="Times New Roman" pitchFamily="18" charset="0"/>
                <a:cs typeface="Times New Roman" pitchFamily="18" charset="0"/>
              </a:rPr>
              <a:t>Collective teamwork reduces the pressure and stresses of the team members as every member does his tasks (Scholl, 2018).</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3</a:t>
            </a:fld>
            <a:endParaRPr lang="en-GB"/>
          </a:p>
        </p:txBody>
      </p:sp>
    </p:spTree>
    <p:extLst>
      <p:ext uri="{BB962C8B-B14F-4D97-AF65-F5344CB8AC3E}">
        <p14:creationId xmlns:p14="http://schemas.microsoft.com/office/powerpoint/2010/main" val="36760722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itchFamily="18" charset="0"/>
                <a:cs typeface="Times New Roman" pitchFamily="18" charset="0"/>
              </a:rPr>
              <a:t>Team working motivates the team members to work effectively by working collectively.</a:t>
            </a:r>
          </a:p>
          <a:p>
            <a:pPr algn="just">
              <a:lnSpc>
                <a:spcPct val="150000"/>
              </a:lnSpc>
            </a:pPr>
            <a:r>
              <a:rPr lang="en-US" sz="1200" dirty="0">
                <a:latin typeface="Times New Roman" pitchFamily="18" charset="0"/>
                <a:cs typeface="Times New Roman" pitchFamily="18" charset="0"/>
              </a:rPr>
              <a:t>Teamwork is more effective to develop the structure of the team and make easy functional activities of the team (Driskell et al., 2018).</a:t>
            </a:r>
          </a:p>
          <a:p>
            <a:pPr algn="just">
              <a:lnSpc>
                <a:spcPct val="150000"/>
              </a:lnSpc>
            </a:pPr>
            <a:r>
              <a:rPr lang="en-US" sz="1200" dirty="0">
                <a:latin typeface="Times New Roman" pitchFamily="18" charset="0"/>
                <a:cs typeface="Times New Roman" pitchFamily="18" charset="0"/>
              </a:rPr>
              <a:t>Collective teamwork aids to gain more production and increasing the level of production (Gallie et al., 2012).</a:t>
            </a:r>
          </a:p>
          <a:p>
            <a:pPr algn="just">
              <a:lnSpc>
                <a:spcPct val="150000"/>
              </a:lnSpc>
            </a:pPr>
            <a:r>
              <a:rPr lang="en-US" sz="1200" dirty="0">
                <a:latin typeface="Times New Roman" pitchFamily="18" charset="0"/>
                <a:cs typeface="Times New Roman" pitchFamily="18" charset="0"/>
              </a:rPr>
              <a:t>Teamwork increases the soft qualities of the members by following formal rules and ethics of the team.</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4</a:t>
            </a:fld>
            <a:endParaRPr lang="en-GB"/>
          </a:p>
        </p:txBody>
      </p:sp>
    </p:spTree>
    <p:extLst>
      <p:ext uri="{BB962C8B-B14F-4D97-AF65-F5344CB8AC3E}">
        <p14:creationId xmlns:p14="http://schemas.microsoft.com/office/powerpoint/2010/main" val="293053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itchFamily="18" charset="0"/>
                <a:cs typeface="Times New Roman" pitchFamily="18" charset="0"/>
              </a:rPr>
              <a:t>Teamwork increases the communication, leadership, management skills of the team members.</a:t>
            </a:r>
          </a:p>
          <a:p>
            <a:pPr algn="just">
              <a:lnSpc>
                <a:spcPct val="150000"/>
              </a:lnSpc>
            </a:pPr>
            <a:r>
              <a:rPr lang="en-US" sz="1200" dirty="0">
                <a:latin typeface="Times New Roman" pitchFamily="18" charset="0"/>
                <a:cs typeface="Times New Roman" pitchFamily="18" charset="0"/>
              </a:rPr>
              <a:t>Team working support to build up networks by engaging with team members and enables to be more innovative (Gallie et al., 2012).</a:t>
            </a:r>
          </a:p>
          <a:p>
            <a:pPr algn="just">
              <a:lnSpc>
                <a:spcPct val="150000"/>
              </a:lnSpc>
            </a:pPr>
            <a:r>
              <a:rPr lang="en-US" sz="1200" dirty="0">
                <a:latin typeface="Times New Roman" pitchFamily="18" charset="0"/>
                <a:cs typeface="Times New Roman" pitchFamily="18" charset="0"/>
              </a:rPr>
              <a:t>Teamwork helps to focus on personal weaknesses and helps to improve the weaknesses.</a:t>
            </a:r>
          </a:p>
          <a:p>
            <a:pPr algn="just">
              <a:lnSpc>
                <a:spcPct val="150000"/>
              </a:lnSpc>
            </a:pPr>
            <a:r>
              <a:rPr lang="en-US" sz="1200" dirty="0">
                <a:latin typeface="Times New Roman" pitchFamily="18" charset="0"/>
                <a:cs typeface="Times New Roman" pitchFamily="18" charset="0"/>
              </a:rPr>
              <a:t>Team working promotes the personal strengths to attain success by using potential skills.</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5</a:t>
            </a:fld>
            <a:endParaRPr lang="en-GB"/>
          </a:p>
        </p:txBody>
      </p:sp>
    </p:spTree>
    <p:extLst>
      <p:ext uri="{BB962C8B-B14F-4D97-AF65-F5344CB8AC3E}">
        <p14:creationId xmlns:p14="http://schemas.microsoft.com/office/powerpoint/2010/main" val="2300434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dirty="0">
                <a:latin typeface="Times New Roman" pitchFamily="18" charset="0"/>
                <a:cs typeface="Times New Roman" pitchFamily="18" charset="0"/>
              </a:rPr>
              <a:t>A team can be defined as a group of peoples those are works together to achieve any particular goals within a specific time frame and maintain an organized set of values and ethics (West, 2012).</a:t>
            </a:r>
          </a:p>
          <a:p>
            <a:pPr algn="just">
              <a:lnSpc>
                <a:spcPct val="150000"/>
              </a:lnSpc>
            </a:pPr>
            <a:r>
              <a:rPr lang="en-US" sz="1200" dirty="0">
                <a:latin typeface="Times New Roman" pitchFamily="18" charset="0"/>
                <a:cs typeface="Times New Roman" pitchFamily="18" charset="0"/>
              </a:rPr>
              <a:t>Teamwork is the collective effort of the team members towards the targets that are set by the team executive. </a:t>
            </a:r>
          </a:p>
          <a:p>
            <a:pPr algn="just">
              <a:lnSpc>
                <a:spcPct val="150000"/>
              </a:lnSpc>
            </a:pPr>
            <a:r>
              <a:rPr lang="en-US" sz="1200" dirty="0">
                <a:latin typeface="Times New Roman" pitchFamily="18" charset="0"/>
                <a:cs typeface="Times New Roman" pitchFamily="18" charset="0"/>
              </a:rPr>
              <a:t>Teamwork does not refer the individual efforts rather emphasizes collective efforts. Effective teamwork can be produced by the proactive participating of all team members (Driskell et al., 2018). </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6</a:t>
            </a:fld>
            <a:endParaRPr lang="en-GB"/>
          </a:p>
        </p:txBody>
      </p:sp>
    </p:spTree>
    <p:extLst>
      <p:ext uri="{BB962C8B-B14F-4D97-AF65-F5344CB8AC3E}">
        <p14:creationId xmlns:p14="http://schemas.microsoft.com/office/powerpoint/2010/main" val="39553415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7</a:t>
            </a:fld>
            <a:endParaRPr lang="en-US" dirty="0"/>
          </a:p>
        </p:txBody>
      </p:sp>
    </p:spTree>
    <p:extLst>
      <p:ext uri="{BB962C8B-B14F-4D97-AF65-F5344CB8AC3E}">
        <p14:creationId xmlns:p14="http://schemas.microsoft.com/office/powerpoint/2010/main" val="3377653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imperial Private Healthcare, effective teamwork and communication develops the productivity and better services to the patients in this health care. To increase the productivity and effectiveness, the team must have to work together which contribute for great result in Imperial Private Healthcare.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Bruce Tuckman, team working could be in the five different stages that are forming, storming, norming, performing and adjourning. </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8</a:t>
            </a:fld>
            <a:endParaRPr lang="en-GB"/>
          </a:p>
        </p:txBody>
      </p:sp>
    </p:spTree>
    <p:extLst>
      <p:ext uri="{BB962C8B-B14F-4D97-AF65-F5344CB8AC3E}">
        <p14:creationId xmlns:p14="http://schemas.microsoft.com/office/powerpoint/2010/main" val="42794904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Forming is the first orientation period of the team development where the team members are excited to do with the positive team expectation ad experience. Though working in the team of Imperial Private Healthcare team members feel some anxiety and complexity in working this team. </a:t>
            </a:r>
          </a:p>
          <a:p>
            <a:r>
              <a:rPr lang="en-US" dirty="0"/>
              <a:t>In Imperial Private Healthcare, for building up a new team, team members usually fall in the lots of questions. For example, in Imperial Private Healthcare team members thinks about the uncertainty of the team effectiveness.</a:t>
            </a:r>
          </a:p>
          <a:p>
            <a:r>
              <a:rPr lang="en-US" dirty="0"/>
              <a:t>Therefore, team members are focused to acquaintance with the mission, vision, and goals. </a:t>
            </a:r>
          </a:p>
          <a:p>
            <a:endParaRPr lang="en-GB" dirty="0"/>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9</a:t>
            </a:fld>
            <a:endParaRPr lang="en-GB"/>
          </a:p>
        </p:txBody>
      </p:sp>
    </p:spTree>
    <p:extLst>
      <p:ext uri="{BB962C8B-B14F-4D97-AF65-F5344CB8AC3E}">
        <p14:creationId xmlns:p14="http://schemas.microsoft.com/office/powerpoint/2010/main" val="5931977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Storming- In these stages of the team members in Imperial Private Healthcare, begins to move forwards through working, team members are focused with the goals and objectives of the team. Team members are trying to identify to getting the responses in the differences through minimizing the conflict. </a:t>
            </a:r>
          </a:p>
          <a:p>
            <a:r>
              <a:rPr lang="en-US" dirty="0"/>
              <a:t>Team members may be in the form of frustration with disagreements about the goals in Imperial Private Healthcare. Through the process of developing task skills and conflict management can ensure the success of the team. </a:t>
            </a:r>
          </a:p>
          <a:p>
            <a:endParaRPr lang="en-GB" dirty="0"/>
          </a:p>
          <a:p>
            <a:r>
              <a:rPr lang="en-US" dirty="0"/>
              <a:t>Norming- In this stage team members try to resolve the discrepancy among the member in Imperial Private Healthcare. Member identifies the individual’s expectation and try to be flexible. Members focus on the norms and expectation through identify the real ideas and feelings. </a:t>
            </a:r>
          </a:p>
          <a:p>
            <a:r>
              <a:rPr lang="en-US" dirty="0"/>
              <a:t>Members shifts their energy to get the goals of Imperial Private Healthcare that increase the productivity and better services. Collective work and individual performance ensure better success. </a:t>
            </a: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10</a:t>
            </a:fld>
            <a:endParaRPr lang="en-GB"/>
          </a:p>
        </p:txBody>
      </p:sp>
    </p:spTree>
    <p:extLst>
      <p:ext uri="{BB962C8B-B14F-4D97-AF65-F5344CB8AC3E}">
        <p14:creationId xmlns:p14="http://schemas.microsoft.com/office/powerpoint/2010/main" val="14505521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Calibri" panose="020F0502020204030204" pitchFamily="34" charset="0"/>
                <a:ea typeface="Calibri" panose="020F0502020204030204" pitchFamily="34" charset="0"/>
                <a:cs typeface="Times New Roman" panose="02020603050405020304" pitchFamily="18" charset="0"/>
              </a:rPr>
              <a:t>Performing-</a:t>
            </a:r>
            <a:r>
              <a:rPr lang="en-GB" sz="1200" dirty="0">
                <a:effectLst/>
                <a:latin typeface="Calibri" panose="020F0502020204030204" pitchFamily="34" charset="0"/>
                <a:ea typeface="Calibri" panose="020F0502020204030204" pitchFamily="34" charset="0"/>
                <a:cs typeface="Times New Roman" panose="02020603050405020304" pitchFamily="18" charset="0"/>
              </a:rPr>
              <a:t> In Imperial Private Healthcare, team members feel better satisfaction that increases the progress and development of the organization.  Through identifying the strengths and weakness team members shares the insights and progress.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In this stage team members feel better confident through expressing their abilities. Members solve the problems and assists another member. Differences among the members are encouraged and appreciated for greater success. Team members are committed and focused to get the success through sharing their knowledge and skills.</a:t>
            </a:r>
          </a:p>
          <a:p>
            <a:endParaRPr lang="en-GB" dirty="0"/>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11</a:t>
            </a:fld>
            <a:endParaRPr lang="en-GB"/>
          </a:p>
        </p:txBody>
      </p:sp>
    </p:spTree>
    <p:extLst>
      <p:ext uri="{BB962C8B-B14F-4D97-AF65-F5344CB8AC3E}">
        <p14:creationId xmlns:p14="http://schemas.microsoft.com/office/powerpoint/2010/main" val="8404221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Times New Roman" panose="02020603050405020304" pitchFamily="18" charset="0"/>
                <a:ea typeface="Calibri" panose="020F0502020204030204" pitchFamily="34" charset="0"/>
                <a:cs typeface="Times New Roman" panose="02020603050405020304" pitchFamily="18" charset="0"/>
              </a:rPr>
              <a:t>Adjourning-</a:t>
            </a: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 </a:t>
            </a:r>
          </a:p>
          <a:p>
            <a:pPr>
              <a:lnSpc>
                <a:spcPct val="150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In this stage, team member may feel a sense of sadness and loses during the working time in Imperial Private Healthcare. Here, team members feel a deep satisfaction through accomplishment of the activity. Members think about the future role and individuals’ responsibility in Imperial Private Healthcare (Driskell et al., 2018). </a:t>
            </a:r>
          </a:p>
          <a:p>
            <a:pPr>
              <a:lnSpc>
                <a:spcPct val="150000"/>
              </a:lnSpc>
              <a:spcAft>
                <a:spcPts val="800"/>
              </a:spcAft>
            </a:pPr>
            <a:r>
              <a:rPr lang="en-GB" sz="1100" dirty="0">
                <a:effectLst/>
                <a:latin typeface="Times New Roman" panose="02020603050405020304" pitchFamily="18" charset="0"/>
                <a:ea typeface="Calibri" panose="020F0502020204030204" pitchFamily="34" charset="0"/>
                <a:cs typeface="Times New Roman" panose="02020603050405020304" pitchFamily="18" charset="0"/>
              </a:rPr>
              <a:t>Members focus to team task through measuring the productivity thus analysing the effectiveness increases the performances. This is the ending stages where the team leader evaluates the productivity of Imperial Private Healthcare (West, 2021). </a:t>
            </a:r>
          </a:p>
          <a:p>
            <a:endParaRPr lang="en-GB" sz="1100" dirty="0">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C9578435-5373-482E-9F6A-17341850ED71}" type="slidenum">
              <a:rPr lang="en-GB" smtClean="0"/>
              <a:t>12</a:t>
            </a:fld>
            <a:endParaRPr lang="en-GB"/>
          </a:p>
        </p:txBody>
      </p:sp>
    </p:spTree>
    <p:extLst>
      <p:ext uri="{BB962C8B-B14F-4D97-AF65-F5344CB8AC3E}">
        <p14:creationId xmlns:p14="http://schemas.microsoft.com/office/powerpoint/2010/main" val="2141033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14</a:t>
            </a:fld>
            <a:endParaRPr lang="en-US" dirty="0"/>
          </a:p>
        </p:txBody>
      </p:sp>
    </p:spTree>
    <p:extLst>
      <p:ext uri="{BB962C8B-B14F-4D97-AF65-F5344CB8AC3E}">
        <p14:creationId xmlns:p14="http://schemas.microsoft.com/office/powerpoint/2010/main" val="21605070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18</a:t>
            </a:fld>
            <a:endParaRPr lang="en-US" dirty="0"/>
          </a:p>
        </p:txBody>
      </p:sp>
    </p:spTree>
    <p:extLst>
      <p:ext uri="{BB962C8B-B14F-4D97-AF65-F5344CB8AC3E}">
        <p14:creationId xmlns:p14="http://schemas.microsoft.com/office/powerpoint/2010/main" val="34772676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19</a:t>
            </a:fld>
            <a:endParaRPr lang="en-US" dirty="0"/>
          </a:p>
        </p:txBody>
      </p:sp>
    </p:spTree>
    <p:extLst>
      <p:ext uri="{BB962C8B-B14F-4D97-AF65-F5344CB8AC3E}">
        <p14:creationId xmlns:p14="http://schemas.microsoft.com/office/powerpoint/2010/main" val="3335996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20</a:t>
            </a:fld>
            <a:endParaRPr lang="en-US" dirty="0"/>
          </a:p>
        </p:txBody>
      </p:sp>
    </p:spTree>
    <p:extLst>
      <p:ext uri="{BB962C8B-B14F-4D97-AF65-F5344CB8AC3E}">
        <p14:creationId xmlns:p14="http://schemas.microsoft.com/office/powerpoint/2010/main" val="1427372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C8E5D6-E240-4AB4-B03F-F45C58F87E64}" type="slidenum">
              <a:rPr lang="en-US" smtClean="0"/>
              <a:t>21</a:t>
            </a:fld>
            <a:endParaRPr lang="en-US" dirty="0"/>
          </a:p>
        </p:txBody>
      </p:sp>
    </p:spTree>
    <p:extLst>
      <p:ext uri="{BB962C8B-B14F-4D97-AF65-F5344CB8AC3E}">
        <p14:creationId xmlns:p14="http://schemas.microsoft.com/office/powerpoint/2010/main" val="3400474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09224241-93E4-48E9-8CB0-67AD0AA3945B}" type="slidenum">
              <a:rPr lang="en-US" smtClean="0"/>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224241-93E4-48E9-8CB0-67AD0AA3945B}" type="slidenum">
              <a:rPr lang="en-US" smtClean="0"/>
              <a:t>‹#›</a:t>
            </a:fld>
            <a:endParaRPr lang="en-US" dirty="0"/>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6" name="Slide Number Placeholder 5"/>
          <p:cNvSpPr>
            <a:spLocks noGrp="1"/>
          </p:cNvSpPr>
          <p:nvPr>
            <p:ph type="sldNum" sz="quarter" idx="12"/>
          </p:nvPr>
        </p:nvSpPr>
        <p:spPr>
          <a:xfrm>
            <a:off x="146304" y="6208776"/>
            <a:ext cx="457200" cy="457200"/>
          </a:xfrm>
        </p:spPr>
        <p:txBody>
          <a:bodyPr/>
          <a:lstStyle/>
          <a:p>
            <a:fld id="{09224241-93E4-48E9-8CB0-67AD0AA3945B}"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224241-93E4-48E9-8CB0-67AD0AA3945B}" type="slidenum">
              <a:rPr lang="en-US" smtClean="0"/>
              <a:t>‹#›</a:t>
            </a:fld>
            <a:endParaRPr lang="en-US" dirty="0"/>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09224241-93E4-48E9-8CB0-67AD0AA3945B}" type="slidenum">
              <a:rPr lang="en-US" smtClean="0"/>
              <a:t>‹#›</a:t>
            </a:fld>
            <a:endParaRPr lang="en-US" dirty="0"/>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09224241-93E4-48E9-8CB0-67AD0AA3945B}"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09224241-93E4-48E9-8CB0-67AD0AA3945B}"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09224241-93E4-48E9-8CB0-67AD0AA3945B}" type="slidenum">
              <a:rPr lang="en-US" smtClean="0"/>
              <a:t>‹#›</a:t>
            </a:fld>
            <a:endParaRPr lang="en-US" dirty="0"/>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6" name="Footer Placeholder 5"/>
          <p:cNvSpPr>
            <a:spLocks noGrp="1"/>
          </p:cNvSpPr>
          <p:nvPr>
            <p:ph type="ftr" sz="quarter" idx="11"/>
          </p:nvPr>
        </p:nvSpPr>
        <p:spPr>
          <a:xfrm>
            <a:off x="914400" y="6172200"/>
            <a:ext cx="3886200" cy="457200"/>
          </a:xfrm>
        </p:spPr>
        <p:txBody>
          <a:bodyPr/>
          <a:lstStyle/>
          <a:p>
            <a:endParaRPr lang="en-US" dirty="0"/>
          </a:p>
        </p:txBody>
      </p:sp>
      <p:sp>
        <p:nvSpPr>
          <p:cNvPr id="7" name="Slide Number Placeholder 6"/>
          <p:cNvSpPr>
            <a:spLocks noGrp="1"/>
          </p:cNvSpPr>
          <p:nvPr>
            <p:ph type="sldNum" sz="quarter" idx="12"/>
          </p:nvPr>
        </p:nvSpPr>
        <p:spPr>
          <a:xfrm>
            <a:off x="146304" y="6208776"/>
            <a:ext cx="457200" cy="457200"/>
          </a:xfrm>
        </p:spPr>
        <p:txBody>
          <a:bodyPr/>
          <a:lstStyle/>
          <a:p>
            <a:fld id="{09224241-93E4-48E9-8CB0-67AD0AA3945B}" type="slidenum">
              <a:rPr lang="en-US" smtClean="0"/>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dirty="0"/>
              <a:t>Click icon to add picture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224241-93E4-48E9-8CB0-67AD0AA3945B}"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65B1DB85-C47F-4EE1-B0EF-BFD38E562A3E}" type="datetimeFigureOut">
              <a:rPr lang="en-US" smtClean="0"/>
              <a:t>12/17/21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09224241-93E4-48E9-8CB0-67AD0AA3945B}"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ontent with Caption">
    <p:bg>
      <p:bgPr>
        <a:solidFill>
          <a:schemeClr val="bg2"/>
        </a:solidFill>
        <a:effectLst/>
      </p:bgPr>
    </p:bg>
    <p:spTree>
      <p:nvGrpSpPr>
        <p:cNvPr id="1" name=""/>
        <p:cNvGrpSpPr/>
        <p:nvPr/>
      </p:nvGrpSpPr>
      <p:grpSpPr>
        <a:xfrm>
          <a:off x="0" y="0"/>
          <a:ext cx="0" cy="0"/>
          <a:chOff x="0" y="0"/>
          <a:chExt cx="0" cy="0"/>
        </a:xfrm>
      </p:grpSpPr>
      <p:sp>
        <p:nvSpPr>
          <p:cNvPr id="14" name="Picture Placeholder 4"/>
          <p:cNvSpPr>
            <a:spLocks noGrp="1"/>
          </p:cNvSpPr>
          <p:nvPr>
            <p:ph type="pic" sz="quarter" idx="14" hasCustomPrompt="1"/>
          </p:nvPr>
        </p:nvSpPr>
        <p:spPr>
          <a:xfrm>
            <a:off x="6467188" y="3322281"/>
            <a:ext cx="2525897" cy="3367862"/>
          </a:xfrm>
        </p:spPr>
        <p:txBody>
          <a:bodyPr/>
          <a:lstStyle>
            <a:lvl1pPr marL="0" indent="0" algn="ctr">
              <a:buNone/>
              <a:defRPr>
                <a:solidFill>
                  <a:schemeClr val="tx1"/>
                </a:solidFill>
              </a:defRPr>
            </a:lvl1pPr>
          </a:lstStyle>
          <a:p>
            <a:r>
              <a:rPr lang="en-US" dirty="0"/>
              <a:t>Icon Watermark</a:t>
            </a:r>
          </a:p>
        </p:txBody>
      </p:sp>
      <p:sp>
        <p:nvSpPr>
          <p:cNvPr id="3" name="Content Placeholder 2"/>
          <p:cNvSpPr>
            <a:spLocks noGrp="1"/>
          </p:cNvSpPr>
          <p:nvPr>
            <p:ph idx="1"/>
          </p:nvPr>
        </p:nvSpPr>
        <p:spPr>
          <a:xfrm>
            <a:off x="3675697" y="1179829"/>
            <a:ext cx="4988243" cy="4658216"/>
          </a:xfrm>
        </p:spPr>
        <p:txBody>
          <a:bodyPr anchor="ctr">
            <a:normAutofit/>
          </a:bodyPr>
          <a:lstStyle>
            <a:lvl1pPr>
              <a:defRPr sz="1500">
                <a:solidFill>
                  <a:schemeClr val="tx2"/>
                </a:solidFill>
              </a:defRPr>
            </a:lvl1pPr>
            <a:lvl2pPr>
              <a:defRPr sz="1350">
                <a:solidFill>
                  <a:schemeClr val="tx2"/>
                </a:solidFill>
              </a:defRPr>
            </a:lvl2pPr>
            <a:lvl3pPr>
              <a:defRPr sz="1200">
                <a:solidFill>
                  <a:schemeClr val="tx2"/>
                </a:solidFill>
              </a:defRPr>
            </a:lvl3pPr>
            <a:lvl4pPr>
              <a:defRPr sz="1050">
                <a:solidFill>
                  <a:schemeClr val="tx2"/>
                </a:solidFill>
              </a:defRPr>
            </a:lvl4pPr>
            <a:lvl5pPr>
              <a:defRPr sz="1050">
                <a:solidFill>
                  <a:schemeClr val="tx2"/>
                </a:solidFill>
              </a:defRPr>
            </a:lvl5pPr>
            <a:lvl6pPr>
              <a:defRPr sz="1050">
                <a:solidFill>
                  <a:schemeClr val="tx2"/>
                </a:solidFill>
              </a:defRPr>
            </a:lvl6pPr>
            <a:lvl7pPr>
              <a:defRPr sz="1050">
                <a:solidFill>
                  <a:schemeClr val="tx2"/>
                </a:solidFill>
              </a:defRPr>
            </a:lvl7pPr>
            <a:lvl8pPr>
              <a:defRPr sz="1050">
                <a:solidFill>
                  <a:schemeClr val="tx2"/>
                </a:solidFill>
              </a:defRPr>
            </a:lvl8pPr>
            <a:lvl9pPr>
              <a:defRPr sz="105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Rectangle 8"/>
          <p:cNvSpPr>
            <a:spLocks noChangeAspect="1"/>
          </p:cNvSpPr>
          <p:nvPr/>
        </p:nvSpPr>
        <p:spPr>
          <a:xfrm>
            <a:off x="335863" y="601201"/>
            <a:ext cx="2762042"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5" name="Picture Placeholder 4"/>
          <p:cNvSpPr>
            <a:spLocks noGrp="1"/>
          </p:cNvSpPr>
          <p:nvPr>
            <p:ph type="pic" sz="quarter" idx="13" hasCustomPrompt="1"/>
          </p:nvPr>
        </p:nvSpPr>
        <p:spPr>
          <a:xfrm>
            <a:off x="576263" y="2312987"/>
            <a:ext cx="548640" cy="731520"/>
          </a:xfrm>
        </p:spPr>
        <p:txBody>
          <a:bodyPr/>
          <a:lstStyle>
            <a:lvl1pPr marL="0" indent="0">
              <a:buNone/>
              <a:defRPr>
                <a:solidFill>
                  <a:schemeClr val="bg1"/>
                </a:solidFill>
              </a:defRPr>
            </a:lvl1pPr>
          </a:lstStyle>
          <a:p>
            <a:r>
              <a:rPr lang="en-US" dirty="0"/>
              <a:t>Icon</a:t>
            </a:r>
          </a:p>
        </p:txBody>
      </p:sp>
      <p:sp>
        <p:nvSpPr>
          <p:cNvPr id="2" name="Title 1"/>
          <p:cNvSpPr>
            <a:spLocks noGrp="1"/>
          </p:cNvSpPr>
          <p:nvPr>
            <p:ph type="title"/>
          </p:nvPr>
        </p:nvSpPr>
        <p:spPr>
          <a:xfrm>
            <a:off x="575893" y="2647729"/>
            <a:ext cx="2273889" cy="1722419"/>
          </a:xfrm>
        </p:spPr>
        <p:txBody>
          <a:bodyPr anchor="ctr">
            <a:normAutofit/>
          </a:bodyPr>
          <a:lstStyle>
            <a:lvl1pPr algn="l">
              <a:defRPr sz="1800" b="0">
                <a:solidFill>
                  <a:srgbClr val="FFFFFF"/>
                </a:solidFill>
              </a:defRPr>
            </a:lvl1pPr>
          </a:lstStyle>
          <a:p>
            <a:r>
              <a:rPr lang="en-US"/>
              <a:t>Click to edit Master title style</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5704464" y="6456917"/>
            <a:ext cx="2133599" cy="365125"/>
          </a:xfrm>
        </p:spPr>
        <p:txBody>
          <a:bodyPr/>
          <a:lstStyle/>
          <a:p>
            <a:fld id="{D82884F1-FFEA-405F-9602-3DCA865EDA4E}" type="datetime1">
              <a:rPr lang="en-US" smtClean="0"/>
              <a:t>12/17/21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435894" y="6452591"/>
            <a:ext cx="5187908"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7918725" y="6456917"/>
            <a:ext cx="789383"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89006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ontent with Caption">
    <p:spTree>
      <p:nvGrpSpPr>
        <p:cNvPr id="1" name=""/>
        <p:cNvGrpSpPr/>
        <p:nvPr/>
      </p:nvGrpSpPr>
      <p:grpSpPr>
        <a:xfrm>
          <a:off x="0" y="0"/>
          <a:ext cx="0" cy="0"/>
          <a:chOff x="0" y="0"/>
          <a:chExt cx="0" cy="0"/>
        </a:xfrm>
      </p:grpSpPr>
      <p:sp>
        <p:nvSpPr>
          <p:cNvPr id="6" name="Picture Placeholder 5"/>
          <p:cNvSpPr>
            <a:spLocks noGrp="1"/>
          </p:cNvSpPr>
          <p:nvPr>
            <p:ph type="pic" sz="quarter" idx="13"/>
          </p:nvPr>
        </p:nvSpPr>
        <p:spPr>
          <a:xfrm>
            <a:off x="1" y="0"/>
            <a:ext cx="3174206" cy="6858000"/>
          </a:xfrm>
        </p:spPr>
        <p:txBody>
          <a:bodyPr/>
          <a:lstStyle/>
          <a:p>
            <a:r>
              <a:rPr lang="en-US"/>
              <a:t>Click icon to add picture</a:t>
            </a:r>
            <a:endParaRPr lang="en-US" dirty="0"/>
          </a:p>
        </p:txBody>
      </p:sp>
      <p:sp>
        <p:nvSpPr>
          <p:cNvPr id="2" name="Title 1"/>
          <p:cNvSpPr>
            <a:spLocks noGrp="1"/>
          </p:cNvSpPr>
          <p:nvPr>
            <p:ph type="title"/>
          </p:nvPr>
        </p:nvSpPr>
        <p:spPr>
          <a:xfrm>
            <a:off x="3675696" y="709566"/>
            <a:ext cx="4988243" cy="699407"/>
          </a:xfrm>
        </p:spPr>
        <p:txBody>
          <a:bodyPr anchor="b">
            <a:normAutofit/>
          </a:bodyPr>
          <a:lstStyle>
            <a:lvl1pPr algn="l">
              <a:defRPr sz="1800" b="0">
                <a:solidFill>
                  <a:schemeClr val="accent1"/>
                </a:solidFill>
              </a:defRPr>
            </a:lvl1pPr>
          </a:lstStyle>
          <a:p>
            <a:r>
              <a:rPr lang="en-US"/>
              <a:t>Click to edit Master title style</a:t>
            </a:r>
            <a:endParaRPr lang="en-US" dirty="0"/>
          </a:p>
        </p:txBody>
      </p:sp>
      <p:sp>
        <p:nvSpPr>
          <p:cNvPr id="3" name="Content Placeholder 2"/>
          <p:cNvSpPr>
            <a:spLocks noGrp="1"/>
          </p:cNvSpPr>
          <p:nvPr>
            <p:ph idx="1"/>
          </p:nvPr>
        </p:nvSpPr>
        <p:spPr>
          <a:xfrm>
            <a:off x="3675697" y="1632857"/>
            <a:ext cx="4988243" cy="4205188"/>
          </a:xfrm>
        </p:spPr>
        <p:txBody>
          <a:bodyPr anchor="t">
            <a:normAutofit/>
          </a:bodyPr>
          <a:lstStyle>
            <a:lvl1pPr>
              <a:defRPr sz="1500">
                <a:solidFill>
                  <a:schemeClr val="tx2"/>
                </a:solidFill>
              </a:defRPr>
            </a:lvl1pPr>
            <a:lvl2pPr>
              <a:defRPr sz="1350">
                <a:solidFill>
                  <a:schemeClr val="tx2"/>
                </a:solidFill>
              </a:defRPr>
            </a:lvl2pPr>
            <a:lvl3pPr>
              <a:defRPr sz="1200">
                <a:solidFill>
                  <a:schemeClr val="tx2"/>
                </a:solidFill>
              </a:defRPr>
            </a:lvl3pPr>
            <a:lvl4pPr>
              <a:defRPr sz="1050">
                <a:solidFill>
                  <a:schemeClr val="tx2"/>
                </a:solidFill>
              </a:defRPr>
            </a:lvl4pPr>
            <a:lvl5pPr>
              <a:defRPr sz="1050">
                <a:solidFill>
                  <a:schemeClr val="tx2"/>
                </a:solidFill>
              </a:defRPr>
            </a:lvl5pPr>
            <a:lvl6pPr>
              <a:defRPr sz="1050">
                <a:solidFill>
                  <a:schemeClr val="tx2"/>
                </a:solidFill>
              </a:defRPr>
            </a:lvl6pPr>
            <a:lvl7pPr>
              <a:defRPr sz="1050">
                <a:solidFill>
                  <a:schemeClr val="tx2"/>
                </a:solidFill>
              </a:defRPr>
            </a:lvl7pPr>
            <a:lvl8pPr>
              <a:defRPr sz="1050">
                <a:solidFill>
                  <a:schemeClr val="tx2"/>
                </a:solidFill>
              </a:defRPr>
            </a:lvl8pPr>
            <a:lvl9pPr>
              <a:defRPr sz="105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5704464" y="6456917"/>
            <a:ext cx="2133599" cy="365125"/>
          </a:xfrm>
        </p:spPr>
        <p:txBody>
          <a:bodyPr/>
          <a:lstStyle/>
          <a:p>
            <a:fld id="{D82884F1-FFEA-405F-9602-3DCA865EDA4E}" type="datetime1">
              <a:rPr lang="en-US" smtClean="0"/>
              <a:t>12/17/21</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435894" y="6452591"/>
            <a:ext cx="5187908"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7918725" y="6456917"/>
            <a:ext cx="789383"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669875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5" name="Picture Placeholder 4"/>
          <p:cNvSpPr>
            <a:spLocks noGrp="1"/>
          </p:cNvSpPr>
          <p:nvPr>
            <p:ph type="pic" sz="quarter" idx="13"/>
          </p:nvPr>
        </p:nvSpPr>
        <p:spPr>
          <a:xfrm>
            <a:off x="0" y="0"/>
            <a:ext cx="9144000" cy="6858000"/>
          </a:xfrm>
        </p:spPr>
        <p:txBody>
          <a:bodyPr/>
          <a:lstStyle>
            <a:lvl1pPr algn="ctr">
              <a:defRPr/>
            </a:lvl1pPr>
          </a:lstStyle>
          <a:p>
            <a:r>
              <a:rPr lang="en-US"/>
              <a:t>Click icon to add picture</a:t>
            </a:r>
            <a:endParaRPr lang="en-US" dirty="0"/>
          </a:p>
        </p:txBody>
      </p:sp>
      <p:sp>
        <p:nvSpPr>
          <p:cNvPr id="11" name="Rectangle 10"/>
          <p:cNvSpPr/>
          <p:nvPr userDrawn="1"/>
        </p:nvSpPr>
        <p:spPr>
          <a:xfrm>
            <a:off x="334901" y="4284627"/>
            <a:ext cx="8469630" cy="2011678"/>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type="subTitle" idx="1"/>
          </p:nvPr>
        </p:nvSpPr>
        <p:spPr>
          <a:xfrm>
            <a:off x="435895" y="5695850"/>
            <a:ext cx="8245160" cy="590321"/>
          </a:xfrm>
        </p:spPr>
        <p:txBody>
          <a:bodyPr anchor="t">
            <a:normAutofit/>
          </a:bodyPr>
          <a:lstStyle>
            <a:lvl1pPr marL="0" indent="0" algn="l">
              <a:buNone/>
              <a:defRPr sz="1200" cap="all">
                <a:solidFill>
                  <a:schemeClr val="accent1"/>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12" name="Rectangle 11"/>
          <p:cNvSpPr/>
          <p:nvPr userDrawn="1"/>
        </p:nvSpPr>
        <p:spPr>
          <a:xfrm>
            <a:off x="334901" y="4114808"/>
            <a:ext cx="846963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435894" y="4220836"/>
            <a:ext cx="8245162" cy="1475013"/>
          </a:xfrm>
          <a:effectLst/>
        </p:spPr>
        <p:txBody>
          <a:bodyPr anchor="b">
            <a:normAutofit/>
          </a:bodyPr>
          <a:lstStyle>
            <a:lvl1pPr>
              <a:defRPr sz="270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64033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65B1DB85-C47F-4EE1-B0EF-BFD38E562A3E}" type="datetimeFigureOut">
              <a:rPr lang="en-US" smtClean="0"/>
              <a:t>12/17/21</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09224241-93E4-48E9-8CB0-67AD0AA3945B}"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ork.chron.com/advantages-teamwork-todays-health-care-organizations-5143.html" TargetMode="External"/><Relationship Id="rId2" Type="http://schemas.openxmlformats.org/officeDocument/2006/relationships/hyperlink" Target="https://www.ncbi.nlm.nih.gov/pmc/articles/PMC4949805/" TargetMode="External"/><Relationship Id="rId1" Type="http://schemas.openxmlformats.org/officeDocument/2006/relationships/slideLayout" Target="../slideLayouts/slideLayout2.xml"/><Relationship Id="rId4" Type="http://schemas.openxmlformats.org/officeDocument/2006/relationships/hyperlink" Target="https://www.tutorialspoint.com/individual_and_group_behavior/five_stage_model_group_development.htm"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3.jpeg"/><Relationship Id="rId7" Type="http://schemas.openxmlformats.org/officeDocument/2006/relationships/diagramColors" Target="../diagrams/colors1.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hyperlink" Target="https://app.business-in-a-box.com/doc/how-to-create-a-sales-forecast-D12565" TargetMode="External"/><Relationship Id="rId2" Type="http://schemas.openxmlformats.org/officeDocument/2006/relationships/hyperlink" Target="https://www.bankrate.com/calculators/business/current-ratio.aspx" TargetMode="External"/><Relationship Id="rId1" Type="http://schemas.openxmlformats.org/officeDocument/2006/relationships/slideLayout" Target="../slideLayouts/slideLayout2.xml"/><Relationship Id="rId4" Type="http://schemas.openxmlformats.org/officeDocument/2006/relationships/hyperlink" Target="https://www.google.com/search?q=balance+sheet&amp;rlz=1C1GCEB_enCA963CA963&amp;oq=Balance&amp;aqs=chrome.1.69i57j0i433i512l2j0i131i433i512j0i433i512l2j0i512j0i433i512j0i512j0i433i512.3221j0j7&amp;sourceid=chrome&amp;ie=UTF-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group of employees collaborating"/>
          <p:cNvPicPr>
            <a:picLocks noGrp="1" noChangeAspect="1"/>
          </p:cNvPicPr>
          <p:nvPr>
            <p:ph type="pic" sz="quarter" idx="13"/>
          </p:nvPr>
        </p:nvPicPr>
        <p:blipFill rotWithShape="1">
          <a:blip r:embed="rId3" cstate="print">
            <a:extLst>
              <a:ext uri="{28A0092B-C50C-407E-A947-70E740481C1C}">
                <a14:useLocalDpi xmlns:a14="http://schemas.microsoft.com/office/drawing/2010/main" val="0"/>
              </a:ext>
            </a:extLst>
          </a:blip>
          <a:srcRect/>
          <a:stretch/>
        </p:blipFill>
        <p:spPr>
          <a:xfrm>
            <a:off x="381000" y="381000"/>
            <a:ext cx="8409244" cy="3657600"/>
          </a:xfrm>
          <a:prstGeom prst="rect">
            <a:avLst/>
          </a:prstGeom>
          <a:solidFill>
            <a:schemeClr val="tx1"/>
          </a:solidFill>
        </p:spPr>
      </p:pic>
      <p:sp>
        <p:nvSpPr>
          <p:cNvPr id="8" name="Title 7"/>
          <p:cNvSpPr>
            <a:spLocks noGrp="1"/>
          </p:cNvSpPr>
          <p:nvPr>
            <p:ph type="ctrTitle"/>
          </p:nvPr>
        </p:nvSpPr>
        <p:spPr>
          <a:xfrm>
            <a:off x="533400" y="5029200"/>
            <a:ext cx="7679706" cy="671433"/>
          </a:xfrm>
        </p:spPr>
        <p:txBody>
          <a:bodyPr vert="horz" lIns="68580" tIns="34290" rIns="68580" bIns="34290" rtlCol="0" anchor="b" anchorCtr="0">
            <a:normAutofit fontScale="90000"/>
          </a:bodyPr>
          <a:lstStyle/>
          <a:p>
            <a:pPr algn="ctr"/>
            <a:r>
              <a:rPr lang="en-US" sz="2000" b="1" dirty="0">
                <a:latin typeface="Arial" panose="020B0604020202020204" pitchFamily="34" charset="0"/>
                <a:cs typeface="Arial" panose="020B0604020202020204" pitchFamily="34" charset="0"/>
              </a:rPr>
              <a:t>Effective Teamwork and Communication</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Group Presentation </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endParaRPr lang="en-US" sz="1800" dirty="0"/>
          </a:p>
        </p:txBody>
      </p:sp>
      <p:sp>
        <p:nvSpPr>
          <p:cNvPr id="2" name="TextBox 1">
            <a:extLst>
              <a:ext uri="{FF2B5EF4-FFF2-40B4-BE49-F238E27FC236}">
                <a16:creationId xmlns:a16="http://schemas.microsoft.com/office/drawing/2014/main" id="{3D659FC5-16AC-2C4C-B3C8-08514BF4ACE4}"/>
              </a:ext>
            </a:extLst>
          </p:cNvPr>
          <p:cNvSpPr txBox="1"/>
          <p:nvPr/>
        </p:nvSpPr>
        <p:spPr>
          <a:xfrm>
            <a:off x="685800" y="5105400"/>
            <a:ext cx="3276600" cy="1200329"/>
          </a:xfrm>
          <a:prstGeom prst="rect">
            <a:avLst/>
          </a:prstGeom>
          <a:noFill/>
        </p:spPr>
        <p:txBody>
          <a:bodyPr wrap="square" rtlCol="0">
            <a:spAutoFit/>
          </a:bodyPr>
          <a:lstStyle/>
          <a:p>
            <a:r>
              <a:rPr lang="en-US" dirty="0">
                <a:solidFill>
                  <a:schemeClr val="bg1"/>
                </a:solidFill>
              </a:rPr>
              <a:t>Module Leader: Lloyd Beharry</a:t>
            </a:r>
          </a:p>
          <a:p>
            <a:r>
              <a:rPr lang="en-US" dirty="0">
                <a:solidFill>
                  <a:schemeClr val="bg1"/>
                </a:solidFill>
              </a:rPr>
              <a:t>Module Code: BMSW4002</a:t>
            </a:r>
          </a:p>
          <a:p>
            <a:r>
              <a:rPr lang="en-US" dirty="0">
                <a:solidFill>
                  <a:schemeClr val="bg1"/>
                </a:solidFill>
              </a:rPr>
              <a:t>Assessment 2: Presentation</a:t>
            </a:r>
          </a:p>
          <a:p>
            <a:endParaRPr lang="en-US" dirty="0">
              <a:solidFill>
                <a:schemeClr val="bg1"/>
              </a:solidFill>
            </a:endParaRPr>
          </a:p>
        </p:txBody>
      </p:sp>
      <p:sp>
        <p:nvSpPr>
          <p:cNvPr id="3" name="TextBox 2">
            <a:extLst>
              <a:ext uri="{FF2B5EF4-FFF2-40B4-BE49-F238E27FC236}">
                <a16:creationId xmlns:a16="http://schemas.microsoft.com/office/drawing/2014/main" id="{C792B17D-A961-9544-9BCD-466A6831F35E}"/>
              </a:ext>
            </a:extLst>
          </p:cNvPr>
          <p:cNvSpPr txBox="1"/>
          <p:nvPr/>
        </p:nvSpPr>
        <p:spPr>
          <a:xfrm>
            <a:off x="4953000" y="5029200"/>
            <a:ext cx="3429000" cy="923330"/>
          </a:xfrm>
          <a:prstGeom prst="rect">
            <a:avLst/>
          </a:prstGeom>
          <a:noFill/>
        </p:spPr>
        <p:txBody>
          <a:bodyPr wrap="square" rtlCol="0">
            <a:spAutoFit/>
          </a:bodyPr>
          <a:lstStyle/>
          <a:p>
            <a:pPr marL="342900" indent="-342900">
              <a:buFont typeface="+mj-lt"/>
              <a:buAutoNum type="arabicPeriod"/>
            </a:pPr>
            <a:r>
              <a:rPr lang="en-US" b="1" dirty="0">
                <a:solidFill>
                  <a:schemeClr val="bg1"/>
                </a:solidFill>
              </a:rPr>
              <a:t>Jakir Ahmed --- 2028431</a:t>
            </a:r>
          </a:p>
          <a:p>
            <a:pPr marL="342900" indent="-342900">
              <a:buFont typeface="+mj-lt"/>
              <a:buAutoNum type="arabicPeriod"/>
            </a:pPr>
            <a:r>
              <a:rPr lang="en-US" b="1" dirty="0">
                <a:solidFill>
                  <a:schemeClr val="bg1"/>
                </a:solidFill>
              </a:rPr>
              <a:t>Samiriwet Tariku—2030531</a:t>
            </a:r>
          </a:p>
          <a:p>
            <a:pPr marL="342900" indent="-342900">
              <a:buFont typeface="+mj-lt"/>
              <a:buAutoNum type="arabicPeriod"/>
            </a:pPr>
            <a:r>
              <a:rPr lang="en-US" b="1" dirty="0">
                <a:solidFill>
                  <a:schemeClr val="bg1"/>
                </a:solidFill>
                <a:latin typeface="Arial" panose="020B0604020202020204" pitchFamily="34" charset="0"/>
                <a:cs typeface="Arial" panose="020B0604020202020204" pitchFamily="34" charset="0"/>
              </a:rPr>
              <a:t>Amir Pervaiz – 2028687</a:t>
            </a:r>
            <a:endParaRPr lang="en-US" b="1" dirty="0">
              <a:solidFill>
                <a:schemeClr val="bg1"/>
              </a:solidFill>
            </a:endParaRPr>
          </a:p>
        </p:txBody>
      </p:sp>
    </p:spTree>
    <p:extLst>
      <p:ext uri="{BB962C8B-B14F-4D97-AF65-F5344CB8AC3E}">
        <p14:creationId xmlns:p14="http://schemas.microsoft.com/office/powerpoint/2010/main" val="38058239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522508" y="914400"/>
            <a:ext cx="4988243" cy="4658216"/>
          </a:xfrm>
        </p:spPr>
        <p:txBody>
          <a:bodyPr/>
          <a:lstStyle/>
          <a:p>
            <a:r>
              <a:rPr lang="en-US" sz="2400" dirty="0">
                <a:solidFill>
                  <a:schemeClr val="tx1"/>
                </a:solidFill>
                <a:latin typeface="Times New Roman" panose="02020603050405020304" pitchFamily="18" charset="0"/>
                <a:cs typeface="Times New Roman" panose="02020603050405020304" pitchFamily="18" charset="0"/>
              </a:rPr>
              <a:t>Benefit of Team Work</a:t>
            </a:r>
          </a:p>
          <a:p>
            <a:pPr marL="0" indent="0">
              <a:buNone/>
            </a:pPr>
            <a:endParaRPr lang="en-US" b="1" dirty="0">
              <a:solidFill>
                <a:schemeClr val="tx1"/>
              </a:solidFill>
            </a:endParaRPr>
          </a:p>
          <a:p>
            <a:pPr marL="0" indent="0">
              <a:buNone/>
            </a:pPr>
            <a:r>
              <a:rPr lang="en-US" b="1" dirty="0">
                <a:solidFill>
                  <a:schemeClr val="tx1"/>
                </a:solidFill>
              </a:rPr>
              <a:t>	Jakir Ahmed --- 2028431</a:t>
            </a:r>
          </a:p>
          <a:p>
            <a:pPr marL="0" indent="0">
              <a:buNone/>
            </a:pPr>
            <a:endParaRPr lang="en-US" dirty="0">
              <a:solidFill>
                <a:schemeClr val="tx1"/>
              </a:solidFill>
            </a:endParaRPr>
          </a:p>
        </p:txBody>
      </p:sp>
      <p:sp>
        <p:nvSpPr>
          <p:cNvPr id="4" name="Title 3"/>
          <p:cNvSpPr>
            <a:spLocks noGrp="1"/>
          </p:cNvSpPr>
          <p:nvPr>
            <p:ph type="title"/>
          </p:nvPr>
        </p:nvSpPr>
        <p:spPr/>
        <p:txBody>
          <a:bodyPr/>
          <a:lstStyle/>
          <a:p>
            <a:r>
              <a:rPr lang="en-US" dirty="0"/>
              <a:t>Agenda</a:t>
            </a:r>
          </a:p>
        </p:txBody>
      </p:sp>
      <p:grpSp>
        <p:nvGrpSpPr>
          <p:cNvPr id="16" name="Group 40" descr="binoculars icon"/>
          <p:cNvGrpSpPr>
            <a:grpSpLocks noChangeAspect="1"/>
          </p:cNvGrpSpPr>
          <p:nvPr/>
        </p:nvGrpSpPr>
        <p:grpSpPr bwMode="auto">
          <a:xfrm>
            <a:off x="6477130" y="3439584"/>
            <a:ext cx="2476280" cy="2290702"/>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grpSp>
        <p:nvGrpSpPr>
          <p:cNvPr id="28" name="Group 40" descr="binoculars icon"/>
          <p:cNvGrpSpPr>
            <a:grpSpLocks noChangeAspect="1"/>
          </p:cNvGrpSpPr>
          <p:nvPr/>
        </p:nvGrpSpPr>
        <p:grpSpPr bwMode="auto">
          <a:xfrm>
            <a:off x="651510" y="2682157"/>
            <a:ext cx="398145" cy="368307"/>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spTree>
    <p:extLst>
      <p:ext uri="{BB962C8B-B14F-4D97-AF65-F5344CB8AC3E}">
        <p14:creationId xmlns:p14="http://schemas.microsoft.com/office/powerpoint/2010/main" val="17354919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700" y="-161471"/>
            <a:ext cx="7772400" cy="1143000"/>
          </a:xfrm>
        </p:spPr>
        <p:txBody>
          <a:bodyPr/>
          <a:lstStyle/>
          <a:p>
            <a:pPr algn="ctr"/>
            <a:r>
              <a:rPr lang="en-US" b="1" dirty="0"/>
              <a:t>Benefits of Team Working</a:t>
            </a:r>
          </a:p>
        </p:txBody>
      </p:sp>
      <p:sp>
        <p:nvSpPr>
          <p:cNvPr id="3" name="Content Placeholder 2"/>
          <p:cNvSpPr>
            <a:spLocks noGrp="1"/>
          </p:cNvSpPr>
          <p:nvPr>
            <p:ph sz="quarter" idx="1"/>
          </p:nvPr>
        </p:nvSpPr>
        <p:spPr>
          <a:xfrm>
            <a:off x="889000" y="968829"/>
            <a:ext cx="7772400" cy="4572000"/>
          </a:xfrm>
        </p:spPr>
        <p:txBody>
          <a:bodyPr>
            <a:normAutofit/>
          </a:bodyPr>
          <a:lstStyle/>
          <a:p>
            <a:pPr algn="just">
              <a:lnSpc>
                <a:spcPct val="150000"/>
              </a:lnSpc>
            </a:pPr>
            <a:r>
              <a:rPr lang="en-US" sz="1600" dirty="0">
                <a:latin typeface="Times New Roman" pitchFamily="18" charset="0"/>
                <a:cs typeface="Times New Roman" pitchFamily="18" charset="0"/>
              </a:rPr>
              <a:t>Team working helps to facilitate to implementation of any idea or theories in the professional sector.</a:t>
            </a:r>
          </a:p>
          <a:p>
            <a:pPr algn="just">
              <a:lnSpc>
                <a:spcPct val="150000"/>
              </a:lnSpc>
            </a:pPr>
            <a:r>
              <a:rPr lang="en-US" sz="1600" dirty="0">
                <a:latin typeface="Times New Roman" pitchFamily="18" charset="0"/>
                <a:cs typeface="Times New Roman" pitchFamily="18" charset="0"/>
              </a:rPr>
              <a:t>Teamwork assists to gain expected targets within the time frame.</a:t>
            </a:r>
          </a:p>
          <a:p>
            <a:pPr algn="just">
              <a:lnSpc>
                <a:spcPct val="150000"/>
              </a:lnSpc>
            </a:pPr>
            <a:r>
              <a:rPr lang="en-US" sz="1600" dirty="0">
                <a:latin typeface="Times New Roman" pitchFamily="18" charset="0"/>
                <a:cs typeface="Times New Roman" pitchFamily="18" charset="0"/>
              </a:rPr>
              <a:t>Team working makes easy the tasks of the team members to reach the destination (Scholl, 2018).</a:t>
            </a:r>
          </a:p>
          <a:p>
            <a:pPr algn="just">
              <a:lnSpc>
                <a:spcPct val="150000"/>
              </a:lnSpc>
            </a:pPr>
            <a:r>
              <a:rPr lang="en-US" sz="1600" dirty="0">
                <a:latin typeface="Times New Roman" pitchFamily="18" charset="0"/>
                <a:cs typeface="Times New Roman" pitchFamily="18" charset="0"/>
              </a:rPr>
              <a:t>Team working helps to take risks collectively to complete any particular works within a very short time.</a:t>
            </a:r>
          </a:p>
          <a:p>
            <a:pPr algn="just">
              <a:lnSpc>
                <a:spcPct val="150000"/>
              </a:lnSpc>
            </a:pPr>
            <a:r>
              <a:rPr lang="en-US" sz="1600" dirty="0">
                <a:latin typeface="Times New Roman" pitchFamily="18" charset="0"/>
                <a:cs typeface="Times New Roman" pitchFamily="18" charset="0"/>
              </a:rPr>
              <a:t>Collective teamwork reduces the pressure and stresses of the team members as every member does his tasks (Scholl, 2018).</a:t>
            </a:r>
          </a:p>
        </p:txBody>
      </p:sp>
      <p:pic>
        <p:nvPicPr>
          <p:cNvPr id="5" name="Picture 4">
            <a:extLst>
              <a:ext uri="{FF2B5EF4-FFF2-40B4-BE49-F238E27FC236}">
                <a16:creationId xmlns:a16="http://schemas.microsoft.com/office/drawing/2014/main" id="{45D6FCD3-8791-514F-B94C-A9A32A643D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9800" y="4648200"/>
            <a:ext cx="5816600" cy="2104571"/>
          </a:xfrm>
          <a:prstGeom prst="rect">
            <a:avLst/>
          </a:prstGeom>
        </p:spPr>
      </p:pic>
    </p:spTree>
    <p:extLst>
      <p:ext uri="{BB962C8B-B14F-4D97-AF65-F5344CB8AC3E}">
        <p14:creationId xmlns:p14="http://schemas.microsoft.com/office/powerpoint/2010/main" val="3341285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7772400" cy="1143000"/>
          </a:xfrm>
        </p:spPr>
        <p:txBody>
          <a:bodyPr/>
          <a:lstStyle/>
          <a:p>
            <a:pPr algn="ctr"/>
            <a:r>
              <a:rPr lang="en-US" b="1" dirty="0"/>
              <a:t>Benefits of Team Working</a:t>
            </a:r>
          </a:p>
        </p:txBody>
      </p:sp>
      <p:sp>
        <p:nvSpPr>
          <p:cNvPr id="3" name="Content Placeholder 2"/>
          <p:cNvSpPr>
            <a:spLocks noGrp="1"/>
          </p:cNvSpPr>
          <p:nvPr>
            <p:ph sz="quarter" idx="1"/>
          </p:nvPr>
        </p:nvSpPr>
        <p:spPr>
          <a:xfrm>
            <a:off x="914400" y="914400"/>
            <a:ext cx="7772400" cy="4572000"/>
          </a:xfrm>
        </p:spPr>
        <p:txBody>
          <a:bodyPr>
            <a:normAutofit/>
          </a:bodyPr>
          <a:lstStyle/>
          <a:p>
            <a:pPr algn="just">
              <a:lnSpc>
                <a:spcPct val="150000"/>
              </a:lnSpc>
            </a:pPr>
            <a:r>
              <a:rPr lang="en-US" sz="1600" dirty="0">
                <a:latin typeface="Times New Roman" pitchFamily="18" charset="0"/>
                <a:cs typeface="Times New Roman" pitchFamily="18" charset="0"/>
              </a:rPr>
              <a:t>Team working motivates the team members to work effectively by working collectively.</a:t>
            </a:r>
          </a:p>
          <a:p>
            <a:pPr algn="just">
              <a:lnSpc>
                <a:spcPct val="150000"/>
              </a:lnSpc>
            </a:pPr>
            <a:r>
              <a:rPr lang="en-US" sz="1600" dirty="0">
                <a:latin typeface="Times New Roman" pitchFamily="18" charset="0"/>
                <a:cs typeface="Times New Roman" pitchFamily="18" charset="0"/>
              </a:rPr>
              <a:t>Teamwork is more effective to develop the structure of the team and make easy functional activities of the team (Driskell et al., 2018).</a:t>
            </a:r>
          </a:p>
          <a:p>
            <a:pPr algn="just">
              <a:lnSpc>
                <a:spcPct val="150000"/>
              </a:lnSpc>
            </a:pPr>
            <a:r>
              <a:rPr lang="en-US" sz="1600" dirty="0">
                <a:latin typeface="Times New Roman" pitchFamily="18" charset="0"/>
                <a:cs typeface="Times New Roman" pitchFamily="18" charset="0"/>
              </a:rPr>
              <a:t>Collective teamwork aids to gain more production and increasing the level of production (Gallie et al., 2012).</a:t>
            </a:r>
          </a:p>
          <a:p>
            <a:pPr algn="just">
              <a:lnSpc>
                <a:spcPct val="150000"/>
              </a:lnSpc>
            </a:pPr>
            <a:r>
              <a:rPr lang="en-US" sz="1600" dirty="0">
                <a:latin typeface="Times New Roman" pitchFamily="18" charset="0"/>
                <a:cs typeface="Times New Roman" pitchFamily="18" charset="0"/>
              </a:rPr>
              <a:t>Teamwork increases the soft qualities of the members by following formal rules and ethics of the team.</a:t>
            </a:r>
          </a:p>
        </p:txBody>
      </p:sp>
      <p:pic>
        <p:nvPicPr>
          <p:cNvPr id="5" name="Picture 4">
            <a:extLst>
              <a:ext uri="{FF2B5EF4-FFF2-40B4-BE49-F238E27FC236}">
                <a16:creationId xmlns:a16="http://schemas.microsoft.com/office/drawing/2014/main" id="{B05E4DA3-C19C-BA49-9A54-D3D3EB0DF1C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600" y="3810000"/>
            <a:ext cx="6502400" cy="2819400"/>
          </a:xfrm>
          <a:prstGeom prst="rect">
            <a:avLst/>
          </a:prstGeom>
        </p:spPr>
      </p:pic>
    </p:spTree>
    <p:extLst>
      <p:ext uri="{BB962C8B-B14F-4D97-AF65-F5344CB8AC3E}">
        <p14:creationId xmlns:p14="http://schemas.microsoft.com/office/powerpoint/2010/main" val="400983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1700" y="-228600"/>
            <a:ext cx="7772400" cy="1143000"/>
          </a:xfrm>
        </p:spPr>
        <p:txBody>
          <a:bodyPr/>
          <a:lstStyle/>
          <a:p>
            <a:pPr algn="ctr"/>
            <a:r>
              <a:rPr lang="en-US" b="1" dirty="0">
                <a:latin typeface="Times New Roman" pitchFamily="18" charset="0"/>
                <a:cs typeface="Times New Roman" pitchFamily="18" charset="0"/>
              </a:rPr>
              <a:t>Benefits of Team Working</a:t>
            </a:r>
          </a:p>
        </p:txBody>
      </p:sp>
      <p:sp>
        <p:nvSpPr>
          <p:cNvPr id="3" name="Content Placeholder 2"/>
          <p:cNvSpPr>
            <a:spLocks noGrp="1"/>
          </p:cNvSpPr>
          <p:nvPr>
            <p:ph sz="quarter" idx="1"/>
          </p:nvPr>
        </p:nvSpPr>
        <p:spPr>
          <a:xfrm>
            <a:off x="901700" y="1143000"/>
            <a:ext cx="7772400" cy="4572000"/>
          </a:xfrm>
        </p:spPr>
        <p:txBody>
          <a:bodyPr>
            <a:normAutofit/>
          </a:bodyPr>
          <a:lstStyle/>
          <a:p>
            <a:pPr algn="just">
              <a:lnSpc>
                <a:spcPct val="150000"/>
              </a:lnSpc>
            </a:pPr>
            <a:r>
              <a:rPr lang="en-US" sz="1600" dirty="0">
                <a:latin typeface="Times New Roman" pitchFamily="18" charset="0"/>
                <a:cs typeface="Times New Roman" pitchFamily="18" charset="0"/>
              </a:rPr>
              <a:t>Teamwork increases the communication, leadership, management skills of the team members.</a:t>
            </a:r>
          </a:p>
          <a:p>
            <a:pPr algn="just">
              <a:lnSpc>
                <a:spcPct val="150000"/>
              </a:lnSpc>
            </a:pPr>
            <a:r>
              <a:rPr lang="en-US" sz="1600" dirty="0">
                <a:latin typeface="Times New Roman" pitchFamily="18" charset="0"/>
                <a:cs typeface="Times New Roman" pitchFamily="18" charset="0"/>
              </a:rPr>
              <a:t>Team working support to build up networks by engaging with team members and enables to be more innovative (Gallie et al., 2012).</a:t>
            </a:r>
          </a:p>
          <a:p>
            <a:pPr algn="just">
              <a:lnSpc>
                <a:spcPct val="150000"/>
              </a:lnSpc>
            </a:pPr>
            <a:r>
              <a:rPr lang="en-US" sz="1600" dirty="0">
                <a:latin typeface="Times New Roman" pitchFamily="18" charset="0"/>
                <a:cs typeface="Times New Roman" pitchFamily="18" charset="0"/>
              </a:rPr>
              <a:t>Teamwork helps to focus on personal weaknesses and helps to improve the weaknesses.</a:t>
            </a:r>
          </a:p>
          <a:p>
            <a:pPr algn="just">
              <a:lnSpc>
                <a:spcPct val="150000"/>
              </a:lnSpc>
            </a:pPr>
            <a:r>
              <a:rPr lang="en-US" sz="1600" dirty="0">
                <a:latin typeface="Times New Roman" pitchFamily="18" charset="0"/>
                <a:cs typeface="Times New Roman" pitchFamily="18" charset="0"/>
              </a:rPr>
              <a:t>Team working promotes the personal strengths to attain success by using potential skills.</a:t>
            </a:r>
          </a:p>
        </p:txBody>
      </p:sp>
      <p:pic>
        <p:nvPicPr>
          <p:cNvPr id="5" name="Picture 4">
            <a:extLst>
              <a:ext uri="{FF2B5EF4-FFF2-40B4-BE49-F238E27FC236}">
                <a16:creationId xmlns:a16="http://schemas.microsoft.com/office/drawing/2014/main" id="{FB66B4A9-6E66-3343-81DE-7307823597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1700" y="3657600"/>
            <a:ext cx="7620000" cy="3048000"/>
          </a:xfrm>
          <a:prstGeom prst="rect">
            <a:avLst/>
          </a:prstGeom>
        </p:spPr>
      </p:pic>
    </p:spTree>
    <p:extLst>
      <p:ext uri="{BB962C8B-B14F-4D97-AF65-F5344CB8AC3E}">
        <p14:creationId xmlns:p14="http://schemas.microsoft.com/office/powerpoint/2010/main" val="324707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Concept of Team and Teamwork</a:t>
            </a:r>
          </a:p>
        </p:txBody>
      </p:sp>
      <p:sp>
        <p:nvSpPr>
          <p:cNvPr id="3" name="Content Placeholder 2"/>
          <p:cNvSpPr>
            <a:spLocks noGrp="1"/>
          </p:cNvSpPr>
          <p:nvPr>
            <p:ph sz="quarter" idx="1"/>
          </p:nvPr>
        </p:nvSpPr>
        <p:spPr/>
        <p:txBody>
          <a:bodyPr>
            <a:noAutofit/>
          </a:bodyPr>
          <a:lstStyle/>
          <a:p>
            <a:pPr algn="just">
              <a:lnSpc>
                <a:spcPct val="150000"/>
              </a:lnSpc>
            </a:pPr>
            <a:r>
              <a:rPr lang="en-US" sz="1600" dirty="0">
                <a:latin typeface="Times New Roman" pitchFamily="18" charset="0"/>
                <a:cs typeface="Times New Roman" pitchFamily="18" charset="0"/>
              </a:rPr>
              <a:t>A team can be defined as a group of peoples those are works together to achieve any particular goals within a specific time frame and maintain an organized set of values and ethics (West, 2012).</a:t>
            </a:r>
          </a:p>
          <a:p>
            <a:pPr algn="just">
              <a:lnSpc>
                <a:spcPct val="150000"/>
              </a:lnSpc>
            </a:pPr>
            <a:r>
              <a:rPr lang="en-US" sz="1600" dirty="0">
                <a:latin typeface="Times New Roman" pitchFamily="18" charset="0"/>
                <a:cs typeface="Times New Roman" pitchFamily="18" charset="0"/>
              </a:rPr>
              <a:t>Teamwork is the collective effort of the team members towards the targets that are set by the team executive. </a:t>
            </a:r>
          </a:p>
          <a:p>
            <a:pPr algn="just">
              <a:lnSpc>
                <a:spcPct val="150000"/>
              </a:lnSpc>
            </a:pPr>
            <a:r>
              <a:rPr lang="en-US" sz="1600" dirty="0">
                <a:latin typeface="Times New Roman" pitchFamily="18" charset="0"/>
                <a:cs typeface="Times New Roman" pitchFamily="18" charset="0"/>
              </a:rPr>
              <a:t>Teamwork does not refer the individual efforts rather emphasizes collective efforts. Effective teamwork can be produced by the proactive participating of all team members (Driskell et al., 2018). </a:t>
            </a:r>
          </a:p>
        </p:txBody>
      </p:sp>
      <p:pic>
        <p:nvPicPr>
          <p:cNvPr id="5" name="Picture 4">
            <a:extLst>
              <a:ext uri="{FF2B5EF4-FFF2-40B4-BE49-F238E27FC236}">
                <a16:creationId xmlns:a16="http://schemas.microsoft.com/office/drawing/2014/main" id="{57DC35E6-AF89-BB44-A2C6-7981A88C62F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4400" y="4724400"/>
            <a:ext cx="7543800" cy="1981200"/>
          </a:xfrm>
          <a:prstGeom prst="rect">
            <a:avLst/>
          </a:prstGeom>
        </p:spPr>
      </p:pic>
    </p:spTree>
    <p:extLst>
      <p:ext uri="{BB962C8B-B14F-4D97-AF65-F5344CB8AC3E}">
        <p14:creationId xmlns:p14="http://schemas.microsoft.com/office/powerpoint/2010/main" val="14634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522508" y="914400"/>
            <a:ext cx="4988243" cy="4658216"/>
          </a:xfrm>
        </p:spPr>
        <p:txBody>
          <a:bodyPr/>
          <a:lstStyle/>
          <a:p>
            <a:r>
              <a:rPr lang="en-US" sz="2400" dirty="0">
                <a:solidFill>
                  <a:schemeClr val="tx1"/>
                </a:solidFill>
                <a:latin typeface="Times New Roman" panose="02020603050405020304" pitchFamily="18" charset="0"/>
                <a:cs typeface="Times New Roman" panose="02020603050405020304" pitchFamily="18" charset="0"/>
              </a:rPr>
              <a:t>Stage of Team Development</a:t>
            </a:r>
          </a:p>
          <a:p>
            <a:endParaRPr lang="en-US" sz="2400" dirty="0">
              <a:solidFill>
                <a:schemeClr val="tx1"/>
              </a:solidFill>
              <a:latin typeface="Times New Roman" panose="02020603050405020304" pitchFamily="18" charset="0"/>
              <a:cs typeface="Times New Roman" panose="02020603050405020304" pitchFamily="18" charset="0"/>
            </a:endParaRPr>
          </a:p>
          <a:p>
            <a:pPr marL="0" indent="0">
              <a:buNone/>
            </a:pPr>
            <a:r>
              <a:rPr lang="en-US" b="1" dirty="0">
                <a:solidFill>
                  <a:schemeClr val="tx1"/>
                </a:solidFill>
              </a:rPr>
              <a:t>	Jakir Ahmed --- 2028431</a:t>
            </a:r>
          </a:p>
          <a:p>
            <a:endParaRPr lang="en-US" dirty="0">
              <a:solidFill>
                <a:schemeClr val="tx1"/>
              </a:solidFill>
            </a:endParaRPr>
          </a:p>
        </p:txBody>
      </p:sp>
      <p:sp>
        <p:nvSpPr>
          <p:cNvPr id="4" name="Title 3"/>
          <p:cNvSpPr>
            <a:spLocks noGrp="1"/>
          </p:cNvSpPr>
          <p:nvPr>
            <p:ph type="title"/>
          </p:nvPr>
        </p:nvSpPr>
        <p:spPr/>
        <p:txBody>
          <a:bodyPr/>
          <a:lstStyle/>
          <a:p>
            <a:r>
              <a:rPr lang="en-US" dirty="0"/>
              <a:t>Agenda</a:t>
            </a:r>
          </a:p>
        </p:txBody>
      </p:sp>
      <p:grpSp>
        <p:nvGrpSpPr>
          <p:cNvPr id="16" name="Group 40" descr="binoculars icon"/>
          <p:cNvGrpSpPr>
            <a:grpSpLocks noChangeAspect="1"/>
          </p:cNvGrpSpPr>
          <p:nvPr/>
        </p:nvGrpSpPr>
        <p:grpSpPr bwMode="auto">
          <a:xfrm>
            <a:off x="6477130" y="3439584"/>
            <a:ext cx="2476280" cy="2290702"/>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grpSp>
        <p:nvGrpSpPr>
          <p:cNvPr id="28" name="Group 40" descr="binoculars icon"/>
          <p:cNvGrpSpPr>
            <a:grpSpLocks noChangeAspect="1"/>
          </p:cNvGrpSpPr>
          <p:nvPr/>
        </p:nvGrpSpPr>
        <p:grpSpPr bwMode="auto">
          <a:xfrm>
            <a:off x="651510" y="2682157"/>
            <a:ext cx="398145" cy="368307"/>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spTree>
    <p:extLst>
      <p:ext uri="{BB962C8B-B14F-4D97-AF65-F5344CB8AC3E}">
        <p14:creationId xmlns:p14="http://schemas.microsoft.com/office/powerpoint/2010/main" val="590070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CF0E-68E9-4729-8867-2E690B90200C}"/>
              </a:ext>
            </a:extLst>
          </p:cNvPr>
          <p:cNvSpPr>
            <a:spLocks noGrp="1"/>
          </p:cNvSpPr>
          <p:nvPr>
            <p:ph type="title"/>
          </p:nvPr>
        </p:nvSpPr>
        <p:spPr>
          <a:xfrm>
            <a:off x="914400" y="274638"/>
            <a:ext cx="7772400" cy="1020762"/>
          </a:xfrm>
        </p:spPr>
        <p:txBody>
          <a:bodyPr/>
          <a:lstStyle/>
          <a:p>
            <a:r>
              <a:rPr lang="en-GB" b="1" dirty="0"/>
              <a:t>Stages of Team Development</a:t>
            </a:r>
          </a:p>
        </p:txBody>
      </p:sp>
      <p:sp>
        <p:nvSpPr>
          <p:cNvPr id="3" name="Content Placeholder 2">
            <a:extLst>
              <a:ext uri="{FF2B5EF4-FFF2-40B4-BE49-F238E27FC236}">
                <a16:creationId xmlns:a16="http://schemas.microsoft.com/office/drawing/2014/main" id="{76FB53E8-496A-4ECD-AEBA-C7B107C92228}"/>
              </a:ext>
            </a:extLst>
          </p:cNvPr>
          <p:cNvSpPr>
            <a:spLocks noGrp="1"/>
          </p:cNvSpPr>
          <p:nvPr>
            <p:ph sz="quarter" idx="1"/>
          </p:nvPr>
        </p:nvSpPr>
        <p:spPr>
          <a:xfrm>
            <a:off x="762000" y="1447800"/>
            <a:ext cx="3901440" cy="4572000"/>
          </a:xfrm>
        </p:spPr>
        <p:txBody>
          <a:bodyPr>
            <a:normAutofit fontScale="55000" lnSpcReduction="20000"/>
          </a:bodyPr>
          <a:lstStyle/>
          <a:p>
            <a:pPr marL="0" indent="0">
              <a:lnSpc>
                <a:spcPct val="170000"/>
              </a:lnSpc>
              <a:buNone/>
            </a:pPr>
            <a:r>
              <a:rPr lang="en-US" dirty="0">
                <a:latin typeface="Times New Roman" panose="02020603050405020304" pitchFamily="18" charset="0"/>
                <a:cs typeface="Times New Roman" panose="02020603050405020304" pitchFamily="18" charset="0"/>
              </a:rPr>
              <a:t>In the imperial Private Healthcare, effective teamwork and communication develops the productivity and better services to the patients in this health care. </a:t>
            </a:r>
          </a:p>
          <a:p>
            <a:pPr marL="0" indent="0">
              <a:lnSpc>
                <a:spcPct val="170000"/>
              </a:lnSpc>
              <a:buNone/>
            </a:pPr>
            <a:r>
              <a:rPr lang="en-US" dirty="0">
                <a:latin typeface="Times New Roman" panose="02020603050405020304" pitchFamily="18" charset="0"/>
                <a:cs typeface="Times New Roman" panose="02020603050405020304" pitchFamily="18" charset="0"/>
              </a:rPr>
              <a:t>To increase the productivity and effectiveness, the team must have to work together which contribute for great result in Imperial Private Healthcare (Driskell et al., 2018). </a:t>
            </a:r>
          </a:p>
          <a:p>
            <a:pPr marL="0" indent="0">
              <a:lnSpc>
                <a:spcPct val="170000"/>
              </a:lnSpc>
              <a:buNone/>
            </a:pPr>
            <a:r>
              <a:rPr lang="en-US" dirty="0">
                <a:latin typeface="Times New Roman" panose="02020603050405020304" pitchFamily="18" charset="0"/>
                <a:cs typeface="Times New Roman" panose="02020603050405020304" pitchFamily="18" charset="0"/>
              </a:rPr>
              <a:t>According to Bruce Tuckman, team working could be in the five different stages that are forming, storming, norming, performing and adjourning. </a:t>
            </a:r>
          </a:p>
          <a:p>
            <a:pPr>
              <a:lnSpc>
                <a:spcPct val="170000"/>
              </a:lnSpc>
            </a:pPr>
            <a:endParaRPr lang="en-GB"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4FBE46A9-2A0F-493B-9CBE-39DA013E3231}"/>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933950" y="2057400"/>
            <a:ext cx="3749675" cy="2794467"/>
          </a:xfrm>
        </p:spPr>
      </p:pic>
    </p:spTree>
    <p:extLst>
      <p:ext uri="{BB962C8B-B14F-4D97-AF65-F5344CB8AC3E}">
        <p14:creationId xmlns:p14="http://schemas.microsoft.com/office/powerpoint/2010/main" val="2676574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CF0E-68E9-4729-8867-2E690B90200C}"/>
              </a:ext>
            </a:extLst>
          </p:cNvPr>
          <p:cNvSpPr>
            <a:spLocks noGrp="1"/>
          </p:cNvSpPr>
          <p:nvPr>
            <p:ph type="title"/>
          </p:nvPr>
        </p:nvSpPr>
        <p:spPr>
          <a:xfrm>
            <a:off x="914400" y="274638"/>
            <a:ext cx="7772400" cy="857337"/>
          </a:xfrm>
        </p:spPr>
        <p:txBody>
          <a:bodyPr/>
          <a:lstStyle/>
          <a:p>
            <a:pPr algn="ctr"/>
            <a:r>
              <a:rPr lang="en-GB" b="1" dirty="0"/>
              <a:t>Forming Stage</a:t>
            </a:r>
          </a:p>
        </p:txBody>
      </p:sp>
      <p:sp>
        <p:nvSpPr>
          <p:cNvPr id="3" name="Content Placeholder 2">
            <a:extLst>
              <a:ext uri="{FF2B5EF4-FFF2-40B4-BE49-F238E27FC236}">
                <a16:creationId xmlns:a16="http://schemas.microsoft.com/office/drawing/2014/main" id="{76FB53E8-496A-4ECD-AEBA-C7B107C92228}"/>
              </a:ext>
            </a:extLst>
          </p:cNvPr>
          <p:cNvSpPr>
            <a:spLocks noGrp="1"/>
          </p:cNvSpPr>
          <p:nvPr>
            <p:ph sz="quarter" idx="1"/>
          </p:nvPr>
        </p:nvSpPr>
        <p:spPr>
          <a:xfrm>
            <a:off x="4191000" y="1431778"/>
            <a:ext cx="4495800" cy="4572000"/>
          </a:xfrm>
        </p:spPr>
        <p:txBody>
          <a:bodyPr>
            <a:normAutofit fontScale="55000" lnSpcReduction="20000"/>
          </a:bodyPr>
          <a:lstStyle/>
          <a:p>
            <a:pPr>
              <a:lnSpc>
                <a:spcPct val="170000"/>
              </a:lnSpc>
            </a:pPr>
            <a:r>
              <a:rPr lang="en-US" dirty="0">
                <a:latin typeface="Times New Roman" panose="02020603050405020304" pitchFamily="18" charset="0"/>
                <a:cs typeface="Times New Roman" panose="02020603050405020304" pitchFamily="18" charset="0"/>
              </a:rPr>
              <a:t>Forming is the first orientation period of the team development where the team members are excited to do with the positive team expectation ad experience. Though working in the team of Imperial Private Healthcare team members feel some anxiety and complexity in working this team (Driskell et al., 2018) . </a:t>
            </a:r>
          </a:p>
          <a:p>
            <a:pPr>
              <a:lnSpc>
                <a:spcPct val="170000"/>
              </a:lnSpc>
            </a:pPr>
            <a:r>
              <a:rPr lang="en-US" dirty="0">
                <a:latin typeface="Times New Roman" panose="02020603050405020304" pitchFamily="18" charset="0"/>
                <a:cs typeface="Times New Roman" panose="02020603050405020304" pitchFamily="18" charset="0"/>
              </a:rPr>
              <a:t>In Imperial Private Healthcare, for building up a new team, team members usually fall in the lots of questions. For example, in Imperial Private Healthcare team members thinks about the uncertainty of the team effectiveness (West, 2021) .</a:t>
            </a:r>
          </a:p>
          <a:p>
            <a:pPr>
              <a:lnSpc>
                <a:spcPct val="170000"/>
              </a:lnSpc>
            </a:pPr>
            <a:r>
              <a:rPr lang="en-US" dirty="0">
                <a:latin typeface="Times New Roman" panose="02020603050405020304" pitchFamily="18" charset="0"/>
                <a:cs typeface="Times New Roman" panose="02020603050405020304" pitchFamily="18" charset="0"/>
              </a:rPr>
              <a:t>Therefore, team members are focused to acquaintance with the mission, vision, and goals. </a:t>
            </a:r>
          </a:p>
          <a:p>
            <a:endParaRPr lang="en-GB"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090BED5F-D02E-48FC-B681-E0C93ACE13D4}"/>
              </a:ext>
            </a:extLst>
          </p:cNvPr>
          <p:cNvPicPr>
            <a:picLocks noGrp="1" noChangeAspect="1"/>
          </p:cNvPicPr>
          <p:nvPr>
            <p:ph sz="quarter" idx="2"/>
          </p:nvPr>
        </p:nvPicPr>
        <p:blipFill rotWithShape="1">
          <a:blip r:embed="rId3" cstate="print">
            <a:extLst>
              <a:ext uri="{28A0092B-C50C-407E-A947-70E740481C1C}">
                <a14:useLocalDpi xmlns:a14="http://schemas.microsoft.com/office/drawing/2010/main" val="0"/>
              </a:ext>
            </a:extLst>
          </a:blip>
          <a:srcRect/>
          <a:stretch/>
        </p:blipFill>
        <p:spPr>
          <a:xfrm>
            <a:off x="228600" y="1709531"/>
            <a:ext cx="3705374" cy="4016494"/>
          </a:xfrm>
        </p:spPr>
      </p:pic>
    </p:spTree>
    <p:extLst>
      <p:ext uri="{BB962C8B-B14F-4D97-AF65-F5344CB8AC3E}">
        <p14:creationId xmlns:p14="http://schemas.microsoft.com/office/powerpoint/2010/main" val="18546520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CF0E-68E9-4729-8867-2E690B90200C}"/>
              </a:ext>
            </a:extLst>
          </p:cNvPr>
          <p:cNvSpPr>
            <a:spLocks noGrp="1"/>
          </p:cNvSpPr>
          <p:nvPr>
            <p:ph type="title"/>
          </p:nvPr>
        </p:nvSpPr>
        <p:spPr>
          <a:xfrm>
            <a:off x="914400" y="274638"/>
            <a:ext cx="7772400" cy="792162"/>
          </a:xfrm>
        </p:spPr>
        <p:txBody>
          <a:bodyPr/>
          <a:lstStyle/>
          <a:p>
            <a:pPr algn="ctr"/>
            <a:r>
              <a:rPr lang="en-GB" b="1" dirty="0"/>
              <a:t>Storming &amp; Norming</a:t>
            </a:r>
          </a:p>
        </p:txBody>
      </p:sp>
      <p:sp>
        <p:nvSpPr>
          <p:cNvPr id="3" name="Content Placeholder 2">
            <a:extLst>
              <a:ext uri="{FF2B5EF4-FFF2-40B4-BE49-F238E27FC236}">
                <a16:creationId xmlns:a16="http://schemas.microsoft.com/office/drawing/2014/main" id="{76FB53E8-496A-4ECD-AEBA-C7B107C92228}"/>
              </a:ext>
            </a:extLst>
          </p:cNvPr>
          <p:cNvSpPr>
            <a:spLocks noGrp="1"/>
          </p:cNvSpPr>
          <p:nvPr>
            <p:ph sz="quarter" idx="1"/>
          </p:nvPr>
        </p:nvSpPr>
        <p:spPr>
          <a:xfrm>
            <a:off x="670560" y="1219200"/>
            <a:ext cx="3749040" cy="4953000"/>
          </a:xfrm>
        </p:spPr>
        <p:txBody>
          <a:bodyPr>
            <a:normAutofit fontScale="32500" lnSpcReduction="20000"/>
          </a:bodyPr>
          <a:lstStyle/>
          <a:p>
            <a:pPr>
              <a:lnSpc>
                <a:spcPct val="170000"/>
              </a:lnSpc>
            </a:pPr>
            <a:r>
              <a:rPr lang="en-US" sz="4300" b="1" dirty="0">
                <a:latin typeface="Times New Roman" panose="02020603050405020304" pitchFamily="18" charset="0"/>
                <a:cs typeface="Times New Roman" panose="02020603050405020304" pitchFamily="18" charset="0"/>
              </a:rPr>
              <a:t>Storming-</a:t>
            </a:r>
            <a:r>
              <a:rPr lang="en-US" sz="4300" dirty="0">
                <a:latin typeface="Times New Roman" panose="02020603050405020304" pitchFamily="18" charset="0"/>
                <a:cs typeface="Times New Roman" panose="02020603050405020304" pitchFamily="18" charset="0"/>
              </a:rPr>
              <a:t> In these stages of the team members in Imperial Private Healthcare, begins to move forwards through working, team members are focused with the goals and objectives of the team (West, 2021). </a:t>
            </a:r>
          </a:p>
          <a:p>
            <a:pPr>
              <a:lnSpc>
                <a:spcPct val="170000"/>
              </a:lnSpc>
            </a:pPr>
            <a:r>
              <a:rPr lang="en-US" sz="4300" dirty="0">
                <a:latin typeface="Times New Roman" panose="02020603050405020304" pitchFamily="18" charset="0"/>
                <a:cs typeface="Times New Roman" panose="02020603050405020304" pitchFamily="18" charset="0"/>
              </a:rPr>
              <a:t>Team members are trying to identify to getting the responses in the differences through minimizing the conflict. </a:t>
            </a:r>
          </a:p>
          <a:p>
            <a:pPr>
              <a:lnSpc>
                <a:spcPct val="170000"/>
              </a:lnSpc>
            </a:pPr>
            <a:r>
              <a:rPr lang="en-US" sz="4300" dirty="0">
                <a:latin typeface="Times New Roman" panose="02020603050405020304" pitchFamily="18" charset="0"/>
                <a:cs typeface="Times New Roman" panose="02020603050405020304" pitchFamily="18" charset="0"/>
              </a:rPr>
              <a:t>Team members may be in the form of frustration with disagreements about the goals in Imperial Private Healthcare. Through the process of developing task skills and conflict management can ensure the success of the team. </a:t>
            </a:r>
          </a:p>
          <a:p>
            <a:pPr>
              <a:lnSpc>
                <a:spcPct val="170000"/>
              </a:lnSpc>
            </a:pP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962612CA-AB2D-4B4C-8D70-944530F0E706}"/>
              </a:ext>
            </a:extLst>
          </p:cNvPr>
          <p:cNvSpPr>
            <a:spLocks noGrp="1"/>
          </p:cNvSpPr>
          <p:nvPr>
            <p:ph sz="quarter" idx="2"/>
          </p:nvPr>
        </p:nvSpPr>
        <p:spPr>
          <a:xfrm>
            <a:off x="4933950" y="1371600"/>
            <a:ext cx="3749040" cy="4648200"/>
          </a:xfrm>
        </p:spPr>
        <p:txBody>
          <a:bodyPr>
            <a:normAutofit fontScale="32500" lnSpcReduction="20000"/>
          </a:bodyPr>
          <a:lstStyle/>
          <a:p>
            <a:pPr marL="0" indent="0">
              <a:lnSpc>
                <a:spcPct val="170000"/>
              </a:lnSpc>
              <a:buNone/>
            </a:pPr>
            <a:r>
              <a:rPr lang="en-US" sz="4300" b="1" dirty="0">
                <a:latin typeface="Times New Roman" panose="02020603050405020304" pitchFamily="18" charset="0"/>
                <a:cs typeface="Times New Roman" panose="02020603050405020304" pitchFamily="18" charset="0"/>
              </a:rPr>
              <a:t>Norming- </a:t>
            </a:r>
            <a:r>
              <a:rPr lang="en-US" sz="4300" dirty="0">
                <a:latin typeface="Times New Roman" panose="02020603050405020304" pitchFamily="18" charset="0"/>
                <a:cs typeface="Times New Roman" panose="02020603050405020304" pitchFamily="18" charset="0"/>
              </a:rPr>
              <a:t>In this stage team members try to resolve the discrepancy among the member in Imperial Private Healthcare (Driskell et al., 2018).  </a:t>
            </a:r>
          </a:p>
          <a:p>
            <a:pPr marL="0" indent="0">
              <a:lnSpc>
                <a:spcPct val="170000"/>
              </a:lnSpc>
              <a:buNone/>
            </a:pPr>
            <a:r>
              <a:rPr lang="en-US" sz="4300" dirty="0">
                <a:latin typeface="Times New Roman" panose="02020603050405020304" pitchFamily="18" charset="0"/>
                <a:cs typeface="Times New Roman" panose="02020603050405020304" pitchFamily="18" charset="0"/>
              </a:rPr>
              <a:t>Member identifies the individual’s expectation and try to be flexible. Members focus on the norms and expectation through identify the real ideas and feelings (Gallie et al., 2012). </a:t>
            </a:r>
          </a:p>
          <a:p>
            <a:pPr marL="0" indent="0">
              <a:lnSpc>
                <a:spcPct val="170000"/>
              </a:lnSpc>
              <a:buNone/>
            </a:pPr>
            <a:r>
              <a:rPr lang="en-US" sz="4300" dirty="0">
                <a:latin typeface="Times New Roman" panose="02020603050405020304" pitchFamily="18" charset="0"/>
                <a:cs typeface="Times New Roman" panose="02020603050405020304" pitchFamily="18" charset="0"/>
              </a:rPr>
              <a:t>Members shifts their energy to get the goals of Imperial Private Healthcare that increase the productivity and better services. Collective work and individual performance ensure better success. </a:t>
            </a:r>
          </a:p>
          <a:p>
            <a:pPr>
              <a:lnSpc>
                <a:spcPct val="17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12320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5CF0E-68E9-4729-8867-2E690B90200C}"/>
              </a:ext>
            </a:extLst>
          </p:cNvPr>
          <p:cNvSpPr>
            <a:spLocks noGrp="1"/>
          </p:cNvSpPr>
          <p:nvPr>
            <p:ph type="title"/>
          </p:nvPr>
        </p:nvSpPr>
        <p:spPr>
          <a:xfrm>
            <a:off x="914400" y="274638"/>
            <a:ext cx="7772400" cy="792162"/>
          </a:xfrm>
        </p:spPr>
        <p:txBody>
          <a:bodyPr/>
          <a:lstStyle/>
          <a:p>
            <a:pPr algn="ctr"/>
            <a:r>
              <a:rPr lang="en-GB" b="1" dirty="0"/>
              <a:t>Performing Stage</a:t>
            </a:r>
          </a:p>
        </p:txBody>
      </p:sp>
      <p:sp>
        <p:nvSpPr>
          <p:cNvPr id="3" name="Content Placeholder 2">
            <a:extLst>
              <a:ext uri="{FF2B5EF4-FFF2-40B4-BE49-F238E27FC236}">
                <a16:creationId xmlns:a16="http://schemas.microsoft.com/office/drawing/2014/main" id="{76FB53E8-496A-4ECD-AEBA-C7B107C92228}"/>
              </a:ext>
            </a:extLst>
          </p:cNvPr>
          <p:cNvSpPr>
            <a:spLocks noGrp="1"/>
          </p:cNvSpPr>
          <p:nvPr>
            <p:ph sz="quarter" idx="1"/>
          </p:nvPr>
        </p:nvSpPr>
        <p:spPr>
          <a:xfrm>
            <a:off x="914400" y="1447800"/>
            <a:ext cx="4019550" cy="5135562"/>
          </a:xfrm>
        </p:spPr>
        <p:txBody>
          <a:bodyPr>
            <a:noAutofit/>
          </a:bodyPr>
          <a:lstStyle/>
          <a:p>
            <a:pPr>
              <a:lnSpc>
                <a:spcPct val="170000"/>
              </a:lnSpc>
              <a:spcAft>
                <a:spcPts val="800"/>
              </a:spcAft>
            </a:pPr>
            <a:r>
              <a:rPr lang="en-GB" sz="1400" b="1" dirty="0">
                <a:latin typeface="Times New Roman" panose="02020603050405020304" pitchFamily="18" charset="0"/>
                <a:cs typeface="Times New Roman" panose="02020603050405020304" pitchFamily="18" charset="0"/>
              </a:rPr>
              <a:t>Performing-</a:t>
            </a:r>
            <a:r>
              <a:rPr lang="en-GB" sz="1400" dirty="0">
                <a:latin typeface="Times New Roman" panose="02020603050405020304" pitchFamily="18" charset="0"/>
                <a:cs typeface="Times New Roman" panose="02020603050405020304" pitchFamily="18" charset="0"/>
              </a:rPr>
              <a:t> In Imperial Private Healthcare, team members feel better satisfaction that increases the progress and development of the organization.  Through identifying the strengths and weakness team members shares the insights and progress (Driskell et al., 2018).</a:t>
            </a:r>
          </a:p>
          <a:p>
            <a:pPr>
              <a:lnSpc>
                <a:spcPct val="170000"/>
              </a:lnSpc>
              <a:spcAft>
                <a:spcPts val="800"/>
              </a:spcAft>
            </a:pPr>
            <a:r>
              <a:rPr lang="en-GB" sz="1400" dirty="0">
                <a:latin typeface="Times New Roman" panose="02020603050405020304" pitchFamily="18" charset="0"/>
                <a:cs typeface="Times New Roman" panose="02020603050405020304" pitchFamily="18" charset="0"/>
              </a:rPr>
              <a:t>In this stage team members feel better confident through expressing their abilities. Members solve the problems and assists another member. Differences among the members are encouraged and appreciated for greater success. Team members are committed and focused to get the success through sharing their knowledge and skills.</a:t>
            </a:r>
          </a:p>
          <a:p>
            <a:pPr>
              <a:lnSpc>
                <a:spcPct val="170000"/>
              </a:lnSpc>
            </a:pPr>
            <a:endParaRPr lang="en-GB" sz="1400"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DFCC590D-39B5-4138-BBAC-9D6529216970}"/>
              </a:ext>
            </a:extLst>
          </p:cNvPr>
          <p:cNvPicPr>
            <a:picLocks noGrp="1" noChangeAspect="1"/>
          </p:cNvPicPr>
          <p:nvPr>
            <p:ph sz="quarter" idx="2"/>
          </p:nvPr>
        </p:nvPicPr>
        <p:blipFill>
          <a:blip r:embed="rId3">
            <a:extLst>
              <a:ext uri="{28A0092B-C50C-407E-A947-70E740481C1C}">
                <a14:useLocalDpi xmlns:a14="http://schemas.microsoft.com/office/drawing/2010/main" val="0"/>
              </a:ext>
            </a:extLst>
          </a:blip>
          <a:stretch>
            <a:fillRect/>
          </a:stretch>
        </p:blipFill>
        <p:spPr>
          <a:xfrm>
            <a:off x="4933950" y="1828801"/>
            <a:ext cx="3749675" cy="3284994"/>
          </a:xfrm>
        </p:spPr>
      </p:pic>
    </p:spTree>
    <p:extLst>
      <p:ext uri="{BB962C8B-B14F-4D97-AF65-F5344CB8AC3E}">
        <p14:creationId xmlns:p14="http://schemas.microsoft.com/office/powerpoint/2010/main" val="4171784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BC8E-AC80-4251-BA8E-6AE4092F7685}"/>
              </a:ext>
            </a:extLst>
          </p:cNvPr>
          <p:cNvSpPr>
            <a:spLocks noGrp="1"/>
          </p:cNvSpPr>
          <p:nvPr>
            <p:ph type="title"/>
          </p:nvPr>
        </p:nvSpPr>
        <p:spPr>
          <a:xfrm>
            <a:off x="914400" y="264042"/>
            <a:ext cx="7772400" cy="726558"/>
          </a:xfrm>
        </p:spPr>
        <p:txBody>
          <a:bodyPr>
            <a:normAutofit fontScale="90000"/>
          </a:bodyPr>
          <a:lstStyle/>
          <a:p>
            <a:pPr algn="ctr"/>
            <a:r>
              <a:rPr lang="en-GB" b="1" dirty="0"/>
              <a:t>Adjourning Stage </a:t>
            </a:r>
          </a:p>
        </p:txBody>
      </p:sp>
      <p:pic>
        <p:nvPicPr>
          <p:cNvPr id="6" name="Content Placeholder 5">
            <a:extLst>
              <a:ext uri="{FF2B5EF4-FFF2-40B4-BE49-F238E27FC236}">
                <a16:creationId xmlns:a16="http://schemas.microsoft.com/office/drawing/2014/main" id="{8A24AD73-5C52-4FE9-A888-D9CF65415D46}"/>
              </a:ext>
            </a:extLst>
          </p:cNvPr>
          <p:cNvPicPr>
            <a:picLocks noGrp="1" noChangeAspect="1"/>
          </p:cNvPicPr>
          <p:nvPr>
            <p:ph sz="quarter" idx="1"/>
          </p:nvPr>
        </p:nvPicPr>
        <p:blipFill rotWithShape="1">
          <a:blip r:embed="rId3" cstate="print">
            <a:extLst>
              <a:ext uri="{28A0092B-C50C-407E-A947-70E740481C1C}">
                <a14:useLocalDpi xmlns:a14="http://schemas.microsoft.com/office/drawing/2010/main" val="0"/>
              </a:ext>
            </a:extLst>
          </a:blip>
          <a:srcRect/>
          <a:stretch/>
        </p:blipFill>
        <p:spPr>
          <a:xfrm>
            <a:off x="461010" y="1905000"/>
            <a:ext cx="3749038" cy="3364982"/>
          </a:xfrm>
        </p:spPr>
      </p:pic>
      <p:sp>
        <p:nvSpPr>
          <p:cNvPr id="4" name="Content Placeholder 3">
            <a:extLst>
              <a:ext uri="{FF2B5EF4-FFF2-40B4-BE49-F238E27FC236}">
                <a16:creationId xmlns:a16="http://schemas.microsoft.com/office/drawing/2014/main" id="{C335C47E-753E-43FA-96D0-0783696E4296}"/>
              </a:ext>
            </a:extLst>
          </p:cNvPr>
          <p:cNvSpPr>
            <a:spLocks noGrp="1"/>
          </p:cNvSpPr>
          <p:nvPr>
            <p:ph sz="quarter" idx="2"/>
          </p:nvPr>
        </p:nvSpPr>
        <p:spPr>
          <a:xfrm>
            <a:off x="4572000" y="1143000"/>
            <a:ext cx="4110990" cy="4876800"/>
          </a:xfrm>
        </p:spPr>
        <p:txBody>
          <a:bodyPr>
            <a:normAutofit fontScale="85000" lnSpcReduction="20000"/>
          </a:bodyPr>
          <a:lstStyle/>
          <a:p>
            <a:pPr>
              <a:lnSpc>
                <a:spcPct val="15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In this stage, team member may feel a sense of sadness and loses during the working time in Imperial Private Healthcare. Here, team members feel a deep satisfaction through accomplishment of the activity.</a:t>
            </a:r>
          </a:p>
          <a:p>
            <a:pPr>
              <a:lnSpc>
                <a:spcPct val="15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Members think about the future role and individuals’ responsibility in Imperial Private Healthcare (Driskell et al., 2018). </a:t>
            </a:r>
          </a:p>
          <a:p>
            <a:pPr>
              <a:lnSpc>
                <a:spcPct val="15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Members focus to team task through measuring the productivity thus analysing the effectiveness increases the performances.</a:t>
            </a:r>
          </a:p>
          <a:p>
            <a:pPr>
              <a:lnSpc>
                <a:spcPct val="150000"/>
              </a:lnSpc>
              <a:spcAft>
                <a:spcPts val="800"/>
              </a:spcAft>
            </a:pPr>
            <a:r>
              <a:rPr lang="en-GB" sz="1600" dirty="0">
                <a:effectLst/>
                <a:latin typeface="Times New Roman" panose="02020603050405020304" pitchFamily="18" charset="0"/>
                <a:ea typeface="Calibri" panose="020F0502020204030204" pitchFamily="34" charset="0"/>
                <a:cs typeface="Times New Roman" panose="02020603050405020304" pitchFamily="18" charset="0"/>
              </a:rPr>
              <a:t> This is the ending stages where the team leader evaluates the productivity of Imperial Private Healthcare (West, 2021). </a:t>
            </a:r>
          </a:p>
          <a:p>
            <a:pPr>
              <a:lnSpc>
                <a:spcPct val="150000"/>
              </a:lnSpc>
            </a:pPr>
            <a:endParaRPr lang="en-GB"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225956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516B1-081F-C142-88BC-43C800B71B56}"/>
              </a:ext>
            </a:extLst>
          </p:cNvPr>
          <p:cNvSpPr>
            <a:spLocks noGrp="1"/>
          </p:cNvSpPr>
          <p:nvPr>
            <p:ph type="title"/>
          </p:nvPr>
        </p:nvSpPr>
        <p:spPr/>
        <p:txBody>
          <a:bodyPr/>
          <a:lstStyle/>
          <a:p>
            <a:r>
              <a:rPr lang="en-US" b="1" dirty="0">
                <a:latin typeface="Times New Roman" pitchFamily="18" charset="0"/>
                <a:cs typeface="Times New Roman" pitchFamily="18" charset="0"/>
              </a:rPr>
              <a:t>References</a:t>
            </a:r>
            <a:endParaRPr lang="en-US" dirty="0"/>
          </a:p>
        </p:txBody>
      </p:sp>
      <p:sp>
        <p:nvSpPr>
          <p:cNvPr id="5" name="Rectangle 4">
            <a:extLst>
              <a:ext uri="{FF2B5EF4-FFF2-40B4-BE49-F238E27FC236}">
                <a16:creationId xmlns:a16="http://schemas.microsoft.com/office/drawing/2014/main" id="{36E4E616-DD19-B54F-B4D8-DFD4B68332AF}"/>
              </a:ext>
            </a:extLst>
          </p:cNvPr>
          <p:cNvSpPr/>
          <p:nvPr/>
        </p:nvSpPr>
        <p:spPr>
          <a:xfrm>
            <a:off x="838200" y="1417638"/>
            <a:ext cx="7848600" cy="4197496"/>
          </a:xfrm>
          <a:prstGeom prst="rect">
            <a:avLst/>
          </a:prstGeom>
        </p:spPr>
        <p:txBody>
          <a:bodyPr wrap="square">
            <a:spAutoFit/>
          </a:bodyPr>
          <a:lstStyle/>
          <a:p>
            <a:pPr marL="285750" indent="-285750">
              <a:lnSpc>
                <a:spcPct val="150000"/>
              </a:lnSpc>
              <a:buFont typeface="Arial" panose="020B0604020202020204" pitchFamily="34" charset="0"/>
              <a:buChar char="•"/>
            </a:pPr>
            <a:r>
              <a:rPr lang="en-US" dirty="0">
                <a:latin typeface="Times New Roman" pitchFamily="18" charset="0"/>
                <a:cs typeface="Times New Roman" pitchFamily="18" charset="0"/>
              </a:rPr>
              <a:t>Driskell, J.E., Salas, E. and Driskell, T., 2018. Foundations of teamwork and collaboration. </a:t>
            </a:r>
            <a:r>
              <a:rPr lang="en-US" i="1" dirty="0">
                <a:latin typeface="Times New Roman" pitchFamily="18" charset="0"/>
                <a:cs typeface="Times New Roman" pitchFamily="18" charset="0"/>
              </a:rPr>
              <a:t>American Psychologist</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73</a:t>
            </a:r>
            <a:r>
              <a:rPr lang="en-US" dirty="0">
                <a:latin typeface="Times New Roman" pitchFamily="18" charset="0"/>
                <a:cs typeface="Times New Roman" pitchFamily="18" charset="0"/>
              </a:rPr>
              <a:t>(4), p.334.</a:t>
            </a:r>
          </a:p>
          <a:p>
            <a:pPr marL="285750" indent="-285750">
              <a:lnSpc>
                <a:spcPct val="150000"/>
              </a:lnSpc>
              <a:buFont typeface="Arial" panose="020B0604020202020204" pitchFamily="34" charset="0"/>
              <a:buChar char="•"/>
            </a:pPr>
            <a:r>
              <a:rPr lang="en-US" dirty="0" err="1">
                <a:latin typeface="Times New Roman" pitchFamily="18" charset="0"/>
                <a:cs typeface="Times New Roman" pitchFamily="18" charset="0"/>
              </a:rPr>
              <a:t>Gallie</a:t>
            </a:r>
            <a:r>
              <a:rPr lang="en-US" dirty="0">
                <a:latin typeface="Times New Roman" pitchFamily="18" charset="0"/>
                <a:cs typeface="Times New Roman" pitchFamily="18" charset="0"/>
              </a:rPr>
              <a:t>, D., Zhou, Y., </a:t>
            </a:r>
            <a:r>
              <a:rPr lang="en-US" dirty="0" err="1">
                <a:latin typeface="Times New Roman" pitchFamily="18" charset="0"/>
                <a:cs typeface="Times New Roman" pitchFamily="18" charset="0"/>
              </a:rPr>
              <a:t>Felstead</a:t>
            </a:r>
            <a:r>
              <a:rPr lang="en-US" dirty="0">
                <a:latin typeface="Times New Roman" pitchFamily="18" charset="0"/>
                <a:cs typeface="Times New Roman" pitchFamily="18" charset="0"/>
              </a:rPr>
              <a:t>, A. and Green, F., 2012. Teamwork, skill development and employee welfare. </a:t>
            </a:r>
            <a:r>
              <a:rPr lang="en-US" i="1" dirty="0">
                <a:latin typeface="Times New Roman" pitchFamily="18" charset="0"/>
                <a:cs typeface="Times New Roman" pitchFamily="18" charset="0"/>
              </a:rPr>
              <a:t>British Journal of Industrial Relations</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50</a:t>
            </a:r>
            <a:r>
              <a:rPr lang="en-US" dirty="0">
                <a:latin typeface="Times New Roman" pitchFamily="18" charset="0"/>
                <a:cs typeface="Times New Roman" pitchFamily="18" charset="0"/>
              </a:rPr>
              <a:t>(1), pp.23-46. </a:t>
            </a:r>
          </a:p>
          <a:p>
            <a:pPr marL="285750" indent="-285750">
              <a:lnSpc>
                <a:spcPct val="150000"/>
              </a:lnSpc>
              <a:buFont typeface="Arial" panose="020B0604020202020204" pitchFamily="34" charset="0"/>
              <a:buChar char="•"/>
            </a:pPr>
            <a:r>
              <a:rPr lang="en-US" dirty="0">
                <a:latin typeface="Times New Roman" pitchFamily="18" charset="0"/>
                <a:cs typeface="Times New Roman" pitchFamily="18" charset="0"/>
              </a:rPr>
              <a:t>Scholl, W., 2018. Effective teamwork—A theoretical model and a test in the field. In </a:t>
            </a:r>
            <a:r>
              <a:rPr lang="en-US" i="1" dirty="0">
                <a:latin typeface="Times New Roman" pitchFamily="18" charset="0"/>
                <a:cs typeface="Times New Roman" pitchFamily="18" charset="0"/>
              </a:rPr>
              <a:t>Understanding group behavior</a:t>
            </a:r>
            <a:r>
              <a:rPr lang="en-US" dirty="0">
                <a:latin typeface="Times New Roman" pitchFamily="18" charset="0"/>
                <a:cs typeface="Times New Roman" pitchFamily="18" charset="0"/>
              </a:rPr>
              <a:t> (pp. 127-146). Psychology Press. </a:t>
            </a:r>
          </a:p>
          <a:p>
            <a:pPr marL="285750" indent="-285750">
              <a:lnSpc>
                <a:spcPct val="150000"/>
              </a:lnSpc>
              <a:buFont typeface="Arial" panose="020B0604020202020204" pitchFamily="34" charset="0"/>
              <a:buChar char="•"/>
            </a:pPr>
            <a:r>
              <a:rPr lang="en-US" dirty="0">
                <a:latin typeface="Times New Roman" pitchFamily="18" charset="0"/>
                <a:cs typeface="Times New Roman" pitchFamily="18" charset="0"/>
              </a:rPr>
              <a:t>West, M.A., 2012. </a:t>
            </a:r>
            <a:r>
              <a:rPr lang="en-US" i="1" dirty="0">
                <a:latin typeface="Times New Roman" pitchFamily="18" charset="0"/>
                <a:cs typeface="Times New Roman" pitchFamily="18" charset="0"/>
              </a:rPr>
              <a:t>Effective teamwork: Practical lessons from organizational research</a:t>
            </a:r>
            <a:r>
              <a:rPr lang="en-US" dirty="0">
                <a:latin typeface="Times New Roman" pitchFamily="18" charset="0"/>
                <a:cs typeface="Times New Roman" pitchFamily="18" charset="0"/>
              </a:rPr>
              <a:t>. John Wiley &amp; Sons. </a:t>
            </a:r>
          </a:p>
          <a:p>
            <a:pPr marL="285750" indent="-285750">
              <a:lnSpc>
                <a:spcPct val="150000"/>
              </a:lnSpc>
              <a:buFont typeface="Arial" panose="020B0604020202020204" pitchFamily="34" charset="0"/>
              <a:buChar char="•"/>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188544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522508" y="914400"/>
            <a:ext cx="4988243" cy="4658216"/>
          </a:xfrm>
        </p:spPr>
        <p:txBody>
          <a:bodyPr/>
          <a:lstStyle/>
          <a:p>
            <a:r>
              <a:rPr lang="en-US" sz="2400" dirty="0">
                <a:solidFill>
                  <a:schemeClr val="tx1"/>
                </a:solidFill>
                <a:latin typeface="Times New Roman" panose="02020603050405020304" pitchFamily="18" charset="0"/>
                <a:cs typeface="Times New Roman" panose="02020603050405020304" pitchFamily="18" charset="0"/>
              </a:rPr>
              <a:t>Team Roles &amp; Managing Conflict</a:t>
            </a:r>
          </a:p>
          <a:p>
            <a:endParaRPr lang="en-US" sz="2400" dirty="0">
              <a:solidFill>
                <a:schemeClr val="tx1"/>
              </a:solidFill>
              <a:latin typeface="Times New Roman" panose="02020603050405020304" pitchFamily="18" charset="0"/>
              <a:cs typeface="Times New Roman" panose="02020603050405020304" pitchFamily="18" charset="0"/>
            </a:endParaRPr>
          </a:p>
          <a:p>
            <a:pPr marL="0" indent="0">
              <a:buNone/>
            </a:pPr>
            <a:r>
              <a:rPr lang="en-US" b="1" dirty="0">
                <a:solidFill>
                  <a:schemeClr val="tx1"/>
                </a:solidFill>
              </a:rPr>
              <a:t>	Samiriwet Tariku—2030531</a:t>
            </a:r>
          </a:p>
          <a:p>
            <a:pPr marL="0" indent="0">
              <a:buNone/>
            </a:pPr>
            <a:endParaRPr lang="en-US" dirty="0">
              <a:solidFill>
                <a:schemeClr val="tx1"/>
              </a:solidFill>
            </a:endParaRPr>
          </a:p>
        </p:txBody>
      </p:sp>
      <p:sp>
        <p:nvSpPr>
          <p:cNvPr id="4" name="Title 3"/>
          <p:cNvSpPr>
            <a:spLocks noGrp="1"/>
          </p:cNvSpPr>
          <p:nvPr>
            <p:ph type="title"/>
          </p:nvPr>
        </p:nvSpPr>
        <p:spPr/>
        <p:txBody>
          <a:bodyPr/>
          <a:lstStyle/>
          <a:p>
            <a:r>
              <a:rPr lang="en-US" dirty="0"/>
              <a:t>Agenda</a:t>
            </a:r>
          </a:p>
        </p:txBody>
      </p:sp>
      <p:grpSp>
        <p:nvGrpSpPr>
          <p:cNvPr id="16" name="Group 40" descr="binoculars icon"/>
          <p:cNvGrpSpPr>
            <a:grpSpLocks noChangeAspect="1"/>
          </p:cNvGrpSpPr>
          <p:nvPr/>
        </p:nvGrpSpPr>
        <p:grpSpPr bwMode="auto">
          <a:xfrm>
            <a:off x="6477130" y="3439584"/>
            <a:ext cx="2476280" cy="2290702"/>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grpSp>
        <p:nvGrpSpPr>
          <p:cNvPr id="28" name="Group 40" descr="binoculars icon"/>
          <p:cNvGrpSpPr>
            <a:grpSpLocks noChangeAspect="1"/>
          </p:cNvGrpSpPr>
          <p:nvPr/>
        </p:nvGrpSpPr>
        <p:grpSpPr bwMode="auto">
          <a:xfrm>
            <a:off x="651510" y="2682157"/>
            <a:ext cx="398145" cy="368307"/>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spTree>
    <p:extLst>
      <p:ext uri="{BB962C8B-B14F-4D97-AF65-F5344CB8AC3E}">
        <p14:creationId xmlns:p14="http://schemas.microsoft.com/office/powerpoint/2010/main" val="143128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CE331-AA1F-B449-8D23-02CCA73F78A0}"/>
              </a:ext>
            </a:extLst>
          </p:cNvPr>
          <p:cNvSpPr>
            <a:spLocks noGrp="1"/>
          </p:cNvSpPr>
          <p:nvPr>
            <p:ph type="title"/>
          </p:nvPr>
        </p:nvSpPr>
        <p:spPr>
          <a:xfrm>
            <a:off x="307182" y="-27904"/>
            <a:ext cx="7886700" cy="994172"/>
          </a:xfrm>
        </p:spPr>
        <p:txBody>
          <a:bodyPr>
            <a:normAutofit/>
          </a:bodyPr>
          <a:lstStyle/>
          <a:p>
            <a:r>
              <a:rPr lang="en-US" sz="3000" b="1" i="1" u="sng" dirty="0">
                <a:latin typeface="Times New Roman" panose="02020603050405020304" pitchFamily="18" charset="0"/>
                <a:cs typeface="Times New Roman" panose="02020603050405020304" pitchFamily="18" charset="0"/>
              </a:rPr>
              <a:t>Team roles/ managing conflict</a:t>
            </a:r>
          </a:p>
        </p:txBody>
      </p:sp>
      <p:sp>
        <p:nvSpPr>
          <p:cNvPr id="3" name="Content Placeholder 2">
            <a:extLst>
              <a:ext uri="{FF2B5EF4-FFF2-40B4-BE49-F238E27FC236}">
                <a16:creationId xmlns:a16="http://schemas.microsoft.com/office/drawing/2014/main" id="{F624013C-1D7F-3540-AB4F-FFDCDCDBF4E9}"/>
              </a:ext>
            </a:extLst>
          </p:cNvPr>
          <p:cNvSpPr>
            <a:spLocks noGrp="1"/>
          </p:cNvSpPr>
          <p:nvPr>
            <p:ph idx="1"/>
          </p:nvPr>
        </p:nvSpPr>
        <p:spPr>
          <a:xfrm>
            <a:off x="302889" y="838200"/>
            <a:ext cx="6398417" cy="4000094"/>
          </a:xfrm>
        </p:spPr>
        <p:txBody>
          <a:bodyPr>
            <a:normAutofit fontScale="25000" lnSpcReduction="20000"/>
          </a:bodyPr>
          <a:lstStyle/>
          <a:p>
            <a:pPr marL="0" indent="0" algn="just">
              <a:lnSpc>
                <a:spcPct val="170000"/>
              </a:lnSpc>
              <a:buNone/>
            </a:pPr>
            <a:endParaRPr lang="en-GB" sz="5600" dirty="0">
              <a:latin typeface="Times New Roman" panose="02020603050405020304" pitchFamily="18" charset="0"/>
              <a:cs typeface="Times New Roman" panose="02020603050405020304" pitchFamily="18" charset="0"/>
            </a:endParaRPr>
          </a:p>
          <a:p>
            <a:pPr marL="0" indent="0" algn="just">
              <a:lnSpc>
                <a:spcPct val="170000"/>
              </a:lnSpc>
              <a:buNone/>
            </a:pPr>
            <a:r>
              <a:rPr lang="en-GB" sz="5600" dirty="0">
                <a:latin typeface="Times New Roman" panose="02020603050405020304" pitchFamily="18" charset="0"/>
                <a:cs typeface="Times New Roman" panose="02020603050405020304" pitchFamily="18" charset="0"/>
              </a:rPr>
              <a:t>Each individual within a team will have different roles to play. There are many benefits to team roles, for example when each person knows what is expected and has a set task productivity can be at a high; Delegating task and having a schedule helps set your team up for success. Within a team there will be a diverse range of skills and characters  , this can be used to support the efficiency and effectiveness  of an organisation and projects. </a:t>
            </a:r>
          </a:p>
          <a:p>
            <a:pPr marL="0" indent="0" algn="just">
              <a:lnSpc>
                <a:spcPct val="170000"/>
              </a:lnSpc>
              <a:buNone/>
            </a:pPr>
            <a:r>
              <a:rPr lang="en-GB" sz="5600" dirty="0">
                <a:latin typeface="Times New Roman" panose="02020603050405020304" pitchFamily="18" charset="0"/>
                <a:cs typeface="Times New Roman" panose="02020603050405020304" pitchFamily="18" charset="0"/>
              </a:rPr>
              <a:t>Difference in a group can bring diversity , new ideas and values, however differences can also bring about conflict, misunderstandings and resentment. Conflict is viewed as a clash of direction, actions, interest, values, </a:t>
            </a:r>
          </a:p>
          <a:p>
            <a:pPr marL="0" indent="0" algn="just">
              <a:lnSpc>
                <a:spcPct val="170000"/>
              </a:lnSpc>
              <a:buNone/>
            </a:pPr>
            <a:r>
              <a:rPr lang="en-GB" sz="5600" dirty="0">
                <a:latin typeface="Times New Roman" panose="02020603050405020304" pitchFamily="18" charset="0"/>
                <a:cs typeface="Times New Roman" panose="02020603050405020304" pitchFamily="18" charset="0"/>
              </a:rPr>
              <a:t>Therefore learning how to Manage  conflict within a team is extremely important. </a:t>
            </a:r>
          </a:p>
          <a:p>
            <a:pPr marL="0" indent="0" algn="just">
              <a:lnSpc>
                <a:spcPct val="170000"/>
              </a:lnSpc>
              <a:buNone/>
            </a:pPr>
            <a:r>
              <a:rPr lang="en-GB" sz="5600" dirty="0">
                <a:latin typeface="Times New Roman" panose="02020603050405020304" pitchFamily="18" charset="0"/>
                <a:cs typeface="Times New Roman" panose="02020603050405020304" pitchFamily="18" charset="0"/>
              </a:rPr>
              <a:t>Creating a positive and healthy culture is important, Rules can be developed for handling conflict and learning to spot the early signs of conflict is important when Trying to prevent it from getting out of hand.</a:t>
            </a:r>
          </a:p>
          <a:p>
            <a:endParaRPr lang="en-US" dirty="0"/>
          </a:p>
        </p:txBody>
      </p:sp>
      <p:pic>
        <p:nvPicPr>
          <p:cNvPr id="1026" name="Picture 2" descr="27 Conflict Resolution Skills to Use with Your Team and Your Customers">
            <a:extLst>
              <a:ext uri="{FF2B5EF4-FFF2-40B4-BE49-F238E27FC236}">
                <a16:creationId xmlns:a16="http://schemas.microsoft.com/office/drawing/2014/main" id="{4C83F595-3B0F-F848-8442-36316F80CD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05599" y="1934170"/>
            <a:ext cx="2352675" cy="3112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363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DEC99-0C24-4F4C-9061-28F12463A88E}"/>
              </a:ext>
            </a:extLst>
          </p:cNvPr>
          <p:cNvSpPr>
            <a:spLocks noGrp="1"/>
          </p:cNvSpPr>
          <p:nvPr>
            <p:ph type="title"/>
          </p:nvPr>
        </p:nvSpPr>
        <p:spPr/>
        <p:txBody>
          <a:bodyPr/>
          <a:lstStyle/>
          <a:p>
            <a:r>
              <a:rPr lang="en-US" dirty="0"/>
              <a:t>Continue….</a:t>
            </a:r>
          </a:p>
        </p:txBody>
      </p:sp>
      <p:sp>
        <p:nvSpPr>
          <p:cNvPr id="3" name="Content Placeholder 2">
            <a:extLst>
              <a:ext uri="{FF2B5EF4-FFF2-40B4-BE49-F238E27FC236}">
                <a16:creationId xmlns:a16="http://schemas.microsoft.com/office/drawing/2014/main" id="{8B09EA1E-C7E9-CE42-98BB-E56C95948A88}"/>
              </a:ext>
            </a:extLst>
          </p:cNvPr>
          <p:cNvSpPr>
            <a:spLocks noGrp="1"/>
          </p:cNvSpPr>
          <p:nvPr>
            <p:ph sz="quarter" idx="1"/>
          </p:nvPr>
        </p:nvSpPr>
        <p:spPr/>
        <p:txBody>
          <a:bodyPr>
            <a:normAutofit fontScale="70000" lnSpcReduction="20000"/>
          </a:bodyPr>
          <a:lstStyle/>
          <a:p>
            <a:pPr algn="just">
              <a:lnSpc>
                <a:spcPct val="170000"/>
              </a:lnSpc>
            </a:pPr>
            <a:r>
              <a:rPr lang="en-GB" sz="2800" dirty="0">
                <a:latin typeface="Times New Roman" panose="02020603050405020304" pitchFamily="18" charset="0"/>
                <a:cs typeface="Times New Roman" panose="02020603050405020304" pitchFamily="18" charset="0"/>
              </a:rPr>
              <a:t>Being proactive instead of letting things go when you spot conflict </a:t>
            </a:r>
          </a:p>
          <a:p>
            <a:pPr algn="just">
              <a:lnSpc>
                <a:spcPct val="170000"/>
              </a:lnSpc>
            </a:pPr>
            <a:r>
              <a:rPr lang="en-GB" sz="2800" dirty="0">
                <a:latin typeface="Times New Roman" panose="02020603050405020304" pitchFamily="18" charset="0"/>
                <a:cs typeface="Times New Roman" panose="02020603050405020304" pitchFamily="18" charset="0"/>
              </a:rPr>
              <a:t>Beware of peoples of interactions with each-other to spot signs of conflict </a:t>
            </a:r>
          </a:p>
          <a:p>
            <a:pPr algn="just">
              <a:lnSpc>
                <a:spcPct val="170000"/>
              </a:lnSpc>
            </a:pPr>
            <a:r>
              <a:rPr lang="en-GB" sz="2800" dirty="0">
                <a:latin typeface="Times New Roman" panose="02020603050405020304" pitchFamily="18" charset="0"/>
                <a:cs typeface="Times New Roman" panose="02020603050405020304" pitchFamily="18" charset="0"/>
              </a:rPr>
              <a:t>Getting to know your team members also makes it easier to spot a change or an issues.</a:t>
            </a:r>
          </a:p>
          <a:p>
            <a:pPr algn="just">
              <a:lnSpc>
                <a:spcPct val="170000"/>
              </a:lnSpc>
            </a:pPr>
            <a:r>
              <a:rPr lang="en-GB" sz="2800" dirty="0">
                <a:latin typeface="Times New Roman" panose="02020603050405020304" pitchFamily="18" charset="0"/>
                <a:cs typeface="Times New Roman" panose="02020603050405020304" pitchFamily="18" charset="0"/>
              </a:rPr>
              <a:t>A modern day theory sees conflict as a  “natural and inevitable outcome of human interaction”</a:t>
            </a:r>
          </a:p>
          <a:p>
            <a:pPr algn="just">
              <a:lnSpc>
                <a:spcPct val="170000"/>
              </a:lnSpc>
            </a:pPr>
            <a:r>
              <a:rPr lang="en-GB" sz="2800" dirty="0">
                <a:latin typeface="Times New Roman" panose="02020603050405020304" pitchFamily="18" charset="0"/>
                <a:cs typeface="Times New Roman" panose="02020603050405020304" pitchFamily="18" charset="0"/>
              </a:rPr>
              <a:t>New ideas can also come out of conflict management.</a:t>
            </a:r>
            <a:r>
              <a:rPr lang="en-GB" sz="2800" dirty="0"/>
              <a:t> </a:t>
            </a:r>
          </a:p>
          <a:p>
            <a:endParaRPr lang="en-US" dirty="0"/>
          </a:p>
        </p:txBody>
      </p:sp>
    </p:spTree>
    <p:extLst>
      <p:ext uri="{BB962C8B-B14F-4D97-AF65-F5344CB8AC3E}">
        <p14:creationId xmlns:p14="http://schemas.microsoft.com/office/powerpoint/2010/main" val="11230175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DF6076D-0D5C-E64B-8BE1-FB257F6BE9CB}"/>
              </a:ext>
            </a:extLst>
          </p:cNvPr>
          <p:cNvSpPr/>
          <p:nvPr/>
        </p:nvSpPr>
        <p:spPr>
          <a:xfrm>
            <a:off x="685800" y="838200"/>
            <a:ext cx="7391400" cy="1477328"/>
          </a:xfrm>
          <a:prstGeom prst="rect">
            <a:avLst/>
          </a:prstGeom>
        </p:spPr>
        <p:txBody>
          <a:bodyPr wrap="square">
            <a:spAutoFit/>
          </a:bodyPr>
          <a:lstStyle/>
          <a:p>
            <a:pPr marL="285750" indent="-285750">
              <a:buFont typeface="Arial" panose="020B0604020202020204" pitchFamily="34" charset="0"/>
              <a:buChar char="•"/>
            </a:pPr>
            <a:r>
              <a:rPr lang="en-US" dirty="0">
                <a:hlinkClick r:id="rId2"/>
              </a:rPr>
              <a:t>https://www.ncbi.nlm.nih.gov/pmc/articles/PMC4949805</a:t>
            </a:r>
            <a:endParaRPr lang="en-US" dirty="0"/>
          </a:p>
          <a:p>
            <a:pPr marL="285750" indent="-285750">
              <a:buFont typeface="Arial" panose="020B0604020202020204" pitchFamily="34" charset="0"/>
              <a:buChar char="•"/>
            </a:pPr>
            <a:r>
              <a:rPr lang="en-US" dirty="0">
                <a:hlinkClick r:id="rId3"/>
              </a:rPr>
              <a:t>https://work.chron.com/advantages-teamwork-todays-health-care-organizations-5143.html</a:t>
            </a:r>
            <a:endParaRPr lang="en-US" dirty="0"/>
          </a:p>
          <a:p>
            <a:pPr marL="285750" indent="-285750">
              <a:buFont typeface="Arial" panose="020B0604020202020204" pitchFamily="34" charset="0"/>
              <a:buChar char="•"/>
            </a:pPr>
            <a:r>
              <a:rPr lang="en-US" dirty="0">
                <a:hlinkClick r:id="rId4"/>
              </a:rPr>
              <a:t>https://www.tutorialspoint.com/individual_and_group_behavior/five_stage_model_group_development.htm</a:t>
            </a:r>
            <a:endParaRPr lang="en-US" u="sng" dirty="0"/>
          </a:p>
        </p:txBody>
      </p:sp>
      <p:sp>
        <p:nvSpPr>
          <p:cNvPr id="5" name="TextBox 4">
            <a:extLst>
              <a:ext uri="{FF2B5EF4-FFF2-40B4-BE49-F238E27FC236}">
                <a16:creationId xmlns:a16="http://schemas.microsoft.com/office/drawing/2014/main" id="{4EC49429-2176-3F4C-815C-CEF2A089E51D}"/>
              </a:ext>
            </a:extLst>
          </p:cNvPr>
          <p:cNvSpPr txBox="1"/>
          <p:nvPr/>
        </p:nvSpPr>
        <p:spPr>
          <a:xfrm>
            <a:off x="762000" y="304800"/>
            <a:ext cx="3505200" cy="369332"/>
          </a:xfrm>
          <a:prstGeom prst="rect">
            <a:avLst/>
          </a:prstGeom>
          <a:noFill/>
        </p:spPr>
        <p:txBody>
          <a:bodyPr wrap="square" rtlCol="0">
            <a:spAutoFit/>
          </a:bodyPr>
          <a:lstStyle/>
          <a:p>
            <a:r>
              <a:rPr lang="en-US" b="1" dirty="0">
                <a:latin typeface="Times New Roman" pitchFamily="18" charset="0"/>
                <a:cs typeface="Times New Roman" pitchFamily="18" charset="0"/>
              </a:rPr>
              <a:t>References</a:t>
            </a:r>
            <a:endParaRPr lang="en-US" dirty="0"/>
          </a:p>
        </p:txBody>
      </p:sp>
    </p:spTree>
    <p:extLst>
      <p:ext uri="{BB962C8B-B14F-4D97-AF65-F5344CB8AC3E}">
        <p14:creationId xmlns:p14="http://schemas.microsoft.com/office/powerpoint/2010/main" val="2081119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r>
              <a:rPr lang="en-US" sz="2400" b="1" dirty="0">
                <a:solidFill>
                  <a:schemeClr val="tx1"/>
                </a:solidFill>
                <a:latin typeface="Times New Roman" panose="02020603050405020304" pitchFamily="18" charset="0"/>
                <a:cs typeface="Times New Roman" panose="02020603050405020304" pitchFamily="18" charset="0"/>
              </a:rPr>
              <a:t>Successful Team Development.</a:t>
            </a:r>
          </a:p>
          <a:p>
            <a:endParaRPr lang="en-US" sz="2400" b="1" dirty="0">
              <a:solidFill>
                <a:schemeClr val="tx1"/>
              </a:solidFill>
              <a:latin typeface="Times New Roman" panose="02020603050405020304" pitchFamily="18" charset="0"/>
              <a:cs typeface="Times New Roman" panose="02020603050405020304" pitchFamily="18" charset="0"/>
            </a:endParaRPr>
          </a:p>
          <a:p>
            <a:pPr marL="0" indent="0">
              <a:buNone/>
            </a:pPr>
            <a:r>
              <a:rPr lang="en-US" sz="1600" b="1" dirty="0">
                <a:solidFill>
                  <a:schemeClr val="tx1"/>
                </a:solidFill>
                <a:latin typeface="Arial" panose="020B0604020202020204" pitchFamily="34" charset="0"/>
                <a:cs typeface="Arial" panose="020B0604020202020204" pitchFamily="34" charset="0"/>
              </a:rPr>
              <a:t>	Amir Pervaiz – 2028687</a:t>
            </a:r>
            <a:endParaRPr lang="en-US" sz="1600" b="1" dirty="0">
              <a:solidFill>
                <a:schemeClr val="tx1"/>
              </a:solidFill>
            </a:endParaRPr>
          </a:p>
          <a:p>
            <a:endParaRPr lang="en-US" sz="2400" b="1" dirty="0">
              <a:solidFill>
                <a:schemeClr val="tx1"/>
              </a:solidFill>
              <a:latin typeface="Times New Roman" panose="02020603050405020304" pitchFamily="18" charset="0"/>
              <a:cs typeface="Times New Roman" panose="02020603050405020304" pitchFamily="18" charset="0"/>
            </a:endParaRPr>
          </a:p>
          <a:p>
            <a:pPr marL="0" indent="0">
              <a:buNone/>
            </a:pPr>
            <a:endParaRPr lang="en-US" dirty="0"/>
          </a:p>
        </p:txBody>
      </p:sp>
      <p:sp>
        <p:nvSpPr>
          <p:cNvPr id="4" name="Title 3"/>
          <p:cNvSpPr>
            <a:spLocks noGrp="1"/>
          </p:cNvSpPr>
          <p:nvPr>
            <p:ph type="title"/>
          </p:nvPr>
        </p:nvSpPr>
        <p:spPr/>
        <p:txBody>
          <a:bodyPr/>
          <a:lstStyle/>
          <a:p>
            <a:r>
              <a:rPr lang="en-US" dirty="0"/>
              <a:t>Agenda</a:t>
            </a:r>
          </a:p>
        </p:txBody>
      </p:sp>
      <p:grpSp>
        <p:nvGrpSpPr>
          <p:cNvPr id="16" name="Group 40" descr="binoculars icon"/>
          <p:cNvGrpSpPr>
            <a:grpSpLocks noChangeAspect="1"/>
          </p:cNvGrpSpPr>
          <p:nvPr/>
        </p:nvGrpSpPr>
        <p:grpSpPr bwMode="auto">
          <a:xfrm>
            <a:off x="6477130" y="3439584"/>
            <a:ext cx="2476280" cy="2290702"/>
            <a:chOff x="3438" y="454"/>
            <a:chExt cx="427" cy="395"/>
          </a:xfrm>
          <a:solidFill>
            <a:schemeClr val="bg1">
              <a:alpha val="50000"/>
            </a:schemeClr>
          </a:solidFill>
        </p:grpSpPr>
        <p:sp>
          <p:nvSpPr>
            <p:cNvPr id="17"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8"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19"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0"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1"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2"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3"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4"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25"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grpSp>
        <p:nvGrpSpPr>
          <p:cNvPr id="28" name="Group 40" descr="binoculars icon"/>
          <p:cNvGrpSpPr>
            <a:grpSpLocks noChangeAspect="1"/>
          </p:cNvGrpSpPr>
          <p:nvPr/>
        </p:nvGrpSpPr>
        <p:grpSpPr bwMode="auto">
          <a:xfrm>
            <a:off x="651510" y="2682157"/>
            <a:ext cx="398145" cy="368307"/>
            <a:chOff x="3438" y="454"/>
            <a:chExt cx="427" cy="395"/>
          </a:xfrm>
          <a:solidFill>
            <a:schemeClr val="accent1"/>
          </a:solidFill>
        </p:grpSpPr>
        <p:sp>
          <p:nvSpPr>
            <p:cNvPr id="29" name="Freeform 41"/>
            <p:cNvSpPr>
              <a:spLocks noEditPoints="1"/>
            </p:cNvSpPr>
            <p:nvPr/>
          </p:nvSpPr>
          <p:spPr bwMode="auto">
            <a:xfrm>
              <a:off x="3438"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0" name="Freeform 42"/>
            <p:cNvSpPr>
              <a:spLocks/>
            </p:cNvSpPr>
            <p:nvPr/>
          </p:nvSpPr>
          <p:spPr bwMode="auto">
            <a:xfrm>
              <a:off x="3455" y="457"/>
              <a:ext cx="179" cy="250"/>
            </a:xfrm>
            <a:custGeom>
              <a:avLst/>
              <a:gdLst>
                <a:gd name="T0" fmla="*/ 7 w 121"/>
                <a:gd name="T1" fmla="*/ 169 h 169"/>
                <a:gd name="T2" fmla="*/ 4 w 121"/>
                <a:gd name="T3" fmla="*/ 168 h 169"/>
                <a:gd name="T4" fmla="*/ 1 w 121"/>
                <a:gd name="T5" fmla="*/ 160 h 169"/>
                <a:gd name="T6" fmla="*/ 37 w 121"/>
                <a:gd name="T7" fmla="*/ 76 h 169"/>
                <a:gd name="T8" fmla="*/ 39 w 121"/>
                <a:gd name="T9" fmla="*/ 74 h 169"/>
                <a:gd name="T10" fmla="*/ 56 w 121"/>
                <a:gd name="T11" fmla="*/ 57 h 169"/>
                <a:gd name="T12" fmla="*/ 73 w 121"/>
                <a:gd name="T13" fmla="*/ 11 h 169"/>
                <a:gd name="T14" fmla="*/ 75 w 121"/>
                <a:gd name="T15" fmla="*/ 8 h 169"/>
                <a:gd name="T16" fmla="*/ 97 w 121"/>
                <a:gd name="T17" fmla="*/ 0 h 169"/>
                <a:gd name="T18" fmla="*/ 119 w 121"/>
                <a:gd name="T19" fmla="*/ 8 h 169"/>
                <a:gd name="T20" fmla="*/ 121 w 121"/>
                <a:gd name="T21" fmla="*/ 13 h 169"/>
                <a:gd name="T22" fmla="*/ 121 w 121"/>
                <a:gd name="T23" fmla="*/ 61 h 169"/>
                <a:gd name="T24" fmla="*/ 115 w 121"/>
                <a:gd name="T25" fmla="*/ 67 h 169"/>
                <a:gd name="T26" fmla="*/ 109 w 121"/>
                <a:gd name="T27" fmla="*/ 61 h 169"/>
                <a:gd name="T28" fmla="*/ 109 w 121"/>
                <a:gd name="T29" fmla="*/ 15 h 169"/>
                <a:gd name="T30" fmla="*/ 84 w 121"/>
                <a:gd name="T31" fmla="*/ 16 h 169"/>
                <a:gd name="T32" fmla="*/ 66 w 121"/>
                <a:gd name="T33" fmla="*/ 63 h 169"/>
                <a:gd name="T34" fmla="*/ 65 w 121"/>
                <a:gd name="T35" fmla="*/ 65 h 169"/>
                <a:gd name="T36" fmla="*/ 48 w 121"/>
                <a:gd name="T37" fmla="*/ 82 h 169"/>
                <a:gd name="T38" fmla="*/ 12 w 121"/>
                <a:gd name="T39" fmla="*/ 165 h 169"/>
                <a:gd name="T40" fmla="*/ 7 w 121"/>
                <a:gd name="T41" fmla="*/ 169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121" h="169">
                  <a:moveTo>
                    <a:pt x="7" y="169"/>
                  </a:moveTo>
                  <a:cubicBezTo>
                    <a:pt x="6" y="169"/>
                    <a:pt x="5" y="168"/>
                    <a:pt x="4" y="168"/>
                  </a:cubicBezTo>
                  <a:cubicBezTo>
                    <a:pt x="1" y="167"/>
                    <a:pt x="0" y="163"/>
                    <a:pt x="1" y="160"/>
                  </a:cubicBezTo>
                  <a:cubicBezTo>
                    <a:pt x="37" y="76"/>
                    <a:pt x="37" y="76"/>
                    <a:pt x="37" y="76"/>
                  </a:cubicBezTo>
                  <a:cubicBezTo>
                    <a:pt x="38" y="76"/>
                    <a:pt x="38" y="75"/>
                    <a:pt x="39" y="74"/>
                  </a:cubicBezTo>
                  <a:cubicBezTo>
                    <a:pt x="56" y="57"/>
                    <a:pt x="56" y="57"/>
                    <a:pt x="56" y="57"/>
                  </a:cubicBezTo>
                  <a:cubicBezTo>
                    <a:pt x="73" y="11"/>
                    <a:pt x="73" y="11"/>
                    <a:pt x="73" y="11"/>
                  </a:cubicBezTo>
                  <a:cubicBezTo>
                    <a:pt x="74" y="10"/>
                    <a:pt x="74" y="9"/>
                    <a:pt x="75" y="8"/>
                  </a:cubicBezTo>
                  <a:cubicBezTo>
                    <a:pt x="80" y="3"/>
                    <a:pt x="88" y="0"/>
                    <a:pt x="97" y="0"/>
                  </a:cubicBezTo>
                  <a:cubicBezTo>
                    <a:pt x="106" y="0"/>
                    <a:pt x="114" y="3"/>
                    <a:pt x="119" y="8"/>
                  </a:cubicBezTo>
                  <a:cubicBezTo>
                    <a:pt x="120" y="10"/>
                    <a:pt x="121" y="11"/>
                    <a:pt x="121" y="13"/>
                  </a:cubicBezTo>
                  <a:cubicBezTo>
                    <a:pt x="121" y="61"/>
                    <a:pt x="121" y="61"/>
                    <a:pt x="121" y="61"/>
                  </a:cubicBezTo>
                  <a:cubicBezTo>
                    <a:pt x="121" y="64"/>
                    <a:pt x="118" y="67"/>
                    <a:pt x="115" y="67"/>
                  </a:cubicBezTo>
                  <a:cubicBezTo>
                    <a:pt x="112" y="67"/>
                    <a:pt x="109" y="64"/>
                    <a:pt x="109" y="61"/>
                  </a:cubicBezTo>
                  <a:cubicBezTo>
                    <a:pt x="109" y="15"/>
                    <a:pt x="109" y="15"/>
                    <a:pt x="109" y="15"/>
                  </a:cubicBezTo>
                  <a:cubicBezTo>
                    <a:pt x="102" y="10"/>
                    <a:pt x="90" y="11"/>
                    <a:pt x="84" y="16"/>
                  </a:cubicBezTo>
                  <a:cubicBezTo>
                    <a:pt x="66" y="63"/>
                    <a:pt x="66" y="63"/>
                    <a:pt x="66" y="63"/>
                  </a:cubicBezTo>
                  <a:cubicBezTo>
                    <a:pt x="66" y="64"/>
                    <a:pt x="66" y="64"/>
                    <a:pt x="65" y="65"/>
                  </a:cubicBezTo>
                  <a:cubicBezTo>
                    <a:pt x="48" y="82"/>
                    <a:pt x="48" y="82"/>
                    <a:pt x="48" y="82"/>
                  </a:cubicBezTo>
                  <a:cubicBezTo>
                    <a:pt x="12" y="165"/>
                    <a:pt x="12" y="165"/>
                    <a:pt x="12" y="165"/>
                  </a:cubicBezTo>
                  <a:cubicBezTo>
                    <a:pt x="11" y="167"/>
                    <a:pt x="9" y="169"/>
                    <a:pt x="7" y="1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1" name="Freeform 43"/>
            <p:cNvSpPr>
              <a:spLocks noEditPoints="1"/>
            </p:cNvSpPr>
            <p:nvPr/>
          </p:nvSpPr>
          <p:spPr bwMode="auto">
            <a:xfrm>
              <a:off x="3669" y="653"/>
              <a:ext cx="196" cy="196"/>
            </a:xfrm>
            <a:custGeom>
              <a:avLst/>
              <a:gdLst>
                <a:gd name="T0" fmla="*/ 66 w 132"/>
                <a:gd name="T1" fmla="*/ 132 h 132"/>
                <a:gd name="T2" fmla="*/ 0 w 132"/>
                <a:gd name="T3" fmla="*/ 66 h 132"/>
                <a:gd name="T4" fmla="*/ 66 w 132"/>
                <a:gd name="T5" fmla="*/ 0 h 132"/>
                <a:gd name="T6" fmla="*/ 132 w 132"/>
                <a:gd name="T7" fmla="*/ 66 h 132"/>
                <a:gd name="T8" fmla="*/ 66 w 132"/>
                <a:gd name="T9" fmla="*/ 132 h 132"/>
                <a:gd name="T10" fmla="*/ 66 w 132"/>
                <a:gd name="T11" fmla="*/ 12 h 132"/>
                <a:gd name="T12" fmla="*/ 12 w 132"/>
                <a:gd name="T13" fmla="*/ 66 h 132"/>
                <a:gd name="T14" fmla="*/ 66 w 132"/>
                <a:gd name="T15" fmla="*/ 120 h 132"/>
                <a:gd name="T16" fmla="*/ 120 w 132"/>
                <a:gd name="T17" fmla="*/ 66 h 132"/>
                <a:gd name="T18" fmla="*/ 66 w 132"/>
                <a:gd name="T19" fmla="*/ 12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2" h="132">
                  <a:moveTo>
                    <a:pt x="66" y="132"/>
                  </a:moveTo>
                  <a:cubicBezTo>
                    <a:pt x="29" y="132"/>
                    <a:pt x="0" y="102"/>
                    <a:pt x="0" y="66"/>
                  </a:cubicBezTo>
                  <a:cubicBezTo>
                    <a:pt x="0" y="29"/>
                    <a:pt x="29" y="0"/>
                    <a:pt x="66" y="0"/>
                  </a:cubicBezTo>
                  <a:cubicBezTo>
                    <a:pt x="102" y="0"/>
                    <a:pt x="132" y="29"/>
                    <a:pt x="132" y="66"/>
                  </a:cubicBezTo>
                  <a:cubicBezTo>
                    <a:pt x="132" y="102"/>
                    <a:pt x="102" y="132"/>
                    <a:pt x="66" y="132"/>
                  </a:cubicBezTo>
                  <a:close/>
                  <a:moveTo>
                    <a:pt x="66" y="12"/>
                  </a:moveTo>
                  <a:cubicBezTo>
                    <a:pt x="36" y="12"/>
                    <a:pt x="12" y="36"/>
                    <a:pt x="12" y="66"/>
                  </a:cubicBezTo>
                  <a:cubicBezTo>
                    <a:pt x="12" y="95"/>
                    <a:pt x="36" y="120"/>
                    <a:pt x="66" y="120"/>
                  </a:cubicBezTo>
                  <a:cubicBezTo>
                    <a:pt x="96" y="120"/>
                    <a:pt x="120" y="95"/>
                    <a:pt x="120" y="66"/>
                  </a:cubicBezTo>
                  <a:cubicBezTo>
                    <a:pt x="120" y="36"/>
                    <a:pt x="96" y="12"/>
                    <a:pt x="66" y="1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2" name="Freeform 44"/>
            <p:cNvSpPr>
              <a:spLocks/>
            </p:cNvSpPr>
            <p:nvPr/>
          </p:nvSpPr>
          <p:spPr bwMode="auto">
            <a:xfrm>
              <a:off x="3669" y="454"/>
              <a:ext cx="179" cy="253"/>
            </a:xfrm>
            <a:custGeom>
              <a:avLst/>
              <a:gdLst>
                <a:gd name="T0" fmla="*/ 114 w 121"/>
                <a:gd name="T1" fmla="*/ 171 h 171"/>
                <a:gd name="T2" fmla="*/ 108 w 121"/>
                <a:gd name="T3" fmla="*/ 167 h 171"/>
                <a:gd name="T4" fmla="*/ 73 w 121"/>
                <a:gd name="T5" fmla="*/ 84 h 171"/>
                <a:gd name="T6" fmla="*/ 56 w 121"/>
                <a:gd name="T7" fmla="*/ 67 h 171"/>
                <a:gd name="T8" fmla="*/ 54 w 121"/>
                <a:gd name="T9" fmla="*/ 65 h 171"/>
                <a:gd name="T10" fmla="*/ 37 w 121"/>
                <a:gd name="T11" fmla="*/ 19 h 171"/>
                <a:gd name="T12" fmla="*/ 12 w 121"/>
                <a:gd name="T13" fmla="*/ 18 h 171"/>
                <a:gd name="T14" fmla="*/ 12 w 121"/>
                <a:gd name="T15" fmla="*/ 63 h 171"/>
                <a:gd name="T16" fmla="*/ 6 w 121"/>
                <a:gd name="T17" fmla="*/ 69 h 171"/>
                <a:gd name="T18" fmla="*/ 0 w 121"/>
                <a:gd name="T19" fmla="*/ 63 h 171"/>
                <a:gd name="T20" fmla="*/ 0 w 121"/>
                <a:gd name="T21" fmla="*/ 15 h 171"/>
                <a:gd name="T22" fmla="*/ 2 w 121"/>
                <a:gd name="T23" fmla="*/ 11 h 171"/>
                <a:gd name="T24" fmla="*/ 46 w 121"/>
                <a:gd name="T25" fmla="*/ 11 h 171"/>
                <a:gd name="T26" fmla="*/ 47 w 121"/>
                <a:gd name="T27" fmla="*/ 13 h 171"/>
                <a:gd name="T28" fmla="*/ 65 w 121"/>
                <a:gd name="T29" fmla="*/ 59 h 171"/>
                <a:gd name="T30" fmla="*/ 82 w 121"/>
                <a:gd name="T31" fmla="*/ 76 h 171"/>
                <a:gd name="T32" fmla="*/ 83 w 121"/>
                <a:gd name="T33" fmla="*/ 78 h 171"/>
                <a:gd name="T34" fmla="*/ 119 w 121"/>
                <a:gd name="T35" fmla="*/ 162 h 171"/>
                <a:gd name="T36" fmla="*/ 116 w 121"/>
                <a:gd name="T37" fmla="*/ 170 h 171"/>
                <a:gd name="T38" fmla="*/ 114 w 121"/>
                <a:gd name="T39" fmla="*/ 171 h 1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21" h="171">
                  <a:moveTo>
                    <a:pt x="114" y="171"/>
                  </a:moveTo>
                  <a:cubicBezTo>
                    <a:pt x="112" y="171"/>
                    <a:pt x="109" y="169"/>
                    <a:pt x="108" y="167"/>
                  </a:cubicBezTo>
                  <a:cubicBezTo>
                    <a:pt x="73" y="84"/>
                    <a:pt x="73" y="84"/>
                    <a:pt x="73" y="84"/>
                  </a:cubicBezTo>
                  <a:cubicBezTo>
                    <a:pt x="56" y="67"/>
                    <a:pt x="56" y="67"/>
                    <a:pt x="56" y="67"/>
                  </a:cubicBezTo>
                  <a:cubicBezTo>
                    <a:pt x="55" y="66"/>
                    <a:pt x="55" y="66"/>
                    <a:pt x="54" y="65"/>
                  </a:cubicBezTo>
                  <a:cubicBezTo>
                    <a:pt x="37" y="19"/>
                    <a:pt x="37" y="19"/>
                    <a:pt x="37" y="19"/>
                  </a:cubicBezTo>
                  <a:cubicBezTo>
                    <a:pt x="30" y="13"/>
                    <a:pt x="19" y="13"/>
                    <a:pt x="12" y="18"/>
                  </a:cubicBezTo>
                  <a:cubicBezTo>
                    <a:pt x="12" y="63"/>
                    <a:pt x="12" y="63"/>
                    <a:pt x="12" y="63"/>
                  </a:cubicBezTo>
                  <a:cubicBezTo>
                    <a:pt x="12" y="66"/>
                    <a:pt x="9" y="69"/>
                    <a:pt x="6" y="69"/>
                  </a:cubicBezTo>
                  <a:cubicBezTo>
                    <a:pt x="3" y="69"/>
                    <a:pt x="0" y="66"/>
                    <a:pt x="0" y="63"/>
                  </a:cubicBezTo>
                  <a:cubicBezTo>
                    <a:pt x="0" y="15"/>
                    <a:pt x="0" y="15"/>
                    <a:pt x="0" y="15"/>
                  </a:cubicBezTo>
                  <a:cubicBezTo>
                    <a:pt x="0" y="14"/>
                    <a:pt x="0" y="12"/>
                    <a:pt x="2" y="11"/>
                  </a:cubicBezTo>
                  <a:cubicBezTo>
                    <a:pt x="13" y="0"/>
                    <a:pt x="35" y="0"/>
                    <a:pt x="46" y="11"/>
                  </a:cubicBezTo>
                  <a:cubicBezTo>
                    <a:pt x="47" y="12"/>
                    <a:pt x="47" y="12"/>
                    <a:pt x="47" y="13"/>
                  </a:cubicBezTo>
                  <a:cubicBezTo>
                    <a:pt x="65" y="59"/>
                    <a:pt x="65" y="59"/>
                    <a:pt x="65" y="59"/>
                  </a:cubicBezTo>
                  <a:cubicBezTo>
                    <a:pt x="82" y="76"/>
                    <a:pt x="82" y="76"/>
                    <a:pt x="82" y="76"/>
                  </a:cubicBezTo>
                  <a:cubicBezTo>
                    <a:pt x="83" y="77"/>
                    <a:pt x="83" y="78"/>
                    <a:pt x="83" y="78"/>
                  </a:cubicBezTo>
                  <a:cubicBezTo>
                    <a:pt x="119" y="162"/>
                    <a:pt x="119" y="162"/>
                    <a:pt x="119" y="162"/>
                  </a:cubicBezTo>
                  <a:cubicBezTo>
                    <a:pt x="121" y="165"/>
                    <a:pt x="119" y="169"/>
                    <a:pt x="116" y="170"/>
                  </a:cubicBezTo>
                  <a:cubicBezTo>
                    <a:pt x="115" y="170"/>
                    <a:pt x="115" y="171"/>
                    <a:pt x="114" y="17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3" name="Freeform 45"/>
            <p:cNvSpPr>
              <a:spLocks/>
            </p:cNvSpPr>
            <p:nvPr/>
          </p:nvSpPr>
          <p:spPr bwMode="auto">
            <a:xfrm>
              <a:off x="3572" y="574"/>
              <a:ext cx="159" cy="53"/>
            </a:xfrm>
            <a:custGeom>
              <a:avLst/>
              <a:gdLst>
                <a:gd name="T0" fmla="*/ 102 w 108"/>
                <a:gd name="T1" fmla="*/ 36 h 36"/>
                <a:gd name="T2" fmla="*/ 96 w 108"/>
                <a:gd name="T3" fmla="*/ 30 h 36"/>
                <a:gd name="T4" fmla="*/ 54 w 108"/>
                <a:gd name="T5" fmla="*/ 12 h 36"/>
                <a:gd name="T6" fmla="*/ 12 w 108"/>
                <a:gd name="T7" fmla="*/ 30 h 36"/>
                <a:gd name="T8" fmla="*/ 6 w 108"/>
                <a:gd name="T9" fmla="*/ 36 h 36"/>
                <a:gd name="T10" fmla="*/ 0 w 108"/>
                <a:gd name="T11" fmla="*/ 30 h 36"/>
                <a:gd name="T12" fmla="*/ 54 w 108"/>
                <a:gd name="T13" fmla="*/ 0 h 36"/>
                <a:gd name="T14" fmla="*/ 108 w 108"/>
                <a:gd name="T15" fmla="*/ 30 h 36"/>
                <a:gd name="T16" fmla="*/ 102 w 108"/>
                <a:gd name="T17" fmla="*/ 3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8" h="36">
                  <a:moveTo>
                    <a:pt x="102" y="36"/>
                  </a:moveTo>
                  <a:cubicBezTo>
                    <a:pt x="99" y="36"/>
                    <a:pt x="96" y="33"/>
                    <a:pt x="96" y="30"/>
                  </a:cubicBezTo>
                  <a:cubicBezTo>
                    <a:pt x="96" y="21"/>
                    <a:pt x="78" y="12"/>
                    <a:pt x="54" y="12"/>
                  </a:cubicBezTo>
                  <a:cubicBezTo>
                    <a:pt x="30" y="12"/>
                    <a:pt x="12" y="21"/>
                    <a:pt x="12" y="30"/>
                  </a:cubicBezTo>
                  <a:cubicBezTo>
                    <a:pt x="12" y="33"/>
                    <a:pt x="9" y="36"/>
                    <a:pt x="6" y="36"/>
                  </a:cubicBezTo>
                  <a:cubicBezTo>
                    <a:pt x="3" y="36"/>
                    <a:pt x="0" y="33"/>
                    <a:pt x="0" y="30"/>
                  </a:cubicBezTo>
                  <a:cubicBezTo>
                    <a:pt x="0" y="13"/>
                    <a:pt x="23" y="0"/>
                    <a:pt x="54" y="0"/>
                  </a:cubicBezTo>
                  <a:cubicBezTo>
                    <a:pt x="85" y="0"/>
                    <a:pt x="108" y="13"/>
                    <a:pt x="108" y="30"/>
                  </a:cubicBezTo>
                  <a:cubicBezTo>
                    <a:pt x="108" y="33"/>
                    <a:pt x="105" y="36"/>
                    <a:pt x="102" y="3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4" name="Freeform 46"/>
            <p:cNvSpPr>
              <a:spLocks/>
            </p:cNvSpPr>
            <p:nvPr/>
          </p:nvSpPr>
          <p:spPr bwMode="auto">
            <a:xfrm>
              <a:off x="3616"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5" name="Freeform 47"/>
            <p:cNvSpPr>
              <a:spLocks/>
            </p:cNvSpPr>
            <p:nvPr/>
          </p:nvSpPr>
          <p:spPr bwMode="auto">
            <a:xfrm>
              <a:off x="3669" y="575"/>
              <a:ext cx="18" cy="185"/>
            </a:xfrm>
            <a:custGeom>
              <a:avLst/>
              <a:gdLst>
                <a:gd name="T0" fmla="*/ 6 w 12"/>
                <a:gd name="T1" fmla="*/ 125 h 125"/>
                <a:gd name="T2" fmla="*/ 0 w 12"/>
                <a:gd name="T3" fmla="*/ 119 h 125"/>
                <a:gd name="T4" fmla="*/ 0 w 12"/>
                <a:gd name="T5" fmla="*/ 6 h 125"/>
                <a:gd name="T6" fmla="*/ 6 w 12"/>
                <a:gd name="T7" fmla="*/ 0 h 125"/>
                <a:gd name="T8" fmla="*/ 12 w 12"/>
                <a:gd name="T9" fmla="*/ 6 h 125"/>
                <a:gd name="T10" fmla="*/ 12 w 12"/>
                <a:gd name="T11" fmla="*/ 119 h 125"/>
                <a:gd name="T12" fmla="*/ 6 w 12"/>
                <a:gd name="T13" fmla="*/ 125 h 125"/>
              </a:gdLst>
              <a:ahLst/>
              <a:cxnLst>
                <a:cxn ang="0">
                  <a:pos x="T0" y="T1"/>
                </a:cxn>
                <a:cxn ang="0">
                  <a:pos x="T2" y="T3"/>
                </a:cxn>
                <a:cxn ang="0">
                  <a:pos x="T4" y="T5"/>
                </a:cxn>
                <a:cxn ang="0">
                  <a:pos x="T6" y="T7"/>
                </a:cxn>
                <a:cxn ang="0">
                  <a:pos x="T8" y="T9"/>
                </a:cxn>
                <a:cxn ang="0">
                  <a:pos x="T10" y="T11"/>
                </a:cxn>
                <a:cxn ang="0">
                  <a:pos x="T12" y="T13"/>
                </a:cxn>
              </a:cxnLst>
              <a:rect l="0" t="0" r="r" b="b"/>
              <a:pathLst>
                <a:path w="12" h="125">
                  <a:moveTo>
                    <a:pt x="6" y="125"/>
                  </a:moveTo>
                  <a:cubicBezTo>
                    <a:pt x="3" y="125"/>
                    <a:pt x="0" y="122"/>
                    <a:pt x="0" y="119"/>
                  </a:cubicBezTo>
                  <a:cubicBezTo>
                    <a:pt x="0" y="6"/>
                    <a:pt x="0" y="6"/>
                    <a:pt x="0" y="6"/>
                  </a:cubicBezTo>
                  <a:cubicBezTo>
                    <a:pt x="0" y="3"/>
                    <a:pt x="3" y="0"/>
                    <a:pt x="6" y="0"/>
                  </a:cubicBezTo>
                  <a:cubicBezTo>
                    <a:pt x="9" y="0"/>
                    <a:pt x="12" y="3"/>
                    <a:pt x="12" y="6"/>
                  </a:cubicBezTo>
                  <a:cubicBezTo>
                    <a:pt x="12" y="119"/>
                    <a:pt x="12" y="119"/>
                    <a:pt x="12" y="119"/>
                  </a:cubicBezTo>
                  <a:cubicBezTo>
                    <a:pt x="12" y="122"/>
                    <a:pt x="9" y="125"/>
                    <a:pt x="6" y="12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6" name="Freeform 48"/>
            <p:cNvSpPr>
              <a:spLocks/>
            </p:cNvSpPr>
            <p:nvPr/>
          </p:nvSpPr>
          <p:spPr bwMode="auto">
            <a:xfrm>
              <a:off x="3474"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sp>
          <p:nvSpPr>
            <p:cNvPr id="37" name="Freeform 49"/>
            <p:cNvSpPr>
              <a:spLocks/>
            </p:cNvSpPr>
            <p:nvPr/>
          </p:nvSpPr>
          <p:spPr bwMode="auto">
            <a:xfrm>
              <a:off x="3705" y="689"/>
              <a:ext cx="71" cy="71"/>
            </a:xfrm>
            <a:custGeom>
              <a:avLst/>
              <a:gdLst>
                <a:gd name="T0" fmla="*/ 6 w 48"/>
                <a:gd name="T1" fmla="*/ 48 h 48"/>
                <a:gd name="T2" fmla="*/ 0 w 48"/>
                <a:gd name="T3" fmla="*/ 42 h 48"/>
                <a:gd name="T4" fmla="*/ 42 w 48"/>
                <a:gd name="T5" fmla="*/ 0 h 48"/>
                <a:gd name="T6" fmla="*/ 48 w 48"/>
                <a:gd name="T7" fmla="*/ 6 h 48"/>
                <a:gd name="T8" fmla="*/ 42 w 48"/>
                <a:gd name="T9" fmla="*/ 12 h 48"/>
                <a:gd name="T10" fmla="*/ 12 w 48"/>
                <a:gd name="T11" fmla="*/ 42 h 48"/>
                <a:gd name="T12" fmla="*/ 6 w 48"/>
                <a:gd name="T13" fmla="*/ 48 h 48"/>
              </a:gdLst>
              <a:ahLst/>
              <a:cxnLst>
                <a:cxn ang="0">
                  <a:pos x="T0" y="T1"/>
                </a:cxn>
                <a:cxn ang="0">
                  <a:pos x="T2" y="T3"/>
                </a:cxn>
                <a:cxn ang="0">
                  <a:pos x="T4" y="T5"/>
                </a:cxn>
                <a:cxn ang="0">
                  <a:pos x="T6" y="T7"/>
                </a:cxn>
                <a:cxn ang="0">
                  <a:pos x="T8" y="T9"/>
                </a:cxn>
                <a:cxn ang="0">
                  <a:pos x="T10" y="T11"/>
                </a:cxn>
                <a:cxn ang="0">
                  <a:pos x="T12" y="T13"/>
                </a:cxn>
              </a:cxnLst>
              <a:rect l="0" t="0" r="r" b="b"/>
              <a:pathLst>
                <a:path w="48" h="48">
                  <a:moveTo>
                    <a:pt x="6" y="48"/>
                  </a:moveTo>
                  <a:cubicBezTo>
                    <a:pt x="3" y="48"/>
                    <a:pt x="0" y="45"/>
                    <a:pt x="0" y="42"/>
                  </a:cubicBezTo>
                  <a:cubicBezTo>
                    <a:pt x="0" y="18"/>
                    <a:pt x="19" y="0"/>
                    <a:pt x="42" y="0"/>
                  </a:cubicBezTo>
                  <a:cubicBezTo>
                    <a:pt x="45" y="0"/>
                    <a:pt x="48" y="2"/>
                    <a:pt x="48" y="6"/>
                  </a:cubicBezTo>
                  <a:cubicBezTo>
                    <a:pt x="48" y="9"/>
                    <a:pt x="45" y="12"/>
                    <a:pt x="42" y="12"/>
                  </a:cubicBezTo>
                  <a:cubicBezTo>
                    <a:pt x="25" y="12"/>
                    <a:pt x="12" y="25"/>
                    <a:pt x="12" y="42"/>
                  </a:cubicBezTo>
                  <a:cubicBezTo>
                    <a:pt x="12" y="45"/>
                    <a:pt x="9" y="48"/>
                    <a:pt x="6" y="4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1350" dirty="0"/>
            </a:p>
          </p:txBody>
        </p:sp>
      </p:grpSp>
    </p:spTree>
    <p:extLst>
      <p:ext uri="{BB962C8B-B14F-4D97-AF65-F5344CB8AC3E}">
        <p14:creationId xmlns:p14="http://schemas.microsoft.com/office/powerpoint/2010/main" val="3411771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woman looking at tablet"/>
          <p:cNvPicPr>
            <a:picLocks noGrp="1" noChangeAspect="1"/>
          </p:cNvPicPr>
          <p:nvPr>
            <p:ph type="pic" sz="quarter" idx="13"/>
          </p:nvPr>
        </p:nvPicPr>
        <p:blipFill rotWithShape="1">
          <a:blip r:embed="rId3" cstate="print">
            <a:grayscl/>
            <a:extLst>
              <a:ext uri="{28A0092B-C50C-407E-A947-70E740481C1C}">
                <a14:useLocalDpi xmlns:a14="http://schemas.microsoft.com/office/drawing/2010/main" val="0"/>
              </a:ext>
            </a:extLst>
          </a:blip>
          <a:srcRect/>
          <a:stretch/>
        </p:blipFill>
        <p:spPr/>
      </p:pic>
      <p:sp>
        <p:nvSpPr>
          <p:cNvPr id="4" name="Title 3"/>
          <p:cNvSpPr>
            <a:spLocks noGrp="1"/>
          </p:cNvSpPr>
          <p:nvPr>
            <p:ph type="title"/>
          </p:nvPr>
        </p:nvSpPr>
        <p:spPr/>
        <p:txBody>
          <a:bodyPr/>
          <a:lstStyle/>
          <a:p>
            <a:r>
              <a:rPr lang="en-US" dirty="0"/>
              <a:t>Customer Profile</a:t>
            </a:r>
          </a:p>
        </p:txBody>
      </p:sp>
      <p:sp>
        <p:nvSpPr>
          <p:cNvPr id="5" name="Content Placeholder 4"/>
          <p:cNvSpPr>
            <a:spLocks noGrp="1"/>
          </p:cNvSpPr>
          <p:nvPr>
            <p:ph idx="1"/>
          </p:nvPr>
        </p:nvSpPr>
        <p:spPr/>
        <p:txBody>
          <a:bodyPr/>
          <a:lstStyle/>
          <a:p>
            <a:r>
              <a:rPr lang="en-US" dirty="0"/>
              <a:t>It’s very important to understand a group of people you will be working with. We as a consultation firm provide effective team working skills. We make sure we understand our clients and their needs. Understanding how to form a team and reach goals requires a lot of training and practice. To be a successful team each member should have the same goal. Each member should be focused to complete projects effectively and most importantly efficiently. In the next slide, I will be discussing the features of a </a:t>
            </a:r>
            <a:r>
              <a:rPr lang="en-US" b="1" u="sng" dirty="0"/>
              <a:t>successful team development</a:t>
            </a:r>
          </a:p>
        </p:txBody>
      </p:sp>
    </p:spTree>
    <p:extLst>
      <p:ext uri="{BB962C8B-B14F-4D97-AF65-F5344CB8AC3E}">
        <p14:creationId xmlns:p14="http://schemas.microsoft.com/office/powerpoint/2010/main" val="1641824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US" dirty="0"/>
              <a:t>Features of successful Team development</a:t>
            </a:r>
          </a:p>
        </p:txBody>
      </p:sp>
      <p:pic>
        <p:nvPicPr>
          <p:cNvPr id="18" name="Picture Placeholder 17" descr="man and woman sitting at office table"/>
          <p:cNvPicPr>
            <a:picLocks noGrp="1" noChangeAspect="1"/>
          </p:cNvPicPr>
          <p:nvPr>
            <p:ph type="pic" sz="quarter" idx="13"/>
          </p:nvPr>
        </p:nvPicPr>
        <p:blipFill>
          <a:blip r:embed="rId3" cstate="print">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p:pic>
      <p:graphicFrame>
        <p:nvGraphicFramePr>
          <p:cNvPr id="15" name="Content Placeholder 100" descr="SmartArt Graphic">
            <a:extLst>
              <a:ext uri="{FF2B5EF4-FFF2-40B4-BE49-F238E27FC236}">
                <a16:creationId xmlns:a16="http://schemas.microsoft.com/office/drawing/2014/main" id="{B5D5564A-0C86-4C0D-8913-1C2ECCFAA690}"/>
              </a:ext>
            </a:extLst>
          </p:cNvPr>
          <p:cNvGraphicFramePr>
            <a:graphicFrameLocks noGrp="1"/>
          </p:cNvGraphicFramePr>
          <p:nvPr>
            <p:ph idx="1"/>
            <p:extLst/>
          </p:nvPr>
        </p:nvGraphicFramePr>
        <p:xfrm>
          <a:off x="3731076" y="2663286"/>
          <a:ext cx="4931230" cy="25962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390261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Conclusion:</a:t>
            </a:r>
          </a:p>
        </p:txBody>
      </p:sp>
      <p:sp>
        <p:nvSpPr>
          <p:cNvPr id="4" name="Text Placeholder 3"/>
          <p:cNvSpPr>
            <a:spLocks noGrp="1"/>
          </p:cNvSpPr>
          <p:nvPr>
            <p:ph type="body" idx="1"/>
          </p:nvPr>
        </p:nvSpPr>
        <p:spPr/>
        <p:txBody>
          <a:bodyPr/>
          <a:lstStyle/>
          <a:p>
            <a:r>
              <a:rPr lang="en-US" sz="1500" dirty="0"/>
              <a:t>Motivating Team</a:t>
            </a:r>
          </a:p>
        </p:txBody>
      </p:sp>
      <p:sp>
        <p:nvSpPr>
          <p:cNvPr id="5" name="Content Placeholder 4"/>
          <p:cNvSpPr>
            <a:spLocks noGrp="1"/>
          </p:cNvSpPr>
          <p:nvPr>
            <p:ph sz="half" idx="2"/>
          </p:nvPr>
        </p:nvSpPr>
        <p:spPr>
          <a:xfrm>
            <a:off x="914400" y="2247900"/>
            <a:ext cx="6934200" cy="3886200"/>
          </a:xfrm>
        </p:spPr>
        <p:txBody>
          <a:bodyPr>
            <a:normAutofit lnSpcReduction="10000"/>
          </a:bodyPr>
          <a:lstStyle/>
          <a:p>
            <a:r>
              <a:rPr lang="en-US" dirty="0">
                <a:solidFill>
                  <a:schemeClr val="tx2"/>
                </a:solidFill>
              </a:rPr>
              <a:t>The most important part of successful team development is motivating your team. A good dedicated team leader plays an important role here. Providing your team’s good suggestions and diverting them in the right direction will always result in success.</a:t>
            </a:r>
          </a:p>
          <a:p>
            <a:r>
              <a:rPr lang="en-US" dirty="0">
                <a:solidFill>
                  <a:schemeClr val="tx2"/>
                </a:solidFill>
              </a:rPr>
              <a:t>Skill training and team building activities are very important stem that a good team leader can do. It is an investment that reflects successful team development.</a:t>
            </a:r>
          </a:p>
        </p:txBody>
      </p:sp>
      <p:grpSp>
        <p:nvGrpSpPr>
          <p:cNvPr id="19" name="Group 18" descr="science symbol icon"/>
          <p:cNvGrpSpPr/>
          <p:nvPr/>
        </p:nvGrpSpPr>
        <p:grpSpPr>
          <a:xfrm>
            <a:off x="491166" y="2472334"/>
            <a:ext cx="436232" cy="488774"/>
            <a:chOff x="8388351" y="-2647950"/>
            <a:chExt cx="566738" cy="635000"/>
          </a:xfrm>
          <a:solidFill>
            <a:schemeClr val="accent3"/>
          </a:solidFill>
        </p:grpSpPr>
        <p:sp>
          <p:nvSpPr>
            <p:cNvPr id="20" name="Freeform 14"/>
            <p:cNvSpPr>
              <a:spLocks noEditPoints="1"/>
            </p:cNvSpPr>
            <p:nvPr/>
          </p:nvSpPr>
          <p:spPr bwMode="auto">
            <a:xfrm>
              <a:off x="8388351" y="-2647950"/>
              <a:ext cx="566738" cy="635000"/>
            </a:xfrm>
            <a:custGeom>
              <a:avLst/>
              <a:gdLst>
                <a:gd name="T0" fmla="*/ 79 w 86"/>
                <a:gd name="T1" fmla="*/ 41 h 96"/>
                <a:gd name="T2" fmla="*/ 59 w 86"/>
                <a:gd name="T3" fmla="*/ 18 h 96"/>
                <a:gd name="T4" fmla="*/ 27 w 86"/>
                <a:gd name="T5" fmla="*/ 18 h 96"/>
                <a:gd name="T6" fmla="*/ 7 w 86"/>
                <a:gd name="T7" fmla="*/ 41 h 96"/>
                <a:gd name="T8" fmla="*/ 7 w 86"/>
                <a:gd name="T9" fmla="*/ 55 h 96"/>
                <a:gd name="T10" fmla="*/ 15 w 86"/>
                <a:gd name="T11" fmla="*/ 80 h 96"/>
                <a:gd name="T12" fmla="*/ 43 w 86"/>
                <a:gd name="T13" fmla="*/ 96 h 96"/>
                <a:gd name="T14" fmla="*/ 71 w 86"/>
                <a:gd name="T15" fmla="*/ 80 h 96"/>
                <a:gd name="T16" fmla="*/ 79 w 86"/>
                <a:gd name="T17" fmla="*/ 55 h 96"/>
                <a:gd name="T18" fmla="*/ 71 w 86"/>
                <a:gd name="T19" fmla="*/ 20 h 96"/>
                <a:gd name="T20" fmla="*/ 75 w 86"/>
                <a:gd name="T21" fmla="*/ 39 h 96"/>
                <a:gd name="T22" fmla="*/ 63 w 86"/>
                <a:gd name="T23" fmla="*/ 38 h 96"/>
                <a:gd name="T24" fmla="*/ 71 w 86"/>
                <a:gd name="T25" fmla="*/ 20 h 96"/>
                <a:gd name="T26" fmla="*/ 43 w 86"/>
                <a:gd name="T27" fmla="*/ 67 h 96"/>
                <a:gd name="T28" fmla="*/ 27 w 86"/>
                <a:gd name="T29" fmla="*/ 56 h 96"/>
                <a:gd name="T30" fmla="*/ 27 w 86"/>
                <a:gd name="T31" fmla="*/ 40 h 96"/>
                <a:gd name="T32" fmla="*/ 43 w 86"/>
                <a:gd name="T33" fmla="*/ 29 h 96"/>
                <a:gd name="T34" fmla="*/ 59 w 86"/>
                <a:gd name="T35" fmla="*/ 40 h 96"/>
                <a:gd name="T36" fmla="*/ 59 w 86"/>
                <a:gd name="T37" fmla="*/ 56 h 96"/>
                <a:gd name="T38" fmla="*/ 58 w 86"/>
                <a:gd name="T39" fmla="*/ 62 h 96"/>
                <a:gd name="T40" fmla="*/ 47 w 86"/>
                <a:gd name="T41" fmla="*/ 69 h 96"/>
                <a:gd name="T42" fmla="*/ 58 w 86"/>
                <a:gd name="T43" fmla="*/ 62 h 96"/>
                <a:gd name="T44" fmla="*/ 30 w 86"/>
                <a:gd name="T45" fmla="*/ 73 h 96"/>
                <a:gd name="T46" fmla="*/ 32 w 86"/>
                <a:gd name="T47" fmla="*/ 64 h 96"/>
                <a:gd name="T48" fmla="*/ 23 w 86"/>
                <a:gd name="T49" fmla="*/ 53 h 96"/>
                <a:gd name="T50" fmla="*/ 23 w 86"/>
                <a:gd name="T51" fmla="*/ 43 h 96"/>
                <a:gd name="T52" fmla="*/ 23 w 86"/>
                <a:gd name="T53" fmla="*/ 53 h 96"/>
                <a:gd name="T54" fmla="*/ 30 w 86"/>
                <a:gd name="T55" fmla="*/ 23 h 96"/>
                <a:gd name="T56" fmla="*/ 32 w 86"/>
                <a:gd name="T57" fmla="*/ 32 h 96"/>
                <a:gd name="T58" fmla="*/ 47 w 86"/>
                <a:gd name="T59" fmla="*/ 27 h 96"/>
                <a:gd name="T60" fmla="*/ 58 w 86"/>
                <a:gd name="T61" fmla="*/ 34 h 96"/>
                <a:gd name="T62" fmla="*/ 47 w 86"/>
                <a:gd name="T63" fmla="*/ 27 h 96"/>
                <a:gd name="T64" fmla="*/ 68 w 86"/>
                <a:gd name="T65" fmla="*/ 48 h 96"/>
                <a:gd name="T66" fmla="*/ 63 w 86"/>
                <a:gd name="T67" fmla="*/ 48 h 96"/>
                <a:gd name="T68" fmla="*/ 43 w 86"/>
                <a:gd name="T69" fmla="*/ 4 h 96"/>
                <a:gd name="T70" fmla="*/ 43 w 86"/>
                <a:gd name="T71" fmla="*/ 25 h 96"/>
                <a:gd name="T72" fmla="*/ 43 w 86"/>
                <a:gd name="T73" fmla="*/ 4 h 96"/>
                <a:gd name="T74" fmla="*/ 7 w 86"/>
                <a:gd name="T75" fmla="*/ 23 h 96"/>
                <a:gd name="T76" fmla="*/ 23 w 86"/>
                <a:gd name="T77" fmla="*/ 38 h 96"/>
                <a:gd name="T78" fmla="*/ 11 w 86"/>
                <a:gd name="T79" fmla="*/ 39 h 96"/>
                <a:gd name="T80" fmla="*/ 11 w 86"/>
                <a:gd name="T81" fmla="*/ 57 h 96"/>
                <a:gd name="T82" fmla="*/ 23 w 86"/>
                <a:gd name="T83" fmla="*/ 58 h 96"/>
                <a:gd name="T84" fmla="*/ 7 w 86"/>
                <a:gd name="T85" fmla="*/ 73 h 96"/>
                <a:gd name="T86" fmla="*/ 31 w 86"/>
                <a:gd name="T87" fmla="*/ 77 h 96"/>
                <a:gd name="T88" fmla="*/ 55 w 86"/>
                <a:gd name="T89" fmla="*/ 77 h 96"/>
                <a:gd name="T90" fmla="*/ 79 w 86"/>
                <a:gd name="T91" fmla="*/ 73 h 96"/>
                <a:gd name="T92" fmla="*/ 63 w 86"/>
                <a:gd name="T93" fmla="*/ 58 h 96"/>
                <a:gd name="T94" fmla="*/ 75 w 86"/>
                <a:gd name="T95" fmla="*/ 57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86" h="96">
                  <a:moveTo>
                    <a:pt x="73" y="48"/>
                  </a:moveTo>
                  <a:cubicBezTo>
                    <a:pt x="75" y="46"/>
                    <a:pt x="77" y="43"/>
                    <a:pt x="79" y="41"/>
                  </a:cubicBezTo>
                  <a:cubicBezTo>
                    <a:pt x="84" y="33"/>
                    <a:pt x="86" y="25"/>
                    <a:pt x="83" y="21"/>
                  </a:cubicBezTo>
                  <a:cubicBezTo>
                    <a:pt x="79" y="15"/>
                    <a:pt x="70" y="15"/>
                    <a:pt x="59" y="18"/>
                  </a:cubicBezTo>
                  <a:cubicBezTo>
                    <a:pt x="55" y="7"/>
                    <a:pt x="49" y="0"/>
                    <a:pt x="43" y="0"/>
                  </a:cubicBezTo>
                  <a:cubicBezTo>
                    <a:pt x="37" y="0"/>
                    <a:pt x="31" y="7"/>
                    <a:pt x="27" y="18"/>
                  </a:cubicBezTo>
                  <a:cubicBezTo>
                    <a:pt x="16" y="15"/>
                    <a:pt x="7" y="15"/>
                    <a:pt x="3" y="21"/>
                  </a:cubicBezTo>
                  <a:cubicBezTo>
                    <a:pt x="0" y="25"/>
                    <a:pt x="2" y="33"/>
                    <a:pt x="7" y="41"/>
                  </a:cubicBezTo>
                  <a:cubicBezTo>
                    <a:pt x="9" y="43"/>
                    <a:pt x="11" y="46"/>
                    <a:pt x="13" y="48"/>
                  </a:cubicBezTo>
                  <a:cubicBezTo>
                    <a:pt x="11" y="50"/>
                    <a:pt x="9" y="53"/>
                    <a:pt x="7" y="55"/>
                  </a:cubicBezTo>
                  <a:cubicBezTo>
                    <a:pt x="2" y="63"/>
                    <a:pt x="0" y="71"/>
                    <a:pt x="3" y="75"/>
                  </a:cubicBezTo>
                  <a:cubicBezTo>
                    <a:pt x="6" y="78"/>
                    <a:pt x="10" y="80"/>
                    <a:pt x="15" y="80"/>
                  </a:cubicBezTo>
                  <a:cubicBezTo>
                    <a:pt x="19" y="80"/>
                    <a:pt x="23" y="79"/>
                    <a:pt x="27" y="78"/>
                  </a:cubicBezTo>
                  <a:cubicBezTo>
                    <a:pt x="31" y="89"/>
                    <a:pt x="37" y="96"/>
                    <a:pt x="43" y="96"/>
                  </a:cubicBezTo>
                  <a:cubicBezTo>
                    <a:pt x="49" y="96"/>
                    <a:pt x="55" y="89"/>
                    <a:pt x="59" y="78"/>
                  </a:cubicBezTo>
                  <a:cubicBezTo>
                    <a:pt x="63" y="79"/>
                    <a:pt x="67" y="80"/>
                    <a:pt x="71" y="80"/>
                  </a:cubicBezTo>
                  <a:cubicBezTo>
                    <a:pt x="76" y="80"/>
                    <a:pt x="80" y="78"/>
                    <a:pt x="83" y="75"/>
                  </a:cubicBezTo>
                  <a:cubicBezTo>
                    <a:pt x="86" y="71"/>
                    <a:pt x="84" y="63"/>
                    <a:pt x="79" y="55"/>
                  </a:cubicBezTo>
                  <a:cubicBezTo>
                    <a:pt x="77" y="53"/>
                    <a:pt x="75" y="50"/>
                    <a:pt x="73" y="48"/>
                  </a:cubicBezTo>
                  <a:close/>
                  <a:moveTo>
                    <a:pt x="71" y="20"/>
                  </a:moveTo>
                  <a:cubicBezTo>
                    <a:pt x="75" y="20"/>
                    <a:pt x="78" y="21"/>
                    <a:pt x="79" y="23"/>
                  </a:cubicBezTo>
                  <a:cubicBezTo>
                    <a:pt x="81" y="26"/>
                    <a:pt x="80" y="32"/>
                    <a:pt x="75" y="39"/>
                  </a:cubicBezTo>
                  <a:cubicBezTo>
                    <a:pt x="74" y="41"/>
                    <a:pt x="72" y="43"/>
                    <a:pt x="71" y="45"/>
                  </a:cubicBezTo>
                  <a:cubicBezTo>
                    <a:pt x="68" y="43"/>
                    <a:pt x="65" y="40"/>
                    <a:pt x="63" y="38"/>
                  </a:cubicBezTo>
                  <a:cubicBezTo>
                    <a:pt x="62" y="32"/>
                    <a:pt x="61" y="27"/>
                    <a:pt x="60" y="22"/>
                  </a:cubicBezTo>
                  <a:cubicBezTo>
                    <a:pt x="64" y="21"/>
                    <a:pt x="68" y="20"/>
                    <a:pt x="71" y="20"/>
                  </a:cubicBezTo>
                  <a:close/>
                  <a:moveTo>
                    <a:pt x="52" y="61"/>
                  </a:moveTo>
                  <a:cubicBezTo>
                    <a:pt x="49" y="63"/>
                    <a:pt x="46" y="65"/>
                    <a:pt x="43" y="67"/>
                  </a:cubicBezTo>
                  <a:cubicBezTo>
                    <a:pt x="40" y="65"/>
                    <a:pt x="37" y="63"/>
                    <a:pt x="34" y="61"/>
                  </a:cubicBezTo>
                  <a:cubicBezTo>
                    <a:pt x="32" y="60"/>
                    <a:pt x="29" y="58"/>
                    <a:pt x="27" y="56"/>
                  </a:cubicBezTo>
                  <a:cubicBezTo>
                    <a:pt x="27" y="54"/>
                    <a:pt x="27" y="51"/>
                    <a:pt x="27" y="48"/>
                  </a:cubicBezTo>
                  <a:cubicBezTo>
                    <a:pt x="27" y="45"/>
                    <a:pt x="27" y="42"/>
                    <a:pt x="27" y="40"/>
                  </a:cubicBezTo>
                  <a:cubicBezTo>
                    <a:pt x="29" y="38"/>
                    <a:pt x="32" y="36"/>
                    <a:pt x="34" y="35"/>
                  </a:cubicBezTo>
                  <a:cubicBezTo>
                    <a:pt x="37" y="33"/>
                    <a:pt x="40" y="31"/>
                    <a:pt x="43" y="29"/>
                  </a:cubicBezTo>
                  <a:cubicBezTo>
                    <a:pt x="46" y="31"/>
                    <a:pt x="49" y="33"/>
                    <a:pt x="52" y="35"/>
                  </a:cubicBezTo>
                  <a:cubicBezTo>
                    <a:pt x="54" y="36"/>
                    <a:pt x="57" y="38"/>
                    <a:pt x="59" y="40"/>
                  </a:cubicBezTo>
                  <a:cubicBezTo>
                    <a:pt x="59" y="42"/>
                    <a:pt x="59" y="45"/>
                    <a:pt x="59" y="48"/>
                  </a:cubicBezTo>
                  <a:cubicBezTo>
                    <a:pt x="59" y="51"/>
                    <a:pt x="59" y="54"/>
                    <a:pt x="59" y="56"/>
                  </a:cubicBezTo>
                  <a:cubicBezTo>
                    <a:pt x="57" y="58"/>
                    <a:pt x="54" y="60"/>
                    <a:pt x="52" y="61"/>
                  </a:cubicBezTo>
                  <a:close/>
                  <a:moveTo>
                    <a:pt x="58" y="62"/>
                  </a:moveTo>
                  <a:cubicBezTo>
                    <a:pt x="58" y="66"/>
                    <a:pt x="57" y="69"/>
                    <a:pt x="56" y="73"/>
                  </a:cubicBezTo>
                  <a:cubicBezTo>
                    <a:pt x="53" y="72"/>
                    <a:pt x="50" y="71"/>
                    <a:pt x="47" y="69"/>
                  </a:cubicBezTo>
                  <a:cubicBezTo>
                    <a:pt x="50" y="68"/>
                    <a:pt x="52" y="66"/>
                    <a:pt x="54" y="64"/>
                  </a:cubicBezTo>
                  <a:cubicBezTo>
                    <a:pt x="56" y="64"/>
                    <a:pt x="57" y="63"/>
                    <a:pt x="58" y="62"/>
                  </a:cubicBezTo>
                  <a:close/>
                  <a:moveTo>
                    <a:pt x="39" y="69"/>
                  </a:moveTo>
                  <a:cubicBezTo>
                    <a:pt x="36" y="71"/>
                    <a:pt x="33" y="72"/>
                    <a:pt x="30" y="73"/>
                  </a:cubicBezTo>
                  <a:cubicBezTo>
                    <a:pt x="29" y="69"/>
                    <a:pt x="28" y="66"/>
                    <a:pt x="28" y="62"/>
                  </a:cubicBezTo>
                  <a:cubicBezTo>
                    <a:pt x="29" y="63"/>
                    <a:pt x="30" y="64"/>
                    <a:pt x="32" y="64"/>
                  </a:cubicBezTo>
                  <a:cubicBezTo>
                    <a:pt x="34" y="66"/>
                    <a:pt x="36" y="68"/>
                    <a:pt x="39" y="69"/>
                  </a:cubicBezTo>
                  <a:close/>
                  <a:moveTo>
                    <a:pt x="23" y="53"/>
                  </a:moveTo>
                  <a:cubicBezTo>
                    <a:pt x="21" y="51"/>
                    <a:pt x="20" y="50"/>
                    <a:pt x="18" y="48"/>
                  </a:cubicBezTo>
                  <a:cubicBezTo>
                    <a:pt x="20" y="46"/>
                    <a:pt x="21" y="45"/>
                    <a:pt x="23" y="43"/>
                  </a:cubicBezTo>
                  <a:cubicBezTo>
                    <a:pt x="23" y="45"/>
                    <a:pt x="23" y="46"/>
                    <a:pt x="23" y="48"/>
                  </a:cubicBezTo>
                  <a:cubicBezTo>
                    <a:pt x="23" y="50"/>
                    <a:pt x="23" y="51"/>
                    <a:pt x="23" y="53"/>
                  </a:cubicBezTo>
                  <a:close/>
                  <a:moveTo>
                    <a:pt x="28" y="34"/>
                  </a:moveTo>
                  <a:cubicBezTo>
                    <a:pt x="28" y="30"/>
                    <a:pt x="29" y="27"/>
                    <a:pt x="30" y="23"/>
                  </a:cubicBezTo>
                  <a:cubicBezTo>
                    <a:pt x="33" y="24"/>
                    <a:pt x="36" y="25"/>
                    <a:pt x="39" y="27"/>
                  </a:cubicBezTo>
                  <a:cubicBezTo>
                    <a:pt x="36" y="28"/>
                    <a:pt x="34" y="30"/>
                    <a:pt x="32" y="32"/>
                  </a:cubicBezTo>
                  <a:cubicBezTo>
                    <a:pt x="30" y="32"/>
                    <a:pt x="29" y="33"/>
                    <a:pt x="28" y="34"/>
                  </a:cubicBezTo>
                  <a:close/>
                  <a:moveTo>
                    <a:pt x="47" y="27"/>
                  </a:moveTo>
                  <a:cubicBezTo>
                    <a:pt x="50" y="25"/>
                    <a:pt x="53" y="24"/>
                    <a:pt x="56" y="23"/>
                  </a:cubicBezTo>
                  <a:cubicBezTo>
                    <a:pt x="57" y="27"/>
                    <a:pt x="58" y="30"/>
                    <a:pt x="58" y="34"/>
                  </a:cubicBezTo>
                  <a:cubicBezTo>
                    <a:pt x="57" y="33"/>
                    <a:pt x="56" y="32"/>
                    <a:pt x="54" y="32"/>
                  </a:cubicBezTo>
                  <a:cubicBezTo>
                    <a:pt x="52" y="30"/>
                    <a:pt x="50" y="28"/>
                    <a:pt x="47" y="27"/>
                  </a:cubicBezTo>
                  <a:close/>
                  <a:moveTo>
                    <a:pt x="63" y="43"/>
                  </a:moveTo>
                  <a:cubicBezTo>
                    <a:pt x="65" y="45"/>
                    <a:pt x="66" y="46"/>
                    <a:pt x="68" y="48"/>
                  </a:cubicBezTo>
                  <a:cubicBezTo>
                    <a:pt x="66" y="50"/>
                    <a:pt x="65" y="51"/>
                    <a:pt x="63" y="53"/>
                  </a:cubicBezTo>
                  <a:cubicBezTo>
                    <a:pt x="63" y="51"/>
                    <a:pt x="63" y="50"/>
                    <a:pt x="63" y="48"/>
                  </a:cubicBezTo>
                  <a:cubicBezTo>
                    <a:pt x="63" y="46"/>
                    <a:pt x="63" y="45"/>
                    <a:pt x="63" y="43"/>
                  </a:cubicBezTo>
                  <a:close/>
                  <a:moveTo>
                    <a:pt x="43" y="4"/>
                  </a:moveTo>
                  <a:cubicBezTo>
                    <a:pt x="47" y="4"/>
                    <a:pt x="52" y="10"/>
                    <a:pt x="55" y="19"/>
                  </a:cubicBezTo>
                  <a:cubicBezTo>
                    <a:pt x="51" y="21"/>
                    <a:pt x="47" y="22"/>
                    <a:pt x="43" y="25"/>
                  </a:cubicBezTo>
                  <a:cubicBezTo>
                    <a:pt x="39" y="22"/>
                    <a:pt x="35" y="21"/>
                    <a:pt x="31" y="19"/>
                  </a:cubicBezTo>
                  <a:cubicBezTo>
                    <a:pt x="34" y="10"/>
                    <a:pt x="39" y="4"/>
                    <a:pt x="43" y="4"/>
                  </a:cubicBezTo>
                  <a:close/>
                  <a:moveTo>
                    <a:pt x="11" y="39"/>
                  </a:moveTo>
                  <a:cubicBezTo>
                    <a:pt x="6" y="32"/>
                    <a:pt x="5" y="26"/>
                    <a:pt x="7" y="23"/>
                  </a:cubicBezTo>
                  <a:cubicBezTo>
                    <a:pt x="9" y="20"/>
                    <a:pt x="16" y="19"/>
                    <a:pt x="26" y="22"/>
                  </a:cubicBezTo>
                  <a:cubicBezTo>
                    <a:pt x="25" y="27"/>
                    <a:pt x="24" y="32"/>
                    <a:pt x="23" y="38"/>
                  </a:cubicBezTo>
                  <a:cubicBezTo>
                    <a:pt x="21" y="40"/>
                    <a:pt x="18" y="43"/>
                    <a:pt x="15" y="45"/>
                  </a:cubicBezTo>
                  <a:cubicBezTo>
                    <a:pt x="14" y="43"/>
                    <a:pt x="12" y="41"/>
                    <a:pt x="11" y="39"/>
                  </a:cubicBezTo>
                  <a:close/>
                  <a:moveTo>
                    <a:pt x="7" y="73"/>
                  </a:moveTo>
                  <a:cubicBezTo>
                    <a:pt x="5" y="70"/>
                    <a:pt x="6" y="64"/>
                    <a:pt x="11" y="57"/>
                  </a:cubicBezTo>
                  <a:cubicBezTo>
                    <a:pt x="12" y="55"/>
                    <a:pt x="14" y="53"/>
                    <a:pt x="15" y="51"/>
                  </a:cubicBezTo>
                  <a:cubicBezTo>
                    <a:pt x="18" y="53"/>
                    <a:pt x="21" y="56"/>
                    <a:pt x="23" y="58"/>
                  </a:cubicBezTo>
                  <a:cubicBezTo>
                    <a:pt x="24" y="64"/>
                    <a:pt x="25" y="69"/>
                    <a:pt x="26" y="74"/>
                  </a:cubicBezTo>
                  <a:cubicBezTo>
                    <a:pt x="16" y="77"/>
                    <a:pt x="9" y="76"/>
                    <a:pt x="7" y="73"/>
                  </a:cubicBezTo>
                  <a:close/>
                  <a:moveTo>
                    <a:pt x="43" y="92"/>
                  </a:moveTo>
                  <a:cubicBezTo>
                    <a:pt x="39" y="92"/>
                    <a:pt x="34" y="86"/>
                    <a:pt x="31" y="77"/>
                  </a:cubicBezTo>
                  <a:cubicBezTo>
                    <a:pt x="35" y="75"/>
                    <a:pt x="39" y="74"/>
                    <a:pt x="43" y="71"/>
                  </a:cubicBezTo>
                  <a:cubicBezTo>
                    <a:pt x="47" y="74"/>
                    <a:pt x="51" y="75"/>
                    <a:pt x="55" y="77"/>
                  </a:cubicBezTo>
                  <a:cubicBezTo>
                    <a:pt x="52" y="86"/>
                    <a:pt x="47" y="92"/>
                    <a:pt x="43" y="92"/>
                  </a:cubicBezTo>
                  <a:close/>
                  <a:moveTo>
                    <a:pt x="79" y="73"/>
                  </a:moveTo>
                  <a:cubicBezTo>
                    <a:pt x="77" y="76"/>
                    <a:pt x="70" y="77"/>
                    <a:pt x="60" y="74"/>
                  </a:cubicBezTo>
                  <a:cubicBezTo>
                    <a:pt x="61" y="69"/>
                    <a:pt x="62" y="64"/>
                    <a:pt x="63" y="58"/>
                  </a:cubicBezTo>
                  <a:cubicBezTo>
                    <a:pt x="65" y="56"/>
                    <a:pt x="68" y="53"/>
                    <a:pt x="71" y="51"/>
                  </a:cubicBezTo>
                  <a:cubicBezTo>
                    <a:pt x="72" y="53"/>
                    <a:pt x="74" y="55"/>
                    <a:pt x="75" y="57"/>
                  </a:cubicBezTo>
                  <a:cubicBezTo>
                    <a:pt x="80" y="64"/>
                    <a:pt x="81" y="70"/>
                    <a:pt x="79" y="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675" dirty="0"/>
            </a:p>
          </p:txBody>
        </p:sp>
        <p:sp>
          <p:nvSpPr>
            <p:cNvPr id="21" name="Freeform 15"/>
            <p:cNvSpPr>
              <a:spLocks noEditPoints="1"/>
            </p:cNvSpPr>
            <p:nvPr/>
          </p:nvSpPr>
          <p:spPr bwMode="auto">
            <a:xfrm>
              <a:off x="8605838" y="-2397125"/>
              <a:ext cx="131763" cy="133350"/>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4"/>
                    <a:pt x="0" y="10"/>
                  </a:cubicBezTo>
                  <a:cubicBezTo>
                    <a:pt x="0" y="16"/>
                    <a:pt x="4" y="20"/>
                    <a:pt x="10" y="20"/>
                  </a:cubicBezTo>
                  <a:cubicBezTo>
                    <a:pt x="16" y="20"/>
                    <a:pt x="20" y="16"/>
                    <a:pt x="20" y="10"/>
                  </a:cubicBezTo>
                  <a:cubicBezTo>
                    <a:pt x="20" y="4"/>
                    <a:pt x="16" y="0"/>
                    <a:pt x="10" y="0"/>
                  </a:cubicBezTo>
                  <a:close/>
                  <a:moveTo>
                    <a:pt x="10" y="16"/>
                  </a:moveTo>
                  <a:cubicBezTo>
                    <a:pt x="7" y="16"/>
                    <a:pt x="4" y="13"/>
                    <a:pt x="4" y="10"/>
                  </a:cubicBezTo>
                  <a:cubicBezTo>
                    <a:pt x="4" y="7"/>
                    <a:pt x="7" y="4"/>
                    <a:pt x="10" y="4"/>
                  </a:cubicBezTo>
                  <a:cubicBezTo>
                    <a:pt x="13" y="4"/>
                    <a:pt x="16" y="7"/>
                    <a:pt x="16" y="10"/>
                  </a:cubicBezTo>
                  <a:cubicBezTo>
                    <a:pt x="16" y="13"/>
                    <a:pt x="13" y="16"/>
                    <a:pt x="10" y="1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64" tIns="34282" rIns="68564" bIns="34282" numCol="1" anchor="t" anchorCtr="0" compatLnSpc="1">
              <a:prstTxWarp prst="textNoShape">
                <a:avLst/>
              </a:prstTxWarp>
            </a:bodyPr>
            <a:lstStyle/>
            <a:p>
              <a:endParaRPr lang="en-US" sz="675" dirty="0"/>
            </a:p>
          </p:txBody>
        </p:sp>
      </p:grpSp>
    </p:spTree>
    <p:extLst>
      <p:ext uri="{BB962C8B-B14F-4D97-AF65-F5344CB8AC3E}">
        <p14:creationId xmlns:p14="http://schemas.microsoft.com/office/powerpoint/2010/main" val="15970074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b="1" dirty="0">
                <a:latin typeface="Times New Roman" pitchFamily="18" charset="0"/>
                <a:cs typeface="Times New Roman" pitchFamily="18" charset="0"/>
              </a:rPr>
              <a:t>References</a:t>
            </a:r>
          </a:p>
        </p:txBody>
      </p:sp>
      <p:sp>
        <p:nvSpPr>
          <p:cNvPr id="3" name="Content Placeholder 2"/>
          <p:cNvSpPr>
            <a:spLocks noGrp="1"/>
          </p:cNvSpPr>
          <p:nvPr>
            <p:ph sz="quarter" idx="1"/>
          </p:nvPr>
        </p:nvSpPr>
        <p:spPr>
          <a:xfrm>
            <a:off x="914400" y="1447800"/>
            <a:ext cx="7772400" cy="5029200"/>
          </a:xfrm>
        </p:spPr>
        <p:txBody>
          <a:bodyPr>
            <a:normAutofit/>
          </a:bodyPr>
          <a:lstStyle/>
          <a:p>
            <a:r>
              <a:rPr lang="en-US" sz="2000" u="sng" dirty="0">
                <a:hlinkClick r:id="rId2">
                  <a:extLst>
                    <a:ext uri="{A12FA001-AC4F-418D-AE19-62706E023703}">
                      <ahyp:hlinkClr xmlns:ahyp="http://schemas.microsoft.com/office/drawing/2018/hyperlinkcolor" val="tx"/>
                    </a:ext>
                  </a:extLst>
                </a:hlinkClick>
              </a:rPr>
              <a:t>https://www.bankrate.com/calculators/business/current-ratio.aspx</a:t>
            </a:r>
            <a:endParaRPr lang="en-US" sz="2000" u="sng" dirty="0"/>
          </a:p>
          <a:p>
            <a:r>
              <a:rPr lang="en-US" sz="2000" u="sng" dirty="0">
                <a:hlinkClick r:id="rId3">
                  <a:extLst>
                    <a:ext uri="{A12FA001-AC4F-418D-AE19-62706E023703}">
                      <ahyp:hlinkClr xmlns:ahyp="http://schemas.microsoft.com/office/drawing/2018/hyperlinkcolor" val="tx"/>
                    </a:ext>
                  </a:extLst>
                </a:hlinkClick>
              </a:rPr>
              <a:t>https://app.business-in-a-box.com/doc/how-to-create-a-sales-forecast-D12565</a:t>
            </a:r>
            <a:endParaRPr lang="en-US" sz="2000" u="sng" dirty="0"/>
          </a:p>
          <a:p>
            <a:r>
              <a:rPr lang="en-US" sz="2000" u="sng" dirty="0">
                <a:hlinkClick r:id="rId4">
                  <a:extLst>
                    <a:ext uri="{A12FA001-AC4F-418D-AE19-62706E023703}">
                      <ahyp:hlinkClr xmlns:ahyp="http://schemas.microsoft.com/office/drawing/2018/hyperlinkcolor" val="tx"/>
                    </a:ext>
                  </a:extLst>
                </a:hlinkClick>
              </a:rPr>
              <a:t>https://www.google.com/search?q=balance+sheet&amp;rlz=1C1GCEB_enCA963CA963&amp;oq=Balance&amp;aqs=chrome.1.69i57j0i433i512l2j0i131i433i512j0i433i512l2j0i512j0i433i512j0i512j0i433i512.3221j0j7&amp;sourceid=chrome&amp;ie=UTF-8</a:t>
            </a:r>
            <a:endParaRPr lang="en-US" sz="2000" u="sng" dirty="0"/>
          </a:p>
        </p:txBody>
      </p:sp>
    </p:spTree>
    <p:extLst>
      <p:ext uri="{BB962C8B-B14F-4D97-AF65-F5344CB8AC3E}">
        <p14:creationId xmlns:p14="http://schemas.microsoft.com/office/powerpoint/2010/main" val="409838005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2710</Words>
  <Application>Microsoft Macintosh PowerPoint</Application>
  <PresentationFormat>On-screen Show (4:3)</PresentationFormat>
  <Paragraphs>153</Paragraphs>
  <Slides>22</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22</vt:i4>
      </vt:variant>
    </vt:vector>
  </HeadingPairs>
  <TitlesOfParts>
    <vt:vector size="29" baseType="lpstr">
      <vt:lpstr>Arial</vt:lpstr>
      <vt:lpstr>Calibri</vt:lpstr>
      <vt:lpstr>Franklin Gothic Book</vt:lpstr>
      <vt:lpstr>Perpetua</vt:lpstr>
      <vt:lpstr>Times New Roman</vt:lpstr>
      <vt:lpstr>Wingdings 2</vt:lpstr>
      <vt:lpstr>Equity</vt:lpstr>
      <vt:lpstr>Effective Teamwork and Communication Group Presentation    </vt:lpstr>
      <vt:lpstr>Agenda</vt:lpstr>
      <vt:lpstr>Benefits of Team Working</vt:lpstr>
      <vt:lpstr>Benefits of Team Working</vt:lpstr>
      <vt:lpstr>Benefits of Team Working</vt:lpstr>
      <vt:lpstr>Concept of Team and Teamwork</vt:lpstr>
      <vt:lpstr>Agenda</vt:lpstr>
      <vt:lpstr>Stages of Team Development</vt:lpstr>
      <vt:lpstr>Forming Stage</vt:lpstr>
      <vt:lpstr>Storming &amp; Norming</vt:lpstr>
      <vt:lpstr>Performing Stage</vt:lpstr>
      <vt:lpstr>Adjourning Stage </vt:lpstr>
      <vt:lpstr>References</vt:lpstr>
      <vt:lpstr>Agenda</vt:lpstr>
      <vt:lpstr>Team roles/ managing conflict</vt:lpstr>
      <vt:lpstr>Continue….</vt:lpstr>
      <vt:lpstr>PowerPoint Presentation</vt:lpstr>
      <vt:lpstr>Agenda</vt:lpstr>
      <vt:lpstr>Customer Profile</vt:lpstr>
      <vt:lpstr>Features of successful Team development</vt:lpstr>
      <vt:lpstr>Conclusion:</vt:lpstr>
      <vt:lpstr>References</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of Team Working</dc:title>
  <dc:creator/>
  <cp:lastModifiedBy>Jakir Ahmed</cp:lastModifiedBy>
  <cp:revision>2</cp:revision>
  <dcterms:created xsi:type="dcterms:W3CDTF">2021-12-15T14:09:33Z</dcterms:created>
  <dcterms:modified xsi:type="dcterms:W3CDTF">2021-12-17T18:48:30Z</dcterms:modified>
</cp:coreProperties>
</file>