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8" r:id="rId2"/>
    <p:sldId id="259" r:id="rId3"/>
    <p:sldId id="261" r:id="rId4"/>
    <p:sldId id="260" r:id="rId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1594" y="6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381000" y="4853411"/>
            <a:ext cx="8458200" cy="1222375"/>
          </a:xfrm>
        </p:spPr>
        <p:txBody>
          <a:bodyPr anchor="t"/>
          <a:lstStyle/>
          <a:p>
            <a:r>
              <a:rPr kumimoji="0" lang="en-US"/>
              <a:t>Click to edit Master title style</a:t>
            </a:r>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16" name="Date Placeholder 15"/>
          <p:cNvSpPr>
            <a:spLocks noGrp="1"/>
          </p:cNvSpPr>
          <p:nvPr>
            <p:ph type="dt" sz="half" idx="10"/>
          </p:nvPr>
        </p:nvSpPr>
        <p:spPr/>
        <p:txBody>
          <a:bodyPr/>
          <a:lstStyle/>
          <a:p>
            <a:fld id="{CDAFED24-9F6F-41A9-B44F-C186DA296F44}" type="datetimeFigureOut">
              <a:rPr lang="en-US" smtClean="0"/>
              <a:t>6/24/2026</a:t>
            </a:fld>
            <a:endParaRPr lang="en-US"/>
          </a:p>
        </p:txBody>
      </p:sp>
      <p:sp>
        <p:nvSpPr>
          <p:cNvPr id="2" name="Footer Placeholder 1"/>
          <p:cNvSpPr>
            <a:spLocks noGrp="1"/>
          </p:cNvSpPr>
          <p:nvPr>
            <p:ph type="ftr" sz="quarter" idx="11"/>
          </p:nvPr>
        </p:nvSpPr>
        <p:spPr/>
        <p:txBody>
          <a:bodyPr/>
          <a:lstStyle/>
          <a:p>
            <a:endParaRPr lang="en-US"/>
          </a:p>
        </p:txBody>
      </p:sp>
      <p:sp>
        <p:nvSpPr>
          <p:cNvPr id="15" name="Slide Number Placeholder 14"/>
          <p:cNvSpPr>
            <a:spLocks noGrp="1"/>
          </p:cNvSpPr>
          <p:nvPr>
            <p:ph type="sldNum" sz="quarter" idx="12"/>
          </p:nvPr>
        </p:nvSpPr>
        <p:spPr>
          <a:xfrm>
            <a:off x="8229600" y="6473952"/>
            <a:ext cx="758952" cy="246888"/>
          </a:xfrm>
        </p:spPr>
        <p:txBody>
          <a:bodyPr/>
          <a:lstStyle/>
          <a:p>
            <a:fld id="{D0E115D8-B76E-47CF-BD8F-C3F6E245725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a:t>Click to edit Master title style</a:t>
            </a:r>
          </a:p>
        </p:txBody>
      </p:sp>
      <p:sp>
        <p:nvSpPr>
          <p:cNvPr id="27" name="Content Placeholder 26"/>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Date Placeholder 24"/>
          <p:cNvSpPr>
            <a:spLocks noGrp="1"/>
          </p:cNvSpPr>
          <p:nvPr>
            <p:ph type="dt" sz="half" idx="10"/>
          </p:nvPr>
        </p:nvSpPr>
        <p:spPr/>
        <p:txBody>
          <a:bodyPr/>
          <a:lstStyle/>
          <a:p>
            <a:fld id="{CDAFED24-9F6F-41A9-B44F-C186DA296F44}" type="datetimeFigureOut">
              <a:rPr lang="en-US" smtClean="0"/>
              <a:t>6/24/2026</a:t>
            </a:fld>
            <a:endParaRPr lang="en-US"/>
          </a:p>
        </p:txBody>
      </p:sp>
      <p:sp>
        <p:nvSpPr>
          <p:cNvPr id="19" name="Footer Placeholder 18"/>
          <p:cNvSpPr>
            <a:spLocks noGrp="1"/>
          </p:cNvSpPr>
          <p:nvPr>
            <p:ph type="ftr" sz="quarter" idx="11"/>
          </p:nvPr>
        </p:nvSpPr>
        <p:spPr>
          <a:xfrm>
            <a:off x="3581400" y="76200"/>
            <a:ext cx="2895600" cy="288925"/>
          </a:xfrm>
        </p:spPr>
        <p:txBody>
          <a:bodyPr/>
          <a:lstStyle/>
          <a:p>
            <a:endParaRPr lang="en-US"/>
          </a:p>
        </p:txBody>
      </p:sp>
      <p:sp>
        <p:nvSpPr>
          <p:cNvPr id="16" name="Slide Number Placeholder 15"/>
          <p:cNvSpPr>
            <a:spLocks noGrp="1"/>
          </p:cNvSpPr>
          <p:nvPr>
            <p:ph type="sldNum" sz="quarter" idx="12"/>
          </p:nvPr>
        </p:nvSpPr>
        <p:spPr>
          <a:xfrm>
            <a:off x="8229600" y="6473952"/>
            <a:ext cx="758952" cy="246888"/>
          </a:xfrm>
        </p:spPr>
        <p:txBody>
          <a:bodyPr/>
          <a:lstStyle/>
          <a:p>
            <a:fld id="{D0E115D8-B76E-47CF-BD8F-C3F6E245725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9" name="Date Placeholder 18"/>
          <p:cNvSpPr>
            <a:spLocks noGrp="1"/>
          </p:cNvSpPr>
          <p:nvPr>
            <p:ph type="dt" sz="half" idx="10"/>
          </p:nvPr>
        </p:nvSpPr>
        <p:spPr/>
        <p:txBody>
          <a:bodyPr/>
          <a:lstStyle/>
          <a:p>
            <a:fld id="{CDAFED24-9F6F-41A9-B44F-C186DA296F44}" type="datetimeFigureOut">
              <a:rPr lang="en-US" smtClean="0"/>
              <a:t>6/24/2026</a:t>
            </a:fld>
            <a:endParaRPr lang="en-US"/>
          </a:p>
        </p:txBody>
      </p:sp>
      <p:sp>
        <p:nvSpPr>
          <p:cNvPr id="11" name="Footer Placeholder 10"/>
          <p:cNvSpPr>
            <a:spLocks noGrp="1"/>
          </p:cNvSpPr>
          <p:nvPr>
            <p:ph type="ftr" sz="quarter" idx="11"/>
          </p:nvPr>
        </p:nvSpPr>
        <p:spPr/>
        <p:txBody>
          <a:bodyPr/>
          <a:lstStyle/>
          <a:p>
            <a:endParaRPr lang="en-US"/>
          </a:p>
        </p:txBody>
      </p:sp>
      <p:sp>
        <p:nvSpPr>
          <p:cNvPr id="16" name="Slide Number Placeholder 15"/>
          <p:cNvSpPr>
            <a:spLocks noGrp="1"/>
          </p:cNvSpPr>
          <p:nvPr>
            <p:ph type="sldNum" sz="quarter" idx="12"/>
          </p:nvPr>
        </p:nvSpPr>
        <p:spPr/>
        <p:txBody>
          <a:bodyPr/>
          <a:lstStyle/>
          <a:p>
            <a:fld id="{D0E115D8-B76E-47CF-BD8F-C3F6E2457255}" type="slidenum">
              <a:rPr lang="en-US" smtClean="0"/>
              <a:t>‹#›</a:t>
            </a:fld>
            <a:endParaRPr lang="en-US"/>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a:t>Click to edit Master title style</a:t>
            </a:r>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0"/>
          </p:nvPr>
        </p:nvSpPr>
        <p:spPr/>
        <p:txBody>
          <a:bodyPr/>
          <a:lstStyle/>
          <a:p>
            <a:fld id="{CDAFED24-9F6F-41A9-B44F-C186DA296F44}" type="datetimeFigureOut">
              <a:rPr lang="en-US" smtClean="0"/>
              <a:t>6/24/2026</a:t>
            </a:fld>
            <a:endParaRPr lang="en-US"/>
          </a:p>
        </p:txBody>
      </p:sp>
      <p:sp>
        <p:nvSpPr>
          <p:cNvPr id="10" name="Footer Placeholder 9"/>
          <p:cNvSpPr>
            <a:spLocks noGrp="1"/>
          </p:cNvSpPr>
          <p:nvPr>
            <p:ph type="ftr" sz="quarter" idx="11"/>
          </p:nvPr>
        </p:nvSpPr>
        <p:spPr/>
        <p:txBody>
          <a:bodyPr/>
          <a:lstStyle/>
          <a:p>
            <a:endParaRPr lang="en-US"/>
          </a:p>
        </p:txBody>
      </p:sp>
      <p:sp>
        <p:nvSpPr>
          <p:cNvPr id="31" name="Slide Number Placeholder 30"/>
          <p:cNvSpPr>
            <a:spLocks noGrp="1"/>
          </p:cNvSpPr>
          <p:nvPr>
            <p:ph type="sldNum" sz="quarter" idx="12"/>
          </p:nvPr>
        </p:nvSpPr>
        <p:spPr/>
        <p:txBody>
          <a:bodyPr/>
          <a:lstStyle/>
          <a:p>
            <a:fld id="{D0E115D8-B76E-47CF-BD8F-C3F6E245725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a:t>Click to edit Master title style</a:t>
            </a:r>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0"/>
          </p:nvPr>
        </p:nvSpPr>
        <p:spPr/>
        <p:txBody>
          <a:bodyPr/>
          <a:lstStyle/>
          <a:p>
            <a:fld id="{CDAFED24-9F6F-41A9-B44F-C186DA296F44}" type="datetimeFigureOut">
              <a:rPr lang="en-US" smtClean="0"/>
              <a:t>6/24/2026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229600" y="6477000"/>
            <a:ext cx="762000" cy="246888"/>
          </a:xfrm>
        </p:spPr>
        <p:txBody>
          <a:bodyPr/>
          <a:lstStyle/>
          <a:p>
            <a:fld id="{D0E115D8-B76E-47CF-BD8F-C3F6E2457255}" type="slidenum">
              <a:rPr lang="en-US" smtClean="0"/>
              <a:t>‹#›</a:t>
            </a:fld>
            <a:endParaRPr lang="en-US"/>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a:t>Click to edit Master title style</a:t>
            </a:r>
          </a:p>
        </p:txBody>
      </p:sp>
      <p:sp>
        <p:nvSpPr>
          <p:cNvPr id="12" name="Date Placeholder 11"/>
          <p:cNvSpPr>
            <a:spLocks noGrp="1"/>
          </p:cNvSpPr>
          <p:nvPr>
            <p:ph type="dt" sz="half" idx="10"/>
          </p:nvPr>
        </p:nvSpPr>
        <p:spPr/>
        <p:txBody>
          <a:bodyPr/>
          <a:lstStyle/>
          <a:p>
            <a:fld id="{CDAFED24-9F6F-41A9-B44F-C186DA296F44}" type="datetimeFigureOut">
              <a:rPr lang="en-US" smtClean="0"/>
              <a:t>6/24/2026</a:t>
            </a:fld>
            <a:endParaRPr lang="en-US"/>
          </a:p>
        </p:txBody>
      </p:sp>
      <p:sp>
        <p:nvSpPr>
          <p:cNvPr id="21" name="Footer Placeholder 20"/>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E115D8-B76E-47CF-BD8F-C3F6E245725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CDAFED24-9F6F-41A9-B44F-C186DA296F44}" type="datetimeFigureOut">
              <a:rPr lang="en-US" smtClean="0"/>
              <a:t>6/24/2026</a:t>
            </a:fld>
            <a:endParaRPr lang="en-US"/>
          </a:p>
        </p:txBody>
      </p:sp>
      <p:sp>
        <p:nvSpPr>
          <p:cNvPr id="24" name="Footer Placeholder 23"/>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0E115D8-B76E-47CF-BD8F-C3F6E245725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a:t>Click to edit Master title style</a:t>
            </a:r>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Date Placeholder 24"/>
          <p:cNvSpPr>
            <a:spLocks noGrp="1"/>
          </p:cNvSpPr>
          <p:nvPr>
            <p:ph type="dt" sz="half" idx="10"/>
          </p:nvPr>
        </p:nvSpPr>
        <p:spPr/>
        <p:txBody>
          <a:bodyPr/>
          <a:lstStyle/>
          <a:p>
            <a:fld id="{CDAFED24-9F6F-41A9-B44F-C186DA296F44}" type="datetimeFigureOut">
              <a:rPr lang="en-US" smtClean="0"/>
              <a:t>6/24/2026</a:t>
            </a:fld>
            <a:endParaRPr lang="en-US"/>
          </a:p>
        </p:txBody>
      </p:sp>
      <p:sp>
        <p:nvSpPr>
          <p:cNvPr id="29" name="Footer Placeholder 28"/>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0E115D8-B76E-47CF-BD8F-C3F6E245725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a:t>Click icon to add picture</a:t>
            </a:r>
            <a:endParaRPr kumimoji="0" lang="en-US" dirty="0"/>
          </a:p>
        </p:txBody>
      </p:sp>
      <p:sp>
        <p:nvSpPr>
          <p:cNvPr id="7" name="Date Placeholder 6"/>
          <p:cNvSpPr>
            <a:spLocks noGrp="1"/>
          </p:cNvSpPr>
          <p:nvPr>
            <p:ph type="dt" sz="half" idx="10"/>
          </p:nvPr>
        </p:nvSpPr>
        <p:spPr/>
        <p:txBody>
          <a:bodyPr/>
          <a:lstStyle/>
          <a:p>
            <a:fld id="{CDAFED24-9F6F-41A9-B44F-C186DA296F44}" type="datetimeFigureOut">
              <a:rPr lang="en-US" smtClean="0"/>
              <a:t>6/24/2026</a:t>
            </a:fld>
            <a:endParaRPr lang="en-US"/>
          </a:p>
        </p:txBody>
      </p:sp>
      <p:sp>
        <p:nvSpPr>
          <p:cNvPr id="5" name="Footer Placeholder 4"/>
          <p:cNvSpPr>
            <a:spLocks noGrp="1"/>
          </p:cNvSpPr>
          <p:nvPr>
            <p:ph type="ftr" sz="quarter" idx="11"/>
          </p:nvPr>
        </p:nvSpPr>
        <p:spPr/>
        <p:txBody>
          <a:bodyPr/>
          <a:lstStyle/>
          <a:p>
            <a:endParaRPr lang="en-US"/>
          </a:p>
        </p:txBody>
      </p:sp>
      <p:sp>
        <p:nvSpPr>
          <p:cNvPr id="31" name="Slide Number Placeholder 30"/>
          <p:cNvSpPr>
            <a:spLocks noGrp="1"/>
          </p:cNvSpPr>
          <p:nvPr>
            <p:ph type="sldNum" sz="quarter" idx="12"/>
          </p:nvPr>
        </p:nvSpPr>
        <p:spPr/>
        <p:txBody>
          <a:bodyPr/>
          <a:lstStyle/>
          <a:p>
            <a:fld id="{D0E115D8-B76E-47CF-BD8F-C3F6E2457255}" type="slidenum">
              <a:rPr lang="en-US" smtClean="0"/>
              <a:t>‹#›</a:t>
            </a:fld>
            <a:endParaRPr lang="en-US"/>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a:t>Click to edit Master title style</a:t>
            </a:r>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DAFED24-9F6F-41A9-B44F-C186DA296F44}" type="datetimeFigureOut">
              <a:rPr lang="en-US" smtClean="0"/>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E115D8-B76E-47CF-BD8F-C3F6E245725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DAFED24-9F6F-41A9-B44F-C186DA296F44}" type="datetimeFigureOut">
              <a:rPr lang="en-US" smtClean="0"/>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0E115D8-B76E-47CF-BD8F-C3F6E245725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CDAFED24-9F6F-41A9-B44F-C186DA296F44}" type="datetimeFigureOut">
              <a:rPr lang="en-US" smtClean="0"/>
              <a:t>6/24/2026</a:t>
            </a:fld>
            <a:endParaRPr lang="en-US"/>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en-US"/>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D0E115D8-B76E-47CF-BD8F-C3F6E2457255}" type="slidenum">
              <a:rPr lang="en-US" smtClean="0"/>
              <a:t>‹#›</a:t>
            </a:fld>
            <a:endParaRPr lang="en-US"/>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a:t>Click to edit Master title style</a:t>
            </a:r>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hyperlink" Target="https://link.springer.com/article/10.1007/s00406-021-01324-1" TargetMode="External"/><Relationship Id="rId7" Type="http://schemas.openxmlformats.org/officeDocument/2006/relationships/hyperlink" Target="https://www.cambridge.org/core/journals/the-british-journal-of-psychiatry/article/trends-in-generalised-anxiety-disorders-and-symptoms-in-primary-care-uk-populationbased-cohort-study/5A04D331090B1CFB889ECDA8B8250D51" TargetMode="External"/><Relationship Id="rId2" Type="http://schemas.openxmlformats.org/officeDocument/2006/relationships/hyperlink" Target="https://www.bacp.co.uk/news/news-from-bacp/2026/17-march-outdated-not-fit-for-purpose-urgent-review-of-nice-anxiety-guideline-needed/?utm_source=chatgpt.com" TargetMode="External"/><Relationship Id="rId1" Type="http://schemas.openxmlformats.org/officeDocument/2006/relationships/slideLayout" Target="../slideLayouts/slideLayout7.xml"/><Relationship Id="rId6" Type="http://schemas.openxmlformats.org/officeDocument/2006/relationships/hyperlink" Target="https://www.rethink.org/news-and-stories/media-centre/2026/02/we-back-new-campaign-calling-for-nice-to-update-anxiety-guidelines/" TargetMode="External"/><Relationship Id="rId5" Type="http://schemas.openxmlformats.org/officeDocument/2006/relationships/hyperlink" Target="https://www.nice.org.uk/guidance/cg113" TargetMode="External"/><Relationship Id="rId4" Type="http://schemas.openxmlformats.org/officeDocument/2006/relationships/hyperlink" Target="https://bestpractice.bmj.com/topics/en-gb/120?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914400"/>
            <a:ext cx="8000999" cy="4154984"/>
          </a:xfrm>
          <a:prstGeom prst="rect">
            <a:avLst/>
          </a:prstGeom>
        </p:spPr>
        <p:txBody>
          <a:bodyPr wrap="square">
            <a:spAutoFit/>
          </a:bodyPr>
          <a:lstStyle/>
          <a:p>
            <a:pPr algn="ctr"/>
            <a:endParaRPr lang="en-US" sz="2400" b="1" dirty="0"/>
          </a:p>
          <a:p>
            <a:pPr algn="ctr"/>
            <a:r>
              <a:rPr lang="en-US" sz="2400" b="1" dirty="0"/>
              <a:t>Module Code: BMHP6029 </a:t>
            </a:r>
          </a:p>
          <a:p>
            <a:pPr algn="ctr"/>
            <a:endParaRPr lang="en-US" sz="2400" dirty="0"/>
          </a:p>
          <a:p>
            <a:pPr algn="ctr"/>
            <a:r>
              <a:rPr lang="en-US" sz="2400" b="1" dirty="0"/>
              <a:t>Module Name:  Psychological Classifications and Provisions</a:t>
            </a:r>
            <a:endParaRPr lang="en-US" sz="2400" dirty="0"/>
          </a:p>
          <a:p>
            <a:pPr algn="ctr"/>
            <a:r>
              <a:rPr lang="en-US" sz="2400" b="1" dirty="0"/>
              <a:t> </a:t>
            </a:r>
            <a:endParaRPr lang="en-US" sz="2400" dirty="0"/>
          </a:p>
          <a:p>
            <a:pPr algn="ctr"/>
            <a:r>
              <a:rPr lang="en-US" sz="2400" b="1" dirty="0"/>
              <a:t>Assignment Title:  Component 1: Individual Presentation (Academic Poster)</a:t>
            </a:r>
            <a:endParaRPr lang="en-US" sz="2400" dirty="0"/>
          </a:p>
          <a:p>
            <a:pPr algn="ctr"/>
            <a:r>
              <a:rPr lang="en-US" sz="2400" b="1" dirty="0"/>
              <a:t> </a:t>
            </a:r>
            <a:endParaRPr lang="en-US" sz="2400" dirty="0"/>
          </a:p>
          <a:p>
            <a:pPr algn="ctr"/>
            <a:r>
              <a:rPr lang="en-US" sz="2400" b="1" dirty="0"/>
              <a:t>Student Name: </a:t>
            </a:r>
            <a:r>
              <a:rPr lang="en-US" sz="2400" b="1" dirty="0" err="1"/>
              <a:t>Arlia</a:t>
            </a:r>
            <a:r>
              <a:rPr lang="en-US" sz="2400" b="1" dirty="0"/>
              <a:t> Ali</a:t>
            </a:r>
            <a:endParaRPr lang="en-US" sz="2400" dirty="0"/>
          </a:p>
          <a:p>
            <a:pPr algn="ctr"/>
            <a:r>
              <a:rPr lang="en-US" sz="2400" b="1" dirty="0"/>
              <a:t> </a:t>
            </a:r>
            <a:endParaRPr lang="en-US" sz="2400" dirty="0"/>
          </a:p>
          <a:p>
            <a:pPr algn="ctr"/>
            <a:r>
              <a:rPr lang="en-US" sz="2400" b="1" dirty="0"/>
              <a:t>Student ID: 2330094</a:t>
            </a:r>
            <a:endParaRPr lang="en-US" sz="2400" dirty="0"/>
          </a:p>
        </p:txBody>
      </p:sp>
    </p:spTree>
    <p:extLst>
      <p:ext uri="{BB962C8B-B14F-4D97-AF65-F5344CB8AC3E}">
        <p14:creationId xmlns:p14="http://schemas.microsoft.com/office/powerpoint/2010/main" val="17358993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6827" y="97640"/>
            <a:ext cx="7467600" cy="646331"/>
          </a:xfrm>
          <a:prstGeom prst="rect">
            <a:avLst/>
          </a:prstGeom>
          <a:solidFill>
            <a:schemeClr val="accent1"/>
          </a:solidFill>
        </p:spPr>
        <p:txBody>
          <a:bodyPr wrap="square">
            <a:spAutoFit/>
          </a:bodyPr>
          <a:lstStyle/>
          <a:p>
            <a:pPr algn="ctr"/>
            <a:r>
              <a:rPr lang="en-US" b="1" dirty="0">
                <a:solidFill>
                  <a:schemeClr val="bg1"/>
                </a:solidFill>
              </a:rPr>
              <a:t>Understanding </a:t>
            </a:r>
            <a:r>
              <a:rPr lang="en-US" b="1" dirty="0" err="1">
                <a:solidFill>
                  <a:schemeClr val="bg1"/>
                </a:solidFill>
              </a:rPr>
              <a:t>Generalised</a:t>
            </a:r>
            <a:r>
              <a:rPr lang="en-US" b="1" dirty="0">
                <a:solidFill>
                  <a:schemeClr val="bg1"/>
                </a:solidFill>
              </a:rPr>
              <a:t> Anxiety Disorder: Historical Development, contemporary Practice, and Future directions</a:t>
            </a:r>
          </a:p>
        </p:txBody>
      </p:sp>
      <p:pic>
        <p:nvPicPr>
          <p:cNvPr id="3" name="Picture 2"/>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5105" y="172873"/>
            <a:ext cx="701722" cy="609812"/>
          </a:xfrm>
          <a:prstGeom prst="rect">
            <a:avLst/>
          </a:prstGeom>
          <a:noFill/>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3175" y="172873"/>
            <a:ext cx="773373" cy="5712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458806" y="845814"/>
            <a:ext cx="2819400" cy="1862048"/>
          </a:xfrm>
          <a:prstGeom prst="rect">
            <a:avLst/>
          </a:prstGeom>
          <a:solidFill>
            <a:schemeClr val="accent2">
              <a:lumMod val="40000"/>
              <a:lumOff val="60000"/>
            </a:schemeClr>
          </a:solidFill>
        </p:spPr>
        <p:txBody>
          <a:bodyPr wrap="square">
            <a:spAutoFit/>
          </a:bodyPr>
          <a:lstStyle/>
          <a:p>
            <a:pPr algn="just"/>
            <a:r>
              <a:rPr lang="en-US" sz="1000" b="1" dirty="0">
                <a:latin typeface="Times New Roman" pitchFamily="18" charset="0"/>
                <a:cs typeface="Times New Roman" pitchFamily="18" charset="0"/>
              </a:rPr>
              <a:t>Introduction</a:t>
            </a:r>
          </a:p>
          <a:p>
            <a:pPr algn="just"/>
            <a:r>
              <a:rPr lang="en-US" sz="800" dirty="0" err="1">
                <a:latin typeface="Times New Roman" pitchFamily="18" charset="0"/>
                <a:cs typeface="Times New Roman" pitchFamily="18" charset="0"/>
              </a:rPr>
              <a:t>Generalised</a:t>
            </a:r>
            <a:r>
              <a:rPr lang="en-US" sz="800" dirty="0">
                <a:latin typeface="Times New Roman" pitchFamily="18" charset="0"/>
                <a:cs typeface="Times New Roman" pitchFamily="18" charset="0"/>
              </a:rPr>
              <a:t> Anxiety Disorder (GAD) is a frequent nervousness circumstance marked by excessive and, unreasonable fear that influences everyday functioning. Symptoms consist of restlessness, fatigue, irritability, sleep disturbance muscle anxiety, and difficulty concentrating. Modern diagnostic structures, such as DSM-5-TR, define GAD as average anxiety lasting for at least six months.</a:t>
            </a:r>
          </a:p>
          <a:p>
            <a:pPr algn="just"/>
            <a:r>
              <a:rPr lang="en-US" sz="800" dirty="0">
                <a:latin typeface="Times New Roman" pitchFamily="18" charset="0"/>
                <a:cs typeface="Times New Roman" pitchFamily="18" charset="0"/>
              </a:rPr>
              <a:t>Anxiety issues are amongst the most normal intellectual fitness stipulations globally and contribute extensively to decreased quality of life, social impairment and financial burden. Contemporary proof suggests growing charges of nervousness symptoms, in particular amongst younger adults and ladies in the UK.</a:t>
            </a:r>
          </a:p>
        </p:txBody>
      </p:sp>
      <p:sp>
        <p:nvSpPr>
          <p:cNvPr id="5" name="Rectangle 4"/>
          <p:cNvSpPr/>
          <p:nvPr/>
        </p:nvSpPr>
        <p:spPr>
          <a:xfrm>
            <a:off x="3585499" y="782685"/>
            <a:ext cx="5295900" cy="1969770"/>
          </a:xfrm>
          <a:prstGeom prst="rect">
            <a:avLst/>
          </a:prstGeom>
          <a:solidFill>
            <a:schemeClr val="accent3">
              <a:lumMod val="40000"/>
              <a:lumOff val="60000"/>
            </a:schemeClr>
          </a:solidFill>
        </p:spPr>
        <p:txBody>
          <a:bodyPr wrap="square">
            <a:spAutoFit/>
          </a:bodyPr>
          <a:lstStyle/>
          <a:p>
            <a:pPr algn="just"/>
            <a:r>
              <a:rPr lang="en-US" sz="1000" b="1" dirty="0">
                <a:latin typeface="Times New Roman" pitchFamily="18" charset="0"/>
                <a:cs typeface="Times New Roman" pitchFamily="18" charset="0"/>
              </a:rPr>
              <a:t>1-Historical Understanding of GAD</a:t>
            </a:r>
            <a:endParaRPr lang="en-US" sz="1000" dirty="0">
              <a:latin typeface="Times New Roman" pitchFamily="18" charset="0"/>
              <a:cs typeface="Times New Roman" pitchFamily="18" charset="0"/>
            </a:endParaRPr>
          </a:p>
          <a:p>
            <a:pPr lvl="0" algn="just"/>
            <a:r>
              <a:rPr lang="en-US" sz="800" b="1" dirty="0">
                <a:latin typeface="Times New Roman" pitchFamily="18" charset="0"/>
                <a:cs typeface="Times New Roman" pitchFamily="18" charset="0"/>
              </a:rPr>
              <a:t>Early Perspectives</a:t>
            </a:r>
            <a:endParaRPr lang="en-US" sz="800" dirty="0">
              <a:latin typeface="Times New Roman" pitchFamily="18" charset="0"/>
              <a:cs typeface="Times New Roman" pitchFamily="18" charset="0"/>
            </a:endParaRPr>
          </a:p>
          <a:p>
            <a:pPr algn="just"/>
            <a:r>
              <a:rPr lang="en-US" sz="800" dirty="0">
                <a:latin typeface="Times New Roman" pitchFamily="18" charset="0"/>
                <a:cs typeface="Times New Roman" pitchFamily="18" charset="0"/>
              </a:rPr>
              <a:t>Historically, anxiety-related signs and symptoms had been frequently interpreted via religious, moral or supernatural explanations. During the nineteenth century, nervousness was once linked to “nervous disorders” or “neurasthenia”. Early psychiatric theories saw anxiousness as a weak spot of the personality, or a result of, emotional instability.</a:t>
            </a:r>
          </a:p>
          <a:p>
            <a:pPr lvl="0" algn="just"/>
            <a:r>
              <a:rPr lang="en-US" sz="800" b="1" dirty="0">
                <a:latin typeface="Times New Roman" pitchFamily="18" charset="0"/>
                <a:cs typeface="Times New Roman" pitchFamily="18" charset="0"/>
              </a:rPr>
              <a:t>Psychoanalytic Era</a:t>
            </a:r>
            <a:endParaRPr lang="en-US" sz="800" dirty="0">
              <a:latin typeface="Times New Roman" pitchFamily="18" charset="0"/>
              <a:cs typeface="Times New Roman" pitchFamily="18" charset="0"/>
            </a:endParaRPr>
          </a:p>
          <a:p>
            <a:pPr algn="just"/>
            <a:r>
              <a:rPr lang="en-US" sz="800" dirty="0">
                <a:latin typeface="Times New Roman" pitchFamily="18" charset="0"/>
                <a:cs typeface="Times New Roman" pitchFamily="18" charset="0"/>
              </a:rPr>
              <a:t>In the early twentieth century, psychoanalytic theorists such as Sigmund Freud </a:t>
            </a:r>
            <a:r>
              <a:rPr lang="en-US" sz="800" dirty="0" err="1">
                <a:latin typeface="Times New Roman" pitchFamily="18" charset="0"/>
                <a:cs typeface="Times New Roman" pitchFamily="18" charset="0"/>
              </a:rPr>
              <a:t>conceptualised</a:t>
            </a:r>
            <a:r>
              <a:rPr lang="en-US" sz="800" dirty="0">
                <a:latin typeface="Times New Roman" pitchFamily="18" charset="0"/>
                <a:cs typeface="Times New Roman" pitchFamily="18" charset="0"/>
              </a:rPr>
              <a:t> nervousness as a end result of unconscious conflict. Treatment is normally concerned with long-term psychotherapy aimed at uncovering hidden emotional trauma.</a:t>
            </a:r>
          </a:p>
          <a:p>
            <a:pPr lvl="0" algn="just"/>
            <a:r>
              <a:rPr lang="en-US" sz="800" b="1" dirty="0">
                <a:latin typeface="Times New Roman" pitchFamily="18" charset="0"/>
                <a:cs typeface="Times New Roman" pitchFamily="18" charset="0"/>
              </a:rPr>
              <a:t>Biomedical and Diagnostic Development</a:t>
            </a:r>
            <a:endParaRPr lang="en-US" sz="800" dirty="0">
              <a:latin typeface="Times New Roman" pitchFamily="18" charset="0"/>
              <a:cs typeface="Times New Roman" pitchFamily="18" charset="0"/>
            </a:endParaRPr>
          </a:p>
          <a:p>
            <a:pPr algn="just"/>
            <a:r>
              <a:rPr lang="en-US" sz="800" dirty="0">
                <a:latin typeface="Times New Roman" pitchFamily="18" charset="0"/>
                <a:cs typeface="Times New Roman" pitchFamily="18" charset="0"/>
              </a:rPr>
              <a:t>From the Nineteen Fifties onwards, nervousness problems grew to be increasingly more </a:t>
            </a:r>
            <a:r>
              <a:rPr lang="en-US" sz="800" dirty="0" err="1">
                <a:latin typeface="Times New Roman" pitchFamily="18" charset="0"/>
                <a:cs typeface="Times New Roman" pitchFamily="18" charset="0"/>
              </a:rPr>
              <a:t>medicalised</a:t>
            </a:r>
            <a:r>
              <a:rPr lang="en-US" sz="800" dirty="0">
                <a:latin typeface="Times New Roman" pitchFamily="18" charset="0"/>
                <a:cs typeface="Times New Roman" pitchFamily="18" charset="0"/>
              </a:rPr>
              <a:t>. The improvement of psychopharmacology delivered sedatives and benzodiazepines as curative options. By the 1980 edition of DSM-III, anxiety issues have been formally labeled as mental psychiatric conditions.</a:t>
            </a:r>
          </a:p>
          <a:p>
            <a:pPr algn="just"/>
            <a:r>
              <a:rPr lang="en-US" sz="800" dirty="0">
                <a:latin typeface="Times New Roman" pitchFamily="18" charset="0"/>
                <a:cs typeface="Times New Roman" pitchFamily="18" charset="0"/>
              </a:rPr>
              <a:t>Modern diagnostic frameworks, consisting of DSM-5-TR and ICD classifications, </a:t>
            </a:r>
            <a:r>
              <a:rPr lang="en-US" sz="800" dirty="0" err="1">
                <a:latin typeface="Times New Roman" pitchFamily="18" charset="0"/>
                <a:cs typeface="Times New Roman" pitchFamily="18" charset="0"/>
              </a:rPr>
              <a:t>realise</a:t>
            </a:r>
            <a:r>
              <a:rPr lang="en-US" sz="800" dirty="0">
                <a:latin typeface="Times New Roman" pitchFamily="18" charset="0"/>
                <a:cs typeface="Times New Roman" pitchFamily="18" charset="0"/>
              </a:rPr>
              <a:t> GAD as a continual and treatable illness involving psychological, organic, and social factors.</a:t>
            </a:r>
          </a:p>
        </p:txBody>
      </p:sp>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3436" y="2928463"/>
            <a:ext cx="421644" cy="2154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915330" y="2802590"/>
            <a:ext cx="4495799" cy="2462213"/>
          </a:xfrm>
          <a:prstGeom prst="rect">
            <a:avLst/>
          </a:prstGeom>
          <a:solidFill>
            <a:schemeClr val="accent5">
              <a:lumMod val="40000"/>
              <a:lumOff val="60000"/>
            </a:schemeClr>
          </a:solidFill>
        </p:spPr>
        <p:txBody>
          <a:bodyPr wrap="square">
            <a:spAutoFit/>
          </a:bodyPr>
          <a:lstStyle/>
          <a:p>
            <a:r>
              <a:rPr lang="en-US" sz="1000" b="1" dirty="0">
                <a:latin typeface="Times New Roman" pitchFamily="18" charset="0"/>
                <a:cs typeface="Times New Roman" pitchFamily="18" charset="0"/>
              </a:rPr>
              <a:t>2-Contemporary Understanding of GAD</a:t>
            </a:r>
            <a:endParaRPr lang="en-US" sz="1000" dirty="0">
              <a:latin typeface="Times New Roman" pitchFamily="18" charset="0"/>
              <a:cs typeface="Times New Roman" pitchFamily="18" charset="0"/>
            </a:endParaRPr>
          </a:p>
          <a:p>
            <a:r>
              <a:rPr lang="en-US" sz="800" b="1" dirty="0">
                <a:latin typeface="Times New Roman" pitchFamily="18" charset="0"/>
                <a:cs typeface="Times New Roman" pitchFamily="18" charset="0"/>
              </a:rPr>
              <a:t>Causes, and Risk Factors</a:t>
            </a:r>
          </a:p>
          <a:p>
            <a:r>
              <a:rPr lang="en-US" sz="800" dirty="0">
                <a:latin typeface="Times New Roman" pitchFamily="18" charset="0"/>
                <a:cs typeface="Times New Roman" pitchFamily="18" charset="0"/>
              </a:rPr>
              <a:t>Current lookup identifies GAD as a multifactorial situation involving:</a:t>
            </a:r>
          </a:p>
          <a:p>
            <a:r>
              <a:rPr lang="en-US" sz="800" dirty="0">
                <a:latin typeface="Times New Roman" pitchFamily="18" charset="0"/>
                <a:cs typeface="Times New Roman" pitchFamily="18" charset="0"/>
              </a:rPr>
              <a:t>•  Genetic vulnerability</a:t>
            </a:r>
          </a:p>
          <a:p>
            <a:r>
              <a:rPr lang="en-US" sz="800" dirty="0">
                <a:latin typeface="Times New Roman" pitchFamily="18" charset="0"/>
                <a:cs typeface="Times New Roman" pitchFamily="18" charset="0"/>
              </a:rPr>
              <a:t>•  Neurobiological elements</a:t>
            </a:r>
          </a:p>
          <a:p>
            <a:r>
              <a:rPr lang="en-US" sz="800" dirty="0">
                <a:latin typeface="Times New Roman" pitchFamily="18" charset="0"/>
                <a:cs typeface="Times New Roman" pitchFamily="18" charset="0"/>
              </a:rPr>
              <a:t>•  Childhood adversity and trauma</a:t>
            </a:r>
          </a:p>
          <a:p>
            <a:r>
              <a:rPr lang="en-US" sz="800" dirty="0">
                <a:latin typeface="Times New Roman" pitchFamily="18" charset="0"/>
                <a:cs typeface="Times New Roman" pitchFamily="18" charset="0"/>
              </a:rPr>
              <a:t>•  Chronic stress</a:t>
            </a:r>
          </a:p>
          <a:p>
            <a:r>
              <a:rPr lang="en-US" sz="800" dirty="0">
                <a:latin typeface="Times New Roman" pitchFamily="18" charset="0"/>
                <a:cs typeface="Times New Roman" pitchFamily="18" charset="0"/>
              </a:rPr>
              <a:t>•  Social and environmental pressures</a:t>
            </a:r>
          </a:p>
          <a:p>
            <a:r>
              <a:rPr lang="en-US" sz="800" dirty="0">
                <a:latin typeface="Times New Roman" pitchFamily="18" charset="0"/>
                <a:cs typeface="Times New Roman" pitchFamily="18" charset="0"/>
              </a:rPr>
              <a:t>Research additionally demonstrates robust links between GAD and comorbid depression, substance misuse, and bodily fitness conditions.</a:t>
            </a:r>
          </a:p>
          <a:p>
            <a:r>
              <a:rPr lang="en-US" sz="800" b="1" dirty="0">
                <a:latin typeface="Times New Roman" pitchFamily="18" charset="0"/>
                <a:cs typeface="Times New Roman" pitchFamily="18" charset="0"/>
              </a:rPr>
              <a:t>Symptoms and, Diagnosis</a:t>
            </a:r>
          </a:p>
          <a:p>
            <a:r>
              <a:rPr lang="en-US" sz="800" dirty="0">
                <a:latin typeface="Times New Roman" pitchFamily="18" charset="0"/>
                <a:cs typeface="Times New Roman" pitchFamily="18" charset="0"/>
              </a:rPr>
              <a:t>Core signs include:</a:t>
            </a:r>
          </a:p>
          <a:p>
            <a:r>
              <a:rPr lang="en-US" sz="800" dirty="0">
                <a:latin typeface="Times New Roman" pitchFamily="18" charset="0"/>
                <a:cs typeface="Times New Roman" pitchFamily="18" charset="0"/>
              </a:rPr>
              <a:t>•  Excessive and uncontrollable fear</a:t>
            </a:r>
          </a:p>
          <a:p>
            <a:r>
              <a:rPr lang="en-US" sz="800" dirty="0">
                <a:latin typeface="Times New Roman" pitchFamily="18" charset="0"/>
                <a:cs typeface="Times New Roman" pitchFamily="18" charset="0"/>
              </a:rPr>
              <a:t>•  Sleep disturbance</a:t>
            </a:r>
          </a:p>
          <a:p>
            <a:r>
              <a:rPr lang="en-US" sz="800" dirty="0">
                <a:latin typeface="Times New Roman" pitchFamily="18" charset="0"/>
                <a:cs typeface="Times New Roman" pitchFamily="18" charset="0"/>
              </a:rPr>
              <a:t>•  Muscle anxiety</a:t>
            </a:r>
          </a:p>
          <a:p>
            <a:r>
              <a:rPr lang="en-US" sz="800" dirty="0">
                <a:latin typeface="Times New Roman" pitchFamily="18" charset="0"/>
                <a:cs typeface="Times New Roman" pitchFamily="18" charset="0"/>
              </a:rPr>
              <a:t>•  Restlessness</a:t>
            </a:r>
          </a:p>
          <a:p>
            <a:r>
              <a:rPr lang="en-US" sz="800" dirty="0">
                <a:latin typeface="Times New Roman" pitchFamily="18" charset="0"/>
                <a:cs typeface="Times New Roman" pitchFamily="18" charset="0"/>
              </a:rPr>
              <a:t>•  Fatigue</a:t>
            </a:r>
          </a:p>
          <a:p>
            <a:r>
              <a:rPr lang="en-US" sz="800" dirty="0">
                <a:latin typeface="Times New Roman" pitchFamily="18" charset="0"/>
                <a:cs typeface="Times New Roman" pitchFamily="18" charset="0"/>
              </a:rPr>
              <a:t>•  Poor awareness</a:t>
            </a:r>
          </a:p>
          <a:p>
            <a:r>
              <a:rPr lang="en-US" sz="800" dirty="0">
                <a:latin typeface="Times New Roman" pitchFamily="18" charset="0"/>
                <a:cs typeface="Times New Roman" pitchFamily="18" charset="0"/>
              </a:rPr>
              <a:t>Diagnosis is exceptionally medical and requires signs to persist for at least six months.</a:t>
            </a:r>
          </a:p>
        </p:txBody>
      </p:sp>
      <p:sp>
        <p:nvSpPr>
          <p:cNvPr id="8" name="Rectangle 7"/>
          <p:cNvSpPr/>
          <p:nvPr/>
        </p:nvSpPr>
        <p:spPr>
          <a:xfrm>
            <a:off x="5539854" y="2802590"/>
            <a:ext cx="2754573" cy="4031873"/>
          </a:xfrm>
          <a:prstGeom prst="rect">
            <a:avLst/>
          </a:prstGeom>
          <a:solidFill>
            <a:schemeClr val="accent6">
              <a:lumMod val="40000"/>
              <a:lumOff val="60000"/>
            </a:schemeClr>
          </a:solidFill>
        </p:spPr>
        <p:txBody>
          <a:bodyPr wrap="square">
            <a:spAutoFit/>
          </a:bodyPr>
          <a:lstStyle/>
          <a:p>
            <a:r>
              <a:rPr lang="en-US" sz="1000" b="1" dirty="0">
                <a:latin typeface="Times New Roman" pitchFamily="18" charset="0"/>
                <a:cs typeface="Times New Roman" pitchFamily="18" charset="0"/>
              </a:rPr>
              <a:t>3-Evolution of Treatment and Practice</a:t>
            </a:r>
            <a:endParaRPr lang="en-US" sz="1000" dirty="0">
              <a:latin typeface="Times New Roman" pitchFamily="18" charset="0"/>
              <a:cs typeface="Times New Roman" pitchFamily="18" charset="0"/>
            </a:endParaRPr>
          </a:p>
          <a:p>
            <a:r>
              <a:rPr lang="en-US" sz="800" b="1" dirty="0">
                <a:latin typeface="Times New Roman" pitchFamily="18" charset="0"/>
                <a:cs typeface="Times New Roman" pitchFamily="18" charset="0"/>
              </a:rPr>
              <a:t>Historical Treatments</a:t>
            </a:r>
          </a:p>
          <a:p>
            <a:r>
              <a:rPr lang="en-US" sz="800" dirty="0">
                <a:latin typeface="Times New Roman" pitchFamily="18" charset="0"/>
                <a:cs typeface="Times New Roman" pitchFamily="18" charset="0"/>
              </a:rPr>
              <a:t>Earlier interventions relied closely on:</a:t>
            </a:r>
          </a:p>
          <a:p>
            <a:r>
              <a:rPr lang="en-US" sz="800" dirty="0">
                <a:latin typeface="Times New Roman" pitchFamily="18" charset="0"/>
                <a:cs typeface="Times New Roman" pitchFamily="18" charset="0"/>
              </a:rPr>
              <a:t>•  Institutional care</a:t>
            </a:r>
          </a:p>
          <a:p>
            <a:r>
              <a:rPr lang="en-US" sz="800" dirty="0">
                <a:latin typeface="Times New Roman" pitchFamily="18" charset="0"/>
                <a:cs typeface="Times New Roman" pitchFamily="18" charset="0"/>
              </a:rPr>
              <a:t>•  Sedative medicines</a:t>
            </a:r>
          </a:p>
          <a:p>
            <a:r>
              <a:rPr lang="en-US" sz="800" dirty="0">
                <a:latin typeface="Times New Roman" pitchFamily="18" charset="0"/>
                <a:cs typeface="Times New Roman" pitchFamily="18" charset="0"/>
              </a:rPr>
              <a:t>•  Psychoanalysis</a:t>
            </a:r>
          </a:p>
          <a:p>
            <a:r>
              <a:rPr lang="en-US" sz="800" dirty="0">
                <a:latin typeface="Times New Roman" pitchFamily="18" charset="0"/>
                <a:cs typeface="Times New Roman" pitchFamily="18" charset="0"/>
              </a:rPr>
              <a:t>•  </a:t>
            </a:r>
            <a:r>
              <a:rPr lang="en-US" sz="800" dirty="0" err="1">
                <a:latin typeface="Times New Roman" pitchFamily="18" charset="0"/>
                <a:cs typeface="Times New Roman" pitchFamily="18" charset="0"/>
              </a:rPr>
              <a:t>Behavioural</a:t>
            </a:r>
            <a:r>
              <a:rPr lang="en-US" sz="800" dirty="0">
                <a:latin typeface="Times New Roman" pitchFamily="18" charset="0"/>
                <a:cs typeface="Times New Roman" pitchFamily="18" charset="0"/>
              </a:rPr>
              <a:t> management techniques</a:t>
            </a:r>
          </a:p>
          <a:p>
            <a:r>
              <a:rPr lang="en-US" sz="800" dirty="0">
                <a:latin typeface="Times New Roman" pitchFamily="18" charset="0"/>
                <a:cs typeface="Times New Roman" pitchFamily="18" charset="0"/>
              </a:rPr>
              <a:t>These techniques regularly lacked evidence-based assessment and, from time to time, bolstered stigma surrounding intellectual illness.</a:t>
            </a:r>
          </a:p>
          <a:p>
            <a:r>
              <a:rPr lang="en-US" sz="800" b="1" dirty="0">
                <a:latin typeface="Times New Roman" pitchFamily="18" charset="0"/>
                <a:cs typeface="Times New Roman" pitchFamily="18" charset="0"/>
              </a:rPr>
              <a:t>Contemporary Treatments</a:t>
            </a:r>
          </a:p>
          <a:p>
            <a:r>
              <a:rPr lang="en-US" sz="800" dirty="0">
                <a:latin typeface="Times New Roman" pitchFamily="18" charset="0"/>
                <a:cs typeface="Times New Roman" pitchFamily="18" charset="0"/>
              </a:rPr>
              <a:t>Modern therapy procedures </a:t>
            </a:r>
            <a:r>
              <a:rPr lang="en-US" sz="800" dirty="0" err="1">
                <a:latin typeface="Times New Roman" pitchFamily="18" charset="0"/>
                <a:cs typeface="Times New Roman" pitchFamily="18" charset="0"/>
              </a:rPr>
              <a:t>emphasise</a:t>
            </a:r>
            <a:r>
              <a:rPr lang="en-US" sz="800" dirty="0">
                <a:latin typeface="Times New Roman" pitchFamily="18" charset="0"/>
                <a:cs typeface="Times New Roman" pitchFamily="18" charset="0"/>
              </a:rPr>
              <a:t> evidence based and person-</a:t>
            </a:r>
            <a:r>
              <a:rPr lang="en-US" sz="800" dirty="0" err="1">
                <a:latin typeface="Times New Roman" pitchFamily="18" charset="0"/>
                <a:cs typeface="Times New Roman" pitchFamily="18" charset="0"/>
              </a:rPr>
              <a:t>centred</a:t>
            </a:r>
            <a:r>
              <a:rPr lang="en-US" sz="800" dirty="0">
                <a:latin typeface="Times New Roman" pitchFamily="18" charset="0"/>
                <a:cs typeface="Times New Roman" pitchFamily="18" charset="0"/>
              </a:rPr>
              <a:t> care. Recommended interventions include:</a:t>
            </a:r>
          </a:p>
          <a:p>
            <a:r>
              <a:rPr lang="en-US" sz="800" b="1" dirty="0">
                <a:latin typeface="Times New Roman" pitchFamily="18" charset="0"/>
                <a:cs typeface="Times New Roman" pitchFamily="18" charset="0"/>
              </a:rPr>
              <a:t>psychological Therapies</a:t>
            </a:r>
          </a:p>
          <a:p>
            <a:r>
              <a:rPr lang="en-US" sz="800" dirty="0">
                <a:latin typeface="Times New Roman" pitchFamily="18" charset="0"/>
                <a:cs typeface="Times New Roman" pitchFamily="18" charset="0"/>
              </a:rPr>
              <a:t>•  Cognitive </a:t>
            </a:r>
            <a:r>
              <a:rPr lang="en-US" sz="800" dirty="0" err="1">
                <a:latin typeface="Times New Roman" pitchFamily="18" charset="0"/>
                <a:cs typeface="Times New Roman" pitchFamily="18" charset="0"/>
              </a:rPr>
              <a:t>Behavioural</a:t>
            </a:r>
            <a:r>
              <a:rPr lang="en-US" sz="800" dirty="0">
                <a:latin typeface="Times New Roman" pitchFamily="18" charset="0"/>
                <a:cs typeface="Times New Roman" pitchFamily="18" charset="0"/>
              </a:rPr>
              <a:t> Therapy (CBT)</a:t>
            </a:r>
          </a:p>
          <a:p>
            <a:r>
              <a:rPr lang="en-US" sz="800" dirty="0">
                <a:latin typeface="Times New Roman" pitchFamily="18" charset="0"/>
                <a:cs typeface="Times New Roman" pitchFamily="18" charset="0"/>
              </a:rPr>
              <a:t>•  Applied leisure</a:t>
            </a:r>
          </a:p>
          <a:p>
            <a:r>
              <a:rPr lang="en-US" sz="800" dirty="0">
                <a:latin typeface="Times New Roman" pitchFamily="18" charset="0"/>
                <a:cs typeface="Times New Roman" pitchFamily="18" charset="0"/>
              </a:rPr>
              <a:t>•  Exposure-based interventions</a:t>
            </a:r>
          </a:p>
          <a:p>
            <a:r>
              <a:rPr lang="en-US" sz="800" dirty="0">
                <a:latin typeface="Times New Roman" pitchFamily="18" charset="0"/>
                <a:cs typeface="Times New Roman" pitchFamily="18" charset="0"/>
              </a:rPr>
              <a:t>•  Online and digital treatment options</a:t>
            </a:r>
          </a:p>
          <a:p>
            <a:r>
              <a:rPr lang="en-US" sz="800" b="1" dirty="0">
                <a:latin typeface="Times New Roman" pitchFamily="18" charset="0"/>
                <a:cs typeface="Times New Roman" pitchFamily="18" charset="0"/>
              </a:rPr>
              <a:t>Pharmacological Treatments</a:t>
            </a:r>
          </a:p>
          <a:p>
            <a:r>
              <a:rPr lang="en-US" sz="800" dirty="0">
                <a:latin typeface="Times New Roman" pitchFamily="18" charset="0"/>
                <a:cs typeface="Times New Roman" pitchFamily="18" charset="0"/>
              </a:rPr>
              <a:t>•  Selective Serotonin Reuptake Inhibitors (SSRIs)</a:t>
            </a:r>
          </a:p>
          <a:p>
            <a:r>
              <a:rPr lang="en-US" sz="800" dirty="0">
                <a:latin typeface="Times New Roman" pitchFamily="18" charset="0"/>
                <a:cs typeface="Times New Roman" pitchFamily="18" charset="0"/>
              </a:rPr>
              <a:t>•  Serotonin-Noradrenaline Reuptake Inhibitors (SNRIs)</a:t>
            </a:r>
          </a:p>
          <a:p>
            <a:r>
              <a:rPr lang="en-US" sz="800" dirty="0">
                <a:latin typeface="Times New Roman" pitchFamily="18" charset="0"/>
                <a:cs typeface="Times New Roman" pitchFamily="18" charset="0"/>
              </a:rPr>
              <a:t>Current pointers endorse psychological treatments as a first-line treatment for many individuals.</a:t>
            </a:r>
          </a:p>
          <a:p>
            <a:r>
              <a:rPr lang="en-US" sz="800" b="1" dirty="0">
                <a:latin typeface="Times New Roman" pitchFamily="18" charset="0"/>
                <a:cs typeface="Times New Roman" pitchFamily="18" charset="0"/>
              </a:rPr>
              <a:t>Digital and Innovative Practice</a:t>
            </a:r>
          </a:p>
          <a:p>
            <a:r>
              <a:rPr lang="en-US" sz="800" dirty="0">
                <a:latin typeface="Times New Roman" pitchFamily="18" charset="0"/>
                <a:cs typeface="Times New Roman" pitchFamily="18" charset="0"/>
              </a:rPr>
              <a:t>Recent tendencies include:</a:t>
            </a:r>
          </a:p>
          <a:p>
            <a:r>
              <a:rPr lang="en-US" sz="800" dirty="0">
                <a:latin typeface="Times New Roman" pitchFamily="18" charset="0"/>
                <a:cs typeface="Times New Roman" pitchFamily="18" charset="0"/>
              </a:rPr>
              <a:t>•  Tele-mental fitness offerings</a:t>
            </a:r>
          </a:p>
          <a:p>
            <a:r>
              <a:rPr lang="en-US" sz="800" dirty="0">
                <a:latin typeface="Times New Roman" pitchFamily="18" charset="0"/>
                <a:cs typeface="Times New Roman" pitchFamily="18" charset="0"/>
              </a:rPr>
              <a:t>•  Internet-based CBT</a:t>
            </a:r>
          </a:p>
          <a:p>
            <a:r>
              <a:rPr lang="en-US" sz="800" dirty="0">
                <a:latin typeface="Times New Roman" pitchFamily="18" charset="0"/>
                <a:cs typeface="Times New Roman" pitchFamily="18" charset="0"/>
              </a:rPr>
              <a:t>•  Virtual actuality publicity remedy</a:t>
            </a:r>
          </a:p>
          <a:p>
            <a:r>
              <a:rPr lang="en-US" sz="800" dirty="0">
                <a:latin typeface="Times New Roman" pitchFamily="18" charset="0"/>
                <a:cs typeface="Times New Roman" pitchFamily="18" charset="0"/>
              </a:rPr>
              <a:t>•  Mobile intellectual fitness functions</a:t>
            </a:r>
          </a:p>
          <a:p>
            <a:r>
              <a:rPr lang="en-US" sz="800" dirty="0">
                <a:latin typeface="Times New Roman" pitchFamily="18" charset="0"/>
                <a:cs typeface="Times New Roman" pitchFamily="18" charset="0"/>
              </a:rPr>
              <a:t>These improvements were notably extended following the COVID-19 pandemic, and extended access to care for some populations</a:t>
            </a:r>
          </a:p>
        </p:txBody>
      </p:sp>
      <p:pic>
        <p:nvPicPr>
          <p:cNvPr id="12"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278206" y="1042491"/>
            <a:ext cx="307293" cy="1407959"/>
          </a:xfrm>
          <a:prstGeom prst="rect">
            <a:avLst/>
          </a:prstGeom>
          <a:solidFill>
            <a:schemeClr val="accent1"/>
          </a:solidFill>
          <a:ln>
            <a:noFill/>
          </a:ln>
          <a:effectLst/>
        </p:spPr>
      </p:pic>
      <p:pic>
        <p:nvPicPr>
          <p:cNvPr id="102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69539" y="2971800"/>
            <a:ext cx="511860" cy="5041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88435" y="3651376"/>
            <a:ext cx="492964" cy="28638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061414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150265" y="409799"/>
            <a:ext cx="4419600" cy="2708434"/>
          </a:xfrm>
          <a:prstGeom prst="rect">
            <a:avLst/>
          </a:prstGeom>
          <a:solidFill>
            <a:schemeClr val="accent6">
              <a:lumMod val="40000"/>
              <a:lumOff val="60000"/>
            </a:schemeClr>
          </a:solidFill>
        </p:spPr>
        <p:txBody>
          <a:bodyPr wrap="square">
            <a:spAutoFit/>
          </a:bodyPr>
          <a:lstStyle/>
          <a:p>
            <a:r>
              <a:rPr lang="en-US" sz="1000" b="1" dirty="0">
                <a:latin typeface="Times New Roman" pitchFamily="18" charset="0"/>
                <a:cs typeface="Times New Roman" pitchFamily="18" charset="0"/>
              </a:rPr>
              <a:t>5-Policy Development and Critical Analysis</a:t>
            </a:r>
            <a:endParaRPr lang="en-US" sz="1000" dirty="0">
              <a:latin typeface="Times New Roman" pitchFamily="18" charset="0"/>
              <a:cs typeface="Times New Roman" pitchFamily="18" charset="0"/>
            </a:endParaRPr>
          </a:p>
          <a:p>
            <a:pPr lvl="0"/>
            <a:r>
              <a:rPr lang="en-US" sz="800" b="1" dirty="0">
                <a:latin typeface="Times New Roman" pitchFamily="18" charset="0"/>
                <a:cs typeface="Times New Roman" pitchFamily="18" charset="0"/>
              </a:rPr>
              <a:t>Development of Mental Health Policy</a:t>
            </a:r>
            <a:endParaRPr lang="en-US" sz="800" dirty="0">
              <a:latin typeface="Times New Roman" pitchFamily="18" charset="0"/>
              <a:cs typeface="Times New Roman" pitchFamily="18" charset="0"/>
            </a:endParaRPr>
          </a:p>
          <a:p>
            <a:r>
              <a:rPr lang="en-US" sz="800" dirty="0">
                <a:latin typeface="Times New Roman" pitchFamily="18" charset="0"/>
                <a:cs typeface="Times New Roman" pitchFamily="18" charset="0"/>
              </a:rPr>
              <a:t>Mental fitness coverage has shifted from </a:t>
            </a:r>
            <a:r>
              <a:rPr lang="en-US" sz="800" dirty="0" err="1">
                <a:latin typeface="Times New Roman" pitchFamily="18" charset="0"/>
                <a:cs typeface="Times New Roman" pitchFamily="18" charset="0"/>
              </a:rPr>
              <a:t>institutionalisation</a:t>
            </a:r>
            <a:r>
              <a:rPr lang="en-US" sz="800" dirty="0">
                <a:latin typeface="Times New Roman" pitchFamily="18" charset="0"/>
                <a:cs typeface="Times New Roman" pitchFamily="18" charset="0"/>
              </a:rPr>
              <a:t> closer to community-based care and early intervention. In the UK, NICE suggestions furnish country-wide pointers for diagnosing and treating GAD.</a:t>
            </a:r>
          </a:p>
          <a:p>
            <a:pPr lvl="0"/>
            <a:r>
              <a:rPr lang="en-US" sz="800" b="1" dirty="0">
                <a:latin typeface="Times New Roman" pitchFamily="18" charset="0"/>
                <a:cs typeface="Times New Roman" pitchFamily="18" charset="0"/>
              </a:rPr>
              <a:t>Critical Analysis of Current Policy</a:t>
            </a:r>
            <a:endParaRPr lang="en-US" sz="800" dirty="0">
              <a:latin typeface="Times New Roman" pitchFamily="18" charset="0"/>
              <a:cs typeface="Times New Roman" pitchFamily="18" charset="0"/>
            </a:endParaRPr>
          </a:p>
          <a:p>
            <a:r>
              <a:rPr lang="en-US" sz="800" dirty="0">
                <a:latin typeface="Times New Roman" pitchFamily="18" charset="0"/>
                <a:cs typeface="Times New Roman" pitchFamily="18" charset="0"/>
              </a:rPr>
              <a:t>Although present day recommendations guide evidence-based care, countless criticisms exist:</a:t>
            </a:r>
          </a:p>
          <a:p>
            <a:r>
              <a:rPr lang="en-US" sz="800" dirty="0">
                <a:latin typeface="Times New Roman" pitchFamily="18" charset="0"/>
                <a:cs typeface="Times New Roman" pitchFamily="18" charset="0"/>
              </a:rPr>
              <a:t>• Limited cure alternatives in hints</a:t>
            </a:r>
          </a:p>
          <a:p>
            <a:r>
              <a:rPr lang="en-US" sz="800" dirty="0">
                <a:latin typeface="Times New Roman" pitchFamily="18" charset="0"/>
                <a:cs typeface="Times New Roman" pitchFamily="18" charset="0"/>
              </a:rPr>
              <a:t>• Over-reliance on CBT</a:t>
            </a:r>
          </a:p>
          <a:p>
            <a:r>
              <a:rPr lang="en-US" sz="800" dirty="0">
                <a:latin typeface="Times New Roman" pitchFamily="18" charset="0"/>
                <a:cs typeface="Times New Roman" pitchFamily="18" charset="0"/>
              </a:rPr>
              <a:t>• Long NHS ready instances</a:t>
            </a:r>
          </a:p>
          <a:p>
            <a:r>
              <a:rPr lang="en-US" sz="800" dirty="0">
                <a:latin typeface="Times New Roman" pitchFamily="18" charset="0"/>
                <a:cs typeface="Times New Roman" pitchFamily="18" charset="0"/>
              </a:rPr>
              <a:t>• Inequalities in get right of entry to </a:t>
            </a:r>
            <a:r>
              <a:rPr lang="en-US" sz="800" dirty="0" err="1">
                <a:latin typeface="Times New Roman" pitchFamily="18" charset="0"/>
                <a:cs typeface="Times New Roman" pitchFamily="18" charset="0"/>
              </a:rPr>
              <a:t>to</a:t>
            </a:r>
            <a:r>
              <a:rPr lang="en-US" sz="800" dirty="0">
                <a:latin typeface="Times New Roman" pitchFamily="18" charset="0"/>
                <a:cs typeface="Times New Roman" pitchFamily="18" charset="0"/>
              </a:rPr>
              <a:t> care</a:t>
            </a:r>
          </a:p>
          <a:p>
            <a:r>
              <a:rPr lang="en-US" sz="800" dirty="0">
                <a:latin typeface="Times New Roman" pitchFamily="18" charset="0"/>
                <a:cs typeface="Times New Roman" pitchFamily="18" charset="0"/>
              </a:rPr>
              <a:t>• Insufficient culturally touchy offerings</a:t>
            </a:r>
          </a:p>
          <a:p>
            <a:r>
              <a:rPr lang="en-US" sz="800" dirty="0">
                <a:latin typeface="Times New Roman" pitchFamily="18" charset="0"/>
                <a:cs typeface="Times New Roman" pitchFamily="18" charset="0"/>
              </a:rPr>
              <a:t>Recent campaigns through intellectual fitness firms argue that NICE nervousness suggestions are out of date and require pressing revision to replicate contemporary evidence and patient diversity.</a:t>
            </a:r>
          </a:p>
          <a:p>
            <a:pPr lvl="0"/>
            <a:r>
              <a:rPr lang="en-US" sz="800" b="1" dirty="0">
                <a:latin typeface="Times New Roman" pitchFamily="18" charset="0"/>
                <a:cs typeface="Times New Roman" pitchFamily="18" charset="0"/>
              </a:rPr>
              <a:t>Social Inequalities</a:t>
            </a:r>
            <a:endParaRPr lang="en-US" sz="800" dirty="0">
              <a:latin typeface="Times New Roman" pitchFamily="18" charset="0"/>
              <a:cs typeface="Times New Roman" pitchFamily="18" charset="0"/>
            </a:endParaRPr>
          </a:p>
          <a:p>
            <a:r>
              <a:rPr lang="en-US" sz="800" dirty="0" err="1">
                <a:latin typeface="Times New Roman" pitchFamily="18" charset="0"/>
                <a:cs typeface="Times New Roman" pitchFamily="18" charset="0"/>
              </a:rPr>
              <a:t>Marginalised</a:t>
            </a:r>
            <a:r>
              <a:rPr lang="en-US" sz="800" dirty="0">
                <a:latin typeface="Times New Roman" pitchFamily="18" charset="0"/>
                <a:cs typeface="Times New Roman" pitchFamily="18" charset="0"/>
              </a:rPr>
              <a:t> groups frequently face higher limitations to analysis and remedy due to:</a:t>
            </a:r>
          </a:p>
          <a:p>
            <a:r>
              <a:rPr lang="en-US" sz="800" dirty="0">
                <a:latin typeface="Times New Roman" pitchFamily="18" charset="0"/>
                <a:cs typeface="Times New Roman" pitchFamily="18" charset="0"/>
              </a:rPr>
              <a:t>• Socioeconomic downside</a:t>
            </a:r>
          </a:p>
          <a:p>
            <a:r>
              <a:rPr lang="en-US" sz="800" dirty="0">
                <a:latin typeface="Times New Roman" pitchFamily="18" charset="0"/>
                <a:cs typeface="Times New Roman" pitchFamily="18" charset="0"/>
              </a:rPr>
              <a:t>• Cultural stigma</a:t>
            </a:r>
          </a:p>
          <a:p>
            <a:r>
              <a:rPr lang="en-US" sz="800" dirty="0">
                <a:latin typeface="Times New Roman" pitchFamily="18" charset="0"/>
                <a:cs typeface="Times New Roman" pitchFamily="18" charset="0"/>
              </a:rPr>
              <a:t>• Language boundaries</a:t>
            </a:r>
          </a:p>
          <a:p>
            <a:r>
              <a:rPr lang="en-US" sz="800" dirty="0">
                <a:latin typeface="Times New Roman" pitchFamily="18" charset="0"/>
                <a:cs typeface="Times New Roman" pitchFamily="18" charset="0"/>
              </a:rPr>
              <a:t>• Limited carrier accessibility</a:t>
            </a:r>
          </a:p>
          <a:p>
            <a:r>
              <a:rPr lang="en-US" sz="800" dirty="0">
                <a:latin typeface="Times New Roman" pitchFamily="18" charset="0"/>
                <a:cs typeface="Times New Roman" pitchFamily="18" charset="0"/>
              </a:rPr>
              <a:t>These inequalities reveal the want for greater inclusive and equitable intellectual fitness policy.</a:t>
            </a:r>
          </a:p>
        </p:txBody>
      </p:sp>
      <p:sp>
        <p:nvSpPr>
          <p:cNvPr id="4" name="Rectangle 3"/>
          <p:cNvSpPr/>
          <p:nvPr/>
        </p:nvSpPr>
        <p:spPr>
          <a:xfrm>
            <a:off x="4133202" y="3200400"/>
            <a:ext cx="4382068" cy="3447098"/>
          </a:xfrm>
          <a:prstGeom prst="rect">
            <a:avLst/>
          </a:prstGeom>
          <a:solidFill>
            <a:schemeClr val="bg1">
              <a:lumMod val="85000"/>
            </a:schemeClr>
          </a:solidFill>
        </p:spPr>
        <p:txBody>
          <a:bodyPr wrap="square">
            <a:spAutoFit/>
          </a:bodyPr>
          <a:lstStyle/>
          <a:p>
            <a:r>
              <a:rPr lang="en-US" sz="1000" b="1" dirty="0">
                <a:latin typeface="Times New Roman" pitchFamily="18" charset="0"/>
                <a:cs typeface="Times New Roman" pitchFamily="18" charset="0"/>
              </a:rPr>
              <a:t>6-Recommendations for Future Policy, and Practice</a:t>
            </a:r>
            <a:endParaRPr lang="en-US" sz="1000" dirty="0">
              <a:latin typeface="Times New Roman" pitchFamily="18" charset="0"/>
              <a:cs typeface="Times New Roman" pitchFamily="18" charset="0"/>
            </a:endParaRPr>
          </a:p>
          <a:p>
            <a:r>
              <a:rPr lang="en-US" sz="800" b="1" dirty="0">
                <a:latin typeface="Times New Roman" pitchFamily="18" charset="0"/>
                <a:cs typeface="Times New Roman" pitchFamily="18" charset="0"/>
              </a:rPr>
              <a:t>1. Update Clinical Guidelines</a:t>
            </a:r>
            <a:endParaRPr lang="en-US" sz="800" dirty="0">
              <a:latin typeface="Times New Roman" pitchFamily="18" charset="0"/>
              <a:cs typeface="Times New Roman" pitchFamily="18" charset="0"/>
            </a:endParaRPr>
          </a:p>
          <a:p>
            <a:r>
              <a:rPr lang="en-US" sz="800" dirty="0">
                <a:latin typeface="Times New Roman" pitchFamily="18" charset="0"/>
                <a:cs typeface="Times New Roman" pitchFamily="18" charset="0"/>
              </a:rPr>
              <a:t>National pointers need to incorporate:</a:t>
            </a:r>
          </a:p>
          <a:p>
            <a:r>
              <a:rPr lang="en-US" sz="800" dirty="0">
                <a:latin typeface="Times New Roman" pitchFamily="18" charset="0"/>
                <a:cs typeface="Times New Roman" pitchFamily="18" charset="0"/>
              </a:rPr>
              <a:t>• Broader therapeutic methods</a:t>
            </a:r>
          </a:p>
          <a:p>
            <a:r>
              <a:rPr lang="en-US" sz="800" dirty="0">
                <a:latin typeface="Times New Roman" pitchFamily="18" charset="0"/>
                <a:cs typeface="Times New Roman" pitchFamily="18" charset="0"/>
              </a:rPr>
              <a:t>• Emerging digital interventions</a:t>
            </a:r>
          </a:p>
          <a:p>
            <a:r>
              <a:rPr lang="en-US" sz="800" dirty="0">
                <a:latin typeface="Times New Roman" pitchFamily="18" charset="0"/>
                <a:cs typeface="Times New Roman" pitchFamily="18" charset="0"/>
              </a:rPr>
              <a:t>• Trauma-informed care</a:t>
            </a:r>
          </a:p>
          <a:p>
            <a:r>
              <a:rPr lang="en-US" sz="800" dirty="0">
                <a:latin typeface="Times New Roman" pitchFamily="18" charset="0"/>
                <a:cs typeface="Times New Roman" pitchFamily="18" charset="0"/>
              </a:rPr>
              <a:t>• Cultural competence frameworks</a:t>
            </a:r>
          </a:p>
          <a:p>
            <a:r>
              <a:rPr lang="en-US" sz="800" b="1" dirty="0">
                <a:latin typeface="Times New Roman" pitchFamily="18" charset="0"/>
                <a:cs typeface="Times New Roman" pitchFamily="18" charset="0"/>
              </a:rPr>
              <a:t>2. Improve Accessibility</a:t>
            </a:r>
            <a:endParaRPr lang="en-US" sz="800" dirty="0">
              <a:latin typeface="Times New Roman" pitchFamily="18" charset="0"/>
              <a:cs typeface="Times New Roman" pitchFamily="18" charset="0"/>
            </a:endParaRPr>
          </a:p>
          <a:p>
            <a:r>
              <a:rPr lang="en-US" sz="800" dirty="0">
                <a:latin typeface="Times New Roman" pitchFamily="18" charset="0"/>
                <a:cs typeface="Times New Roman" pitchFamily="18" charset="0"/>
              </a:rPr>
              <a:t>Healthcare structures should:</a:t>
            </a:r>
          </a:p>
          <a:p>
            <a:r>
              <a:rPr lang="en-US" sz="800" dirty="0">
                <a:latin typeface="Times New Roman" pitchFamily="18" charset="0"/>
                <a:cs typeface="Times New Roman" pitchFamily="18" charset="0"/>
              </a:rPr>
              <a:t>• Reduce ready instances</a:t>
            </a:r>
          </a:p>
          <a:p>
            <a:r>
              <a:rPr lang="en-US" sz="800" dirty="0">
                <a:latin typeface="Times New Roman" pitchFamily="18" charset="0"/>
                <a:cs typeface="Times New Roman" pitchFamily="18" charset="0"/>
              </a:rPr>
              <a:t>• Expand community intellectual fitness offerings</a:t>
            </a:r>
          </a:p>
          <a:p>
            <a:r>
              <a:rPr lang="en-US" sz="800" dirty="0">
                <a:latin typeface="Times New Roman" pitchFamily="18" charset="0"/>
                <a:cs typeface="Times New Roman" pitchFamily="18" charset="0"/>
              </a:rPr>
              <a:t>• Increase funding for early intervention </a:t>
            </a:r>
            <a:r>
              <a:rPr lang="en-US" sz="800" dirty="0" err="1">
                <a:latin typeface="Times New Roman" pitchFamily="18" charset="0"/>
                <a:cs typeface="Times New Roman" pitchFamily="18" charset="0"/>
              </a:rPr>
              <a:t>programmes</a:t>
            </a:r>
            <a:endParaRPr lang="en-US" sz="800" dirty="0">
              <a:latin typeface="Times New Roman" pitchFamily="18" charset="0"/>
              <a:cs typeface="Times New Roman" pitchFamily="18" charset="0"/>
            </a:endParaRPr>
          </a:p>
          <a:p>
            <a:r>
              <a:rPr lang="en-US" sz="800" b="1" dirty="0">
                <a:latin typeface="Times New Roman" pitchFamily="18" charset="0"/>
                <a:cs typeface="Times New Roman" pitchFamily="18" charset="0"/>
              </a:rPr>
              <a:t>3. Promote preventive Mental Health Strategies</a:t>
            </a:r>
            <a:endParaRPr lang="en-US" sz="800" dirty="0">
              <a:latin typeface="Times New Roman" pitchFamily="18" charset="0"/>
              <a:cs typeface="Times New Roman" pitchFamily="18" charset="0"/>
            </a:endParaRPr>
          </a:p>
          <a:p>
            <a:r>
              <a:rPr lang="en-US" sz="800" dirty="0">
                <a:latin typeface="Times New Roman" pitchFamily="18" charset="0"/>
                <a:cs typeface="Times New Roman" pitchFamily="18" charset="0"/>
              </a:rPr>
              <a:t>Schools, universities and places of work have to implement:</a:t>
            </a:r>
          </a:p>
          <a:p>
            <a:r>
              <a:rPr lang="en-US" sz="800" dirty="0">
                <a:latin typeface="Times New Roman" pitchFamily="18" charset="0"/>
                <a:cs typeface="Times New Roman" pitchFamily="18" charset="0"/>
              </a:rPr>
              <a:t>• Mental fitness schooling</a:t>
            </a:r>
          </a:p>
          <a:p>
            <a:r>
              <a:rPr lang="en-US" sz="800" dirty="0">
                <a:latin typeface="Times New Roman" pitchFamily="18" charset="0"/>
                <a:cs typeface="Times New Roman" pitchFamily="18" charset="0"/>
              </a:rPr>
              <a:t>• Stress administration </a:t>
            </a:r>
            <a:r>
              <a:rPr lang="en-US" sz="800" dirty="0" err="1">
                <a:latin typeface="Times New Roman" pitchFamily="18" charset="0"/>
                <a:cs typeface="Times New Roman" pitchFamily="18" charset="0"/>
              </a:rPr>
              <a:t>programmes</a:t>
            </a:r>
            <a:endParaRPr lang="en-US" sz="800" dirty="0">
              <a:latin typeface="Times New Roman" pitchFamily="18" charset="0"/>
              <a:cs typeface="Times New Roman" pitchFamily="18" charset="0"/>
            </a:endParaRPr>
          </a:p>
          <a:p>
            <a:r>
              <a:rPr lang="en-US" sz="800" dirty="0">
                <a:latin typeface="Times New Roman" pitchFamily="18" charset="0"/>
                <a:cs typeface="Times New Roman" pitchFamily="18" charset="0"/>
              </a:rPr>
              <a:t>• Early screening initiatives</a:t>
            </a:r>
          </a:p>
          <a:p>
            <a:r>
              <a:rPr lang="en-US" sz="800" b="1" dirty="0">
                <a:latin typeface="Times New Roman" pitchFamily="18" charset="0"/>
                <a:cs typeface="Times New Roman" pitchFamily="18" charset="0"/>
              </a:rPr>
              <a:t>4. Increase Research Investment</a:t>
            </a:r>
            <a:endParaRPr lang="en-US" sz="800" dirty="0">
              <a:latin typeface="Times New Roman" pitchFamily="18" charset="0"/>
              <a:cs typeface="Times New Roman" pitchFamily="18" charset="0"/>
            </a:endParaRPr>
          </a:p>
          <a:p>
            <a:r>
              <a:rPr lang="en-US" sz="800" dirty="0">
                <a:latin typeface="Times New Roman" pitchFamily="18" charset="0"/>
                <a:cs typeface="Times New Roman" pitchFamily="18" charset="0"/>
              </a:rPr>
              <a:t>Further lookup is required into:</a:t>
            </a:r>
          </a:p>
          <a:p>
            <a:r>
              <a:rPr lang="en-US" sz="800" dirty="0">
                <a:latin typeface="Times New Roman" pitchFamily="18" charset="0"/>
                <a:cs typeface="Times New Roman" pitchFamily="18" charset="0"/>
              </a:rPr>
              <a:t>• Long-term effectiveness of digital treatment plans</a:t>
            </a:r>
          </a:p>
          <a:p>
            <a:r>
              <a:rPr lang="en-US" sz="800" dirty="0">
                <a:latin typeface="Times New Roman" pitchFamily="18" charset="0"/>
                <a:cs typeface="Times New Roman" pitchFamily="18" charset="0"/>
              </a:rPr>
              <a:t>• Anxiety in minority populations</a:t>
            </a:r>
          </a:p>
          <a:p>
            <a:r>
              <a:rPr lang="en-US" sz="800" dirty="0">
                <a:latin typeface="Times New Roman" pitchFamily="18" charset="0"/>
                <a:cs typeface="Times New Roman" pitchFamily="18" charset="0"/>
              </a:rPr>
              <a:t>• Prevention-focused interventions</a:t>
            </a:r>
          </a:p>
          <a:p>
            <a:r>
              <a:rPr lang="en-US" sz="800" b="1" dirty="0">
                <a:latin typeface="Times New Roman" pitchFamily="18" charset="0"/>
                <a:cs typeface="Times New Roman" pitchFamily="18" charset="0"/>
              </a:rPr>
              <a:t>5. Reduce Stigma</a:t>
            </a:r>
            <a:endParaRPr lang="en-US" sz="800" dirty="0">
              <a:latin typeface="Times New Roman" pitchFamily="18" charset="0"/>
              <a:cs typeface="Times New Roman" pitchFamily="18" charset="0"/>
            </a:endParaRPr>
          </a:p>
          <a:p>
            <a:r>
              <a:rPr lang="en-US" sz="800" dirty="0">
                <a:latin typeface="Times New Roman" pitchFamily="18" charset="0"/>
                <a:cs typeface="Times New Roman" pitchFamily="18" charset="0"/>
              </a:rPr>
              <a:t>Public fitness campaigns, must proceed by promoting:</a:t>
            </a:r>
          </a:p>
          <a:p>
            <a:r>
              <a:rPr lang="en-US" sz="800" dirty="0">
                <a:latin typeface="Times New Roman" pitchFamily="18" charset="0"/>
                <a:cs typeface="Times New Roman" pitchFamily="18" charset="0"/>
              </a:rPr>
              <a:t>• Mental fitness literacy</a:t>
            </a:r>
          </a:p>
          <a:p>
            <a:r>
              <a:rPr lang="en-US" sz="800" dirty="0">
                <a:latin typeface="Times New Roman" pitchFamily="18" charset="0"/>
                <a:cs typeface="Times New Roman" pitchFamily="18" charset="0"/>
              </a:rPr>
              <a:t>• Help-seeking </a:t>
            </a:r>
            <a:r>
              <a:rPr lang="en-US" sz="800" dirty="0" err="1">
                <a:latin typeface="Times New Roman" pitchFamily="18" charset="0"/>
                <a:cs typeface="Times New Roman" pitchFamily="18" charset="0"/>
              </a:rPr>
              <a:t>behaviour</a:t>
            </a:r>
            <a:endParaRPr lang="en-US" sz="800" dirty="0">
              <a:latin typeface="Times New Roman" pitchFamily="18" charset="0"/>
              <a:cs typeface="Times New Roman" pitchFamily="18" charset="0"/>
            </a:endParaRPr>
          </a:p>
          <a:p>
            <a:r>
              <a:rPr lang="en-US" sz="800" dirty="0">
                <a:latin typeface="Times New Roman" pitchFamily="18" charset="0"/>
                <a:cs typeface="Times New Roman" pitchFamily="18" charset="0"/>
              </a:rPr>
              <a:t>• Inclusive and non-discriminatory attitudes</a:t>
            </a:r>
          </a:p>
        </p:txBody>
      </p:sp>
      <p:pic>
        <p:nvPicPr>
          <p:cNvPr id="5" name="Picture 4" descr="Policy Development and Analysis in Public Secto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58524" y="457200"/>
            <a:ext cx="938284" cy="472372"/>
          </a:xfrm>
          <a:prstGeom prst="rect">
            <a:avLst/>
          </a:prstGeom>
          <a:noFill/>
          <a:ln>
            <a:noFill/>
          </a:ln>
        </p:spPr>
      </p:pic>
      <p:pic>
        <p:nvPicPr>
          <p:cNvPr id="6"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2967" y="5492087"/>
            <a:ext cx="762000" cy="6845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1658107" y="3202880"/>
            <a:ext cx="2333420" cy="1846659"/>
          </a:xfrm>
          <a:prstGeom prst="rect">
            <a:avLst/>
          </a:prstGeom>
          <a:solidFill>
            <a:schemeClr val="accent5">
              <a:lumMod val="40000"/>
              <a:lumOff val="60000"/>
            </a:schemeClr>
          </a:solidFill>
        </p:spPr>
        <p:txBody>
          <a:bodyPr wrap="square">
            <a:spAutoFit/>
          </a:bodyPr>
          <a:lstStyle/>
          <a:p>
            <a:pPr algn="just"/>
            <a:r>
              <a:rPr lang="en-US" sz="1000" b="1" dirty="0">
                <a:latin typeface="Times New Roman" pitchFamily="18" charset="0"/>
                <a:cs typeface="Times New Roman" pitchFamily="18" charset="0"/>
              </a:rPr>
              <a:t>Conclusion:</a:t>
            </a:r>
          </a:p>
          <a:p>
            <a:pPr algn="just"/>
            <a:r>
              <a:rPr lang="en-US" sz="800" dirty="0" err="1">
                <a:latin typeface="Times New Roman" pitchFamily="18" charset="0"/>
                <a:cs typeface="Times New Roman" pitchFamily="18" charset="0"/>
              </a:rPr>
              <a:t>Generalised</a:t>
            </a:r>
            <a:r>
              <a:rPr lang="en-US" sz="800" dirty="0">
                <a:latin typeface="Times New Roman" pitchFamily="18" charset="0"/>
                <a:cs typeface="Times New Roman" pitchFamily="18" charset="0"/>
              </a:rPr>
              <a:t> Anxiety Disorder has developed from being misunderstood and </a:t>
            </a:r>
            <a:r>
              <a:rPr lang="en-US" sz="800" dirty="0" err="1">
                <a:latin typeface="Times New Roman" pitchFamily="18" charset="0"/>
                <a:cs typeface="Times New Roman" pitchFamily="18" charset="0"/>
              </a:rPr>
              <a:t>stigmatised</a:t>
            </a:r>
            <a:r>
              <a:rPr lang="en-US" sz="800" dirty="0">
                <a:latin typeface="Times New Roman" pitchFamily="18" charset="0"/>
                <a:cs typeface="Times New Roman" pitchFamily="18" charset="0"/>
              </a:rPr>
              <a:t> to turning into recognized as a complicated and treatable intellectual fitness condition. Historical methods targeted on ethical </a:t>
            </a:r>
            <a:r>
              <a:rPr lang="en-US" sz="800" dirty="0" err="1">
                <a:latin typeface="Times New Roman" pitchFamily="18" charset="0"/>
                <a:cs typeface="Times New Roman" pitchFamily="18" charset="0"/>
              </a:rPr>
              <a:t>judgement</a:t>
            </a:r>
            <a:r>
              <a:rPr lang="en-US" sz="800" dirty="0">
                <a:latin typeface="Times New Roman" pitchFamily="18" charset="0"/>
                <a:cs typeface="Times New Roman" pitchFamily="18" charset="0"/>
              </a:rPr>
              <a:t> and institutional care, whereas current practice </a:t>
            </a:r>
            <a:r>
              <a:rPr lang="en-US" sz="800" dirty="0" err="1">
                <a:latin typeface="Times New Roman" pitchFamily="18" charset="0"/>
                <a:cs typeface="Times New Roman" pitchFamily="18" charset="0"/>
              </a:rPr>
              <a:t>emphasises</a:t>
            </a:r>
            <a:r>
              <a:rPr lang="en-US" sz="800" dirty="0">
                <a:latin typeface="Times New Roman" pitchFamily="18" charset="0"/>
                <a:cs typeface="Times New Roman" pitchFamily="18" charset="0"/>
              </a:rPr>
              <a:t> evidence based, person-</a:t>
            </a:r>
            <a:r>
              <a:rPr lang="en-US" sz="800" dirty="0" err="1">
                <a:latin typeface="Times New Roman" pitchFamily="18" charset="0"/>
                <a:cs typeface="Times New Roman" pitchFamily="18" charset="0"/>
              </a:rPr>
              <a:t>centred</a:t>
            </a:r>
            <a:r>
              <a:rPr lang="en-US" sz="800" dirty="0">
                <a:latin typeface="Times New Roman" pitchFamily="18" charset="0"/>
                <a:cs typeface="Times New Roman" pitchFamily="18" charset="0"/>
              </a:rPr>
              <a:t> treatment.</a:t>
            </a:r>
          </a:p>
          <a:p>
            <a:pPr algn="just"/>
            <a:r>
              <a:rPr lang="en-US" sz="800" dirty="0">
                <a:latin typeface="Times New Roman" pitchFamily="18" charset="0"/>
                <a:cs typeface="Times New Roman" pitchFamily="18" charset="0"/>
              </a:rPr>
              <a:t>Despite sizable progress, challenges continue to be concerning accessibility, inequality, and old-fashioned coverage frameworks. Future coverage and practice have to </a:t>
            </a:r>
            <a:r>
              <a:rPr lang="en-US" sz="800" dirty="0" err="1">
                <a:latin typeface="Times New Roman" pitchFamily="18" charset="0"/>
                <a:cs typeface="Times New Roman" pitchFamily="18" charset="0"/>
              </a:rPr>
              <a:t>prioritise</a:t>
            </a:r>
            <a:r>
              <a:rPr lang="en-US" sz="800" dirty="0">
                <a:latin typeface="Times New Roman" pitchFamily="18" charset="0"/>
                <a:cs typeface="Times New Roman" pitchFamily="18" charset="0"/>
              </a:rPr>
              <a:t> inclusivity, innovation, and early intervention to enhance consequences for persons residing with GAD.</a:t>
            </a:r>
          </a:p>
        </p:txBody>
      </p:sp>
      <p:pic>
        <p:nvPicPr>
          <p:cNvPr id="8" name="Picture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26005" y="5049539"/>
            <a:ext cx="797623" cy="5173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Rectangle 9"/>
          <p:cNvSpPr/>
          <p:nvPr/>
        </p:nvSpPr>
        <p:spPr>
          <a:xfrm>
            <a:off x="842657" y="1352058"/>
            <a:ext cx="3139771" cy="1754326"/>
          </a:xfrm>
          <a:prstGeom prst="rect">
            <a:avLst/>
          </a:prstGeom>
          <a:solidFill>
            <a:schemeClr val="accent4">
              <a:lumMod val="40000"/>
              <a:lumOff val="60000"/>
            </a:schemeClr>
          </a:solidFill>
        </p:spPr>
        <p:txBody>
          <a:bodyPr wrap="square">
            <a:spAutoFit/>
          </a:bodyPr>
          <a:lstStyle/>
          <a:p>
            <a:pPr algn="just"/>
            <a:r>
              <a:rPr lang="en-US" sz="1000" b="1" dirty="0">
                <a:latin typeface="Times New Roman" pitchFamily="18" charset="0"/>
                <a:cs typeface="Times New Roman" pitchFamily="18" charset="0"/>
              </a:rPr>
              <a:t>4-Evolution of Attitudes and Social Perceptions</a:t>
            </a:r>
            <a:endParaRPr lang="en-US" sz="1000" dirty="0">
              <a:latin typeface="Times New Roman" pitchFamily="18" charset="0"/>
              <a:cs typeface="Times New Roman" pitchFamily="18" charset="0"/>
            </a:endParaRPr>
          </a:p>
          <a:p>
            <a:pPr algn="just"/>
            <a:r>
              <a:rPr lang="en-US" sz="1000" b="1" dirty="0">
                <a:latin typeface="Times New Roman" pitchFamily="18" charset="0"/>
                <a:cs typeface="Times New Roman" pitchFamily="18" charset="0"/>
              </a:rPr>
              <a:t>Historical Stigma</a:t>
            </a:r>
          </a:p>
          <a:p>
            <a:pPr algn="just"/>
            <a:r>
              <a:rPr lang="en-US" sz="800" dirty="0">
                <a:latin typeface="Times New Roman" pitchFamily="18" charset="0"/>
                <a:cs typeface="Times New Roman" pitchFamily="18" charset="0"/>
              </a:rPr>
              <a:t>Historically, people experiencing anxiousness had been regularly </a:t>
            </a:r>
            <a:r>
              <a:rPr lang="en-US" sz="800" dirty="0" err="1">
                <a:latin typeface="Times New Roman" pitchFamily="18" charset="0"/>
                <a:cs typeface="Times New Roman" pitchFamily="18" charset="0"/>
              </a:rPr>
              <a:t>labelled</a:t>
            </a:r>
            <a:r>
              <a:rPr lang="en-US" sz="800" dirty="0">
                <a:latin typeface="Times New Roman" pitchFamily="18" charset="0"/>
                <a:cs typeface="Times New Roman" pitchFamily="18" charset="0"/>
              </a:rPr>
              <a:t> as weak, unstable, or incapable. Social stigma discouraged help seeking </a:t>
            </a:r>
            <a:r>
              <a:rPr lang="en-US" sz="800" dirty="0" err="1">
                <a:latin typeface="Times New Roman" pitchFamily="18" charset="0"/>
                <a:cs typeface="Times New Roman" pitchFamily="18" charset="0"/>
              </a:rPr>
              <a:t>behaviour</a:t>
            </a:r>
            <a:r>
              <a:rPr lang="en-US" sz="800" dirty="0">
                <a:latin typeface="Times New Roman" pitchFamily="18" charset="0"/>
                <a:cs typeface="Times New Roman" pitchFamily="18" charset="0"/>
              </a:rPr>
              <a:t>, and contributed to discrimination.</a:t>
            </a:r>
          </a:p>
          <a:p>
            <a:pPr algn="just"/>
            <a:r>
              <a:rPr lang="en-US" sz="800" b="1" dirty="0">
                <a:latin typeface="Times New Roman" pitchFamily="18" charset="0"/>
                <a:cs typeface="Times New Roman" pitchFamily="18" charset="0"/>
              </a:rPr>
              <a:t>Contemporary Attitudes</a:t>
            </a:r>
          </a:p>
          <a:p>
            <a:pPr algn="just"/>
            <a:r>
              <a:rPr lang="en-US" sz="800" dirty="0">
                <a:latin typeface="Times New Roman" pitchFamily="18" charset="0"/>
                <a:cs typeface="Times New Roman" pitchFamily="18" charset="0"/>
              </a:rPr>
              <a:t>Public focus campaigns and intellectual fitness advocacy have elevated the appreciation of anxiety disorders. However, stigma stays present, specifically in workplaces, academic settings, and minority communities.</a:t>
            </a:r>
          </a:p>
          <a:p>
            <a:pPr algn="just"/>
            <a:r>
              <a:rPr lang="en-US" sz="800" dirty="0">
                <a:latin typeface="Times New Roman" pitchFamily="18" charset="0"/>
                <a:cs typeface="Times New Roman" pitchFamily="18" charset="0"/>
              </a:rPr>
              <a:t>Younger generations reveal larger openness in the direction of discussing intellectual health, even though obstacles to getting access to help persist.</a:t>
            </a:r>
          </a:p>
        </p:txBody>
      </p:sp>
      <p:pic>
        <p:nvPicPr>
          <p:cNvPr id="11"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69267" y="1352058"/>
            <a:ext cx="373390" cy="17356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32525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1345442" y="717858"/>
            <a:ext cx="6750884" cy="55399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b="1" i="0" u="none" strike="noStrike" cap="none" normalizeH="0" baseline="0" dirty="0">
                <a:ln>
                  <a:noFill/>
                </a:ln>
                <a:solidFill>
                  <a:schemeClr val="tx1"/>
                </a:solidFill>
                <a:effectLst/>
                <a:latin typeface="Times New Roman" pitchFamily="18" charset="0"/>
                <a:cs typeface="Times New Roman"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Times New Roman" pitchFamily="18" charset="0"/>
                <a:cs typeface="Times New Roman" pitchFamily="18" charset="0"/>
              </a:rPr>
              <a:t>BACP News Article. (2026). </a:t>
            </a:r>
            <a:r>
              <a:rPr kumimoji="0" lang="en-US" sz="1400" b="0" i="1" u="none" strike="noStrike" cap="none" normalizeH="0" baseline="0" dirty="0">
                <a:ln>
                  <a:noFill/>
                </a:ln>
                <a:solidFill>
                  <a:schemeClr val="tx1"/>
                </a:solidFill>
                <a:effectLst/>
                <a:latin typeface="Times New Roman" pitchFamily="18" charset="0"/>
                <a:cs typeface="Times New Roman" pitchFamily="18" charset="0"/>
              </a:rPr>
              <a:t>Outdated and not fit for purpose: Urgent review of NICE anxiety guideline needed.</a:t>
            </a:r>
            <a:r>
              <a:rPr kumimoji="0" lang="en-US" sz="1400" b="0" i="0" u="none" strike="noStrike" cap="none" normalizeH="0" baseline="0" dirty="0">
                <a:ln>
                  <a:noFill/>
                </a:ln>
                <a:solidFill>
                  <a:schemeClr val="tx1"/>
                </a:solidFill>
                <a:effectLst/>
                <a:latin typeface="Times New Roman" pitchFamily="18" charset="0"/>
                <a:cs typeface="Times New Roman" pitchFamily="18" charset="0"/>
              </a:rPr>
              <a:t> Available at: </a:t>
            </a:r>
            <a:r>
              <a:rPr kumimoji="0" lang="en-US" sz="1400" b="0" i="0" u="none" strike="noStrike" cap="none" normalizeH="0" baseline="0" dirty="0">
                <a:ln>
                  <a:noFill/>
                </a:ln>
                <a:solidFill>
                  <a:schemeClr val="tx1"/>
                </a:solidFill>
                <a:effectLst/>
                <a:latin typeface="Times New Roman" pitchFamily="18" charset="0"/>
                <a:cs typeface="Times New Roman" pitchFamily="18" charset="0"/>
                <a:hlinkClick r:id="rId2"/>
              </a:rPr>
              <a:t>https://www.bacp.co.uk/news/news-from-bacp/2026/17-march-outdated-not-fit-for-purpose-urgent-review-of-nice-anxiety-guideline-needed/</a:t>
            </a:r>
            <a:endParaRPr kumimoji="0" lang="en-US" sz="14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err="1">
                <a:ln>
                  <a:noFill/>
                </a:ln>
                <a:solidFill>
                  <a:schemeClr val="tx1"/>
                </a:solidFill>
                <a:effectLst/>
                <a:latin typeface="Times New Roman" pitchFamily="18" charset="0"/>
                <a:cs typeface="Times New Roman" pitchFamily="18" charset="0"/>
              </a:rPr>
              <a:t>Bandelow</a:t>
            </a:r>
            <a:r>
              <a:rPr kumimoji="0" lang="en-US" sz="1400" b="0" i="0" u="none" strike="noStrike" cap="none" normalizeH="0" baseline="0" dirty="0">
                <a:ln>
                  <a:noFill/>
                </a:ln>
                <a:solidFill>
                  <a:schemeClr val="tx1"/>
                </a:solidFill>
                <a:effectLst/>
                <a:latin typeface="Times New Roman" pitchFamily="18" charset="0"/>
                <a:cs typeface="Times New Roman" pitchFamily="18" charset="0"/>
              </a:rPr>
              <a:t>, B., Werner, A. M., Kopp, I., et al. (2022). </a:t>
            </a:r>
            <a:r>
              <a:rPr kumimoji="0" lang="en-US" sz="1400" b="0" i="1" u="none" strike="noStrike" cap="none" normalizeH="0" baseline="0" dirty="0">
                <a:ln>
                  <a:noFill/>
                </a:ln>
                <a:solidFill>
                  <a:schemeClr val="tx1"/>
                </a:solidFill>
                <a:effectLst/>
                <a:latin typeface="Times New Roman" pitchFamily="18" charset="0"/>
                <a:cs typeface="Times New Roman" pitchFamily="18" charset="0"/>
              </a:rPr>
              <a:t>The German guidelines for the treatment of anxiety disorders: First revision</a:t>
            </a:r>
            <a:r>
              <a:rPr kumimoji="0" lang="en-US" sz="1400" b="0" i="0" u="none" strike="noStrike" cap="none" normalizeH="0" baseline="0" dirty="0">
                <a:ln>
                  <a:noFill/>
                </a:ln>
                <a:solidFill>
                  <a:schemeClr val="tx1"/>
                </a:solidFill>
                <a:effectLst/>
                <a:latin typeface="Times New Roman" pitchFamily="18" charset="0"/>
                <a:cs typeface="Times New Roman" pitchFamily="18" charset="0"/>
              </a:rPr>
              <a:t>. European Archives of Psychiatry and Clinical Neuroscience, 272, 571–582. Available at: </a:t>
            </a:r>
            <a:r>
              <a:rPr kumimoji="0" lang="en-US" sz="1400" b="0" i="0" u="none" strike="noStrike" cap="none" normalizeH="0" baseline="0" dirty="0">
                <a:ln>
                  <a:noFill/>
                </a:ln>
                <a:solidFill>
                  <a:schemeClr val="tx1"/>
                </a:solidFill>
                <a:effectLst/>
                <a:latin typeface="Times New Roman" pitchFamily="18" charset="0"/>
                <a:cs typeface="Times New Roman" pitchFamily="18" charset="0"/>
                <a:hlinkClick r:id="rId3"/>
              </a:rPr>
              <a:t>https://link.springer.com/article/10.1007/s00406-021-01324-1</a:t>
            </a:r>
            <a:endParaRPr kumimoji="0" lang="en-US" sz="14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Times New Roman" pitchFamily="18" charset="0"/>
                <a:cs typeface="Times New Roman" pitchFamily="18" charset="0"/>
              </a:rPr>
              <a:t>BMJ Best Practice. (2026). </a:t>
            </a:r>
            <a:r>
              <a:rPr kumimoji="0" lang="en-US" sz="1400" b="0" i="1" u="none" strike="noStrike" cap="none" normalizeH="0" baseline="0" dirty="0" err="1">
                <a:ln>
                  <a:noFill/>
                </a:ln>
                <a:solidFill>
                  <a:schemeClr val="tx1"/>
                </a:solidFill>
                <a:effectLst/>
                <a:latin typeface="Times New Roman" pitchFamily="18" charset="0"/>
                <a:cs typeface="Times New Roman" pitchFamily="18" charset="0"/>
              </a:rPr>
              <a:t>Generalised</a:t>
            </a:r>
            <a:r>
              <a:rPr kumimoji="0" lang="en-US" sz="1400" b="0" i="1" u="none" strike="noStrike" cap="none" normalizeH="0" baseline="0" dirty="0">
                <a:ln>
                  <a:noFill/>
                </a:ln>
                <a:solidFill>
                  <a:schemeClr val="tx1"/>
                </a:solidFill>
                <a:effectLst/>
                <a:latin typeface="Times New Roman" pitchFamily="18" charset="0"/>
                <a:cs typeface="Times New Roman" pitchFamily="18" charset="0"/>
              </a:rPr>
              <a:t> anxiety disorder.</a:t>
            </a:r>
            <a:r>
              <a:rPr kumimoji="0" lang="en-US" sz="1400" b="0" i="0" u="none" strike="noStrike" cap="none" normalizeH="0" baseline="0" dirty="0">
                <a:ln>
                  <a:noFill/>
                </a:ln>
                <a:solidFill>
                  <a:schemeClr val="tx1"/>
                </a:solidFill>
                <a:effectLst/>
                <a:latin typeface="Times New Roman" pitchFamily="18" charset="0"/>
                <a:cs typeface="Times New Roman" pitchFamily="18" charset="0"/>
              </a:rPr>
              <a:t> Available at: </a:t>
            </a:r>
            <a:r>
              <a:rPr kumimoji="0" lang="en-US" sz="1400" b="0" i="0" u="none" strike="noStrike" cap="none" normalizeH="0" baseline="0" dirty="0">
                <a:ln>
                  <a:noFill/>
                </a:ln>
                <a:solidFill>
                  <a:schemeClr val="tx1"/>
                </a:solidFill>
                <a:effectLst/>
                <a:latin typeface="Times New Roman" pitchFamily="18" charset="0"/>
                <a:cs typeface="Times New Roman" pitchFamily="18" charset="0"/>
                <a:hlinkClick r:id="rId4"/>
              </a:rPr>
              <a:t>https://bestpractice.bmj.com/topics/en-gb/120</a:t>
            </a:r>
            <a:endParaRPr kumimoji="0" lang="en-US" sz="14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Times New Roman" pitchFamily="18" charset="0"/>
                <a:cs typeface="Times New Roman" pitchFamily="18" charset="0"/>
              </a:rPr>
              <a:t>National Institute for Health and Care Excellence. (2020). </a:t>
            </a:r>
            <a:r>
              <a:rPr kumimoji="0" lang="en-US" sz="1400" b="0" i="1" u="none" strike="noStrike" cap="none" normalizeH="0" baseline="0" dirty="0" err="1">
                <a:ln>
                  <a:noFill/>
                </a:ln>
                <a:solidFill>
                  <a:schemeClr val="tx1"/>
                </a:solidFill>
                <a:effectLst/>
                <a:latin typeface="Times New Roman" pitchFamily="18" charset="0"/>
                <a:cs typeface="Times New Roman" pitchFamily="18" charset="0"/>
              </a:rPr>
              <a:t>Generalised</a:t>
            </a:r>
            <a:r>
              <a:rPr kumimoji="0" lang="en-US" sz="1400" b="0" i="1" u="none" strike="noStrike" cap="none" normalizeH="0" baseline="0" dirty="0">
                <a:ln>
                  <a:noFill/>
                </a:ln>
                <a:solidFill>
                  <a:schemeClr val="tx1"/>
                </a:solidFill>
                <a:effectLst/>
                <a:latin typeface="Times New Roman" pitchFamily="18" charset="0"/>
                <a:cs typeface="Times New Roman" pitchFamily="18" charset="0"/>
              </a:rPr>
              <a:t> anxiety disorder and panic disorder in adults: Management (CG113).</a:t>
            </a:r>
            <a:r>
              <a:rPr kumimoji="0" lang="en-US" sz="1400" b="0" i="0" u="none" strike="noStrike" cap="none" normalizeH="0" baseline="0" dirty="0">
                <a:ln>
                  <a:noFill/>
                </a:ln>
                <a:solidFill>
                  <a:schemeClr val="tx1"/>
                </a:solidFill>
                <a:effectLst/>
                <a:latin typeface="Times New Roman" pitchFamily="18" charset="0"/>
                <a:cs typeface="Times New Roman" pitchFamily="18" charset="0"/>
              </a:rPr>
              <a:t> Available at: </a:t>
            </a:r>
            <a:r>
              <a:rPr kumimoji="0" lang="en-US" sz="1400" b="0" i="0" u="none" strike="noStrike" cap="none" normalizeH="0" baseline="0" dirty="0">
                <a:ln>
                  <a:noFill/>
                </a:ln>
                <a:solidFill>
                  <a:schemeClr val="tx1"/>
                </a:solidFill>
                <a:effectLst/>
                <a:latin typeface="Times New Roman" pitchFamily="18" charset="0"/>
                <a:cs typeface="Times New Roman" pitchFamily="18" charset="0"/>
                <a:hlinkClick r:id="rId5"/>
              </a:rPr>
              <a:t>https://www.nice.org.uk/guidance/cg113</a:t>
            </a:r>
            <a:endParaRPr kumimoji="0" lang="en-US" sz="14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Times New Roman" pitchFamily="18" charset="0"/>
                <a:cs typeface="Times New Roman" pitchFamily="18" charset="0"/>
              </a:rPr>
              <a:t>Rethink Mental Illness. (2026). </a:t>
            </a:r>
            <a:r>
              <a:rPr kumimoji="0" lang="en-US" sz="1400" b="0" i="1" u="none" strike="noStrike" cap="none" normalizeH="0" baseline="0" dirty="0">
                <a:ln>
                  <a:noFill/>
                </a:ln>
                <a:solidFill>
                  <a:schemeClr val="tx1"/>
                </a:solidFill>
                <a:effectLst/>
                <a:latin typeface="Times New Roman" pitchFamily="18" charset="0"/>
                <a:cs typeface="Times New Roman" pitchFamily="18" charset="0"/>
              </a:rPr>
              <a:t>We back new campaign calling for NICE to update anxiety guidelines.</a:t>
            </a:r>
            <a:r>
              <a:rPr kumimoji="0" lang="en-US" sz="1400" b="0" i="0" u="none" strike="noStrike" cap="none" normalizeH="0" baseline="0" dirty="0">
                <a:ln>
                  <a:noFill/>
                </a:ln>
                <a:solidFill>
                  <a:schemeClr val="tx1"/>
                </a:solidFill>
                <a:effectLst/>
                <a:latin typeface="Times New Roman" pitchFamily="18" charset="0"/>
                <a:cs typeface="Times New Roman" pitchFamily="18" charset="0"/>
              </a:rPr>
              <a:t> Available at: </a:t>
            </a:r>
            <a:r>
              <a:rPr kumimoji="0" lang="en-US" sz="1400" b="0" i="0" u="none" strike="noStrike" cap="none" normalizeH="0" baseline="0" dirty="0">
                <a:ln>
                  <a:noFill/>
                </a:ln>
                <a:solidFill>
                  <a:schemeClr val="tx1"/>
                </a:solidFill>
                <a:effectLst/>
                <a:latin typeface="Times New Roman" pitchFamily="18" charset="0"/>
                <a:cs typeface="Times New Roman" pitchFamily="18" charset="0"/>
                <a:hlinkClick r:id="rId6"/>
              </a:rPr>
              <a:t>https://www.rethink.org/news-and-stories/media-centre/2026/02/we-back-new-campaign-calling-for-nice-to-update-anxiety-guidelines/</a:t>
            </a:r>
            <a:endParaRPr kumimoji="0" lang="en-US" sz="14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err="1">
                <a:ln>
                  <a:noFill/>
                </a:ln>
                <a:solidFill>
                  <a:schemeClr val="tx1"/>
                </a:solidFill>
                <a:effectLst/>
                <a:latin typeface="Times New Roman" pitchFamily="18" charset="0"/>
                <a:cs typeface="Times New Roman" pitchFamily="18" charset="0"/>
              </a:rPr>
              <a:t>Slee</a:t>
            </a:r>
            <a:r>
              <a:rPr kumimoji="0" lang="en-US" sz="1400" b="0" i="0" u="none" strike="noStrike" cap="none" normalizeH="0" baseline="0" dirty="0">
                <a:ln>
                  <a:noFill/>
                </a:ln>
                <a:solidFill>
                  <a:schemeClr val="tx1"/>
                </a:solidFill>
                <a:effectLst/>
                <a:latin typeface="Times New Roman" pitchFamily="18" charset="0"/>
                <a:cs typeface="Times New Roman" pitchFamily="18" charset="0"/>
              </a:rPr>
              <a:t>, A., Nazareth, I., Freemantle, N., &amp; </a:t>
            </a:r>
            <a:r>
              <a:rPr kumimoji="0" lang="en-US" sz="1400" b="0" i="0" u="none" strike="noStrike" cap="none" normalizeH="0" baseline="0" dirty="0" err="1">
                <a:ln>
                  <a:noFill/>
                </a:ln>
                <a:solidFill>
                  <a:schemeClr val="tx1"/>
                </a:solidFill>
                <a:effectLst/>
                <a:latin typeface="Times New Roman" pitchFamily="18" charset="0"/>
                <a:cs typeface="Times New Roman" pitchFamily="18" charset="0"/>
              </a:rPr>
              <a:t>Horsfall</a:t>
            </a:r>
            <a:r>
              <a:rPr kumimoji="0" lang="en-US" sz="1400" b="0" i="0" u="none" strike="noStrike" cap="none" normalizeH="0" baseline="0" dirty="0">
                <a:ln>
                  <a:noFill/>
                </a:ln>
                <a:solidFill>
                  <a:schemeClr val="tx1"/>
                </a:solidFill>
                <a:effectLst/>
                <a:latin typeface="Times New Roman" pitchFamily="18" charset="0"/>
                <a:cs typeface="Times New Roman" pitchFamily="18" charset="0"/>
              </a:rPr>
              <a:t>, L. (2021). </a:t>
            </a:r>
            <a:r>
              <a:rPr kumimoji="0" lang="en-US" sz="1400" b="0" i="1" u="none" strike="noStrike" cap="none" normalizeH="0" baseline="0" dirty="0">
                <a:ln>
                  <a:noFill/>
                </a:ln>
                <a:solidFill>
                  <a:schemeClr val="tx1"/>
                </a:solidFill>
                <a:effectLst/>
                <a:latin typeface="Times New Roman" pitchFamily="18" charset="0"/>
                <a:cs typeface="Times New Roman" pitchFamily="18" charset="0"/>
              </a:rPr>
              <a:t>Trends in </a:t>
            </a:r>
            <a:r>
              <a:rPr kumimoji="0" lang="en-US" sz="1400" b="0" i="1" u="none" strike="noStrike" cap="none" normalizeH="0" baseline="0" dirty="0" err="1">
                <a:ln>
                  <a:noFill/>
                </a:ln>
                <a:solidFill>
                  <a:schemeClr val="tx1"/>
                </a:solidFill>
                <a:effectLst/>
                <a:latin typeface="Times New Roman" pitchFamily="18" charset="0"/>
                <a:cs typeface="Times New Roman" pitchFamily="18" charset="0"/>
              </a:rPr>
              <a:t>generalised</a:t>
            </a:r>
            <a:r>
              <a:rPr kumimoji="0" lang="en-US" sz="1400" b="0" i="1" u="none" strike="noStrike" cap="none" normalizeH="0" baseline="0" dirty="0">
                <a:ln>
                  <a:noFill/>
                </a:ln>
                <a:solidFill>
                  <a:schemeClr val="tx1"/>
                </a:solidFill>
                <a:effectLst/>
                <a:latin typeface="Times New Roman" pitchFamily="18" charset="0"/>
                <a:cs typeface="Times New Roman" pitchFamily="18" charset="0"/>
              </a:rPr>
              <a:t> anxiety disorders and symptoms in primary care: UK population-based cohort study</a:t>
            </a:r>
            <a:r>
              <a:rPr kumimoji="0" lang="en-US" sz="1400" b="0" i="0" u="none" strike="noStrike" cap="none" normalizeH="0" baseline="0" dirty="0">
                <a:ln>
                  <a:noFill/>
                </a:ln>
                <a:solidFill>
                  <a:schemeClr val="tx1"/>
                </a:solidFill>
                <a:effectLst/>
                <a:latin typeface="Times New Roman" pitchFamily="18" charset="0"/>
                <a:cs typeface="Times New Roman" pitchFamily="18" charset="0"/>
              </a:rPr>
              <a:t>. The British Journal of Psychiatry, 218(3), 158–164. Available at: </a:t>
            </a:r>
            <a:r>
              <a:rPr kumimoji="0" lang="en-US" sz="1400" b="0" i="0" u="none" strike="noStrike" cap="none" normalizeH="0" baseline="0" dirty="0">
                <a:ln>
                  <a:noFill/>
                </a:ln>
                <a:solidFill>
                  <a:schemeClr val="tx1"/>
                </a:solidFill>
                <a:effectLst/>
                <a:latin typeface="Times New Roman" pitchFamily="18" charset="0"/>
                <a:cs typeface="Times New Roman" pitchFamily="18" charset="0"/>
                <a:hlinkClick r:id="rId7"/>
              </a:rPr>
              <a:t>https://www.cambridge.org/core/journals/the-british-journal-of-psychiatry/article/trends-in-generalised-anxiety-disorders-and-symptoms-in-primary-care-uk-populationbased-cohort-study/5A04D331090B1CFB889ECDA8B8250D51</a:t>
            </a:r>
            <a:endParaRPr kumimoji="0" lang="en-US" sz="14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Times New Roman" pitchFamily="18" charset="0"/>
                <a:cs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400" b="0" i="0" u="none" strike="noStrike" cap="none" normalizeH="0" baseline="0" dirty="0">
              <a:ln>
                <a:noFill/>
              </a:ln>
              <a:solidFill>
                <a:schemeClr val="tx1"/>
              </a:solidFill>
              <a:effectLst/>
              <a:latin typeface="Times New Roman" pitchFamily="18" charset="0"/>
              <a:cs typeface="Times New Roman" pitchFamily="18" charset="0"/>
            </a:endParaRPr>
          </a:p>
        </p:txBody>
      </p:sp>
      <p:pic>
        <p:nvPicPr>
          <p:cNvPr id="1028" name="Picture 4" descr="https://openaiassets.blob.core.windows.net/$web/chatgpt/filled-plus-icon.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55575" y="1617663"/>
            <a:ext cx="457200" cy="457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488137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re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230</TotalTime>
  <Words>1339</Words>
  <Application>Microsoft Office PowerPoint</Application>
  <PresentationFormat>On-screen Show (4:3)</PresentationFormat>
  <Paragraphs>128</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Franklin Gothic Book</vt:lpstr>
      <vt:lpstr>Franklin Gothic Medium</vt:lpstr>
      <vt:lpstr>Times New Roman</vt:lpstr>
      <vt:lpstr>Wingdings 2</vt:lpstr>
      <vt:lpstr>Trek</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Self</dc:creator>
  <cp:lastModifiedBy>Arlia Ali (2330094)</cp:lastModifiedBy>
  <cp:revision>33</cp:revision>
  <dcterms:created xsi:type="dcterms:W3CDTF">2026-05-23T17:41:25Z</dcterms:created>
  <dcterms:modified xsi:type="dcterms:W3CDTF">2026-06-24T09:12:30Z</dcterms:modified>
</cp:coreProperties>
</file>