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8" r:id="rId11"/>
    <p:sldId id="265" r:id="rId12"/>
    <p:sldId id="266"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58800" autoAdjust="0"/>
  </p:normalViewPr>
  <p:slideViewPr>
    <p:cSldViewPr snapToGrid="0">
      <p:cViewPr varScale="1">
        <p:scale>
          <a:sx n="67" d="100"/>
          <a:sy n="67" d="100"/>
        </p:scale>
        <p:origin x="14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FC4AD1-D902-4288-B3B7-D4ECF720A6E4}" type="datetimeFigureOut">
              <a:rPr lang="en-GB" smtClean="0"/>
              <a:t>12/07/2022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C3927-1E4C-429D-9219-3C4114533A55}" type="slidenum">
              <a:rPr lang="en-GB" smtClean="0"/>
              <a:t>‹#›</a:t>
            </a:fld>
            <a:endParaRPr lang="en-GB"/>
          </a:p>
        </p:txBody>
      </p:sp>
    </p:spTree>
    <p:extLst>
      <p:ext uri="{BB962C8B-B14F-4D97-AF65-F5344CB8AC3E}">
        <p14:creationId xmlns:p14="http://schemas.microsoft.com/office/powerpoint/2010/main" val="810961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reading this chapter you will be familiar with the following:</a:t>
            </a:r>
          </a:p>
          <a:p>
            <a:endParaRPr lang="en-GB" dirty="0"/>
          </a:p>
          <a:p>
            <a:r>
              <a:rPr lang="en-GB" dirty="0"/>
              <a:t>▸ The basic postulates of the neoclassical economic worldview on “general” resource scarcity.</a:t>
            </a:r>
          </a:p>
          <a:p>
            <a:r>
              <a:rPr lang="en-GB" dirty="0"/>
              <a:t>▸ The neoclassical responses to the Malthusian worldviews on limits to growth.</a:t>
            </a:r>
          </a:p>
          <a:p>
            <a:r>
              <a:rPr lang="en-GB" dirty="0"/>
              <a:t>▸ The empirical evidence for impending natural resource scarcity and economic growth.</a:t>
            </a:r>
          </a:p>
          <a:p>
            <a:r>
              <a:rPr lang="en-GB" dirty="0"/>
              <a:t>▸ The examining of associations of economic growth, the environment, and population:</a:t>
            </a:r>
          </a:p>
          <a:p>
            <a:r>
              <a:rPr lang="en-GB" dirty="0"/>
              <a:t>the environmental Kuznets curve (EKC)</a:t>
            </a:r>
          </a:p>
          <a:p>
            <a:r>
              <a:rPr lang="en-GB" dirty="0"/>
              <a:t>the theory of demographic transition</a:t>
            </a:r>
          </a:p>
          <a:p>
            <a:r>
              <a:rPr lang="en-GB" dirty="0"/>
              <a:t>the microeconomic theory of human fertility: cost of children, human capital, fertility, and income.</a:t>
            </a:r>
          </a:p>
          <a:p>
            <a:r>
              <a:rPr lang="en-GB" dirty="0"/>
              <a:t>▸ The policy implications of the neoclassical worldviews on population and the environment.</a:t>
            </a:r>
          </a:p>
          <a:p>
            <a:r>
              <a:rPr lang="en-GB" dirty="0"/>
              <a:t>▸ Critical assessments of the neoclassical worldviews on population, environment, and economic growth.</a:t>
            </a:r>
          </a:p>
          <a:p>
            <a:r>
              <a:rPr lang="en-GB" dirty="0"/>
              <a:t>THIS CHAPTER is also about the long view of the future of humanity and the biosphere. In direct contradiction of the Malthusians’ worldview, the neoclassical economists appear to portray themselves as “eternal optimists.” Their optimism is grounded on their unwavering beliefs in continued human ingenuity, the smooth functioning of the market system, and the possibilities for unabated technological progress. This chapter presents the theoretical arguments for the neoclassical worldview on resource scarcity and economic growth—an extension of the subject matter addressed in Chapter 1. It also provides the formal neoclassical responses to the Malthusian prognosis of impending doom. Furthermore, the chapter includes critical appraisal of the neoclassical responses to the Malthusians’ worldview on scarcity and growth.</a:t>
            </a:r>
          </a:p>
          <a:p>
            <a:endParaRPr lang="en-GB" dirty="0"/>
          </a:p>
        </p:txBody>
      </p:sp>
      <p:sp>
        <p:nvSpPr>
          <p:cNvPr id="4" name="Slide Number Placeholder 3"/>
          <p:cNvSpPr>
            <a:spLocks noGrp="1"/>
          </p:cNvSpPr>
          <p:nvPr>
            <p:ph type="sldNum" sz="quarter" idx="5"/>
          </p:nvPr>
        </p:nvSpPr>
        <p:spPr/>
        <p:txBody>
          <a:bodyPr/>
          <a:lstStyle/>
          <a:p>
            <a:fld id="{1BEC3927-1E4C-429D-9219-3C4114533A55}" type="slidenum">
              <a:rPr lang="en-GB" smtClean="0"/>
              <a:t>2</a:t>
            </a:fld>
            <a:endParaRPr lang="en-GB"/>
          </a:p>
        </p:txBody>
      </p:sp>
    </p:spTree>
    <p:extLst>
      <p:ext uri="{BB962C8B-B14F-4D97-AF65-F5344CB8AC3E}">
        <p14:creationId xmlns:p14="http://schemas.microsoft.com/office/powerpoint/2010/main" val="1318353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preceding chapter we explored the perspectives on limits to growth put forward by scholars from various Malthusian persuasions. These perspectives evolved over time to reflect shifts in society’s understanding of the natural environment, social and cultural conditions, institutional capacity and setting, and technology. In general, Malthusians share the belief that biophysical limits are real and ultimately constrain humans’ material progress, or limits to “economic growth” as it is conventionally understood. Thus, in general, Malthusians have a rather pessimistic outlook on the future material progress of humanity, and their policy prescriptions to avoid pending catastrophe may appear, if not draconian, quite coercive to some. For Malthusians, “business as usual” is a flawed and dangerous policy option for adequately addressing emerging major environmental threats and long-term resource adequacy.</a:t>
            </a:r>
          </a:p>
          <a:p>
            <a:endParaRPr lang="en-GB" dirty="0"/>
          </a:p>
          <a:p>
            <a:r>
              <a:rPr lang="en-GB" dirty="0"/>
              <a:t>This chapter examines the scarcity and growth paradigm of neoclassical (mainstream) economics. Unlike Malthusians, proponents of the neoclassical school of thought are known for their optimistic outlook on the economic progress of human society. It should be noted that this outlook represents a departure from their predecessors, the classical economists, who were known for their “dismal” worldview. As will be evident throughout this chapter, it is not difficult to find out why mainstream economists are such an optimistic bunch once their core assumptions about human institutions and technology are understood. Specifically, what are these assumptions?</a:t>
            </a:r>
          </a:p>
          <a:p>
            <a:endParaRPr lang="en-GB" dirty="0"/>
          </a:p>
          <a:p>
            <a:r>
              <a:rPr lang="en-GB" dirty="0"/>
              <a:t>As discussed in Chapter 1, at the fundamental level, the neoclassical economic perspective of natural resource scarcity, allocation, and valuation is based on the following postulates: (1) in terms of efficiency, nothing rivals the market as a medium for resource allocation; (2) only individual “preferences” and initial endowments determine resource prices; (3) for privately owned resources, market prices are “true” measures of resource scarcity (see Appendix A); (4) as discussed in Chapters 5 and 6, price distortions arising from externalities can be remedied through appropriate institutional adjustments; (5) resource scarcity can be continually augmented by technological means (see Chapter 1); and (6) human-made capital (such as machines, buildings, roads, etc.) and natural capital (such as forests, coal deposits, wetland preserves, wilderness, etc.) are substitutes for each other.</a:t>
            </a:r>
          </a:p>
        </p:txBody>
      </p:sp>
      <p:sp>
        <p:nvSpPr>
          <p:cNvPr id="4" name="Slide Number Placeholder 3"/>
          <p:cNvSpPr>
            <a:spLocks noGrp="1"/>
          </p:cNvSpPr>
          <p:nvPr>
            <p:ph type="sldNum" sz="quarter" idx="5"/>
          </p:nvPr>
        </p:nvSpPr>
        <p:spPr/>
        <p:txBody>
          <a:bodyPr/>
          <a:lstStyle/>
          <a:p>
            <a:fld id="{1BEC3927-1E4C-429D-9219-3C4114533A55}" type="slidenum">
              <a:rPr lang="en-GB" smtClean="0"/>
              <a:t>3</a:t>
            </a:fld>
            <a:endParaRPr lang="en-GB"/>
          </a:p>
        </p:txBody>
      </p:sp>
    </p:spTree>
    <p:extLst>
      <p:ext uri="{BB962C8B-B14F-4D97-AF65-F5344CB8AC3E}">
        <p14:creationId xmlns:p14="http://schemas.microsoft.com/office/powerpoint/2010/main" val="2570216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basis of these premises, most neoclassical economists have traditionally maintained a strong </a:t>
            </a:r>
            <a:r>
              <a:rPr lang="en-GB" dirty="0" err="1"/>
              <a:t>skepticism</a:t>
            </a:r>
            <a:r>
              <a:rPr lang="en-GB" dirty="0"/>
              <a:t> toward doom-and-gloom prophecies about the future economic condition of humanity. In fact, since resources are assumed to be available in geologically fixed quantities while the population continues to grow, it is rather tautological, and therefore redundant, to say that resources are becoming increasingly scarce (Rosenberg 1973).</a:t>
            </a:r>
          </a:p>
          <a:p>
            <a:endParaRPr lang="en-GB" dirty="0"/>
          </a:p>
          <a:p>
            <a:r>
              <a:rPr lang="en-GB" dirty="0"/>
              <a:t>Instead, the really significant issue should be to understand the circumstances under which technological progress will continue to ameliorate resource scarcity. And this should be done with a belief that, under the right circumstances, technology will continue not only to spare resources but also to expand our niche (</a:t>
            </a:r>
            <a:r>
              <a:rPr lang="en-GB" dirty="0" err="1"/>
              <a:t>Ausubel</a:t>
            </a:r>
            <a:r>
              <a:rPr lang="en-GB" dirty="0"/>
              <a:t> 1996). Indeed, this view is in sharp contrast to the characteristically gloomy Malthusian position on technology and resource scarcity discussed in the previous chapter. What general explanations could be offered to counter the pessimistic Malthusian disposition?</a:t>
            </a:r>
          </a:p>
          <a:p>
            <a:endParaRPr lang="en-GB" dirty="0"/>
          </a:p>
          <a:p>
            <a:r>
              <a:rPr lang="en-GB" dirty="0"/>
              <a:t>Basically, mainstream economists provide the following three explanations against the traditional Malthusian prophecies of doom-and-gloom:</a:t>
            </a:r>
          </a:p>
          <a:p>
            <a:endParaRPr lang="en-GB" dirty="0"/>
          </a:p>
          <a:p>
            <a:pPr marL="171450" indent="-171450">
              <a:buFont typeface="Arial" panose="020B0604020202020204" pitchFamily="34" charset="0"/>
              <a:buChar char="•"/>
            </a:pPr>
            <a:r>
              <a:rPr lang="en-GB" dirty="0"/>
              <a:t>Malthusians are generally predisposed to view humankind as having a natural propensity to exploit (conquer) nature so far that self-destruction is the unavoidable ultimate outcome. As a result of this, Malthusians tend to underestimate human wisdom (creativity) and the human capability for self-preservation (Cole et al. 1973; Simon 1980; Lomborg 2001). Malthusians also tend to underestimate the flexibility and resilience of human economic and social institutions, especially a well-functioning market system (Simon and Khan 1984).</a:t>
            </a:r>
          </a:p>
          <a:p>
            <a:pPr marL="171450" indent="-171450">
              <a:buFont typeface="Arial" panose="020B0604020202020204" pitchFamily="34" charset="0"/>
              <a:buChar char="•"/>
            </a:pPr>
            <a:r>
              <a:rPr lang="en-GB" dirty="0"/>
              <a:t>Malthusian scholars have the strong tendency to lump all resources together without regard to their importance, ultimate abundance, or substitutability (Simon 1996). When these factors are considered, absolute scarcity does not matter. Malthusians simply do not comprehend that there is an infinite amount of resource substitutability, even in a world with finite resources (</a:t>
            </a:r>
            <a:r>
              <a:rPr lang="en-GB" dirty="0" err="1"/>
              <a:t>Goeller</a:t>
            </a:r>
            <a:r>
              <a:rPr lang="en-GB" dirty="0"/>
              <a:t> and Weinberg 1976; Solow 1974). Accordingly, it is not at all relevant to say that energy has no substitutes. Instead, a meaningful topic of discourse about energy should be the substitution possibilities that exist among different energy sources, such as fossil fuels, wind, solar, bio-diesel, and so on. Even when discussion is limited to only one form of energy, such as fossil fuels, it is important to note that substitutions exist between fossil fuels, such as liquid petroleum and natural gas for space heating or even running motor vehicles.</a:t>
            </a:r>
          </a:p>
          <a:p>
            <a:pPr marL="171450" indent="-171450">
              <a:buFont typeface="Arial" panose="020B0604020202020204" pitchFamily="34" charset="0"/>
              <a:buChar char="•"/>
            </a:pPr>
            <a:r>
              <a:rPr lang="en-GB" dirty="0"/>
              <a:t>Malthusians are predisposed to believe that economic growth automatically causes environmental degradation and may eventually precipitate serious material shortages and ecological collapse. From the perspective of mainstream economists, this is flawed reasoning because economic growth seldom causes ecological collapse but rather a continuous environmental degradation without clear limit points (Davidson 2000). This may sometimes cause temporary large-scale problems, but not necessarily “irreversible” environmental damage. For example, agricultural land that has been degraded by excessive soil erosion and/or poor farming practices can be gradually restored to its full productive potential through improved farming practices, such as terrace farming, crop rotation, leaving land fallow for some years, and so on. Another example of restoring degraded, damaged, or destroyed ecosystems and habitats in the environment by active human intervention is ecological restoration.</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The preceding discussion dealt with the neoclassical economists’ broad criticisms of the Malthusians’ worldview on resource scarcity and its dire implication for continued economic growth. However, the aim of this chapter is to go beyond this sweeping criticism of the Malthusian perspective. This is done in the following two specific ways: first, by offering combined theoretical and empirical evidence to show the fallacies of several key Malthusian positions on limits to growth; and second, by showing how economic growth and technological advances could be viewed not as problems in themselves but as cures to stresses caused by population, resource scarcity, pollution, and other environmental damage. To address these issues adequately the chapter is organized as follows: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 next section, Section 11.2, will provide several studies conducted by mainstream economists in order to empirically refute the hypothesis of increasing “general” scarcity of “extractive resources.” The empirical evidence suggests that many extractive resources are getting less scarce with passage of time. Section 11.3 examines the problem of environmental pollution. There, based on a theory that has been partially validated by some empirical studies, it will be argued that the best cure against environmental degradation is sustained economic growth. Section 11.4 shows why economic growth is not only good for the environment but is also a cure for any nation’s population problem. Each section of the chapter also offers substantive criticisms of the methodologies used and conclusions reached by neoclassical economists. Section 11.5 provides the chapter summary.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BEC3927-1E4C-429D-9219-3C4114533A55}" type="slidenum">
              <a:rPr lang="en-GB" smtClean="0"/>
              <a:t>4</a:t>
            </a:fld>
            <a:endParaRPr lang="en-GB"/>
          </a:p>
        </p:txBody>
      </p:sp>
    </p:spTree>
    <p:extLst>
      <p:ext uri="{BB962C8B-B14F-4D97-AF65-F5344CB8AC3E}">
        <p14:creationId xmlns:p14="http://schemas.microsoft.com/office/powerpoint/2010/main" val="4072865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As discussed in Chapter 10, Malthusians often argue that, in the long-run, depletion of some key material resources (for example, a prolonged shortage of global petroleum supply, water shortages, or large-scale degradation of land due to erosions and desertification) would act as a bottleneck to further economic growth (Meadows et al. 1974). This section presents several empirical studies that argue against the Malthusian thesis which promotes the inevitability of increasing resource scarcity in the long run. In fact the evidence over the past 130 years suggests that resources are becoming more abundant, rather than scarcer.</a:t>
            </a:r>
          </a:p>
          <a:p>
            <a:endParaRPr lang="en-GB" dirty="0"/>
          </a:p>
          <a:p>
            <a:endParaRPr lang="en-GB" dirty="0"/>
          </a:p>
          <a:p>
            <a:r>
              <a:rPr lang="en-GB" dirty="0"/>
              <a:t>11.2.1 Scarcity and growth: the empirical evidence before the 1970s</a:t>
            </a:r>
          </a:p>
          <a:p>
            <a:r>
              <a:rPr lang="en-GB" dirty="0"/>
              <a:t>The earliest attempt to empirically </a:t>
            </a:r>
            <a:r>
              <a:rPr lang="en-GB" dirty="0" err="1"/>
              <a:t>analyze</a:t>
            </a:r>
            <a:r>
              <a:rPr lang="en-GB" dirty="0"/>
              <a:t> the condition of resource scarcity was made in a book published in 1963, Scarcity and Growth: The Economics of Natural Resource Availability. The authors of this classic and highly influential book, Howard J. Barnett and Chandler Morse (B&amp;M), were members of President Truman’s Commission on Materials Policy, whose mission was to investigate the validity of a widespread public perception of future material shortage in the United States following the Second World War. This study was based on a carefully and ingeniously designed statistical trend analysis for the US (Potter and Christy 1962) and it encompasses the period dating from the Civil War (1870) to 1957. B&amp;M used this data to test the validity of a core principle of the Malthusian-Ricardian doctrine: the inevitability of “increasing resource scarcity with a passage of time.”</a:t>
            </a:r>
          </a:p>
          <a:p>
            <a:endParaRPr lang="en-GB" dirty="0"/>
          </a:p>
          <a:p>
            <a:r>
              <a:rPr lang="en-GB" dirty="0"/>
              <a:t>In their analysis B&amp;M defined increasing scarcity as increasing real cost, which is measured by the amount of </a:t>
            </a:r>
            <a:r>
              <a:rPr lang="en-GB" dirty="0" err="1"/>
              <a:t>labor</a:t>
            </a:r>
            <a:r>
              <a:rPr lang="en-GB" dirty="0"/>
              <a:t> and capital required to produce a unit of extractive resources (Section A.5 of Appendix A is a “must-read” for anyone wishing to have a fuller understanding of “real cost” in this specific context). They then put forward the following hypothesis:</a:t>
            </a:r>
          </a:p>
          <a:p>
            <a:endParaRPr lang="en-GB" dirty="0"/>
          </a:p>
          <a:p>
            <a:r>
              <a:rPr lang="en-GB" dirty="0"/>
              <a:t>The real cost of extractive products per unit will increase through time due to limitations in the available quantities and qualities of natural resources. Real cost in this case is measured in terms of </a:t>
            </a:r>
            <a:r>
              <a:rPr lang="en-GB" dirty="0" err="1"/>
              <a:t>labor</a:t>
            </a:r>
            <a:r>
              <a:rPr lang="en-GB" dirty="0"/>
              <a:t> (man-days, man-hours) or </a:t>
            </a:r>
            <a:r>
              <a:rPr lang="en-GB" dirty="0" err="1"/>
              <a:t>labor</a:t>
            </a:r>
            <a:r>
              <a:rPr lang="en-GB" dirty="0"/>
              <a:t> plus capital per unit of extractive output.</a:t>
            </a:r>
          </a:p>
          <a:p>
            <a:endParaRPr lang="en-GB" dirty="0"/>
          </a:p>
          <a:p>
            <a:r>
              <a:rPr lang="en-GB" dirty="0"/>
              <a:t>(Barnett 1979: 165)</a:t>
            </a:r>
          </a:p>
          <a:p>
            <a:endParaRPr lang="en-GB" dirty="0"/>
          </a:p>
          <a:p>
            <a:r>
              <a:rPr lang="en-GB" dirty="0"/>
              <a:t>B&amp;M refer to this postulate as the strong hypothesis of increasing economic scarcity. It suggests that increasing resource scarcity will be evident if an increasing cost of </a:t>
            </a:r>
            <a:r>
              <a:rPr lang="en-GB" dirty="0" err="1"/>
              <a:t>labor</a:t>
            </a:r>
            <a:r>
              <a:rPr lang="en-GB" dirty="0"/>
              <a:t> and capital per unit of extractive output, (αLE+ βKE)/QE, is observed over time (see Figure 11.1); where </a:t>
            </a:r>
            <a:r>
              <a:rPr lang="en-GB" dirty="0" err="1"/>
              <a:t>LEand</a:t>
            </a:r>
            <a:r>
              <a:rPr lang="en-GB" dirty="0"/>
              <a:t> </a:t>
            </a:r>
            <a:r>
              <a:rPr lang="en-GB" dirty="0" err="1"/>
              <a:t>KErepresent</a:t>
            </a:r>
            <a:r>
              <a:rPr lang="en-GB" dirty="0"/>
              <a:t> the </a:t>
            </a:r>
            <a:r>
              <a:rPr lang="en-GB" dirty="0" err="1"/>
              <a:t>labor</a:t>
            </a:r>
            <a:r>
              <a:rPr lang="en-GB" dirty="0"/>
              <a:t> and capital used in the extractive sectors of the economy, and </a:t>
            </a:r>
            <a:r>
              <a:rPr lang="en-GB" dirty="0" err="1"/>
              <a:t>QErepresents</a:t>
            </a:r>
            <a:r>
              <a:rPr lang="en-GB" dirty="0"/>
              <a:t> the aggregate output of the extractive sectors (which include agriculture, fishing, forestry, and mining). The parameters α and β are the weight factors of </a:t>
            </a:r>
            <a:r>
              <a:rPr lang="en-GB" dirty="0" err="1"/>
              <a:t>labor</a:t>
            </a:r>
            <a:r>
              <a:rPr lang="en-GB" dirty="0"/>
              <a:t> and capital, respectively.</a:t>
            </a:r>
          </a:p>
          <a:p>
            <a:endParaRPr lang="en-GB" dirty="0"/>
          </a:p>
          <a:p>
            <a:r>
              <a:rPr lang="en-GB" dirty="0"/>
              <a:t>Note the striking similarity between the Ricardian scarcity, discussed in Section A.5 of Appendix A, and the strong hypothesis. In both instances the idea is to find a physical measure of resource scarcity. In some respect the strong hypothesis can be viewed as an empirical test for Ricardian scarcity. Finally, please note that under certain conditions, prices for extractive outputs (as often used in many empirical studies) may be used as a proxy for real costs per unit of extractive resources. When using prices as a proxy for real unit costs it is important to note how much monopoly and government regulation exists in the markets for both inputs and outputs. Furthermore, externalities are another important consideration to take into account (more on this later).</a:t>
            </a:r>
          </a:p>
          <a:p>
            <a:endParaRPr lang="en-GB" dirty="0"/>
          </a:p>
          <a:p>
            <a:r>
              <a:rPr lang="en-GB" dirty="0"/>
              <a:t>Figure 11.1 A graphic illustration of the strong hypothesis of increasing natural resource scarcity. The amount of </a:t>
            </a:r>
            <a:r>
              <a:rPr lang="en-GB" dirty="0" err="1"/>
              <a:t>labor</a:t>
            </a:r>
            <a:r>
              <a:rPr lang="en-GB" dirty="0"/>
              <a:t> and capital used to get a unit of extractive output (the unit in the y-axis) is increasing with a passage of time.</a:t>
            </a:r>
          </a:p>
          <a:p>
            <a:endParaRPr lang="en-GB" dirty="0"/>
          </a:p>
          <a:p>
            <a:r>
              <a:rPr lang="en-GB" dirty="0"/>
              <a:t>Using the model in Figure 11.1, B&amp;M proceeded with their extensive statistical trend analysis and concluded the following:</a:t>
            </a:r>
          </a:p>
          <a:p>
            <a:endParaRPr lang="en-GB" dirty="0"/>
          </a:p>
          <a:p>
            <a:r>
              <a:rPr lang="en-GB" dirty="0"/>
              <a:t>The US output in extractive sectors (which includes agriculture, forestry, fishing, and mining) increased markedly from the Civil War to 1957, yet the statistical record fails to support, and in fact is contradictory to, the classical hypothesis. Real costs per unit of extractive goods, measured in units of </a:t>
            </a:r>
            <a:r>
              <a:rPr lang="en-GB" dirty="0" err="1"/>
              <a:t>labor</a:t>
            </a:r>
            <a:r>
              <a:rPr lang="en-GB" dirty="0"/>
              <a:t> plus capital, did not rise. They fell, except in forestry (which is less than 10% of extraction). In fact, the pace of decline in real cost… accelerated following World War I, compared with the preceding period.</a:t>
            </a:r>
          </a:p>
          <a:p>
            <a:endParaRPr lang="en-GB" dirty="0"/>
          </a:p>
          <a:p>
            <a:r>
              <a:rPr lang="en-GB" dirty="0"/>
              <a:t>(Barnett 1979: 166)</a:t>
            </a:r>
          </a:p>
          <a:p>
            <a:endParaRPr lang="en-GB" dirty="0"/>
          </a:p>
          <a:p>
            <a:r>
              <a:rPr lang="en-GB" dirty="0"/>
              <a:t>Moreover, this happened at a time when, according to Potter and Christy (1962: 1), the United States’ “population increased four-fold; land appropriation for agricultural use almost tripled; timber output more than tripled; mining of bituminous coal increased 18-fold; and extraction of iron ore increased 26-fold.” How can a nation that has experienced such strong economic and population growth have not yet experienced increasing economic scarcity of natural resources? It was even more startling to observe a declining trend of resource scarcity during the relevant period under consideration. Four reasons were given to answer this question (Smith 1979: 2):</a:t>
            </a:r>
          </a:p>
          <a:p>
            <a:endParaRPr lang="en-GB" dirty="0"/>
          </a:p>
          <a:p>
            <a:r>
              <a:rPr lang="en-GB" dirty="0"/>
              <a:t>First, as higher grade sources are exhausted, lower grade sources are found in greater abundance. Moreover, the qualitative differences among various stocks diminish as the grade of the materials declines. Second, as a particular extractive resource becomes more scarce, continued increases in the rate of appreciation in its price tend to be offset by substitution of other resources. That is, users seek alternatives with more </a:t>
            </a:r>
            <a:r>
              <a:rPr lang="en-GB" dirty="0" err="1"/>
              <a:t>favorable</a:t>
            </a:r>
            <a:r>
              <a:rPr lang="en-GB" dirty="0"/>
              <a:t> cost relationships and all but the more insistent demands for the resource are reduced or eliminated. Third, increases in prices stimulate exploration for new deposits and provide incentives for increased recycling, which can reduce the pressure on sources of virgin materials. Fourth, technical change reduces the costs of providing natural resource commodities either by reducing the extraction costs for existing deposits or introducing methods which make previously uneconomic resources a part of the effective reserves at current or short-term future prices.</a:t>
            </a:r>
          </a:p>
          <a:p>
            <a:endParaRPr lang="en-GB" dirty="0"/>
          </a:p>
          <a:p>
            <a:r>
              <a:rPr lang="en-GB" dirty="0"/>
              <a:t>Thus, according to the above explanations, it is through the interplay of scarcity, market (prices), and technology that the problem of resource scarcity is continually alleviated. As resources become scarce their prices will increase to reflect that scarcity. These events will set off the following chain reactions: consumers will cut down on their use, substitutes will be identified and put into use, and further technological advances will take place to conserve resources (such as increased recycling of scraps) and find more substitutes. It seems quite appropriate to use the old adage here: “necessity (scarcity) is the mother of invention.”</a:t>
            </a:r>
          </a:p>
          <a:p>
            <a:endParaRPr lang="en-GB" dirty="0"/>
          </a:p>
          <a:p>
            <a:r>
              <a:rPr lang="en-GB" dirty="0"/>
              <a:t>A further look at the explanation given above by Smith shows the peculiar nature of how mainstream economists conceive the availability of extractive resources. Geologically these resources don’t get exhausted. Scarcity of these resources simply implies qualitative decline toward some uniform grade materials. Furthermore, these uniform grade materials are found in abundant quantities. Thus, with advances in mining technology, it is possible to extract these abundantly available but uniformly poor grade materials (ores) at low cost. How far the cost of extraction will decline primarily depends on the progress made in mining technology.</a:t>
            </a:r>
          </a:p>
          <a:p>
            <a:endParaRPr lang="en-GB" dirty="0"/>
          </a:p>
          <a:p>
            <a:r>
              <a:rPr lang="en-GB" dirty="0"/>
              <a:t>These are the explanations given to validate the empirical evidence for decreasing resource scarcity with the passage of time. However, even setting aside the doubts one may have about these explanations (more on this later), the limited scope of the B&amp;M study raises a separate and significant issue of concern. That is, it is important to note that the conclusion of the study is strictly applicable only to the United States at a specific moment in its history. As such, it would be inappropriate to generalize global resource conditions from the results of this case study. In addition, this study said nothing about the quality of the natural environment—a subject matter of perhaps little concern at this early stage of the United States’ economic development.</a:t>
            </a:r>
          </a:p>
          <a:p>
            <a:endParaRPr lang="en-GB" dirty="0"/>
          </a:p>
          <a:p>
            <a:r>
              <a:rPr lang="en-GB" dirty="0"/>
              <a:t>Despite its limited scope and other shortcomings (to be discussed later), this study by B&amp;M holds a special significance because it sets a framework for </a:t>
            </a:r>
            <a:r>
              <a:rPr lang="en-GB" dirty="0" err="1"/>
              <a:t>analyzing</a:t>
            </a:r>
            <a:r>
              <a:rPr lang="en-GB" dirty="0"/>
              <a:t> “general” resource scarcity. Some economists even consider it to be “one of the most famous and influential books ever published on resources and the human prospect” (Simpson et al. 2005).</a:t>
            </a:r>
          </a:p>
        </p:txBody>
      </p:sp>
      <p:sp>
        <p:nvSpPr>
          <p:cNvPr id="4" name="Slide Number Placeholder 3"/>
          <p:cNvSpPr>
            <a:spLocks noGrp="1"/>
          </p:cNvSpPr>
          <p:nvPr>
            <p:ph type="sldNum" sz="quarter" idx="5"/>
          </p:nvPr>
        </p:nvSpPr>
        <p:spPr/>
        <p:txBody>
          <a:bodyPr/>
          <a:lstStyle/>
          <a:p>
            <a:fld id="{1BEC3927-1E4C-429D-9219-3C4114533A55}" type="slidenum">
              <a:rPr lang="en-GB" smtClean="0"/>
              <a:t>5</a:t>
            </a:fld>
            <a:endParaRPr lang="en-GB"/>
          </a:p>
        </p:txBody>
      </p:sp>
    </p:spTree>
    <p:extLst>
      <p:ext uri="{BB962C8B-B14F-4D97-AF65-F5344CB8AC3E}">
        <p14:creationId xmlns:p14="http://schemas.microsoft.com/office/powerpoint/2010/main" val="3984977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11.2.2 Scarcity and growth reconsidered: the empirical evidence since the 1970s</a:t>
            </a:r>
          </a:p>
          <a:p>
            <a:r>
              <a:rPr lang="en-GB" dirty="0"/>
              <a:t>The 1970s were, in many ways, watershed years for public awareness of ecological limits and their implications. During this period a number of books and articles were published warning the public about impending natural resource scarcity in the not too distant future. The most influential of these publications was, as discussed in the previous chapter, The Limits to Growth, first published in 1971. Although controversial, the frightful warning of the book was taken seriously because the study was supported by the Club of Rome, which is composed of a large group of well-reputed scientists and business and government leaders from around the world. In addition, both the Arab oil embargo of 1973 (a result of the Arab–Israeli War) and the 1978 energy shortage (a result of a unilateral decision by the Organization of Petroleum Exporting Countries, or OPEC, to limit petroleum supply) clearly demonstrated the vulnerability of industrial nations’ economies to a prolonged shortage of a key but finite resource: petroleum.</a:t>
            </a:r>
          </a:p>
          <a:p>
            <a:endParaRPr lang="en-GB" dirty="0"/>
          </a:p>
          <a:p>
            <a:r>
              <a:rPr lang="en-GB" dirty="0"/>
              <a:t>The events of the 1970s compelled practitioners of standard economics in the B&amp;M approach to empirically test for the evidence of alleged emerging global resource scarcity. In the late 1970s several attempts were made to empirically study recent trends of resource scarcity. Johnson et al. (1980) updated the original findings of B&amp;M and re-examined the strong hypotheses by extending the period under consideration from the Civil War up to 1970. Kerry Smith (1979) </a:t>
            </a:r>
            <a:r>
              <a:rPr lang="en-GB" dirty="0" err="1"/>
              <a:t>analyzed</a:t>
            </a:r>
            <a:r>
              <a:rPr lang="en-GB" dirty="0"/>
              <a:t> the United States data from 1900 to 1973 using a more sophisticated statistical technique.</a:t>
            </a:r>
          </a:p>
          <a:p>
            <a:endParaRPr lang="en-GB" dirty="0"/>
          </a:p>
          <a:p>
            <a:r>
              <a:rPr lang="en-GB" dirty="0"/>
              <a:t>While Smith was somewhat critical of B&amp;M’s work on purely methodological grounds, the overall results and conclusions of the above studies were quite consistent with the findings of B&amp;M. Namely, that the United States’ experience is still indicative of decreasing resource scarcity with passage of time. But, again, these studies are confined to the economic performance of one nation. The question that remains unanswered is: can the United States’ experience be generalized to other nations?</a:t>
            </a:r>
          </a:p>
          <a:p>
            <a:endParaRPr lang="en-GB" dirty="0"/>
          </a:p>
          <a:p>
            <a:r>
              <a:rPr lang="en-GB" dirty="0"/>
              <a:t>Smith’s paper, mentioned above, was just one of the many that were presented at a conference sponsored by Resources for the Future (RFF) and later published in Scarcity and Growth Reconsidered (1979). In a paper presented at that conference, Barnett, using the published time series data from the United Nations, made similar studies for various nations of the world. For each specific nation, on the basis of the available data, the trend analysis failed to support the strong hypothesis of increasing scarcity for minerals. In fact all the results pertaining to the strong hypothesis are consistent with the opposite hypothesis: that is, increasing resource availability.</a:t>
            </a:r>
          </a:p>
          <a:p>
            <a:endParaRPr lang="en-GB" dirty="0"/>
          </a:p>
          <a:p>
            <a:r>
              <a:rPr lang="en-GB" dirty="0"/>
              <a:t>However, as Barnett (1979: 185) himself suggested, “these international results should be regarded as preliminary, since the series involved are only available for short periods (since post-World War II) and, in several of the cases, of questionable quality.” Again, in 1982, Barnett et al. examined data through 1979. At this time there was some evidence of increasing scarcity in the 1970s, but this was attributed to the changing market structure in general and the OPEC cartel in particular.</a:t>
            </a:r>
          </a:p>
          <a:p>
            <a:endParaRPr lang="en-GB" dirty="0"/>
          </a:p>
          <a:p>
            <a:r>
              <a:rPr lang="en-GB" dirty="0"/>
              <a:t>The overall implication of the above studies is that aggregate global and United States economic trends are improving. Thus, the bad news of the 1970s (pollution, energy crises, acceleration in the rates of soil erosion, desertification, deforestation, etc.) was not indicative of emerging resource scarcity. If anything, such events have to be taken as a temporary setback. Common beliefs assert that these problems, if envisioned properly, will be solved through institutional adjustments and technological means. This particular belief is reaffirmed in The Resourceful Earth: A Response to Global 2000, in which Julian L. Simon and Herman Kahn assert they are confident that the nature of the physical world permits continued improvement in humankind’s economic lot in the long run. Of course, there are always newly arising local problems, shortages, and pollution, due to climate or to increased population and income. Sometimes temporary large-scale problems arise. But the nature of the world’s physical conditions and the resilience in a well-functioning economic and social system enable us to overcome such problems, with the solutions usually leaving us better off than if the problem had never arisen; that is the great lesson to be learned from human history (Simon and Kahn 1984: 3).</a:t>
            </a:r>
          </a:p>
          <a:p>
            <a:endParaRPr lang="en-GB" dirty="0"/>
          </a:p>
          <a:p>
            <a:r>
              <a:rPr lang="en-GB" dirty="0"/>
              <a:t>The Resourceful Earth, as indicated by its subtitle, is written as a critical response to The Global 2000 Report to the President (Council on Environmental Quality and Department of State 1980). As discussed in Chapter 10 (Exhibit 10.1), the conclusions of this report were frightening as they represented the reaffirmation almost a decade later of the findings reached by The Limits to Growth (1972). Simon and Kahn’s response to such gloomy conclusions was quite drastic. Mostly relying on statistical trend analyses similar to those developed by B&amp;M, their general conclusion was that “for the most relevant matters we have examined, aggregate global and US trends are improving rather than deteriorating.”</a:t>
            </a:r>
          </a:p>
          <a:p>
            <a:endParaRPr lang="en-GB" dirty="0"/>
          </a:p>
          <a:p>
            <a:r>
              <a:rPr lang="en-GB" dirty="0"/>
              <a:t>Over the past two decades there have been a number of published papers that attempt to either update the original work done by B&amp;M or simply examine certain aspects of its findings (Hall and Hall 1984; Uri 1995; Cleveland 1993). One finding that was commonly shared by these studies was the evidence for increasing scarcity of energy during the 1970s and 1980s. However, it is still difficult to know from these studies whether the increasing scarcity of energy observed during those decades is a signal of a future trend.</a:t>
            </a:r>
          </a:p>
          <a:p>
            <a:endParaRPr lang="en-GB" dirty="0"/>
          </a:p>
          <a:p>
            <a:r>
              <a:rPr lang="en-GB" dirty="0"/>
              <a:t>Finally, the most recent comprehensive published work on scarcity and growth, Scarcity and Growth Revisited: Natural Resources and the Environment in the New Millennium, appeared in 2005. This book was the final product of a conference sponsored by RFF in 2002, almost 40 years after publication of the original Scarcity and Growth by B&amp;M. Scarcity and Growth Revisited consists of papers written and presented by distinguished economists at this conference.</a:t>
            </a:r>
          </a:p>
          <a:p>
            <a:endParaRPr lang="en-GB" dirty="0"/>
          </a:p>
          <a:p>
            <a:r>
              <a:rPr lang="en-GB" dirty="0"/>
              <a:t>These papers deal with wide-ranging topics in the scarcity and growth debates. The basic positions taken in these papers can be organized into two broadly defined categories of resource scarcity debates—the “old” and the “new.” In the “old scarcity” debate the focus has been on the adequacy of stock resources (such as minerals, fossil fuels, fishery, and so on) that are basically traded in markets. On the other hand, in the “new scarcity” debate the focus is on how to resolve long-term environmental pollution and the depletion of global ecological assets (such as climate change, biodiversity, ecological services, and so on). These resources are not traded in markets, and the global dimension of these problems creates tremendous challenges for policy.</a:t>
            </a:r>
          </a:p>
          <a:p>
            <a:endParaRPr lang="en-GB" dirty="0"/>
          </a:p>
          <a:p>
            <a:r>
              <a:rPr lang="en-GB" dirty="0"/>
              <a:t>The following emerged as consensus views from these conference papers. First, if the focus of the “original” Scarcity and Growth is recognized as dealing with stock resources that are traded in markets (i.e., the “old scarcity”), no clear evidence exists to indicate that these resources are affecting economic growth.</a:t>
            </a:r>
          </a:p>
          <a:p>
            <a:endParaRPr lang="en-GB" dirty="0"/>
          </a:p>
          <a:p>
            <a:r>
              <a:rPr lang="en-GB" dirty="0"/>
              <a:t>Yet, causes for concern persist. While abundant quantities of many resources remain, they are becoming progressively remote. It is only natural that mineral (and fuel and biological) resource stocks were most intensively exploited first in the area closest to where they were used. As demands increased, exploration and eventually extraction took place across oceans, in inhospitable climates, and for minerals and fossil fuels especially, deeper and deeper beneath land and water.</a:t>
            </a:r>
          </a:p>
          <a:p>
            <a:endParaRPr lang="en-GB" dirty="0"/>
          </a:p>
          <a:p>
            <a:r>
              <a:rPr lang="en-GB" dirty="0"/>
              <a:t>(Simpson et al. 2005: 11)</a:t>
            </a:r>
          </a:p>
          <a:p>
            <a:endParaRPr lang="en-GB" dirty="0"/>
          </a:p>
          <a:p>
            <a:r>
              <a:rPr lang="en-GB" dirty="0"/>
              <a:t>Second, the papers expressed heightened concern over the states of the global environment (i.e., air, water, climate, and biological diversity). A theme that is widely explored by the various contributors to Scarcity and Growth Revisited is the challenges that a global society must face in order to address a new set of environmental problems, such as climate change, biodiversity, and ecological services—the “new scarcity.” This new reality of resource scarcity poses a major problem because its impact on long-term economic growth will not be understood using price trend analysis similar to the one used by the “original” Scarcity and Growth. This is because, as discussed above, the new reality deals with global ecological assets that are not traded in markets. Furthermore, there appears to be increasing evidence that these </a:t>
            </a:r>
          </a:p>
        </p:txBody>
      </p:sp>
      <p:sp>
        <p:nvSpPr>
          <p:cNvPr id="4" name="Slide Number Placeholder 3"/>
          <p:cNvSpPr>
            <a:spLocks noGrp="1"/>
          </p:cNvSpPr>
          <p:nvPr>
            <p:ph type="sldNum" sz="quarter" idx="5"/>
          </p:nvPr>
        </p:nvSpPr>
        <p:spPr/>
        <p:txBody>
          <a:bodyPr/>
          <a:lstStyle/>
          <a:p>
            <a:fld id="{1BEC3927-1E4C-429D-9219-3C4114533A55}" type="slidenum">
              <a:rPr lang="en-GB" smtClean="0"/>
              <a:t>6</a:t>
            </a:fld>
            <a:endParaRPr lang="en-GB"/>
          </a:p>
        </p:txBody>
      </p:sp>
    </p:spTree>
    <p:extLst>
      <p:ext uri="{BB962C8B-B14F-4D97-AF65-F5344CB8AC3E}">
        <p14:creationId xmlns:p14="http://schemas.microsoft.com/office/powerpoint/2010/main" val="197650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11.2.3 Scarcity and growth: criticisms</a:t>
            </a:r>
          </a:p>
          <a:p>
            <a:r>
              <a:rPr lang="en-GB" dirty="0"/>
              <a:t>While the empirical studies of B&amp;M, among others, are vividly suggestive of decreasing scarcity with the passage of time, can these studies allow us to generalize about the impending scarcity of natural resources in the foreseeable future? This subsection offers three reasons for why the answer to this question may be no. In other words, these are reasons why past trends of decreasing scarcity may not be sustainable.</a:t>
            </a:r>
          </a:p>
          <a:p>
            <a:endParaRPr lang="en-GB" dirty="0"/>
          </a:p>
          <a:p>
            <a:r>
              <a:rPr lang="en-GB" dirty="0"/>
              <a:t>First, during the period when the above-mentioned empirical studies were conducted, major transformations in the use of energy had occurred. More specifically, higher-quality fuels displaced the use of lower-quality fuels—first coal replaced wood, and then oil and natural gas replaced coal. According to Cleveland (1991, 1993), it was the substitution of high-quality fuels that reduced the </a:t>
            </a:r>
            <a:r>
              <a:rPr lang="en-GB" dirty="0" err="1"/>
              <a:t>labor</a:t>
            </a:r>
            <a:r>
              <a:rPr lang="en-GB" dirty="0"/>
              <a:t> and capital costs of extractive sectors in the United States, as depicted in the B&amp;M study. In other words, the decline in real costs of resource extraction observed by empirical studies of the B&amp;M type was not due to technological changes per se, but rather to the substitution of higher-quality energy resources for </a:t>
            </a:r>
            <a:r>
              <a:rPr lang="en-GB" dirty="0" err="1"/>
              <a:t>labor</a:t>
            </a:r>
            <a:r>
              <a:rPr lang="en-GB" dirty="0"/>
              <a:t> and capital in the extraction of resources.</a:t>
            </a:r>
          </a:p>
          <a:p>
            <a:endParaRPr lang="en-GB" dirty="0"/>
          </a:p>
          <a:p>
            <a:r>
              <a:rPr lang="en-GB" dirty="0"/>
              <a:t>To verify this Cleveland conducted an empirical study analogous to that of B&amp;M. More specifically, he calculated the quantities of direct and indirect fuels used to produce a unit of resource in the United States’ extractive sectors (mining, agriculture, forest products, and fisheries) using this approach: QE/(Ed+ EI), where </a:t>
            </a:r>
            <a:r>
              <a:rPr lang="en-GB" dirty="0" err="1"/>
              <a:t>QEis</a:t>
            </a:r>
            <a:r>
              <a:rPr lang="en-GB" dirty="0"/>
              <a:t> the total extractive output and </a:t>
            </a:r>
            <a:r>
              <a:rPr lang="en-GB" dirty="0" err="1"/>
              <a:t>Edand</a:t>
            </a:r>
            <a:r>
              <a:rPr lang="en-GB" dirty="0"/>
              <a:t> </a:t>
            </a:r>
            <a:r>
              <a:rPr lang="en-GB" dirty="0" err="1"/>
              <a:t>EIare</a:t>
            </a:r>
            <a:r>
              <a:rPr lang="en-GB" dirty="0"/>
              <a:t> the direct and indirect energy used to extract the resource in question.</a:t>
            </a:r>
          </a:p>
          <a:p>
            <a:endParaRPr lang="en-GB" dirty="0"/>
          </a:p>
          <a:p>
            <a:r>
              <a:rPr lang="en-GB" dirty="0"/>
              <a:t>Thus, a general trend that showed a decline in the output per unit of energy input (i.e., the productivity of energy input) would indicate an increase in physical scarcity or an increase in energy cost per unit of output (see Figure 11.2). This is because, as high-quality resources were depleted, more energy would be needed to further extract a unit resource. For most recent years, between 1970 and 1988, the results of Cleveland’s empirical findings indicated increasing scarcity in the metal mining, energy extraction, forestry, and fishery sectors of the United States’ economy. The exception to this has been the non-metal industry (such as hydrogen, helium, oxygen, carbon, etc.).</a:t>
            </a:r>
          </a:p>
          <a:p>
            <a:endParaRPr lang="en-GB" dirty="0"/>
          </a:p>
          <a:p>
            <a:r>
              <a:rPr lang="en-GB" dirty="0"/>
              <a:t>Second, the pace of technological progress in the past has been uneven. In fact, “a disproportionate fraction of technological improvements during the past 5,000 years has been concentrated over the last 300 years or so” (Dasgupta and Heal 1979: 206). Given this, it would be dangerous to use past evidence to merely extrapolate into the future. If this point is taken seriously, rapid resource-saving technical progress of the kind experienced in the past 200 years does not necessarily imply continued technical progress at the same pace in the future.</a:t>
            </a:r>
          </a:p>
          <a:p>
            <a:endParaRPr lang="en-GB" dirty="0"/>
          </a:p>
          <a:p>
            <a:r>
              <a:rPr lang="en-GB" dirty="0"/>
              <a:t>Most recently, Robert Gordon (2016) published his </a:t>
            </a:r>
            <a:r>
              <a:rPr lang="en-GB" dirty="0" err="1"/>
              <a:t>groundbreaking</a:t>
            </a:r>
            <a:r>
              <a:rPr lang="en-GB" dirty="0"/>
              <a:t> book entitled The Rise and Fall of American Growth: The US Standard of Living Since the Civil War, challenging neoclassical economists’ long-held view of unabated economic growth to the indefinite future. He reached this conclusion by doing a detailed and painstaking analysis of the pace of technological innovation and its contribution to productivity growth for the period extending from the Civil War (1870) to the present. In large part the book is a glowing account of the contributions of technology to the growth of the US economy. However, the central message of the book appears to be the revelation that the era of unprecedented growth in technology has come to an end. What is amazing about this finding is the fact it came from an economist (a distinguished macroeconomist and economic historian at </a:t>
            </a:r>
            <a:r>
              <a:rPr lang="en-GB" dirty="0" err="1"/>
              <a:t>Northwestern</a:t>
            </a:r>
            <a:r>
              <a:rPr lang="en-GB" dirty="0"/>
              <a:t> University) who is neither a Malthusian nor an anti-technological thinker.</a:t>
            </a:r>
          </a:p>
          <a:p>
            <a:endParaRPr lang="en-GB" dirty="0"/>
          </a:p>
          <a:p>
            <a:r>
              <a:rPr lang="en-GB" dirty="0"/>
              <a:t>Third, in the past, studies based on statistical trends did not make explicit environmental quality considerations. This is because the prices for environmental goods might have been significantly undervalued due to externalities (see Chapters 3 and 4). Thus, because of this omission, one might argue that, over the past century, the changes in the patterns of extraction have increased the effective supply of the material input components of natural resources (i.e., natural resource commodities), while reducing the amenity and life-support services (such as climate regulation and maintenance of genetic diversity) of these same resources. That is, the greater degree of technological substitution possibilities observed in the past might have come from the increasing replacement of priced goods and services for unpriced goods, services, and amenities (Brown and Field 1979). Some view this process as being unsustainable, especially when the issue under consideration is loss of biodiversity. Here is what Dasgupta and Heal (1979: 343) have to say on this subject.</a:t>
            </a:r>
          </a:p>
          <a:p>
            <a:endParaRPr lang="en-GB" dirty="0"/>
          </a:p>
          <a:p>
            <a:r>
              <a:rPr lang="en-GB" dirty="0"/>
              <a:t>To rely on substitutability among natural resources in commodity production to minimize the utilitarian importance of biodiversity, as is frequently done (e.g., Simon 1981), is scientifically flawed. First, without biodiversity, substitutability is lost entirely. And, more fundamentally, certain species and groups of species play unique roles in the functioning of ecosystems and thus have no substitutes. Preservation of biodiversity is hence important, both to provide unique services and to provide insurance against the loss of similarly functioning species.</a:t>
            </a:r>
          </a:p>
          <a:p>
            <a:endParaRPr lang="en-GB" dirty="0"/>
          </a:p>
          <a:p>
            <a:r>
              <a:rPr lang="en-GB" dirty="0"/>
              <a:t>The implication is that if ecological simplification is the outcome of continued economic growth, the neoclassical treatment of natural and human capital as substitutes will not be sustainable. In other words, economic progress has been accomplished at the cost of continued environmental degradation. Has it been so? As will be explained in the next section, the neoclassical economists’ response to this question will be a categorical no.</a:t>
            </a:r>
          </a:p>
        </p:txBody>
      </p:sp>
      <p:sp>
        <p:nvSpPr>
          <p:cNvPr id="4" name="Slide Number Placeholder 3"/>
          <p:cNvSpPr>
            <a:spLocks noGrp="1"/>
          </p:cNvSpPr>
          <p:nvPr>
            <p:ph type="sldNum" sz="quarter" idx="5"/>
          </p:nvPr>
        </p:nvSpPr>
        <p:spPr/>
        <p:txBody>
          <a:bodyPr/>
          <a:lstStyle/>
          <a:p>
            <a:fld id="{1BEC3927-1E4C-429D-9219-3C4114533A55}" type="slidenum">
              <a:rPr lang="en-GB" smtClean="0"/>
              <a:t>7</a:t>
            </a:fld>
            <a:endParaRPr lang="en-GB"/>
          </a:p>
        </p:txBody>
      </p:sp>
    </p:spTree>
    <p:extLst>
      <p:ext uri="{BB962C8B-B14F-4D97-AF65-F5344CB8AC3E}">
        <p14:creationId xmlns:p14="http://schemas.microsoft.com/office/powerpoint/2010/main" val="3627081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Chapter 10 we saw that some neo-Malthusians argued that affluence (or the higher standard of living that is associated with increased income) is one of the primary contributing factors to environmental deterioration. In this section we will examine the arguments presented by neoclassical economists that economic growth (increase in income) is good for the environment, which seems to turn the neo-Malthusian argument that affluence contributes to environmental deterioration upside down. In other words, neoclassical economists argue that significant improvements in environmental quality are fully compatible </a:t>
            </a:r>
            <a:r>
              <a:rPr lang="en-GB" dirty="0" err="1"/>
              <a:t>wiTheconomic</a:t>
            </a:r>
            <a:r>
              <a:rPr lang="en-GB" dirty="0"/>
              <a:t> growth. Why is this so?</a:t>
            </a:r>
          </a:p>
          <a:p>
            <a:endParaRPr lang="en-GB" dirty="0"/>
          </a:p>
          <a:p>
            <a:r>
              <a:rPr lang="en-GB" dirty="0"/>
              <a:t>In the first instance, one of the outcomes of economic growth is an increase in real per capita income. Higher per capita income will increase the demand for improved environmental quality. This means increased expenditures on environmental clean-up operations. Accordingly, economic growth is more likely to be good than bad for the environment. The generalized form of this environmental-income hypothesis is depicted by an “inverted U” curve, as shown by Figure 11.3.</a:t>
            </a:r>
          </a:p>
          <a:p>
            <a:endParaRPr lang="en-GB" dirty="0"/>
          </a:p>
          <a:p>
            <a:r>
              <a:rPr lang="en-GB" dirty="0"/>
              <a:t>Put into words, this graph shows that an increase in per capita income is initially encountered by worsening environmental conditions up to a certain point, which is then followed by improvement in environmental quality. Taken at its face value, what this suggests is that a country has to attain a certain standard of living before it starts to respond to its concern for improved environmental quality. The inverted U is commonly referred to as the environmental Kuznets curve (EKC) because of its similarity to the relationship between per capita income and income inequality first postulated by Simon Kuznets (1955).</a:t>
            </a:r>
          </a:p>
          <a:p>
            <a:endParaRPr lang="en-GB" dirty="0"/>
          </a:p>
          <a:p>
            <a:r>
              <a:rPr lang="en-GB" dirty="0"/>
              <a:t>The EKC hypothesis has far-reaching implications, to the extent that it presumes the eventual decoupling of economic growth and environmental degradation. However, since this hypothesis is based on empirical generalizations, it offers no systematic explanations about the causes for the inverted U-shaped relationship of income and environmental degradation. For this reason, over the past two decades there has been a growing scholarly interest in offering explanations for the shape of the EKC and testing its existence empirically (Stern 2017). These attempts are explained at some length in the next two subsections.</a:t>
            </a:r>
          </a:p>
        </p:txBody>
      </p:sp>
      <p:sp>
        <p:nvSpPr>
          <p:cNvPr id="4" name="Slide Number Placeholder 3"/>
          <p:cNvSpPr>
            <a:spLocks noGrp="1"/>
          </p:cNvSpPr>
          <p:nvPr>
            <p:ph type="sldNum" sz="quarter" idx="5"/>
          </p:nvPr>
        </p:nvSpPr>
        <p:spPr/>
        <p:txBody>
          <a:bodyPr/>
          <a:lstStyle/>
          <a:p>
            <a:fld id="{1BEC3927-1E4C-429D-9219-3C4114533A55}" type="slidenum">
              <a:rPr lang="en-GB" smtClean="0"/>
              <a:t>8</a:t>
            </a:fld>
            <a:endParaRPr lang="en-GB"/>
          </a:p>
        </p:txBody>
      </p:sp>
    </p:spTree>
    <p:extLst>
      <p:ext uri="{BB962C8B-B14F-4D97-AF65-F5344CB8AC3E}">
        <p14:creationId xmlns:p14="http://schemas.microsoft.com/office/powerpoint/2010/main" val="838694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11.3.1 Possible causes of the EKC</a:t>
            </a:r>
          </a:p>
          <a:p>
            <a:r>
              <a:rPr lang="en-GB" dirty="0"/>
              <a:t>Several factors are given to explain the shape of the EKC. The following are the five most commonly cited factors.</a:t>
            </a:r>
          </a:p>
          <a:p>
            <a:endParaRPr lang="en-GB" dirty="0"/>
          </a:p>
          <a:p>
            <a:pPr marL="228600" indent="-228600">
              <a:buFont typeface="+mj-lt"/>
              <a:buAutoNum type="arabicPeriod"/>
            </a:pPr>
            <a:r>
              <a:rPr lang="en-GB" dirty="0"/>
              <a:t>The scale effect. This is a factor used to explain the rising segment of the EKC, where increase in per capita income is associated with rising environmental pollution. Such a phenomenon is expected to occur at the early stage of economic development when, other things being constant, increase in output is attained by transforming incrementally growing amounts of throughput (i.e., material and energy resources). Thus a larger scale of economic activity (i.e., output production) causes more pollution (Grossman and Krueger 1995); in the initial stage of economic development, economic growth is expected to be bad for the environment. This is further reinforced by the fact that the institutional priority of low-income countries </a:t>
            </a:r>
            <a:r>
              <a:rPr lang="en-GB" dirty="0" err="1"/>
              <a:t>favors</a:t>
            </a:r>
            <a:r>
              <a:rPr lang="en-GB" dirty="0"/>
              <a:t> an increase in output even at the cost of further degradation of the environment. In other words, at this early stage of economic development, since pollution is externalized, it grows unabated due to the scale effect.</a:t>
            </a:r>
          </a:p>
          <a:p>
            <a:pPr marL="228600" indent="-228600">
              <a:buFont typeface="+mj-lt"/>
              <a:buAutoNum type="arabicPeriod"/>
            </a:pPr>
            <a:r>
              <a:rPr lang="en-GB" dirty="0"/>
              <a:t>The composition effect. This is used to explain the shape of the EKC by looking at the evolution of the structural changes of an economy over the course of various stages of economic development. More specifically, under this scenario the EKC depicts the relationship between economic growth and environmental quality as a country progresses from agrarian, to industrial, and finally to a service economy. Initially environmental degradation tends to increase as the economy makes the transition from an agrarian to an industrial economy. In particular, at the early stage of industrialization, the composition of the manufacturing sector of the economy changes from light industries (such as food and textiles) to heavy industries (such as chemicals, minerals, metal smelting, etc.), which contributes to the decline of the environmental quality (</a:t>
            </a:r>
            <a:r>
              <a:rPr lang="en-GB" dirty="0" err="1"/>
              <a:t>Panayotou</a:t>
            </a:r>
            <a:r>
              <a:rPr lang="en-GB" dirty="0"/>
              <a:t> 1995). However, continued economic growth starts to have a positive impact on environmental quality. This occurs when the economy finally enters into another structural change, moving from an industrial to a service economy. The service economy is characterized by knowledge-based, technology-intensive industry (</a:t>
            </a:r>
            <a:r>
              <a:rPr lang="en-GB" dirty="0" err="1"/>
              <a:t>Dinda</a:t>
            </a:r>
            <a:r>
              <a:rPr lang="en-GB" dirty="0"/>
              <a:t> 2004). Thus, the composition effect basically suggests that the EKC is a manifestation of the structural changes that are inherent along the transformative path of a burgeoning economy; that is, the movement from an agrarian to an industrial and, finally, to a service economy, wherein gradual economic growth occurs mainly in sectors that pollute less (Grossman and Krueger 1995). Some argue that while structural change helps to explain the gradual reduction in emissions, it is not sufficient to cause the downturn of the EKC (Cole 2000; </a:t>
            </a:r>
            <a:r>
              <a:rPr lang="en-GB" dirty="0" err="1"/>
              <a:t>Lieb</a:t>
            </a:r>
            <a:r>
              <a:rPr lang="en-GB" dirty="0"/>
              <a:t> 2003).</a:t>
            </a:r>
          </a:p>
          <a:p>
            <a:pPr marL="228600" indent="-228600">
              <a:buFont typeface="+mj-lt"/>
              <a:buAutoNum type="arabicPeriod"/>
            </a:pPr>
            <a:r>
              <a:rPr lang="en-GB" dirty="0"/>
              <a:t>The technique effect. This effect is used to explain the downturn of the EKC; that is, the eventual de-linking of pollution and economic growth. The technique effect postulates that as a country increases its wealth through continued economic growth it can afford to invest more on research and development. This inevitably leads to further technological progress, which will be instrumental to the discovery and implementation of new and cleaner production processes, thereby improving the quality of the environment (</a:t>
            </a:r>
            <a:r>
              <a:rPr lang="en-GB" dirty="0" err="1"/>
              <a:t>Panayotou</a:t>
            </a:r>
            <a:r>
              <a:rPr lang="en-GB" dirty="0"/>
              <a:t> 1995). </a:t>
            </a:r>
          </a:p>
          <a:p>
            <a:pPr marL="228600" indent="-228600">
              <a:buFont typeface="+mj-lt"/>
              <a:buAutoNum type="arabicPeriod"/>
            </a:pPr>
            <a:endParaRPr lang="en-GB" dirty="0"/>
          </a:p>
          <a:p>
            <a:pPr marL="0" indent="0">
              <a:buFont typeface="+mj-lt"/>
              <a:buNone/>
            </a:pPr>
            <a:r>
              <a:rPr lang="en-GB" dirty="0"/>
              <a:t>In taking the three aforementioned effects together, it is argued that the initial increase in environmental pressure due to the scale effect will eventually be more than offset by the combined forces of the two other effects (composition and technique) to eventually cause the de-linking of economic growth and environmental pollution (Grossman and Krueger 1995; Selden and Song 1994).</a:t>
            </a:r>
          </a:p>
          <a:p>
            <a:endParaRPr lang="en-GB" dirty="0"/>
          </a:p>
          <a:p>
            <a:r>
              <a:rPr lang="en-GB" dirty="0"/>
              <a:t>4. Environmental quality as normal good. Empirical studies have shown that the demand for environmental quality increases with income; that is, environmental quality is a normal good (</a:t>
            </a:r>
            <a:r>
              <a:rPr lang="en-GB" dirty="0" err="1"/>
              <a:t>Kristrom</a:t>
            </a:r>
            <a:r>
              <a:rPr lang="en-GB" dirty="0"/>
              <a:t> and </a:t>
            </a:r>
            <a:r>
              <a:rPr lang="en-GB" dirty="0" err="1"/>
              <a:t>Riera</a:t>
            </a:r>
            <a:r>
              <a:rPr lang="en-GB" dirty="0"/>
              <a:t> 1996). This notion of environmental quality as a normal good can be used to explain the downturn segment of the EKC (i.e., why pollution continues to fall after a certain income threshold is attained) by applying the following three interrelated arguments.</a:t>
            </a:r>
          </a:p>
          <a:p>
            <a:r>
              <a:rPr lang="en-GB" dirty="0"/>
              <a:t>First, it is argued that resources are devoted for pollution clean-up only after basic needs have been met. That is, countries have to attain certain levels of income (i.e., basic needs have to be met) before starting to care for the environment (McConnell 1997). Second, as a country becomes richer, the desire for having an incrementally cleaner environment will continue to increase. This can be explained in part by increased environmental awareness arising from gains in educational attainment, which are associated with growth in average income (Selden and Song 1994). Third, continued economic growth would lead to improvements in environmental quality because, with higher income, people are willing to push for legislative mandates that are specifically intended to protect the environment (</a:t>
            </a:r>
            <a:r>
              <a:rPr lang="en-GB" dirty="0" err="1"/>
              <a:t>Hettige</a:t>
            </a:r>
            <a:r>
              <a:rPr lang="en-GB" dirty="0"/>
              <a:t> et al. 2000). Thus, for all of these reasons, sustained increases in per capita income beyond a certain threshold level will enable a country to maintain steady improvement in environmental quality.</a:t>
            </a:r>
          </a:p>
          <a:p>
            <a:endParaRPr lang="en-GB" dirty="0"/>
          </a:p>
          <a:p>
            <a:r>
              <a:rPr lang="en-GB" dirty="0"/>
              <a:t>5. International trade and environmental quality. Another factor that is used to explain the shape of the EKC is international trade, which appears to have contradictory impacts on the environment. First, the effect of free trade is to increase the size of an economy (</a:t>
            </a:r>
            <a:r>
              <a:rPr lang="en-GB" dirty="0" err="1"/>
              <a:t>Bhagawati</a:t>
            </a:r>
            <a:r>
              <a:rPr lang="en-GB" dirty="0"/>
              <a:t> 1993). For low-income countries (i.e., countries at the initial stage of industrialization) a growing economy entails increasing use of material and energy resources which, other factors holding constant, leads to increased pollution. In other words, for countries at the early stage of industrialization, the effect of international trade is, through the scale effect, to worsen environmental quality, at least in the short run.</a:t>
            </a:r>
          </a:p>
          <a:p>
            <a:endParaRPr lang="en-GB" dirty="0"/>
          </a:p>
          <a:p>
            <a:r>
              <a:rPr lang="en-GB" dirty="0"/>
              <a:t>Furthermore, low-income countries with lax or no pollution control policies tend to attract pollution-intensive industries, which is further encouraged by trade liberalization (Cole 2004; </a:t>
            </a:r>
            <a:r>
              <a:rPr lang="en-GB" dirty="0" err="1"/>
              <a:t>Eskeland</a:t>
            </a:r>
            <a:r>
              <a:rPr lang="en-GB" dirty="0"/>
              <a:t> and Harrison 2003). This so-called displacement effect, or pollution-haven hypothesis, suggests that the strict environmental regulations in place within developed nations enhance the comparative advantage of poor nations in the production of goods and services that are produced by heavy polluters. Based on the discussion thus far, international trade can be used as an explanation for the increasing association of pollution and economic growth at the early stage of economic development.</a:t>
            </a:r>
          </a:p>
          <a:p>
            <a:endParaRPr lang="en-GB" dirty="0"/>
          </a:p>
          <a:p>
            <a:r>
              <a:rPr lang="en-GB" dirty="0"/>
              <a:t>However, contrary to the above conclusion, international trade is also used to explain the downturn of the EKC. In this case it is argued that, over the long-run, ceteris paribus, international trade will be good for the environment because its ultimate effect is to increase real income. In other words, sustained increases in real income through trade will eventually create demand for stricter environmental regulations and a cleaner environment (</a:t>
            </a:r>
            <a:r>
              <a:rPr lang="en-GB" dirty="0" err="1"/>
              <a:t>Antweiler</a:t>
            </a:r>
            <a:r>
              <a:rPr lang="en-GB" dirty="0"/>
              <a:t> et al. 2001).</a:t>
            </a:r>
          </a:p>
          <a:p>
            <a:endParaRPr lang="en-GB" dirty="0"/>
          </a:p>
          <a:p>
            <a:r>
              <a:rPr lang="en-GB" dirty="0"/>
              <a:t>Thus trade liberalization through the displacement effect (i.e., migration of dirty industries from developed countries into emerging nations) could explain EKC findings obtained in international studies. Thus, an inverted U-shaped relationship found by cross-country or panel data estimations indicates the combined observation of a positive relationship between pollution and income in developing countries and a negative one in developed nations, and not a single relationship that applies to both categories of countries (Vincent 1997).</a:t>
            </a:r>
          </a:p>
          <a:p>
            <a:endParaRPr lang="en-GB" dirty="0"/>
          </a:p>
          <a:p>
            <a:r>
              <a:rPr lang="en-GB" dirty="0"/>
              <a:t>What should be clear from the above discussion is that a combination of several factors can be used to explain the shape of the EKC. These factors, among others, include income, structural changes of an economy, technology, and international trade. Identifying these key factors allows economists to get a step closer to specifying a model that would allow them to empirically test the existence of an EKC, which is the subject matter of the next subsection.</a:t>
            </a:r>
          </a:p>
        </p:txBody>
      </p:sp>
      <p:sp>
        <p:nvSpPr>
          <p:cNvPr id="4" name="Slide Number Placeholder 3"/>
          <p:cNvSpPr>
            <a:spLocks noGrp="1"/>
          </p:cNvSpPr>
          <p:nvPr>
            <p:ph type="sldNum" sz="quarter" idx="5"/>
          </p:nvPr>
        </p:nvSpPr>
        <p:spPr/>
        <p:txBody>
          <a:bodyPr/>
          <a:lstStyle/>
          <a:p>
            <a:fld id="{1BEC3927-1E4C-429D-9219-3C4114533A55}" type="slidenum">
              <a:rPr lang="en-GB" smtClean="0"/>
              <a:t>9</a:t>
            </a:fld>
            <a:endParaRPr lang="en-GB"/>
          </a:p>
        </p:txBody>
      </p:sp>
    </p:spTree>
    <p:extLst>
      <p:ext uri="{BB962C8B-B14F-4D97-AF65-F5344CB8AC3E}">
        <p14:creationId xmlns:p14="http://schemas.microsoft.com/office/powerpoint/2010/main" val="779286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EKC cannot be generalized for all types of pollutants. First, as discussed earlier, the EKC relationship has been found for only a few pollutants, mainly those that have local </a:t>
            </a:r>
            <a:r>
              <a:rPr lang="en-GB" dirty="0" err="1"/>
              <a:t>healTheffects</a:t>
            </a:r>
            <a:r>
              <a:rPr lang="en-GB" dirty="0"/>
              <a:t> and can be abated without great expense. Furthermore, even when local air pollutants are found to follow an EKC, different countries produce different pollution-income relationships. Critics attribute this discrepancy to a lack of explicit consideration of policy differences between countries (Cole et al. 1997; </a:t>
            </a:r>
            <a:r>
              <a:rPr lang="en-GB" dirty="0" err="1"/>
              <a:t>Lieb</a:t>
            </a:r>
            <a:r>
              <a:rPr lang="en-GB" dirty="0"/>
              <a:t> 2003; Stern 2017).</a:t>
            </a:r>
          </a:p>
          <a:p>
            <a:endParaRPr lang="en-GB" dirty="0"/>
          </a:p>
          <a:p>
            <a:r>
              <a:rPr lang="en-GB" dirty="0"/>
              <a:t>Second, as discussed before, most empirical studies have shown that global and stock pollutants (such as CO2emissions and other greenhouse gases) do not follow an EKC relationship and exhibit a monotonically rising pollution-income relationship. Critics argued that this observation should not be surprising given that global and stock pollutants involve intergenerational externalities, where a greater part of the damage can be passed to future generations (</a:t>
            </a:r>
            <a:r>
              <a:rPr lang="en-GB" dirty="0" err="1"/>
              <a:t>Lieb</a:t>
            </a:r>
            <a:r>
              <a:rPr lang="en-GB" dirty="0"/>
              <a:t> 2003). A general observation that can be deduced from the discussion so far is that “an EKC only emerges for pollutants for which policy measures have been taken, whereas for other pollutants the PIR [pollution-income relation] is monotonically rising when the regulator remains inactive” (ibid: 43).</a:t>
            </a:r>
          </a:p>
          <a:p>
            <a:endParaRPr lang="en-GB" dirty="0"/>
          </a:p>
          <a:p>
            <a:r>
              <a:rPr lang="en-GB" dirty="0"/>
              <a:t>2. The EKC may not hold in the long-run. Critics of the EKC hypothesis point out that the possibility that an upturn may occur in the EKC relationship at high-income levels, an N-shaped pollution-income relation, is not considered. For example, a study by Ekins (2000) using data from the OECD and European Commission (representing high-income countries) indicated that, “despite improvements in some indicators, notably of some air pollutants, these rich countries seem to be experiencing continuing serious environmental degradation on all fronts.”</a:t>
            </a:r>
          </a:p>
          <a:p>
            <a:endParaRPr lang="en-GB" dirty="0"/>
          </a:p>
          <a:p>
            <a:r>
              <a:rPr lang="en-GB" dirty="0"/>
              <a:t>Results of this nature support the plausibility of the so-called re-linking hypothesis, in which environmental degradation is, eventually, positively re-linked to income level (</a:t>
            </a:r>
            <a:r>
              <a:rPr lang="en-GB" dirty="0" err="1"/>
              <a:t>Pezzes</a:t>
            </a:r>
            <a:r>
              <a:rPr lang="en-GB" dirty="0"/>
              <a:t> 1989; de </a:t>
            </a:r>
            <a:r>
              <a:rPr lang="en-GB" dirty="0" err="1"/>
              <a:t>Bruyn</a:t>
            </a:r>
            <a:r>
              <a:rPr lang="en-GB" dirty="0"/>
              <a:t> and </a:t>
            </a:r>
            <a:r>
              <a:rPr lang="en-GB" dirty="0" err="1"/>
              <a:t>Opschoor</a:t>
            </a:r>
            <a:r>
              <a:rPr lang="en-GB" dirty="0"/>
              <a:t> 1997). The important implication of this observation is that the de-linking between economic growth and environmental degradation, a claim made on the basis of the EKC hypothesis, may not persist in the long-run. The high cost of pollution control resulting from eventual limitations (mainly due to diseconomies of scale) in abatement technology is given as the root cause for the eventual up-tick in pollution at high levels of income (</a:t>
            </a:r>
            <a:r>
              <a:rPr lang="en-GB" dirty="0" err="1"/>
              <a:t>Lieb</a:t>
            </a:r>
            <a:r>
              <a:rPr lang="en-GB" dirty="0"/>
              <a:t> 2003).</a:t>
            </a:r>
          </a:p>
          <a:p>
            <a:endParaRPr lang="en-GB" dirty="0"/>
          </a:p>
          <a:p>
            <a:r>
              <a:rPr lang="en-GB" dirty="0"/>
              <a:t>3. The existence of an EKC relationship does not guarantee that global environmental degradation will not occur. Why so? First, even when emissions are falling, they could still be above the assimilative capacity of the environment. Thus, for stock pollutants, this situation poses a real possibility for irreversible environmental damage in the long run (ibid). Second, the EKC concept is difficult or simply ineffective to apply for certain environmental factors that are vulnerable to irreversibility, such as soil erosion, desertification, biodiversity loss, and so on (</a:t>
            </a:r>
            <a:r>
              <a:rPr lang="en-GB" dirty="0" err="1"/>
              <a:t>Dinda</a:t>
            </a:r>
            <a:r>
              <a:rPr lang="en-GB" dirty="0"/>
              <a:t> 2004; </a:t>
            </a:r>
            <a:r>
              <a:rPr lang="en-GB" dirty="0" err="1"/>
              <a:t>Lieb</a:t>
            </a:r>
            <a:r>
              <a:rPr lang="en-GB" dirty="0"/>
              <a:t> 2003).</a:t>
            </a:r>
          </a:p>
          <a:p>
            <a:endParaRPr lang="en-GB" dirty="0"/>
          </a:p>
          <a:p>
            <a:r>
              <a:rPr lang="en-GB" dirty="0"/>
              <a:t>Furthermore, it is argued that trade liberalization within the context of the current globalization movement may be putting the “global” environmental quality at greater risk since developing counties (where pollution-intensive industries are migrating) generally have less efficient technologies to abate pollution. Thus, supporting the EKC pattern portrayed by cross-country experience may impede sustainable development in both the developing countries and the world at large (Ekins 1997).</a:t>
            </a:r>
          </a:p>
          <a:p>
            <a:endParaRPr lang="en-GB" dirty="0"/>
          </a:p>
          <a:p>
            <a:r>
              <a:rPr lang="en-GB" dirty="0"/>
              <a:t>4. The EKC pattern is not inevitable. Taken at its face value, the EKC hypothesis appears to suggest that the de-linking of environmental degradation and economic growth is inevitable in the long-run. Furthermore, it presupposes that this phenomenon will be encountered by all countries at the same income threshold; that is, turning-point income. This can be seen as casting an optimistic view on the long-term economic and environmental predicament of humanity.</a:t>
            </a:r>
          </a:p>
          <a:p>
            <a:endParaRPr lang="en-GB" dirty="0"/>
          </a:p>
          <a:p>
            <a:r>
              <a:rPr lang="en-GB" dirty="0"/>
              <a:t>On the other hand, since the hypothesis expects such outcomes to occur irrespective of policy considerations, it pretty much locks every country to a predetermined trajectory of economic development. The possibilities of either flattening the EKC (i.e., the possibility of reducing the environmental price of economic growth) or </a:t>
            </a:r>
            <a:r>
              <a:rPr lang="en-GB" dirty="0" err="1"/>
              <a:t>tunneling</a:t>
            </a:r>
            <a:r>
              <a:rPr lang="en-GB" dirty="0"/>
              <a:t> through the EKC (i.e., the possibility of developing countries using newer, eco-friendlier technologies, thereby avoiding some of the environmental degradation that often accompanies economic growth) are rather overlooked (</a:t>
            </a:r>
            <a:r>
              <a:rPr lang="en-GB" dirty="0" err="1"/>
              <a:t>Panayotou</a:t>
            </a:r>
            <a:r>
              <a:rPr lang="en-GB" dirty="0"/>
              <a:t> 1997). That is, developing countries do not have to grow along the same path that developed nations have taken (</a:t>
            </a:r>
            <a:r>
              <a:rPr lang="en-GB" dirty="0" err="1"/>
              <a:t>Lieb</a:t>
            </a:r>
            <a:r>
              <a:rPr lang="en-GB" dirty="0"/>
              <a:t> 2003).</a:t>
            </a:r>
          </a:p>
        </p:txBody>
      </p:sp>
      <p:sp>
        <p:nvSpPr>
          <p:cNvPr id="4" name="Slide Number Placeholder 3"/>
          <p:cNvSpPr>
            <a:spLocks noGrp="1"/>
          </p:cNvSpPr>
          <p:nvPr>
            <p:ph type="sldNum" sz="quarter" idx="5"/>
          </p:nvPr>
        </p:nvSpPr>
        <p:spPr/>
        <p:txBody>
          <a:bodyPr/>
          <a:lstStyle/>
          <a:p>
            <a:fld id="{1BEC3927-1E4C-429D-9219-3C4114533A55}" type="slidenum">
              <a:rPr lang="en-GB" smtClean="0"/>
              <a:t>10</a:t>
            </a:fld>
            <a:endParaRPr lang="en-GB"/>
          </a:p>
        </p:txBody>
      </p:sp>
    </p:spTree>
    <p:extLst>
      <p:ext uri="{BB962C8B-B14F-4D97-AF65-F5344CB8AC3E}">
        <p14:creationId xmlns:p14="http://schemas.microsoft.com/office/powerpoint/2010/main" val="4258799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11.4 Economic growth and population</a:t>
            </a:r>
          </a:p>
          <a:p>
            <a:r>
              <a:rPr lang="en-GB" dirty="0"/>
              <a:t>11.4.1 The theory of demographic transition</a:t>
            </a:r>
          </a:p>
          <a:p>
            <a:r>
              <a:rPr lang="en-GB" dirty="0"/>
              <a:t>Clearly, uncontrolled population growth can be a major problem. For neoclassical economists the solution to this is simply more economic growth. In other words, economic growth is not only good for the environment (as discussed in the previous section) but is also a cure for a nation’s population problem. One explanation for this assertion is based on the theory of demographic transition (TDT).</a:t>
            </a:r>
          </a:p>
          <a:p>
            <a:endParaRPr lang="en-GB" dirty="0"/>
          </a:p>
          <a:p>
            <a:r>
              <a:rPr lang="en-GB" dirty="0"/>
              <a:t>This theory is based on an empirical generalization and it claims that, as nations develop, they eventually reach a point where the birth rate falls. Basically, as shown in Figure 11.4, society progresses from a pre-modern regime (Stage I) of high fertility and high mortality to a post-modern regime (Stage III) of low fertility and low mortality. The decline in fertility actually starts in Stage II. However, at this so-called transitional stage, the decline in the fertility rate is accompanied by an even bigger decline in the death rate, causing a high rate of population growth. The population </a:t>
            </a:r>
            <a:r>
              <a:rPr lang="en-GB" dirty="0" err="1"/>
              <a:t>growTheventually</a:t>
            </a:r>
            <a:r>
              <a:rPr lang="en-GB" dirty="0"/>
              <a:t> levels off at a low rate in Stage III, where both fertility and mortality are low. It is important to note that the steady decline in the rate of population growth occurs as a country transitions from an industrial to a post-industrial society.</a:t>
            </a:r>
          </a:p>
          <a:p>
            <a:endParaRPr lang="en-GB" dirty="0"/>
          </a:p>
          <a:p>
            <a:r>
              <a:rPr lang="en-GB" dirty="0"/>
              <a:t>The TDT attempts to provide plausible explanations for why the decline in both the fertility and death rates follow the pattern depicted by Stages II and III. Several socio-economic factors are given for explaining the declining trends in both fertility and mortality and the eventual decline in population growth. Among them the most important ones are: a rise in the level of income per capita; a decline in infant and child mortality; a decline in child </a:t>
            </a:r>
            <a:r>
              <a:rPr lang="en-GB" dirty="0" err="1"/>
              <a:t>labor</a:t>
            </a:r>
            <a:r>
              <a:rPr lang="en-GB" dirty="0"/>
              <a:t>; the declining value of children for old-age security; and increasing participation of females in traditionally male-dominated sectors of the economy (</a:t>
            </a:r>
            <a:r>
              <a:rPr lang="en-GB" dirty="0" err="1"/>
              <a:t>Doepke</a:t>
            </a:r>
            <a:r>
              <a:rPr lang="en-GB" dirty="0"/>
              <a:t> 2004; Dyson 2010; Canning 2011; </a:t>
            </a:r>
            <a:r>
              <a:rPr lang="en-GB" dirty="0" err="1"/>
              <a:t>Reher</a:t>
            </a:r>
            <a:r>
              <a:rPr lang="en-GB" dirty="0"/>
              <a:t> 2011; Ranganathan et al. 2015). Exhibit 11.1 offers an expanded discussion of how these socio-economic factors contribute to the decline in fertility and death rates that eventually lead to low rates in population growth.</a:t>
            </a:r>
          </a:p>
          <a:p>
            <a:endParaRPr lang="en-GB" dirty="0"/>
          </a:p>
          <a:p>
            <a:r>
              <a:rPr lang="en-GB" dirty="0"/>
              <a:t>Figure 11.4 The demographic transition</a:t>
            </a:r>
          </a:p>
          <a:p>
            <a:r>
              <a:rPr lang="en-GB" dirty="0"/>
              <a:t>In studying the reproductive decisions of humans at the macro level, one view that has been popular among social scientists is the theory of the demographic transition. This theory derives its appeal from its simplicity and the considerable empirical support for its basic conclusions (</a:t>
            </a:r>
            <a:r>
              <a:rPr lang="en-GB" dirty="0" err="1"/>
              <a:t>Leibenstein</a:t>
            </a:r>
            <a:r>
              <a:rPr lang="en-GB" dirty="0"/>
              <a:t> 1974). Briefly stated, as shown in Figure 11.4, the theory of the demographic transition is a generalization advanced to explain the transitional stages of fertility and mortality for a nation over time, as it modernizes. The claim of the demographic transition theory that, as nations develop, they eventually reach a point where the </a:t>
            </a:r>
            <a:r>
              <a:rPr lang="en-GB" dirty="0" err="1"/>
              <a:t>birthrate</a:t>
            </a:r>
            <a:r>
              <a:rPr lang="en-GB" dirty="0"/>
              <a:t> falls is relevant for our purpose. In other words, in the long run, industrialization is accompanied by a sustained reduction in population growth. However, this theory does not suggest that there is no cross-country variation in the timing and speed of the demographic transition (</a:t>
            </a:r>
            <a:r>
              <a:rPr lang="en-GB" dirty="0" err="1"/>
              <a:t>Doepke</a:t>
            </a:r>
            <a:r>
              <a:rPr lang="en-GB" dirty="0"/>
              <a:t> 2004). It simply attempts to ascertain that the economic transition from pre-industrial stagnation to modern growth is accompanied by a demographic transition from high to low fertility. One important implication of this theory is, of course, that industrialization (which is generally associated with increased GDP) is a possible solution to the population problem (</a:t>
            </a:r>
            <a:r>
              <a:rPr lang="en-GB" dirty="0" err="1"/>
              <a:t>Leibenstein</a:t>
            </a:r>
            <a:r>
              <a:rPr lang="en-GB" dirty="0"/>
              <a:t> 1974). Why so?</a:t>
            </a:r>
          </a:p>
          <a:p>
            <a:endParaRPr lang="en-GB" dirty="0"/>
          </a:p>
          <a:p>
            <a:r>
              <a:rPr lang="en-GB" dirty="0"/>
              <a:t>First, industrialization implies a shift from an economy that is primarily based on agriculture (which is </a:t>
            </a:r>
            <a:r>
              <a:rPr lang="en-GB" dirty="0" err="1"/>
              <a:t>labor-intensive</a:t>
            </a:r>
            <a:r>
              <a:rPr lang="en-GB" dirty="0"/>
              <a:t>) to one based on industry (which is capital-intensive). This structural change in the economy increasingly reduces the productivity (hence, the income-generating capacity) of children in the agricultural sector. Furthermore, as often occurs with industrialization and modernization, child </a:t>
            </a:r>
            <a:r>
              <a:rPr lang="en-GB" dirty="0" err="1"/>
              <a:t>labor</a:t>
            </a:r>
            <a:r>
              <a:rPr lang="en-GB" dirty="0"/>
              <a:t> laws are instituted as a sign of social progress (</a:t>
            </a:r>
            <a:r>
              <a:rPr lang="en-GB" dirty="0" err="1"/>
              <a:t>Doepke</a:t>
            </a:r>
            <a:r>
              <a:rPr lang="en-GB" dirty="0"/>
              <a:t> 2004; </a:t>
            </a:r>
            <a:r>
              <a:rPr lang="en-GB" dirty="0" err="1"/>
              <a:t>Doepke</a:t>
            </a:r>
            <a:r>
              <a:rPr lang="en-GB" dirty="0"/>
              <a:t> and </a:t>
            </a:r>
            <a:r>
              <a:rPr lang="en-GB" dirty="0" err="1"/>
              <a:t>Zilibotti</a:t>
            </a:r>
            <a:r>
              <a:rPr lang="en-GB" dirty="0"/>
              <a:t> 2005). The combined effect of these two factors reduces parental desire to have more children to supplement the household income.</a:t>
            </a:r>
          </a:p>
          <a:p>
            <a:endParaRPr lang="en-GB" dirty="0"/>
          </a:p>
          <a:p>
            <a:r>
              <a:rPr lang="en-GB" dirty="0"/>
              <a:t>Second, since industrialization is often associated with an increase in the average per capita income of a nation, the increasing affluence of the average family in the course of industrialization reduces the desire for more children. This is because the need for having children as a hedge for security in old age becomes less and less important as families become increasingly wealthy (Caldwell 1976). In addition, this tendency for smaller family size will be reinforced because industrialization is generally associated with declining infant and child mortality. Advances in medicine, public health, and hygiene in modernized societies have enabled mortality decline.</a:t>
            </a:r>
          </a:p>
          <a:p>
            <a:endParaRPr lang="en-GB" dirty="0"/>
          </a:p>
          <a:p>
            <a:r>
              <a:rPr lang="en-GB" dirty="0"/>
              <a:t>Finally, other socioeconomic factors associated with modernization further contribute to a decline in fertility rates. Among them are the rise in the education of women, urbanization and its secularizing influence, increasing participation of females in traditionally male-dominated sectors of the economy, advances in birth control methods, and family planning.</a:t>
            </a:r>
          </a:p>
          <a:p>
            <a:endParaRPr lang="en-GB" dirty="0"/>
          </a:p>
          <a:p>
            <a:r>
              <a:rPr lang="en-GB" dirty="0"/>
              <a:t>From the very inception of the TDT in 1929 (attributed to the work of the American demographer Warren Thomason) until 1960, the explanation for fertility decline was understood in broad generalities and relied on broadly accepted changes in the socio-economic system (see Exhibit 11.1). In 1960, Gary Becker, a Nobel Laureate from the University of Chicago, published the ground-breaking paper entitled “An economic analysis of fertility.” He used standard microeconomic theory to provide a theoretical explanation for the decline in fertility. His theory offered an explanation for the decline in fertility by examining how parents make decisions about childbearing, and how this choice is influenced by the income of the family. For Becker, as will be discussed below, a decline in fertility happens because children become more costly as a result of the modernization that is associated with a rising standard of living. In recent years arguments have been made to suggest that the rise in the demand for human capital is a key factor in explaining a decline in the fertility rate. In this respect, fertility decisions cannot be fully understood without good knowledge of what induces parents to invest in the human capital of their offspring.</a:t>
            </a:r>
          </a:p>
          <a:p>
            <a:endParaRPr lang="en-GB" dirty="0"/>
          </a:p>
          <a:p>
            <a:r>
              <a:rPr lang="en-GB" dirty="0"/>
              <a:t>To economists this careful examination of decision-making at the micro (or household) level is extremely significant, not just because it provides alternative explanations to fertility decline, but because it also helps uncover the determinants of fertility decline that are essential in designing effective population control policies. As a result, economists have sought alternative theories to explain fertility decline that focus on the cost of children and the formation of human capital, which are discussed below.</a:t>
            </a:r>
          </a:p>
        </p:txBody>
      </p:sp>
      <p:sp>
        <p:nvSpPr>
          <p:cNvPr id="4" name="Slide Number Placeholder 3"/>
          <p:cNvSpPr>
            <a:spLocks noGrp="1"/>
          </p:cNvSpPr>
          <p:nvPr>
            <p:ph type="sldNum" sz="quarter" idx="5"/>
          </p:nvPr>
        </p:nvSpPr>
        <p:spPr/>
        <p:txBody>
          <a:bodyPr/>
          <a:lstStyle/>
          <a:p>
            <a:fld id="{1BEC3927-1E4C-429D-9219-3C4114533A55}" type="slidenum">
              <a:rPr lang="en-GB" smtClean="0"/>
              <a:t>11</a:t>
            </a:fld>
            <a:endParaRPr lang="en-GB"/>
          </a:p>
        </p:txBody>
      </p:sp>
    </p:spTree>
    <p:extLst>
      <p:ext uri="{BB962C8B-B14F-4D97-AF65-F5344CB8AC3E}">
        <p14:creationId xmlns:p14="http://schemas.microsoft.com/office/powerpoint/2010/main" val="982864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11.4.2 Cost of children, human capital, fertility, and economic growth</a:t>
            </a:r>
          </a:p>
          <a:p>
            <a:pPr marL="228600" indent="-228600">
              <a:buAutoNum type="alphaUcPeriod"/>
            </a:pPr>
            <a:endParaRPr lang="en-GB" dirty="0"/>
          </a:p>
          <a:p>
            <a:pPr marL="228600" indent="-228600">
              <a:buAutoNum type="alphaUcPeriod"/>
            </a:pPr>
            <a:r>
              <a:rPr lang="en-GB" dirty="0"/>
              <a:t>Cost of children</a:t>
            </a:r>
          </a:p>
          <a:p>
            <a:r>
              <a:rPr lang="en-GB" dirty="0"/>
              <a:t>Becker (1960), relying on basic microeconomic theory of consumers’ choice, set out to explain how parents make decisions about childbearing, and how this choice is influenced by the family’s income and the cost of raising children. The economic analysis begins by viewing children as durable consumption goods (Becker 1960; Blake 1968).</a:t>
            </a:r>
          </a:p>
          <a:p>
            <a:endParaRPr lang="en-GB" dirty="0"/>
          </a:p>
          <a:p>
            <a:r>
              <a:rPr lang="en-GB" dirty="0"/>
              <a:t>Children are classified as consumption goods because they provide direct psychic utilities to their parents. There are three basic sources of benefits (utilities) that parents can expect from having a child: (1) consumption or psychic utility—a child is wanted for her- or himself rather than for services or income she or he may provide; (2) work or income utility; and (3) security or old-age benefit. However, it is important to note that the utility derived from (2) and (3) is expected to decline as household income rises.</a:t>
            </a:r>
          </a:p>
          <a:p>
            <a:endParaRPr lang="en-GB" dirty="0"/>
          </a:p>
          <a:p>
            <a:r>
              <a:rPr lang="en-GB" dirty="0"/>
              <a:t>On the other hand, the costs, or disutility, of having children are comprised of the following two broad categories: (1) the direct costs of providing necessities such as food, housing, clothing, and basic education; and (2) the indirect costs of raising children, such as opportunities forgone by parents in terms of time and money (Becker 1960; </a:t>
            </a:r>
            <a:r>
              <a:rPr lang="en-GB" dirty="0" err="1"/>
              <a:t>Leibenstein</a:t>
            </a:r>
            <a:r>
              <a:rPr lang="en-GB" dirty="0"/>
              <a:t> 1974; Becker and Murphy 1990; </a:t>
            </a:r>
            <a:r>
              <a:rPr lang="en-GB" dirty="0" err="1"/>
              <a:t>Galor</a:t>
            </a:r>
            <a:r>
              <a:rPr lang="en-GB" dirty="0"/>
              <a:t> 2012).</a:t>
            </a:r>
          </a:p>
          <a:p>
            <a:endParaRPr lang="en-GB" dirty="0"/>
          </a:p>
          <a:p>
            <a:r>
              <a:rPr lang="en-GB" dirty="0"/>
              <a:t>With this identification of the costs and benefits of having children, and on the premise that human fertility decisions are made primarily on a purely rational basis, the microeconomics theory of fertility gives an explanation for a seemingly paradoxical negative relationship between household income and family size. This is paradoxical because this theory suggests that children are inferior consumption goods (i.e., higher household income leads to a decline in fertility, thereby leading to fewer children).</a:t>
            </a:r>
          </a:p>
          <a:p>
            <a:endParaRPr lang="en-GB" dirty="0"/>
          </a:p>
          <a:p>
            <a:r>
              <a:rPr lang="en-GB" dirty="0"/>
              <a:t>However, what actually happens is this: as income increases, parents start to desire fewer children but of superior quality (well nourished, clothed, and highly educated). In other words, increased income allows parents to choose both the quality as well as the quantity of their children, with a stronger emphasis on quality as income increases. Thus, increases in family income per se do not drive the desire for fewer children. Instead, it is the increased cost of raising high-quality children, prompted by the increase in parents’ income, which ultimately precipitates the decline in fertility (i.e., the choice to have fewer children). The income effect (which, holding other things constant, would have allowed households to have more children) is more than offset by the price (cost) effect (which is a result of the deliberate decision made by parents to substitute quality for quantity of children). Consequently the net effect of increases in parental income will be a decline in fertility (i.e., number of children).</a:t>
            </a:r>
          </a:p>
          <a:p>
            <a:endParaRPr lang="en-GB" dirty="0"/>
          </a:p>
          <a:p>
            <a:r>
              <a:rPr lang="en-GB" dirty="0"/>
              <a:t>B. The rise in the demand for human capital</a:t>
            </a:r>
          </a:p>
          <a:p>
            <a:r>
              <a:rPr lang="en-GB" dirty="0"/>
              <a:t>In this particular instance the basic argument recognizes a link between investment in human capital, economic growth, and fertility. Human capital is defined here as embodied knowledge and skills that are generally acquired through education and experience. Empirical observation would suggest that countries grow more rapidly when education and other skills are more abundant (Denison 1985; </a:t>
            </a:r>
            <a:r>
              <a:rPr lang="en-GB" dirty="0" err="1"/>
              <a:t>Galor</a:t>
            </a:r>
            <a:r>
              <a:rPr lang="en-GB" dirty="0"/>
              <a:t> 2012). Furthermore, it appears that where human capital is low, fertility tends to be high and vice versa (Becker and Murphy 1990, </a:t>
            </a:r>
            <a:r>
              <a:rPr lang="en-GB" dirty="0" err="1"/>
              <a:t>Galor</a:t>
            </a:r>
            <a:r>
              <a:rPr lang="en-GB" dirty="0"/>
              <a:t> 2012). What explanations can be provided to understand these linkages between investment in human capital, fertility, and economic (income) growth?</a:t>
            </a:r>
          </a:p>
          <a:p>
            <a:endParaRPr lang="en-GB" dirty="0"/>
          </a:p>
          <a:p>
            <a:r>
              <a:rPr lang="en-GB" dirty="0"/>
              <a:t>As discussed throughout this chapter, over the past 150 years, the rate of technological progress has been accelerating (</a:t>
            </a:r>
            <a:r>
              <a:rPr lang="en-GB" dirty="0" err="1"/>
              <a:t>Ausubel</a:t>
            </a:r>
            <a:r>
              <a:rPr lang="en-GB" dirty="0"/>
              <a:t> 1996). This has led to an increase in the demand for both human and physical capital. Furthermore, Becker and Murphy (1990: S13) argue that</a:t>
            </a:r>
          </a:p>
          <a:p>
            <a:endParaRPr lang="en-GB" dirty="0"/>
          </a:p>
          <a:p>
            <a:r>
              <a:rPr lang="en-GB" dirty="0"/>
              <a:t>the rates of return on investment in human capital rise rather than decline as the stock of human capital increases, at least until the stock becomes large. The reason is that education and other sectors that produce human capital use educated and other skilled inputs more intensively than sectors that produce consumption goods and physical capital.</a:t>
            </a:r>
          </a:p>
          <a:p>
            <a:endParaRPr lang="en-GB" dirty="0"/>
          </a:p>
          <a:p>
            <a:r>
              <a:rPr lang="en-GB" dirty="0"/>
              <a:t>This scenario implies monotonically increasing rate returns on human capital, which, holding other factors constant, will have the effect of inducing parents to invest in the human capital of their offspring. Thus, in advance economies where technological progress is the mainstay and the rate of return on human capital is high, parents will gravitate toward allocating more resources for the quality (i.e., human capital formation) of their child. Conversely, higher stocks of capital reduce the demand for children because, as argued earlier, it increases the cost of raising a child. Thus, fertility tends to be low where human capital is widespread and perhaps growing over time (ibid). In a developed economy, therefore, one is likely to observe a decline in population growth along with a further increase in human capital accumulation (Becker and Murphy 1990; </a:t>
            </a:r>
            <a:r>
              <a:rPr lang="en-GB" dirty="0" err="1"/>
              <a:t>Doepke</a:t>
            </a:r>
            <a:r>
              <a:rPr lang="en-GB" dirty="0"/>
              <a:t>, 2004; </a:t>
            </a:r>
            <a:r>
              <a:rPr lang="en-GB" dirty="0" err="1"/>
              <a:t>Galor</a:t>
            </a:r>
            <a:r>
              <a:rPr lang="en-GB" dirty="0"/>
              <a:t> 2012).</a:t>
            </a:r>
          </a:p>
          <a:p>
            <a:endParaRPr lang="en-GB" dirty="0"/>
          </a:p>
          <a:p>
            <a:r>
              <a:rPr lang="en-GB" dirty="0"/>
              <a:t>Increase in the demand for human capital has also been instrumental in closing the gender gap during the past century. An economy characterized by high technological progress and human capital accumulation is necessarily </a:t>
            </a:r>
            <a:r>
              <a:rPr lang="en-GB" dirty="0" err="1"/>
              <a:t>favorable</a:t>
            </a:r>
            <a:r>
              <a:rPr lang="en-GB" dirty="0"/>
              <a:t> to education-intensive tasks. Unlike physically intensive tasks, women are in a </a:t>
            </a:r>
            <a:r>
              <a:rPr lang="en-GB" dirty="0" err="1"/>
              <a:t>favorable</a:t>
            </a:r>
            <a:r>
              <a:rPr lang="en-GB" dirty="0"/>
              <a:t> position to compete with men in mentally intensive and/or less physically demanding tasks, which ultimately has the effect of weakening the traditional division of </a:t>
            </a:r>
            <a:r>
              <a:rPr lang="en-GB" dirty="0" err="1"/>
              <a:t>labor</a:t>
            </a:r>
            <a:r>
              <a:rPr lang="en-GB" dirty="0"/>
              <a:t> between the sexes. Thus, during the normal progress of growing from an industrial to a service economy, the wage differential between men and women tends to decline (</a:t>
            </a:r>
            <a:r>
              <a:rPr lang="en-GB" dirty="0" err="1"/>
              <a:t>Galor</a:t>
            </a:r>
            <a:r>
              <a:rPr lang="en-GB" dirty="0"/>
              <a:t> and Weil 1996). A rise in the relative wage rates of women not only induces an increase in </a:t>
            </a:r>
            <a:r>
              <a:rPr lang="en-GB" dirty="0" err="1"/>
              <a:t>labor</a:t>
            </a:r>
            <a:r>
              <a:rPr lang="en-GB" dirty="0"/>
              <a:t>-force participation, but also improves the opportunity costs of a mother if having an additional child entails taking an extended period of time </a:t>
            </a:r>
            <a:r>
              <a:rPr lang="en-GB" dirty="0" err="1"/>
              <a:t>offfrom</a:t>
            </a:r>
            <a:r>
              <a:rPr lang="en-GB" dirty="0"/>
              <a:t> work. Since accounting for mothers’ opportunity costs further increases the cost of child rearing, such an increase ultimately induces a decline in fertility.</a:t>
            </a:r>
          </a:p>
        </p:txBody>
      </p:sp>
      <p:sp>
        <p:nvSpPr>
          <p:cNvPr id="4" name="Slide Number Placeholder 3"/>
          <p:cNvSpPr>
            <a:spLocks noGrp="1"/>
          </p:cNvSpPr>
          <p:nvPr>
            <p:ph type="sldNum" sz="quarter" idx="5"/>
          </p:nvPr>
        </p:nvSpPr>
        <p:spPr/>
        <p:txBody>
          <a:bodyPr/>
          <a:lstStyle/>
          <a:p>
            <a:fld id="{1BEC3927-1E4C-429D-9219-3C4114533A55}" type="slidenum">
              <a:rPr lang="en-GB" smtClean="0"/>
              <a:t>12</a:t>
            </a:fld>
            <a:endParaRPr lang="en-GB"/>
          </a:p>
        </p:txBody>
      </p:sp>
    </p:spTree>
    <p:extLst>
      <p:ext uri="{BB962C8B-B14F-4D97-AF65-F5344CB8AC3E}">
        <p14:creationId xmlns:p14="http://schemas.microsoft.com/office/powerpoint/2010/main" val="4177846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discussions suggest that a country can use economic incentives to control the rate of its population growth in a variety of ways. Once the determinants of demand for children are known (such as the costs of education, opportunity costs of mothers, the cost of health care, pensions and other retirement plans, and so on), policy measures can be formulated to trigger desirable change(s) in the demand schedules for children. However, this should be taken with caution for reasons that will be explained below.</a:t>
            </a:r>
          </a:p>
          <a:p>
            <a:endParaRPr lang="en-GB" dirty="0"/>
          </a:p>
          <a:p>
            <a:r>
              <a:rPr lang="en-GB" dirty="0"/>
              <a:t>The discussion of population control through economic incentives is based on the general premise that human fertility decisions are made primarily on a purely rational basis. Furthermore, the underlying motive of the individual family is to promote its self-interest, thereby maximizing the net benefits from having children (Becker 1960). However, under normal circumstances not all the costs of children are fully borne by parents. Education in public-sector schools is almost universally free. In many countries food is subsidized by holding prices below market levels. Even in cases where education and food subsidies are financed through tax revenues, the individual household will not have an incentive to reduce its family size because tax is normally not based on the number of children. Clearly, then, since not all costs are borne by parents, the private costs for raising children will be less than the social costs (Blake 1968). What this suggests is the presence of some form of externalities. As discussed in Chapter 3, in the presence of externalities, decisions reached by individual actors will not lead to the “best” or optimal outcome for society at large.</a:t>
            </a:r>
          </a:p>
          <a:p>
            <a:endParaRPr lang="en-GB" dirty="0"/>
          </a:p>
          <a:p>
            <a:r>
              <a:rPr lang="en-GB" dirty="0"/>
              <a:t>Of course, this recognition that real externalities are involved in the parents’ decisions concerning childbearing underscores the need for adopting a population control policy. Unfortunately most countries in the developing world (where the population problem appears to be pressing and formidable) lack institutional structures, the political systems, and the economic resources that are necessary to correct both market and government failures. Until these social infrastructural problems are adequately addressed, the use of economic incentives to control population will continue to be inadequate, hence ineffective.</a:t>
            </a:r>
          </a:p>
          <a:p>
            <a:endParaRPr lang="en-GB" dirty="0"/>
          </a:p>
          <a:p>
            <a:r>
              <a:rPr lang="en-GB" dirty="0"/>
              <a:t>However, the situation will be even worse if the alternative is laissez-faire policies toward reproduction, since these would surely confront society with a ruinous problem of overpopulation. Or, to use Hardin’s (1968: 1244) words, “ruin is the destination toward which all men rush, each pursuing his own best interest in a society that believes in the freedom of the commons. Freedom in commons brings ruin to all.” This observation should not be taken lightly, given that the right to bear children is a universally held and UN-sanctioned inalienable human right.</a:t>
            </a:r>
          </a:p>
        </p:txBody>
      </p:sp>
      <p:sp>
        <p:nvSpPr>
          <p:cNvPr id="4" name="Slide Number Placeholder 3"/>
          <p:cNvSpPr>
            <a:spLocks noGrp="1"/>
          </p:cNvSpPr>
          <p:nvPr>
            <p:ph type="sldNum" sz="quarter" idx="5"/>
          </p:nvPr>
        </p:nvSpPr>
        <p:spPr/>
        <p:txBody>
          <a:bodyPr/>
          <a:lstStyle/>
          <a:p>
            <a:fld id="{1BEC3927-1E4C-429D-9219-3C4114533A55}" type="slidenum">
              <a:rPr lang="en-GB" smtClean="0"/>
              <a:t>13</a:t>
            </a:fld>
            <a:endParaRPr lang="en-GB"/>
          </a:p>
        </p:txBody>
      </p:sp>
    </p:spTree>
    <p:extLst>
      <p:ext uri="{BB962C8B-B14F-4D97-AF65-F5344CB8AC3E}">
        <p14:creationId xmlns:p14="http://schemas.microsoft.com/office/powerpoint/2010/main" val="696072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reading this chapter you will be familiar with the following:</a:t>
            </a:r>
          </a:p>
          <a:p>
            <a:endParaRPr lang="en-GB" dirty="0"/>
          </a:p>
          <a:p>
            <a:r>
              <a:rPr lang="en-GB" dirty="0"/>
              <a:t>▸ The basic postulates of the neoclassical economic worldview on “general” resource scarcity.</a:t>
            </a:r>
          </a:p>
          <a:p>
            <a:r>
              <a:rPr lang="en-GB" dirty="0"/>
              <a:t>▸ The neoclassical responses to the Malthusian worldviews on limits to growth.</a:t>
            </a:r>
          </a:p>
          <a:p>
            <a:r>
              <a:rPr lang="en-GB" dirty="0"/>
              <a:t>▸ The empirical evidence for impending natural resource scarcity and economic growth.</a:t>
            </a:r>
          </a:p>
          <a:p>
            <a:r>
              <a:rPr lang="en-GB" dirty="0"/>
              <a:t>▸ The examining of associations of economic growth, the environment, and population:</a:t>
            </a:r>
          </a:p>
          <a:p>
            <a:r>
              <a:rPr lang="en-GB" dirty="0"/>
              <a:t>the environmental Kuznets curve (EKC)</a:t>
            </a:r>
          </a:p>
          <a:p>
            <a:r>
              <a:rPr lang="en-GB" dirty="0"/>
              <a:t>the theory of demographic transition</a:t>
            </a:r>
          </a:p>
          <a:p>
            <a:r>
              <a:rPr lang="en-GB" dirty="0"/>
              <a:t>the microeconomic theory of human fertility: cost of children, human capital, fertility, and income.</a:t>
            </a:r>
          </a:p>
          <a:p>
            <a:r>
              <a:rPr lang="en-GB" dirty="0"/>
              <a:t>▸ The policy implications of the neoclassical worldviews on population and the environment.</a:t>
            </a:r>
          </a:p>
          <a:p>
            <a:r>
              <a:rPr lang="en-GB" dirty="0"/>
              <a:t>▸ Critical assessments of the neoclassical worldviews on population, environment, and economic growth.</a:t>
            </a:r>
          </a:p>
          <a:p>
            <a:r>
              <a:rPr lang="en-GB" dirty="0"/>
              <a:t>THIS CHAPTER is also about the long view of the future of humanity and the biosphere. In direct contradiction of the Malthusians’ worldview, the neoclassical economists appear to portray themselves as “eternal optimists.” Their optimism is grounded on their unwavering beliefs in continued human ingenuity, the smooth functioning of the market system, and the possibilities for unabated technological progress. This chapter presents the theoretical arguments for the neoclassical worldview on resource scarcity and economic growth—an extension of the subject matter addressed in Chapter 1. It also provides the formal neoclassical responses to the Malthusian prognosis of impending doom. Furthermore, the chapter includes critical appraisal of the neoclassical responses to the Malthusians’ worldview on scarcity and growth.</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EC3927-1E4C-429D-9219-3C4114533A5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6781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10D50-FF7D-0D5D-4ABA-FD5EF1D749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4BD0F6-A42C-3F3C-EEFF-4D4B10B4F9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884A9E-1AE7-71EA-388C-4D2CE10FEB01}"/>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5" name="Footer Placeholder 4">
            <a:extLst>
              <a:ext uri="{FF2B5EF4-FFF2-40B4-BE49-F238E27FC236}">
                <a16:creationId xmlns:a16="http://schemas.microsoft.com/office/drawing/2014/main" id="{5B280F97-B1F7-D3A7-0B1D-8604291D7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9CD86-513F-82E3-2FA1-FD1803CAAE76}"/>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071273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24B4-8A39-E664-3348-02E134EC23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79010-A3CC-D52D-D3FF-F1D072945E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3E37C1-58BC-54DA-7856-A93B44D99361}"/>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5" name="Footer Placeholder 4">
            <a:extLst>
              <a:ext uri="{FF2B5EF4-FFF2-40B4-BE49-F238E27FC236}">
                <a16:creationId xmlns:a16="http://schemas.microsoft.com/office/drawing/2014/main" id="{2A01650B-42BB-6ECB-1137-717CCC93E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3EDFB-C430-A94A-1E2B-A42F7FE1E66F}"/>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3176328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457DE-2986-9032-994A-7DA0ADD3FB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64CB66-CCD9-18F8-0C66-5699754A17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488351-64FF-91C2-3395-6EEAE24CAA14}"/>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5" name="Footer Placeholder 4">
            <a:extLst>
              <a:ext uri="{FF2B5EF4-FFF2-40B4-BE49-F238E27FC236}">
                <a16:creationId xmlns:a16="http://schemas.microsoft.com/office/drawing/2014/main" id="{1DD61DAE-3501-0143-DECB-53ABC0311C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07A57C-BE18-EF10-0AF5-AD27C2671826}"/>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2538297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24914-0F43-937C-B74A-39E7CB746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DA1AD-4D1E-3196-7DF9-D2FBBB208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0F3ADB-DA67-BE13-BC6E-00BDF03180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EF67C2-3E6B-F77F-6D28-6500CD86933A}"/>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6" name="Footer Placeholder 5">
            <a:extLst>
              <a:ext uri="{FF2B5EF4-FFF2-40B4-BE49-F238E27FC236}">
                <a16:creationId xmlns:a16="http://schemas.microsoft.com/office/drawing/2014/main" id="{02C5F0E5-5112-85A8-25D7-B13424D4D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851DCA-EDAA-AE53-2D9B-53C633C2FB1E}"/>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2232664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FFD3C-3706-9244-715F-ECB669FEDB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440BCE-6819-1340-8232-AA519A9C43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CB2D60-2311-BC17-0A73-21544099DE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DECBF6-884E-454C-F44C-95A8F6C561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B0485-DFBE-2697-A09F-8B44BB11D5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24A4DA-60F0-6943-8E8E-B222F0BAADBD}"/>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8" name="Footer Placeholder 7">
            <a:extLst>
              <a:ext uri="{FF2B5EF4-FFF2-40B4-BE49-F238E27FC236}">
                <a16:creationId xmlns:a16="http://schemas.microsoft.com/office/drawing/2014/main" id="{F688D16A-4C2C-7F62-5187-422355E38D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E6EE70-B51B-808D-8DF3-49FED7ABA186}"/>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200044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0C446-98DF-5EDA-9AA8-44D9E4BC2B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78E9CD-40E2-EE57-3D72-076AF8823AAF}"/>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4" name="Footer Placeholder 3">
            <a:extLst>
              <a:ext uri="{FF2B5EF4-FFF2-40B4-BE49-F238E27FC236}">
                <a16:creationId xmlns:a16="http://schemas.microsoft.com/office/drawing/2014/main" id="{18A38082-1F5B-7CA1-BF0C-6F97E6800C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4E6E06-7879-F8B9-D9B6-79FB2925B708}"/>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967383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2582D-EE3C-B22E-005C-D08348EE9844}"/>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3" name="Footer Placeholder 2">
            <a:extLst>
              <a:ext uri="{FF2B5EF4-FFF2-40B4-BE49-F238E27FC236}">
                <a16:creationId xmlns:a16="http://schemas.microsoft.com/office/drawing/2014/main" id="{FDA66C91-A525-637B-23D4-8B2650B6F7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699352-8D44-0FE7-F952-05E2BE7930DC}"/>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677236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4AF37-08F8-6094-FB4A-8FA0F6BA2C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FF90E3-CAE3-026B-E065-CF12114039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A738A6-14EB-39F2-0A55-4C124C305A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74E034-A3BB-A41A-B3F8-BDAAADBD9CE9}"/>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6" name="Footer Placeholder 5">
            <a:extLst>
              <a:ext uri="{FF2B5EF4-FFF2-40B4-BE49-F238E27FC236}">
                <a16:creationId xmlns:a16="http://schemas.microsoft.com/office/drawing/2014/main" id="{F3AB3912-3CA0-06E6-BB5D-C1B540D45D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05929E-1EAE-0317-4FC0-6A19E643E43B}"/>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532211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F391-2C1E-E8D1-6D98-8066854FEB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028F6A-1EE4-AB94-AA72-713978A19A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80D247-FD03-3922-353D-6368C59FB9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FBACF2-1D07-53ED-9144-39F27051140A}"/>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6" name="Footer Placeholder 5">
            <a:extLst>
              <a:ext uri="{FF2B5EF4-FFF2-40B4-BE49-F238E27FC236}">
                <a16:creationId xmlns:a16="http://schemas.microsoft.com/office/drawing/2014/main" id="{0C179644-830B-F56C-C498-CD00292A99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0444D2-A39F-1FBE-B8CE-5F5646FA57D8}"/>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681169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4A8D-008C-EF8C-EA0A-36B7480A8D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A008C0-9327-3701-2C80-032614B1B7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DCC542-4D56-809A-E4ED-939C28B0D85F}"/>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5" name="Footer Placeholder 4">
            <a:extLst>
              <a:ext uri="{FF2B5EF4-FFF2-40B4-BE49-F238E27FC236}">
                <a16:creationId xmlns:a16="http://schemas.microsoft.com/office/drawing/2014/main" id="{B8F5F159-B29F-D38D-6AF5-7E033E50F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2C95E-13DF-ECA6-52D4-264C48D03A8C}"/>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3105829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5573E2-EC67-5B27-4527-126CED79B5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DF66C-0FA9-DBDB-FC84-78F4AE7C2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DC029-D8FF-FA86-073C-5141E8C100E7}"/>
              </a:ext>
            </a:extLst>
          </p:cNvPr>
          <p:cNvSpPr>
            <a:spLocks noGrp="1"/>
          </p:cNvSpPr>
          <p:nvPr>
            <p:ph type="dt" sz="half" idx="10"/>
          </p:nvPr>
        </p:nvSpPr>
        <p:spPr/>
        <p:txBody>
          <a:bodyPr/>
          <a:lstStyle/>
          <a:p>
            <a:fld id="{E15D4BA4-36C0-4884-9308-76303F1BE288}" type="datetimeFigureOut">
              <a:rPr lang="en-GB" smtClean="0"/>
              <a:t>12/07/2022</a:t>
            </a:fld>
            <a:endParaRPr lang="en-GB"/>
          </a:p>
        </p:txBody>
      </p:sp>
      <p:sp>
        <p:nvSpPr>
          <p:cNvPr id="5" name="Footer Placeholder 4">
            <a:extLst>
              <a:ext uri="{FF2B5EF4-FFF2-40B4-BE49-F238E27FC236}">
                <a16:creationId xmlns:a16="http://schemas.microsoft.com/office/drawing/2014/main" id="{84DFC12F-2739-FF69-6F3B-E3C899F30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EC162-51DE-ABB8-A3D6-1E47F66B5ACC}"/>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415323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B0B45D-D4BF-F477-3EC2-5D4CB40EBD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2130BC-4886-5174-687D-3A9E242621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CEB592-B11D-4BBA-C234-E780CBF120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5D4BA4-36C0-4884-9308-76303F1BE288}" type="datetimeFigureOut">
              <a:rPr lang="en-GB" smtClean="0"/>
              <a:t>12/07/2022</a:t>
            </a:fld>
            <a:endParaRPr lang="en-GB"/>
          </a:p>
        </p:txBody>
      </p:sp>
      <p:sp>
        <p:nvSpPr>
          <p:cNvPr id="5" name="Footer Placeholder 4">
            <a:extLst>
              <a:ext uri="{FF2B5EF4-FFF2-40B4-BE49-F238E27FC236}">
                <a16:creationId xmlns:a16="http://schemas.microsoft.com/office/drawing/2014/main" id="{CBFB8076-1A81-F553-418E-B7BB83A77C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F45760C-C08F-9834-FA4F-007CE1714C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A45EE2-7439-457D-A7D9-A28B46053FCA}" type="slidenum">
              <a:rPr lang="en-GB" smtClean="0"/>
              <a:t>‹#›</a:t>
            </a:fld>
            <a:endParaRPr lang="en-GB"/>
          </a:p>
        </p:txBody>
      </p:sp>
    </p:spTree>
    <p:extLst>
      <p:ext uri="{BB962C8B-B14F-4D97-AF65-F5344CB8AC3E}">
        <p14:creationId xmlns:p14="http://schemas.microsoft.com/office/powerpoint/2010/main" val="13101864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D9DBC-D11D-BBE9-59CD-9D572A68FB8E}"/>
              </a:ext>
            </a:extLst>
          </p:cNvPr>
          <p:cNvSpPr>
            <a:spLocks noGrp="1"/>
          </p:cNvSpPr>
          <p:nvPr>
            <p:ph type="ctrTitle"/>
          </p:nvPr>
        </p:nvSpPr>
        <p:spPr>
          <a:xfrm>
            <a:off x="1635210" y="2555747"/>
            <a:ext cx="9144000" cy="2387600"/>
          </a:xfrm>
        </p:spPr>
        <p:txBody>
          <a:bodyPr>
            <a:normAutofit fontScale="90000"/>
          </a:bodyPr>
          <a:lstStyle/>
          <a:p>
            <a:r>
              <a:rPr lang="en-GB" dirty="0"/>
              <a:t>Biophysical limits to economic growth</a:t>
            </a:r>
            <a:br>
              <a:rPr lang="en-GB" dirty="0"/>
            </a:br>
            <a:r>
              <a:rPr lang="en-GB" dirty="0"/>
              <a:t>The neoclassical economic perspective</a:t>
            </a:r>
          </a:p>
        </p:txBody>
      </p:sp>
    </p:spTree>
    <p:extLst>
      <p:ext uri="{BB962C8B-B14F-4D97-AF65-F5344CB8AC3E}">
        <p14:creationId xmlns:p14="http://schemas.microsoft.com/office/powerpoint/2010/main" val="1979268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A2E9A-B070-70B3-8D87-C9D5DD64BEF9}"/>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504861B-32BC-7A5D-17BC-596B096F0864}"/>
              </a:ext>
            </a:extLst>
          </p:cNvPr>
          <p:cNvSpPr>
            <a:spLocks noGrp="1"/>
          </p:cNvSpPr>
          <p:nvPr>
            <p:ph idx="1"/>
          </p:nvPr>
        </p:nvSpPr>
        <p:spPr/>
        <p:txBody>
          <a:bodyPr/>
          <a:lstStyle/>
          <a:p>
            <a:r>
              <a:rPr lang="en-GB" dirty="0"/>
              <a:t>The basic postulates of the neoclassical economic worldview on “general” resource scarcity.</a:t>
            </a:r>
          </a:p>
          <a:p>
            <a:r>
              <a:rPr lang="en-GB" dirty="0"/>
              <a:t>The neoclassical responses to the Malthusian worldviews on limits to growth.</a:t>
            </a:r>
          </a:p>
          <a:p>
            <a:r>
              <a:rPr lang="en-GB" dirty="0"/>
              <a:t>The empirical evidence for impending natural resource scarcity and economic growth.</a:t>
            </a:r>
          </a:p>
          <a:p>
            <a:r>
              <a:rPr lang="en-GB" dirty="0"/>
              <a:t>The examining of associations of economic growth, the environment, and population:</a:t>
            </a:r>
          </a:p>
          <a:p>
            <a:endParaRPr lang="en-GB" dirty="0"/>
          </a:p>
        </p:txBody>
      </p:sp>
    </p:spTree>
    <p:extLst>
      <p:ext uri="{BB962C8B-B14F-4D97-AF65-F5344CB8AC3E}">
        <p14:creationId xmlns:p14="http://schemas.microsoft.com/office/powerpoint/2010/main" val="3393384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E611-EED0-0868-8CE4-476D1E8F327B}"/>
              </a:ext>
            </a:extLst>
          </p:cNvPr>
          <p:cNvSpPr>
            <a:spLocks noGrp="1"/>
          </p:cNvSpPr>
          <p:nvPr>
            <p:ph type="title"/>
          </p:nvPr>
        </p:nvSpPr>
        <p:spPr/>
        <p:txBody>
          <a:bodyPr>
            <a:normAutofit fontScale="90000"/>
          </a:bodyPr>
          <a:lstStyle/>
          <a:p>
            <a:r>
              <a:rPr lang="en-GB" dirty="0"/>
              <a:t>The basic postulates of the neoclassical economic worldview on “general” resource scarcity.</a:t>
            </a:r>
          </a:p>
        </p:txBody>
      </p:sp>
      <p:sp>
        <p:nvSpPr>
          <p:cNvPr id="3" name="Content Placeholder 2">
            <a:extLst>
              <a:ext uri="{FF2B5EF4-FFF2-40B4-BE49-F238E27FC236}">
                <a16:creationId xmlns:a16="http://schemas.microsoft.com/office/drawing/2014/main" id="{E11C5235-DE36-C881-1C74-6E66E1DFCD75}"/>
              </a:ext>
            </a:extLst>
          </p:cNvPr>
          <p:cNvSpPr>
            <a:spLocks noGrp="1"/>
          </p:cNvSpPr>
          <p:nvPr>
            <p:ph idx="1"/>
          </p:nvPr>
        </p:nvSpPr>
        <p:spPr/>
        <p:txBody>
          <a:bodyPr/>
          <a:lstStyle/>
          <a:p>
            <a:r>
              <a:rPr lang="en-GB" dirty="0"/>
              <a:t>In general, Malthusians share the belief that biophysical limits are real and ultimately constrain humans’ material progress, or limits to “economic growth” as it is conventionally understood.</a:t>
            </a:r>
          </a:p>
        </p:txBody>
      </p:sp>
    </p:spTree>
    <p:extLst>
      <p:ext uri="{BB962C8B-B14F-4D97-AF65-F5344CB8AC3E}">
        <p14:creationId xmlns:p14="http://schemas.microsoft.com/office/powerpoint/2010/main" val="1810272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5819-3F6D-169A-0396-DD8896D9774C}"/>
              </a:ext>
            </a:extLst>
          </p:cNvPr>
          <p:cNvSpPr>
            <a:spLocks noGrp="1"/>
          </p:cNvSpPr>
          <p:nvPr>
            <p:ph type="title"/>
          </p:nvPr>
        </p:nvSpPr>
        <p:spPr/>
        <p:txBody>
          <a:bodyPr>
            <a:normAutofit fontScale="90000"/>
          </a:bodyPr>
          <a:lstStyle/>
          <a:p>
            <a:r>
              <a:rPr lang="en-GB" dirty="0"/>
              <a:t>The neoclassical responses to the Malthusian worldviews on limits to growth.</a:t>
            </a:r>
            <a:br>
              <a:rPr lang="en-GB" dirty="0"/>
            </a:br>
            <a:endParaRPr lang="en-GB" dirty="0"/>
          </a:p>
        </p:txBody>
      </p:sp>
      <p:sp>
        <p:nvSpPr>
          <p:cNvPr id="3" name="Content Placeholder 2">
            <a:extLst>
              <a:ext uri="{FF2B5EF4-FFF2-40B4-BE49-F238E27FC236}">
                <a16:creationId xmlns:a16="http://schemas.microsoft.com/office/drawing/2014/main" id="{9692B588-A104-EDFD-CDCB-E6784FE143A4}"/>
              </a:ext>
            </a:extLst>
          </p:cNvPr>
          <p:cNvSpPr>
            <a:spLocks noGrp="1"/>
          </p:cNvSpPr>
          <p:nvPr>
            <p:ph idx="1"/>
          </p:nvPr>
        </p:nvSpPr>
        <p:spPr/>
        <p:txBody>
          <a:bodyPr/>
          <a:lstStyle/>
          <a:p>
            <a:r>
              <a:rPr lang="en-GB" dirty="0"/>
              <a:t>Malthusians tend to underestimate human wisdom (creativity) and the human capability for self-preservation </a:t>
            </a:r>
          </a:p>
          <a:p>
            <a:endParaRPr lang="en-GB" dirty="0"/>
          </a:p>
          <a:p>
            <a:r>
              <a:rPr lang="en-GB" dirty="0"/>
              <a:t>Malthusian scholars have the strong tendency to lump all resources together without regard to their importance</a:t>
            </a:r>
          </a:p>
          <a:p>
            <a:endParaRPr lang="en-GB" dirty="0"/>
          </a:p>
          <a:p>
            <a:r>
              <a:rPr lang="en-GB" dirty="0"/>
              <a:t>Malthusians are predisposed to believe that economic growth automatically causes environmental degradation </a:t>
            </a:r>
          </a:p>
          <a:p>
            <a:endParaRPr lang="en-GB" dirty="0"/>
          </a:p>
        </p:txBody>
      </p:sp>
    </p:spTree>
    <p:extLst>
      <p:ext uri="{BB962C8B-B14F-4D97-AF65-F5344CB8AC3E}">
        <p14:creationId xmlns:p14="http://schemas.microsoft.com/office/powerpoint/2010/main" val="2813857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5E18-F16D-5F37-1069-A63016E9AFB1}"/>
              </a:ext>
            </a:extLst>
          </p:cNvPr>
          <p:cNvSpPr>
            <a:spLocks noGrp="1"/>
          </p:cNvSpPr>
          <p:nvPr>
            <p:ph type="title"/>
          </p:nvPr>
        </p:nvSpPr>
        <p:spPr/>
        <p:txBody>
          <a:bodyPr/>
          <a:lstStyle/>
          <a:p>
            <a:r>
              <a:rPr lang="en-GB" dirty="0"/>
              <a:t>Increasing resource scarcity: the empirical evidence</a:t>
            </a:r>
          </a:p>
        </p:txBody>
      </p:sp>
      <p:sp>
        <p:nvSpPr>
          <p:cNvPr id="3" name="Content Placeholder 2">
            <a:extLst>
              <a:ext uri="{FF2B5EF4-FFF2-40B4-BE49-F238E27FC236}">
                <a16:creationId xmlns:a16="http://schemas.microsoft.com/office/drawing/2014/main" id="{2F4B5235-26D7-C526-6333-C55CACACB75F}"/>
              </a:ext>
            </a:extLst>
          </p:cNvPr>
          <p:cNvSpPr>
            <a:spLocks noGrp="1"/>
          </p:cNvSpPr>
          <p:nvPr>
            <p:ph idx="1"/>
          </p:nvPr>
        </p:nvSpPr>
        <p:spPr/>
        <p:txBody>
          <a:bodyPr/>
          <a:lstStyle/>
          <a:p>
            <a:r>
              <a:rPr lang="en-GB" dirty="0"/>
              <a:t>Scarcity and growth: the empirical evidence before the 1970s</a:t>
            </a:r>
          </a:p>
        </p:txBody>
      </p:sp>
      <p:pic>
        <p:nvPicPr>
          <p:cNvPr id="5" name="Picture 4">
            <a:extLst>
              <a:ext uri="{FF2B5EF4-FFF2-40B4-BE49-F238E27FC236}">
                <a16:creationId xmlns:a16="http://schemas.microsoft.com/office/drawing/2014/main" id="{C797C705-C6B4-639F-8D78-DA9E0FAD4F40}"/>
              </a:ext>
            </a:extLst>
          </p:cNvPr>
          <p:cNvPicPr>
            <a:picLocks noChangeAspect="1"/>
          </p:cNvPicPr>
          <p:nvPr/>
        </p:nvPicPr>
        <p:blipFill rotWithShape="1">
          <a:blip r:embed="rId3"/>
          <a:srcRect l="43396" t="35000" r="20724" b="29861"/>
          <a:stretch/>
        </p:blipFill>
        <p:spPr>
          <a:xfrm>
            <a:off x="1981200" y="2557226"/>
            <a:ext cx="6162675" cy="3878499"/>
          </a:xfrm>
          <a:prstGeom prst="rect">
            <a:avLst/>
          </a:prstGeom>
        </p:spPr>
      </p:pic>
      <p:pic>
        <p:nvPicPr>
          <p:cNvPr id="7" name="Picture 6">
            <a:extLst>
              <a:ext uri="{FF2B5EF4-FFF2-40B4-BE49-F238E27FC236}">
                <a16:creationId xmlns:a16="http://schemas.microsoft.com/office/drawing/2014/main" id="{0D6377C7-D677-9DA4-2320-2360380568E6}"/>
              </a:ext>
            </a:extLst>
          </p:cNvPr>
          <p:cNvPicPr>
            <a:picLocks noChangeAspect="1"/>
          </p:cNvPicPr>
          <p:nvPr/>
        </p:nvPicPr>
        <p:blipFill rotWithShape="1">
          <a:blip r:embed="rId4"/>
          <a:srcRect l="30721" t="45833" r="8051" b="48611"/>
          <a:stretch/>
        </p:blipFill>
        <p:spPr>
          <a:xfrm>
            <a:off x="4572000" y="6435725"/>
            <a:ext cx="6534150" cy="381000"/>
          </a:xfrm>
          <a:prstGeom prst="rect">
            <a:avLst/>
          </a:prstGeom>
        </p:spPr>
      </p:pic>
    </p:spTree>
    <p:extLst>
      <p:ext uri="{BB962C8B-B14F-4D97-AF65-F5344CB8AC3E}">
        <p14:creationId xmlns:p14="http://schemas.microsoft.com/office/powerpoint/2010/main" val="256710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C85F8-0C32-D932-1500-E3EE6F9A8B4B}"/>
              </a:ext>
            </a:extLst>
          </p:cNvPr>
          <p:cNvSpPr>
            <a:spLocks noGrp="1"/>
          </p:cNvSpPr>
          <p:nvPr>
            <p:ph type="title"/>
          </p:nvPr>
        </p:nvSpPr>
        <p:spPr/>
        <p:txBody>
          <a:bodyPr/>
          <a:lstStyle/>
          <a:p>
            <a:r>
              <a:rPr lang="en-GB" dirty="0"/>
              <a:t>Increasing resource scarcity: the empirical evidence</a:t>
            </a:r>
          </a:p>
        </p:txBody>
      </p:sp>
      <p:sp>
        <p:nvSpPr>
          <p:cNvPr id="3" name="Content Placeholder 2">
            <a:extLst>
              <a:ext uri="{FF2B5EF4-FFF2-40B4-BE49-F238E27FC236}">
                <a16:creationId xmlns:a16="http://schemas.microsoft.com/office/drawing/2014/main" id="{3EA9D02E-32ED-7525-3D91-2DD8D1F32C0F}"/>
              </a:ext>
            </a:extLst>
          </p:cNvPr>
          <p:cNvSpPr>
            <a:spLocks noGrp="1"/>
          </p:cNvSpPr>
          <p:nvPr>
            <p:ph idx="1"/>
          </p:nvPr>
        </p:nvSpPr>
        <p:spPr/>
        <p:txBody>
          <a:bodyPr/>
          <a:lstStyle/>
          <a:p>
            <a:r>
              <a:rPr lang="en-GB" dirty="0"/>
              <a:t>Scarcity and growth reconsidered: the empirical evidence since the 1970s</a:t>
            </a:r>
          </a:p>
        </p:txBody>
      </p:sp>
    </p:spTree>
    <p:extLst>
      <p:ext uri="{BB962C8B-B14F-4D97-AF65-F5344CB8AC3E}">
        <p14:creationId xmlns:p14="http://schemas.microsoft.com/office/powerpoint/2010/main" val="304200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02AA3-86B8-92B1-8EFA-795140BDCEBD}"/>
              </a:ext>
            </a:extLst>
          </p:cNvPr>
          <p:cNvSpPr>
            <a:spLocks noGrp="1"/>
          </p:cNvSpPr>
          <p:nvPr>
            <p:ph type="title"/>
          </p:nvPr>
        </p:nvSpPr>
        <p:spPr/>
        <p:txBody>
          <a:bodyPr/>
          <a:lstStyle/>
          <a:p>
            <a:r>
              <a:rPr lang="en-GB" dirty="0"/>
              <a:t>Increasing resource scarcity: the empirical evidence</a:t>
            </a:r>
          </a:p>
        </p:txBody>
      </p:sp>
      <p:sp>
        <p:nvSpPr>
          <p:cNvPr id="3" name="Content Placeholder 2">
            <a:extLst>
              <a:ext uri="{FF2B5EF4-FFF2-40B4-BE49-F238E27FC236}">
                <a16:creationId xmlns:a16="http://schemas.microsoft.com/office/drawing/2014/main" id="{E76080F9-066B-6AB2-40F5-371806D8C414}"/>
              </a:ext>
            </a:extLst>
          </p:cNvPr>
          <p:cNvSpPr>
            <a:spLocks noGrp="1"/>
          </p:cNvSpPr>
          <p:nvPr>
            <p:ph idx="1"/>
          </p:nvPr>
        </p:nvSpPr>
        <p:spPr/>
        <p:txBody>
          <a:bodyPr/>
          <a:lstStyle/>
          <a:p>
            <a:r>
              <a:rPr lang="en-GB" dirty="0"/>
              <a:t>Scarcity and growth: criticisms</a:t>
            </a:r>
          </a:p>
        </p:txBody>
      </p:sp>
      <p:pic>
        <p:nvPicPr>
          <p:cNvPr id="5" name="Picture 4">
            <a:extLst>
              <a:ext uri="{FF2B5EF4-FFF2-40B4-BE49-F238E27FC236}">
                <a16:creationId xmlns:a16="http://schemas.microsoft.com/office/drawing/2014/main" id="{3F095DFF-41A2-E3E2-AFD3-6817E02FA8EA}"/>
              </a:ext>
            </a:extLst>
          </p:cNvPr>
          <p:cNvPicPr>
            <a:picLocks noChangeAspect="1"/>
          </p:cNvPicPr>
          <p:nvPr/>
        </p:nvPicPr>
        <p:blipFill rotWithShape="1">
          <a:blip r:embed="rId3"/>
          <a:srcRect l="45180" t="33178" r="21706" b="31111"/>
          <a:stretch/>
        </p:blipFill>
        <p:spPr>
          <a:xfrm>
            <a:off x="2771776" y="2546555"/>
            <a:ext cx="5010150" cy="3472296"/>
          </a:xfrm>
          <a:prstGeom prst="rect">
            <a:avLst/>
          </a:prstGeom>
        </p:spPr>
      </p:pic>
      <p:pic>
        <p:nvPicPr>
          <p:cNvPr id="7" name="Picture 6">
            <a:extLst>
              <a:ext uri="{FF2B5EF4-FFF2-40B4-BE49-F238E27FC236}">
                <a16:creationId xmlns:a16="http://schemas.microsoft.com/office/drawing/2014/main" id="{02307438-1446-BFCA-21A1-16BD6ED9A434}"/>
              </a:ext>
            </a:extLst>
          </p:cNvPr>
          <p:cNvPicPr>
            <a:picLocks noChangeAspect="1"/>
          </p:cNvPicPr>
          <p:nvPr/>
        </p:nvPicPr>
        <p:blipFill rotWithShape="1">
          <a:blip r:embed="rId3"/>
          <a:srcRect l="30744" t="69391" r="11304" b="26595"/>
          <a:stretch/>
        </p:blipFill>
        <p:spPr>
          <a:xfrm>
            <a:off x="1329527" y="6265757"/>
            <a:ext cx="10648580" cy="474024"/>
          </a:xfrm>
          <a:prstGeom prst="rect">
            <a:avLst/>
          </a:prstGeom>
        </p:spPr>
      </p:pic>
    </p:spTree>
    <p:extLst>
      <p:ext uri="{BB962C8B-B14F-4D97-AF65-F5344CB8AC3E}">
        <p14:creationId xmlns:p14="http://schemas.microsoft.com/office/powerpoint/2010/main" val="3287940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987B-A599-2AD2-8D7B-BEF17EEF2B52}"/>
              </a:ext>
            </a:extLst>
          </p:cNvPr>
          <p:cNvSpPr>
            <a:spLocks noGrp="1"/>
          </p:cNvSpPr>
          <p:nvPr>
            <p:ph type="title"/>
          </p:nvPr>
        </p:nvSpPr>
        <p:spPr/>
        <p:txBody>
          <a:bodyPr/>
          <a:lstStyle/>
          <a:p>
            <a:r>
              <a:rPr lang="en-GB" dirty="0"/>
              <a:t>Economic growth and the environment: the environmental Kuznets curve</a:t>
            </a:r>
          </a:p>
        </p:txBody>
      </p:sp>
      <p:pic>
        <p:nvPicPr>
          <p:cNvPr id="5" name="Picture 4">
            <a:extLst>
              <a:ext uri="{FF2B5EF4-FFF2-40B4-BE49-F238E27FC236}">
                <a16:creationId xmlns:a16="http://schemas.microsoft.com/office/drawing/2014/main" id="{CBE91874-90A9-FE23-6041-19F8FBC49B10}"/>
              </a:ext>
            </a:extLst>
          </p:cNvPr>
          <p:cNvPicPr>
            <a:picLocks noChangeAspect="1"/>
          </p:cNvPicPr>
          <p:nvPr/>
        </p:nvPicPr>
        <p:blipFill rotWithShape="1">
          <a:blip r:embed="rId3"/>
          <a:srcRect l="41431" t="34444" r="19476" b="26944"/>
          <a:stretch/>
        </p:blipFill>
        <p:spPr>
          <a:xfrm>
            <a:off x="1113329" y="1825624"/>
            <a:ext cx="5887546" cy="3736845"/>
          </a:xfrm>
          <a:prstGeom prst="rect">
            <a:avLst/>
          </a:prstGeom>
        </p:spPr>
      </p:pic>
      <p:pic>
        <p:nvPicPr>
          <p:cNvPr id="7" name="Picture 6">
            <a:extLst>
              <a:ext uri="{FF2B5EF4-FFF2-40B4-BE49-F238E27FC236}">
                <a16:creationId xmlns:a16="http://schemas.microsoft.com/office/drawing/2014/main" id="{ED33BCAD-1AEA-AA48-EEB3-DFCA55818FB3}"/>
              </a:ext>
            </a:extLst>
          </p:cNvPr>
          <p:cNvPicPr>
            <a:picLocks noChangeAspect="1"/>
          </p:cNvPicPr>
          <p:nvPr/>
        </p:nvPicPr>
        <p:blipFill rotWithShape="1">
          <a:blip r:embed="rId4"/>
          <a:srcRect l="31346" t="60278" r="9033" b="33611"/>
          <a:stretch/>
        </p:blipFill>
        <p:spPr>
          <a:xfrm>
            <a:off x="1437408" y="5810250"/>
            <a:ext cx="10363489" cy="682625"/>
          </a:xfrm>
          <a:prstGeom prst="rect">
            <a:avLst/>
          </a:prstGeom>
        </p:spPr>
      </p:pic>
    </p:spTree>
    <p:extLst>
      <p:ext uri="{BB962C8B-B14F-4D97-AF65-F5344CB8AC3E}">
        <p14:creationId xmlns:p14="http://schemas.microsoft.com/office/powerpoint/2010/main" val="331542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DC2F-A216-5E1C-AAA0-E01700C4E4B3}"/>
              </a:ext>
            </a:extLst>
          </p:cNvPr>
          <p:cNvSpPr>
            <a:spLocks noGrp="1"/>
          </p:cNvSpPr>
          <p:nvPr>
            <p:ph type="title"/>
          </p:nvPr>
        </p:nvSpPr>
        <p:spPr/>
        <p:txBody>
          <a:bodyPr/>
          <a:lstStyle/>
          <a:p>
            <a:r>
              <a:rPr lang="en-GB" dirty="0"/>
              <a:t>Economic growth and the environment: the environmental Kuznets curve</a:t>
            </a:r>
          </a:p>
        </p:txBody>
      </p:sp>
      <p:sp>
        <p:nvSpPr>
          <p:cNvPr id="3" name="Content Placeholder 2">
            <a:extLst>
              <a:ext uri="{FF2B5EF4-FFF2-40B4-BE49-F238E27FC236}">
                <a16:creationId xmlns:a16="http://schemas.microsoft.com/office/drawing/2014/main" id="{380D0B4C-04CF-67FF-AE31-E7473EDE77EC}"/>
              </a:ext>
            </a:extLst>
          </p:cNvPr>
          <p:cNvSpPr>
            <a:spLocks noGrp="1"/>
          </p:cNvSpPr>
          <p:nvPr>
            <p:ph idx="1"/>
          </p:nvPr>
        </p:nvSpPr>
        <p:spPr/>
        <p:txBody>
          <a:bodyPr/>
          <a:lstStyle/>
          <a:p>
            <a:pPr marL="0" indent="0">
              <a:buNone/>
            </a:pPr>
            <a:r>
              <a:rPr lang="en-GB" dirty="0"/>
              <a:t>Possible causes of the EKC</a:t>
            </a:r>
          </a:p>
          <a:p>
            <a:pPr marL="514350" indent="-514350">
              <a:buAutoNum type="arabicPeriod"/>
            </a:pPr>
            <a:r>
              <a:rPr lang="en-GB" dirty="0"/>
              <a:t>The scale effect</a:t>
            </a:r>
          </a:p>
          <a:p>
            <a:pPr marL="514350" indent="-514350">
              <a:buAutoNum type="arabicPeriod"/>
            </a:pPr>
            <a:r>
              <a:rPr lang="en-GB" dirty="0"/>
              <a:t>The composition effect</a:t>
            </a:r>
          </a:p>
          <a:p>
            <a:pPr marL="514350" indent="-514350">
              <a:buAutoNum type="arabicPeriod"/>
            </a:pPr>
            <a:r>
              <a:rPr lang="en-GB" dirty="0"/>
              <a:t>The technology effect</a:t>
            </a:r>
          </a:p>
          <a:p>
            <a:pPr marL="514350" indent="-514350">
              <a:buAutoNum type="arabicPeriod"/>
            </a:pPr>
            <a:r>
              <a:rPr lang="en-GB" dirty="0"/>
              <a:t>Environmental quality as normal good</a:t>
            </a:r>
          </a:p>
          <a:p>
            <a:pPr marL="514350" indent="-514350">
              <a:buAutoNum type="arabicPeriod"/>
            </a:pPr>
            <a:r>
              <a:rPr lang="en-GB" dirty="0"/>
              <a:t>International trade and environmental quality.</a:t>
            </a:r>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endParaRPr lang="en-GB" dirty="0"/>
          </a:p>
        </p:txBody>
      </p:sp>
    </p:spTree>
    <p:extLst>
      <p:ext uri="{BB962C8B-B14F-4D97-AF65-F5344CB8AC3E}">
        <p14:creationId xmlns:p14="http://schemas.microsoft.com/office/powerpoint/2010/main" val="384204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4786-F30D-15A3-B0A0-68C08EB6CD6D}"/>
              </a:ext>
            </a:extLst>
          </p:cNvPr>
          <p:cNvSpPr>
            <a:spLocks noGrp="1"/>
          </p:cNvSpPr>
          <p:nvPr>
            <p:ph type="title"/>
          </p:nvPr>
        </p:nvSpPr>
        <p:spPr/>
        <p:txBody>
          <a:bodyPr/>
          <a:lstStyle/>
          <a:p>
            <a:r>
              <a:rPr lang="en-GB" dirty="0"/>
              <a:t>Economic growth and the environment: the environmental Kuznets curve</a:t>
            </a:r>
          </a:p>
        </p:txBody>
      </p:sp>
      <p:sp>
        <p:nvSpPr>
          <p:cNvPr id="3" name="Content Placeholder 2">
            <a:extLst>
              <a:ext uri="{FF2B5EF4-FFF2-40B4-BE49-F238E27FC236}">
                <a16:creationId xmlns:a16="http://schemas.microsoft.com/office/drawing/2014/main" id="{F9CC8AF3-ACCA-5E70-694B-F488716CEF23}"/>
              </a:ext>
            </a:extLst>
          </p:cNvPr>
          <p:cNvSpPr>
            <a:spLocks noGrp="1"/>
          </p:cNvSpPr>
          <p:nvPr>
            <p:ph idx="1"/>
          </p:nvPr>
        </p:nvSpPr>
        <p:spPr/>
        <p:txBody>
          <a:bodyPr/>
          <a:lstStyle/>
          <a:p>
            <a:pPr marL="0" indent="0">
              <a:buNone/>
            </a:pPr>
            <a:r>
              <a:rPr lang="en-GB" dirty="0"/>
              <a:t>General criticisms of the EKC hypothesis</a:t>
            </a:r>
          </a:p>
          <a:p>
            <a:pPr marL="514350" indent="-514350">
              <a:buAutoNum type="arabicPeriod"/>
            </a:pPr>
            <a:r>
              <a:rPr lang="en-GB" dirty="0"/>
              <a:t>The EKC cannot be generalized for all types of pollutants</a:t>
            </a:r>
          </a:p>
          <a:p>
            <a:pPr marL="514350" indent="-514350">
              <a:buAutoNum type="arabicPeriod"/>
            </a:pPr>
            <a:r>
              <a:rPr lang="en-GB" dirty="0"/>
              <a:t>The EKC may not hold in the long-run. </a:t>
            </a:r>
          </a:p>
          <a:p>
            <a:pPr marL="514350" indent="-514350">
              <a:buAutoNum type="arabicPeriod"/>
            </a:pPr>
            <a:r>
              <a:rPr lang="en-GB" dirty="0"/>
              <a:t>The existence of an EKC relationship does not guarantee that global environmental degradation will not occur. </a:t>
            </a:r>
          </a:p>
          <a:p>
            <a:pPr marL="514350" indent="-514350">
              <a:buAutoNum type="arabicPeriod"/>
            </a:pPr>
            <a:r>
              <a:rPr lang="en-GB" dirty="0"/>
              <a:t>The EKC pattern is not inevitable</a:t>
            </a:r>
          </a:p>
          <a:p>
            <a:pPr marL="514350" indent="-514350">
              <a:buAutoNum type="arabicPeriod"/>
            </a:pPr>
            <a:endParaRPr lang="en-GB" dirty="0"/>
          </a:p>
        </p:txBody>
      </p:sp>
    </p:spTree>
    <p:extLst>
      <p:ext uri="{BB962C8B-B14F-4D97-AF65-F5344CB8AC3E}">
        <p14:creationId xmlns:p14="http://schemas.microsoft.com/office/powerpoint/2010/main" val="2686042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35D02-4371-03F9-9371-6E05A63790DE}"/>
              </a:ext>
            </a:extLst>
          </p:cNvPr>
          <p:cNvSpPr>
            <a:spLocks noGrp="1"/>
          </p:cNvSpPr>
          <p:nvPr>
            <p:ph type="title"/>
          </p:nvPr>
        </p:nvSpPr>
        <p:spPr/>
        <p:txBody>
          <a:bodyPr/>
          <a:lstStyle/>
          <a:p>
            <a:r>
              <a:rPr lang="en-GB" dirty="0"/>
              <a:t>Economic growth and population</a:t>
            </a:r>
          </a:p>
        </p:txBody>
      </p:sp>
      <p:sp>
        <p:nvSpPr>
          <p:cNvPr id="3" name="Content Placeholder 2">
            <a:extLst>
              <a:ext uri="{FF2B5EF4-FFF2-40B4-BE49-F238E27FC236}">
                <a16:creationId xmlns:a16="http://schemas.microsoft.com/office/drawing/2014/main" id="{B4CFF04E-012F-18C6-1F8A-A494625554C2}"/>
              </a:ext>
            </a:extLst>
          </p:cNvPr>
          <p:cNvSpPr>
            <a:spLocks noGrp="1"/>
          </p:cNvSpPr>
          <p:nvPr>
            <p:ph idx="1"/>
          </p:nvPr>
        </p:nvSpPr>
        <p:spPr/>
        <p:txBody>
          <a:bodyPr/>
          <a:lstStyle/>
          <a:p>
            <a:r>
              <a:rPr lang="en-GB" dirty="0"/>
              <a:t>The theory of demographic transition</a:t>
            </a:r>
          </a:p>
          <a:p>
            <a:endParaRPr lang="en-GB" dirty="0"/>
          </a:p>
        </p:txBody>
      </p:sp>
      <p:pic>
        <p:nvPicPr>
          <p:cNvPr id="5" name="Picture 4">
            <a:extLst>
              <a:ext uri="{FF2B5EF4-FFF2-40B4-BE49-F238E27FC236}">
                <a16:creationId xmlns:a16="http://schemas.microsoft.com/office/drawing/2014/main" id="{E5B0D6F8-A7F3-BEB1-3270-10F53830E313}"/>
              </a:ext>
            </a:extLst>
          </p:cNvPr>
          <p:cNvPicPr>
            <a:picLocks noChangeAspect="1"/>
          </p:cNvPicPr>
          <p:nvPr/>
        </p:nvPicPr>
        <p:blipFill rotWithShape="1">
          <a:blip r:embed="rId3"/>
          <a:srcRect l="32417" t="31111" r="22688" b="18194"/>
          <a:stretch/>
        </p:blipFill>
        <p:spPr>
          <a:xfrm>
            <a:off x="3538358" y="2506905"/>
            <a:ext cx="5996167" cy="4351095"/>
          </a:xfrm>
          <a:prstGeom prst="rect">
            <a:avLst/>
          </a:prstGeom>
        </p:spPr>
      </p:pic>
    </p:spTree>
    <p:extLst>
      <p:ext uri="{BB962C8B-B14F-4D97-AF65-F5344CB8AC3E}">
        <p14:creationId xmlns:p14="http://schemas.microsoft.com/office/powerpoint/2010/main" val="2020479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49BE5-0A48-4C8F-3E36-C714CE270259}"/>
              </a:ext>
            </a:extLst>
          </p:cNvPr>
          <p:cNvSpPr>
            <a:spLocks noGrp="1"/>
          </p:cNvSpPr>
          <p:nvPr>
            <p:ph type="title"/>
          </p:nvPr>
        </p:nvSpPr>
        <p:spPr/>
        <p:txBody>
          <a:bodyPr/>
          <a:lstStyle/>
          <a:p>
            <a:r>
              <a:rPr lang="en-GB" dirty="0"/>
              <a:t>Economic growth and population</a:t>
            </a:r>
          </a:p>
        </p:txBody>
      </p:sp>
      <p:sp>
        <p:nvSpPr>
          <p:cNvPr id="3" name="Content Placeholder 2">
            <a:extLst>
              <a:ext uri="{FF2B5EF4-FFF2-40B4-BE49-F238E27FC236}">
                <a16:creationId xmlns:a16="http://schemas.microsoft.com/office/drawing/2014/main" id="{FAB5552E-166C-6C5A-6830-3E51915BA9E9}"/>
              </a:ext>
            </a:extLst>
          </p:cNvPr>
          <p:cNvSpPr>
            <a:spLocks noGrp="1"/>
          </p:cNvSpPr>
          <p:nvPr>
            <p:ph idx="1"/>
          </p:nvPr>
        </p:nvSpPr>
        <p:spPr/>
        <p:txBody>
          <a:bodyPr/>
          <a:lstStyle/>
          <a:p>
            <a:pPr marL="514350" indent="-514350">
              <a:buAutoNum type="alphaUcPeriod"/>
            </a:pPr>
            <a:r>
              <a:rPr lang="en-GB" dirty="0"/>
              <a:t>Cost of children, human capital, fertility, and economic growth</a:t>
            </a:r>
          </a:p>
          <a:p>
            <a:pPr marL="514350" indent="-514350">
              <a:buAutoNum type="alphaUcPeriod"/>
            </a:pPr>
            <a:r>
              <a:rPr lang="en-GB" dirty="0"/>
              <a:t>The rise in the demand for human capital</a:t>
            </a:r>
          </a:p>
        </p:txBody>
      </p:sp>
    </p:spTree>
    <p:extLst>
      <p:ext uri="{BB962C8B-B14F-4D97-AF65-F5344CB8AC3E}">
        <p14:creationId xmlns:p14="http://schemas.microsoft.com/office/powerpoint/2010/main" val="173657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9399-72C6-985F-8FCA-C33ED957041A}"/>
              </a:ext>
            </a:extLst>
          </p:cNvPr>
          <p:cNvSpPr>
            <a:spLocks noGrp="1"/>
          </p:cNvSpPr>
          <p:nvPr>
            <p:ph type="title"/>
          </p:nvPr>
        </p:nvSpPr>
        <p:spPr/>
        <p:txBody>
          <a:bodyPr/>
          <a:lstStyle/>
          <a:p>
            <a:r>
              <a:rPr lang="en-GB" dirty="0"/>
              <a:t>Economic growth and population</a:t>
            </a:r>
          </a:p>
        </p:txBody>
      </p:sp>
      <p:sp>
        <p:nvSpPr>
          <p:cNvPr id="3" name="Content Placeholder 2">
            <a:extLst>
              <a:ext uri="{FF2B5EF4-FFF2-40B4-BE49-F238E27FC236}">
                <a16:creationId xmlns:a16="http://schemas.microsoft.com/office/drawing/2014/main" id="{0F5C082E-EB8E-6D90-9974-050771BD1950}"/>
              </a:ext>
            </a:extLst>
          </p:cNvPr>
          <p:cNvSpPr>
            <a:spLocks noGrp="1"/>
          </p:cNvSpPr>
          <p:nvPr>
            <p:ph idx="1"/>
          </p:nvPr>
        </p:nvSpPr>
        <p:spPr/>
        <p:txBody>
          <a:bodyPr/>
          <a:lstStyle/>
          <a:p>
            <a:r>
              <a:rPr lang="en-GB" dirty="0"/>
              <a:t>Policy implications</a:t>
            </a:r>
          </a:p>
        </p:txBody>
      </p:sp>
    </p:spTree>
    <p:extLst>
      <p:ext uri="{BB962C8B-B14F-4D97-AF65-F5344CB8AC3E}">
        <p14:creationId xmlns:p14="http://schemas.microsoft.com/office/powerpoint/2010/main" val="2061200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A2E9A-B070-70B3-8D87-C9D5DD64BEF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3504861B-32BC-7A5D-17BC-596B096F0864}"/>
              </a:ext>
            </a:extLst>
          </p:cNvPr>
          <p:cNvSpPr>
            <a:spLocks noGrp="1"/>
          </p:cNvSpPr>
          <p:nvPr>
            <p:ph idx="1"/>
          </p:nvPr>
        </p:nvSpPr>
        <p:spPr/>
        <p:txBody>
          <a:bodyPr/>
          <a:lstStyle/>
          <a:p>
            <a:r>
              <a:rPr lang="en-GB" dirty="0"/>
              <a:t>The basic postulates of the neoclassical economic worldview on “general” resource scarcity.</a:t>
            </a:r>
          </a:p>
          <a:p>
            <a:r>
              <a:rPr lang="en-GB" dirty="0"/>
              <a:t>The neoclassical responses to the Malthusian worldviews on limits to growth.</a:t>
            </a:r>
          </a:p>
          <a:p>
            <a:r>
              <a:rPr lang="en-GB" dirty="0"/>
              <a:t>The empirical evidence for impending natural resource scarcity and economic growth.</a:t>
            </a:r>
          </a:p>
          <a:p>
            <a:r>
              <a:rPr lang="en-GB" dirty="0"/>
              <a:t>The examining of associations of economic growth, the environment, and population:</a:t>
            </a:r>
          </a:p>
          <a:p>
            <a:endParaRPr lang="en-GB" dirty="0"/>
          </a:p>
        </p:txBody>
      </p:sp>
    </p:spTree>
    <p:extLst>
      <p:ext uri="{BB962C8B-B14F-4D97-AF65-F5344CB8AC3E}">
        <p14:creationId xmlns:p14="http://schemas.microsoft.com/office/powerpoint/2010/main" val="30596357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11856</Words>
  <Application>Microsoft Office PowerPoint</Application>
  <PresentationFormat>Widescreen</PresentationFormat>
  <Paragraphs>278</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Biophysical limits to economic growth The neoclassical economic perspective</vt:lpstr>
      <vt:lpstr>Objectives</vt:lpstr>
      <vt:lpstr>The basic postulates of the neoclassical economic worldview on “general” resource scarcity.</vt:lpstr>
      <vt:lpstr>The neoclassical responses to the Malthusian worldviews on limits to growth. </vt:lpstr>
      <vt:lpstr>Increasing resource scarcity: the empirical evidence</vt:lpstr>
      <vt:lpstr>Increasing resource scarcity: the empirical evidence</vt:lpstr>
      <vt:lpstr>Increasing resource scarcity: the empirical evidence</vt:lpstr>
      <vt:lpstr>Economic growth and the environment: the environmental Kuznets curve</vt:lpstr>
      <vt:lpstr>Economic growth and the environment: the environmental Kuznets curve</vt:lpstr>
      <vt:lpstr>Economic growth and the environment: the environmental Kuznets curve</vt:lpstr>
      <vt:lpstr>Economic growth and population</vt:lpstr>
      <vt:lpstr>Economic growth and population</vt:lpstr>
      <vt:lpstr>Economic growth and population</vt:lpstr>
      <vt:lpstr>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Biophysical limits to economic growth The neoclassical economic perspective</dc:title>
  <dc:creator>Anthony Burns</dc:creator>
  <cp:lastModifiedBy>Anthony Burns</cp:lastModifiedBy>
  <cp:revision>14</cp:revision>
  <dcterms:created xsi:type="dcterms:W3CDTF">2022-07-11T09:22:17Z</dcterms:created>
  <dcterms:modified xsi:type="dcterms:W3CDTF">2022-07-12T08:26:13Z</dcterms:modified>
</cp:coreProperties>
</file>