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408" autoAdjust="0"/>
  </p:normalViewPr>
  <p:slideViewPr>
    <p:cSldViewPr snapToGrid="0">
      <p:cViewPr>
        <p:scale>
          <a:sx n="66" d="100"/>
          <a:sy n="66" d="100"/>
        </p:scale>
        <p:origin x="644" y="-3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72BECF-AB60-43AB-A4E3-01AEC73833C6}" type="datetimeFigureOut">
              <a:rPr lang="en-IN" smtClean="0"/>
              <a:t>20-10-2025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9FB1B7-872C-45C4-8F51-24085371D7DC}" type="slidenum">
              <a:rPr lang="en-IN" smtClean="0"/>
              <a:t>‹#›</a:t>
            </a:fld>
            <a:endParaRPr lang="en-IN"/>
          </a:p>
        </p:txBody>
      </p:sp>
    </p:spTree>
    <p:extLst>
      <p:ext uri="{BB962C8B-B14F-4D97-AF65-F5344CB8AC3E}">
        <p14:creationId xmlns:p14="http://schemas.microsoft.com/office/powerpoint/2010/main" val="35969812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By thoroughly assessing internal strengths and weaknesses together with external opportunities and threats, the framework will present a clear and structured approach for future planning. The procedure will move beyond identification of traits for enabling proper understanding of my position in this sector. The main goal is of formulating active strategy for maintaining skills and knowledge, directing multifaceted professional landscape and addressing the area of growth for attaining career success.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09FB1B7-872C-45C4-8F51-24085371D7DC}" type="slidenum">
              <a:rPr lang="en-IN" smtClean="0"/>
              <a:t>3</a:t>
            </a:fld>
            <a:endParaRPr lang="en-IN"/>
          </a:p>
        </p:txBody>
      </p:sp>
    </p:spTree>
    <p:extLst>
      <p:ext uri="{BB962C8B-B14F-4D97-AF65-F5344CB8AC3E}">
        <p14:creationId xmlns:p14="http://schemas.microsoft.com/office/powerpoint/2010/main" val="15090237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b="1" dirty="0"/>
              <a:t>Strength </a:t>
            </a:r>
          </a:p>
          <a:p>
            <a:r>
              <a:rPr lang="en-US" sz="1200" kern="1200" dirty="0">
                <a:solidFill>
                  <a:schemeClr val="tx1"/>
                </a:solidFill>
                <a:effectLst/>
                <a:latin typeface="+mn-lt"/>
                <a:ea typeface="+mn-ea"/>
                <a:cs typeface="+mn-cs"/>
              </a:rPr>
              <a:t>I have a complete understanding of present UK health and care policies, protocols, regulations and practices. I have an ability of remaining calm even in the situations od pressure. I have strong problem solving skills which lets me in handling difficult problems efficiently. Being adaptable and quicks helps in learning new technologies and processes.</a:t>
            </a:r>
            <a:endParaRPr lang="en-IN" b="1" dirty="0"/>
          </a:p>
          <a:p>
            <a:r>
              <a:rPr lang="en-IN" b="1" dirty="0"/>
              <a:t>Weakness</a:t>
            </a:r>
          </a:p>
          <a:p>
            <a:r>
              <a:rPr lang="en-US" sz="1200" kern="1200" dirty="0">
                <a:solidFill>
                  <a:schemeClr val="tx1"/>
                </a:solidFill>
                <a:effectLst/>
                <a:latin typeface="+mn-lt"/>
                <a:ea typeface="+mn-ea"/>
                <a:cs typeface="+mn-cs"/>
              </a:rPr>
              <a:t>My dependence on protocols can limit innovative as well as creative approaches. Moreover, balancing the client care with demands from administration stretches my ability that leads to stress if not managed properly and efficiently.</a:t>
            </a:r>
            <a:endParaRPr lang="en-IN" b="1" dirty="0"/>
          </a:p>
          <a:p>
            <a:r>
              <a:rPr lang="en-IN" b="1" dirty="0"/>
              <a:t>Opportunities</a:t>
            </a:r>
          </a:p>
          <a:p>
            <a:r>
              <a:rPr lang="en-US" sz="1200" kern="1200" dirty="0">
                <a:solidFill>
                  <a:schemeClr val="tx1"/>
                </a:solidFill>
                <a:effectLst/>
                <a:latin typeface="+mn-lt"/>
                <a:ea typeface="+mn-ea"/>
                <a:cs typeface="+mn-cs"/>
              </a:rPr>
              <a:t>New leadership roles can be waiting of I pursue a master’s degree or enroll into a certification course. The existing integration of social and health care offers opportunities for collaboration with each other and career growth (</a:t>
            </a:r>
            <a:r>
              <a:rPr lang="en-US" sz="1200" kern="1200" dirty="0" err="1">
                <a:solidFill>
                  <a:schemeClr val="tx1"/>
                </a:solidFill>
                <a:effectLst/>
                <a:latin typeface="+mn-lt"/>
                <a:ea typeface="+mn-ea"/>
                <a:cs typeface="+mn-cs"/>
              </a:rPr>
              <a:t>Upreti</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a:t>
            </a:r>
            <a:endParaRPr lang="en-IN" b="1" dirty="0"/>
          </a:p>
          <a:p>
            <a:r>
              <a:rPr lang="en-IN" b="1" dirty="0"/>
              <a:t>Threats </a:t>
            </a:r>
          </a:p>
          <a:p>
            <a:r>
              <a:rPr lang="en-US" sz="1200" kern="1200" dirty="0">
                <a:solidFill>
                  <a:schemeClr val="tx1"/>
                </a:solidFill>
                <a:effectLst/>
                <a:latin typeface="+mn-lt"/>
                <a:ea typeface="+mn-ea"/>
                <a:cs typeface="+mn-cs"/>
              </a:rPr>
              <a:t>Quick changes and advancements in technologies can render skills if not upgraded consistently. The regulatory is subject to the change, needing constant adaptation and learning for maintaining compliance.</a:t>
            </a:r>
            <a:endParaRPr lang="en-IN" b="1" dirty="0"/>
          </a:p>
        </p:txBody>
      </p:sp>
      <p:sp>
        <p:nvSpPr>
          <p:cNvPr id="4" name="Slide Number Placeholder 3"/>
          <p:cNvSpPr>
            <a:spLocks noGrp="1"/>
          </p:cNvSpPr>
          <p:nvPr>
            <p:ph type="sldNum" sz="quarter" idx="10"/>
          </p:nvPr>
        </p:nvSpPr>
        <p:spPr/>
        <p:txBody>
          <a:bodyPr/>
          <a:lstStyle/>
          <a:p>
            <a:fld id="{409FB1B7-872C-45C4-8F51-24085371D7DC}" type="slidenum">
              <a:rPr lang="en-IN" smtClean="0"/>
              <a:t>4</a:t>
            </a:fld>
            <a:endParaRPr lang="en-IN"/>
          </a:p>
        </p:txBody>
      </p:sp>
    </p:spTree>
    <p:extLst>
      <p:ext uri="{BB962C8B-B14F-4D97-AF65-F5344CB8AC3E}">
        <p14:creationId xmlns:p14="http://schemas.microsoft.com/office/powerpoint/2010/main" val="21901587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dirty="0">
                <a:latin typeface="Times New Roman" panose="02020603050405020304" pitchFamily="18" charset="0"/>
                <a:cs typeface="Times New Roman" panose="02020603050405020304" pitchFamily="18" charset="0"/>
              </a:rPr>
              <a:t>By doing the SWOT analysis, I have understood internal strengths as well as external threats.</a:t>
            </a:r>
          </a:p>
          <a:p>
            <a:pPr algn="just">
              <a:lnSpc>
                <a:spcPct val="150000"/>
              </a:lnSpc>
            </a:pPr>
            <a:r>
              <a:rPr lang="en-US" sz="1200" dirty="0">
                <a:latin typeface="Times New Roman" panose="02020603050405020304" pitchFamily="18" charset="0"/>
                <a:cs typeface="Times New Roman" panose="02020603050405020304" pitchFamily="18" charset="0"/>
              </a:rPr>
              <a:t> The internal strengths are communication and knowledge of policy and weakness are analytics.</a:t>
            </a:r>
          </a:p>
          <a:p>
            <a:pPr algn="just">
              <a:lnSpc>
                <a:spcPct val="150000"/>
              </a:lnSpc>
            </a:pPr>
            <a:r>
              <a:rPr lang="en-US" sz="1200" dirty="0">
                <a:latin typeface="Times New Roman" panose="02020603050405020304" pitchFamily="18" charset="0"/>
                <a:cs typeface="Times New Roman" panose="02020603050405020304" pitchFamily="18" charset="0"/>
              </a:rPr>
              <a:t> Moreover, the opportunities that are present for the development are digital health, also there are threats that I identified which is shortage of workforce. </a:t>
            </a:r>
          </a:p>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t>My communication skills will enable</a:t>
            </a:r>
            <a:r>
              <a:rPr lang="en-GB" sz="1200" baseline="0" dirty="0"/>
              <a:t> me</a:t>
            </a:r>
            <a:r>
              <a:rPr lang="en-GB" sz="1200" dirty="0"/>
              <a:t> to effectively convey information and ensure consistent, high-quality care.</a:t>
            </a:r>
          </a:p>
          <a:p>
            <a:pPr algn="just">
              <a:lnSpc>
                <a:spcPct val="150000"/>
              </a:lnSpc>
            </a:pPr>
            <a:endParaRPr lang="en-IN" sz="1200" dirty="0">
              <a:latin typeface="Times New Roman" panose="02020603050405020304" pitchFamily="18" charset="0"/>
              <a:cs typeface="Times New Roman" panose="02020603050405020304" pitchFamily="18" charset="0"/>
            </a:endParaRPr>
          </a:p>
          <a:p>
            <a:pPr algn="just">
              <a:lnSpc>
                <a:spcPct val="150000"/>
              </a:lnSpc>
            </a:pPr>
            <a:endParaRPr lang="en-IN" sz="1200" dirty="0">
              <a:latin typeface="Times New Roman" panose="02020603050405020304" pitchFamily="18" charset="0"/>
              <a:cs typeface="Times New Roman" panose="02020603050405020304" pitchFamily="18" charset="0"/>
            </a:endParaRP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For</a:t>
            </a:r>
            <a:r>
              <a:rPr lang="en-US" sz="1200" kern="1200" baseline="0" dirty="0">
                <a:solidFill>
                  <a:schemeClr val="tx1"/>
                </a:solidFill>
                <a:effectLst/>
                <a:latin typeface="+mn-lt"/>
                <a:ea typeface="+mn-ea"/>
                <a:cs typeface="+mn-cs"/>
              </a:rPr>
              <a:t> example, </a:t>
            </a:r>
            <a:r>
              <a:rPr lang="en-US" sz="1200" kern="1200" dirty="0">
                <a:solidFill>
                  <a:schemeClr val="tx1"/>
                </a:solidFill>
                <a:effectLst/>
                <a:latin typeface="+mn-lt"/>
                <a:ea typeface="+mn-ea"/>
                <a:cs typeface="+mn-cs"/>
              </a:rPr>
              <a:t>I have use communication skills for addressing my knowledge gaps by seeking mentorship from my seniors and will enroll myself in trainings. For countering the threat of </a:t>
            </a:r>
            <a:r>
              <a:rPr lang="en-US" sz="1200" kern="1200" dirty="0" err="1">
                <a:solidFill>
                  <a:schemeClr val="tx1"/>
                </a:solidFill>
                <a:effectLst/>
                <a:latin typeface="+mn-lt"/>
                <a:ea typeface="+mn-ea"/>
                <a:cs typeface="+mn-cs"/>
              </a:rPr>
              <a:t>maximise</a:t>
            </a:r>
            <a:r>
              <a:rPr lang="en-US" sz="1200" kern="1200" dirty="0">
                <a:solidFill>
                  <a:schemeClr val="tx1"/>
                </a:solidFill>
                <a:effectLst/>
                <a:latin typeface="+mn-lt"/>
                <a:ea typeface="+mn-ea"/>
                <a:cs typeface="+mn-cs"/>
              </a:rPr>
              <a:t> workload due to the shortage of workforce, I will use my problem solving skills for developing and proposing streamlined workflow for the management. </a:t>
            </a:r>
            <a:endParaRPr lang="en-IN"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For growing professionally, I have the knowledge of policy with opportunity in the digital health. I will lead project for implementing new mobile care technology. This will be a foundation to my personal brand as being an innovator and will strengthen my position for the leadership roles in future (Wu, Zhao, and Yang, 2024).</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409FB1B7-872C-45C4-8F51-24085371D7DC}" type="slidenum">
              <a:rPr lang="en-IN" smtClean="0"/>
              <a:t>5</a:t>
            </a:fld>
            <a:endParaRPr lang="en-IN"/>
          </a:p>
        </p:txBody>
      </p:sp>
    </p:spTree>
    <p:extLst>
      <p:ext uri="{BB962C8B-B14F-4D97-AF65-F5344CB8AC3E}">
        <p14:creationId xmlns:p14="http://schemas.microsoft.com/office/powerpoint/2010/main" val="28937261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presentation helps in understanding the core strength which are communication and knowledge of policies, weakness like skill gap in analytics, opportunities such as growing digital health and lastly threat of workload and workforce shortage. The self-evaluation acts as a blueprint for active career management safeguarding growth and resilience in complex yet rewarding environment.</a:t>
            </a:r>
            <a:endParaRPr lang="en-IN" dirty="0"/>
          </a:p>
        </p:txBody>
      </p:sp>
      <p:sp>
        <p:nvSpPr>
          <p:cNvPr id="4" name="Slide Number Placeholder 3"/>
          <p:cNvSpPr>
            <a:spLocks noGrp="1"/>
          </p:cNvSpPr>
          <p:nvPr>
            <p:ph type="sldNum" sz="quarter" idx="10"/>
          </p:nvPr>
        </p:nvSpPr>
        <p:spPr/>
        <p:txBody>
          <a:bodyPr/>
          <a:lstStyle/>
          <a:p>
            <a:fld id="{409FB1B7-872C-45C4-8F51-24085371D7DC}" type="slidenum">
              <a:rPr lang="en-IN" smtClean="0"/>
              <a:t>6</a:t>
            </a:fld>
            <a:endParaRPr lang="en-IN"/>
          </a:p>
        </p:txBody>
      </p:sp>
    </p:spTree>
    <p:extLst>
      <p:ext uri="{BB962C8B-B14F-4D97-AF65-F5344CB8AC3E}">
        <p14:creationId xmlns:p14="http://schemas.microsoft.com/office/powerpoint/2010/main" val="412479535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1208239-0594-43D7-A609-9890DE7958CE}" type="datetimeFigureOut">
              <a:rPr lang="en-IN" smtClean="0"/>
              <a:t>20-10-2025</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94650FF2-C0A9-42B5-85DE-2FE71DF728AA}"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4309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208239-0594-43D7-A609-9890DE7958CE}"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650FF2-C0A9-42B5-85DE-2FE71DF728AA}" type="slidenum">
              <a:rPr lang="en-IN" smtClean="0"/>
              <a:t>‹#›</a:t>
            </a:fld>
            <a:endParaRPr lang="en-IN"/>
          </a:p>
        </p:txBody>
      </p:sp>
    </p:spTree>
    <p:extLst>
      <p:ext uri="{BB962C8B-B14F-4D97-AF65-F5344CB8AC3E}">
        <p14:creationId xmlns:p14="http://schemas.microsoft.com/office/powerpoint/2010/main" val="2601300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208239-0594-43D7-A609-9890DE7958CE}"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650FF2-C0A9-42B5-85DE-2FE71DF728AA}"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4247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208239-0594-43D7-A609-9890DE7958CE}" type="datetimeFigureOut">
              <a:rPr lang="en-IN" smtClean="0"/>
              <a:t>20-10-2025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4650FF2-C0A9-42B5-85DE-2FE71DF728AA}" type="slidenum">
              <a:rPr lang="en-IN" smtClean="0"/>
              <a:t>‹#›</a:t>
            </a:fld>
            <a:endParaRPr lang="en-IN"/>
          </a:p>
        </p:txBody>
      </p:sp>
    </p:spTree>
    <p:extLst>
      <p:ext uri="{BB962C8B-B14F-4D97-AF65-F5344CB8AC3E}">
        <p14:creationId xmlns:p14="http://schemas.microsoft.com/office/powerpoint/2010/main" val="17812429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208239-0594-43D7-A609-9890DE7958CE}" type="datetimeFigureOut">
              <a:rPr lang="en-IN" smtClean="0"/>
              <a:t>20-10-2025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94650FF2-C0A9-42B5-85DE-2FE71DF728AA}"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40574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1208239-0594-43D7-A609-9890DE7958CE}" type="datetimeFigureOut">
              <a:rPr lang="en-IN" smtClean="0"/>
              <a:t>20-10-2025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94650FF2-C0A9-42B5-85DE-2FE71DF728AA}"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8479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208239-0594-43D7-A609-9890DE7958CE}" type="datetimeFigureOut">
              <a:rPr lang="en-IN" smtClean="0"/>
              <a:t>20-10-2025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94650FF2-C0A9-42B5-85DE-2FE71DF728AA}" type="slidenum">
              <a:rPr lang="en-IN" smtClean="0"/>
              <a:t>‹#›</a:t>
            </a:fld>
            <a:endParaRPr lang="en-IN"/>
          </a:p>
        </p:txBody>
      </p:sp>
    </p:spTree>
    <p:extLst>
      <p:ext uri="{BB962C8B-B14F-4D97-AF65-F5344CB8AC3E}">
        <p14:creationId xmlns:p14="http://schemas.microsoft.com/office/powerpoint/2010/main" val="16804241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208239-0594-43D7-A609-9890DE7958CE}" type="datetimeFigureOut">
              <a:rPr lang="en-IN" smtClean="0"/>
              <a:t>20-10-2025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4650FF2-C0A9-42B5-85DE-2FE71DF728AA}"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72456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208239-0594-43D7-A609-9890DE7958CE}" type="datetimeFigureOut">
              <a:rPr lang="en-IN" smtClean="0"/>
              <a:t>20-10-2025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4650FF2-C0A9-42B5-85DE-2FE71DF728AA}" type="slidenum">
              <a:rPr lang="en-IN" smtClean="0"/>
              <a:t>‹#›</a:t>
            </a:fld>
            <a:endParaRPr lang="en-IN"/>
          </a:p>
        </p:txBody>
      </p:sp>
    </p:spTree>
    <p:extLst>
      <p:ext uri="{BB962C8B-B14F-4D97-AF65-F5344CB8AC3E}">
        <p14:creationId xmlns:p14="http://schemas.microsoft.com/office/powerpoint/2010/main" val="3451347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208239-0594-43D7-A609-9890DE7958CE}" type="datetimeFigureOut">
              <a:rPr lang="en-IN" smtClean="0"/>
              <a:t>20-10-2025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94650FF2-C0A9-42B5-85DE-2FE71DF728AA}" type="slidenum">
              <a:rPr lang="en-IN" smtClean="0"/>
              <a:t>‹#›</a:t>
            </a:fld>
            <a:endParaRPr lang="en-IN"/>
          </a:p>
        </p:txBody>
      </p:sp>
    </p:spTree>
    <p:extLst>
      <p:ext uri="{BB962C8B-B14F-4D97-AF65-F5344CB8AC3E}">
        <p14:creationId xmlns:p14="http://schemas.microsoft.com/office/powerpoint/2010/main" val="1291757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208239-0594-43D7-A609-9890DE7958CE}"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650FF2-C0A9-42B5-85DE-2FE71DF728AA}"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0987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208239-0594-43D7-A609-9890DE7958CE}"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650FF2-C0A9-42B5-85DE-2FE71DF728AA}"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495015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208239-0594-43D7-A609-9890DE7958CE}"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650FF2-C0A9-42B5-85DE-2FE71DF728AA}" type="slidenum">
              <a:rPr lang="en-IN" smtClean="0"/>
              <a:t>‹#›</a:t>
            </a:fld>
            <a:endParaRPr lang="en-IN"/>
          </a:p>
        </p:txBody>
      </p:sp>
    </p:spTree>
    <p:extLst>
      <p:ext uri="{BB962C8B-B14F-4D97-AF65-F5344CB8AC3E}">
        <p14:creationId xmlns:p14="http://schemas.microsoft.com/office/powerpoint/2010/main" val="40553197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208239-0594-43D7-A609-9890DE7958CE}"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650FF2-C0A9-42B5-85DE-2FE71DF728AA}"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760887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208239-0594-43D7-A609-9890DE7958CE}"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650FF2-C0A9-42B5-85DE-2FE71DF728AA}"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21021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208239-0594-43D7-A609-9890DE7958CE}"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650FF2-C0A9-42B5-85DE-2FE71DF728AA}"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187181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208239-0594-43D7-A609-9890DE7958CE}"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94650FF2-C0A9-42B5-85DE-2FE71DF728AA}"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916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1208239-0594-43D7-A609-9890DE7958CE}" type="datetimeFigureOut">
              <a:rPr lang="en-IN" smtClean="0"/>
              <a:t>20-10-2025</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4650FF2-C0A9-42B5-85DE-2FE71DF728AA}" type="slidenum">
              <a:rPr lang="en-IN" smtClean="0"/>
              <a:t>‹#›</a:t>
            </a:fld>
            <a:endParaRPr lang="en-IN"/>
          </a:p>
        </p:txBody>
      </p:sp>
    </p:spTree>
    <p:extLst>
      <p:ext uri="{BB962C8B-B14F-4D97-AF65-F5344CB8AC3E}">
        <p14:creationId xmlns:p14="http://schemas.microsoft.com/office/powerpoint/2010/main" val="4064842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43788" y="1122363"/>
            <a:ext cx="8524407" cy="2145493"/>
          </a:xfrm>
        </p:spPr>
        <p:txBody>
          <a:bodyPr>
            <a:normAutofit/>
          </a:bodyPr>
          <a:lstStyle/>
          <a:p>
            <a:r>
              <a:rPr lang="en-IN" sz="3200" dirty="0">
                <a:latin typeface="Times New Roman" panose="02020603050405020304" pitchFamily="18" charset="0"/>
                <a:cs typeface="Times New Roman" panose="02020603050405020304" pitchFamily="18" charset="0"/>
              </a:rPr>
              <a:t>Professional Development within Health and Social Care</a:t>
            </a:r>
          </a:p>
        </p:txBody>
      </p:sp>
      <p:sp>
        <p:nvSpPr>
          <p:cNvPr id="4" name="TextBox 3"/>
          <p:cNvSpPr txBox="1"/>
          <p:nvPr/>
        </p:nvSpPr>
        <p:spPr>
          <a:xfrm>
            <a:off x="3926673" y="3429000"/>
            <a:ext cx="4542020" cy="369332"/>
          </a:xfrm>
          <a:prstGeom prst="rect">
            <a:avLst/>
          </a:prstGeom>
          <a:noFill/>
        </p:spPr>
        <p:txBody>
          <a:bodyPr wrap="square" rtlCol="0">
            <a:spAutoFit/>
          </a:bodyPr>
          <a:lstStyle/>
          <a:p>
            <a:pPr algn="ctr"/>
            <a:r>
              <a:rPr lang="en-IN" dirty="0">
                <a:latin typeface="Times New Roman" panose="02020603050405020304" pitchFamily="18" charset="0"/>
                <a:cs typeface="Times New Roman" panose="02020603050405020304" pitchFamily="18" charset="0"/>
              </a:rPr>
              <a:t>(Self-awareness)</a:t>
            </a:r>
            <a:endParaRPr lang="en-IN" dirty="0"/>
          </a:p>
        </p:txBody>
      </p:sp>
      <p:sp>
        <p:nvSpPr>
          <p:cNvPr id="3" name="TextBox 2">
            <a:extLst>
              <a:ext uri="{FF2B5EF4-FFF2-40B4-BE49-F238E27FC236}">
                <a16:creationId xmlns:a16="http://schemas.microsoft.com/office/drawing/2014/main" id="{E71A1EDD-3994-6767-D389-1FC17208D289}"/>
              </a:ext>
            </a:extLst>
          </p:cNvPr>
          <p:cNvSpPr txBox="1"/>
          <p:nvPr/>
        </p:nvSpPr>
        <p:spPr>
          <a:xfrm>
            <a:off x="2601837" y="3959476"/>
            <a:ext cx="6988326" cy="1200329"/>
          </a:xfrm>
          <a:prstGeom prst="rect">
            <a:avLst/>
          </a:prstGeom>
          <a:noFill/>
        </p:spPr>
        <p:txBody>
          <a:bodyPr wrap="square" rtlCol="0">
            <a:spAutoFit/>
          </a:bodyPr>
          <a:lstStyle/>
          <a:p>
            <a:r>
              <a:rPr lang="en-GB" b="1" dirty="0"/>
              <a:t>LCHS4009: Professional Development within Health and Social Care</a:t>
            </a:r>
          </a:p>
          <a:p>
            <a:r>
              <a:rPr lang="en-GB" b="1" dirty="0"/>
              <a:t>Halima Yasin </a:t>
            </a:r>
          </a:p>
          <a:p>
            <a:r>
              <a:rPr lang="en-GB" b="1" dirty="0"/>
              <a:t> 2422668</a:t>
            </a:r>
          </a:p>
          <a:p>
            <a:r>
              <a:rPr lang="en-GB" b="1" dirty="0"/>
              <a:t>20</a:t>
            </a:r>
            <a:r>
              <a:rPr lang="en-GB" b="1" baseline="30000" dirty="0"/>
              <a:t>th</a:t>
            </a:r>
            <a:r>
              <a:rPr lang="en-GB" b="1" dirty="0"/>
              <a:t> October 2025</a:t>
            </a:r>
          </a:p>
        </p:txBody>
      </p:sp>
    </p:spTree>
    <p:extLst>
      <p:ext uri="{BB962C8B-B14F-4D97-AF65-F5344CB8AC3E}">
        <p14:creationId xmlns:p14="http://schemas.microsoft.com/office/powerpoint/2010/main" val="2721818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latin typeface="Times New Roman" panose="02020603050405020304" pitchFamily="18" charset="0"/>
                <a:cs typeface="Times New Roman" panose="02020603050405020304" pitchFamily="18" charset="0"/>
              </a:rPr>
              <a:t>Table of content </a:t>
            </a:r>
          </a:p>
        </p:txBody>
      </p:sp>
      <p:sp>
        <p:nvSpPr>
          <p:cNvPr id="3" name="Content Placeholder 2"/>
          <p:cNvSpPr>
            <a:spLocks noGrp="1"/>
          </p:cNvSpPr>
          <p:nvPr>
            <p:ph idx="1"/>
          </p:nvPr>
        </p:nvSpPr>
        <p:spPr/>
        <p:txBody>
          <a:bodyPr/>
          <a:lstStyle/>
          <a:p>
            <a:r>
              <a:rPr lang="en-IN" dirty="0">
                <a:latin typeface="Times New Roman" panose="02020603050405020304" pitchFamily="18" charset="0"/>
                <a:cs typeface="Times New Roman" panose="02020603050405020304" pitchFamily="18" charset="0"/>
              </a:rPr>
              <a:t>Introduction</a:t>
            </a:r>
          </a:p>
          <a:p>
            <a:r>
              <a:rPr lang="en-IN" dirty="0">
                <a:latin typeface="Times New Roman" panose="02020603050405020304" pitchFamily="18" charset="0"/>
                <a:cs typeface="Times New Roman" panose="02020603050405020304" pitchFamily="18" charset="0"/>
              </a:rPr>
              <a:t>SWOT analysis</a:t>
            </a:r>
          </a:p>
          <a:p>
            <a:r>
              <a:rPr lang="en-IN" dirty="0">
                <a:latin typeface="Times New Roman" panose="02020603050405020304" pitchFamily="18" charset="0"/>
                <a:cs typeface="Times New Roman" panose="02020603050405020304" pitchFamily="18" charset="0"/>
              </a:rPr>
              <a:t>Practical examples</a:t>
            </a:r>
          </a:p>
          <a:p>
            <a:r>
              <a:rPr lang="en-IN" dirty="0">
                <a:latin typeface="Times New Roman" panose="02020603050405020304" pitchFamily="18" charset="0"/>
                <a:cs typeface="Times New Roman" panose="02020603050405020304" pitchFamily="18" charset="0"/>
              </a:rPr>
              <a:t>Conclusion</a:t>
            </a:r>
          </a:p>
          <a:p>
            <a:r>
              <a:rPr lang="en-IN" dirty="0">
                <a:latin typeface="Times New Roman" panose="02020603050405020304" pitchFamily="18" charset="0"/>
                <a:cs typeface="Times New Roman" panose="02020603050405020304" pitchFamily="18" charset="0"/>
              </a:rPr>
              <a:t>References </a:t>
            </a:r>
          </a:p>
        </p:txBody>
      </p:sp>
      <p:pic>
        <p:nvPicPr>
          <p:cNvPr id="4" name="Picture 3"/>
          <p:cNvPicPr>
            <a:picLocks noChangeAspect="1"/>
          </p:cNvPicPr>
          <p:nvPr/>
        </p:nvPicPr>
        <p:blipFill>
          <a:blip r:embed="rId2"/>
          <a:stretch>
            <a:fillRect/>
          </a:stretch>
        </p:blipFill>
        <p:spPr>
          <a:xfrm>
            <a:off x="5203334" y="2829948"/>
            <a:ext cx="5582013" cy="2772904"/>
          </a:xfrm>
          <a:prstGeom prst="rect">
            <a:avLst/>
          </a:prstGeom>
        </p:spPr>
      </p:pic>
    </p:spTree>
    <p:extLst>
      <p:ext uri="{BB962C8B-B14F-4D97-AF65-F5344CB8AC3E}">
        <p14:creationId xmlns:p14="http://schemas.microsoft.com/office/powerpoint/2010/main" val="3185632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IN" dirty="0">
                <a:latin typeface="Times New Roman" panose="02020603050405020304" pitchFamily="18" charset="0"/>
                <a:cs typeface="Times New Roman" panose="02020603050405020304" pitchFamily="18" charset="0"/>
              </a:rPr>
              <a:t>Introduction </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295401" y="2556932"/>
            <a:ext cx="4895537" cy="3318936"/>
          </a:xfrm>
        </p:spPr>
        <p:txBody>
          <a:bodyPr>
            <a:normAutofit/>
          </a:bodyPr>
          <a:lstStyle/>
          <a:p>
            <a:pPr algn="just">
              <a:lnSpc>
                <a:spcPct val="150000"/>
              </a:lnSpc>
            </a:pPr>
            <a:r>
              <a:rPr lang="en-GB" sz="2000" dirty="0">
                <a:latin typeface="Times New Roman" panose="02020603050405020304" pitchFamily="18" charset="0"/>
                <a:cs typeface="Times New Roman" panose="02020603050405020304" pitchFamily="18" charset="0"/>
              </a:rPr>
              <a:t>Personal SWOT acts as strategic self-assessment for developing professionally in the UK Health and social care sector (</a:t>
            </a:r>
            <a:r>
              <a:rPr lang="en-US" sz="2000" dirty="0" err="1">
                <a:latin typeface="Times New Roman" panose="02020603050405020304" pitchFamily="18" charset="0"/>
                <a:cs typeface="Times New Roman" panose="02020603050405020304" pitchFamily="18" charset="0"/>
              </a:rPr>
              <a:t>Puyt</a:t>
            </a:r>
            <a:r>
              <a:rPr lang="en-US" sz="2000" dirty="0">
                <a:latin typeface="Times New Roman" panose="02020603050405020304" pitchFamily="18" charset="0"/>
                <a:cs typeface="Times New Roman" panose="02020603050405020304" pitchFamily="18" charset="0"/>
              </a:rPr>
              <a:t>, Lie, and Madsen, 2025</a:t>
            </a:r>
            <a:r>
              <a:rPr lang="en-GB" sz="2000" dirty="0">
                <a:latin typeface="Times New Roman" panose="02020603050405020304" pitchFamily="18" charset="0"/>
                <a:cs typeface="Times New Roman" panose="02020603050405020304" pitchFamily="18" charset="0"/>
              </a:rPr>
              <a:t>). </a:t>
            </a:r>
            <a:endParaRPr lang="en-IN"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400800" y="2698230"/>
            <a:ext cx="4721448" cy="3177638"/>
          </a:xfrm>
          <a:prstGeom prst="rect">
            <a:avLst/>
          </a:prstGeom>
        </p:spPr>
      </p:pic>
    </p:spTree>
    <p:extLst>
      <p:ext uri="{BB962C8B-B14F-4D97-AF65-F5344CB8AC3E}">
        <p14:creationId xmlns:p14="http://schemas.microsoft.com/office/powerpoint/2010/main" val="9678862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000" dirty="0">
                <a:latin typeface="Times New Roman" panose="02020603050405020304" pitchFamily="18" charset="0"/>
                <a:cs typeface="Times New Roman" panose="02020603050405020304" pitchFamily="18" charset="0"/>
              </a:rPr>
              <a:t>SWOT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74865678"/>
              </p:ext>
            </p:extLst>
          </p:nvPr>
        </p:nvGraphicFramePr>
        <p:xfrm>
          <a:off x="1295400" y="2158584"/>
          <a:ext cx="9601200" cy="3886200"/>
        </p:xfrm>
        <a:graphic>
          <a:graphicData uri="http://schemas.openxmlformats.org/drawingml/2006/table">
            <a:tbl>
              <a:tblPr firstRow="1" bandRow="1">
                <a:tableStyleId>{93296810-A885-4BE3-A3E7-6D5BEEA58F35}</a:tableStyleId>
              </a:tblPr>
              <a:tblGrid>
                <a:gridCol w="4800600">
                  <a:extLst>
                    <a:ext uri="{9D8B030D-6E8A-4147-A177-3AD203B41FA5}">
                      <a16:colId xmlns:a16="http://schemas.microsoft.com/office/drawing/2014/main" val="20000"/>
                    </a:ext>
                  </a:extLst>
                </a:gridCol>
                <a:gridCol w="4800600">
                  <a:extLst>
                    <a:ext uri="{9D8B030D-6E8A-4147-A177-3AD203B41FA5}">
                      <a16:colId xmlns:a16="http://schemas.microsoft.com/office/drawing/2014/main" val="20001"/>
                    </a:ext>
                  </a:extLst>
                </a:gridCol>
              </a:tblGrid>
              <a:tr h="1671086">
                <a:tc>
                  <a:txBody>
                    <a:bodyPr/>
                    <a:lstStyle/>
                    <a:p>
                      <a:pPr algn="just">
                        <a:lnSpc>
                          <a:spcPct val="150000"/>
                        </a:lnSpc>
                      </a:pPr>
                      <a:r>
                        <a:rPr lang="en-US" sz="1800" kern="1200" dirty="0">
                          <a:effectLst/>
                        </a:rPr>
                        <a:t>Strength</a:t>
                      </a:r>
                    </a:p>
                    <a:p>
                      <a:pPr algn="just">
                        <a:lnSpc>
                          <a:spcPct val="150000"/>
                        </a:lnSpc>
                      </a:pPr>
                      <a:r>
                        <a:rPr lang="en-US" sz="1800" kern="1200" dirty="0">
                          <a:effectLst/>
                        </a:rPr>
                        <a:t>Experience in client facing role, presents a robust foundation in compassionate communication and relationship building. </a:t>
                      </a:r>
                      <a:endParaRPr lang="en-IN" dirty="0">
                        <a:latin typeface="Times New Roman" panose="02020603050405020304" pitchFamily="18" charset="0"/>
                        <a:cs typeface="Times New Roman" panose="02020603050405020304" pitchFamily="18" charset="0"/>
                      </a:endParaRPr>
                    </a:p>
                  </a:txBody>
                  <a:tcPr marL="83489" marR="83489"/>
                </a:tc>
                <a:tc>
                  <a:txBody>
                    <a:bodyPr/>
                    <a:lstStyle/>
                    <a:p>
                      <a:pPr algn="just">
                        <a:lnSpc>
                          <a:spcPct val="150000"/>
                        </a:lnSpc>
                      </a:pPr>
                      <a:r>
                        <a:rPr lang="en-US" sz="1800" kern="1200" dirty="0">
                          <a:effectLst/>
                        </a:rPr>
                        <a:t>Weakness</a:t>
                      </a:r>
                    </a:p>
                    <a:p>
                      <a:pPr algn="just">
                        <a:lnSpc>
                          <a:spcPct val="150000"/>
                        </a:lnSpc>
                      </a:pPr>
                      <a:r>
                        <a:rPr lang="en-US" sz="1800" kern="1200" dirty="0">
                          <a:effectLst/>
                        </a:rPr>
                        <a:t>I might lack skills in some areas like data analytics, therapeutic involvements which needs training. </a:t>
                      </a:r>
                      <a:endParaRPr lang="en-IN" dirty="0">
                        <a:latin typeface="Times New Roman" panose="02020603050405020304" pitchFamily="18" charset="0"/>
                        <a:cs typeface="Times New Roman" panose="02020603050405020304" pitchFamily="18" charset="0"/>
                      </a:endParaRPr>
                    </a:p>
                  </a:txBody>
                  <a:tcPr marL="83489" marR="83489"/>
                </a:tc>
                <a:extLst>
                  <a:ext uri="{0D108BD9-81ED-4DB2-BD59-A6C34878D82A}">
                    <a16:rowId xmlns:a16="http://schemas.microsoft.com/office/drawing/2014/main" val="10000"/>
                  </a:ext>
                </a:extLst>
              </a:tr>
              <a:tr h="2076455">
                <a:tc>
                  <a:txBody>
                    <a:bodyPr/>
                    <a:lstStyle/>
                    <a:p>
                      <a:pPr algn="just">
                        <a:lnSpc>
                          <a:spcPct val="150000"/>
                        </a:lnSpc>
                      </a:pPr>
                      <a:r>
                        <a:rPr lang="en-IN" dirty="0"/>
                        <a:t>Opportunities</a:t>
                      </a:r>
                    </a:p>
                    <a:p>
                      <a:pPr algn="just">
                        <a:lnSpc>
                          <a:spcPct val="150000"/>
                        </a:lnSpc>
                      </a:pPr>
                      <a:r>
                        <a:rPr lang="en-US" sz="1800" kern="1200" dirty="0">
                          <a:effectLst/>
                        </a:rPr>
                        <a:t>The health sector of UK is growing rapidly, providing opportunities for </a:t>
                      </a:r>
                      <a:r>
                        <a:rPr lang="en-US" sz="1800" kern="1200" dirty="0" err="1">
                          <a:effectLst/>
                        </a:rPr>
                        <a:t>specialising</a:t>
                      </a:r>
                      <a:r>
                        <a:rPr lang="en-US" sz="1800" kern="1200" dirty="0">
                          <a:effectLst/>
                        </a:rPr>
                        <a:t> in some areas such as remote care advancements, digital health and service management. </a:t>
                      </a:r>
                      <a:endParaRPr lang="en-IN" dirty="0">
                        <a:latin typeface="Times New Roman" panose="02020603050405020304" pitchFamily="18" charset="0"/>
                        <a:cs typeface="Times New Roman" panose="02020603050405020304" pitchFamily="18" charset="0"/>
                      </a:endParaRPr>
                    </a:p>
                  </a:txBody>
                  <a:tcPr marL="83489" marR="83489"/>
                </a:tc>
                <a:tc>
                  <a:txBody>
                    <a:bodyPr/>
                    <a:lstStyle/>
                    <a:p>
                      <a:pPr algn="just">
                        <a:lnSpc>
                          <a:spcPct val="150000"/>
                        </a:lnSpc>
                      </a:pPr>
                      <a:r>
                        <a:rPr lang="en-IN" dirty="0"/>
                        <a:t>threats </a:t>
                      </a:r>
                    </a:p>
                    <a:p>
                      <a:pPr algn="just">
                        <a:lnSpc>
                          <a:spcPct val="150000"/>
                        </a:lnSpc>
                      </a:pPr>
                      <a:r>
                        <a:rPr lang="en-US" sz="1800" kern="1200" dirty="0">
                          <a:effectLst/>
                        </a:rPr>
                        <a:t>The threats is that, the sectors is currently facing financial pressure and shortage of workforce that presents a threat by increasing the pressure of the work and resource constraints. </a:t>
                      </a:r>
                      <a:endParaRPr lang="en-IN" dirty="0">
                        <a:latin typeface="Times New Roman" panose="02020603050405020304" pitchFamily="18" charset="0"/>
                        <a:cs typeface="Times New Roman" panose="02020603050405020304" pitchFamily="18" charset="0"/>
                      </a:endParaRPr>
                    </a:p>
                  </a:txBody>
                  <a:tcPr marL="83489" marR="83489"/>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427254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Times New Roman" panose="02020603050405020304" pitchFamily="18" charset="0"/>
                <a:cs typeface="Times New Roman" panose="02020603050405020304" pitchFamily="18" charset="0"/>
              </a:rPr>
              <a:t>Practical examples</a:t>
            </a:r>
            <a:endParaRPr lang="en-IN"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84420" y="2556932"/>
            <a:ext cx="7390900" cy="3648996"/>
          </a:xfrm>
        </p:spPr>
        <p:txBody>
          <a:bodyPr>
            <a:normAutofit fontScale="92500"/>
          </a:bodyPr>
          <a:lstStyle/>
          <a:p>
            <a:pPr algn="just">
              <a:lnSpc>
                <a:spcPct val="150000"/>
              </a:lnSpc>
            </a:pPr>
            <a:r>
              <a:rPr lang="en-GB" sz="1800" dirty="0">
                <a:latin typeface="Times New Roman" panose="02020603050405020304" pitchFamily="18" charset="0"/>
                <a:cs typeface="Times New Roman" panose="02020603050405020304" pitchFamily="18" charset="0"/>
              </a:rPr>
              <a:t>As per my strength Job role that suits me is Support Worker because it needs client interaction and adherence to regulations. </a:t>
            </a:r>
          </a:p>
          <a:p>
            <a:pPr algn="just">
              <a:lnSpc>
                <a:spcPct val="150000"/>
              </a:lnSpc>
            </a:pPr>
            <a:r>
              <a:rPr lang="en-GB" sz="1800" dirty="0">
                <a:latin typeface="Times New Roman" panose="02020603050405020304" pitchFamily="18" charset="0"/>
                <a:cs typeface="Times New Roman" panose="02020603050405020304" pitchFamily="18" charset="0"/>
              </a:rPr>
              <a:t>Support worker primary responsibility is to provide emotional and practical support to clients. </a:t>
            </a:r>
          </a:p>
          <a:p>
            <a:pPr algn="just">
              <a:lnSpc>
                <a:spcPct val="150000"/>
              </a:lnSpc>
            </a:pPr>
            <a:r>
              <a:rPr lang="en-GB" sz="1800" dirty="0">
                <a:latin typeface="Times New Roman" panose="02020603050405020304" pitchFamily="18" charset="0"/>
                <a:cs typeface="Times New Roman" panose="02020603050405020304" pitchFamily="18" charset="0"/>
              </a:rPr>
              <a:t>My knowledge of Policy ensures I can perform my duties in line with legal and ethical standards, such as those outlined in the Code of Conduct for Healthcare Support Workers in England. My communication skills will enable you to effectively convey information and ensure consistent, high-quality care.</a:t>
            </a: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12481" y="3119510"/>
            <a:ext cx="2623184" cy="2092569"/>
          </a:xfrm>
          <a:prstGeom prst="rect">
            <a:avLst/>
          </a:prstGeom>
        </p:spPr>
      </p:pic>
    </p:spTree>
    <p:extLst>
      <p:ext uri="{BB962C8B-B14F-4D97-AF65-F5344CB8AC3E}">
        <p14:creationId xmlns:p14="http://schemas.microsoft.com/office/powerpoint/2010/main" val="2921719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4000"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1295401" y="2556932"/>
            <a:ext cx="3501451" cy="3318936"/>
          </a:xfrm>
        </p:spPr>
        <p:txBody>
          <a:bodyPr>
            <a:normAutofit/>
          </a:bodyPr>
          <a:lstStyle/>
          <a:p>
            <a:pPr algn="just">
              <a:lnSpc>
                <a:spcPct val="150000"/>
              </a:lnSpc>
            </a:pPr>
            <a:r>
              <a:rPr lang="en-US" sz="2000" dirty="0">
                <a:latin typeface="Times New Roman" panose="02020603050405020304" pitchFamily="18" charset="0"/>
                <a:cs typeface="Times New Roman" panose="02020603050405020304" pitchFamily="18" charset="0"/>
              </a:rPr>
              <a:t>The SWOT analysis helped in clarifying professional trajectory in the UK health and social care sector. </a:t>
            </a:r>
            <a:endParaRPr lang="en-IN"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6865495" y="2864770"/>
            <a:ext cx="3015252" cy="2695048"/>
          </a:xfrm>
          <a:prstGeom prst="rect">
            <a:avLst/>
          </a:prstGeom>
        </p:spPr>
      </p:pic>
    </p:spTree>
    <p:extLst>
      <p:ext uri="{BB962C8B-B14F-4D97-AF65-F5344CB8AC3E}">
        <p14:creationId xmlns:p14="http://schemas.microsoft.com/office/powerpoint/2010/main" val="1807558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p:txBody>
          <a:bodyPr>
            <a:normAutofit fontScale="77500" lnSpcReduction="20000"/>
          </a:bodyPr>
          <a:lstStyle/>
          <a:p>
            <a:pPr algn="just">
              <a:lnSpc>
                <a:spcPct val="160000"/>
              </a:lnSpc>
            </a:pPr>
            <a:r>
              <a:rPr lang="en-US" dirty="0" err="1">
                <a:latin typeface="Times New Roman" panose="02020603050405020304" pitchFamily="18" charset="0"/>
                <a:cs typeface="Times New Roman" panose="02020603050405020304" pitchFamily="18" charset="0"/>
              </a:rPr>
              <a:t>Puyt</a:t>
            </a:r>
            <a:r>
              <a:rPr lang="en-US" dirty="0">
                <a:latin typeface="Times New Roman" panose="02020603050405020304" pitchFamily="18" charset="0"/>
                <a:cs typeface="Times New Roman" panose="02020603050405020304" pitchFamily="18" charset="0"/>
              </a:rPr>
              <a:t>, R.W., Lie, </a:t>
            </a:r>
            <a:r>
              <a:rPr lang="en-US" dirty="0" err="1">
                <a:latin typeface="Times New Roman" panose="02020603050405020304" pitchFamily="18" charset="0"/>
                <a:cs typeface="Times New Roman" panose="02020603050405020304" pitchFamily="18" charset="0"/>
              </a:rPr>
              <a:t>F.B</a:t>
            </a:r>
            <a:r>
              <a:rPr lang="en-US" dirty="0">
                <a:latin typeface="Times New Roman" panose="02020603050405020304" pitchFamily="18" charset="0"/>
                <a:cs typeface="Times New Roman" panose="02020603050405020304" pitchFamily="18" charset="0"/>
              </a:rPr>
              <a:t>. and Madsen, </a:t>
            </a:r>
            <a:r>
              <a:rPr lang="en-US" dirty="0" err="1">
                <a:latin typeface="Times New Roman" panose="02020603050405020304" pitchFamily="18" charset="0"/>
                <a:cs typeface="Times New Roman" panose="02020603050405020304" pitchFamily="18" charset="0"/>
              </a:rPr>
              <a:t>D.Ø</a:t>
            </a:r>
            <a:r>
              <a:rPr lang="en-US" dirty="0">
                <a:latin typeface="Times New Roman" panose="02020603050405020304" pitchFamily="18" charset="0"/>
                <a:cs typeface="Times New Roman" panose="02020603050405020304" pitchFamily="18" charset="0"/>
              </a:rPr>
              <a:t>., (2025). From SOFT approach to SWOT analysis, a historical reconstruction. Journal of Management History, 31(2), pp.333-373.</a:t>
            </a:r>
            <a:endParaRPr lang="en-IN" dirty="0">
              <a:latin typeface="Times New Roman" panose="02020603050405020304" pitchFamily="18" charset="0"/>
              <a:cs typeface="Times New Roman" panose="02020603050405020304" pitchFamily="18" charset="0"/>
            </a:endParaRPr>
          </a:p>
          <a:p>
            <a:pPr algn="just">
              <a:lnSpc>
                <a:spcPct val="160000"/>
              </a:lnSpc>
            </a:pPr>
            <a:r>
              <a:rPr lang="en-US" dirty="0" err="1">
                <a:latin typeface="Times New Roman" panose="02020603050405020304" pitchFamily="18" charset="0"/>
                <a:cs typeface="Times New Roman" panose="02020603050405020304" pitchFamily="18" charset="0"/>
              </a:rPr>
              <a:t>Upreti</a:t>
            </a:r>
            <a:r>
              <a:rPr lang="en-US" dirty="0">
                <a:latin typeface="Times New Roman" panose="02020603050405020304" pitchFamily="18" charset="0"/>
                <a:cs typeface="Times New Roman" panose="02020603050405020304" pitchFamily="18" charset="0"/>
              </a:rPr>
              <a:t>, K., and et.al, (2024). A SWOT analysis of integrating cognitive and non‐cognitive learning strategies in education. European Journal of Education, 59(2), p.e12614.</a:t>
            </a:r>
            <a:endParaRPr lang="en-IN" dirty="0">
              <a:latin typeface="Times New Roman" panose="02020603050405020304" pitchFamily="18" charset="0"/>
              <a:cs typeface="Times New Roman" panose="02020603050405020304" pitchFamily="18" charset="0"/>
            </a:endParaRPr>
          </a:p>
          <a:p>
            <a:pPr algn="just">
              <a:lnSpc>
                <a:spcPct val="160000"/>
              </a:lnSpc>
            </a:pPr>
            <a:r>
              <a:rPr lang="en-US" dirty="0">
                <a:latin typeface="Times New Roman" panose="02020603050405020304" pitchFamily="18" charset="0"/>
                <a:cs typeface="Times New Roman" panose="02020603050405020304" pitchFamily="18" charset="0"/>
              </a:rPr>
              <a:t>Wu, J., Zhao, N. and Yang, T., (2024). Wisdom of crowds: SWOT analysis based on hybrid text mining methods using online reviews. Journal of Business Research, 171, p.114378.</a:t>
            </a:r>
            <a:endParaRPr lang="en-IN" dirty="0">
              <a:latin typeface="Times New Roman" panose="02020603050405020304" pitchFamily="18" charset="0"/>
              <a:cs typeface="Times New Roman" panose="02020603050405020304" pitchFamily="18" charset="0"/>
            </a:endParaRPr>
          </a:p>
          <a:p>
            <a:pPr algn="just">
              <a:lnSpc>
                <a:spcPct val="16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239987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39</TotalTime>
  <Words>906</Words>
  <Application>Microsoft Office PowerPoint</Application>
  <PresentationFormat>Widescreen</PresentationFormat>
  <Paragraphs>56</Paragraphs>
  <Slides>7</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Garamond</vt:lpstr>
      <vt:lpstr>Times New Roman</vt:lpstr>
      <vt:lpstr>Organic</vt:lpstr>
      <vt:lpstr>Professional Development within Health and Social Care</vt:lpstr>
      <vt:lpstr>Table of content </vt:lpstr>
      <vt:lpstr>Introduction  </vt:lpstr>
      <vt:lpstr>SWOT</vt:lpstr>
      <vt:lpstr>Practical examples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Development within Health and Social Care</dc:title>
  <dc:creator>BST-019</dc:creator>
  <cp:lastModifiedBy>Halima Yasin (2422668)</cp:lastModifiedBy>
  <cp:revision>10</cp:revision>
  <dcterms:created xsi:type="dcterms:W3CDTF">2025-10-08T08:26:51Z</dcterms:created>
  <dcterms:modified xsi:type="dcterms:W3CDTF">2025-10-19T23:37:33Z</dcterms:modified>
</cp:coreProperties>
</file>