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24"/>
  </p:notesMasterIdLst>
  <p:sldIdLst>
    <p:sldId id="256" r:id="rId2"/>
    <p:sldId id="272" r:id="rId3"/>
    <p:sldId id="262" r:id="rId4"/>
    <p:sldId id="270" r:id="rId5"/>
    <p:sldId id="263" r:id="rId6"/>
    <p:sldId id="276" r:id="rId7"/>
    <p:sldId id="278" r:id="rId8"/>
    <p:sldId id="291" r:id="rId9"/>
    <p:sldId id="292" r:id="rId10"/>
    <p:sldId id="293" r:id="rId11"/>
    <p:sldId id="296" r:id="rId12"/>
    <p:sldId id="280" r:id="rId13"/>
    <p:sldId id="281" r:id="rId14"/>
    <p:sldId id="282" r:id="rId15"/>
    <p:sldId id="283" r:id="rId16"/>
    <p:sldId id="284" r:id="rId17"/>
    <p:sldId id="297" r:id="rId18"/>
    <p:sldId id="286" r:id="rId19"/>
    <p:sldId id="287" r:id="rId20"/>
    <p:sldId id="289" r:id="rId21"/>
    <p:sldId id="290" r:id="rId22"/>
    <p:sldId id="298"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2" autoAdjust="0"/>
    <p:restoredTop sz="74323" autoAdjust="0"/>
  </p:normalViewPr>
  <p:slideViewPr>
    <p:cSldViewPr>
      <p:cViewPr varScale="1">
        <p:scale>
          <a:sx n="73" d="100"/>
          <a:sy n="73" d="100"/>
        </p:scale>
        <p:origin x="1788" y="66"/>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55466F-0002-E742-B562-2727ECF27166}" type="doc">
      <dgm:prSet loTypeId="urn:microsoft.com/office/officeart/2005/8/layout/venn1" loCatId="relationship" qsTypeId="urn:microsoft.com/office/officeart/2005/8/quickstyle/simple4" qsCatId="simple" csTypeId="urn:microsoft.com/office/officeart/2005/8/colors/accent1_2" csCatId="accent1" phldr="1"/>
      <dgm:spPr/>
    </dgm:pt>
    <dgm:pt modelId="{62CBAEE9-8109-2746-8BF1-DDB190FEE5AE}">
      <dgm:prSet phldrT="[Text]"/>
      <dgm:spPr/>
      <dgm:t>
        <a:bodyPr/>
        <a:lstStyle/>
        <a:p>
          <a:r>
            <a:rPr lang="en-US" dirty="0"/>
            <a:t>Ontology</a:t>
          </a:r>
        </a:p>
      </dgm:t>
    </dgm:pt>
    <dgm:pt modelId="{749A6741-02CC-5A4C-8AA3-0634DA814908}" type="parTrans" cxnId="{94DB7895-F955-1C44-9D88-38C2AF6F4820}">
      <dgm:prSet/>
      <dgm:spPr/>
      <dgm:t>
        <a:bodyPr/>
        <a:lstStyle/>
        <a:p>
          <a:endParaRPr lang="en-US"/>
        </a:p>
      </dgm:t>
    </dgm:pt>
    <dgm:pt modelId="{3FBE4342-0161-1F46-9994-118A4E493330}" type="sibTrans" cxnId="{94DB7895-F955-1C44-9D88-38C2AF6F4820}">
      <dgm:prSet/>
      <dgm:spPr/>
      <dgm:t>
        <a:bodyPr/>
        <a:lstStyle/>
        <a:p>
          <a:endParaRPr lang="en-US"/>
        </a:p>
      </dgm:t>
    </dgm:pt>
    <dgm:pt modelId="{1A2649E8-A934-3842-B130-EC0551ECB9B5}">
      <dgm:prSet phldrT="[Text]"/>
      <dgm:spPr/>
      <dgm:t>
        <a:bodyPr/>
        <a:lstStyle/>
        <a:p>
          <a:r>
            <a:rPr lang="en-US" dirty="0"/>
            <a:t>Epistemology</a:t>
          </a:r>
        </a:p>
      </dgm:t>
    </dgm:pt>
    <dgm:pt modelId="{82FE9E7C-EA40-6647-8FEC-A5DA1C7D912B}" type="parTrans" cxnId="{6386D6F4-8F98-2B47-8859-590E9EF2330B}">
      <dgm:prSet/>
      <dgm:spPr/>
      <dgm:t>
        <a:bodyPr/>
        <a:lstStyle/>
        <a:p>
          <a:endParaRPr lang="en-US"/>
        </a:p>
      </dgm:t>
    </dgm:pt>
    <dgm:pt modelId="{298D3A93-C4E8-EE49-8DA9-ECF481388EE8}" type="sibTrans" cxnId="{6386D6F4-8F98-2B47-8859-590E9EF2330B}">
      <dgm:prSet/>
      <dgm:spPr/>
      <dgm:t>
        <a:bodyPr/>
        <a:lstStyle/>
        <a:p>
          <a:endParaRPr lang="en-US"/>
        </a:p>
      </dgm:t>
    </dgm:pt>
    <dgm:pt modelId="{5D4EA000-3B83-BB4D-8866-614643B281C9}">
      <dgm:prSet/>
      <dgm:spPr/>
      <dgm:t>
        <a:bodyPr/>
        <a:lstStyle/>
        <a:p>
          <a:r>
            <a:rPr lang="en-US" dirty="0"/>
            <a:t>Methodology</a:t>
          </a:r>
        </a:p>
      </dgm:t>
    </dgm:pt>
    <dgm:pt modelId="{ED369436-C2F9-334D-9121-6093962DC4AD}" type="parTrans" cxnId="{79B2C511-2B53-A04D-8DB2-5C8A08AC3FB6}">
      <dgm:prSet/>
      <dgm:spPr/>
      <dgm:t>
        <a:bodyPr/>
        <a:lstStyle/>
        <a:p>
          <a:endParaRPr lang="en-US"/>
        </a:p>
      </dgm:t>
    </dgm:pt>
    <dgm:pt modelId="{7FEA8F48-2458-2B44-A79C-B41D905CE60E}" type="sibTrans" cxnId="{79B2C511-2B53-A04D-8DB2-5C8A08AC3FB6}">
      <dgm:prSet/>
      <dgm:spPr/>
      <dgm:t>
        <a:bodyPr/>
        <a:lstStyle/>
        <a:p>
          <a:endParaRPr lang="en-US"/>
        </a:p>
      </dgm:t>
    </dgm:pt>
    <dgm:pt modelId="{4AF1A7D5-D3EC-8241-86B2-0EAC2190FCEF}" type="pres">
      <dgm:prSet presAssocID="{1A55466F-0002-E742-B562-2727ECF27166}" presName="compositeShape" presStyleCnt="0">
        <dgm:presLayoutVars>
          <dgm:chMax val="7"/>
          <dgm:dir/>
          <dgm:resizeHandles val="exact"/>
        </dgm:presLayoutVars>
      </dgm:prSet>
      <dgm:spPr/>
    </dgm:pt>
    <dgm:pt modelId="{3024048E-0E20-1A43-911C-28741634BA7A}" type="pres">
      <dgm:prSet presAssocID="{62CBAEE9-8109-2746-8BF1-DDB190FEE5AE}" presName="circ1" presStyleLbl="vennNode1" presStyleIdx="0" presStyleCnt="3"/>
      <dgm:spPr/>
      <dgm:t>
        <a:bodyPr/>
        <a:lstStyle/>
        <a:p>
          <a:endParaRPr lang="en-GB"/>
        </a:p>
      </dgm:t>
    </dgm:pt>
    <dgm:pt modelId="{8DC6DA6D-CB09-1C4E-AB43-A160833E8E02}" type="pres">
      <dgm:prSet presAssocID="{62CBAEE9-8109-2746-8BF1-DDB190FEE5AE}" presName="circ1Tx" presStyleLbl="revTx" presStyleIdx="0" presStyleCnt="0">
        <dgm:presLayoutVars>
          <dgm:chMax val="0"/>
          <dgm:chPref val="0"/>
          <dgm:bulletEnabled val="1"/>
        </dgm:presLayoutVars>
      </dgm:prSet>
      <dgm:spPr/>
      <dgm:t>
        <a:bodyPr/>
        <a:lstStyle/>
        <a:p>
          <a:endParaRPr lang="en-GB"/>
        </a:p>
      </dgm:t>
    </dgm:pt>
    <dgm:pt modelId="{97E432E8-3A85-BD4C-8FC8-3F5B2A60D800}" type="pres">
      <dgm:prSet presAssocID="{1A2649E8-A934-3842-B130-EC0551ECB9B5}" presName="circ2" presStyleLbl="vennNode1" presStyleIdx="1" presStyleCnt="3"/>
      <dgm:spPr/>
      <dgm:t>
        <a:bodyPr/>
        <a:lstStyle/>
        <a:p>
          <a:endParaRPr lang="en-GB"/>
        </a:p>
      </dgm:t>
    </dgm:pt>
    <dgm:pt modelId="{D25647D0-8D42-1F4A-8DED-A0F3A4D410CF}" type="pres">
      <dgm:prSet presAssocID="{1A2649E8-A934-3842-B130-EC0551ECB9B5}" presName="circ2Tx" presStyleLbl="revTx" presStyleIdx="0" presStyleCnt="0">
        <dgm:presLayoutVars>
          <dgm:chMax val="0"/>
          <dgm:chPref val="0"/>
          <dgm:bulletEnabled val="1"/>
        </dgm:presLayoutVars>
      </dgm:prSet>
      <dgm:spPr/>
      <dgm:t>
        <a:bodyPr/>
        <a:lstStyle/>
        <a:p>
          <a:endParaRPr lang="en-GB"/>
        </a:p>
      </dgm:t>
    </dgm:pt>
    <dgm:pt modelId="{3D163218-905A-A04B-99D1-5ECB0984CC32}" type="pres">
      <dgm:prSet presAssocID="{5D4EA000-3B83-BB4D-8866-614643B281C9}" presName="circ3" presStyleLbl="vennNode1" presStyleIdx="2" presStyleCnt="3"/>
      <dgm:spPr/>
      <dgm:t>
        <a:bodyPr/>
        <a:lstStyle/>
        <a:p>
          <a:endParaRPr lang="en-GB"/>
        </a:p>
      </dgm:t>
    </dgm:pt>
    <dgm:pt modelId="{FB58E901-F0FF-414F-A771-8D31DFE260A9}" type="pres">
      <dgm:prSet presAssocID="{5D4EA000-3B83-BB4D-8866-614643B281C9}" presName="circ3Tx" presStyleLbl="revTx" presStyleIdx="0" presStyleCnt="0">
        <dgm:presLayoutVars>
          <dgm:chMax val="0"/>
          <dgm:chPref val="0"/>
          <dgm:bulletEnabled val="1"/>
        </dgm:presLayoutVars>
      </dgm:prSet>
      <dgm:spPr/>
      <dgm:t>
        <a:bodyPr/>
        <a:lstStyle/>
        <a:p>
          <a:endParaRPr lang="en-GB"/>
        </a:p>
      </dgm:t>
    </dgm:pt>
  </dgm:ptLst>
  <dgm:cxnLst>
    <dgm:cxn modelId="{E71A29F4-F269-449E-96CC-092EC16AC0A1}" type="presOf" srcId="{5D4EA000-3B83-BB4D-8866-614643B281C9}" destId="{3D163218-905A-A04B-99D1-5ECB0984CC32}" srcOrd="0" destOrd="0" presId="urn:microsoft.com/office/officeart/2005/8/layout/venn1"/>
    <dgm:cxn modelId="{7EBAB0F0-2984-4BCB-BC11-211E98550FE6}" type="presOf" srcId="{62CBAEE9-8109-2746-8BF1-DDB190FEE5AE}" destId="{3024048E-0E20-1A43-911C-28741634BA7A}" srcOrd="0" destOrd="0" presId="urn:microsoft.com/office/officeart/2005/8/layout/venn1"/>
    <dgm:cxn modelId="{79B2C511-2B53-A04D-8DB2-5C8A08AC3FB6}" srcId="{1A55466F-0002-E742-B562-2727ECF27166}" destId="{5D4EA000-3B83-BB4D-8866-614643B281C9}" srcOrd="2" destOrd="0" parTransId="{ED369436-C2F9-334D-9121-6093962DC4AD}" sibTransId="{7FEA8F48-2458-2B44-A79C-B41D905CE60E}"/>
    <dgm:cxn modelId="{6A979C8C-31FA-4B87-A8AE-E57E068DA90B}" type="presOf" srcId="{1A2649E8-A934-3842-B130-EC0551ECB9B5}" destId="{97E432E8-3A85-BD4C-8FC8-3F5B2A60D800}" srcOrd="0" destOrd="0" presId="urn:microsoft.com/office/officeart/2005/8/layout/venn1"/>
    <dgm:cxn modelId="{4562FAA1-4277-4775-BA86-CDC22966C766}" type="presOf" srcId="{1A2649E8-A934-3842-B130-EC0551ECB9B5}" destId="{D25647D0-8D42-1F4A-8DED-A0F3A4D410CF}" srcOrd="1" destOrd="0" presId="urn:microsoft.com/office/officeart/2005/8/layout/venn1"/>
    <dgm:cxn modelId="{F1AB8B4F-9125-40E9-A151-040155BC3B6D}" type="presOf" srcId="{62CBAEE9-8109-2746-8BF1-DDB190FEE5AE}" destId="{8DC6DA6D-CB09-1C4E-AB43-A160833E8E02}" srcOrd="1" destOrd="0" presId="urn:microsoft.com/office/officeart/2005/8/layout/venn1"/>
    <dgm:cxn modelId="{04A6E33F-DF50-443F-BBA9-AE10D0F61084}" type="presOf" srcId="{1A55466F-0002-E742-B562-2727ECF27166}" destId="{4AF1A7D5-D3EC-8241-86B2-0EAC2190FCEF}" srcOrd="0" destOrd="0" presId="urn:microsoft.com/office/officeart/2005/8/layout/venn1"/>
    <dgm:cxn modelId="{94DB7895-F955-1C44-9D88-38C2AF6F4820}" srcId="{1A55466F-0002-E742-B562-2727ECF27166}" destId="{62CBAEE9-8109-2746-8BF1-DDB190FEE5AE}" srcOrd="0" destOrd="0" parTransId="{749A6741-02CC-5A4C-8AA3-0634DA814908}" sibTransId="{3FBE4342-0161-1F46-9994-118A4E493330}"/>
    <dgm:cxn modelId="{6386D6F4-8F98-2B47-8859-590E9EF2330B}" srcId="{1A55466F-0002-E742-B562-2727ECF27166}" destId="{1A2649E8-A934-3842-B130-EC0551ECB9B5}" srcOrd="1" destOrd="0" parTransId="{82FE9E7C-EA40-6647-8FEC-A5DA1C7D912B}" sibTransId="{298D3A93-C4E8-EE49-8DA9-ECF481388EE8}"/>
    <dgm:cxn modelId="{61419E38-A811-490F-9A65-EA0D4FBD942F}" type="presOf" srcId="{5D4EA000-3B83-BB4D-8866-614643B281C9}" destId="{FB58E901-F0FF-414F-A771-8D31DFE260A9}" srcOrd="1" destOrd="0" presId="urn:microsoft.com/office/officeart/2005/8/layout/venn1"/>
    <dgm:cxn modelId="{B148E4DF-65C9-4643-8992-D6C84817F83D}" type="presParOf" srcId="{4AF1A7D5-D3EC-8241-86B2-0EAC2190FCEF}" destId="{3024048E-0E20-1A43-911C-28741634BA7A}" srcOrd="0" destOrd="0" presId="urn:microsoft.com/office/officeart/2005/8/layout/venn1"/>
    <dgm:cxn modelId="{DAE5480C-E7DE-4E6D-BBC8-C7E178BDBF1C}" type="presParOf" srcId="{4AF1A7D5-D3EC-8241-86B2-0EAC2190FCEF}" destId="{8DC6DA6D-CB09-1C4E-AB43-A160833E8E02}" srcOrd="1" destOrd="0" presId="urn:microsoft.com/office/officeart/2005/8/layout/venn1"/>
    <dgm:cxn modelId="{03E49B70-340B-48FF-9259-3F2A2044F84F}" type="presParOf" srcId="{4AF1A7D5-D3EC-8241-86B2-0EAC2190FCEF}" destId="{97E432E8-3A85-BD4C-8FC8-3F5B2A60D800}" srcOrd="2" destOrd="0" presId="urn:microsoft.com/office/officeart/2005/8/layout/venn1"/>
    <dgm:cxn modelId="{E67043A5-E734-44B5-B474-C1B94D7DC6EF}" type="presParOf" srcId="{4AF1A7D5-D3EC-8241-86B2-0EAC2190FCEF}" destId="{D25647D0-8D42-1F4A-8DED-A0F3A4D410CF}" srcOrd="3" destOrd="0" presId="urn:microsoft.com/office/officeart/2005/8/layout/venn1"/>
    <dgm:cxn modelId="{5078DFAD-5FC3-4493-9EB1-19EC5DB51A94}" type="presParOf" srcId="{4AF1A7D5-D3EC-8241-86B2-0EAC2190FCEF}" destId="{3D163218-905A-A04B-99D1-5ECB0984CC32}" srcOrd="4" destOrd="0" presId="urn:microsoft.com/office/officeart/2005/8/layout/venn1"/>
    <dgm:cxn modelId="{A08C24DE-6AA3-41E1-9809-3DCCAC54A2C3}" type="presParOf" srcId="{4AF1A7D5-D3EC-8241-86B2-0EAC2190FCEF}" destId="{FB58E901-F0FF-414F-A771-8D31DFE260A9}"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24048E-0E20-1A43-911C-28741634BA7A}">
      <dsp:nvSpPr>
        <dsp:cNvPr id="0" name=""/>
        <dsp:cNvSpPr/>
      </dsp:nvSpPr>
      <dsp:spPr>
        <a:xfrm>
          <a:off x="2217419" y="74294"/>
          <a:ext cx="3566160" cy="3566160"/>
        </a:xfrm>
        <a:prstGeom prst="ellipse">
          <a:avLst/>
        </a:prstGeom>
        <a:gradFill rotWithShape="0">
          <a:gsLst>
            <a:gs pos="0">
              <a:schemeClr val="accent1">
                <a:alpha val="50000"/>
                <a:hueOff val="0"/>
                <a:satOff val="0"/>
                <a:lumOff val="0"/>
                <a:alphaOff val="0"/>
                <a:tint val="98000"/>
                <a:lumMod val="114000"/>
              </a:schemeClr>
            </a:gs>
            <a:gs pos="100000">
              <a:schemeClr val="accent1">
                <a:alpha val="50000"/>
                <a:hueOff val="0"/>
                <a:satOff val="0"/>
                <a:lumOff val="0"/>
                <a:alphaOff val="0"/>
                <a:shade val="90000"/>
                <a:lumMod val="8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r>
            <a:rPr lang="en-US" sz="2500" kern="1200" dirty="0"/>
            <a:t>Ontology</a:t>
          </a:r>
        </a:p>
      </dsp:txBody>
      <dsp:txXfrm>
        <a:off x="2692907" y="698372"/>
        <a:ext cx="2615184" cy="1604772"/>
      </dsp:txXfrm>
    </dsp:sp>
    <dsp:sp modelId="{97E432E8-3A85-BD4C-8FC8-3F5B2A60D800}">
      <dsp:nvSpPr>
        <dsp:cNvPr id="0" name=""/>
        <dsp:cNvSpPr/>
      </dsp:nvSpPr>
      <dsp:spPr>
        <a:xfrm>
          <a:off x="3504209" y="2303145"/>
          <a:ext cx="3566160" cy="3566160"/>
        </a:xfrm>
        <a:prstGeom prst="ellipse">
          <a:avLst/>
        </a:prstGeom>
        <a:gradFill rotWithShape="0">
          <a:gsLst>
            <a:gs pos="0">
              <a:schemeClr val="accent1">
                <a:alpha val="50000"/>
                <a:hueOff val="0"/>
                <a:satOff val="0"/>
                <a:lumOff val="0"/>
                <a:alphaOff val="0"/>
                <a:tint val="98000"/>
                <a:lumMod val="114000"/>
              </a:schemeClr>
            </a:gs>
            <a:gs pos="100000">
              <a:schemeClr val="accent1">
                <a:alpha val="50000"/>
                <a:hueOff val="0"/>
                <a:satOff val="0"/>
                <a:lumOff val="0"/>
                <a:alphaOff val="0"/>
                <a:shade val="90000"/>
                <a:lumMod val="8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r>
            <a:rPr lang="en-US" sz="2500" kern="1200" dirty="0"/>
            <a:t>Epistemology</a:t>
          </a:r>
        </a:p>
      </dsp:txBody>
      <dsp:txXfrm>
        <a:off x="4594860" y="3224403"/>
        <a:ext cx="2139696" cy="1961388"/>
      </dsp:txXfrm>
    </dsp:sp>
    <dsp:sp modelId="{3D163218-905A-A04B-99D1-5ECB0984CC32}">
      <dsp:nvSpPr>
        <dsp:cNvPr id="0" name=""/>
        <dsp:cNvSpPr/>
      </dsp:nvSpPr>
      <dsp:spPr>
        <a:xfrm>
          <a:off x="930630" y="2303145"/>
          <a:ext cx="3566160" cy="3566160"/>
        </a:xfrm>
        <a:prstGeom prst="ellipse">
          <a:avLst/>
        </a:prstGeom>
        <a:gradFill rotWithShape="0">
          <a:gsLst>
            <a:gs pos="0">
              <a:schemeClr val="accent1">
                <a:alpha val="50000"/>
                <a:hueOff val="0"/>
                <a:satOff val="0"/>
                <a:lumOff val="0"/>
                <a:alphaOff val="0"/>
                <a:tint val="98000"/>
                <a:lumMod val="114000"/>
              </a:schemeClr>
            </a:gs>
            <a:gs pos="100000">
              <a:schemeClr val="accent1">
                <a:alpha val="50000"/>
                <a:hueOff val="0"/>
                <a:satOff val="0"/>
                <a:lumOff val="0"/>
                <a:alphaOff val="0"/>
                <a:shade val="90000"/>
                <a:lumMod val="8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r>
            <a:rPr lang="en-US" sz="2500" kern="1200" dirty="0"/>
            <a:t>Methodology</a:t>
          </a:r>
        </a:p>
      </dsp:txBody>
      <dsp:txXfrm>
        <a:off x="1266443" y="3224403"/>
        <a:ext cx="2139696" cy="1961388"/>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EC5DD-D254-46D2-9AE3-104629CE9B67}" type="datetimeFigureOut">
              <a:rPr lang="en-GB" smtClean="0"/>
              <a:t>06/03/2020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8E5653-4D65-4478-8C5B-CDD9CA476801}" type="slidenum">
              <a:rPr lang="en-GB" smtClean="0"/>
              <a:t>‹#›</a:t>
            </a:fld>
            <a:endParaRPr lang="en-GB"/>
          </a:p>
        </p:txBody>
      </p:sp>
    </p:spTree>
    <p:extLst>
      <p:ext uri="{BB962C8B-B14F-4D97-AF65-F5344CB8AC3E}">
        <p14:creationId xmlns:p14="http://schemas.microsoft.com/office/powerpoint/2010/main" val="3409208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0482"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smtClean="0"/>
          </a:p>
        </p:txBody>
      </p:sp>
    </p:spTree>
    <p:extLst>
      <p:ext uri="{BB962C8B-B14F-4D97-AF65-F5344CB8AC3E}">
        <p14:creationId xmlns:p14="http://schemas.microsoft.com/office/powerpoint/2010/main" val="3560541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D1B7A2D-2A3B-4882-ADFC-E0FF9AD527AC}" type="slidenum">
              <a:rPr lang="en-GB" altLang="en-US"/>
              <a:pPr/>
              <a:t>8</a:t>
            </a:fld>
            <a:endParaRPr lang="en-GB" altLang="en-US"/>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r>
              <a:rPr lang="en-GB" altLang="en-US" dirty="0" smtClean="0"/>
              <a:t>How should one choose a method when embarking on research?</a:t>
            </a:r>
          </a:p>
        </p:txBody>
      </p:sp>
    </p:spTree>
    <p:extLst>
      <p:ext uri="{BB962C8B-B14F-4D97-AF65-F5344CB8AC3E}">
        <p14:creationId xmlns:p14="http://schemas.microsoft.com/office/powerpoint/2010/main" val="3594521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1C21E79-C92A-435A-8C57-E0F8C410B2AE}" type="slidenum">
              <a:rPr lang="en-GB" altLang="en-US"/>
              <a:pPr/>
              <a:t>9</a:t>
            </a:fld>
            <a:endParaRPr lang="en-GB" altLang="en-US"/>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r>
              <a:rPr lang="en-GB" altLang="en-US" dirty="0" smtClean="0"/>
              <a:t>We can see how research questions could be distinguished by </a:t>
            </a:r>
          </a:p>
          <a:p>
            <a:pPr eaLnBrk="1" hangingPunct="1">
              <a:buFontTx/>
              <a:buChar char="•"/>
            </a:pPr>
            <a:r>
              <a:rPr lang="en-GB" altLang="en-US" dirty="0" smtClean="0"/>
              <a:t> what they ask</a:t>
            </a:r>
          </a:p>
          <a:p>
            <a:pPr eaLnBrk="1" hangingPunct="1">
              <a:buFontTx/>
              <a:buChar char="•"/>
            </a:pPr>
            <a:r>
              <a:rPr lang="en-GB" altLang="en-US" dirty="0" smtClean="0"/>
              <a:t> the product they lead to, and</a:t>
            </a:r>
          </a:p>
          <a:p>
            <a:pPr eaLnBrk="1" hangingPunct="1">
              <a:buFontTx/>
              <a:buChar char="•"/>
            </a:pPr>
            <a:r>
              <a:rPr lang="en-GB" altLang="en-US" dirty="0" smtClean="0"/>
              <a:t> their purpose in relation to theory.</a:t>
            </a:r>
          </a:p>
          <a:p>
            <a:pPr eaLnBrk="1" hangingPunct="1"/>
            <a:r>
              <a:rPr lang="en-GB" altLang="en-US" dirty="0" smtClean="0"/>
              <a:t>Some questions appear to seek descriptions, with or without comparisons, and with or without measures.</a:t>
            </a:r>
          </a:p>
          <a:p>
            <a:pPr eaLnBrk="1" hangingPunct="1"/>
            <a:r>
              <a:rPr lang="en-GB" altLang="en-US" dirty="0" smtClean="0"/>
              <a:t>Other questions are specific in asking how important or salient something is</a:t>
            </a:r>
          </a:p>
          <a:p>
            <a:pPr eaLnBrk="1" hangingPunct="1"/>
            <a:r>
              <a:rPr lang="en-GB" altLang="en-US" dirty="0" smtClean="0"/>
              <a:t>Others ask about relationships.</a:t>
            </a:r>
          </a:p>
          <a:p>
            <a:pPr eaLnBrk="1" hangingPunct="1"/>
            <a:r>
              <a:rPr lang="en-GB" altLang="en-US" dirty="0" smtClean="0"/>
              <a:t>Another way of distinguishing types of research questions is whether they seek to:</a:t>
            </a:r>
          </a:p>
          <a:p>
            <a:pPr eaLnBrk="1" hangingPunct="1">
              <a:buFontTx/>
              <a:buChar char="•"/>
            </a:pPr>
            <a:r>
              <a:rPr lang="en-GB" altLang="en-US" dirty="0" smtClean="0"/>
              <a:t> generate</a:t>
            </a:r>
          </a:p>
          <a:p>
            <a:pPr eaLnBrk="1" hangingPunct="1">
              <a:buFontTx/>
              <a:buChar char="•"/>
            </a:pPr>
            <a:r>
              <a:rPr lang="en-GB" altLang="en-US" dirty="0" smtClean="0"/>
              <a:t> explore, or </a:t>
            </a:r>
          </a:p>
          <a:p>
            <a:pPr eaLnBrk="1" hangingPunct="1">
              <a:buFontTx/>
              <a:buChar char="•"/>
            </a:pPr>
            <a:r>
              <a:rPr lang="en-GB" altLang="en-US" dirty="0" smtClean="0"/>
              <a:t> text a theory</a:t>
            </a:r>
          </a:p>
        </p:txBody>
      </p:sp>
    </p:spTree>
    <p:extLst>
      <p:ext uri="{BB962C8B-B14F-4D97-AF65-F5344CB8AC3E}">
        <p14:creationId xmlns:p14="http://schemas.microsoft.com/office/powerpoint/2010/main" val="5229678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6326CD4-9685-4215-9802-197CDAEDD62C}" type="slidenum">
              <a:rPr lang="en-GB" altLang="en-US"/>
              <a:pPr/>
              <a:t>10</a:t>
            </a:fld>
            <a:endParaRPr lang="en-GB" altLang="en-US"/>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p:spPr>
        <p:txBody>
          <a:bodyPr/>
          <a:lstStyle/>
          <a:p>
            <a:pPr eaLnBrk="1" hangingPunct="1"/>
            <a:r>
              <a:rPr lang="en-GB" altLang="en-US" dirty="0" smtClean="0"/>
              <a:t>Research is typically divided into quantitative or qualitative methods. According to our typology, this would only distinguish questions which seek to measure something, from those that don’t. This seems to be only a small element of the range of research questions that social scientists address.</a:t>
            </a:r>
          </a:p>
          <a:p>
            <a:pPr eaLnBrk="1" hangingPunct="1"/>
            <a:r>
              <a:rPr lang="en-GB" altLang="en-US" dirty="0" smtClean="0"/>
              <a:t>Of course, </a:t>
            </a:r>
          </a:p>
          <a:p>
            <a:pPr eaLnBrk="1" hangingPunct="1"/>
            <a:r>
              <a:rPr lang="en-GB" altLang="en-US" dirty="0" smtClean="0"/>
              <a:t>Qualitative research doesn’t seek to measure anything… but may do much more</a:t>
            </a:r>
          </a:p>
          <a:p>
            <a:pPr eaLnBrk="1" hangingPunct="1"/>
            <a:r>
              <a:rPr lang="en-GB" altLang="en-US" dirty="0" smtClean="0"/>
              <a:t>Quantitative research does seek to measure… and may also do much more</a:t>
            </a:r>
          </a:p>
          <a:p>
            <a:pPr eaLnBrk="1" hangingPunct="1"/>
            <a:r>
              <a:rPr lang="en-GB" altLang="en-US" dirty="0" smtClean="0"/>
              <a:t>There is also mixed methods research which is both qualitative and quantitative.</a:t>
            </a:r>
          </a:p>
        </p:txBody>
      </p:sp>
    </p:spTree>
    <p:extLst>
      <p:ext uri="{BB962C8B-B14F-4D97-AF65-F5344CB8AC3E}">
        <p14:creationId xmlns:p14="http://schemas.microsoft.com/office/powerpoint/2010/main" val="13910090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3EDFD74-86F8-47F0-8BE0-9F4C9DE3614F}" type="slidenum">
              <a:rPr lang="en-GB" altLang="en-US"/>
              <a:pPr/>
              <a:t>11</a:t>
            </a:fld>
            <a:endParaRPr lang="en-GB" altLang="en-US"/>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p:spPr>
        <p:txBody>
          <a:bodyPr/>
          <a:lstStyle/>
          <a:p>
            <a:pPr eaLnBrk="1" hangingPunct="1"/>
            <a:r>
              <a:rPr lang="en-GB" altLang="en-US" dirty="0" smtClean="0"/>
              <a:t>To explore theory, that are neither exclusively qualitative, nor exclusively quantitative, and ask all these questions.</a:t>
            </a:r>
          </a:p>
        </p:txBody>
      </p:sp>
    </p:spTree>
    <p:extLst>
      <p:ext uri="{BB962C8B-B14F-4D97-AF65-F5344CB8AC3E}">
        <p14:creationId xmlns:p14="http://schemas.microsoft.com/office/powerpoint/2010/main" val="27934711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6626"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smtClean="0"/>
          </a:p>
        </p:txBody>
      </p:sp>
    </p:spTree>
    <p:extLst>
      <p:ext uri="{BB962C8B-B14F-4D97-AF65-F5344CB8AC3E}">
        <p14:creationId xmlns:p14="http://schemas.microsoft.com/office/powerpoint/2010/main" val="2210138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8674"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US" smtClean="0"/>
              <a:t>Exploratory: training needs (case studies)</a:t>
            </a:r>
          </a:p>
          <a:p>
            <a:pPr eaLnBrk="1" hangingPunct="1"/>
            <a:r>
              <a:rPr lang="en-US" smtClean="0"/>
              <a:t>Descriptive: how a business is developed</a:t>
            </a:r>
          </a:p>
          <a:p>
            <a:pPr eaLnBrk="1" hangingPunct="1"/>
            <a:r>
              <a:rPr lang="en-US" smtClean="0"/>
              <a:t>Explanatory: explain the reason for certain social phenomenon</a:t>
            </a:r>
            <a:endParaRPr lang="en-GB" smtClean="0"/>
          </a:p>
        </p:txBody>
      </p:sp>
    </p:spTree>
    <p:extLst>
      <p:ext uri="{BB962C8B-B14F-4D97-AF65-F5344CB8AC3E}">
        <p14:creationId xmlns:p14="http://schemas.microsoft.com/office/powerpoint/2010/main" val="2318714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30722"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smtClean="0"/>
          </a:p>
        </p:txBody>
      </p:sp>
    </p:spTree>
    <p:extLst>
      <p:ext uri="{BB962C8B-B14F-4D97-AF65-F5344CB8AC3E}">
        <p14:creationId xmlns:p14="http://schemas.microsoft.com/office/powerpoint/2010/main" val="3442279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32770"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GB" dirty="0" smtClean="0"/>
          </a:p>
        </p:txBody>
      </p:sp>
    </p:spTree>
    <p:extLst>
      <p:ext uri="{BB962C8B-B14F-4D97-AF65-F5344CB8AC3E}">
        <p14:creationId xmlns:p14="http://schemas.microsoft.com/office/powerpoint/2010/main" val="832778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34818"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smtClean="0"/>
          </a:p>
        </p:txBody>
      </p:sp>
    </p:spTree>
    <p:extLst>
      <p:ext uri="{BB962C8B-B14F-4D97-AF65-F5344CB8AC3E}">
        <p14:creationId xmlns:p14="http://schemas.microsoft.com/office/powerpoint/2010/main" val="666411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3/6/2020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588641276"/>
      </p:ext>
    </p:extLst>
  </p:cSld>
  <p:clrMapOvr>
    <a:masterClrMapping/>
  </p:clrMapOvr>
  <p:transition>
    <p:wipe dir="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37DB21F8-8044-44E2-8521-21A6FDC84574}" type="datetimeFigureOut">
              <a:rPr lang="en-US" smtClean="0"/>
              <a:pPr/>
              <a:t>3/6/2020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91331748"/>
      </p:ext>
    </p:extLst>
  </p:cSld>
  <p:clrMapOvr>
    <a:masterClrMapping/>
  </p:clrMapOvr>
  <p:transition>
    <p:wipe dir="r"/>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122906117"/>
      </p:ext>
    </p:extLst>
  </p:cSld>
  <p:clrMapOvr>
    <a:masterClrMapping/>
  </p:clrMapOvr>
  <p:transition>
    <p:wipe dir="r"/>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7DB21F8-8044-44E2-8521-21A6FDC84574}" type="datetimeFigureOut">
              <a:rPr lang="en-US" smtClean="0"/>
              <a:pPr/>
              <a:t>3/6/2020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73523193"/>
      </p:ext>
    </p:extLst>
  </p:cSld>
  <p:clrMapOvr>
    <a:masterClrMapping/>
  </p:clrMapOvr>
  <p:transition>
    <p:wipe dir="r"/>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7DB21F8-8044-44E2-8521-21A6FDC84574}" type="datetimeFigureOut">
              <a:rPr lang="en-US" smtClean="0"/>
              <a:pPr/>
              <a:t>3/6/2020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60784817"/>
      </p:ext>
    </p:extLst>
  </p:cSld>
  <p:clrMapOvr>
    <a:masterClrMapping/>
  </p:clrMapOvr>
  <p:transition>
    <p:wipe dir="r"/>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37DB21F8-8044-44E2-8521-21A6FDC84574}" type="datetimeFigureOut">
              <a:rPr lang="en-US" smtClean="0"/>
              <a:pPr/>
              <a:t>3/6/2020</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867809840"/>
      </p:ext>
    </p:extLst>
  </p:cSld>
  <p:clrMapOvr>
    <a:masterClrMapping/>
  </p:clrMapOvr>
  <p:transition>
    <p:wipe dir="r"/>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7DB21F8-8044-44E2-8521-21A6FDC84574}" type="datetimeFigureOut">
              <a:rPr lang="en-US" smtClean="0"/>
              <a:pPr/>
              <a:t>3/6/2020</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585542950"/>
      </p:ext>
    </p:extLst>
  </p:cSld>
  <p:clrMapOvr>
    <a:masterClrMapping/>
  </p:clrMapOvr>
  <p:transition>
    <p:wipe dir="r"/>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37DB21F8-8044-44E2-8521-21A6FDC84574}" type="datetimeFigureOut">
              <a:rPr lang="en-US" smtClean="0"/>
              <a:pPr/>
              <a:t>3/6/2020</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056168722"/>
      </p:ext>
    </p:extLst>
  </p:cSld>
  <p:clrMapOvr>
    <a:masterClrMapping/>
  </p:clrMapOvr>
  <p:transition>
    <p:wipe dir="r"/>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3/6/2020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5360791"/>
      </p:ext>
    </p:extLst>
  </p:cSld>
  <p:clrMapOvr>
    <a:masterClrMapping/>
  </p:clrMapOvr>
  <p:transition>
    <p:wipe dir="r"/>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3/6/2020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011894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4203274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5128803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547074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3/6/2020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10309397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DB21F8-8044-44E2-8521-21A6FDC84574}" type="datetimeFigureOut">
              <a:rPr lang="en-US" smtClean="0"/>
              <a:pPr/>
              <a:t>3/6/2020</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3135270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3/6/2020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608852249"/>
      </p:ext>
    </p:extLst>
  </p:cSld>
  <p:clrMapOvr>
    <a:masterClrMapping/>
  </p:clrMapOvr>
  <p:transition>
    <p:wipe dir="r"/>
  </p:transition>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7DB21F8-8044-44E2-8521-21A6FDC84574}" type="datetimeFigureOut">
              <a:rPr lang="en-US" smtClean="0"/>
              <a:pPr/>
              <a:t>3/6/2020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468695209"/>
      </p:ext>
    </p:extLst>
  </p:cSld>
  <p:clrMapOvr>
    <a:masterClrMapping/>
  </p:clrMapOvr>
  <p:transition>
    <p:wipe dir="r"/>
  </p:transition>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9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41763"/>
            <a:ext cx="8229600" cy="218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D38E183F-21E5-438E-9B22-AB4CF4291B06}" type="slidenum">
              <a:rPr lang="en-GB"/>
              <a:pPr>
                <a:defRPr/>
              </a:pPr>
              <a:t>‹#›</a:t>
            </a:fld>
            <a:endParaRPr lang="en-GB"/>
          </a:p>
        </p:txBody>
      </p:sp>
    </p:spTree>
    <p:extLst>
      <p:ext uri="{BB962C8B-B14F-4D97-AF65-F5344CB8AC3E}">
        <p14:creationId xmlns:p14="http://schemas.microsoft.com/office/powerpoint/2010/main" val="2663845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7DB21F8-8044-44E2-8521-21A6FDC84574}" type="datetimeFigureOut">
              <a:rPr lang="en-US" smtClean="0"/>
              <a:pPr/>
              <a:t>3/6/2020</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ED976E66-4ABB-42E4-9F98-EEC3C553EE2D}" type="slidenum">
              <a:rPr lang="en-US" smtClean="0"/>
              <a:pPr/>
              <a:t>‹#›</a:t>
            </a:fld>
            <a:endParaRPr lang="en-US"/>
          </a:p>
        </p:txBody>
      </p:sp>
    </p:spTree>
    <p:extLst>
      <p:ext uri="{BB962C8B-B14F-4D97-AF65-F5344CB8AC3E}">
        <p14:creationId xmlns:p14="http://schemas.microsoft.com/office/powerpoint/2010/main" val="1333643881"/>
      </p:ext>
    </p:extLst>
  </p:cSld>
  <p:clrMap bg1="dk1" tx1="lt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 id="2147483738" r:id="rId17"/>
    <p:sldLayoutId id="2147483739" r:id="rId18"/>
  </p:sldLayoutIdLst>
  <p:transition>
    <p:wipe dir="r"/>
  </p:transition>
  <p:timing>
    <p:tnLst>
      <p:par>
        <p:cTn id="1" dur="indefinite" restart="never" nodeType="tmRoot"/>
      </p:par>
    </p:tnLst>
  </p:timing>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057400"/>
            <a:ext cx="6620968" cy="1066799"/>
          </a:xfrm>
        </p:spPr>
        <p:txBody>
          <a:bodyPr>
            <a:normAutofit fontScale="90000"/>
          </a:bodyPr>
          <a:lstStyle/>
          <a:p>
            <a:pPr algn="l"/>
            <a:r>
              <a:rPr lang="en-US" sz="5000" b="1" dirty="0" smtClean="0"/>
              <a:t>Quantitative Research</a:t>
            </a:r>
            <a:endParaRPr lang="en-US" sz="5000" b="1" dirty="0"/>
          </a:p>
        </p:txBody>
      </p:sp>
      <p:sp>
        <p:nvSpPr>
          <p:cNvPr id="4" name="Subtitle 3"/>
          <p:cNvSpPr>
            <a:spLocks noGrp="1"/>
          </p:cNvSpPr>
          <p:nvPr>
            <p:ph type="subTitle" idx="1"/>
          </p:nvPr>
        </p:nvSpPr>
        <p:spPr>
          <a:xfrm>
            <a:off x="3810000" y="4419600"/>
            <a:ext cx="1571958" cy="861420"/>
          </a:xfrm>
        </p:spPr>
        <p:txBody>
          <a:bodyPr/>
          <a:lstStyle/>
          <a:p>
            <a:r>
              <a:rPr lang="en-GB" b="1" dirty="0" smtClean="0"/>
              <a:t>Week 6</a:t>
            </a:r>
            <a:endParaRPr lang="en-GB" b="1" dirty="0"/>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57200" y="533400"/>
          <a:ext cx="8001000"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195" name="TextBox 2"/>
          <p:cNvSpPr txBox="1">
            <a:spLocks noChangeArrowheads="1"/>
          </p:cNvSpPr>
          <p:nvPr/>
        </p:nvSpPr>
        <p:spPr bwMode="auto">
          <a:xfrm>
            <a:off x="3048000" y="3429000"/>
            <a:ext cx="4038600" cy="523875"/>
          </a:xfrm>
          <a:prstGeom prst="rect">
            <a:avLst/>
          </a:prstGeom>
          <a:noFill/>
          <a:ln w="9525">
            <a:noFill/>
            <a:miter lim="800000"/>
            <a:headEnd/>
            <a:tailEnd/>
          </a:ln>
        </p:spPr>
        <p:txBody>
          <a:bodyPr>
            <a:spAutoFit/>
          </a:bodyPr>
          <a:lstStyle/>
          <a:p>
            <a:pPr eaLnBrk="0" hangingPunct="0"/>
            <a:r>
              <a:rPr lang="en-US" sz="2800" i="0">
                <a:solidFill>
                  <a:srgbClr val="FF0000"/>
                </a:solidFill>
              </a:rPr>
              <a:t>Research Paradigm</a:t>
            </a:r>
          </a:p>
        </p:txBody>
      </p:sp>
    </p:spTree>
  </p:cSld>
  <p:clrMapOvr>
    <a:masterClrMapping/>
  </p:clrMapOvr>
  <p:transition>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001000" cy="1143000"/>
          </a:xfrm>
        </p:spPr>
        <p:txBody>
          <a:bodyPr>
            <a:normAutofit/>
          </a:bodyPr>
          <a:lstStyle/>
          <a:p>
            <a:r>
              <a:rPr lang="en-US" b="1" dirty="0" smtClean="0"/>
              <a:t>Positivism</a:t>
            </a:r>
            <a:endParaRPr lang="en-US" sz="3100" b="1" dirty="0"/>
          </a:p>
        </p:txBody>
      </p:sp>
      <p:sp>
        <p:nvSpPr>
          <p:cNvPr id="3" name="Content Placeholder 2"/>
          <p:cNvSpPr>
            <a:spLocks noGrp="1"/>
          </p:cNvSpPr>
          <p:nvPr>
            <p:ph idx="1"/>
          </p:nvPr>
        </p:nvSpPr>
        <p:spPr>
          <a:xfrm>
            <a:off x="457200" y="1752600"/>
            <a:ext cx="8229600" cy="4572000"/>
          </a:xfrm>
        </p:spPr>
        <p:txBody>
          <a:bodyPr>
            <a:normAutofit/>
          </a:bodyPr>
          <a:lstStyle/>
          <a:p>
            <a:r>
              <a:rPr lang="en-US" sz="2800" dirty="0"/>
              <a:t>Social Reality exists outside the individual.</a:t>
            </a:r>
          </a:p>
          <a:p>
            <a:r>
              <a:rPr lang="en-US" sz="2800" dirty="0"/>
              <a:t>Social Reality is </a:t>
            </a:r>
            <a:r>
              <a:rPr lang="en-US" sz="2800" dirty="0">
                <a:solidFill>
                  <a:srgbClr val="FFFF00"/>
                </a:solidFill>
              </a:rPr>
              <a:t>objectively</a:t>
            </a:r>
            <a:r>
              <a:rPr lang="en-US" sz="2800" dirty="0"/>
              <a:t> understandable.</a:t>
            </a:r>
          </a:p>
          <a:p>
            <a:r>
              <a:rPr lang="en-US" sz="2800" dirty="0" smtClean="0"/>
              <a:t>Social </a:t>
            </a:r>
            <a:r>
              <a:rPr lang="en-US" sz="2800" dirty="0"/>
              <a:t>reality can be studied by using the </a:t>
            </a:r>
            <a:r>
              <a:rPr lang="en-US" sz="2800" dirty="0" smtClean="0"/>
              <a:t>techniques </a:t>
            </a:r>
            <a:r>
              <a:rPr lang="en-US" sz="2800" dirty="0"/>
              <a:t>and </a:t>
            </a:r>
            <a:r>
              <a:rPr lang="en-US" sz="2800" dirty="0" smtClean="0"/>
              <a:t>methods </a:t>
            </a:r>
            <a:r>
              <a:rPr lang="en-US" sz="2800" dirty="0"/>
              <a:t>of natural sciences</a:t>
            </a:r>
            <a:r>
              <a:rPr lang="en-US" sz="2800" dirty="0" smtClean="0"/>
              <a:t>.</a:t>
            </a:r>
          </a:p>
          <a:p>
            <a:pPr marL="0" indent="0">
              <a:buNone/>
            </a:pPr>
            <a:endParaRPr lang="en-US" sz="2800" dirty="0" smtClean="0"/>
          </a:p>
          <a:p>
            <a:r>
              <a:rPr lang="en-US" sz="2800" b="1" dirty="0" smtClean="0"/>
              <a:t>Social </a:t>
            </a:r>
            <a:r>
              <a:rPr lang="en-US" sz="2800" b="1" dirty="0"/>
              <a:t>reality is real and </a:t>
            </a:r>
            <a:r>
              <a:rPr lang="en-US" sz="2800" b="1" dirty="0" smtClean="0"/>
              <a:t>knowable, can be measured</a:t>
            </a:r>
            <a:endParaRPr lang="en-US" sz="28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ox(i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ox(i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ox(i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ox(i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023" y="381000"/>
            <a:ext cx="8229600" cy="591312"/>
          </a:xfrm>
        </p:spPr>
        <p:txBody>
          <a:bodyPr>
            <a:noAutofit/>
          </a:bodyPr>
          <a:lstStyle/>
          <a:p>
            <a:r>
              <a:rPr lang="en-US" b="1" dirty="0"/>
              <a:t>Positivists </a:t>
            </a:r>
            <a:r>
              <a:rPr lang="en-US" b="1" dirty="0" smtClean="0"/>
              <a:t>views</a:t>
            </a:r>
            <a:endParaRPr lang="en-US" b="1" dirty="0"/>
          </a:p>
        </p:txBody>
      </p:sp>
      <p:sp>
        <p:nvSpPr>
          <p:cNvPr id="3" name="Content Placeholder 2"/>
          <p:cNvSpPr>
            <a:spLocks noGrp="1"/>
          </p:cNvSpPr>
          <p:nvPr>
            <p:ph idx="1"/>
          </p:nvPr>
        </p:nvSpPr>
        <p:spPr>
          <a:xfrm>
            <a:off x="457200" y="1676400"/>
            <a:ext cx="8229600" cy="4724400"/>
          </a:xfrm>
        </p:spPr>
        <p:txBody>
          <a:bodyPr>
            <a:noAutofit/>
          </a:bodyPr>
          <a:lstStyle/>
          <a:p>
            <a:r>
              <a:rPr lang="en-US" sz="2400" dirty="0"/>
              <a:t>Ontology: Naïve Realism (objective social reality, knowable in essence, independent of human interpretation</a:t>
            </a:r>
          </a:p>
          <a:p>
            <a:r>
              <a:rPr lang="en-US" sz="2400" dirty="0"/>
              <a:t>Epistemology: Dualist (scholar and object independent entities) and </a:t>
            </a:r>
            <a:r>
              <a:rPr lang="en-US" sz="2400" dirty="0" err="1"/>
              <a:t>Objectivitist</a:t>
            </a:r>
            <a:r>
              <a:rPr lang="en-US" sz="2400" dirty="0"/>
              <a:t> (scholar can study object without influencing it or getting influenced.</a:t>
            </a:r>
          </a:p>
          <a:p>
            <a:r>
              <a:rPr lang="en-US" sz="2400" dirty="0"/>
              <a:t>Methodology: </a:t>
            </a:r>
          </a:p>
          <a:p>
            <a:pPr marL="514350" indent="-514350">
              <a:buFont typeface="+mj-lt"/>
              <a:buAutoNum type="arabicPeriod"/>
            </a:pPr>
            <a:r>
              <a:rPr lang="en-US" sz="2400" dirty="0" smtClean="0"/>
              <a:t>Inductive / deductive research </a:t>
            </a:r>
            <a:r>
              <a:rPr lang="en-US" sz="2400" dirty="0"/>
              <a:t>methods</a:t>
            </a:r>
          </a:p>
          <a:p>
            <a:pPr marL="514350" indent="-514350">
              <a:buFont typeface="+mj-lt"/>
              <a:buAutoNum type="arabicPeriod"/>
            </a:pPr>
            <a:r>
              <a:rPr lang="en-US" sz="2400" dirty="0"/>
              <a:t>Mathematical formulations- experiments with manipulation and control of variables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amond(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amond(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8"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diamond(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8"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diamond(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8"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diamond(in)">
                                      <p:cBhvr>
                                        <p:cTn id="3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04800"/>
            <a:ext cx="8229600" cy="743712"/>
          </a:xfrm>
        </p:spPr>
        <p:txBody>
          <a:bodyPr>
            <a:normAutofit/>
          </a:bodyPr>
          <a:lstStyle/>
          <a:p>
            <a:r>
              <a:rPr lang="en-US" sz="4000" b="1" dirty="0"/>
              <a:t>Post Positivists/Critical </a:t>
            </a:r>
            <a:r>
              <a:rPr lang="en-US" sz="4000" b="1" dirty="0" smtClean="0"/>
              <a:t>Realists</a:t>
            </a:r>
            <a:endParaRPr lang="en-US" sz="4000" dirty="0"/>
          </a:p>
        </p:txBody>
      </p:sp>
      <p:sp>
        <p:nvSpPr>
          <p:cNvPr id="3" name="Content Placeholder 2"/>
          <p:cNvSpPr>
            <a:spLocks noGrp="1"/>
          </p:cNvSpPr>
          <p:nvPr>
            <p:ph idx="1"/>
          </p:nvPr>
        </p:nvSpPr>
        <p:spPr>
          <a:xfrm>
            <a:off x="435429" y="1371600"/>
            <a:ext cx="8229600" cy="4724400"/>
          </a:xfrm>
        </p:spPr>
        <p:txBody>
          <a:bodyPr>
            <a:noAutofit/>
          </a:bodyPr>
          <a:lstStyle/>
          <a:p>
            <a:r>
              <a:rPr lang="en-US" sz="2200" dirty="0"/>
              <a:t>Ontology: Critical </a:t>
            </a:r>
            <a:r>
              <a:rPr lang="en-US" sz="2200" dirty="0" smtClean="0"/>
              <a:t>Realism - Social </a:t>
            </a:r>
            <a:r>
              <a:rPr lang="en-US" sz="2200" dirty="0"/>
              <a:t>Reality is imperfectly knowable- cause and effect exist outside the human mind (realism)- questions the scientific acquisition of knowledge (critical)</a:t>
            </a:r>
          </a:p>
          <a:p>
            <a:r>
              <a:rPr lang="en-US" sz="2200" dirty="0"/>
              <a:t>Epistemology: modified dualism-objectivism, subject may exert disturbing effect on the object studied, deductive </a:t>
            </a:r>
            <a:r>
              <a:rPr lang="en-US" sz="2200" dirty="0" smtClean="0"/>
              <a:t>(theory) procedures </a:t>
            </a:r>
            <a:r>
              <a:rPr lang="en-US" sz="2200" dirty="0" err="1" smtClean="0"/>
              <a:t>emphasised</a:t>
            </a:r>
            <a:r>
              <a:rPr lang="en-US" sz="2200" dirty="0" smtClean="0"/>
              <a:t>. </a:t>
            </a:r>
            <a:endParaRPr lang="en-US" sz="2200" dirty="0"/>
          </a:p>
          <a:p>
            <a:r>
              <a:rPr lang="en-US" sz="2200" dirty="0"/>
              <a:t>Methodology: Relies more on statistical analysis and quantitative interviews but qualitative methods admitted, repeated results are more likely to be true</a:t>
            </a:r>
            <a:r>
              <a:rPr lang="en-US" sz="2200" dirty="0" smtClean="0"/>
              <a:t>.</a:t>
            </a:r>
          </a:p>
          <a:p>
            <a:pPr marL="0" indent="0">
              <a:buNone/>
            </a:pPr>
            <a:endParaRPr lang="en-US" sz="2200" dirty="0" smtClean="0"/>
          </a:p>
          <a:p>
            <a:pPr lvl="1"/>
            <a:r>
              <a:rPr lang="en-US" dirty="0"/>
              <a:t>knowledge produced </a:t>
            </a:r>
            <a:r>
              <a:rPr lang="en-US" dirty="0" smtClean="0"/>
              <a:t>will </a:t>
            </a:r>
            <a:r>
              <a:rPr lang="en-US" dirty="0"/>
              <a:t>always be open to challenge and subject to change on theoretical and empirical grounds.</a:t>
            </a:r>
          </a:p>
          <a:p>
            <a:endParaRPr lang="en-US" sz="22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ox(i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ox(i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ox(in)">
                                      <p:cBhvr>
                                        <p:cTn id="22" dur="500"/>
                                        <p:tgtEl>
                                          <p:spTgt spid="3">
                                            <p:txEl>
                                              <p:pRg st="2" end="2"/>
                                            </p:txEl>
                                          </p:spTgt>
                                        </p:tgtEl>
                                      </p:cBhvr>
                                    </p:animEffect>
                                  </p:childTnLst>
                                </p:cTn>
                              </p:par>
                              <p:par>
                                <p:cTn id="23" presetID="4" presetClass="entr" presetSubtype="16"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box(in)">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8D38C74-20F6-437B-9A8F-1CD2A4299C35}"/>
              </a:ext>
            </a:extLst>
          </p:cNvPr>
          <p:cNvSpPr>
            <a:spLocks noGrp="1"/>
          </p:cNvSpPr>
          <p:nvPr>
            <p:ph type="title"/>
          </p:nvPr>
        </p:nvSpPr>
        <p:spPr>
          <a:xfrm>
            <a:off x="304800" y="228600"/>
            <a:ext cx="7055380" cy="990600"/>
          </a:xfrm>
        </p:spPr>
        <p:txBody>
          <a:bodyPr/>
          <a:lstStyle/>
          <a:p>
            <a:r>
              <a:rPr lang="en-GB" sz="4000" b="1" dirty="0"/>
              <a:t>Objectivity VS Subjectivity </a:t>
            </a:r>
          </a:p>
        </p:txBody>
      </p:sp>
      <p:sp>
        <p:nvSpPr>
          <p:cNvPr id="3" name="Content Placeholder 2">
            <a:extLst>
              <a:ext uri="{FF2B5EF4-FFF2-40B4-BE49-F238E27FC236}">
                <a16:creationId xmlns="" xmlns:a16="http://schemas.microsoft.com/office/drawing/2014/main" id="{1B3D3F98-7CC2-493B-AD01-0821757453BC}"/>
              </a:ext>
            </a:extLst>
          </p:cNvPr>
          <p:cNvSpPr>
            <a:spLocks noGrp="1"/>
          </p:cNvSpPr>
          <p:nvPr>
            <p:ph idx="1"/>
          </p:nvPr>
        </p:nvSpPr>
        <p:spPr>
          <a:xfrm>
            <a:off x="513012" y="1447800"/>
            <a:ext cx="8097587" cy="5257800"/>
          </a:xfrm>
        </p:spPr>
        <p:txBody>
          <a:bodyPr>
            <a:noAutofit/>
          </a:bodyPr>
          <a:lstStyle/>
          <a:p>
            <a:r>
              <a:rPr lang="en-GB" sz="2200" dirty="0"/>
              <a:t>Anything </a:t>
            </a:r>
            <a:r>
              <a:rPr lang="en-GB" sz="2200" dirty="0">
                <a:solidFill>
                  <a:srgbClr val="FFFF00"/>
                </a:solidFill>
              </a:rPr>
              <a:t>objective</a:t>
            </a:r>
            <a:r>
              <a:rPr lang="en-GB" sz="2200" dirty="0"/>
              <a:t> sticks to the </a:t>
            </a:r>
            <a:r>
              <a:rPr lang="en-GB" sz="2200" dirty="0">
                <a:solidFill>
                  <a:srgbClr val="FFFF00"/>
                </a:solidFill>
              </a:rPr>
              <a:t>facts</a:t>
            </a:r>
            <a:r>
              <a:rPr lang="en-GB" sz="2200" dirty="0"/>
              <a:t>, but anything subjective has feelings. Objective and subjective are opposites. </a:t>
            </a:r>
          </a:p>
          <a:p>
            <a:r>
              <a:rPr lang="en-GB" sz="2200" dirty="0"/>
              <a:t>Objective: It is raining. Subjective: I love the rain!</a:t>
            </a:r>
          </a:p>
          <a:p>
            <a:r>
              <a:rPr lang="en-GB" sz="2200" dirty="0" smtClean="0"/>
              <a:t>Objective </a:t>
            </a:r>
            <a:r>
              <a:rPr lang="en-GB" sz="2200" dirty="0"/>
              <a:t>is to be </a:t>
            </a:r>
            <a:r>
              <a:rPr lang="en-GB" sz="2200" dirty="0">
                <a:solidFill>
                  <a:srgbClr val="FFFF00"/>
                </a:solidFill>
              </a:rPr>
              <a:t>unbiased</a:t>
            </a:r>
            <a:r>
              <a:rPr lang="en-GB" sz="2200" dirty="0"/>
              <a:t>. If you're objective about something, you have no personal feelings about it.</a:t>
            </a:r>
          </a:p>
          <a:p>
            <a:r>
              <a:rPr lang="en-GB" sz="2200" dirty="0"/>
              <a:t>Objectivity is a theoretical perspective that is omniscient, neutral, and </a:t>
            </a:r>
            <a:r>
              <a:rPr lang="en-GB" sz="2200" dirty="0" err="1"/>
              <a:t>detatched</a:t>
            </a:r>
            <a:r>
              <a:rPr lang="en-GB" sz="2200" dirty="0"/>
              <a:t> with respect to a certain attribute or set of attributes. </a:t>
            </a:r>
          </a:p>
          <a:p>
            <a:r>
              <a:rPr lang="en-GB" sz="2200" dirty="0"/>
              <a:t>The objective courtroom judge has no reason to favour the defendant or the </a:t>
            </a:r>
            <a:r>
              <a:rPr lang="en-GB" sz="2200" dirty="0" smtClean="0"/>
              <a:t>accuser, </a:t>
            </a:r>
            <a:r>
              <a:rPr lang="en-GB" sz="2200" dirty="0"/>
              <a:t>and the objective journalist includes no judgmental inclination in reporting an event.</a:t>
            </a:r>
          </a:p>
        </p:txBody>
      </p:sp>
    </p:spTree>
    <p:extLst>
      <p:ext uri="{BB962C8B-B14F-4D97-AF65-F5344CB8AC3E}">
        <p14:creationId xmlns:p14="http://schemas.microsoft.com/office/powerpoint/2010/main" val="450633598"/>
      </p:ext>
    </p:extLst>
  </p:cSld>
  <p:clrMapOvr>
    <a:masterClrMapping/>
  </p:clrMapOvr>
  <p:transition>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idx="4294967295"/>
          </p:nvPr>
        </p:nvSpPr>
        <p:spPr>
          <a:xfrm>
            <a:off x="152400" y="457200"/>
            <a:ext cx="8229600" cy="1143000"/>
          </a:xfrm>
        </p:spPr>
        <p:txBody>
          <a:bodyPr lIns="92075" tIns="46038" rIns="92075" bIns="46038"/>
          <a:lstStyle/>
          <a:p>
            <a:r>
              <a:rPr lang="en-GB" sz="4000" b="1" dirty="0" smtClean="0"/>
              <a:t>Aims of quantitative research</a:t>
            </a:r>
          </a:p>
        </p:txBody>
      </p:sp>
      <p:sp>
        <p:nvSpPr>
          <p:cNvPr id="19458" name="Rectangle 3"/>
          <p:cNvSpPr>
            <a:spLocks noGrp="1" noChangeArrowheads="1"/>
          </p:cNvSpPr>
          <p:nvPr>
            <p:ph type="body" idx="4294967295"/>
          </p:nvPr>
        </p:nvSpPr>
        <p:spPr>
          <a:xfrm>
            <a:off x="304800" y="1981200"/>
            <a:ext cx="8229600" cy="4389437"/>
          </a:xfrm>
        </p:spPr>
        <p:txBody>
          <a:bodyPr lIns="92075" tIns="46038" rIns="92075" bIns="46038">
            <a:normAutofit lnSpcReduction="10000"/>
          </a:bodyPr>
          <a:lstStyle/>
          <a:p>
            <a:r>
              <a:rPr lang="en-GB" sz="2400" dirty="0" smtClean="0"/>
              <a:t>At its simplest, quantitative research seeks to answer questions beginning with: </a:t>
            </a:r>
            <a:r>
              <a:rPr lang="en-GB" sz="2400" dirty="0" smtClean="0">
                <a:solidFill>
                  <a:srgbClr val="FFFF00"/>
                </a:solidFill>
              </a:rPr>
              <a:t>How much, how many, how prevalent?</a:t>
            </a:r>
          </a:p>
          <a:p>
            <a:r>
              <a:rPr lang="en-GB" sz="2400" dirty="0" smtClean="0"/>
              <a:t>Quantitative research can also look for </a:t>
            </a:r>
            <a:r>
              <a:rPr lang="en-GB" sz="2400" dirty="0" smtClean="0">
                <a:solidFill>
                  <a:srgbClr val="FFFF00"/>
                </a:solidFill>
              </a:rPr>
              <a:t>relationships</a:t>
            </a:r>
            <a:r>
              <a:rPr lang="en-GB" sz="2400" dirty="0" smtClean="0"/>
              <a:t> between variables: is there a significant relationship, and if so, how large is the effect?</a:t>
            </a:r>
          </a:p>
          <a:p>
            <a:r>
              <a:rPr lang="en-GB" sz="2400" dirty="0" smtClean="0"/>
              <a:t>Quantitative research depends on having well-articulated questions and </a:t>
            </a:r>
            <a:r>
              <a:rPr lang="en-GB" sz="2400" dirty="0" smtClean="0">
                <a:solidFill>
                  <a:srgbClr val="FFFF00"/>
                </a:solidFill>
              </a:rPr>
              <a:t>hypotheses</a:t>
            </a:r>
            <a:r>
              <a:rPr lang="en-GB" sz="2400" dirty="0" smtClean="0"/>
              <a:t> before research is undertaken.  </a:t>
            </a:r>
          </a:p>
          <a:p>
            <a:pPr lvl="1"/>
            <a:r>
              <a:rPr lang="en-GB" sz="2200" dirty="0" smtClean="0"/>
              <a:t>In general, it cannot be used to uncover meaning, complex thoughts and experiences.</a:t>
            </a:r>
            <a:r>
              <a:rPr lang="en-GB" sz="2600" dirty="0" smtClean="0"/>
              <a:t> </a:t>
            </a:r>
          </a:p>
        </p:txBody>
      </p:sp>
    </p:spTree>
    <p:extLst>
      <p:ext uri="{BB962C8B-B14F-4D97-AF65-F5344CB8AC3E}">
        <p14:creationId xmlns:p14="http://schemas.microsoft.com/office/powerpoint/2010/main" val="1300823569"/>
      </p:ext>
    </p:extLst>
  </p:cSld>
  <p:clrMapOvr>
    <a:masterClrMapping/>
  </p:clrMapOvr>
  <p:transition>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p:txBody>
          <a:bodyPr/>
          <a:lstStyle/>
          <a:p>
            <a:pPr eaLnBrk="1" hangingPunct="1"/>
            <a:r>
              <a:rPr lang="en-GB" altLang="en-US" dirty="0" smtClean="0"/>
              <a:t>Outline</a:t>
            </a:r>
          </a:p>
        </p:txBody>
      </p:sp>
      <p:sp>
        <p:nvSpPr>
          <p:cNvPr id="9220" name="Rectangle 3"/>
          <p:cNvSpPr>
            <a:spLocks noGrp="1" noChangeArrowheads="1"/>
          </p:cNvSpPr>
          <p:nvPr>
            <p:ph idx="1"/>
          </p:nvPr>
        </p:nvSpPr>
        <p:spPr/>
        <p:txBody>
          <a:bodyPr>
            <a:noAutofit/>
          </a:bodyPr>
          <a:lstStyle/>
          <a:p>
            <a:pPr eaLnBrk="1" hangingPunct="1"/>
            <a:r>
              <a:rPr lang="en-GB" altLang="en-US" sz="2800" dirty="0" smtClean="0"/>
              <a:t>Types of research questions</a:t>
            </a:r>
          </a:p>
          <a:p>
            <a:pPr eaLnBrk="1" hangingPunct="1"/>
            <a:r>
              <a:rPr lang="en-GB" altLang="en-US" sz="2800" dirty="0" smtClean="0"/>
              <a:t>for </a:t>
            </a:r>
          </a:p>
          <a:p>
            <a:pPr lvl="1" eaLnBrk="1" hangingPunct="1"/>
            <a:r>
              <a:rPr lang="en-GB" altLang="en-US" sz="2800" dirty="0" smtClean="0"/>
              <a:t>Generating theory</a:t>
            </a:r>
          </a:p>
          <a:p>
            <a:pPr lvl="1" eaLnBrk="1" hangingPunct="1"/>
            <a:r>
              <a:rPr lang="en-GB" altLang="en-US" sz="2800" dirty="0" smtClean="0"/>
              <a:t>Testing theory</a:t>
            </a:r>
          </a:p>
          <a:p>
            <a:pPr lvl="1" eaLnBrk="1" hangingPunct="1"/>
            <a:r>
              <a:rPr lang="en-GB" altLang="en-US" sz="2800" dirty="0" smtClean="0"/>
              <a:t>Exploring theory</a:t>
            </a:r>
          </a:p>
          <a:p>
            <a:pPr eaLnBrk="1" hangingPunct="1"/>
            <a:r>
              <a:rPr lang="en-GB" altLang="en-US" sz="2800" dirty="0" smtClean="0"/>
              <a:t>Comparison of research questions, theory and methods</a:t>
            </a:r>
          </a:p>
        </p:txBody>
      </p:sp>
    </p:spTree>
    <p:extLst>
      <p:ext uri="{BB962C8B-B14F-4D97-AF65-F5344CB8AC3E}">
        <p14:creationId xmlns:p14="http://schemas.microsoft.com/office/powerpoint/2010/main" val="2544297362"/>
      </p:ext>
    </p:extLst>
  </p:cSld>
  <p:clrMapOvr>
    <a:masterClrMapping/>
  </p:clrMapOvr>
  <p:transition>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2"/>
          <p:cNvSpPr>
            <a:spLocks noGrp="1" noChangeArrowheads="1"/>
          </p:cNvSpPr>
          <p:nvPr>
            <p:ph type="title"/>
          </p:nvPr>
        </p:nvSpPr>
        <p:spPr/>
        <p:txBody>
          <a:bodyPr/>
          <a:lstStyle/>
          <a:p>
            <a:pPr eaLnBrk="1" hangingPunct="1"/>
            <a:r>
              <a:rPr lang="en-GB" altLang="en-US" smtClean="0"/>
              <a:t>Research questions </a:t>
            </a:r>
            <a:br>
              <a:rPr lang="en-GB" altLang="en-US" smtClean="0"/>
            </a:br>
            <a:r>
              <a:rPr lang="en-GB" altLang="en-US" sz="1800" smtClean="0">
                <a:solidFill>
                  <a:schemeClr val="tx1"/>
                </a:solidFill>
              </a:rPr>
              <a:t>What types of questions do primary research studies ask?</a:t>
            </a:r>
          </a:p>
        </p:txBody>
      </p:sp>
      <p:graphicFrame>
        <p:nvGraphicFramePr>
          <p:cNvPr id="158788" name="Group 68"/>
          <p:cNvGraphicFramePr>
            <a:graphicFrameLocks noGrp="1"/>
          </p:cNvGraphicFramePr>
          <p:nvPr>
            <p:ph sz="half" idx="1"/>
            <p:extLst/>
          </p:nvPr>
        </p:nvGraphicFramePr>
        <p:xfrm>
          <a:off x="827088" y="2060575"/>
          <a:ext cx="4172835" cy="3575318"/>
        </p:xfrm>
        <a:graphic>
          <a:graphicData uri="http://schemas.openxmlformats.org/drawingml/2006/table">
            <a:tbl>
              <a:tblPr/>
              <a:tblGrid>
                <a:gridCol w="2297112"/>
                <a:gridCol w="1875723"/>
              </a:tblGrid>
              <a:tr h="495238">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smtClean="0">
                          <a:ln>
                            <a:noFill/>
                          </a:ln>
                          <a:solidFill>
                            <a:schemeClr val="tx1"/>
                          </a:solidFill>
                          <a:effectLst/>
                          <a:latin typeface="Arial" panose="020B0604020202020204" pitchFamily="34" charset="0"/>
                        </a:rPr>
                        <a:t>Questions</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smtClean="0">
                          <a:ln>
                            <a:noFill/>
                          </a:ln>
                          <a:solidFill>
                            <a:schemeClr val="tx1"/>
                          </a:solidFill>
                          <a:effectLst/>
                          <a:latin typeface="Arial" panose="020B0604020202020204" pitchFamily="34" charset="0"/>
                        </a:rPr>
                        <a:t>Products</a:t>
                      </a: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09524">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What is this/ are these?</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Descriptions</a:t>
                      </a: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61334">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How similar/ different?</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Comparisons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smtClean="0">
                        <a:ln>
                          <a:noFill/>
                        </a:ln>
                        <a:solidFill>
                          <a:schemeClr val="tx1"/>
                        </a:solidFill>
                        <a:effectLst/>
                        <a:latin typeface="Arial" panose="020B0604020202020204" pitchFamily="34" charset="0"/>
                      </a:endParaRP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38096">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How much/ many?</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Measurements</a:t>
                      </a: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09524">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How salient? Important?</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Values</a:t>
                      </a: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61334">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How do they connect?</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chemeClr val="tx1"/>
                          </a:solidFill>
                          <a:effectLst/>
                          <a:latin typeface="Arial" panose="020B0604020202020204" pitchFamily="34" charset="0"/>
                        </a:rPr>
                        <a:t>Relationships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dirty="0" smtClean="0">
                        <a:ln>
                          <a:noFill/>
                        </a:ln>
                        <a:solidFill>
                          <a:schemeClr val="tx1"/>
                        </a:solidFill>
                        <a:effectLst/>
                        <a:latin typeface="Arial" panose="020B0604020202020204" pitchFamily="34" charset="0"/>
                      </a:endParaRP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graphicFrame>
        <p:nvGraphicFramePr>
          <p:cNvPr id="158792" name="Group 72"/>
          <p:cNvGraphicFramePr>
            <a:graphicFrameLocks noGrp="1"/>
          </p:cNvGraphicFramePr>
          <p:nvPr>
            <p:ph sz="half" idx="2"/>
          </p:nvPr>
        </p:nvGraphicFramePr>
        <p:xfrm>
          <a:off x="5580063" y="3068638"/>
          <a:ext cx="3240087" cy="2262187"/>
        </p:xfrm>
        <a:graphic>
          <a:graphicData uri="http://schemas.openxmlformats.org/drawingml/2006/table">
            <a:tbl>
              <a:tblPr/>
              <a:tblGrid>
                <a:gridCol w="3240087"/>
              </a:tblGrid>
              <a:tr h="2262187">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smtClean="0">
                          <a:ln>
                            <a:noFill/>
                          </a:ln>
                          <a:solidFill>
                            <a:schemeClr val="tx1"/>
                          </a:solidFill>
                          <a:effectLst/>
                          <a:latin typeface="Arial" panose="020B0604020202020204" pitchFamily="34" charset="0"/>
                        </a:rPr>
                        <a:t>Purpose</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To: </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smtClean="0">
                          <a:ln>
                            <a:noFill/>
                          </a:ln>
                          <a:solidFill>
                            <a:schemeClr val="tx1"/>
                          </a:solidFill>
                          <a:effectLst/>
                          <a:latin typeface="Arial" panose="020B0604020202020204" pitchFamily="34" charset="0"/>
                        </a:rPr>
                        <a:t>	Generate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smtClean="0">
                          <a:ln>
                            <a:noFill/>
                          </a:ln>
                          <a:solidFill>
                            <a:schemeClr val="tx1"/>
                          </a:solidFill>
                          <a:effectLst/>
                          <a:latin typeface="Arial" panose="020B0604020202020204" pitchFamily="34" charset="0"/>
                        </a:rPr>
                        <a:t>	Explore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smtClean="0">
                          <a:ln>
                            <a:noFill/>
                          </a:ln>
                          <a:solidFill>
                            <a:schemeClr val="tx1"/>
                          </a:solidFill>
                          <a:effectLst/>
                          <a:latin typeface="Arial" panose="020B0604020202020204" pitchFamily="34" charset="0"/>
                        </a:rPr>
                        <a:t>	Test		</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An argument or theory</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smtClean="0">
                        <a:ln>
                          <a:noFill/>
                        </a:ln>
                        <a:solidFill>
                          <a:schemeClr val="tx1"/>
                        </a:solidFill>
                        <a:effectLst/>
                        <a:latin typeface="Arial" panose="020B0604020202020204" pitchFamily="34" charset="0"/>
                      </a:endParaRPr>
                    </a:p>
                  </a:txBody>
                  <a:tcPr marT="45732" marB="4573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3561793936"/>
      </p:ext>
    </p:extLst>
  </p:cSld>
  <p:clrMapOvr>
    <a:masterClrMapping/>
  </p:clrMapOvr>
  <p:transition>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p:txBody>
          <a:bodyPr/>
          <a:lstStyle/>
          <a:p>
            <a:pPr eaLnBrk="1" hangingPunct="1"/>
            <a:r>
              <a:rPr lang="en-GB" altLang="en-US" smtClean="0"/>
              <a:t>Types of research questions </a:t>
            </a:r>
            <a:br>
              <a:rPr lang="en-GB" altLang="en-US" smtClean="0"/>
            </a:br>
            <a:r>
              <a:rPr lang="en-GB" altLang="en-US" sz="1800" smtClean="0">
                <a:solidFill>
                  <a:schemeClr val="tx1"/>
                </a:solidFill>
              </a:rPr>
              <a:t>What types of questions do </a:t>
            </a:r>
            <a:r>
              <a:rPr lang="en-GB" altLang="en-US" sz="1800" u="sng" smtClean="0">
                <a:solidFill>
                  <a:schemeClr val="tx1"/>
                </a:solidFill>
              </a:rPr>
              <a:t>primary research studies</a:t>
            </a:r>
            <a:r>
              <a:rPr lang="en-GB" altLang="en-US" sz="1800" smtClean="0">
                <a:solidFill>
                  <a:schemeClr val="tx1"/>
                </a:solidFill>
              </a:rPr>
              <a:t> ask?</a:t>
            </a:r>
          </a:p>
        </p:txBody>
      </p:sp>
      <p:graphicFrame>
        <p:nvGraphicFramePr>
          <p:cNvPr id="165921" name="Group 33"/>
          <p:cNvGraphicFramePr>
            <a:graphicFrameLocks noGrp="1"/>
          </p:cNvGraphicFramePr>
          <p:nvPr>
            <p:ph sz="half" idx="1"/>
            <p:extLst>
              <p:ext uri="{D42A27DB-BD31-4B8C-83A1-F6EECF244321}">
                <p14:modId xmlns:p14="http://schemas.microsoft.com/office/powerpoint/2010/main" val="431990298"/>
              </p:ext>
            </p:extLst>
          </p:nvPr>
        </p:nvGraphicFramePr>
        <p:xfrm>
          <a:off x="685800" y="2743200"/>
          <a:ext cx="4125912" cy="3400424"/>
        </p:xfrm>
        <a:graphic>
          <a:graphicData uri="http://schemas.openxmlformats.org/drawingml/2006/table">
            <a:tbl>
              <a:tblPr/>
              <a:tblGrid>
                <a:gridCol w="2220912"/>
                <a:gridCol w="1905000"/>
              </a:tblGrid>
              <a:tr h="469979">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smtClean="0">
                          <a:ln>
                            <a:noFill/>
                          </a:ln>
                          <a:solidFill>
                            <a:schemeClr val="tx1"/>
                          </a:solidFill>
                          <a:effectLst/>
                          <a:latin typeface="Arial" panose="020B0604020202020204" pitchFamily="34" charset="0"/>
                        </a:rPr>
                        <a:t>Questions</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smtClean="0">
                          <a:ln>
                            <a:noFill/>
                          </a:ln>
                          <a:solidFill>
                            <a:schemeClr val="tx1"/>
                          </a:solidFill>
                          <a:effectLst/>
                          <a:latin typeface="Arial" panose="020B0604020202020204" pitchFamily="34" charset="0"/>
                        </a:rPr>
                        <a:t>Products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09702">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What is this/ are these?</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Descriptions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61527">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How similar/ different?</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chemeClr val="tx1"/>
                          </a:solidFill>
                          <a:effectLst/>
                          <a:latin typeface="Arial" panose="020B0604020202020204" pitchFamily="34" charset="0"/>
                        </a:rPr>
                        <a:t>Comparisons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dirty="0" smtClean="0">
                        <a:ln>
                          <a:noFill/>
                        </a:ln>
                        <a:solidFill>
                          <a:schemeClr val="tx1"/>
                        </a:solidFill>
                        <a:effectLst/>
                        <a:latin typeface="Arial" panose="020B0604020202020204" pitchFamily="34" charset="0"/>
                      </a:endParaRP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1261">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rgbClr val="FFFF00"/>
                          </a:solidFill>
                          <a:effectLst/>
                          <a:latin typeface="Arial" panose="020B0604020202020204" pitchFamily="34" charset="0"/>
                        </a:rPr>
                        <a:t>How much/ many?</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rgbClr val="FFFF00"/>
                          </a:solidFill>
                          <a:effectLst/>
                          <a:latin typeface="Arial" panose="020B0604020202020204" pitchFamily="34" charset="0"/>
                        </a:rPr>
                        <a:t>Measurements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09702">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How salient? Important?</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Values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38253">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How do they relate?</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chemeClr val="tx1"/>
                          </a:solidFill>
                          <a:effectLst/>
                          <a:latin typeface="Arial" panose="020B0604020202020204" pitchFamily="34" charset="0"/>
                        </a:rPr>
                        <a:t>Relationships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graphicFrame>
        <p:nvGraphicFramePr>
          <p:cNvPr id="165914" name="Group 26"/>
          <p:cNvGraphicFramePr>
            <a:graphicFrameLocks noGrp="1"/>
          </p:cNvGraphicFramePr>
          <p:nvPr>
            <p:ph sz="half" idx="2"/>
          </p:nvPr>
        </p:nvGraphicFramePr>
        <p:xfrm>
          <a:off x="5580063" y="3068638"/>
          <a:ext cx="3240087" cy="2262187"/>
        </p:xfrm>
        <a:graphic>
          <a:graphicData uri="http://schemas.openxmlformats.org/drawingml/2006/table">
            <a:tbl>
              <a:tblPr/>
              <a:tblGrid>
                <a:gridCol w="3240087"/>
              </a:tblGrid>
              <a:tr h="2262187">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smtClean="0">
                          <a:ln>
                            <a:noFill/>
                          </a:ln>
                          <a:solidFill>
                            <a:schemeClr val="tx1"/>
                          </a:solidFill>
                          <a:effectLst/>
                          <a:latin typeface="Arial" panose="020B0604020202020204" pitchFamily="34" charset="0"/>
                        </a:rPr>
                        <a:t>Purpose</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To: </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smtClean="0">
                          <a:ln>
                            <a:noFill/>
                          </a:ln>
                          <a:solidFill>
                            <a:schemeClr val="tx1"/>
                          </a:solidFill>
                          <a:effectLst/>
                          <a:latin typeface="Arial" panose="020B0604020202020204" pitchFamily="34" charset="0"/>
                        </a:rPr>
                        <a:t>	Generate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smtClean="0">
                          <a:ln>
                            <a:noFill/>
                          </a:ln>
                          <a:solidFill>
                            <a:schemeClr val="tx1"/>
                          </a:solidFill>
                          <a:effectLst/>
                          <a:latin typeface="Arial" panose="020B0604020202020204" pitchFamily="34" charset="0"/>
                        </a:rPr>
                        <a:t>	Explore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smtClean="0">
                          <a:ln>
                            <a:noFill/>
                          </a:ln>
                          <a:solidFill>
                            <a:schemeClr val="tx1"/>
                          </a:solidFill>
                          <a:effectLst/>
                          <a:latin typeface="Arial" panose="020B0604020202020204" pitchFamily="34" charset="0"/>
                        </a:rPr>
                        <a:t>	Test		</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smtClean="0">
                          <a:ln>
                            <a:noFill/>
                          </a:ln>
                          <a:solidFill>
                            <a:schemeClr val="tx1"/>
                          </a:solidFill>
                          <a:effectLst/>
                          <a:latin typeface="Arial" panose="020B0604020202020204" pitchFamily="34" charset="0"/>
                        </a:rPr>
                        <a:t>An argument or theory</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smtClean="0">
                        <a:ln>
                          <a:noFill/>
                        </a:ln>
                        <a:solidFill>
                          <a:schemeClr val="tx1"/>
                        </a:solidFill>
                        <a:effectLst/>
                        <a:latin typeface="Arial" panose="020B0604020202020204" pitchFamily="34" charset="0"/>
                      </a:endParaRPr>
                    </a:p>
                  </a:txBody>
                  <a:tcPr marT="45732" marB="4573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5393" name="Text Box 34"/>
          <p:cNvSpPr txBox="1">
            <a:spLocks noChangeArrowheads="1"/>
          </p:cNvSpPr>
          <p:nvPr/>
        </p:nvSpPr>
        <p:spPr bwMode="auto">
          <a:xfrm>
            <a:off x="5580063" y="5516563"/>
            <a:ext cx="3240087"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t>Typical distinction: </a:t>
            </a:r>
            <a:br>
              <a:rPr lang="en-GB" altLang="en-US" dirty="0"/>
            </a:br>
            <a:r>
              <a:rPr lang="en-GB" altLang="en-US" dirty="0"/>
              <a:t>qualitative or</a:t>
            </a:r>
            <a:r>
              <a:rPr lang="en-GB" altLang="en-US" dirty="0">
                <a:solidFill>
                  <a:srgbClr val="FF0000"/>
                </a:solidFill>
              </a:rPr>
              <a:t> </a:t>
            </a:r>
            <a:r>
              <a:rPr lang="en-GB" altLang="en-US" dirty="0">
                <a:solidFill>
                  <a:srgbClr val="FFFF00"/>
                </a:solidFill>
              </a:rPr>
              <a:t>quantitative</a:t>
            </a:r>
            <a:r>
              <a:rPr lang="en-GB" altLang="en-US" dirty="0">
                <a:solidFill>
                  <a:srgbClr val="FF0000"/>
                </a:solidFill>
              </a:rPr>
              <a:t> </a:t>
            </a:r>
            <a:r>
              <a:rPr lang="en-GB" altLang="en-US" dirty="0"/>
              <a:t>research</a:t>
            </a:r>
          </a:p>
        </p:txBody>
      </p:sp>
    </p:spTree>
    <p:extLst>
      <p:ext uri="{BB962C8B-B14F-4D97-AF65-F5344CB8AC3E}">
        <p14:creationId xmlns:p14="http://schemas.microsoft.com/office/powerpoint/2010/main" val="3499953376"/>
      </p:ext>
    </p:extLst>
  </p:cSld>
  <p:clrMapOvr>
    <a:masterClrMapping/>
  </p:clrMapOvr>
  <p:transition>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p:txBody>
          <a:bodyPr/>
          <a:lstStyle/>
          <a:p>
            <a:pPr eaLnBrk="1" hangingPunct="1"/>
            <a:r>
              <a:rPr lang="en-GB" altLang="en-US" dirty="0" smtClean="0"/>
              <a:t>Types of research questions </a:t>
            </a:r>
            <a:br>
              <a:rPr lang="en-GB" altLang="en-US" dirty="0" smtClean="0"/>
            </a:br>
            <a:r>
              <a:rPr lang="en-GB" altLang="en-US" sz="1800" dirty="0" smtClean="0">
                <a:solidFill>
                  <a:schemeClr val="tx1"/>
                </a:solidFill>
              </a:rPr>
              <a:t>What types of questions do </a:t>
            </a:r>
            <a:r>
              <a:rPr lang="en-GB" altLang="en-US" sz="1800" u="sng" dirty="0" smtClean="0">
                <a:solidFill>
                  <a:schemeClr val="tx1"/>
                </a:solidFill>
              </a:rPr>
              <a:t>researchers </a:t>
            </a:r>
            <a:r>
              <a:rPr lang="en-GB" altLang="en-US" sz="1800" dirty="0" smtClean="0">
                <a:solidFill>
                  <a:schemeClr val="tx1"/>
                </a:solidFill>
              </a:rPr>
              <a:t>ask?</a:t>
            </a:r>
          </a:p>
        </p:txBody>
      </p:sp>
      <p:graphicFrame>
        <p:nvGraphicFramePr>
          <p:cNvPr id="259075" name="Group 3"/>
          <p:cNvGraphicFramePr>
            <a:graphicFrameLocks noGrp="1"/>
          </p:cNvGraphicFramePr>
          <p:nvPr>
            <p:ph sz="half" idx="1"/>
            <p:extLst>
              <p:ext uri="{D42A27DB-BD31-4B8C-83A1-F6EECF244321}">
                <p14:modId xmlns:p14="http://schemas.microsoft.com/office/powerpoint/2010/main" val="733973096"/>
              </p:ext>
            </p:extLst>
          </p:nvPr>
        </p:nvGraphicFramePr>
        <p:xfrm>
          <a:off x="838200" y="2743200"/>
          <a:ext cx="3592512" cy="3570142"/>
        </p:xfrm>
        <a:graphic>
          <a:graphicData uri="http://schemas.openxmlformats.org/drawingml/2006/table">
            <a:tbl>
              <a:tblPr/>
              <a:tblGrid>
                <a:gridCol w="1854392"/>
                <a:gridCol w="1738120"/>
              </a:tblGrid>
              <a:tr h="469979">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smtClean="0">
                          <a:ln>
                            <a:noFill/>
                          </a:ln>
                          <a:solidFill>
                            <a:schemeClr val="tx1"/>
                          </a:solidFill>
                          <a:effectLst/>
                          <a:latin typeface="Arial" panose="020B0604020202020204" pitchFamily="34" charset="0"/>
                        </a:rPr>
                        <a:t>Questions</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smtClean="0">
                          <a:ln>
                            <a:noFill/>
                          </a:ln>
                          <a:solidFill>
                            <a:schemeClr val="tx1"/>
                          </a:solidFill>
                          <a:effectLst/>
                          <a:latin typeface="Arial" panose="020B0604020202020204" pitchFamily="34" charset="0"/>
                        </a:rPr>
                        <a:t>Products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09702">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rgbClr val="FFFF00"/>
                          </a:solidFill>
                          <a:effectLst/>
                          <a:latin typeface="Arial" panose="020B0604020202020204" pitchFamily="34" charset="0"/>
                        </a:rPr>
                        <a:t>What is this/ are these?</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rgbClr val="FFFF00"/>
                          </a:solidFill>
                          <a:effectLst/>
                          <a:latin typeface="Arial" panose="020B0604020202020204" pitchFamily="34" charset="0"/>
                        </a:rPr>
                        <a:t>Descriptions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61527">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rgbClr val="FFFF00"/>
                          </a:solidFill>
                          <a:effectLst/>
                          <a:latin typeface="Arial" panose="020B0604020202020204" pitchFamily="34" charset="0"/>
                        </a:rPr>
                        <a:t>How similar/ different?</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rgbClr val="FFFF00"/>
                          </a:solidFill>
                          <a:effectLst/>
                          <a:latin typeface="Arial" panose="020B0604020202020204" pitchFamily="34" charset="0"/>
                        </a:rPr>
                        <a:t>Comparisons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dirty="0" smtClean="0">
                        <a:ln>
                          <a:noFill/>
                        </a:ln>
                        <a:solidFill>
                          <a:srgbClr val="FF0000"/>
                        </a:solidFill>
                        <a:effectLst/>
                        <a:latin typeface="Arial" panose="020B0604020202020204" pitchFamily="34" charset="0"/>
                      </a:endParaRP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1261">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rgbClr val="FFFF00"/>
                          </a:solidFill>
                          <a:effectLst/>
                          <a:latin typeface="Arial" panose="020B0604020202020204" pitchFamily="34" charset="0"/>
                        </a:rPr>
                        <a:t>How much/ many?</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rgbClr val="FFFF00"/>
                          </a:solidFill>
                          <a:effectLst/>
                          <a:latin typeface="Arial" panose="020B0604020202020204" pitchFamily="34" charset="0"/>
                        </a:rPr>
                        <a:t>Measurements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09702">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rgbClr val="FFFF00"/>
                          </a:solidFill>
                          <a:effectLst/>
                          <a:latin typeface="Arial" panose="020B0604020202020204" pitchFamily="34" charset="0"/>
                        </a:rPr>
                        <a:t>How salient? Important?</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rgbClr val="FFFF00"/>
                          </a:solidFill>
                          <a:effectLst/>
                          <a:latin typeface="Arial" panose="020B0604020202020204" pitchFamily="34" charset="0"/>
                        </a:rPr>
                        <a:t>Values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38253">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rgbClr val="FFFF00"/>
                          </a:solidFill>
                          <a:effectLst/>
                          <a:latin typeface="Arial" panose="020B0604020202020204" pitchFamily="34" charset="0"/>
                        </a:rPr>
                        <a:t>How do they relate?</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rgbClr val="FFFF00"/>
                          </a:solidFill>
                          <a:effectLst/>
                          <a:latin typeface="Arial" panose="020B0604020202020204" pitchFamily="34" charset="0"/>
                        </a:rPr>
                        <a:t>Relationships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graphicFrame>
        <p:nvGraphicFramePr>
          <p:cNvPr id="259098" name="Group 26"/>
          <p:cNvGraphicFramePr>
            <a:graphicFrameLocks noGrp="1"/>
          </p:cNvGraphicFramePr>
          <p:nvPr>
            <p:ph sz="half" idx="2"/>
            <p:extLst>
              <p:ext uri="{D42A27DB-BD31-4B8C-83A1-F6EECF244321}">
                <p14:modId xmlns:p14="http://schemas.microsoft.com/office/powerpoint/2010/main" val="458784777"/>
              </p:ext>
            </p:extLst>
          </p:nvPr>
        </p:nvGraphicFramePr>
        <p:xfrm>
          <a:off x="5435600" y="2895600"/>
          <a:ext cx="3240087" cy="2016125"/>
        </p:xfrm>
        <a:graphic>
          <a:graphicData uri="http://schemas.openxmlformats.org/drawingml/2006/table">
            <a:tbl>
              <a:tblPr/>
              <a:tblGrid>
                <a:gridCol w="3240087"/>
              </a:tblGrid>
              <a:tr h="2016125">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smtClean="0">
                          <a:ln>
                            <a:noFill/>
                          </a:ln>
                          <a:solidFill>
                            <a:schemeClr val="tx1"/>
                          </a:solidFill>
                          <a:effectLst/>
                          <a:latin typeface="Arial" panose="020B0604020202020204" pitchFamily="34" charset="0"/>
                        </a:rPr>
                        <a:t>Purpose</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chemeClr val="tx1"/>
                          </a:solidFill>
                          <a:effectLst/>
                          <a:latin typeface="Arial" panose="020B0604020202020204" pitchFamily="34" charset="0"/>
                        </a:rPr>
                        <a:t>To: </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smtClean="0">
                          <a:ln>
                            <a:noFill/>
                          </a:ln>
                          <a:solidFill>
                            <a:schemeClr val="tx1"/>
                          </a:solidFill>
                          <a:effectLst/>
                          <a:latin typeface="Arial" panose="020B0604020202020204" pitchFamily="34" charset="0"/>
                        </a:rPr>
                        <a:t>	Generate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smtClean="0">
                          <a:ln>
                            <a:noFill/>
                          </a:ln>
                          <a:solidFill>
                            <a:schemeClr val="tx1"/>
                          </a:solidFill>
                          <a:effectLst/>
                          <a:latin typeface="Arial" panose="020B0604020202020204" pitchFamily="34" charset="0"/>
                        </a:rPr>
                        <a:t>	</a:t>
                      </a:r>
                      <a:r>
                        <a:rPr kumimoji="0" lang="en-GB" altLang="en-US" sz="1700" b="1" i="0" u="none" strike="noStrike" cap="none" normalizeH="0" baseline="0" dirty="0" smtClean="0">
                          <a:ln>
                            <a:noFill/>
                          </a:ln>
                          <a:solidFill>
                            <a:srgbClr val="FFFF00"/>
                          </a:solidFill>
                          <a:effectLst/>
                          <a:latin typeface="Arial" panose="020B0604020202020204" pitchFamily="34" charset="0"/>
                        </a:rPr>
                        <a:t>Explore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smtClean="0">
                          <a:ln>
                            <a:noFill/>
                          </a:ln>
                          <a:solidFill>
                            <a:schemeClr val="tx1"/>
                          </a:solidFill>
                          <a:effectLst/>
                          <a:latin typeface="Arial" panose="020B0604020202020204" pitchFamily="34" charset="0"/>
                        </a:rPr>
                        <a:t>	</a:t>
                      </a:r>
                      <a:r>
                        <a:rPr lang="en-GB" altLang="en-US" sz="1800" kern="1200" dirty="0" smtClean="0">
                          <a:solidFill>
                            <a:schemeClr val="bg2">
                              <a:lumMod val="40000"/>
                              <a:lumOff val="60000"/>
                            </a:schemeClr>
                          </a:solidFill>
                          <a:latin typeface="Arial" panose="020B0604020202020204" pitchFamily="34" charset="0"/>
                          <a:ea typeface="+mn-ea"/>
                          <a:cs typeface="+mn-cs"/>
                        </a:rPr>
                        <a:t>Test</a:t>
                      </a:r>
                      <a:r>
                        <a:rPr kumimoji="0" lang="en-GB" altLang="en-US" sz="1700" b="1" i="0" u="none" strike="noStrike" cap="none" normalizeH="0" baseline="0" dirty="0" smtClean="0">
                          <a:ln>
                            <a:noFill/>
                          </a:ln>
                          <a:solidFill>
                            <a:schemeClr val="tx1"/>
                          </a:solidFill>
                          <a:effectLst/>
                          <a:latin typeface="Arial" panose="020B0604020202020204" pitchFamily="34" charset="0"/>
                        </a:rPr>
                        <a:t>		</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smtClean="0">
                          <a:ln>
                            <a:noFill/>
                          </a:ln>
                          <a:solidFill>
                            <a:schemeClr val="tx1"/>
                          </a:solidFill>
                          <a:effectLst/>
                          <a:latin typeface="Arial" panose="020B0604020202020204" pitchFamily="34" charset="0"/>
                        </a:rPr>
                        <a:t>An argument or theory</a:t>
                      </a:r>
                      <a:endParaRPr kumimoji="0" lang="en-GB" altLang="en-US" sz="1700" b="0" i="0" u="none" strike="noStrike" cap="none" normalizeH="0" baseline="0" dirty="0" smtClean="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21537" name="Text Box 32"/>
          <p:cNvSpPr txBox="1">
            <a:spLocks noChangeArrowheads="1"/>
          </p:cNvSpPr>
          <p:nvPr/>
        </p:nvSpPr>
        <p:spPr bwMode="auto">
          <a:xfrm>
            <a:off x="5435600" y="5029200"/>
            <a:ext cx="3455988" cy="1603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solidFill>
                  <a:srgbClr val="FFFF00"/>
                </a:solidFill>
              </a:rPr>
              <a:t>Typical cluster of questions:</a:t>
            </a:r>
          </a:p>
          <a:p>
            <a:pPr eaLnBrk="1" hangingPunct="1">
              <a:spcBef>
                <a:spcPct val="50000"/>
              </a:spcBef>
            </a:pPr>
            <a:r>
              <a:rPr lang="en-GB" altLang="en-US" dirty="0"/>
              <a:t>How </a:t>
            </a:r>
            <a:r>
              <a:rPr lang="en-GB" altLang="en-US" dirty="0" smtClean="0"/>
              <a:t>(</a:t>
            </a:r>
            <a:r>
              <a:rPr lang="en-GB" altLang="en-US" dirty="0" smtClean="0">
                <a:solidFill>
                  <a:schemeClr val="bg2">
                    <a:lumMod val="40000"/>
                    <a:lumOff val="60000"/>
                  </a:schemeClr>
                </a:solidFill>
              </a:rPr>
              <a:t>are</a:t>
            </a:r>
            <a:r>
              <a:rPr lang="en-GB" altLang="en-US" dirty="0" smtClean="0"/>
              <a:t>) </a:t>
            </a:r>
            <a:r>
              <a:rPr lang="en-GB" altLang="en-US" dirty="0"/>
              <a:t>concepts related? </a:t>
            </a:r>
            <a:br>
              <a:rPr lang="en-GB" altLang="en-US" dirty="0"/>
            </a:br>
            <a:r>
              <a:rPr lang="en-GB" altLang="en-US" dirty="0"/>
              <a:t>How salient, important, valuable are they? </a:t>
            </a:r>
            <a:br>
              <a:rPr lang="en-GB" altLang="en-US" dirty="0"/>
            </a:br>
            <a:r>
              <a:rPr lang="en-GB" altLang="en-US" dirty="0"/>
              <a:t>How much are they related?</a:t>
            </a:r>
          </a:p>
        </p:txBody>
      </p:sp>
    </p:spTree>
    <p:extLst>
      <p:ext uri="{BB962C8B-B14F-4D97-AF65-F5344CB8AC3E}">
        <p14:creationId xmlns:p14="http://schemas.microsoft.com/office/powerpoint/2010/main" val="2370939206"/>
      </p:ext>
    </p:extLst>
  </p:cSld>
  <p:clrMapOvr>
    <a:masterClrMapping/>
  </p:clrMapOvr>
  <p:transition>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idx="4294967295"/>
          </p:nvPr>
        </p:nvSpPr>
        <p:spPr>
          <a:xfrm>
            <a:off x="0" y="704850"/>
            <a:ext cx="8229600" cy="1143000"/>
          </a:xfrm>
        </p:spPr>
        <p:txBody>
          <a:bodyPr lIns="92075" tIns="46038" rIns="92075" bIns="46038"/>
          <a:lstStyle/>
          <a:p>
            <a:r>
              <a:rPr lang="en-GB" b="1" smtClean="0"/>
              <a:t>Quantitative study design</a:t>
            </a:r>
          </a:p>
        </p:txBody>
      </p:sp>
      <p:sp>
        <p:nvSpPr>
          <p:cNvPr id="25602" name="Rectangle 3"/>
          <p:cNvSpPr>
            <a:spLocks noGrp="1" noChangeArrowheads="1"/>
          </p:cNvSpPr>
          <p:nvPr>
            <p:ph type="body" idx="4294967295"/>
          </p:nvPr>
        </p:nvSpPr>
        <p:spPr>
          <a:xfrm>
            <a:off x="1219200" y="1847850"/>
            <a:ext cx="6781800" cy="4389437"/>
          </a:xfrm>
        </p:spPr>
        <p:txBody>
          <a:bodyPr lIns="92075" tIns="46038" rIns="92075" bIns="46038">
            <a:normAutofit/>
          </a:bodyPr>
          <a:lstStyle/>
          <a:p>
            <a:r>
              <a:rPr lang="en-GB" sz="3200" dirty="0" smtClean="0"/>
              <a:t>Surveys</a:t>
            </a:r>
          </a:p>
          <a:p>
            <a:pPr lvl="1"/>
            <a:r>
              <a:rPr lang="en-GB" sz="3200" dirty="0" smtClean="0"/>
              <a:t>Cross-sectional vs. longitudinal</a:t>
            </a:r>
          </a:p>
          <a:p>
            <a:pPr lvl="1"/>
            <a:r>
              <a:rPr lang="en-GB" sz="3200" dirty="0" smtClean="0"/>
              <a:t>Descriptive vs. comparative</a:t>
            </a:r>
          </a:p>
          <a:p>
            <a:r>
              <a:rPr lang="en-GB" sz="3200" dirty="0" smtClean="0"/>
              <a:t>Experimental</a:t>
            </a:r>
          </a:p>
          <a:p>
            <a:r>
              <a:rPr lang="en-GB" sz="3200" dirty="0" smtClean="0"/>
              <a:t>Analysis</a:t>
            </a:r>
          </a:p>
          <a:p>
            <a:r>
              <a:rPr lang="en-GB" sz="3200" dirty="0" smtClean="0"/>
              <a:t>Sampling</a:t>
            </a:r>
          </a:p>
          <a:p>
            <a:pPr>
              <a:buFont typeface="Wingdings" pitchFamily="2" charset="2"/>
              <a:buNone/>
            </a:pPr>
            <a:endParaRPr lang="en-GB" sz="3200" dirty="0" smtClean="0"/>
          </a:p>
        </p:txBody>
      </p:sp>
    </p:spTree>
    <p:extLst>
      <p:ext uri="{BB962C8B-B14F-4D97-AF65-F5344CB8AC3E}">
        <p14:creationId xmlns:p14="http://schemas.microsoft.com/office/powerpoint/2010/main" val="4035877996"/>
      </p:ext>
    </p:extLst>
  </p:cSld>
  <p:clrMapOvr>
    <a:masterClrMapping/>
  </p:clrMapOvr>
  <p:transition>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idx="4294967295"/>
          </p:nvPr>
        </p:nvSpPr>
        <p:spPr>
          <a:xfrm>
            <a:off x="304800" y="381000"/>
            <a:ext cx="8229600" cy="1143000"/>
          </a:xfrm>
        </p:spPr>
        <p:txBody>
          <a:bodyPr lIns="92075" tIns="46038" rIns="92075" bIns="46038"/>
          <a:lstStyle/>
          <a:p>
            <a:r>
              <a:rPr lang="en-GB" b="1" smtClean="0"/>
              <a:t>The temporal component</a:t>
            </a:r>
          </a:p>
        </p:txBody>
      </p:sp>
      <p:sp>
        <p:nvSpPr>
          <p:cNvPr id="27650" name="Rectangle 3"/>
          <p:cNvSpPr>
            <a:spLocks noGrp="1" noChangeArrowheads="1"/>
          </p:cNvSpPr>
          <p:nvPr>
            <p:ph type="body" idx="4294967295"/>
          </p:nvPr>
        </p:nvSpPr>
        <p:spPr>
          <a:xfrm>
            <a:off x="304800" y="2133600"/>
            <a:ext cx="8229600" cy="4389437"/>
          </a:xfrm>
        </p:spPr>
        <p:txBody>
          <a:bodyPr lIns="92075" tIns="46038" rIns="92075" bIns="46038"/>
          <a:lstStyle/>
          <a:p>
            <a:r>
              <a:rPr lang="en-GB" sz="2800" dirty="0" smtClean="0"/>
              <a:t>Cross-sectional surveys look at a single point in time.  Each participant only answers the questions once.</a:t>
            </a:r>
          </a:p>
          <a:p>
            <a:r>
              <a:rPr lang="en-GB" sz="2800" dirty="0" smtClean="0"/>
              <a:t>Longitudinal surveys follow a group of participants over time and looks for changes.</a:t>
            </a:r>
          </a:p>
        </p:txBody>
      </p:sp>
    </p:spTree>
    <p:extLst>
      <p:ext uri="{BB962C8B-B14F-4D97-AF65-F5344CB8AC3E}">
        <p14:creationId xmlns:p14="http://schemas.microsoft.com/office/powerpoint/2010/main" val="1919886617"/>
      </p:ext>
    </p:extLst>
  </p:cSld>
  <p:clrMapOvr>
    <a:masterClrMapping/>
  </p:clrMapOvr>
  <p:transition>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idx="4294967295"/>
          </p:nvPr>
        </p:nvSpPr>
        <p:spPr>
          <a:xfrm>
            <a:off x="0" y="704850"/>
            <a:ext cx="8229600" cy="1143000"/>
          </a:xfrm>
        </p:spPr>
        <p:txBody>
          <a:bodyPr lIns="92075" tIns="46038" rIns="92075" bIns="46038"/>
          <a:lstStyle/>
          <a:p>
            <a:r>
              <a:rPr lang="en-GB" sz="4000" b="1" smtClean="0"/>
              <a:t>What are you trying to find out?</a:t>
            </a:r>
          </a:p>
        </p:txBody>
      </p:sp>
      <p:sp>
        <p:nvSpPr>
          <p:cNvPr id="29698" name="Rectangle 3"/>
          <p:cNvSpPr>
            <a:spLocks noGrp="1" noChangeArrowheads="1"/>
          </p:cNvSpPr>
          <p:nvPr>
            <p:ph type="body" idx="4294967295"/>
          </p:nvPr>
        </p:nvSpPr>
        <p:spPr>
          <a:xfrm>
            <a:off x="304800" y="1847850"/>
            <a:ext cx="8229600" cy="4389437"/>
          </a:xfrm>
        </p:spPr>
        <p:txBody>
          <a:bodyPr lIns="92075" tIns="46038" rIns="92075" bIns="46038">
            <a:normAutofit fontScale="92500" lnSpcReduction="10000"/>
          </a:bodyPr>
          <a:lstStyle/>
          <a:p>
            <a:pPr>
              <a:lnSpc>
                <a:spcPct val="90000"/>
              </a:lnSpc>
            </a:pPr>
            <a:r>
              <a:rPr lang="en-GB" sz="2800" dirty="0" smtClean="0"/>
              <a:t>Many </a:t>
            </a:r>
            <a:r>
              <a:rPr lang="en-GB" sz="2800" dirty="0" smtClean="0">
                <a:solidFill>
                  <a:srgbClr val="FFFF00"/>
                </a:solidFill>
              </a:rPr>
              <a:t>surveys</a:t>
            </a:r>
            <a:r>
              <a:rPr lang="en-GB" sz="2800" dirty="0" smtClean="0"/>
              <a:t> seek simply to describe quantities of </a:t>
            </a:r>
            <a:r>
              <a:rPr lang="en-GB" sz="2800" dirty="0" smtClean="0">
                <a:solidFill>
                  <a:srgbClr val="FFFF00"/>
                </a:solidFill>
              </a:rPr>
              <a:t>single variables</a:t>
            </a:r>
            <a:r>
              <a:rPr lang="en-GB" sz="2800" dirty="0" smtClean="0"/>
              <a:t>, or sets of variables taken in isolation. </a:t>
            </a:r>
          </a:p>
          <a:p>
            <a:pPr marL="0" indent="0">
              <a:lnSpc>
                <a:spcPct val="90000"/>
              </a:lnSpc>
              <a:buNone/>
            </a:pPr>
            <a:r>
              <a:rPr lang="en-GB" sz="2800" dirty="0" smtClean="0"/>
              <a:t>(e.g., What percentage of the population has had experience of age-based discrimination?)</a:t>
            </a:r>
          </a:p>
          <a:p>
            <a:pPr marL="0" indent="0">
              <a:lnSpc>
                <a:spcPct val="90000"/>
              </a:lnSpc>
              <a:buNone/>
            </a:pPr>
            <a:endParaRPr lang="en-GB" sz="2800" dirty="0" smtClean="0"/>
          </a:p>
          <a:p>
            <a:pPr>
              <a:lnSpc>
                <a:spcPct val="90000"/>
              </a:lnSpc>
            </a:pPr>
            <a:r>
              <a:rPr lang="en-GB" sz="2800" dirty="0" smtClean="0"/>
              <a:t>More interesting study designs look for relationships between </a:t>
            </a:r>
            <a:r>
              <a:rPr lang="en-GB" sz="2800" dirty="0" smtClean="0">
                <a:solidFill>
                  <a:srgbClr val="FFFF00"/>
                </a:solidFill>
              </a:rPr>
              <a:t>two or more </a:t>
            </a:r>
            <a:r>
              <a:rPr lang="en-GB" sz="2800" dirty="0" smtClean="0"/>
              <a:t>variables.</a:t>
            </a:r>
          </a:p>
          <a:p>
            <a:pPr marL="0" indent="0">
              <a:lnSpc>
                <a:spcPct val="90000"/>
              </a:lnSpc>
              <a:buNone/>
            </a:pPr>
            <a:r>
              <a:rPr lang="en-GB" sz="2800" dirty="0" smtClean="0"/>
              <a:t>(e.g., Are employees in the private sector more likely to report age-based discrimination than public-sector employees?)</a:t>
            </a:r>
          </a:p>
        </p:txBody>
      </p:sp>
    </p:spTree>
    <p:extLst>
      <p:ext uri="{BB962C8B-B14F-4D97-AF65-F5344CB8AC3E}">
        <p14:creationId xmlns:p14="http://schemas.microsoft.com/office/powerpoint/2010/main" val="971055301"/>
      </p:ext>
    </p:extLst>
  </p:cSld>
  <p:clrMapOvr>
    <a:masterClrMapping/>
  </p:clrMapOvr>
  <p:transition>
    <p:wipe dir="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idx="4294967295"/>
          </p:nvPr>
        </p:nvSpPr>
        <p:spPr>
          <a:xfrm>
            <a:off x="0" y="704850"/>
            <a:ext cx="8229600" cy="1143000"/>
          </a:xfrm>
        </p:spPr>
        <p:txBody>
          <a:bodyPr lIns="92075" tIns="46038" rIns="92075" bIns="46038">
            <a:normAutofit fontScale="90000"/>
          </a:bodyPr>
          <a:lstStyle/>
          <a:p>
            <a:r>
              <a:rPr lang="en-GB" sz="4000" b="1" smtClean="0"/>
              <a:t>Simple relationships studied in quantitative research</a:t>
            </a:r>
          </a:p>
        </p:txBody>
      </p:sp>
      <p:sp>
        <p:nvSpPr>
          <p:cNvPr id="31746" name="Rectangle 3"/>
          <p:cNvSpPr>
            <a:spLocks noGrp="1" noChangeArrowheads="1"/>
          </p:cNvSpPr>
          <p:nvPr>
            <p:ph type="body" idx="4294967295"/>
          </p:nvPr>
        </p:nvSpPr>
        <p:spPr>
          <a:xfrm>
            <a:off x="381000" y="2590800"/>
            <a:ext cx="8229600" cy="2484437"/>
          </a:xfrm>
        </p:spPr>
        <p:txBody>
          <a:bodyPr lIns="92075" tIns="46038" rIns="92075" bIns="46038">
            <a:noAutofit/>
          </a:bodyPr>
          <a:lstStyle/>
          <a:p>
            <a:pPr>
              <a:lnSpc>
                <a:spcPct val="90000"/>
              </a:lnSpc>
            </a:pPr>
            <a:r>
              <a:rPr lang="en-GB" sz="2800" dirty="0" smtClean="0"/>
              <a:t>Difference in proportions between groups</a:t>
            </a:r>
          </a:p>
          <a:p>
            <a:pPr>
              <a:lnSpc>
                <a:spcPct val="90000"/>
              </a:lnSpc>
            </a:pPr>
            <a:r>
              <a:rPr lang="en-GB" sz="2800" dirty="0" smtClean="0"/>
              <a:t>Difference in means between groups</a:t>
            </a:r>
          </a:p>
          <a:p>
            <a:pPr>
              <a:lnSpc>
                <a:spcPct val="90000"/>
              </a:lnSpc>
            </a:pPr>
            <a:r>
              <a:rPr lang="en-GB" sz="2800" dirty="0" smtClean="0"/>
              <a:t>Correlations</a:t>
            </a:r>
          </a:p>
          <a:p>
            <a:pPr>
              <a:lnSpc>
                <a:spcPct val="90000"/>
              </a:lnSpc>
            </a:pPr>
            <a:endParaRPr lang="en-GB" sz="2800" dirty="0" smtClean="0"/>
          </a:p>
          <a:p>
            <a:pPr>
              <a:lnSpc>
                <a:spcPct val="90000"/>
              </a:lnSpc>
            </a:pPr>
            <a:r>
              <a:rPr lang="en-GB" sz="2800" b="1" u="sng" dirty="0" smtClean="0"/>
              <a:t>A WORD OF CAUTION:</a:t>
            </a:r>
            <a:r>
              <a:rPr lang="en-GB" sz="2800" dirty="0" smtClean="0"/>
              <a:t> A statistically significant relationship does </a:t>
            </a:r>
            <a:r>
              <a:rPr lang="en-GB" sz="2800" u="sng" dirty="0" smtClean="0"/>
              <a:t>NOT</a:t>
            </a:r>
            <a:r>
              <a:rPr lang="en-GB" sz="2800" dirty="0" smtClean="0"/>
              <a:t> necessarily mean that one factor caused an effect on the other.</a:t>
            </a:r>
          </a:p>
        </p:txBody>
      </p:sp>
    </p:spTree>
    <p:extLst>
      <p:ext uri="{BB962C8B-B14F-4D97-AF65-F5344CB8AC3E}">
        <p14:creationId xmlns:p14="http://schemas.microsoft.com/office/powerpoint/2010/main" val="449937122"/>
      </p:ext>
    </p:extLst>
  </p:cSld>
  <p:clrMapOvr>
    <a:masterClrMapping/>
  </p:clrMapOvr>
  <p:transition>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idx="4294967295"/>
          </p:nvPr>
        </p:nvSpPr>
        <p:spPr>
          <a:xfrm>
            <a:off x="0" y="704850"/>
            <a:ext cx="8229600" cy="1143000"/>
          </a:xfrm>
        </p:spPr>
        <p:txBody>
          <a:bodyPr lIns="92075" tIns="46038" rIns="92075" bIns="46038"/>
          <a:lstStyle/>
          <a:p>
            <a:r>
              <a:rPr lang="en-GB" sz="4000" b="1" smtClean="0"/>
              <a:t>Experimental study designs</a:t>
            </a:r>
          </a:p>
        </p:txBody>
      </p:sp>
      <p:sp>
        <p:nvSpPr>
          <p:cNvPr id="33794" name="Rectangle 3"/>
          <p:cNvSpPr>
            <a:spLocks noGrp="1" noChangeArrowheads="1"/>
          </p:cNvSpPr>
          <p:nvPr>
            <p:ph type="body" idx="4294967295"/>
          </p:nvPr>
        </p:nvSpPr>
        <p:spPr>
          <a:xfrm>
            <a:off x="228600" y="1882684"/>
            <a:ext cx="8229600" cy="4389437"/>
          </a:xfrm>
        </p:spPr>
        <p:txBody>
          <a:bodyPr lIns="92075" tIns="46038" rIns="92075" bIns="46038">
            <a:normAutofit/>
          </a:bodyPr>
          <a:lstStyle/>
          <a:p>
            <a:pPr>
              <a:lnSpc>
                <a:spcPct val="90000"/>
              </a:lnSpc>
              <a:buFont typeface="Wingdings" pitchFamily="2" charset="2"/>
              <a:buChar char="q"/>
            </a:pPr>
            <a:r>
              <a:rPr lang="en-GB" sz="2800" dirty="0" smtClean="0"/>
              <a:t>To establish causation, natural sciences use experimental designs in which all factors but one are held constant, to observe whether there is any difference in outcomes.</a:t>
            </a:r>
          </a:p>
          <a:p>
            <a:pPr marL="0" indent="0">
              <a:lnSpc>
                <a:spcPct val="90000"/>
              </a:lnSpc>
              <a:buNone/>
            </a:pPr>
            <a:endParaRPr lang="en-GB" sz="2800" dirty="0" smtClean="0"/>
          </a:p>
          <a:p>
            <a:pPr>
              <a:lnSpc>
                <a:spcPct val="90000"/>
              </a:lnSpc>
              <a:buFont typeface="Wingdings" pitchFamily="2" charset="2"/>
              <a:buChar char="q"/>
            </a:pPr>
            <a:r>
              <a:rPr lang="en-GB" sz="2800" dirty="0" smtClean="0"/>
              <a:t>This approach is not typically used in social sciences for ethical reasons, but quasi-experimental designs are sometimes possible.</a:t>
            </a:r>
          </a:p>
          <a:p>
            <a:pPr>
              <a:lnSpc>
                <a:spcPct val="90000"/>
              </a:lnSpc>
              <a:buFont typeface="Wingdings" pitchFamily="2" charset="2"/>
              <a:buChar char="q"/>
            </a:pPr>
            <a:endParaRPr lang="en-GB" sz="2800" dirty="0" smtClean="0"/>
          </a:p>
        </p:txBody>
      </p:sp>
    </p:spTree>
    <p:extLst>
      <p:ext uri="{BB962C8B-B14F-4D97-AF65-F5344CB8AC3E}">
        <p14:creationId xmlns:p14="http://schemas.microsoft.com/office/powerpoint/2010/main" val="939712778"/>
      </p:ext>
    </p:extLst>
  </p:cSld>
  <p:clrMapOvr>
    <a:masterClrMapping/>
  </p:clrMapOvr>
  <p:transition>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GB" smtClean="0"/>
              <a:t>Sampling</a:t>
            </a:r>
          </a:p>
        </p:txBody>
      </p:sp>
      <p:sp>
        <p:nvSpPr>
          <p:cNvPr id="21506" name="Rectangle 3"/>
          <p:cNvSpPr>
            <a:spLocks noGrp="1" noChangeArrowheads="1"/>
          </p:cNvSpPr>
          <p:nvPr>
            <p:ph type="body" sz="half" idx="1"/>
          </p:nvPr>
        </p:nvSpPr>
        <p:spPr/>
        <p:txBody>
          <a:bodyPr/>
          <a:lstStyle/>
          <a:p>
            <a:pPr>
              <a:lnSpc>
                <a:spcPct val="90000"/>
              </a:lnSpc>
            </a:pPr>
            <a:r>
              <a:rPr lang="en-GB" sz="2800" smtClean="0"/>
              <a:t>Sampling refers to the process of choosing </a:t>
            </a:r>
            <a:r>
              <a:rPr lang="en-GB" sz="2800" i="1" smtClean="0"/>
              <a:t>who</a:t>
            </a:r>
            <a:r>
              <a:rPr lang="en-GB" sz="2800" smtClean="0"/>
              <a:t> or </a:t>
            </a:r>
            <a:r>
              <a:rPr lang="en-GB" sz="2800" i="1" smtClean="0"/>
              <a:t>what</a:t>
            </a:r>
            <a:r>
              <a:rPr lang="en-GB" sz="2800" smtClean="0"/>
              <a:t> you will obtain data from (‘the sample’), in order to draw conclusions about a larger group (‘the population’).</a:t>
            </a:r>
          </a:p>
        </p:txBody>
      </p:sp>
      <p:grpSp>
        <p:nvGrpSpPr>
          <p:cNvPr id="21507" name="Diagram 2"/>
          <p:cNvGrpSpPr>
            <a:grpSpLocks/>
          </p:cNvGrpSpPr>
          <p:nvPr/>
        </p:nvGrpSpPr>
        <p:grpSpPr bwMode="auto">
          <a:xfrm>
            <a:off x="-3060700" y="3168650"/>
            <a:ext cx="14776450" cy="3940175"/>
            <a:chOff x="272" y="2446"/>
            <a:chExt cx="5171" cy="1379"/>
          </a:xfrm>
        </p:grpSpPr>
        <p:sp>
          <p:nvSpPr>
            <p:cNvPr id="21508" name="_s1028"/>
            <p:cNvSpPr>
              <a:spLocks noChangeArrowheads="1" noTextEdit="1"/>
            </p:cNvSpPr>
            <p:nvPr/>
          </p:nvSpPr>
          <p:spPr bwMode="auto">
            <a:xfrm>
              <a:off x="2454" y="2893"/>
              <a:ext cx="484" cy="484"/>
            </a:xfrm>
            <a:custGeom>
              <a:avLst/>
              <a:gdLst>
                <a:gd name="T0" fmla="*/ 242 w 21600"/>
                <a:gd name="T1" fmla="*/ 0 h 21600"/>
                <a:gd name="T2" fmla="*/ 71 w 21600"/>
                <a:gd name="T3" fmla="*/ 71 h 21600"/>
                <a:gd name="T4" fmla="*/ 0 w 21600"/>
                <a:gd name="T5" fmla="*/ 242 h 21600"/>
                <a:gd name="T6" fmla="*/ 71 w 21600"/>
                <a:gd name="T7" fmla="*/ 413 h 21600"/>
                <a:gd name="T8" fmla="*/ 242 w 21600"/>
                <a:gd name="T9" fmla="*/ 484 h 21600"/>
                <a:gd name="T10" fmla="*/ 413 w 21600"/>
                <a:gd name="T11" fmla="*/ 413 h 21600"/>
                <a:gd name="T12" fmla="*/ 484 w 21600"/>
                <a:gd name="T13" fmla="*/ 242 h 21600"/>
                <a:gd name="T14" fmla="*/ 413 w 21600"/>
                <a:gd name="T15" fmla="*/ 71 h 21600"/>
                <a:gd name="T16" fmla="*/ 0 60000 65536"/>
                <a:gd name="T17" fmla="*/ 0 60000 65536"/>
                <a:gd name="T18" fmla="*/ 0 60000 65536"/>
                <a:gd name="T19" fmla="*/ 0 60000 65536"/>
                <a:gd name="T20" fmla="*/ 0 60000 65536"/>
                <a:gd name="T21" fmla="*/ 0 60000 65536"/>
                <a:gd name="T22" fmla="*/ 0 60000 65536"/>
                <a:gd name="T23" fmla="*/ 0 60000 65536"/>
                <a:gd name="T24" fmla="*/ 3169 w 21600"/>
                <a:gd name="T25" fmla="*/ 3169 h 21600"/>
                <a:gd name="T26" fmla="*/ 18431 w 21600"/>
                <a:gd name="T27" fmla="*/ 18431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chemeClr val="accent1"/>
            </a:solidFill>
            <a:ln w="9525">
              <a:solidFill>
                <a:schemeClr val="tx1"/>
              </a:solidFill>
              <a:round/>
              <a:headEnd/>
              <a:tailEnd/>
            </a:ln>
          </p:spPr>
          <p:txBody>
            <a:bodyPr lIns="0" tIns="0" rIns="0" bIns="0"/>
            <a:lstStyle/>
            <a:p>
              <a:endParaRPr lang="en-US"/>
            </a:p>
          </p:txBody>
        </p:sp>
        <p:sp>
          <p:nvSpPr>
            <p:cNvPr id="21509" name="_s1029"/>
            <p:cNvSpPr>
              <a:spLocks/>
            </p:cNvSpPr>
            <p:nvPr/>
          </p:nvSpPr>
          <p:spPr bwMode="auto">
            <a:xfrm>
              <a:off x="3310" y="2704"/>
              <a:ext cx="194" cy="215"/>
            </a:xfrm>
            <a:prstGeom prst="callout2">
              <a:avLst>
                <a:gd name="adj1" fmla="val 18606"/>
                <a:gd name="adj2" fmla="val -13755"/>
                <a:gd name="adj3" fmla="val 18606"/>
                <a:gd name="adj4" fmla="val -22065"/>
                <a:gd name="adj5" fmla="val 200519"/>
                <a:gd name="adj6" fmla="val -222634"/>
              </a:avLst>
            </a:prstGeom>
            <a:noFill/>
            <a:ln w="9525">
              <a:solidFill>
                <a:schemeClr val="tx1"/>
              </a:solidFill>
              <a:miter lim="800000"/>
              <a:headEnd/>
              <a:tailEnd/>
            </a:ln>
          </p:spPr>
          <p:txBody>
            <a:bodyPr wrap="none" lIns="0" tIns="0" rIns="0" bIns="0"/>
            <a:lstStyle/>
            <a:p>
              <a:r>
                <a:rPr lang="en-GB" sz="2200">
                  <a:latin typeface="Verdana" pitchFamily="34" charset="0"/>
                </a:rPr>
                <a:t>Population</a:t>
              </a:r>
            </a:p>
          </p:txBody>
        </p:sp>
        <p:sp>
          <p:nvSpPr>
            <p:cNvPr id="21510" name="_s1030"/>
            <p:cNvSpPr>
              <a:spLocks noChangeArrowheads="1" noTextEdit="1"/>
            </p:cNvSpPr>
            <p:nvPr/>
          </p:nvSpPr>
          <p:spPr bwMode="auto">
            <a:xfrm>
              <a:off x="2575" y="3014"/>
              <a:ext cx="242" cy="242"/>
            </a:xfrm>
            <a:prstGeom prst="ellipse">
              <a:avLst/>
            </a:prstGeom>
            <a:solidFill>
              <a:schemeClr val="folHlink"/>
            </a:solidFill>
            <a:ln w="9525">
              <a:solidFill>
                <a:schemeClr val="tx1"/>
              </a:solidFill>
              <a:round/>
              <a:headEnd/>
              <a:tailEnd/>
            </a:ln>
          </p:spPr>
          <p:txBody>
            <a:bodyPr lIns="0" tIns="0" rIns="0" bIns="0"/>
            <a:lstStyle/>
            <a:p>
              <a:endParaRPr lang="en-US"/>
            </a:p>
          </p:txBody>
        </p:sp>
        <p:sp>
          <p:nvSpPr>
            <p:cNvPr id="21511" name="_s1031"/>
            <p:cNvSpPr>
              <a:spLocks/>
            </p:cNvSpPr>
            <p:nvPr/>
          </p:nvSpPr>
          <p:spPr bwMode="auto">
            <a:xfrm>
              <a:off x="3310" y="2489"/>
              <a:ext cx="194" cy="215"/>
            </a:xfrm>
            <a:prstGeom prst="callout2">
              <a:avLst>
                <a:gd name="adj1" fmla="val 18606"/>
                <a:gd name="adj2" fmla="val -13755"/>
                <a:gd name="adj3" fmla="val 18606"/>
                <a:gd name="adj4" fmla="val -22065"/>
                <a:gd name="adj5" fmla="val 300519"/>
                <a:gd name="adj6" fmla="val -316620"/>
              </a:avLst>
            </a:prstGeom>
            <a:noFill/>
            <a:ln w="9525">
              <a:solidFill>
                <a:schemeClr val="tx1"/>
              </a:solidFill>
              <a:miter lim="800000"/>
              <a:headEnd/>
              <a:tailEnd/>
            </a:ln>
          </p:spPr>
          <p:txBody>
            <a:bodyPr wrap="none" lIns="0" tIns="0" rIns="0" bIns="0"/>
            <a:lstStyle/>
            <a:p>
              <a:r>
                <a:rPr lang="en-GB" sz="2200">
                  <a:latin typeface="Verdana" pitchFamily="34" charset="0"/>
                </a:rPr>
                <a:t>Sample</a:t>
              </a:r>
            </a:p>
          </p:txBody>
        </p:sp>
      </p:grpSp>
    </p:spTree>
    <p:extLst>
      <p:ext uri="{BB962C8B-B14F-4D97-AF65-F5344CB8AC3E}">
        <p14:creationId xmlns:p14="http://schemas.microsoft.com/office/powerpoint/2010/main" val="27931879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p:cNvSpPr>
            <a:spLocks noGrp="1"/>
          </p:cNvSpPr>
          <p:nvPr>
            <p:ph type="title" idx="4294967295"/>
          </p:nvPr>
        </p:nvSpPr>
        <p:spPr>
          <a:xfrm>
            <a:off x="19594" y="381000"/>
            <a:ext cx="8229600" cy="1143000"/>
          </a:xfrm>
        </p:spPr>
        <p:txBody>
          <a:bodyPr>
            <a:normAutofit fontScale="90000"/>
          </a:bodyPr>
          <a:lstStyle/>
          <a:p>
            <a:r>
              <a:rPr lang="en-GB" smtClean="0"/>
              <a:t>Quantitative sampling strategies</a:t>
            </a:r>
          </a:p>
        </p:txBody>
      </p:sp>
      <p:sp>
        <p:nvSpPr>
          <p:cNvPr id="36866" name="Content Placeholder 2"/>
          <p:cNvSpPr>
            <a:spLocks noGrp="1"/>
          </p:cNvSpPr>
          <p:nvPr>
            <p:ph idx="4294967295"/>
          </p:nvPr>
        </p:nvSpPr>
        <p:spPr>
          <a:xfrm>
            <a:off x="304800" y="1184186"/>
            <a:ext cx="8229600" cy="5216434"/>
          </a:xfrm>
        </p:spPr>
        <p:txBody>
          <a:bodyPr>
            <a:noAutofit/>
          </a:bodyPr>
          <a:lstStyle/>
          <a:p>
            <a:pPr>
              <a:lnSpc>
                <a:spcPct val="90000"/>
              </a:lnSpc>
            </a:pPr>
            <a:r>
              <a:rPr lang="en-GB" sz="2400" dirty="0"/>
              <a:t>The sample should, ideally, be representative of the relevant population.</a:t>
            </a:r>
          </a:p>
          <a:p>
            <a:pPr>
              <a:lnSpc>
                <a:spcPct val="90000"/>
              </a:lnSpc>
            </a:pPr>
            <a:r>
              <a:rPr lang="en-GB" sz="2400" dirty="0" smtClean="0"/>
              <a:t>Random</a:t>
            </a:r>
          </a:p>
          <a:p>
            <a:pPr lvl="1">
              <a:lnSpc>
                <a:spcPct val="90000"/>
              </a:lnSpc>
            </a:pPr>
            <a:r>
              <a:rPr lang="en-GB" sz="2400" dirty="0" smtClean="0"/>
              <a:t>each item has an equal chance of being included in sample</a:t>
            </a:r>
          </a:p>
          <a:p>
            <a:pPr>
              <a:lnSpc>
                <a:spcPct val="90000"/>
              </a:lnSpc>
            </a:pPr>
            <a:r>
              <a:rPr lang="en-GB" sz="2400" dirty="0" smtClean="0"/>
              <a:t>Strategic	</a:t>
            </a:r>
          </a:p>
          <a:p>
            <a:pPr lvl="1">
              <a:lnSpc>
                <a:spcPct val="90000"/>
              </a:lnSpc>
            </a:pPr>
            <a:r>
              <a:rPr lang="en-GB" sz="2400" dirty="0" smtClean="0"/>
              <a:t>Stratified random: sub-categories, then random samples – Need to think about what are the relevant parameters for categorisation; it will depend on your research question!</a:t>
            </a:r>
          </a:p>
          <a:p>
            <a:pPr lvl="1">
              <a:lnSpc>
                <a:spcPct val="90000"/>
              </a:lnSpc>
            </a:pPr>
            <a:r>
              <a:rPr lang="en-GB" sz="2400" dirty="0" smtClean="0"/>
              <a:t>Systematic sampling: sampling at regular intervals, use of grids (including time)</a:t>
            </a:r>
          </a:p>
          <a:p>
            <a:pPr>
              <a:lnSpc>
                <a:spcPct val="90000"/>
              </a:lnSpc>
            </a:pPr>
            <a:r>
              <a:rPr lang="en-GB" sz="2400" dirty="0" smtClean="0"/>
              <a:t>Convenience</a:t>
            </a:r>
          </a:p>
          <a:p>
            <a:endParaRPr lang="en-GB" sz="2400" dirty="0" smtClean="0"/>
          </a:p>
        </p:txBody>
      </p:sp>
    </p:spTree>
    <p:extLst>
      <p:ext uri="{BB962C8B-B14F-4D97-AF65-F5344CB8AC3E}">
        <p14:creationId xmlns:p14="http://schemas.microsoft.com/office/powerpoint/2010/main" val="713666718"/>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idx="4294967295"/>
          </p:nvPr>
        </p:nvSpPr>
        <p:spPr>
          <a:xfrm>
            <a:off x="0" y="704850"/>
            <a:ext cx="8229600" cy="1143000"/>
          </a:xfrm>
        </p:spPr>
        <p:txBody>
          <a:bodyPr>
            <a:normAutofit fontScale="90000"/>
          </a:bodyPr>
          <a:lstStyle/>
          <a:p>
            <a:r>
              <a:rPr lang="en-GB" sz="4000" smtClean="0"/>
              <a:t>Quantitative sampling:</a:t>
            </a:r>
            <a:br>
              <a:rPr lang="en-GB" sz="4000" smtClean="0"/>
            </a:br>
            <a:r>
              <a:rPr lang="en-GB" sz="4000" smtClean="0"/>
              <a:t>How large should the sample be?</a:t>
            </a:r>
          </a:p>
        </p:txBody>
      </p:sp>
      <p:sp>
        <p:nvSpPr>
          <p:cNvPr id="37890" name="Rectangle 3"/>
          <p:cNvSpPr>
            <a:spLocks noGrp="1" noChangeArrowheads="1"/>
          </p:cNvSpPr>
          <p:nvPr>
            <p:ph type="body" idx="4294967295"/>
          </p:nvPr>
        </p:nvSpPr>
        <p:spPr>
          <a:xfrm>
            <a:off x="0" y="1935163"/>
            <a:ext cx="8229600" cy="4389437"/>
          </a:xfrm>
        </p:spPr>
        <p:txBody>
          <a:bodyPr/>
          <a:lstStyle/>
          <a:p>
            <a:r>
              <a:rPr lang="en-GB" sz="2800" smtClean="0"/>
              <a:t>The size of the sample is dictated by the desired precision, statistical power and predicted effect sizes.  </a:t>
            </a:r>
          </a:p>
          <a:p>
            <a:r>
              <a:rPr lang="en-GB" sz="2800" smtClean="0"/>
              <a:t>There are formulas and tables that can be used, depending on the statistical tests to be performed, to determine the minimum sample size needed.</a:t>
            </a:r>
          </a:p>
          <a:p>
            <a:r>
              <a:rPr lang="en-GB" sz="2800" b="1" u="sng" smtClean="0"/>
              <a:t>There is no universal minimum sample size that is appropriate for all research studies.</a:t>
            </a:r>
          </a:p>
          <a:p>
            <a:endParaRPr lang="en-GB" sz="2800" smtClean="0"/>
          </a:p>
        </p:txBody>
      </p:sp>
    </p:spTree>
    <p:extLst>
      <p:ext uri="{BB962C8B-B14F-4D97-AF65-F5344CB8AC3E}">
        <p14:creationId xmlns:p14="http://schemas.microsoft.com/office/powerpoint/2010/main" val="3115405031"/>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idx="4294967295"/>
          </p:nvPr>
        </p:nvSpPr>
        <p:spPr>
          <a:xfrm>
            <a:off x="0" y="704850"/>
            <a:ext cx="8229600" cy="1143000"/>
          </a:xfrm>
        </p:spPr>
        <p:txBody>
          <a:bodyPr/>
          <a:lstStyle/>
          <a:p>
            <a:r>
              <a:rPr lang="en-GB" smtClean="0"/>
              <a:t>Quantitative analysis principles</a:t>
            </a:r>
          </a:p>
        </p:txBody>
      </p:sp>
      <p:sp>
        <p:nvSpPr>
          <p:cNvPr id="43010" name="Rectangle 5"/>
          <p:cNvSpPr>
            <a:spLocks noGrp="1" noChangeArrowheads="1"/>
          </p:cNvSpPr>
          <p:nvPr>
            <p:ph type="body" idx="4294967295"/>
          </p:nvPr>
        </p:nvSpPr>
        <p:spPr>
          <a:xfrm>
            <a:off x="304800" y="1981200"/>
            <a:ext cx="8229600" cy="4389437"/>
          </a:xfrm>
        </p:spPr>
        <p:txBody>
          <a:bodyPr>
            <a:normAutofit/>
          </a:bodyPr>
          <a:lstStyle/>
          <a:p>
            <a:r>
              <a:rPr lang="en-GB" sz="2800" dirty="0" smtClean="0"/>
              <a:t>Quantify relationships between theory and data, and between different variables.</a:t>
            </a:r>
          </a:p>
          <a:p>
            <a:r>
              <a:rPr lang="en-GB" sz="2800" dirty="0" smtClean="0"/>
              <a:t>Statistics may be used.</a:t>
            </a:r>
          </a:p>
          <a:p>
            <a:r>
              <a:rPr lang="en-GB" sz="2800" dirty="0" smtClean="0"/>
              <a:t>The analytical approach should be determined before collecting data.</a:t>
            </a:r>
          </a:p>
          <a:p>
            <a:endParaRPr lang="en-GB" sz="2800" dirty="0" smtClean="0"/>
          </a:p>
        </p:txBody>
      </p:sp>
    </p:spTree>
    <p:extLst>
      <p:ext uri="{BB962C8B-B14F-4D97-AF65-F5344CB8AC3E}">
        <p14:creationId xmlns:p14="http://schemas.microsoft.com/office/powerpoint/2010/main" val="739491416"/>
      </p:ext>
    </p:extLst>
  </p:cSld>
  <p:clrMapOvr>
    <a:masterClrMapping/>
  </p:clrMapOvr>
  <p:transition>
    <p:wipe dir="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3"/>
          <p:cNvSpPr>
            <a:spLocks noGrp="1" noChangeArrowheads="1"/>
          </p:cNvSpPr>
          <p:nvPr>
            <p:ph type="body" idx="4294967295"/>
          </p:nvPr>
        </p:nvSpPr>
        <p:spPr>
          <a:xfrm>
            <a:off x="381000" y="685800"/>
            <a:ext cx="8229600" cy="5943600"/>
          </a:xfrm>
        </p:spPr>
        <p:txBody>
          <a:bodyPr>
            <a:noAutofit/>
          </a:bodyPr>
          <a:lstStyle/>
          <a:p>
            <a:pPr>
              <a:lnSpc>
                <a:spcPct val="90000"/>
              </a:lnSpc>
            </a:pPr>
            <a:r>
              <a:rPr lang="en-GB" sz="2800" dirty="0" smtClean="0"/>
              <a:t>Standard computer programmes (SPSS, Excel) can perform statistical analyses such as this for us.</a:t>
            </a:r>
          </a:p>
          <a:p>
            <a:pPr marL="0" indent="0">
              <a:lnSpc>
                <a:spcPct val="90000"/>
              </a:lnSpc>
              <a:buNone/>
            </a:pPr>
            <a:endParaRPr lang="en-GB" sz="2800" dirty="0" smtClean="0"/>
          </a:p>
          <a:p>
            <a:pPr>
              <a:lnSpc>
                <a:spcPct val="90000"/>
              </a:lnSpc>
            </a:pPr>
            <a:r>
              <a:rPr lang="en-GB" sz="2800" dirty="0" smtClean="0"/>
              <a:t>However, you should ensure that you understand the purpose of the test you have chosen and that you are using the correct inputs.</a:t>
            </a:r>
          </a:p>
          <a:p>
            <a:pPr marL="0" indent="0">
              <a:lnSpc>
                <a:spcPct val="90000"/>
              </a:lnSpc>
              <a:buNone/>
            </a:pPr>
            <a:endParaRPr lang="en-GB" sz="2800" dirty="0" smtClean="0"/>
          </a:p>
          <a:p>
            <a:pPr>
              <a:lnSpc>
                <a:spcPct val="90000"/>
              </a:lnSpc>
            </a:pPr>
            <a:r>
              <a:rPr lang="en-GB" sz="2800" dirty="0" smtClean="0"/>
              <a:t>This requires further reading and instruction beyond the scope of this course (though some will be covered later in the module) but may be very valuable for some dissertations and other research projects.</a:t>
            </a:r>
          </a:p>
        </p:txBody>
      </p:sp>
    </p:spTree>
    <p:extLst>
      <p:ext uri="{BB962C8B-B14F-4D97-AF65-F5344CB8AC3E}">
        <p14:creationId xmlns:p14="http://schemas.microsoft.com/office/powerpoint/2010/main" val="3103844271"/>
      </p:ext>
    </p:extLst>
  </p:cSld>
  <p:clrMapOvr>
    <a:masterClrMapping/>
  </p:clrMapOvr>
  <p:transition>
    <p:wipe dir="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92034" y="228600"/>
            <a:ext cx="6400800" cy="1219200"/>
          </a:xfrm>
        </p:spPr>
        <p:txBody>
          <a:bodyPr/>
          <a:lstStyle/>
          <a:p>
            <a:r>
              <a:rPr lang="en-GB" sz="4000" b="1" dirty="0" smtClean="0"/>
              <a:t>Practical Exercises</a:t>
            </a:r>
            <a:endParaRPr lang="en-GB" sz="4000" b="1" dirty="0"/>
          </a:p>
        </p:txBody>
      </p:sp>
      <p:sp>
        <p:nvSpPr>
          <p:cNvPr id="3" name="Subtitle 2"/>
          <p:cNvSpPr>
            <a:spLocks noGrp="1"/>
          </p:cNvSpPr>
          <p:nvPr>
            <p:ph type="subTitle" idx="1"/>
          </p:nvPr>
        </p:nvSpPr>
        <p:spPr>
          <a:xfrm>
            <a:off x="492034" y="2133600"/>
            <a:ext cx="7848600" cy="4038600"/>
          </a:xfrm>
        </p:spPr>
        <p:txBody>
          <a:bodyPr>
            <a:noAutofit/>
          </a:bodyPr>
          <a:lstStyle/>
          <a:p>
            <a:r>
              <a:rPr lang="en-GB" sz="2800" dirty="0" smtClean="0">
                <a:solidFill>
                  <a:schemeClr val="tx1"/>
                </a:solidFill>
              </a:rPr>
              <a:t>Exercise 1 – getting started (10 minutes)</a:t>
            </a:r>
          </a:p>
          <a:p>
            <a:endParaRPr lang="en-GB" sz="2800" dirty="0">
              <a:solidFill>
                <a:schemeClr val="tx1"/>
              </a:solidFill>
            </a:endParaRPr>
          </a:p>
          <a:p>
            <a:r>
              <a:rPr lang="en-GB" sz="2800" dirty="0" smtClean="0">
                <a:solidFill>
                  <a:schemeClr val="tx1"/>
                </a:solidFill>
              </a:rPr>
              <a:t>Exercise 2 – Describing data (80 minutes)</a:t>
            </a:r>
          </a:p>
          <a:p>
            <a:endParaRPr lang="en-GB" sz="2800" dirty="0">
              <a:solidFill>
                <a:schemeClr val="tx1"/>
              </a:solidFill>
            </a:endParaRPr>
          </a:p>
          <a:p>
            <a:r>
              <a:rPr lang="en-GB" sz="2800" dirty="0" smtClean="0">
                <a:solidFill>
                  <a:schemeClr val="tx1"/>
                </a:solidFill>
              </a:rPr>
              <a:t>Homework -  </a:t>
            </a:r>
          </a:p>
          <a:p>
            <a:r>
              <a:rPr lang="en-GB" sz="2800" dirty="0">
                <a:solidFill>
                  <a:schemeClr val="tx1"/>
                </a:solidFill>
              </a:rPr>
              <a:t>	</a:t>
            </a:r>
            <a:r>
              <a:rPr lang="en-GB" sz="2800" dirty="0" smtClean="0">
                <a:solidFill>
                  <a:schemeClr val="tx1"/>
                </a:solidFill>
              </a:rPr>
              <a:t>read lecture in section named – 	Week 5: Quantitative Data Collection 	Surveys /Quantitative Design</a:t>
            </a:r>
            <a:endParaRPr lang="en-GB" sz="2800" dirty="0">
              <a:solidFill>
                <a:schemeClr val="tx1"/>
              </a:solidFill>
            </a:endParaRPr>
          </a:p>
        </p:txBody>
      </p:sp>
    </p:spTree>
    <p:extLst>
      <p:ext uri="{BB962C8B-B14F-4D97-AF65-F5344CB8AC3E}">
        <p14:creationId xmlns:p14="http://schemas.microsoft.com/office/powerpoint/2010/main" val="2898518520"/>
      </p:ext>
    </p:extLst>
  </p:cSld>
  <p:clrMapOvr>
    <a:masterClrMapping/>
  </p:clrMapOvr>
  <p:transition>
    <p:wipe dir="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10322</TotalTime>
  <Words>1264</Words>
  <Application>Microsoft Office PowerPoint</Application>
  <PresentationFormat>On-screen Show (4:3)</PresentationFormat>
  <Paragraphs>185</Paragraphs>
  <Slides>22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Century Gothic</vt:lpstr>
      <vt:lpstr>Verdana</vt:lpstr>
      <vt:lpstr>Wingdings</vt:lpstr>
      <vt:lpstr>Wingdings 3</vt:lpstr>
      <vt:lpstr>Ion</vt:lpstr>
      <vt:lpstr>Quantitative Research</vt:lpstr>
      <vt:lpstr>PowerPoint Presentation</vt:lpstr>
      <vt:lpstr>Positivism</vt:lpstr>
      <vt:lpstr>Positivists views</vt:lpstr>
      <vt:lpstr>Post Positivists/Critical Realists</vt:lpstr>
      <vt:lpstr>Objectivity VS Subjectivity </vt:lpstr>
      <vt:lpstr>Aims of quantitative research</vt:lpstr>
      <vt:lpstr>Outline</vt:lpstr>
      <vt:lpstr>Research questions  What types of questions do primary research studies ask?</vt:lpstr>
      <vt:lpstr>Types of research questions  What types of questions do primary research studies ask?</vt:lpstr>
      <vt:lpstr>Types of research questions  What types of questions do researchers ask?</vt:lpstr>
      <vt:lpstr>Quantitative study design</vt:lpstr>
      <vt:lpstr>The temporal component</vt:lpstr>
      <vt:lpstr>What are you trying to find out?</vt:lpstr>
      <vt:lpstr>Simple relationships studied in quantitative research</vt:lpstr>
      <vt:lpstr>Experimental study designs</vt:lpstr>
      <vt:lpstr>Sampling</vt:lpstr>
      <vt:lpstr>Quantitative sampling strategies</vt:lpstr>
      <vt:lpstr>Quantitative sampling: How large should the sample be?</vt:lpstr>
      <vt:lpstr>Quantitative analysis principles</vt:lpstr>
      <vt:lpstr>PowerPoint Presentation</vt:lpstr>
      <vt:lpstr>Practical Exercises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Quantitative Research</dc:title>
  <dc:creator>L0237_User</dc:creator>
  <cp:lastModifiedBy>L0237_User</cp:lastModifiedBy>
  <cp:revision>195</cp:revision>
  <dcterms:created xsi:type="dcterms:W3CDTF">2015-02-07T20:41:16Z</dcterms:created>
  <dcterms:modified xsi:type="dcterms:W3CDTF">2020-03-06T09:14:45Z</dcterms:modified>
</cp:coreProperties>
</file>