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47"/>
  </p:notesMasterIdLst>
  <p:sldIdLst>
    <p:sldId id="259" r:id="rId8"/>
    <p:sldId id="356" r:id="rId9"/>
    <p:sldId id="410" r:id="rId10"/>
    <p:sldId id="374" r:id="rId11"/>
    <p:sldId id="375" r:id="rId12"/>
    <p:sldId id="376" r:id="rId13"/>
    <p:sldId id="377" r:id="rId14"/>
    <p:sldId id="378" r:id="rId15"/>
    <p:sldId id="379" r:id="rId16"/>
    <p:sldId id="380" r:id="rId17"/>
    <p:sldId id="381" r:id="rId18"/>
    <p:sldId id="382" r:id="rId19"/>
    <p:sldId id="411" r:id="rId20"/>
    <p:sldId id="405" r:id="rId21"/>
    <p:sldId id="384" r:id="rId22"/>
    <p:sldId id="385" r:id="rId23"/>
    <p:sldId id="386" r:id="rId24"/>
    <p:sldId id="387" r:id="rId25"/>
    <p:sldId id="393" r:id="rId26"/>
    <p:sldId id="396" r:id="rId27"/>
    <p:sldId id="392" r:id="rId28"/>
    <p:sldId id="397" r:id="rId29"/>
    <p:sldId id="400" r:id="rId30"/>
    <p:sldId id="388" r:id="rId31"/>
    <p:sldId id="398" r:id="rId32"/>
    <p:sldId id="394" r:id="rId33"/>
    <p:sldId id="399" r:id="rId34"/>
    <p:sldId id="395" r:id="rId35"/>
    <p:sldId id="389" r:id="rId36"/>
    <p:sldId id="407" r:id="rId37"/>
    <p:sldId id="390" r:id="rId38"/>
    <p:sldId id="403" r:id="rId39"/>
    <p:sldId id="373" r:id="rId40"/>
    <p:sldId id="370" r:id="rId41"/>
    <p:sldId id="368" r:id="rId42"/>
    <p:sldId id="273" r:id="rId43"/>
    <p:sldId id="408" r:id="rId44"/>
    <p:sldId id="412" r:id="rId45"/>
    <p:sldId id="256" r:id="rId4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2" dt="2026-09-04T12:06:11.080"/>
    <p1510:client id="{0A7920A9-734C-8598-277C-FC30D87890E1}" v="13" dt="2026-09-04T16:28:43.609"/>
    <p1510:client id="{362EA524-3EF9-C9C9-E285-BEE2AA6E0753}" v="248" dt="2026-09-04T11:42:39.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8" autoAdjust="0"/>
    <p:restoredTop sz="79319" autoAdjust="0"/>
  </p:normalViewPr>
  <p:slideViewPr>
    <p:cSldViewPr snapToGrid="0" snapToObjects="1">
      <p:cViewPr varScale="1">
        <p:scale>
          <a:sx n="88" d="100"/>
          <a:sy n="88" d="100"/>
        </p:scale>
        <p:origin x="1242" y="96"/>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5/10/relationships/revisionInfo" Target="revisionInfo.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0A7920A9-734C-8598-277C-FC30D87890E1}"/>
    <pc:docChg chg="delSld modSld">
      <pc:chgData name="Martin Svejda" userId="S::m.svejda@uwtsd.ac.uk::8cc0682a-1f17-4534-acee-9b898a7be1ec" providerId="AD" clId="Web-{0A7920A9-734C-8598-277C-FC30D87890E1}" dt="2026-09-04T16:28:43.609" v="21"/>
      <pc:docMkLst>
        <pc:docMk/>
      </pc:docMkLst>
      <pc:sldChg chg="del">
        <pc:chgData name="Martin Svejda" userId="S::m.svejda@uwtsd.ac.uk::8cc0682a-1f17-4534-acee-9b898a7be1ec" providerId="AD" clId="Web-{0A7920A9-734C-8598-277C-FC30D87890E1}" dt="2026-09-04T16:28:38.108" v="17"/>
        <pc:sldMkLst>
          <pc:docMk/>
          <pc:sldMk cId="0" sldId="369"/>
        </pc:sldMkLst>
      </pc:sldChg>
      <pc:sldChg chg="del">
        <pc:chgData name="Martin Svejda" userId="S::m.svejda@uwtsd.ac.uk::8cc0682a-1f17-4534-acee-9b898a7be1ec" providerId="AD" clId="Web-{0A7920A9-734C-8598-277C-FC30D87890E1}" dt="2026-09-04T16:28:40.577" v="19"/>
        <pc:sldMkLst>
          <pc:docMk/>
          <pc:sldMk cId="0" sldId="371"/>
        </pc:sldMkLst>
      </pc:sldChg>
      <pc:sldChg chg="del">
        <pc:chgData name="Martin Svejda" userId="S::m.svejda@uwtsd.ac.uk::8cc0682a-1f17-4534-acee-9b898a7be1ec" providerId="AD" clId="Web-{0A7920A9-734C-8598-277C-FC30D87890E1}" dt="2026-09-04T16:28:43.609" v="21"/>
        <pc:sldMkLst>
          <pc:docMk/>
          <pc:sldMk cId="0" sldId="372"/>
        </pc:sldMkLst>
      </pc:sldChg>
      <pc:sldChg chg="delSp modSp modNotes">
        <pc:chgData name="Martin Svejda" userId="S::m.svejda@uwtsd.ac.uk::8cc0682a-1f17-4534-acee-9b898a7be1ec" providerId="AD" clId="Web-{0A7920A9-734C-8598-277C-FC30D87890E1}" dt="2026-09-04T16:27:56.855" v="16" actId="14100"/>
        <pc:sldMkLst>
          <pc:docMk/>
          <pc:sldMk cId="0" sldId="382"/>
        </pc:sldMkLst>
        <pc:spChg chg="mod">
          <ac:chgData name="Martin Svejda" userId="S::m.svejda@uwtsd.ac.uk::8cc0682a-1f17-4534-acee-9b898a7be1ec" providerId="AD" clId="Web-{0A7920A9-734C-8598-277C-FC30D87890E1}" dt="2026-09-04T16:27:56.855" v="16" actId="14100"/>
          <ac:spMkLst>
            <pc:docMk/>
            <pc:sldMk cId="0" sldId="382"/>
            <ac:spMk id="7" creationId="{00000000-0000-0000-0000-000000000000}"/>
          </ac:spMkLst>
        </pc:spChg>
        <pc:picChg chg="del mod">
          <ac:chgData name="Martin Svejda" userId="S::m.svejda@uwtsd.ac.uk::8cc0682a-1f17-4534-acee-9b898a7be1ec" providerId="AD" clId="Web-{0A7920A9-734C-8598-277C-FC30D87890E1}" dt="2026-09-04T16:27:47.245" v="15"/>
          <ac:picMkLst>
            <pc:docMk/>
            <pc:sldMk cId="0" sldId="382"/>
            <ac:picMk id="4" creationId="{00000000-0000-0000-0000-000000000000}"/>
          </ac:picMkLst>
        </pc:picChg>
      </pc:sldChg>
      <pc:sldChg chg="del">
        <pc:chgData name="Martin Svejda" userId="S::m.svejda@uwtsd.ac.uk::8cc0682a-1f17-4534-acee-9b898a7be1ec" providerId="AD" clId="Web-{0A7920A9-734C-8598-277C-FC30D87890E1}" dt="2026-09-04T16:28:39.655" v="18"/>
        <pc:sldMkLst>
          <pc:docMk/>
          <pc:sldMk cId="0" sldId="401"/>
        </pc:sldMkLst>
      </pc:sldChg>
      <pc:sldChg chg="del">
        <pc:chgData name="Martin Svejda" userId="S::m.svejda@uwtsd.ac.uk::8cc0682a-1f17-4534-acee-9b898a7be1ec" providerId="AD" clId="Web-{0A7920A9-734C-8598-277C-FC30D87890E1}" dt="2026-09-04T16:28:42.593" v="20"/>
        <pc:sldMkLst>
          <pc:docMk/>
          <pc:sldMk cId="0" sldId="409"/>
        </pc:sldMkLst>
      </pc:sldChg>
    </pc:docChg>
  </pc:docChgLst>
  <pc:docChgLst>
    <pc:chgData name="Martin Svejda" userId="S::m.svejda@uwtsd.ac.uk::8cc0682a-1f17-4534-acee-9b898a7be1ec" providerId="AD" clId="Web-{C359F072-A233-08E8-D891-BF60E9DB4779}"/>
    <pc:docChg chg="modSld">
      <pc:chgData name="Martin Svejda" userId="S::m.svejda@uwtsd.ac.uk::8cc0682a-1f17-4534-acee-9b898a7be1ec" providerId="AD" clId="Web-{C359F072-A233-08E8-D891-BF60E9DB4779}" dt="2026-09-04T17:09:24.229" v="32"/>
      <pc:docMkLst>
        <pc:docMk/>
      </pc:docMkLst>
      <pc:sldChg chg="modNotes">
        <pc:chgData name="Martin Svejda" userId="S::m.svejda@uwtsd.ac.uk::8cc0682a-1f17-4534-acee-9b898a7be1ec" providerId="AD" clId="Web-{C359F072-A233-08E8-D891-BF60E9DB4779}" dt="2026-09-04T17:07:28.445" v="0"/>
        <pc:sldMkLst>
          <pc:docMk/>
          <pc:sldMk cId="0" sldId="259"/>
        </pc:sldMkLst>
      </pc:sldChg>
      <pc:sldChg chg="modNotes">
        <pc:chgData name="Martin Svejda" userId="S::m.svejda@uwtsd.ac.uk::8cc0682a-1f17-4534-acee-9b898a7be1ec" providerId="AD" clId="Web-{C359F072-A233-08E8-D891-BF60E9DB4779}" dt="2026-09-04T17:09:24.229" v="32"/>
        <pc:sldMkLst>
          <pc:docMk/>
          <pc:sldMk cId="0" sldId="273"/>
        </pc:sldMkLst>
      </pc:sldChg>
      <pc:sldChg chg="modNotes">
        <pc:chgData name="Martin Svejda" userId="S::m.svejda@uwtsd.ac.uk::8cc0682a-1f17-4534-acee-9b898a7be1ec" providerId="AD" clId="Web-{C359F072-A233-08E8-D891-BF60E9DB4779}" dt="2026-09-04T17:07:30.742" v="1"/>
        <pc:sldMkLst>
          <pc:docMk/>
          <pc:sldMk cId="0" sldId="356"/>
        </pc:sldMkLst>
      </pc:sldChg>
      <pc:sldChg chg="modNotes">
        <pc:chgData name="Martin Svejda" userId="S::m.svejda@uwtsd.ac.uk::8cc0682a-1f17-4534-acee-9b898a7be1ec" providerId="AD" clId="Web-{C359F072-A233-08E8-D891-BF60E9DB4779}" dt="2026-09-04T17:07:41.102" v="3"/>
        <pc:sldMkLst>
          <pc:docMk/>
          <pc:sldMk cId="0" sldId="374"/>
        </pc:sldMkLst>
      </pc:sldChg>
      <pc:sldChg chg="modNotes">
        <pc:chgData name="Martin Svejda" userId="S::m.svejda@uwtsd.ac.uk::8cc0682a-1f17-4534-acee-9b898a7be1ec" providerId="AD" clId="Web-{C359F072-A233-08E8-D891-BF60E9DB4779}" dt="2026-09-04T17:07:43.508" v="4"/>
        <pc:sldMkLst>
          <pc:docMk/>
          <pc:sldMk cId="0" sldId="375"/>
        </pc:sldMkLst>
      </pc:sldChg>
      <pc:sldChg chg="modNotes">
        <pc:chgData name="Martin Svejda" userId="S::m.svejda@uwtsd.ac.uk::8cc0682a-1f17-4534-acee-9b898a7be1ec" providerId="AD" clId="Web-{C359F072-A233-08E8-D891-BF60E9DB4779}" dt="2026-09-04T17:07:46.290" v="5"/>
        <pc:sldMkLst>
          <pc:docMk/>
          <pc:sldMk cId="0" sldId="376"/>
        </pc:sldMkLst>
      </pc:sldChg>
      <pc:sldChg chg="modNotes">
        <pc:chgData name="Martin Svejda" userId="S::m.svejda@uwtsd.ac.uk::8cc0682a-1f17-4534-acee-9b898a7be1ec" providerId="AD" clId="Web-{C359F072-A233-08E8-D891-BF60E9DB4779}" dt="2026-09-04T17:07:52.430" v="6"/>
        <pc:sldMkLst>
          <pc:docMk/>
          <pc:sldMk cId="0" sldId="377"/>
        </pc:sldMkLst>
      </pc:sldChg>
      <pc:sldChg chg="modNotes">
        <pc:chgData name="Martin Svejda" userId="S::m.svejda@uwtsd.ac.uk::8cc0682a-1f17-4534-acee-9b898a7be1ec" providerId="AD" clId="Web-{C359F072-A233-08E8-D891-BF60E9DB4779}" dt="2026-09-04T17:07:56.446" v="7"/>
        <pc:sldMkLst>
          <pc:docMk/>
          <pc:sldMk cId="0" sldId="378"/>
        </pc:sldMkLst>
      </pc:sldChg>
      <pc:sldChg chg="modNotes">
        <pc:chgData name="Martin Svejda" userId="S::m.svejda@uwtsd.ac.uk::8cc0682a-1f17-4534-acee-9b898a7be1ec" providerId="AD" clId="Web-{C359F072-A233-08E8-D891-BF60E9DB4779}" dt="2026-09-04T17:07:58.540" v="8"/>
        <pc:sldMkLst>
          <pc:docMk/>
          <pc:sldMk cId="0" sldId="379"/>
        </pc:sldMkLst>
      </pc:sldChg>
      <pc:sldChg chg="modNotes">
        <pc:chgData name="Martin Svejda" userId="S::m.svejda@uwtsd.ac.uk::8cc0682a-1f17-4534-acee-9b898a7be1ec" providerId="AD" clId="Web-{C359F072-A233-08E8-D891-BF60E9DB4779}" dt="2026-09-04T17:08:01.118" v="9"/>
        <pc:sldMkLst>
          <pc:docMk/>
          <pc:sldMk cId="0" sldId="380"/>
        </pc:sldMkLst>
      </pc:sldChg>
      <pc:sldChg chg="modNotes">
        <pc:chgData name="Martin Svejda" userId="S::m.svejda@uwtsd.ac.uk::8cc0682a-1f17-4534-acee-9b898a7be1ec" providerId="AD" clId="Web-{C359F072-A233-08E8-D891-BF60E9DB4779}" dt="2026-09-04T17:08:03.165" v="10"/>
        <pc:sldMkLst>
          <pc:docMk/>
          <pc:sldMk cId="0" sldId="381"/>
        </pc:sldMkLst>
      </pc:sldChg>
      <pc:sldChg chg="modNotes">
        <pc:chgData name="Martin Svejda" userId="S::m.svejda@uwtsd.ac.uk::8cc0682a-1f17-4534-acee-9b898a7be1ec" providerId="AD" clId="Web-{C359F072-A233-08E8-D891-BF60E9DB4779}" dt="2026-09-04T17:08:07.524" v="11"/>
        <pc:sldMkLst>
          <pc:docMk/>
          <pc:sldMk cId="0" sldId="382"/>
        </pc:sldMkLst>
      </pc:sldChg>
      <pc:sldChg chg="modNotes">
        <pc:chgData name="Martin Svejda" userId="S::m.svejda@uwtsd.ac.uk::8cc0682a-1f17-4534-acee-9b898a7be1ec" providerId="AD" clId="Web-{C359F072-A233-08E8-D891-BF60E9DB4779}" dt="2026-09-04T17:08:20.353" v="15"/>
        <pc:sldMkLst>
          <pc:docMk/>
          <pc:sldMk cId="0" sldId="384"/>
        </pc:sldMkLst>
      </pc:sldChg>
      <pc:sldChg chg="modNotes">
        <pc:chgData name="Martin Svejda" userId="S::m.svejda@uwtsd.ac.uk::8cc0682a-1f17-4534-acee-9b898a7be1ec" providerId="AD" clId="Web-{C359F072-A233-08E8-D891-BF60E9DB4779}" dt="2026-09-04T17:08:23.790" v="17"/>
        <pc:sldMkLst>
          <pc:docMk/>
          <pc:sldMk cId="0" sldId="385"/>
        </pc:sldMkLst>
      </pc:sldChg>
      <pc:sldChg chg="modNotes">
        <pc:chgData name="Martin Svejda" userId="S::m.svejda@uwtsd.ac.uk::8cc0682a-1f17-4534-acee-9b898a7be1ec" providerId="AD" clId="Web-{C359F072-A233-08E8-D891-BF60E9DB4779}" dt="2026-09-04T17:08:24.978" v="18"/>
        <pc:sldMkLst>
          <pc:docMk/>
          <pc:sldMk cId="0" sldId="386"/>
        </pc:sldMkLst>
      </pc:sldChg>
      <pc:sldChg chg="modNotes">
        <pc:chgData name="Martin Svejda" userId="S::m.svejda@uwtsd.ac.uk::8cc0682a-1f17-4534-acee-9b898a7be1ec" providerId="AD" clId="Web-{C359F072-A233-08E8-D891-BF60E9DB4779}" dt="2026-09-04T17:08:27.087" v="19"/>
        <pc:sldMkLst>
          <pc:docMk/>
          <pc:sldMk cId="0" sldId="387"/>
        </pc:sldMkLst>
      </pc:sldChg>
      <pc:sldChg chg="modNotes">
        <pc:chgData name="Martin Svejda" userId="S::m.svejda@uwtsd.ac.uk::8cc0682a-1f17-4534-acee-9b898a7be1ec" providerId="AD" clId="Web-{C359F072-A233-08E8-D891-BF60E9DB4779}" dt="2026-09-04T17:08:50.619" v="23"/>
        <pc:sldMkLst>
          <pc:docMk/>
          <pc:sldMk cId="0" sldId="388"/>
        </pc:sldMkLst>
      </pc:sldChg>
      <pc:sldChg chg="modNotes">
        <pc:chgData name="Martin Svejda" userId="S::m.svejda@uwtsd.ac.uk::8cc0682a-1f17-4534-acee-9b898a7be1ec" providerId="AD" clId="Web-{C359F072-A233-08E8-D891-BF60E9DB4779}" dt="2026-09-04T17:09:04.276" v="27"/>
        <pc:sldMkLst>
          <pc:docMk/>
          <pc:sldMk cId="0" sldId="389"/>
        </pc:sldMkLst>
      </pc:sldChg>
      <pc:sldChg chg="modNotes">
        <pc:chgData name="Martin Svejda" userId="S::m.svejda@uwtsd.ac.uk::8cc0682a-1f17-4534-acee-9b898a7be1ec" providerId="AD" clId="Web-{C359F072-A233-08E8-D891-BF60E9DB4779}" dt="2026-09-04T17:09:12.119" v="29"/>
        <pc:sldMkLst>
          <pc:docMk/>
          <pc:sldMk cId="0" sldId="390"/>
        </pc:sldMkLst>
      </pc:sldChg>
      <pc:sldChg chg="modNotes">
        <pc:chgData name="Martin Svejda" userId="S::m.svejda@uwtsd.ac.uk::8cc0682a-1f17-4534-acee-9b898a7be1ec" providerId="AD" clId="Web-{C359F072-A233-08E8-D891-BF60E9DB4779}" dt="2026-09-04T17:08:43.869" v="22"/>
        <pc:sldMkLst>
          <pc:docMk/>
          <pc:sldMk cId="0" sldId="392"/>
        </pc:sldMkLst>
      </pc:sldChg>
      <pc:sldChg chg="modNotes">
        <pc:chgData name="Martin Svejda" userId="S::m.svejda@uwtsd.ac.uk::8cc0682a-1f17-4534-acee-9b898a7be1ec" providerId="AD" clId="Web-{C359F072-A233-08E8-D891-BF60E9DB4779}" dt="2026-09-04T17:08:28.900" v="20"/>
        <pc:sldMkLst>
          <pc:docMk/>
          <pc:sldMk cId="0" sldId="393"/>
        </pc:sldMkLst>
      </pc:sldChg>
      <pc:sldChg chg="modNotes">
        <pc:chgData name="Martin Svejda" userId="S::m.svejda@uwtsd.ac.uk::8cc0682a-1f17-4534-acee-9b898a7be1ec" providerId="AD" clId="Web-{C359F072-A233-08E8-D891-BF60E9DB4779}" dt="2026-09-04T17:08:57.697" v="25"/>
        <pc:sldMkLst>
          <pc:docMk/>
          <pc:sldMk cId="0" sldId="394"/>
        </pc:sldMkLst>
      </pc:sldChg>
      <pc:sldChg chg="modNotes">
        <pc:chgData name="Martin Svejda" userId="S::m.svejda@uwtsd.ac.uk::8cc0682a-1f17-4534-acee-9b898a7be1ec" providerId="AD" clId="Web-{C359F072-A233-08E8-D891-BF60E9DB4779}" dt="2026-09-04T17:09:01.244" v="26"/>
        <pc:sldMkLst>
          <pc:docMk/>
          <pc:sldMk cId="0" sldId="395"/>
        </pc:sldMkLst>
      </pc:sldChg>
      <pc:sldChg chg="modNotes">
        <pc:chgData name="Martin Svejda" userId="S::m.svejda@uwtsd.ac.uk::8cc0682a-1f17-4534-acee-9b898a7be1ec" providerId="AD" clId="Web-{C359F072-A233-08E8-D891-BF60E9DB4779}" dt="2026-09-04T17:08:42.056" v="21"/>
        <pc:sldMkLst>
          <pc:docMk/>
          <pc:sldMk cId="0" sldId="396"/>
        </pc:sldMkLst>
      </pc:sldChg>
      <pc:sldChg chg="modNotes">
        <pc:chgData name="Martin Svejda" userId="S::m.svejda@uwtsd.ac.uk::8cc0682a-1f17-4534-acee-9b898a7be1ec" providerId="AD" clId="Web-{C359F072-A233-08E8-D891-BF60E9DB4779}" dt="2026-09-04T17:08:55.275" v="24"/>
        <pc:sldMkLst>
          <pc:docMk/>
          <pc:sldMk cId="0" sldId="398"/>
        </pc:sldMkLst>
      </pc:sldChg>
      <pc:sldChg chg="modNotes">
        <pc:chgData name="Martin Svejda" userId="S::m.svejda@uwtsd.ac.uk::8cc0682a-1f17-4534-acee-9b898a7be1ec" providerId="AD" clId="Web-{C359F072-A233-08E8-D891-BF60E9DB4779}" dt="2026-09-04T17:09:15.838" v="30"/>
        <pc:sldMkLst>
          <pc:docMk/>
          <pc:sldMk cId="0" sldId="403"/>
        </pc:sldMkLst>
      </pc:sldChg>
      <pc:sldChg chg="modNotes">
        <pc:chgData name="Martin Svejda" userId="S::m.svejda@uwtsd.ac.uk::8cc0682a-1f17-4534-acee-9b898a7be1ec" providerId="AD" clId="Web-{C359F072-A233-08E8-D891-BF60E9DB4779}" dt="2026-09-04T17:08:16.525" v="14"/>
        <pc:sldMkLst>
          <pc:docMk/>
          <pc:sldMk cId="0" sldId="405"/>
        </pc:sldMkLst>
      </pc:sldChg>
      <pc:sldChg chg="modNotes">
        <pc:chgData name="Martin Svejda" userId="S::m.svejda@uwtsd.ac.uk::8cc0682a-1f17-4534-acee-9b898a7be1ec" providerId="AD" clId="Web-{C359F072-A233-08E8-D891-BF60E9DB4779}" dt="2026-09-04T17:09:09.588" v="28"/>
        <pc:sldMkLst>
          <pc:docMk/>
          <pc:sldMk cId="0" sldId="407"/>
        </pc:sldMkLst>
      </pc:sldChg>
      <pc:sldChg chg="modNotes">
        <pc:chgData name="Martin Svejda" userId="S::m.svejda@uwtsd.ac.uk::8cc0682a-1f17-4534-acee-9b898a7be1ec" providerId="AD" clId="Web-{C359F072-A233-08E8-D891-BF60E9DB4779}" dt="2026-09-04T17:07:36.399" v="2"/>
        <pc:sldMkLst>
          <pc:docMk/>
          <pc:sldMk cId="3056255659" sldId="410"/>
        </pc:sldMkLst>
      </pc:sldChg>
      <pc:sldChg chg="modNotes">
        <pc:chgData name="Martin Svejda" userId="S::m.svejda@uwtsd.ac.uk::8cc0682a-1f17-4534-acee-9b898a7be1ec" providerId="AD" clId="Web-{C359F072-A233-08E8-D891-BF60E9DB4779}" dt="2026-09-04T17:08:12.665" v="12"/>
        <pc:sldMkLst>
          <pc:docMk/>
          <pc:sldMk cId="1934655032" sldId="411"/>
        </pc:sldMkLst>
      </pc:sldChg>
    </pc:docChg>
  </pc:docChgLst>
  <pc:docChgLst>
    <pc:chgData name="Martin Svejda" userId="S::m.svejda@uwtsd.ac.uk::8cc0682a-1f17-4534-acee-9b898a7be1ec" providerId="AD" clId="Web-{362EA524-3EF9-C9C9-E285-BEE2AA6E0753}"/>
    <pc:docChg chg="addSld delSld modSld">
      <pc:chgData name="Martin Svejda" userId="S::m.svejda@uwtsd.ac.uk::8cc0682a-1f17-4534-acee-9b898a7be1ec" providerId="AD" clId="Web-{362EA524-3EF9-C9C9-E285-BEE2AA6E0753}" dt="2026-09-04T11:42:38.037" v="262" actId="20577"/>
      <pc:docMkLst>
        <pc:docMk/>
      </pc:docMkLst>
      <pc:sldChg chg="addSp delSp modSp mod modClrScheme chgLayout">
        <pc:chgData name="Martin Svejda" userId="S::m.svejda@uwtsd.ac.uk::8cc0682a-1f17-4534-acee-9b898a7be1ec" providerId="AD" clId="Web-{362EA524-3EF9-C9C9-E285-BEE2AA6E0753}" dt="2026-09-04T11:29:58.985" v="216" actId="1076"/>
        <pc:sldMkLst>
          <pc:docMk/>
          <pc:sldMk cId="0" sldId="382"/>
        </pc:sldMkLst>
        <pc:spChg chg="mod ord">
          <ac:chgData name="Martin Svejda" userId="S::m.svejda@uwtsd.ac.uk::8cc0682a-1f17-4534-acee-9b898a7be1ec" providerId="AD" clId="Web-{362EA524-3EF9-C9C9-E285-BEE2AA6E0753}" dt="2026-09-04T11:23:16.089" v="114" actId="1076"/>
          <ac:spMkLst>
            <pc:docMk/>
            <pc:sldMk cId="0" sldId="382"/>
            <ac:spMk id="2" creationId="{00000000-0000-0000-0000-000000000000}"/>
          </ac:spMkLst>
        </pc:spChg>
        <pc:spChg chg="add del mod ord">
          <ac:chgData name="Martin Svejda" userId="S::m.svejda@uwtsd.ac.uk::8cc0682a-1f17-4534-acee-9b898a7be1ec" providerId="AD" clId="Web-{362EA524-3EF9-C9C9-E285-BEE2AA6E0753}" dt="2026-09-04T11:22:40.228" v="109"/>
          <ac:spMkLst>
            <pc:docMk/>
            <pc:sldMk cId="0" sldId="382"/>
            <ac:spMk id="3" creationId="{14E0D4E9-67FF-2888-62B0-1E8208E317EC}"/>
          </ac:spMkLst>
        </pc:spChg>
        <pc:spChg chg="add del mod">
          <ac:chgData name="Martin Svejda" userId="S::m.svejda@uwtsd.ac.uk::8cc0682a-1f17-4534-acee-9b898a7be1ec" providerId="AD" clId="Web-{362EA524-3EF9-C9C9-E285-BEE2AA6E0753}" dt="2026-09-04T11:26:40.967" v="168"/>
          <ac:spMkLst>
            <pc:docMk/>
            <pc:sldMk cId="0" sldId="382"/>
            <ac:spMk id="5" creationId="{AF841A51-FD69-6766-43D7-7EA939D8C993}"/>
          </ac:spMkLst>
        </pc:spChg>
        <pc:spChg chg="mod">
          <ac:chgData name="Martin Svejda" userId="S::m.svejda@uwtsd.ac.uk::8cc0682a-1f17-4534-acee-9b898a7be1ec" providerId="AD" clId="Web-{362EA524-3EF9-C9C9-E285-BEE2AA6E0753}" dt="2026-09-04T11:29:42.548" v="215" actId="20577"/>
          <ac:spMkLst>
            <pc:docMk/>
            <pc:sldMk cId="0" sldId="382"/>
            <ac:spMk id="7" creationId="{00000000-0000-0000-0000-000000000000}"/>
          </ac:spMkLst>
        </pc:spChg>
        <pc:grpChg chg="mod">
          <ac:chgData name="Martin Svejda" userId="S::m.svejda@uwtsd.ac.uk::8cc0682a-1f17-4534-acee-9b898a7be1ec" providerId="AD" clId="Web-{362EA524-3EF9-C9C9-E285-BEE2AA6E0753}" dt="2026-09-04T11:22:25.900" v="105" actId="1076"/>
          <ac:grpSpMkLst>
            <pc:docMk/>
            <pc:sldMk cId="0" sldId="382"/>
            <ac:grpSpMk id="15" creationId="{00000000-0000-0000-0000-000000000000}"/>
          </ac:grpSpMkLst>
        </pc:grpChg>
        <pc:grpChg chg="mod">
          <ac:chgData name="Martin Svejda" userId="S::m.svejda@uwtsd.ac.uk::8cc0682a-1f17-4534-acee-9b898a7be1ec" providerId="AD" clId="Web-{362EA524-3EF9-C9C9-E285-BEE2AA6E0753}" dt="2026-09-04T11:22:25.916" v="106" actId="1076"/>
          <ac:grpSpMkLst>
            <pc:docMk/>
            <pc:sldMk cId="0" sldId="382"/>
            <ac:grpSpMk id="16" creationId="{00000000-0000-0000-0000-000000000000}"/>
          </ac:grpSpMkLst>
        </pc:grpChg>
        <pc:grpChg chg="mod">
          <ac:chgData name="Martin Svejda" userId="S::m.svejda@uwtsd.ac.uk::8cc0682a-1f17-4534-acee-9b898a7be1ec" providerId="AD" clId="Web-{362EA524-3EF9-C9C9-E285-BEE2AA6E0753}" dt="2026-09-04T11:22:25.931" v="107" actId="1076"/>
          <ac:grpSpMkLst>
            <pc:docMk/>
            <pc:sldMk cId="0" sldId="382"/>
            <ac:grpSpMk id="17" creationId="{00000000-0000-0000-0000-000000000000}"/>
          </ac:grpSpMkLst>
        </pc:grpChg>
        <pc:picChg chg="mod">
          <ac:chgData name="Martin Svejda" userId="S::m.svejda@uwtsd.ac.uk::8cc0682a-1f17-4534-acee-9b898a7be1ec" providerId="AD" clId="Web-{362EA524-3EF9-C9C9-E285-BEE2AA6E0753}" dt="2026-09-04T11:29:58.985" v="216" actId="1076"/>
          <ac:picMkLst>
            <pc:docMk/>
            <pc:sldMk cId="0" sldId="382"/>
            <ac:picMk id="4" creationId="{00000000-0000-0000-0000-000000000000}"/>
          </ac:picMkLst>
        </pc:picChg>
      </pc:sldChg>
      <pc:sldChg chg="new del">
        <pc:chgData name="Martin Svejda" userId="S::m.svejda@uwtsd.ac.uk::8cc0682a-1f17-4534-acee-9b898a7be1ec" providerId="AD" clId="Web-{362EA524-3EF9-C9C9-E285-BEE2AA6E0753}" dt="2026-09-04T11:10:05.055" v="1"/>
        <pc:sldMkLst>
          <pc:docMk/>
          <pc:sldMk cId="1215857227" sldId="410"/>
        </pc:sldMkLst>
      </pc:sldChg>
      <pc:sldChg chg="addSp delSp modSp new mod modClrScheme chgLayout">
        <pc:chgData name="Martin Svejda" userId="S::m.svejda@uwtsd.ac.uk::8cc0682a-1f17-4534-acee-9b898a7be1ec" providerId="AD" clId="Web-{362EA524-3EF9-C9C9-E285-BEE2AA6E0753}" dt="2026-09-04T11:16:26.741" v="87" actId="1076"/>
        <pc:sldMkLst>
          <pc:docMk/>
          <pc:sldMk cId="3056255659" sldId="410"/>
        </pc:sldMkLst>
        <pc:spChg chg="mod ord">
          <ac:chgData name="Martin Svejda" userId="S::m.svejda@uwtsd.ac.uk::8cc0682a-1f17-4534-acee-9b898a7be1ec" providerId="AD" clId="Web-{362EA524-3EF9-C9C9-E285-BEE2AA6E0753}" dt="2026-09-04T11:16:26.741" v="87" actId="1076"/>
          <ac:spMkLst>
            <pc:docMk/>
            <pc:sldMk cId="3056255659" sldId="410"/>
            <ac:spMk id="2" creationId="{DF2F5400-F63F-F902-BD95-2437F8DD6E03}"/>
          </ac:spMkLst>
        </pc:spChg>
        <pc:spChg chg="del mod ord">
          <ac:chgData name="Martin Svejda" userId="S::m.svejda@uwtsd.ac.uk::8cc0682a-1f17-4534-acee-9b898a7be1ec" providerId="AD" clId="Web-{362EA524-3EF9-C9C9-E285-BEE2AA6E0753}" dt="2026-09-04T11:14:00.168" v="58"/>
          <ac:spMkLst>
            <pc:docMk/>
            <pc:sldMk cId="3056255659" sldId="410"/>
            <ac:spMk id="3" creationId="{F94E5D32-1E95-902B-15B1-5F6449DEF387}"/>
          </ac:spMkLst>
        </pc:spChg>
        <pc:spChg chg="add del mod">
          <ac:chgData name="Martin Svejda" userId="S::m.svejda@uwtsd.ac.uk::8cc0682a-1f17-4534-acee-9b898a7be1ec" providerId="AD" clId="Web-{362EA524-3EF9-C9C9-E285-BEE2AA6E0753}" dt="2026-09-04T11:14:17.997" v="63"/>
          <ac:spMkLst>
            <pc:docMk/>
            <pc:sldMk cId="3056255659" sldId="410"/>
            <ac:spMk id="392" creationId="{2D0CB20E-6377-7EEC-1F86-ABBE07BEE181}"/>
          </ac:spMkLst>
        </pc:spChg>
        <pc:graphicFrameChg chg="add mod modGraphic">
          <ac:chgData name="Martin Svejda" userId="S::m.svejda@uwtsd.ac.uk::8cc0682a-1f17-4534-acee-9b898a7be1ec" providerId="AD" clId="Web-{362EA524-3EF9-C9C9-E285-BEE2AA6E0753}" dt="2026-09-04T11:16:17.350" v="86" actId="1076"/>
          <ac:graphicFrameMkLst>
            <pc:docMk/>
            <pc:sldMk cId="3056255659" sldId="410"/>
            <ac:graphicFrameMk id="4" creationId="{2FD17B9D-F541-5CBE-5F30-9B5CD43C0E3A}"/>
          </ac:graphicFrameMkLst>
        </pc:graphicFrameChg>
      </pc:sldChg>
      <pc:sldChg chg="modSp new mod modClrScheme chgLayout">
        <pc:chgData name="Martin Svejda" userId="S::m.svejda@uwtsd.ac.uk::8cc0682a-1f17-4534-acee-9b898a7be1ec" providerId="AD" clId="Web-{362EA524-3EF9-C9C9-E285-BEE2AA6E0753}" dt="2026-09-04T11:34:38.379" v="252" actId="20577"/>
        <pc:sldMkLst>
          <pc:docMk/>
          <pc:sldMk cId="1934655032" sldId="411"/>
        </pc:sldMkLst>
        <pc:spChg chg="mod ord">
          <ac:chgData name="Martin Svejda" userId="S::m.svejda@uwtsd.ac.uk::8cc0682a-1f17-4534-acee-9b898a7be1ec" providerId="AD" clId="Web-{362EA524-3EF9-C9C9-E285-BEE2AA6E0753}" dt="2026-09-04T11:33:41.093" v="230" actId="20577"/>
          <ac:spMkLst>
            <pc:docMk/>
            <pc:sldMk cId="1934655032" sldId="411"/>
            <ac:spMk id="2" creationId="{7DE50F00-6F25-A40E-CF6E-9B1D9DB87C80}"/>
          </ac:spMkLst>
        </pc:spChg>
        <pc:spChg chg="mod ord">
          <ac:chgData name="Martin Svejda" userId="S::m.svejda@uwtsd.ac.uk::8cc0682a-1f17-4534-acee-9b898a7be1ec" providerId="AD" clId="Web-{362EA524-3EF9-C9C9-E285-BEE2AA6E0753}" dt="2026-09-04T11:34:38.379" v="252" actId="20577"/>
          <ac:spMkLst>
            <pc:docMk/>
            <pc:sldMk cId="1934655032" sldId="411"/>
            <ac:spMk id="3" creationId="{F6C6020C-9889-7B3A-A9AA-F2C790D1DD8B}"/>
          </ac:spMkLst>
        </pc:spChg>
      </pc:sldChg>
      <pc:sldChg chg="modSp new">
        <pc:chgData name="Martin Svejda" userId="S::m.svejda@uwtsd.ac.uk::8cc0682a-1f17-4534-acee-9b898a7be1ec" providerId="AD" clId="Web-{362EA524-3EF9-C9C9-E285-BEE2AA6E0753}" dt="2026-09-04T11:42:38.037" v="262" actId="20577"/>
        <pc:sldMkLst>
          <pc:docMk/>
          <pc:sldMk cId="2647514512" sldId="412"/>
        </pc:sldMkLst>
        <pc:spChg chg="mod">
          <ac:chgData name="Martin Svejda" userId="S::m.svejda@uwtsd.ac.uk::8cc0682a-1f17-4534-acee-9b898a7be1ec" providerId="AD" clId="Web-{362EA524-3EF9-C9C9-E285-BEE2AA6E0753}" dt="2026-09-04T11:42:38.037" v="262" actId="20577"/>
          <ac:spMkLst>
            <pc:docMk/>
            <pc:sldMk cId="2647514512" sldId="412"/>
            <ac:spMk id="2" creationId="{E99BBF38-3AC7-F141-75C2-25D38CCE7372}"/>
          </ac:spMkLst>
        </pc:spChg>
        <pc:spChg chg="mod">
          <ac:chgData name="Martin Svejda" userId="S::m.svejda@uwtsd.ac.uk::8cc0682a-1f17-4534-acee-9b898a7be1ec" providerId="AD" clId="Web-{362EA524-3EF9-C9C9-E285-BEE2AA6E0753}" dt="2026-09-04T11:41:57.802" v="259" actId="1076"/>
          <ac:spMkLst>
            <pc:docMk/>
            <pc:sldMk cId="2647514512" sldId="412"/>
            <ac:spMk id="3" creationId="{43BBB8D7-989C-CFA7-9202-A04AAC84437E}"/>
          </ac:spMkLst>
        </pc:spChg>
      </pc:sldChg>
    </pc:docChg>
  </pc:docChgLst>
  <pc:docChgLst>
    <pc:chgData name="Martin Svejda" userId="S::m.svejda@uwtsd.ac.uk::8cc0682a-1f17-4534-acee-9b898a7be1ec" providerId="AD" clId="Web-{00000000-0000-0000-0000-000000000000}"/>
    <pc:docChg chg="modSld">
      <pc:chgData name="Martin Svejda" userId="S::m.svejda@uwtsd.ac.uk::8cc0682a-1f17-4534-acee-9b898a7be1ec" providerId="AD" clId="Web-{00000000-0000-0000-0000-000000000000}" dt="2026-09-04T12:09:37.618" v="162"/>
      <pc:docMkLst>
        <pc:docMk/>
      </pc:docMkLst>
      <pc:sldChg chg="modNotes">
        <pc:chgData name="Martin Svejda" userId="S::m.svejda@uwtsd.ac.uk::8cc0682a-1f17-4534-acee-9b898a7be1ec" providerId="AD" clId="Web-{00000000-0000-0000-0000-000000000000}" dt="2026-09-04T12:04:11.667" v="148"/>
        <pc:sldMkLst>
          <pc:docMk/>
          <pc:sldMk cId="0" sldId="382"/>
        </pc:sldMkLst>
      </pc:sldChg>
      <pc:sldChg chg="modSp modNotes">
        <pc:chgData name="Martin Svejda" userId="S::m.svejda@uwtsd.ac.uk::8cc0682a-1f17-4534-acee-9b898a7be1ec" providerId="AD" clId="Web-{00000000-0000-0000-0000-000000000000}" dt="2026-09-04T11:59:26.862" v="52"/>
        <pc:sldMkLst>
          <pc:docMk/>
          <pc:sldMk cId="3056255659" sldId="410"/>
        </pc:sldMkLst>
        <pc:graphicFrameChg chg="modGraphic">
          <ac:chgData name="Martin Svejda" userId="S::m.svejda@uwtsd.ac.uk::8cc0682a-1f17-4534-acee-9b898a7be1ec" providerId="AD" clId="Web-{00000000-0000-0000-0000-000000000000}" dt="2026-09-04T11:53:34.262" v="26" actId="20577"/>
          <ac:graphicFrameMkLst>
            <pc:docMk/>
            <pc:sldMk cId="3056255659" sldId="410"/>
            <ac:graphicFrameMk id="4" creationId="{2FD17B9D-F541-5CBE-5F30-9B5CD43C0E3A}"/>
          </ac:graphicFrameMkLst>
        </pc:graphicFrameChg>
      </pc:sldChg>
      <pc:sldChg chg="modNotes">
        <pc:chgData name="Martin Svejda" userId="S::m.svejda@uwtsd.ac.uk::8cc0682a-1f17-4534-acee-9b898a7be1ec" providerId="AD" clId="Web-{00000000-0000-0000-0000-000000000000}" dt="2026-09-04T12:09:37.618" v="162"/>
        <pc:sldMkLst>
          <pc:docMk/>
          <pc:sldMk cId="1934655032" sldId="411"/>
        </pc:sldMkLst>
      </pc:sldChg>
      <pc:sldChg chg="modSp">
        <pc:chgData name="Martin Svejda" userId="S::m.svejda@uwtsd.ac.uk::8cc0682a-1f17-4534-acee-9b898a7be1ec" providerId="AD" clId="Web-{00000000-0000-0000-0000-000000000000}" dt="2026-09-04T12:06:11.080" v="154" actId="20577"/>
        <pc:sldMkLst>
          <pc:docMk/>
          <pc:sldMk cId="2647514512" sldId="412"/>
        </pc:sldMkLst>
        <pc:spChg chg="mod">
          <ac:chgData name="Martin Svejda" userId="S::m.svejda@uwtsd.ac.uk::8cc0682a-1f17-4534-acee-9b898a7be1ec" providerId="AD" clId="Web-{00000000-0000-0000-0000-000000000000}" dt="2026-09-04T12:06:11.080" v="154" actId="20577"/>
          <ac:spMkLst>
            <pc:docMk/>
            <pc:sldMk cId="2647514512" sldId="412"/>
            <ac:spMk id="3" creationId="{43BBB8D7-989C-CFA7-9202-A04AAC8443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8F7597-06B1-4058-B538-6B16B0722BA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9B15D01B-2A3F-4E69-A8C9-7891678BC974}">
      <dgm:prSet phldrT="[Text]" phldr="0" custT="1"/>
      <dgm:spPr/>
      <dgm:t>
        <a:bodyPr/>
        <a:lstStyle/>
        <a:p>
          <a:r>
            <a:rPr lang="en-US" sz="1800" b="1" dirty="0">
              <a:latin typeface="Calibri"/>
              <a:ea typeface="Calibri"/>
              <a:cs typeface="Calibri"/>
            </a:rPr>
            <a:t>2019:</a:t>
          </a:r>
          <a:endParaRPr lang="en-US" sz="1800" b="1" dirty="0"/>
        </a:p>
      </dgm:t>
    </dgm:pt>
    <dgm:pt modelId="{234B0275-8E5E-458C-AFB6-FF3F0F14ECE0}" type="parTrans" cxnId="{65F675C8-FC73-4FA1-A7B1-308B7E17C5B4}">
      <dgm:prSet/>
      <dgm:spPr/>
      <dgm:t>
        <a:bodyPr/>
        <a:lstStyle/>
        <a:p>
          <a:endParaRPr lang="en-US"/>
        </a:p>
      </dgm:t>
    </dgm:pt>
    <dgm:pt modelId="{C08AA48E-90F5-497C-AED6-8957D046F85B}" type="sibTrans" cxnId="{65F675C8-FC73-4FA1-A7B1-308B7E17C5B4}">
      <dgm:prSet/>
      <dgm:spPr/>
      <dgm:t>
        <a:bodyPr/>
        <a:lstStyle/>
        <a:p>
          <a:endParaRPr lang="en-US"/>
        </a:p>
      </dgm:t>
    </dgm:pt>
    <dgm:pt modelId="{EA2A4613-9825-4A0E-9D7F-64448CAAF84E}">
      <dgm:prSet phldrT="[Text]" phldr="0" custT="1"/>
      <dgm:spPr/>
      <dgm:t>
        <a:bodyPr/>
        <a:lstStyle/>
        <a:p>
          <a:r>
            <a:rPr lang="en-US" sz="1800" b="1" dirty="0">
              <a:latin typeface="Calibri Light"/>
            </a:rPr>
            <a:t>2022:</a:t>
          </a:r>
          <a:endParaRPr lang="en-US" sz="1800" b="1" dirty="0"/>
        </a:p>
      </dgm:t>
    </dgm:pt>
    <dgm:pt modelId="{E21E8B58-ED64-4356-9792-FA9013876C09}" type="parTrans" cxnId="{A4C2B3A1-0F09-4ACF-80D5-4D3CB869AAE2}">
      <dgm:prSet/>
      <dgm:spPr/>
      <dgm:t>
        <a:bodyPr/>
        <a:lstStyle/>
        <a:p>
          <a:endParaRPr lang="en-US"/>
        </a:p>
      </dgm:t>
    </dgm:pt>
    <dgm:pt modelId="{67EA7181-43F4-4DB1-B188-953B381E09FD}" type="sibTrans" cxnId="{A4C2B3A1-0F09-4ACF-80D5-4D3CB869AAE2}">
      <dgm:prSet/>
      <dgm:spPr/>
      <dgm:t>
        <a:bodyPr/>
        <a:lstStyle/>
        <a:p>
          <a:endParaRPr lang="en-US"/>
        </a:p>
      </dgm:t>
    </dgm:pt>
    <dgm:pt modelId="{698A88B5-0F55-48DF-94B3-96E22D9D4937}">
      <dgm:prSet phldrT="[Text]" phldr="0" custT="1"/>
      <dgm:spPr/>
      <dgm:t>
        <a:bodyPr/>
        <a:lstStyle/>
        <a:p>
          <a:pPr rtl="0"/>
          <a:r>
            <a:rPr lang="en-US" sz="1600" b="1" dirty="0">
              <a:latin typeface="Calibri Light"/>
            </a:rPr>
            <a:t>March 2025:</a:t>
          </a:r>
          <a:endParaRPr lang="en-US" sz="1600" b="1" dirty="0"/>
        </a:p>
      </dgm:t>
    </dgm:pt>
    <dgm:pt modelId="{DF37EC63-06E3-44E8-9F3E-EEF07E72946F}" type="parTrans" cxnId="{7C738370-3498-4E57-BA5E-5ED99CF807A2}">
      <dgm:prSet/>
      <dgm:spPr/>
      <dgm:t>
        <a:bodyPr/>
        <a:lstStyle/>
        <a:p>
          <a:endParaRPr lang="en-US"/>
        </a:p>
      </dgm:t>
    </dgm:pt>
    <dgm:pt modelId="{9C224099-16D9-4F64-A9F7-52975ADCC63D}" type="sibTrans" cxnId="{7C738370-3498-4E57-BA5E-5ED99CF807A2}">
      <dgm:prSet/>
      <dgm:spPr/>
      <dgm:t>
        <a:bodyPr/>
        <a:lstStyle/>
        <a:p>
          <a:endParaRPr lang="en-US"/>
        </a:p>
      </dgm:t>
    </dgm:pt>
    <dgm:pt modelId="{287F9AA0-D824-4F84-9F04-20B48F5610AD}">
      <dgm:prSet phldrT="[Text]" phldr="0" custT="1"/>
      <dgm:spPr/>
      <dgm:t>
        <a:bodyPr/>
        <a:lstStyle/>
        <a:p>
          <a:pPr rtl="0"/>
          <a:r>
            <a:rPr lang="en-US" sz="2200" b="0" dirty="0"/>
            <a:t>Evidence available by the March 2025 target date showed substantial but incomplete progress</a:t>
          </a:r>
          <a:r>
            <a:rPr lang="en-US" sz="2200" b="0" dirty="0">
              <a:latin typeface="Calibri Light"/>
            </a:rPr>
            <a:t> (DHSC &amp; NHS, 2025).</a:t>
          </a:r>
          <a:endParaRPr lang="en-US" sz="2200" b="0" dirty="0"/>
        </a:p>
      </dgm:t>
    </dgm:pt>
    <dgm:pt modelId="{2732CD0D-CE50-47E5-8EEA-28BEC0531B21}" type="parTrans" cxnId="{16236D01-F651-41E7-9B73-22B4BEF95C66}">
      <dgm:prSet/>
      <dgm:spPr/>
      <dgm:t>
        <a:bodyPr/>
        <a:lstStyle/>
        <a:p>
          <a:endParaRPr lang="en-US"/>
        </a:p>
      </dgm:t>
    </dgm:pt>
    <dgm:pt modelId="{26A1C50D-70BF-4F08-B2AA-F7B777D10E69}" type="sibTrans" cxnId="{16236D01-F651-41E7-9B73-22B4BEF95C66}">
      <dgm:prSet/>
      <dgm:spPr/>
      <dgm:t>
        <a:bodyPr/>
        <a:lstStyle/>
        <a:p>
          <a:endParaRPr lang="en-US"/>
        </a:p>
      </dgm:t>
    </dgm:pt>
    <dgm:pt modelId="{B4B5DA47-C047-4C7F-B53B-67986CD4659E}">
      <dgm:prSet phldrT="[Text]" phldr="0" custT="1"/>
      <dgm:spPr/>
      <dgm:t>
        <a:bodyPr/>
        <a:lstStyle/>
        <a:p>
          <a:pPr rtl="0"/>
          <a:r>
            <a:rPr lang="en-US" sz="1500" b="1" dirty="0">
              <a:latin typeface="Calibri"/>
              <a:ea typeface="Calibri"/>
              <a:cs typeface="Calibri"/>
            </a:rPr>
            <a:t>From July 2025:</a:t>
          </a:r>
        </a:p>
      </dgm:t>
    </dgm:pt>
    <dgm:pt modelId="{C3DA35A1-C30C-4477-BC43-25F601C69B94}" type="parTrans" cxnId="{EA01B0C6-DE95-42A1-9C57-B79024ED08F1}">
      <dgm:prSet/>
      <dgm:spPr/>
      <dgm:t>
        <a:bodyPr/>
        <a:lstStyle/>
        <a:p>
          <a:endParaRPr lang="en-US"/>
        </a:p>
      </dgm:t>
    </dgm:pt>
    <dgm:pt modelId="{7CBAC7C2-86A6-4275-B885-FEE1102DFD32}" type="sibTrans" cxnId="{EA01B0C6-DE95-42A1-9C57-B79024ED08F1}">
      <dgm:prSet/>
      <dgm:spPr/>
      <dgm:t>
        <a:bodyPr/>
        <a:lstStyle/>
        <a:p>
          <a:endParaRPr lang="en-US"/>
        </a:p>
      </dgm:t>
    </dgm:pt>
    <dgm:pt modelId="{E8268AB5-AD1E-419B-A821-093569866003}">
      <dgm:prSet phldrT="[Text]" phldr="0"/>
      <dgm:spPr/>
      <dgm:t>
        <a:bodyPr/>
        <a:lstStyle/>
        <a:p>
          <a:pPr algn="l" rtl="0">
            <a:lnSpc>
              <a:spcPct val="90000"/>
            </a:lnSpc>
          </a:pPr>
          <a:r>
            <a:rPr lang="en-US" sz="2000" dirty="0">
              <a:latin typeface="Calibri"/>
              <a:ea typeface="Calibri"/>
              <a:cs typeface="Calibri"/>
            </a:rPr>
            <a:t>The NHS Long Term Plan established the wider direction for digitally enabled care.</a:t>
          </a:r>
        </a:p>
      </dgm:t>
    </dgm:pt>
    <dgm:pt modelId="{A59F4BDE-42AC-489A-A5D1-FCF9E09326D7}" type="parTrans" cxnId="{A47289C9-4D4D-459B-A5B0-1447C8446FB0}">
      <dgm:prSet/>
      <dgm:spPr/>
    </dgm:pt>
    <dgm:pt modelId="{5CFA1583-C4E3-4FF8-91CE-D63B994164A8}" type="sibTrans" cxnId="{A47289C9-4D4D-459B-A5B0-1447C8446FB0}">
      <dgm:prSet/>
      <dgm:spPr/>
    </dgm:pt>
    <dgm:pt modelId="{537B589C-B895-44F6-B15E-BBB00A193D0F}">
      <dgm:prSet phldrT="[Text]" phldr="0"/>
      <dgm:spPr/>
      <dgm:t>
        <a:bodyPr/>
        <a:lstStyle/>
        <a:p>
          <a:pPr algn="l" rtl="0">
            <a:lnSpc>
              <a:spcPct val="90000"/>
            </a:lnSpc>
          </a:pPr>
          <a:r>
            <a:rPr lang="en-US" sz="2000" dirty="0">
              <a:latin typeface="Calibri"/>
              <a:ea typeface="Calibri"/>
              <a:cs typeface="Calibri"/>
            </a:rPr>
            <a:t>The Plan for Digital Health and Social Care set delivery commitments and targets.</a:t>
          </a:r>
        </a:p>
      </dgm:t>
    </dgm:pt>
    <dgm:pt modelId="{3425A290-D4CD-448C-94A2-5260150528BF}" type="parTrans" cxnId="{F111C795-3047-46BD-AADB-25176F58E915}">
      <dgm:prSet/>
      <dgm:spPr/>
    </dgm:pt>
    <dgm:pt modelId="{8BD44956-7773-4674-BB6B-DD6517A279B3}" type="sibTrans" cxnId="{F111C795-3047-46BD-AADB-25176F58E915}">
      <dgm:prSet/>
      <dgm:spPr/>
    </dgm:pt>
    <dgm:pt modelId="{234D8C18-6FEE-4727-919C-9D7052ACB89E}">
      <dgm:prSet phldrT="[Text]" phldr="0"/>
      <dgm:spPr/>
      <dgm:t>
        <a:bodyPr/>
        <a:lstStyle/>
        <a:p>
          <a:pPr rtl="0"/>
          <a:r>
            <a:rPr lang="en-US" dirty="0"/>
            <a:t>The Ten Year Health Plan became the current strategic framework for reform in England.</a:t>
          </a:r>
          <a:endParaRPr lang="en-US" dirty="0">
            <a:latin typeface="Calibri Light"/>
          </a:endParaRPr>
        </a:p>
      </dgm:t>
    </dgm:pt>
    <dgm:pt modelId="{DAED4C97-597B-4520-A25F-AD11828D46FE}" type="parTrans" cxnId="{4B64E913-2BAA-4BC2-B725-9D8C2C5F9042}">
      <dgm:prSet/>
      <dgm:spPr/>
    </dgm:pt>
    <dgm:pt modelId="{ADBA2013-7A37-4FBE-9C09-5C6895911503}" type="sibTrans" cxnId="{4B64E913-2BAA-4BC2-B725-9D8C2C5F9042}">
      <dgm:prSet/>
      <dgm:spPr/>
    </dgm:pt>
    <dgm:pt modelId="{C7696A76-913A-4899-BA0A-EB2CE8122B65}" type="pres">
      <dgm:prSet presAssocID="{168F7597-06B1-4058-B538-6B16B0722BAC}" presName="linearFlow" presStyleCnt="0">
        <dgm:presLayoutVars>
          <dgm:dir/>
          <dgm:animLvl val="lvl"/>
          <dgm:resizeHandles val="exact"/>
        </dgm:presLayoutVars>
      </dgm:prSet>
      <dgm:spPr/>
    </dgm:pt>
    <dgm:pt modelId="{EAF2DF33-B6AE-45F3-BBFF-7C6DB91E014F}" type="pres">
      <dgm:prSet presAssocID="{9B15D01B-2A3F-4E69-A8C9-7891678BC974}" presName="composite" presStyleCnt="0"/>
      <dgm:spPr/>
    </dgm:pt>
    <dgm:pt modelId="{B734D614-0A81-42AC-9A72-348A26D79530}" type="pres">
      <dgm:prSet presAssocID="{9B15D01B-2A3F-4E69-A8C9-7891678BC974}" presName="parentText" presStyleLbl="alignNode1" presStyleIdx="0" presStyleCnt="4">
        <dgm:presLayoutVars>
          <dgm:chMax val="1"/>
          <dgm:bulletEnabled val="1"/>
        </dgm:presLayoutVars>
      </dgm:prSet>
      <dgm:spPr/>
    </dgm:pt>
    <dgm:pt modelId="{48278FE6-17D5-4850-BCE0-34C09540858B}" type="pres">
      <dgm:prSet presAssocID="{9B15D01B-2A3F-4E69-A8C9-7891678BC974}" presName="descendantText" presStyleLbl="alignAcc1" presStyleIdx="0" presStyleCnt="4">
        <dgm:presLayoutVars>
          <dgm:bulletEnabled val="1"/>
        </dgm:presLayoutVars>
      </dgm:prSet>
      <dgm:spPr/>
    </dgm:pt>
    <dgm:pt modelId="{A7342F2F-E8ED-46BF-89AE-77165E2D2878}" type="pres">
      <dgm:prSet presAssocID="{C08AA48E-90F5-497C-AED6-8957D046F85B}" presName="sp" presStyleCnt="0"/>
      <dgm:spPr/>
    </dgm:pt>
    <dgm:pt modelId="{9CF50539-DFCC-4AB3-ABF0-4AC192FC36E0}" type="pres">
      <dgm:prSet presAssocID="{EA2A4613-9825-4A0E-9D7F-64448CAAF84E}" presName="composite" presStyleCnt="0"/>
      <dgm:spPr/>
    </dgm:pt>
    <dgm:pt modelId="{8944A46D-967F-4F9C-9F31-6CCF3F3C8DD1}" type="pres">
      <dgm:prSet presAssocID="{EA2A4613-9825-4A0E-9D7F-64448CAAF84E}" presName="parentText" presStyleLbl="alignNode1" presStyleIdx="1" presStyleCnt="4">
        <dgm:presLayoutVars>
          <dgm:chMax val="1"/>
          <dgm:bulletEnabled val="1"/>
        </dgm:presLayoutVars>
      </dgm:prSet>
      <dgm:spPr/>
    </dgm:pt>
    <dgm:pt modelId="{9DA81FE5-8DAD-4923-835D-4E8E496EB460}" type="pres">
      <dgm:prSet presAssocID="{EA2A4613-9825-4A0E-9D7F-64448CAAF84E}" presName="descendantText" presStyleLbl="alignAcc1" presStyleIdx="1" presStyleCnt="4">
        <dgm:presLayoutVars>
          <dgm:bulletEnabled val="1"/>
        </dgm:presLayoutVars>
      </dgm:prSet>
      <dgm:spPr/>
    </dgm:pt>
    <dgm:pt modelId="{BCFC8858-F2DF-41CE-8E30-CCBCD819099B}" type="pres">
      <dgm:prSet presAssocID="{67EA7181-43F4-4DB1-B188-953B381E09FD}" presName="sp" presStyleCnt="0"/>
      <dgm:spPr/>
    </dgm:pt>
    <dgm:pt modelId="{9A8A2988-1411-4F44-BAEC-C46AAAF9D20B}" type="pres">
      <dgm:prSet presAssocID="{698A88B5-0F55-48DF-94B3-96E22D9D4937}" presName="composite" presStyleCnt="0"/>
      <dgm:spPr/>
    </dgm:pt>
    <dgm:pt modelId="{55E1E9F5-84B8-4C1E-A38A-FBED444B6C7D}" type="pres">
      <dgm:prSet presAssocID="{698A88B5-0F55-48DF-94B3-96E22D9D4937}" presName="parentText" presStyleLbl="alignNode1" presStyleIdx="2" presStyleCnt="4">
        <dgm:presLayoutVars>
          <dgm:chMax val="1"/>
          <dgm:bulletEnabled val="1"/>
        </dgm:presLayoutVars>
      </dgm:prSet>
      <dgm:spPr/>
    </dgm:pt>
    <dgm:pt modelId="{FBB32C07-47D9-49A3-A8EF-8D4D45706D87}" type="pres">
      <dgm:prSet presAssocID="{698A88B5-0F55-48DF-94B3-96E22D9D4937}" presName="descendantText" presStyleLbl="alignAcc1" presStyleIdx="2" presStyleCnt="4">
        <dgm:presLayoutVars>
          <dgm:bulletEnabled val="1"/>
        </dgm:presLayoutVars>
      </dgm:prSet>
      <dgm:spPr/>
    </dgm:pt>
    <dgm:pt modelId="{B651C603-DEF2-4DF0-BCFE-94759D5E2622}" type="pres">
      <dgm:prSet presAssocID="{9C224099-16D9-4F64-A9F7-52975ADCC63D}" presName="sp" presStyleCnt="0"/>
      <dgm:spPr/>
    </dgm:pt>
    <dgm:pt modelId="{A98D1F07-FD92-4EA9-897A-FEDEFAF4307A}" type="pres">
      <dgm:prSet presAssocID="{B4B5DA47-C047-4C7F-B53B-67986CD4659E}" presName="composite" presStyleCnt="0"/>
      <dgm:spPr/>
    </dgm:pt>
    <dgm:pt modelId="{ECAB3A76-2FEF-4F8C-AB3C-51AB3B01245F}" type="pres">
      <dgm:prSet presAssocID="{B4B5DA47-C047-4C7F-B53B-67986CD4659E}" presName="parentText" presStyleLbl="alignNode1" presStyleIdx="3" presStyleCnt="4">
        <dgm:presLayoutVars>
          <dgm:chMax val="1"/>
          <dgm:bulletEnabled val="1"/>
        </dgm:presLayoutVars>
      </dgm:prSet>
      <dgm:spPr/>
    </dgm:pt>
    <dgm:pt modelId="{0FBB3711-04F2-4B3B-8090-98F1BA76EAC8}" type="pres">
      <dgm:prSet presAssocID="{B4B5DA47-C047-4C7F-B53B-67986CD4659E}" presName="descendantText" presStyleLbl="alignAcc1" presStyleIdx="3" presStyleCnt="4">
        <dgm:presLayoutVars>
          <dgm:bulletEnabled val="1"/>
        </dgm:presLayoutVars>
      </dgm:prSet>
      <dgm:spPr/>
    </dgm:pt>
  </dgm:ptLst>
  <dgm:cxnLst>
    <dgm:cxn modelId="{16236D01-F651-41E7-9B73-22B4BEF95C66}" srcId="{698A88B5-0F55-48DF-94B3-96E22D9D4937}" destId="{287F9AA0-D824-4F84-9F04-20B48F5610AD}" srcOrd="0" destOrd="0" parTransId="{2732CD0D-CE50-47E5-8EEA-28BEC0531B21}" sibTransId="{26A1C50D-70BF-4F08-B2AA-F7B777D10E69}"/>
    <dgm:cxn modelId="{4B64E913-2BAA-4BC2-B725-9D8C2C5F9042}" srcId="{B4B5DA47-C047-4C7F-B53B-67986CD4659E}" destId="{234D8C18-6FEE-4727-919C-9D7052ACB89E}" srcOrd="0" destOrd="0" parTransId="{DAED4C97-597B-4520-A25F-AD11828D46FE}" sibTransId="{ADBA2013-7A37-4FBE-9C09-5C6895911503}"/>
    <dgm:cxn modelId="{5FD6F216-3B7E-4CE0-9868-5E5B13FB9213}" type="presOf" srcId="{537B589C-B895-44F6-B15E-BBB00A193D0F}" destId="{9DA81FE5-8DAD-4923-835D-4E8E496EB460}" srcOrd="0" destOrd="0" presId="urn:microsoft.com/office/officeart/2005/8/layout/chevron2"/>
    <dgm:cxn modelId="{633CA041-4EBD-409A-BA0A-F20D97A8C856}" type="presOf" srcId="{287F9AA0-D824-4F84-9F04-20B48F5610AD}" destId="{FBB32C07-47D9-49A3-A8EF-8D4D45706D87}" srcOrd="0" destOrd="0" presId="urn:microsoft.com/office/officeart/2005/8/layout/chevron2"/>
    <dgm:cxn modelId="{023BD762-134B-474B-97E4-A01699B8BDAB}" type="presOf" srcId="{9B15D01B-2A3F-4E69-A8C9-7891678BC974}" destId="{B734D614-0A81-42AC-9A72-348A26D79530}" srcOrd="0" destOrd="0" presId="urn:microsoft.com/office/officeart/2005/8/layout/chevron2"/>
    <dgm:cxn modelId="{71AD8348-CE9F-4AA6-B7DF-03A66654E71A}" type="presOf" srcId="{E8268AB5-AD1E-419B-A821-093569866003}" destId="{48278FE6-17D5-4850-BCE0-34C09540858B}" srcOrd="0" destOrd="0" presId="urn:microsoft.com/office/officeart/2005/8/layout/chevron2"/>
    <dgm:cxn modelId="{B059114E-0AD6-41A7-8C62-6A7C46D836BF}" type="presOf" srcId="{EA2A4613-9825-4A0E-9D7F-64448CAAF84E}" destId="{8944A46D-967F-4F9C-9F31-6CCF3F3C8DD1}" srcOrd="0" destOrd="0" presId="urn:microsoft.com/office/officeart/2005/8/layout/chevron2"/>
    <dgm:cxn modelId="{7C738370-3498-4E57-BA5E-5ED99CF807A2}" srcId="{168F7597-06B1-4058-B538-6B16B0722BAC}" destId="{698A88B5-0F55-48DF-94B3-96E22D9D4937}" srcOrd="2" destOrd="0" parTransId="{DF37EC63-06E3-44E8-9F3E-EEF07E72946F}" sibTransId="{9C224099-16D9-4F64-A9F7-52975ADCC63D}"/>
    <dgm:cxn modelId="{F505A055-B4A7-4823-9B09-E9480B4E1EC7}" type="presOf" srcId="{168F7597-06B1-4058-B538-6B16B0722BAC}" destId="{C7696A76-913A-4899-BA0A-EB2CE8122B65}" srcOrd="0" destOrd="0" presId="urn:microsoft.com/office/officeart/2005/8/layout/chevron2"/>
    <dgm:cxn modelId="{F111C795-3047-46BD-AADB-25176F58E915}" srcId="{EA2A4613-9825-4A0E-9D7F-64448CAAF84E}" destId="{537B589C-B895-44F6-B15E-BBB00A193D0F}" srcOrd="0" destOrd="0" parTransId="{3425A290-D4CD-448C-94A2-5260150528BF}" sibTransId="{8BD44956-7773-4674-BB6B-DD6517A279B3}"/>
    <dgm:cxn modelId="{A4C2B3A1-0F09-4ACF-80D5-4D3CB869AAE2}" srcId="{168F7597-06B1-4058-B538-6B16B0722BAC}" destId="{EA2A4613-9825-4A0E-9D7F-64448CAAF84E}" srcOrd="1" destOrd="0" parTransId="{E21E8B58-ED64-4356-9792-FA9013876C09}" sibTransId="{67EA7181-43F4-4DB1-B188-953B381E09FD}"/>
    <dgm:cxn modelId="{C992E2A5-B096-4B93-BF76-336EF2A70EDC}" type="presOf" srcId="{698A88B5-0F55-48DF-94B3-96E22D9D4937}" destId="{55E1E9F5-84B8-4C1E-A38A-FBED444B6C7D}" srcOrd="0" destOrd="0" presId="urn:microsoft.com/office/officeart/2005/8/layout/chevron2"/>
    <dgm:cxn modelId="{EA01B0C6-DE95-42A1-9C57-B79024ED08F1}" srcId="{168F7597-06B1-4058-B538-6B16B0722BAC}" destId="{B4B5DA47-C047-4C7F-B53B-67986CD4659E}" srcOrd="3" destOrd="0" parTransId="{C3DA35A1-C30C-4477-BC43-25F601C69B94}" sibTransId="{7CBAC7C2-86A6-4275-B885-FEE1102DFD32}"/>
    <dgm:cxn modelId="{65F675C8-FC73-4FA1-A7B1-308B7E17C5B4}" srcId="{168F7597-06B1-4058-B538-6B16B0722BAC}" destId="{9B15D01B-2A3F-4E69-A8C9-7891678BC974}" srcOrd="0" destOrd="0" parTransId="{234B0275-8E5E-458C-AFB6-FF3F0F14ECE0}" sibTransId="{C08AA48E-90F5-497C-AED6-8957D046F85B}"/>
    <dgm:cxn modelId="{A47289C9-4D4D-459B-A5B0-1447C8446FB0}" srcId="{9B15D01B-2A3F-4E69-A8C9-7891678BC974}" destId="{E8268AB5-AD1E-419B-A821-093569866003}" srcOrd="0" destOrd="0" parTransId="{A59F4BDE-42AC-489A-A5D1-FCF9E09326D7}" sibTransId="{5CFA1583-C4E3-4FF8-91CE-D63B994164A8}"/>
    <dgm:cxn modelId="{57A299D4-1875-4601-85B2-836FC9EF46FE}" type="presOf" srcId="{234D8C18-6FEE-4727-919C-9D7052ACB89E}" destId="{0FBB3711-04F2-4B3B-8090-98F1BA76EAC8}" srcOrd="0" destOrd="0" presId="urn:microsoft.com/office/officeart/2005/8/layout/chevron2"/>
    <dgm:cxn modelId="{5DEB8CF1-B7C4-4642-8AF2-6BDE1374B919}" type="presOf" srcId="{B4B5DA47-C047-4C7F-B53B-67986CD4659E}" destId="{ECAB3A76-2FEF-4F8C-AB3C-51AB3B01245F}" srcOrd="0" destOrd="0" presId="urn:microsoft.com/office/officeart/2005/8/layout/chevron2"/>
    <dgm:cxn modelId="{DF710752-A6AC-4F17-86B2-9B017C5ABD63}" type="presParOf" srcId="{C7696A76-913A-4899-BA0A-EB2CE8122B65}" destId="{EAF2DF33-B6AE-45F3-BBFF-7C6DB91E014F}" srcOrd="0" destOrd="0" presId="urn:microsoft.com/office/officeart/2005/8/layout/chevron2"/>
    <dgm:cxn modelId="{337EE1DC-A788-4D20-8C0C-A07759FF713C}" type="presParOf" srcId="{EAF2DF33-B6AE-45F3-BBFF-7C6DB91E014F}" destId="{B734D614-0A81-42AC-9A72-348A26D79530}" srcOrd="0" destOrd="0" presId="urn:microsoft.com/office/officeart/2005/8/layout/chevron2"/>
    <dgm:cxn modelId="{63550DC0-974B-4320-9E46-BA5D8C745005}" type="presParOf" srcId="{EAF2DF33-B6AE-45F3-BBFF-7C6DB91E014F}" destId="{48278FE6-17D5-4850-BCE0-34C09540858B}" srcOrd="1" destOrd="0" presId="urn:microsoft.com/office/officeart/2005/8/layout/chevron2"/>
    <dgm:cxn modelId="{0956CD11-B064-467A-AACF-161BF2317AFA}" type="presParOf" srcId="{C7696A76-913A-4899-BA0A-EB2CE8122B65}" destId="{A7342F2F-E8ED-46BF-89AE-77165E2D2878}" srcOrd="1" destOrd="0" presId="urn:microsoft.com/office/officeart/2005/8/layout/chevron2"/>
    <dgm:cxn modelId="{ECCFFF9E-68B1-49D7-ADEB-F6A229476579}" type="presParOf" srcId="{C7696A76-913A-4899-BA0A-EB2CE8122B65}" destId="{9CF50539-DFCC-4AB3-ABF0-4AC192FC36E0}" srcOrd="2" destOrd="0" presId="urn:microsoft.com/office/officeart/2005/8/layout/chevron2"/>
    <dgm:cxn modelId="{E06D517C-9FC6-4042-8834-D1C27C67E96D}" type="presParOf" srcId="{9CF50539-DFCC-4AB3-ABF0-4AC192FC36E0}" destId="{8944A46D-967F-4F9C-9F31-6CCF3F3C8DD1}" srcOrd="0" destOrd="0" presId="urn:microsoft.com/office/officeart/2005/8/layout/chevron2"/>
    <dgm:cxn modelId="{7721640D-4C6B-43FF-A505-99FFCBBC2DFF}" type="presParOf" srcId="{9CF50539-DFCC-4AB3-ABF0-4AC192FC36E0}" destId="{9DA81FE5-8DAD-4923-835D-4E8E496EB460}" srcOrd="1" destOrd="0" presId="urn:microsoft.com/office/officeart/2005/8/layout/chevron2"/>
    <dgm:cxn modelId="{3DBD9A8E-9DE2-498B-B50D-A2AE0F9EDF54}" type="presParOf" srcId="{C7696A76-913A-4899-BA0A-EB2CE8122B65}" destId="{BCFC8858-F2DF-41CE-8E30-CCBCD819099B}" srcOrd="3" destOrd="0" presId="urn:microsoft.com/office/officeart/2005/8/layout/chevron2"/>
    <dgm:cxn modelId="{4C3381ED-5B33-4B94-A39A-54FA073B72C5}" type="presParOf" srcId="{C7696A76-913A-4899-BA0A-EB2CE8122B65}" destId="{9A8A2988-1411-4F44-BAEC-C46AAAF9D20B}" srcOrd="4" destOrd="0" presId="urn:microsoft.com/office/officeart/2005/8/layout/chevron2"/>
    <dgm:cxn modelId="{69BBDC45-2B23-46AD-AEA1-896EF066DA82}" type="presParOf" srcId="{9A8A2988-1411-4F44-BAEC-C46AAAF9D20B}" destId="{55E1E9F5-84B8-4C1E-A38A-FBED444B6C7D}" srcOrd="0" destOrd="0" presId="urn:microsoft.com/office/officeart/2005/8/layout/chevron2"/>
    <dgm:cxn modelId="{C9E40CE5-847E-4585-B805-313EC3282370}" type="presParOf" srcId="{9A8A2988-1411-4F44-BAEC-C46AAAF9D20B}" destId="{FBB32C07-47D9-49A3-A8EF-8D4D45706D87}" srcOrd="1" destOrd="0" presId="urn:microsoft.com/office/officeart/2005/8/layout/chevron2"/>
    <dgm:cxn modelId="{4E392530-9258-4F15-96A5-A9F9728BF866}" type="presParOf" srcId="{C7696A76-913A-4899-BA0A-EB2CE8122B65}" destId="{B651C603-DEF2-4DF0-BCFE-94759D5E2622}" srcOrd="5" destOrd="0" presId="urn:microsoft.com/office/officeart/2005/8/layout/chevron2"/>
    <dgm:cxn modelId="{7E2F2BB2-2548-4D15-B64A-53E848C6761D}" type="presParOf" srcId="{C7696A76-913A-4899-BA0A-EB2CE8122B65}" destId="{A98D1F07-FD92-4EA9-897A-FEDEFAF4307A}" srcOrd="6" destOrd="0" presId="urn:microsoft.com/office/officeart/2005/8/layout/chevron2"/>
    <dgm:cxn modelId="{A9FC9C77-6404-4E9B-BE53-2B1C0085CC8B}" type="presParOf" srcId="{A98D1F07-FD92-4EA9-897A-FEDEFAF4307A}" destId="{ECAB3A76-2FEF-4F8C-AB3C-51AB3B01245F}" srcOrd="0" destOrd="0" presId="urn:microsoft.com/office/officeart/2005/8/layout/chevron2"/>
    <dgm:cxn modelId="{71D87A28-DDEA-49DC-B3A0-FBDEE370131C}" type="presParOf" srcId="{A98D1F07-FD92-4EA9-897A-FEDEFAF4307A}" destId="{0FBB3711-04F2-4B3B-8090-98F1BA76EAC8}"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4D614-0A81-42AC-9A72-348A26D79530}">
      <dsp:nvSpPr>
        <dsp:cNvPr id="0" name=""/>
        <dsp:cNvSpPr/>
      </dsp:nvSpPr>
      <dsp:spPr>
        <a:xfrm rot="5400000">
          <a:off x="-170542" y="174218"/>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Calibri"/>
              <a:ea typeface="Calibri"/>
              <a:cs typeface="Calibri"/>
            </a:rPr>
            <a:t>2019:</a:t>
          </a:r>
          <a:endParaRPr lang="en-US" sz="1800" b="1" kern="1200" dirty="0"/>
        </a:p>
      </dsp:txBody>
      <dsp:txXfrm rot="-5400000">
        <a:off x="2" y="401609"/>
        <a:ext cx="795867" cy="341086"/>
      </dsp:txXfrm>
    </dsp:sp>
    <dsp:sp modelId="{48278FE6-17D5-4850-BCE0-34C09540858B}">
      <dsp:nvSpPr>
        <dsp:cNvPr id="0" name=""/>
        <dsp:cNvSpPr/>
      </dsp:nvSpPr>
      <dsp:spPr>
        <a:xfrm rot="5400000">
          <a:off x="5326383" y="-4526840"/>
          <a:ext cx="739019"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kern="1200" dirty="0">
              <a:latin typeface="Calibri"/>
              <a:ea typeface="Calibri"/>
              <a:cs typeface="Calibri"/>
            </a:rPr>
            <a:t>The NHS Long Term Plan established the wider direction for digitally enabled care.</a:t>
          </a:r>
        </a:p>
      </dsp:txBody>
      <dsp:txXfrm rot="-5400000">
        <a:off x="795867" y="39752"/>
        <a:ext cx="9763975" cy="666867"/>
      </dsp:txXfrm>
    </dsp:sp>
    <dsp:sp modelId="{8944A46D-967F-4F9C-9F31-6CCF3F3C8DD1}">
      <dsp:nvSpPr>
        <dsp:cNvPr id="0" name=""/>
        <dsp:cNvSpPr/>
      </dsp:nvSpPr>
      <dsp:spPr>
        <a:xfrm rot="5400000">
          <a:off x="-170542" y="1163010"/>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Calibri Light"/>
            </a:rPr>
            <a:t>2022:</a:t>
          </a:r>
          <a:endParaRPr lang="en-US" sz="1800" b="1" kern="1200" dirty="0"/>
        </a:p>
      </dsp:txBody>
      <dsp:txXfrm rot="-5400000">
        <a:off x="2" y="1390401"/>
        <a:ext cx="795867" cy="341086"/>
      </dsp:txXfrm>
    </dsp:sp>
    <dsp:sp modelId="{9DA81FE5-8DAD-4923-835D-4E8E496EB460}">
      <dsp:nvSpPr>
        <dsp:cNvPr id="0" name=""/>
        <dsp:cNvSpPr/>
      </dsp:nvSpPr>
      <dsp:spPr>
        <a:xfrm rot="5400000">
          <a:off x="5326383" y="-3538048"/>
          <a:ext cx="739019"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kern="1200" dirty="0">
              <a:latin typeface="Calibri"/>
              <a:ea typeface="Calibri"/>
              <a:cs typeface="Calibri"/>
            </a:rPr>
            <a:t>The Plan for Digital Health and Social Care set delivery commitments and targets.</a:t>
          </a:r>
        </a:p>
      </dsp:txBody>
      <dsp:txXfrm rot="-5400000">
        <a:off x="795867" y="1028544"/>
        <a:ext cx="9763975" cy="666867"/>
      </dsp:txXfrm>
    </dsp:sp>
    <dsp:sp modelId="{55E1E9F5-84B8-4C1E-A38A-FBED444B6C7D}">
      <dsp:nvSpPr>
        <dsp:cNvPr id="0" name=""/>
        <dsp:cNvSpPr/>
      </dsp:nvSpPr>
      <dsp:spPr>
        <a:xfrm rot="5400000">
          <a:off x="-170542" y="2151802"/>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b="1" kern="1200" dirty="0">
              <a:latin typeface="Calibri Light"/>
            </a:rPr>
            <a:t>March 2025:</a:t>
          </a:r>
          <a:endParaRPr lang="en-US" sz="1600" b="1" kern="1200" dirty="0"/>
        </a:p>
      </dsp:txBody>
      <dsp:txXfrm rot="-5400000">
        <a:off x="2" y="2379193"/>
        <a:ext cx="795867" cy="341086"/>
      </dsp:txXfrm>
    </dsp:sp>
    <dsp:sp modelId="{FBB32C07-47D9-49A3-A8EF-8D4D45706D87}">
      <dsp:nvSpPr>
        <dsp:cNvPr id="0" name=""/>
        <dsp:cNvSpPr/>
      </dsp:nvSpPr>
      <dsp:spPr>
        <a:xfrm rot="5400000">
          <a:off x="5326189" y="-2549061"/>
          <a:ext cx="739408"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b="0" kern="1200" dirty="0"/>
            <a:t>Evidence available by the March 2025 target date showed substantial but incomplete progress</a:t>
          </a:r>
          <a:r>
            <a:rPr lang="en-US" sz="2200" b="0" kern="1200" dirty="0">
              <a:latin typeface="Calibri Light"/>
            </a:rPr>
            <a:t> (DHSC &amp; NHS, 2025).</a:t>
          </a:r>
          <a:endParaRPr lang="en-US" sz="2200" b="0" kern="1200" dirty="0"/>
        </a:p>
      </dsp:txBody>
      <dsp:txXfrm rot="-5400000">
        <a:off x="795868" y="2017355"/>
        <a:ext cx="9763956" cy="667218"/>
      </dsp:txXfrm>
    </dsp:sp>
    <dsp:sp modelId="{ECAB3A76-2FEF-4F8C-AB3C-51AB3B01245F}">
      <dsp:nvSpPr>
        <dsp:cNvPr id="0" name=""/>
        <dsp:cNvSpPr/>
      </dsp:nvSpPr>
      <dsp:spPr>
        <a:xfrm rot="5400000">
          <a:off x="-170542" y="3140594"/>
          <a:ext cx="1136953" cy="79586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Calibri"/>
              <a:ea typeface="Calibri"/>
              <a:cs typeface="Calibri"/>
            </a:rPr>
            <a:t>From July 2025:</a:t>
          </a:r>
        </a:p>
      </dsp:txBody>
      <dsp:txXfrm rot="-5400000">
        <a:off x="2" y="3367985"/>
        <a:ext cx="795867" cy="341086"/>
      </dsp:txXfrm>
    </dsp:sp>
    <dsp:sp modelId="{0FBB3711-04F2-4B3B-8090-98F1BA76EAC8}">
      <dsp:nvSpPr>
        <dsp:cNvPr id="0" name=""/>
        <dsp:cNvSpPr/>
      </dsp:nvSpPr>
      <dsp:spPr>
        <a:xfrm rot="5400000">
          <a:off x="5326383" y="-1560464"/>
          <a:ext cx="739019" cy="980005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US" sz="2200" kern="1200" dirty="0"/>
            <a:t>The Ten Year Health Plan became the current strategic framework for reform in England.</a:t>
          </a:r>
          <a:endParaRPr lang="en-US" sz="2200" kern="1200" dirty="0">
            <a:latin typeface="Calibri Light"/>
          </a:endParaRPr>
        </a:p>
      </dsp:txBody>
      <dsp:txXfrm rot="-5400000">
        <a:off x="795867" y="3006128"/>
        <a:ext cx="9763975" cy="6668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rPr lang="en-US"/>
              <a:t>9/4/2026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US"/>
              <a:t>3</a:t>
            </a:fld>
            <a:endParaRPr lang="en-US"/>
          </a:p>
        </p:txBody>
      </p:sp>
    </p:spTree>
    <p:extLst>
      <p:ext uri="{BB962C8B-B14F-4D97-AF65-F5344CB8AC3E}">
        <p14:creationId xmlns:p14="http://schemas.microsoft.com/office/powerpoint/2010/main" val="4124454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US"/>
              <a:t>13</a:t>
            </a:fld>
            <a:endParaRPr lang="en-US"/>
          </a:p>
        </p:txBody>
      </p:sp>
    </p:spTree>
    <p:extLst>
      <p:ext uri="{BB962C8B-B14F-4D97-AF65-F5344CB8AC3E}">
        <p14:creationId xmlns:p14="http://schemas.microsoft.com/office/powerpoint/2010/main" val="4689700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a typeface="Calibri"/>
                <a:cs typeface="Calibri"/>
              </a:rPr>
              <a:t>You could…</a:t>
            </a:r>
            <a:endParaRPr lang="en-US"/>
          </a:p>
          <a:p>
            <a:pPr marL="171450" indent="-171450">
              <a:buChar char="•"/>
            </a:pPr>
            <a:r>
              <a:rPr lang="en-GB" dirty="0">
                <a:ea typeface="Calibri"/>
                <a:cs typeface="Calibri"/>
              </a:rPr>
              <a:t>Allocate each group one question to start with.</a:t>
            </a:r>
            <a:endParaRPr lang="en-GB"/>
          </a:p>
          <a:p>
            <a:pPr marL="171450" indent="-171450">
              <a:buChar char="•"/>
            </a:pPr>
            <a:r>
              <a:rPr lang="en-GB" dirty="0">
                <a:ea typeface="Calibri"/>
                <a:cs typeface="Calibri"/>
              </a:rPr>
              <a:t>Rotate so groups tackle different questions if time allows.</a:t>
            </a:r>
            <a:endParaRPr lang="en-GB"/>
          </a:p>
          <a:p>
            <a:pPr marL="171450" indent="-171450">
              <a:buChar char="•"/>
            </a:pPr>
            <a:r>
              <a:rPr lang="en-GB" dirty="0">
                <a:ea typeface="Calibri"/>
                <a:cs typeface="Calibri"/>
              </a:rPr>
              <a:t>Encourage students to give </a:t>
            </a:r>
            <a:r>
              <a:rPr lang="en-GB" b="1" dirty="0">
                <a:ea typeface="Calibri"/>
                <a:cs typeface="Calibri"/>
              </a:rPr>
              <a:t>examples</a:t>
            </a:r>
            <a:r>
              <a:rPr lang="en-GB" dirty="0">
                <a:ea typeface="Calibri"/>
                <a:cs typeface="Calibri"/>
              </a:rPr>
              <a:t> (e.g., electronic prescribing, video GP consultations, digital care plans).</a:t>
            </a:r>
            <a:endParaRPr lang="en-GB"/>
          </a:p>
          <a:p>
            <a:pPr marL="171450" indent="-171450">
              <a:buChar char="•"/>
            </a:pPr>
            <a:r>
              <a:rPr lang="en-GB" dirty="0">
                <a:ea typeface="Calibri"/>
                <a:cs typeface="Calibri"/>
              </a:rPr>
              <a:t>Wrap up by linking their ideas back to the </a:t>
            </a:r>
            <a:r>
              <a:rPr lang="en-GB" i="1" dirty="0">
                <a:ea typeface="Calibri"/>
                <a:cs typeface="Calibri"/>
              </a:rPr>
              <a:t>government’s digital plan</a:t>
            </a:r>
            <a:r>
              <a:rPr lang="en-GB" dirty="0">
                <a:ea typeface="Calibri"/>
                <a:cs typeface="Calibri"/>
              </a:rPr>
              <a:t> (March 2025 targets).</a:t>
            </a:r>
            <a:endParaRPr lang="en-GB"/>
          </a:p>
          <a:p>
            <a:pPr marL="0" indent="0">
              <a:buFontTx/>
              <a:buNone/>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1"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b="0" i="0" dirty="0">
              <a:solidFill>
                <a:srgbClr val="000000"/>
              </a:solidFill>
              <a:effectLst/>
              <a:latin typeface="Calibri"/>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1"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Pdf copies available on Moodle week 2</a:t>
            </a:r>
          </a:p>
          <a:p>
            <a:endParaRPr lang="en-GB" dirty="0"/>
          </a:p>
          <a:p>
            <a:r>
              <a:rPr lang="en-GB" dirty="0"/>
              <a:t>Online accessible copies - https://www.digitalcarehub.co.uk/resource/data-security-audit-checklist/ </a:t>
            </a:r>
          </a:p>
          <a:p>
            <a:r>
              <a:rPr lang="en-GB" dirty="0"/>
              <a:t>https://www.digitalcarehub.co.uk/resource/data-protection-policy-template/ </a:t>
            </a:r>
          </a:p>
        </p:txBody>
      </p:sp>
      <p:sp>
        <p:nvSpPr>
          <p:cNvPr id="4" name="Slide Number Placeholder 3"/>
          <p:cNvSpPr>
            <a:spLocks noGrp="1"/>
          </p:cNvSpPr>
          <p:nvPr>
            <p:ph type="sldNum" sz="quarter" idx="5"/>
          </p:nvPr>
        </p:nvSpPr>
        <p:spPr/>
        <p:txBody>
          <a:bodyPr/>
          <a:lstStyle/>
          <a:p>
            <a:fld id="{3D4C67B5-F292-4576-8BF8-36D135D4AF60}" type="slidenum">
              <a:rPr lang="en-GB" smtClean="0"/>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https://www.youtube.com/watch?v=kp2LfP25EoE </a:t>
            </a:r>
          </a:p>
        </p:txBody>
      </p:sp>
      <p:sp>
        <p:nvSpPr>
          <p:cNvPr id="4" name="Slide Number Placeholder 3"/>
          <p:cNvSpPr>
            <a:spLocks noGrp="1"/>
          </p:cNvSpPr>
          <p:nvPr>
            <p:ph type="sldNum" sz="quarter" idx="5"/>
          </p:nvPr>
        </p:nvSpPr>
        <p:spPr/>
        <p:txBody>
          <a:bodyPr/>
          <a:lstStyle/>
          <a:p>
            <a:fld id="{3D4C67B5-F292-4576-8BF8-36D135D4AF60}" type="slidenum">
              <a:rPr lang="en-GB" smtClean="0"/>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28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GB" smtClean="0"/>
              <a:t>30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buNone/>
            </a:pPr>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32</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34</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35</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ea typeface="Calibri" panose="020F0502020204030204"/>
                <a:cs typeface="Calibri" panose="020F0502020204030204"/>
              </a:rPr>
              <a:t>The UWTSD Library offers a wide range of </a:t>
            </a:r>
            <a:r>
              <a:rPr lang="en-GB" b="1" dirty="0" err="1">
                <a:ea typeface="Calibri" panose="020F0502020204030204"/>
                <a:cs typeface="Calibri" panose="020F0502020204030204"/>
              </a:rPr>
              <a:t>InfoSkills</a:t>
            </a:r>
            <a:r>
              <a:rPr lang="en-GB" b="1" dirty="0">
                <a:ea typeface="Calibri" panose="020F0502020204030204"/>
                <a:cs typeface="Calibri" panose="020F0502020204030204"/>
              </a:rPr>
              <a:t> courses</a:t>
            </a:r>
            <a:r>
              <a:rPr lang="en-GB" dirty="0">
                <a:ea typeface="Calibri" panose="020F0502020204030204"/>
                <a:cs typeface="Calibri" panose="020F0502020204030204"/>
              </a:rPr>
              <a:t> to support students’ study skills, research, and academic writing.</a:t>
            </a:r>
            <a:endParaRPr lang="en-US"/>
          </a:p>
          <a:p>
            <a:pPr marL="171450" indent="-171450">
              <a:buFont typeface="Arial" panose="020B0604020202020204" pitchFamily="34" charset="0"/>
              <a:buChar char="•"/>
            </a:pPr>
            <a:r>
              <a:rPr lang="en-GB" dirty="0">
                <a:ea typeface="Calibri" panose="020F0502020204030204"/>
                <a:cs typeface="Calibri" panose="020F0502020204030204"/>
              </a:rPr>
              <a:t>Topics include: finding and evaluating information, referencing, copyright, managing your online presence, and research-specific skills.</a:t>
            </a:r>
            <a:endParaRPr lang="en-GB"/>
          </a:p>
          <a:p>
            <a:pPr marL="171450" indent="-171450">
              <a:buFont typeface="Arial" panose="020B0604020202020204" pitchFamily="34" charset="0"/>
              <a:buChar char="•"/>
            </a:pPr>
            <a:r>
              <a:rPr lang="en-GB" dirty="0">
                <a:ea typeface="Calibri" panose="020F0502020204030204"/>
                <a:cs typeface="Calibri" panose="020F0502020204030204"/>
              </a:rPr>
              <a:t>These resources are designed to be </a:t>
            </a:r>
            <a:r>
              <a:rPr lang="en-GB" b="1" dirty="0">
                <a:ea typeface="Calibri" panose="020F0502020204030204"/>
                <a:cs typeface="Calibri" panose="020F0502020204030204"/>
              </a:rPr>
              <a:t>flexible and self-paced</a:t>
            </a:r>
            <a:r>
              <a:rPr lang="en-GB" dirty="0">
                <a:ea typeface="Calibri" panose="020F0502020204030204"/>
                <a:cs typeface="Calibri" panose="020F0502020204030204"/>
              </a:rPr>
              <a:t>, so students can work through them at their own convenience.</a:t>
            </a:r>
            <a:endParaRPr lang="en-GB"/>
          </a:p>
          <a:p>
            <a:pPr marL="171450" indent="-171450">
              <a:buFont typeface="Arial" panose="020B0604020202020204" pitchFamily="34" charset="0"/>
              <a:buChar char="•"/>
            </a:pPr>
            <a:r>
              <a:rPr lang="en-GB" dirty="0">
                <a:ea typeface="Calibri" panose="020F0502020204030204"/>
                <a:cs typeface="Calibri" panose="020F0502020204030204"/>
              </a:rPr>
              <a:t>Academic Liaison Librarians are also available to provide </a:t>
            </a:r>
            <a:r>
              <a:rPr lang="en-GB" b="1" dirty="0">
                <a:ea typeface="Calibri" panose="020F0502020204030204"/>
                <a:cs typeface="Calibri" panose="020F0502020204030204"/>
              </a:rPr>
              <a:t>1:1 support</a:t>
            </a:r>
            <a:r>
              <a:rPr lang="en-GB" dirty="0">
                <a:ea typeface="Calibri" panose="020F0502020204030204"/>
                <a:cs typeface="Calibri" panose="020F0502020204030204"/>
              </a:rPr>
              <a:t> or group workshops.</a:t>
            </a:r>
            <a:endParaRPr lang="en-GB"/>
          </a:p>
          <a:p>
            <a:pPr marL="171450" indent="-171450">
              <a:buFont typeface="Arial" panose="020B0604020202020204" pitchFamily="34" charset="0"/>
              <a:buChar char="•"/>
            </a:pPr>
            <a:r>
              <a:rPr lang="en-GB" dirty="0">
                <a:ea typeface="Calibri" panose="020F0502020204030204"/>
                <a:cs typeface="Calibri" panose="020F0502020204030204"/>
              </a:rPr>
              <a:t>Encourage students to use these services early in their studies to strengthen their academic writing, referencing, and critical thinking.</a:t>
            </a:r>
            <a:endParaRPr lang="en-GB"/>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D4C67B5-F292-4576-8BF8-36D135D4AF60}" type="slidenum">
              <a:rPr lang="en-US"/>
              <a:t>36</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p:cNvPicPr>
            <a:picLocks noChangeAspect="1"/>
          </p:cNvPicPr>
          <p:nvPr userDrawn="1"/>
        </p:nvPicPr>
        <p:blipFill>
          <a:blip r:embed="rId2"/>
          <a:stretch>
            <a:fillRect/>
          </a:stretch>
        </p:blipFill>
        <p:spPr>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p:cNvPicPr>
            <a:picLocks noChangeAspect="1"/>
          </p:cNvPicPr>
          <p:nvPr userDrawn="1"/>
        </p:nvPicPr>
        <p:blipFill>
          <a:blip r:embed="rId2"/>
          <a:stretch>
            <a:fillRect/>
          </a:stretch>
        </p:blipFill>
        <p:spPr>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p:cNvPicPr>
            <a:picLocks noChangeAspect="1"/>
          </p:cNvPicPr>
          <p:nvPr userDrawn="1"/>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p:cNvPicPr>
            <a:picLocks noChangeAspect="1"/>
          </p:cNvPicPr>
          <p:nvPr userDrawn="1"/>
        </p:nvPicPr>
        <p:blipFill>
          <a:blip r:embed="rId7"/>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p:cNvPicPr>
            <a:picLocks noChangeAspect="1"/>
          </p:cNvPicPr>
          <p:nvPr userDrawn="1"/>
        </p:nvPicPr>
        <p:blipFill>
          <a:blip r:embed="rId9"/>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p:cNvPicPr>
            <a:picLocks noChangeAspect="1"/>
          </p:cNvPicPr>
          <p:nvPr userDrawn="1"/>
        </p:nvPicPr>
        <p:blipFill>
          <a:blip r:embed="rId4"/>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30.png"/><Relationship Id="rId5" Type="http://schemas.openxmlformats.org/officeDocument/2006/relationships/image" Target="../media/image33.png"/><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notesSlide" Target="../notesSlides/notesSlide19.xml"/><Relationship Id="rId1" Type="http://schemas.openxmlformats.org/officeDocument/2006/relationships/slideLayout" Target="../slideLayouts/slideLayout20.xml"/><Relationship Id="rId5" Type="http://schemas.openxmlformats.org/officeDocument/2006/relationships/image" Target="../media/image37.png"/><Relationship Id="rId4" Type="http://schemas.openxmlformats.org/officeDocument/2006/relationships/image" Target="../media/image40.sv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microsoft.com/office/2007/relationships/media" Target="https://www.youtube.com/embed/LXlbdUQPmW8?feature=oembed" TargetMode="External"/><Relationship Id="rId1" Type="http://schemas.openxmlformats.org/officeDocument/2006/relationships/video" Target="NULL" TargetMode="External"/><Relationship Id="rId5" Type="http://schemas.openxmlformats.org/officeDocument/2006/relationships/image" Target="../media/image41.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16.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microsoft.com/office/2007/relationships/media" Target="https://www.youtube.com/embed/Q5sgNMfI96Y?feature=oembed" TargetMode="External"/><Relationship Id="rId1" Type="http://schemas.openxmlformats.org/officeDocument/2006/relationships/video" Target="NULL" TargetMode="External"/><Relationship Id="rId5" Type="http://schemas.openxmlformats.org/officeDocument/2006/relationships/image" Target="../media/image37.png"/><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20.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16.xml"/><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microsoft.com/office/2007/relationships/media" Target="https://www.youtube.com/embed/kp2LfP25EoE?feature=oembed" TargetMode="External"/><Relationship Id="rId1" Type="http://schemas.openxmlformats.org/officeDocument/2006/relationships/video" Target="NULL" TargetMode="External"/><Relationship Id="rId6" Type="http://schemas.openxmlformats.org/officeDocument/2006/relationships/image" Target="../media/image37.png"/><Relationship Id="rId5" Type="http://schemas.openxmlformats.org/officeDocument/2006/relationships/image" Target="../media/image50.jpe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notesSlide" Target="../notesSlides/notesSlide28.xml"/><Relationship Id="rId1" Type="http://schemas.openxmlformats.org/officeDocument/2006/relationships/slideLayout" Target="../slideLayouts/slideLayout15.xml"/><Relationship Id="rId6" Type="http://schemas.openxmlformats.org/officeDocument/2006/relationships/image" Target="../media/image37.png"/><Relationship Id="rId5" Type="http://schemas.openxmlformats.org/officeDocument/2006/relationships/image" Target="../media/image54.svg"/><Relationship Id="rId4" Type="http://schemas.openxmlformats.org/officeDocument/2006/relationships/image" Target="../media/image53.svg"/></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9.xml"/><Relationship Id="rId1" Type="http://schemas.openxmlformats.org/officeDocument/2006/relationships/slideLayout" Target="../slideLayouts/slideLayout19.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5.xml"/><Relationship Id="rId1" Type="http://schemas.openxmlformats.org/officeDocument/2006/relationships/slideLayout" Target="../slideLayouts/slideLayout17.xml"/><Relationship Id="rId6" Type="http://schemas.openxmlformats.org/officeDocument/2006/relationships/hyperlink" Target="https://eur01.safelinks.protection.outlook.com/?url=https%3A%2F%2Fdigitalservices.uwtsd.ac.uk%2Flibrary%2F&amp;data=05%7C02%7Cj.davies1%40uwtsd.ac.uk%7Cd7ebb4e27ecb4ac554b408ddeae90194%7C4e0f11f9046e45059cb8db2152311e21%7C0%7C0%7C638925008714285584%7CUnknown%7CTWFpbGZsb3d8eyJFbXB0eU1hcGkiOnRydWUsIlYiOiIwLjAuMDAwMCIsIlAiOiJXaW4zMiIsIkFOIjoiTWFpbCIsIldUIjoyfQ%3D%3D%7C0%7C%7C%7C&amp;sdata=wyAc4%2BT%2BcnclNV8iW4VKi%2BFzw8d%2F8IjXXAT0hbPzw0s%3D&amp;reserved=0" TargetMode="External"/><Relationship Id="rId5" Type="http://schemas.openxmlformats.org/officeDocument/2006/relationships/image" Target="../media/image58.jpeg"/><Relationship Id="rId4" Type="http://schemas.openxmlformats.org/officeDocument/2006/relationships/hyperlink" Target="https://moodle.uwtsd.ac.uk/course/view.php?id=11455"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publications/digital-working-in-adult-social-care-what-good-looks-like/digital-working-in-adult-social-care-what-good-looks-like-for-local-authorities-and-care-providers?utm_source=chatgpt.com" TargetMode="External"/><Relationship Id="rId2" Type="http://schemas.openxmlformats.org/officeDocument/2006/relationships/hyperlink" Target="https://www.gov.uk/government/publications/a-plan-for-digital-health-and-social-care?utm_source=chatgpt.com" TargetMode="External"/><Relationship Id="rId1" Type="http://schemas.openxmlformats.org/officeDocument/2006/relationships/slideLayout" Target="../slideLayouts/slideLayout15.xml"/><Relationship Id="rId6" Type="http://schemas.openxmlformats.org/officeDocument/2006/relationships/hyperlink" Target="https://transform.england.nhs.uk/digitise-connect-transform/what-good-looks-like/what-good-looks-like-publication/?utm_source=chatgpt.com" TargetMode="External"/><Relationship Id="rId5" Type="http://schemas.openxmlformats.org/officeDocument/2006/relationships/hyperlink" Target="https://www.dsptoolkit.nhs.uk/" TargetMode="External"/><Relationship Id="rId4" Type="http://schemas.openxmlformats.org/officeDocument/2006/relationships/hyperlink" Target="https://www.nhs.uk/nhs-app/"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england.nhs.uk/digitaltechnology/the-single-patient-record/" TargetMode="External"/><Relationship Id="rId2" Type="http://schemas.openxmlformats.org/officeDocument/2006/relationships/hyperlink" Target="https://www.gov.uk/government/publications/10-year-health-plan-for-england-fit-for-the-future" TargetMode="External"/><Relationship Id="rId1" Type="http://schemas.openxmlformats.org/officeDocument/2006/relationships/slideLayout" Target="../slideLayouts/slideLayout15.xml"/><Relationship Id="rId6" Type="http://schemas.openxmlformats.org/officeDocument/2006/relationships/hyperlink" Target="https://committees.parliament.uk/publications/47284/documents/245079/default/" TargetMode="External"/><Relationship Id="rId5" Type="http://schemas.openxmlformats.org/officeDocument/2006/relationships/hyperlink" Target="https://www.gov.uk/government/publications/10-year-capital-plan-for-health-and-social-care/10-year-capital-plan-for-health-and-social-care" TargetMode="External"/><Relationship Id="rId4" Type="http://schemas.openxmlformats.org/officeDocument/2006/relationships/hyperlink" Target="https://roadmap-for-modern-digital-government.campaign.gov.uk/join-up-services/digitising-the-nhs/"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panose="020F0502020204030204"/>
                <a:cs typeface="Calibri" panose="020F0502020204030204"/>
              </a:rPr>
              <a:t>BMHP6026_BIRM </a:t>
            </a:r>
            <a:endParaRPr lang="en-US" dirty="0">
              <a:ea typeface="Calibri" panose="020F0502020204030204"/>
              <a:cs typeface="Calibri" panose="020F0502020204030204"/>
            </a:endParaRPr>
          </a:p>
          <a:p>
            <a:pPr marL="0" indent="0" algn="ctr">
              <a:buNone/>
            </a:pPr>
            <a:endParaRPr lang="en-GB" sz="3200" dirty="0">
              <a:solidFill>
                <a:schemeClr val="bg1"/>
              </a:solidFill>
              <a:ea typeface="Calibri" panose="020F0502020204030204"/>
              <a:cs typeface="Calibri" panose="020F0502020204030204"/>
            </a:endParaRPr>
          </a:p>
          <a:p>
            <a:pPr marL="0" indent="0" algn="ctr">
              <a:buNone/>
            </a:pPr>
            <a:r>
              <a:rPr lang="en-GB" sz="4800" dirty="0">
                <a:solidFill>
                  <a:schemeClr val="bg1"/>
                </a:solidFill>
                <a:ea typeface="Calibri" panose="020F0502020204030204"/>
                <a:cs typeface="Calibri" panose="020F0502020204030204"/>
              </a:rPr>
              <a:t>Week 2</a:t>
            </a:r>
          </a:p>
          <a:p>
            <a:pPr marL="0" indent="0" algn="ctr">
              <a:buNone/>
            </a:pPr>
            <a:r>
              <a:rPr lang="en-GB" sz="4800" dirty="0">
                <a:solidFill>
                  <a:schemeClr val="bg1"/>
                </a:solidFill>
                <a:ea typeface="Calibri" panose="020F0502020204030204"/>
                <a:cs typeface="Calibri" panose="020F0502020204030204"/>
              </a:rPr>
              <a:t>The Health and Social Care Digital Strategy</a:t>
            </a:r>
          </a:p>
          <a:p>
            <a:pPr marL="0" indent="0" algn="ctr">
              <a:buNone/>
            </a:pPr>
            <a:endParaRPr lang="en-GB" sz="3200" dirty="0">
              <a:solidFill>
                <a:schemeClr val="bg1"/>
              </a:solidFill>
              <a:ea typeface="Calibri" panose="020F0502020204030204"/>
              <a:cs typeface="Calibri" panose="020F05020202040302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5400" b="1" dirty="0">
                <a:latin typeface="+mn-lt"/>
              </a:rPr>
              <a:t>During the session… </a:t>
            </a:r>
          </a:p>
        </p:txBody>
      </p:sp>
      <p:sp>
        <p:nvSpPr>
          <p:cNvPr id="8" name="Arrow: Right 7"/>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Introduction to </a:t>
            </a:r>
            <a:r>
              <a:rPr lang="en-GB" sz="2600" b="1" dirty="0"/>
              <a:t>government policy</a:t>
            </a:r>
            <a:endParaRPr lang="en-GB" sz="2600" b="1" kern="1200" dirty="0"/>
          </a:p>
        </p:txBody>
      </p:sp>
      <p:sp>
        <p:nvSpPr>
          <p:cNvPr id="10" name="Freeform: Shape 9"/>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Overview of ‘What Good Looks Like’ </a:t>
            </a:r>
          </a:p>
        </p:txBody>
      </p:sp>
      <p:sp>
        <p:nvSpPr>
          <p:cNvPr id="11" name="Freeform: Shape 10"/>
          <p:cNvSpPr/>
          <p:nvPr/>
        </p:nvSpPr>
        <p:spPr>
          <a:xfrm>
            <a:off x="8006288" y="2898616"/>
            <a:ext cx="3632556"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 the NHS App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5400-F63F-F902-BD95-2437F8DD6E03}"/>
              </a:ext>
            </a:extLst>
          </p:cNvPr>
          <p:cNvSpPr>
            <a:spLocks noGrp="1"/>
          </p:cNvSpPr>
          <p:nvPr>
            <p:ph type="title"/>
          </p:nvPr>
        </p:nvSpPr>
        <p:spPr>
          <a:xfrm>
            <a:off x="358219" y="241557"/>
            <a:ext cx="11481847" cy="1325563"/>
          </a:xfrm>
        </p:spPr>
        <p:txBody>
          <a:bodyPr/>
          <a:lstStyle/>
          <a:p>
            <a:r>
              <a:rPr lang="en-US" dirty="0">
                <a:ea typeface="Calibri Light"/>
                <a:cs typeface="Calibri Light"/>
              </a:rPr>
              <a:t>The NHS Policy Journey</a:t>
            </a:r>
            <a:endParaRPr lang="en-US" dirty="0"/>
          </a:p>
        </p:txBody>
      </p:sp>
      <p:graphicFrame>
        <p:nvGraphicFramePr>
          <p:cNvPr id="4" name="Diagram 3">
            <a:extLst>
              <a:ext uri="{FF2B5EF4-FFF2-40B4-BE49-F238E27FC236}">
                <a16:creationId xmlns:a16="http://schemas.microsoft.com/office/drawing/2014/main" id="{2FD17B9D-F541-5CBE-5F30-9B5CD43C0E3A}"/>
              </a:ext>
            </a:extLst>
          </p:cNvPr>
          <p:cNvGraphicFramePr/>
          <p:nvPr>
            <p:extLst>
              <p:ext uri="{D42A27DB-BD31-4B8C-83A1-F6EECF244321}">
                <p14:modId xmlns:p14="http://schemas.microsoft.com/office/powerpoint/2010/main" val="3308840233"/>
              </p:ext>
            </p:extLst>
          </p:nvPr>
        </p:nvGraphicFramePr>
        <p:xfrm>
          <a:off x="803189" y="1528119"/>
          <a:ext cx="10595919" cy="4110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6255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p:cNvSpPr>
            <a:spLocks noGrp="1" noRot="1" noChangeAspect="1" noMove="1" noResize="1" noEditPoints="1" noAdjustHandles="1" noChangeArrowheads="1" noChangeShapeType="1" noTextEdit="1"/>
          </p:cNvSpPr>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'A Plan for Digital Health and Social Care'</a:t>
            </a:r>
          </a:p>
        </p:txBody>
      </p:sp>
      <p:pic>
        <p:nvPicPr>
          <p:cNvPr id="7" name="Content Placeholder 6"/>
          <p:cNvPicPr>
            <a:picLocks noGrp="1" noChangeAspect="1"/>
          </p:cNvPicPr>
          <p:nvPr>
            <p:ph idx="1"/>
          </p:nvPr>
        </p:nvPicPr>
        <p:blipFill>
          <a:blip r:embed="rId3"/>
          <a:srcRect l="3050" r="1694" b="4425"/>
          <a:stretch>
            <a:fillRect/>
          </a:stretch>
        </p:blipFill>
        <p:spPr>
          <a:xfrm>
            <a:off x="4436533" y="699910"/>
            <a:ext cx="7326490" cy="4560711"/>
          </a:xfrm>
          <a:prstGeom prst="rect">
            <a:avLst/>
          </a:prstGeom>
          <a:ln>
            <a:solidFill>
              <a:schemeClr val="tx1"/>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8574" y="3705868"/>
            <a:ext cx="2412595" cy="798399"/>
          </a:xfrm>
        </p:spPr>
        <p:txBody>
          <a:bodyPr vert="horz" lIns="91440" tIns="45720" rIns="91440" bIns="45720" rtlCol="0" anchor="t">
            <a:normAutofit fontScale="90000"/>
          </a:bodyPr>
          <a:lstStyle/>
          <a:p>
            <a:pPr algn="r"/>
            <a:r>
              <a:rPr lang="en-US" sz="4900" b="1" kern="1200" dirty="0">
                <a:solidFill>
                  <a:schemeClr val="tx1"/>
                </a:solidFill>
                <a:latin typeface="+mn-lt"/>
                <a:ea typeface="+mj-ea"/>
                <a:cs typeface="+mj-cs"/>
              </a:rPr>
              <a:t>Overview</a:t>
            </a:r>
            <a:endParaRPr lang="en-US" sz="4000" b="1" kern="1200" dirty="0">
              <a:solidFill>
                <a:schemeClr val="tx1"/>
              </a:solidFill>
              <a:latin typeface="+mn-lt"/>
              <a:ea typeface="+mj-ea"/>
              <a:cs typeface="+mj-cs"/>
            </a:endParaRPr>
          </a:p>
        </p:txBody>
      </p:sp>
      <p:pic>
        <p:nvPicPr>
          <p:cNvPr id="5" name="Content Placeholder 4"/>
          <p:cNvPicPr>
            <a:picLocks noGrp="1" noChangeAspect="1"/>
          </p:cNvPicPr>
          <p:nvPr>
            <p:ph idx="1"/>
          </p:nvPr>
        </p:nvPicPr>
        <p:blipFill>
          <a:blip r:embed="rId3"/>
          <a:stretch>
            <a:fillRect/>
          </a:stretch>
        </p:blipFill>
        <p:spPr>
          <a:xfrm>
            <a:off x="556592" y="432612"/>
            <a:ext cx="11139778" cy="2840644"/>
          </a:xfrm>
          <a:prstGeom prst="rect">
            <a:avLst/>
          </a:prstGeom>
        </p:spPr>
      </p:pic>
      <p:sp>
        <p:nvSpPr>
          <p:cNvPr id="7" name="TextBox 6"/>
          <p:cNvSpPr txBox="1"/>
          <p:nvPr/>
        </p:nvSpPr>
        <p:spPr>
          <a:xfrm>
            <a:off x="3309743" y="3553991"/>
            <a:ext cx="8433683" cy="2387592"/>
          </a:xfrm>
          <a:prstGeom prst="rect">
            <a:avLst/>
          </a:prstGeom>
        </p:spPr>
        <p:txBody>
          <a:bodyPr vert="horz" lIns="91440" tIns="45720" rIns="91440" bIns="45720" rtlCol="0" anchor="t">
            <a:normAutofit fontScale="92500" lnSpcReduction="20000"/>
          </a:bodyPr>
          <a:lstStyle/>
          <a:p>
            <a:pPr marL="342900" indent="-342900">
              <a:lnSpc>
                <a:spcPct val="160000"/>
              </a:lnSpc>
              <a:spcAft>
                <a:spcPts val="600"/>
              </a:spcAft>
              <a:buFont typeface="Arial" panose="020B0604020202020204" pitchFamily="34" charset="0"/>
              <a:buChar char="•"/>
            </a:pPr>
            <a:r>
              <a:rPr lang="en-US" sz="2200" dirty="0"/>
              <a:t>UK government digital strategy forms the crux of the effort to </a:t>
            </a:r>
            <a:r>
              <a:rPr lang="en-US" sz="2200" dirty="0" err="1"/>
              <a:t>modernise</a:t>
            </a:r>
            <a:r>
              <a:rPr lang="en-US" sz="2200" dirty="0"/>
              <a:t> health and social care, highlighting the importance of digital transformation in improving services, patient outcomes, and system efficiency. </a:t>
            </a:r>
          </a:p>
          <a:p>
            <a:pPr marL="342900" indent="-342900">
              <a:lnSpc>
                <a:spcPct val="160000"/>
              </a:lnSpc>
              <a:spcAft>
                <a:spcPts val="600"/>
              </a:spcAft>
              <a:buFont typeface="Arial" panose="020B0604020202020204" pitchFamily="34" charset="0"/>
              <a:buChar char="•"/>
            </a:pPr>
            <a:r>
              <a:rPr lang="en-US" sz="2200" dirty="0"/>
              <a:t>The plan </a:t>
            </a:r>
            <a:r>
              <a:rPr lang="en-US" sz="2200" dirty="0" err="1"/>
              <a:t>emphasises</a:t>
            </a:r>
            <a:r>
              <a:rPr lang="en-US" sz="2200" dirty="0"/>
              <a:t> digital transformation to enhance health and social care through data-driven solutions and technology.</a:t>
            </a:r>
          </a:p>
          <a:p>
            <a:pPr indent="-228600">
              <a:lnSpc>
                <a:spcPct val="90000"/>
              </a:lnSpc>
              <a:spcAft>
                <a:spcPts val="600"/>
              </a:spcAft>
              <a:buFont typeface="Arial" panose="020B0604020202020204" pitchFamily="34" charset="0"/>
              <a:buChar char="•"/>
            </a:pPr>
            <a:endParaRPr lang="en-US" sz="1900" dirty="0"/>
          </a:p>
        </p:txBody>
      </p:sp>
      <p:sp>
        <p:nvSpPr>
          <p:cNvPr id="14" name="Rectangle 13"/>
          <p:cNvSpPr>
            <a:spLocks noGrp="1" noRot="1" noChangeAspect="1" noMove="1" noResize="1" noEditPoints="1" noAdjustHandles="1" noChangeArrowheads="1" noChangeShapeType="1" noTextEdit="1"/>
          </p:cNvSpPr>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452921" y="6035349"/>
            <a:ext cx="3401455" cy="276999"/>
          </a:xfrm>
          <a:prstGeom prst="rect">
            <a:avLst/>
          </a:prstGeom>
          <a:noFill/>
        </p:spPr>
        <p:txBody>
          <a:bodyPr wrap="square" rtlCol="0">
            <a:spAutoFit/>
          </a:bodyPr>
          <a:lstStyle/>
          <a:p>
            <a:r>
              <a:rPr lang="en-GB" sz="1200" dirty="0"/>
              <a:t>(Department of Health and Social Care, 2022)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793" y="2954505"/>
            <a:ext cx="3739052" cy="859192"/>
          </a:xfrm>
        </p:spPr>
        <p:txBody>
          <a:bodyPr vert="horz" lIns="91440" tIns="45720" rIns="91440" bIns="45720" rtlCol="0" anchor="b">
            <a:normAutofit/>
          </a:bodyPr>
          <a:lstStyle/>
          <a:p>
            <a:pPr algn="ctr"/>
            <a:r>
              <a:rPr lang="en-US" b="1" kern="1200" dirty="0">
                <a:solidFill>
                  <a:srgbClr val="FFFFFF"/>
                </a:solidFill>
                <a:latin typeface="+mn-lt"/>
                <a:ea typeface="+mj-ea"/>
                <a:cs typeface="+mj-cs"/>
              </a:rPr>
              <a:t>Key Objectives</a:t>
            </a:r>
          </a:p>
        </p:txBody>
      </p:sp>
      <p:sp>
        <p:nvSpPr>
          <p:cNvPr id="3" name="Content Placeholder 2"/>
          <p:cNvSpPr>
            <a:spLocks noGrp="1"/>
          </p:cNvSpPr>
          <p:nvPr>
            <p:ph idx="1"/>
          </p:nvPr>
        </p:nvSpPr>
        <p:spPr>
          <a:xfrm>
            <a:off x="4113270" y="601120"/>
            <a:ext cx="4850770" cy="936240"/>
          </a:xfrm>
        </p:spPr>
        <p:txBody>
          <a:bodyPr vert="horz" lIns="91440" tIns="45720" rIns="91440" bIns="45720" rtlCol="0" anchor="ctr">
            <a:normAutofit/>
          </a:bodyPr>
          <a:lstStyle/>
          <a:p>
            <a:pPr marL="0" indent="0">
              <a:buNone/>
            </a:pPr>
            <a:r>
              <a:rPr lang="en-US" sz="4000" b="1" i="1" dirty="0"/>
              <a:t>Four </a:t>
            </a:r>
            <a:r>
              <a:rPr lang="en-US" sz="4000" b="1" dirty="0"/>
              <a:t>goals of reform: </a:t>
            </a:r>
          </a:p>
        </p:txBody>
      </p:sp>
      <p:pic>
        <p:nvPicPr>
          <p:cNvPr id="4" name="Picture 3"/>
          <p:cNvPicPr>
            <a:picLocks noChangeAspect="1"/>
          </p:cNvPicPr>
          <p:nvPr/>
        </p:nvPicPr>
        <p:blipFill>
          <a:blip r:embed="rId3"/>
          <a:stretch>
            <a:fillRect/>
          </a:stretch>
        </p:blipFill>
        <p:spPr>
          <a:xfrm>
            <a:off x="9188864" y="1069240"/>
            <a:ext cx="2854076" cy="1275565"/>
          </a:xfrm>
          <a:prstGeom prst="rect">
            <a:avLst/>
          </a:prstGeom>
        </p:spPr>
      </p:pic>
      <p:pic>
        <p:nvPicPr>
          <p:cNvPr id="5" name="Picture 4"/>
          <p:cNvPicPr>
            <a:picLocks noChangeAspect="1"/>
          </p:cNvPicPr>
          <p:nvPr/>
        </p:nvPicPr>
        <p:blipFill>
          <a:blip r:embed="rId4"/>
          <a:stretch>
            <a:fillRect/>
          </a:stretch>
        </p:blipFill>
        <p:spPr>
          <a:xfrm>
            <a:off x="9136655" y="3047282"/>
            <a:ext cx="2854077" cy="1275565"/>
          </a:xfrm>
          <a:prstGeom prst="rect">
            <a:avLst/>
          </a:prstGeom>
        </p:spPr>
      </p:pic>
      <p:pic>
        <p:nvPicPr>
          <p:cNvPr id="6" name="Picture 5"/>
          <p:cNvPicPr>
            <a:picLocks noChangeAspect="1"/>
          </p:cNvPicPr>
          <p:nvPr/>
        </p:nvPicPr>
        <p:blipFill>
          <a:blip r:embed="rId5"/>
          <a:stretch>
            <a:fillRect/>
          </a:stretch>
        </p:blipFill>
        <p:spPr>
          <a:xfrm>
            <a:off x="9188864" y="4899167"/>
            <a:ext cx="2854077" cy="1657206"/>
          </a:xfrm>
          <a:prstGeom prst="rect">
            <a:avLst/>
          </a:prstGeom>
        </p:spPr>
      </p:pic>
      <p:grpSp>
        <p:nvGrpSpPr>
          <p:cNvPr id="22" name="Group 21"/>
          <p:cNvGrpSpPr/>
          <p:nvPr/>
        </p:nvGrpSpPr>
        <p:grpSpPr>
          <a:xfrm>
            <a:off x="4118793" y="1742420"/>
            <a:ext cx="4850770" cy="995794"/>
            <a:chOff x="4118793" y="1742420"/>
            <a:chExt cx="4850770" cy="995794"/>
          </a:xfrm>
        </p:grpSpPr>
        <p:sp>
          <p:nvSpPr>
            <p:cNvPr id="11" name="Rectangle 10"/>
            <p:cNvSpPr/>
            <p:nvPr/>
          </p:nvSpPr>
          <p:spPr>
            <a:xfrm>
              <a:off x="4118793" y="2222743"/>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p:cNvSpPr/>
            <p:nvPr/>
          </p:nvSpPr>
          <p:spPr>
            <a:xfrm>
              <a:off x="4361331" y="1742420"/>
              <a:ext cx="4190001"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ct val="0"/>
                </a:spcBef>
                <a:spcAft>
                  <a:spcPct val="35000"/>
                </a:spcAft>
                <a:buNone/>
              </a:pPr>
              <a:r>
                <a:rPr lang="en-GB" sz="2000" b="1" dirty="0"/>
                <a:t>P</a:t>
              </a:r>
              <a:r>
                <a:rPr lang="en-GB" sz="2000" b="1" kern="1200" dirty="0"/>
                <a:t>revent people’s health and social care needs from escalating</a:t>
              </a:r>
            </a:p>
          </p:txBody>
        </p:sp>
      </p:grpSp>
      <p:grpSp>
        <p:nvGrpSpPr>
          <p:cNvPr id="23" name="Group 22"/>
          <p:cNvGrpSpPr/>
          <p:nvPr/>
        </p:nvGrpSpPr>
        <p:grpSpPr>
          <a:xfrm>
            <a:off x="4106256" y="2913942"/>
            <a:ext cx="4850770" cy="1051199"/>
            <a:chOff x="4106256" y="2913942"/>
            <a:chExt cx="4850770" cy="1051199"/>
          </a:xfrm>
        </p:grpSpPr>
        <p:sp>
          <p:nvSpPr>
            <p:cNvPr id="15" name="Rectangle 14"/>
            <p:cNvSpPr/>
            <p:nvPr/>
          </p:nvSpPr>
          <p:spPr>
            <a:xfrm>
              <a:off x="4106256" y="3343133"/>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p:cNvSpPr/>
            <p:nvPr/>
          </p:nvSpPr>
          <p:spPr>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b="1" dirty="0"/>
                <a:t>Personalise health and social care and reduce health disparities</a:t>
              </a:r>
              <a:endParaRPr lang="en-GB" sz="2000" b="1" kern="1200" dirty="0"/>
            </a:p>
          </p:txBody>
        </p:sp>
      </p:grpSp>
      <p:grpSp>
        <p:nvGrpSpPr>
          <p:cNvPr id="24" name="Group 23"/>
          <p:cNvGrpSpPr/>
          <p:nvPr/>
        </p:nvGrpSpPr>
        <p:grpSpPr>
          <a:xfrm>
            <a:off x="4118793" y="4223690"/>
            <a:ext cx="4850770" cy="1148834"/>
            <a:chOff x="4118793" y="4188705"/>
            <a:chExt cx="4850770" cy="1148834"/>
          </a:xfrm>
        </p:grpSpPr>
        <p:sp>
          <p:nvSpPr>
            <p:cNvPr id="19" name="Rectangle 18"/>
            <p:cNvSpPr/>
            <p:nvPr/>
          </p:nvSpPr>
          <p:spPr>
            <a:xfrm>
              <a:off x="4118793" y="4715531"/>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Freeform: Shape 20"/>
            <p:cNvSpPr/>
            <p:nvPr/>
          </p:nvSpPr>
          <p:spPr>
            <a:xfrm>
              <a:off x="4361332" y="4188705"/>
              <a:ext cx="4190001"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b="1" dirty="0"/>
                <a:t>Improve the experience and impact of people providing services.</a:t>
              </a:r>
            </a:p>
          </p:txBody>
        </p:sp>
      </p:grpSp>
      <p:sp>
        <p:nvSpPr>
          <p:cNvPr id="25" name="Rectangle 24"/>
          <p:cNvSpPr/>
          <p:nvPr/>
        </p:nvSpPr>
        <p:spPr>
          <a:xfrm>
            <a:off x="4095555" y="5934365"/>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Freeform: Shape 25"/>
          <p:cNvSpPr/>
          <p:nvPr/>
        </p:nvSpPr>
        <p:spPr>
          <a:xfrm>
            <a:off x="4363159" y="5470945"/>
            <a:ext cx="4190001"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sz="2000" b="1" dirty="0"/>
              <a:t>Transform performance</a:t>
            </a:r>
          </a:p>
        </p:txBody>
      </p:sp>
      <p:pic>
        <p:nvPicPr>
          <p:cNvPr id="27" name="Content Placeholder 4"/>
          <p:cNvPicPr>
            <a:picLocks noChangeAspect="1"/>
          </p:cNvPicPr>
          <p:nvPr/>
        </p:nvPicPr>
        <p:blipFill>
          <a:blip r:embed="rId6"/>
          <a:stretch>
            <a:fillRect/>
          </a:stretch>
        </p:blipFill>
        <p:spPr>
          <a:xfrm>
            <a:off x="133952" y="326906"/>
            <a:ext cx="3804739" cy="970209"/>
          </a:xfrm>
          <a:prstGeom prst="rect">
            <a:avLst/>
          </a:prstGeom>
        </p:spPr>
      </p:pic>
      <p:pic>
        <p:nvPicPr>
          <p:cNvPr id="9" name="Picture 8"/>
          <p:cNvPicPr>
            <a:picLocks noChangeAspect="1"/>
          </p:cNvPicPr>
          <p:nvPr/>
        </p:nvPicPr>
        <p:blipFill>
          <a:blip r:embed="rId7"/>
          <a:stretch>
            <a:fillRect/>
          </a:stretch>
        </p:blipFill>
        <p:spPr>
          <a:xfrm>
            <a:off x="5521357" y="6633305"/>
            <a:ext cx="3029975" cy="3231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fade">
                                      <p:cBhvr>
                                        <p:cTn id="31" dur="500"/>
                                        <p:tgtEl>
                                          <p:spTgt spid="26"/>
                                        </p:tgtEl>
                                      </p:cBhvr>
                                    </p:animEffect>
                                  </p:childTnLst>
                                </p:cTn>
                              </p:par>
                              <p:par>
                                <p:cTn id="32" presetID="10" presetClass="entr" presetSubtype="0"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373" y="1163655"/>
            <a:ext cx="11601252" cy="970209"/>
          </a:xfrm>
        </p:spPr>
        <p:txBody>
          <a:bodyPr/>
          <a:lstStyle/>
          <a:p>
            <a:r>
              <a:rPr lang="en-GB" b="1" dirty="0">
                <a:latin typeface="+mn-lt"/>
              </a:rPr>
              <a:t>Equipping the System Digitally for Better Care</a:t>
            </a:r>
          </a:p>
        </p:txBody>
      </p:sp>
      <p:sp>
        <p:nvSpPr>
          <p:cNvPr id="3" name="Content Placeholder 2"/>
          <p:cNvSpPr>
            <a:spLocks noGrp="1"/>
          </p:cNvSpPr>
          <p:nvPr>
            <p:ph idx="1"/>
          </p:nvPr>
        </p:nvSpPr>
        <p:spPr>
          <a:xfrm>
            <a:off x="295373" y="2222251"/>
            <a:ext cx="11601251" cy="970209"/>
          </a:xfrm>
        </p:spPr>
        <p:txBody>
          <a:bodyPr/>
          <a:lstStyle/>
          <a:p>
            <a:pPr marL="0" indent="0">
              <a:buNone/>
            </a:pPr>
            <a:r>
              <a:rPr lang="en-GB" dirty="0"/>
              <a:t>The UK government identifies the need to invest in  strong digital foundations in order to deliver long-term transformation with health and care. </a:t>
            </a:r>
          </a:p>
        </p:txBody>
      </p:sp>
      <p:pic>
        <p:nvPicPr>
          <p:cNvPr id="4" name="Content Placeholder 4"/>
          <p:cNvPicPr>
            <a:picLocks noChangeAspect="1"/>
          </p:cNvPicPr>
          <p:nvPr/>
        </p:nvPicPr>
        <p:blipFill>
          <a:blip r:embed="rId3"/>
          <a:stretch>
            <a:fillRect/>
          </a:stretch>
        </p:blipFill>
        <p:spPr>
          <a:xfrm>
            <a:off x="8251794" y="104369"/>
            <a:ext cx="3804739" cy="970209"/>
          </a:xfrm>
          <a:prstGeom prst="rect">
            <a:avLst/>
          </a:prstGeom>
        </p:spPr>
      </p:pic>
      <p:grpSp>
        <p:nvGrpSpPr>
          <p:cNvPr id="15" name="Group 14"/>
          <p:cNvGrpSpPr/>
          <p:nvPr/>
        </p:nvGrpSpPr>
        <p:grpSpPr>
          <a:xfrm>
            <a:off x="-2873635" y="3344666"/>
            <a:ext cx="12975071" cy="3913864"/>
            <a:chOff x="-2873635" y="3344666"/>
            <a:chExt cx="12975071" cy="3913864"/>
          </a:xfrm>
        </p:grpSpPr>
        <p:sp>
          <p:nvSpPr>
            <p:cNvPr id="8" name="Block Arc 7"/>
            <p:cNvSpPr/>
            <p:nvPr/>
          </p:nvSpPr>
          <p:spPr>
            <a:xfrm>
              <a:off x="-2873635" y="3344666"/>
              <a:ext cx="3979625" cy="3913864"/>
            </a:xfrm>
            <a:prstGeom prst="blockArc">
              <a:avLst>
                <a:gd name="adj1" fmla="val 18900000"/>
                <a:gd name="adj2" fmla="val 2700000"/>
                <a:gd name="adj3" fmla="val 552"/>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Freeform: Shape 8"/>
            <p:cNvSpPr/>
            <p:nvPr/>
          </p:nvSpPr>
          <p:spPr>
            <a:xfrm>
              <a:off x="910048" y="4139971"/>
              <a:ext cx="9191388"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Digitising health and social care records </a:t>
              </a:r>
              <a:endParaRPr lang="en-GB" sz="3000" kern="1200" dirty="0"/>
            </a:p>
          </p:txBody>
        </p:sp>
        <p:sp>
          <p:nvSpPr>
            <p:cNvPr id="10" name="Oval 9"/>
            <p:cNvSpPr/>
            <p:nvPr/>
          </p:nvSpPr>
          <p:spPr>
            <a:xfrm>
              <a:off x="505219" y="4067369"/>
              <a:ext cx="738215" cy="72601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6" name="Group 15"/>
          <p:cNvGrpSpPr/>
          <p:nvPr/>
        </p:nvGrpSpPr>
        <p:grpSpPr>
          <a:xfrm>
            <a:off x="728544" y="4938589"/>
            <a:ext cx="9191388" cy="726016"/>
            <a:chOff x="728544" y="4938589"/>
            <a:chExt cx="9191388" cy="726016"/>
          </a:xfrm>
        </p:grpSpPr>
        <p:sp>
          <p:nvSpPr>
            <p:cNvPr id="11" name="Freeform: Shape 10"/>
            <p:cNvSpPr/>
            <p:nvPr/>
          </p:nvSpPr>
          <p:spPr>
            <a:xfrm>
              <a:off x="1091552" y="5011191"/>
              <a:ext cx="8828380" cy="580813"/>
            </a:xfrm>
            <a:custGeom>
              <a:avLst/>
              <a:gdLst>
                <a:gd name="connsiteX0" fmla="*/ 0 w 8828380"/>
                <a:gd name="connsiteY0" fmla="*/ 0 h 580813"/>
                <a:gd name="connsiteX1" fmla="*/ 8828380 w 8828380"/>
                <a:gd name="connsiteY1" fmla="*/ 0 h 580813"/>
                <a:gd name="connsiteX2" fmla="*/ 8828380 w 8828380"/>
                <a:gd name="connsiteY2" fmla="*/ 580813 h 580813"/>
                <a:gd name="connsiteX3" fmla="*/ 0 w 8828380"/>
                <a:gd name="connsiteY3" fmla="*/ 580813 h 580813"/>
                <a:gd name="connsiteX4" fmla="*/ 0 w 8828380"/>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8380" h="580813">
                  <a:moveTo>
                    <a:pt x="0" y="0"/>
                  </a:moveTo>
                  <a:lnTo>
                    <a:pt x="8828380" y="0"/>
                  </a:lnTo>
                  <a:lnTo>
                    <a:pt x="8828380" y="580813"/>
                  </a:lnTo>
                  <a:lnTo>
                    <a:pt x="0" y="580813"/>
                  </a:lnTo>
                  <a:lnTo>
                    <a:pt x="0" y="0"/>
                  </a:lnTo>
                  <a:close/>
                </a:path>
              </a:pathLst>
            </a:custGeom>
          </p:spPr>
          <p:style>
            <a:lnRef idx="2">
              <a:schemeClr val="lt1">
                <a:hueOff val="0"/>
                <a:satOff val="0"/>
                <a:lumOff val="0"/>
                <a:alphaOff val="0"/>
              </a:schemeClr>
            </a:lnRef>
            <a:fillRef idx="1">
              <a:schemeClr val="accent4">
                <a:hueOff val="4900445"/>
                <a:satOff val="-20387"/>
                <a:lumOff val="4804"/>
                <a:alphaOff val="0"/>
              </a:schemeClr>
            </a:fillRef>
            <a:effectRef idx="0">
              <a:schemeClr val="accent4">
                <a:hueOff val="4900445"/>
                <a:satOff val="-20387"/>
                <a:lumOff val="4804"/>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A life-long, joined up health and social care record </a:t>
              </a:r>
              <a:endParaRPr lang="en-GB" sz="3000" kern="1200" dirty="0"/>
            </a:p>
          </p:txBody>
        </p:sp>
        <p:sp>
          <p:nvSpPr>
            <p:cNvPr id="12" name="Oval 11"/>
            <p:cNvSpPr/>
            <p:nvPr/>
          </p:nvSpPr>
          <p:spPr>
            <a:xfrm>
              <a:off x="728544" y="4938589"/>
              <a:ext cx="726016" cy="726016"/>
            </a:xfrm>
            <a:prstGeom prst="ellipse">
              <a:avLst/>
            </a:prstGeom>
          </p:spPr>
          <p:style>
            <a:lnRef idx="2">
              <a:schemeClr val="accent4">
                <a:hueOff val="4900445"/>
                <a:satOff val="-20387"/>
                <a:lumOff val="4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7" name="Group 16"/>
          <p:cNvGrpSpPr/>
          <p:nvPr/>
        </p:nvGrpSpPr>
        <p:grpSpPr>
          <a:xfrm>
            <a:off x="517418" y="5809809"/>
            <a:ext cx="9439381" cy="726016"/>
            <a:chOff x="517418" y="5809809"/>
            <a:chExt cx="9439381" cy="726016"/>
          </a:xfrm>
        </p:grpSpPr>
        <p:sp>
          <p:nvSpPr>
            <p:cNvPr id="13" name="Freeform: Shape 12"/>
            <p:cNvSpPr/>
            <p:nvPr/>
          </p:nvSpPr>
          <p:spPr>
            <a:xfrm>
              <a:off x="917293" y="5859021"/>
              <a:ext cx="9039506"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9800891"/>
                <a:satOff val="-40776"/>
                <a:lumOff val="9608"/>
                <a:alphaOff val="0"/>
              </a:schemeClr>
            </a:fillRef>
            <a:effectRef idx="0">
              <a:schemeClr val="accent4">
                <a:hueOff val="9800891"/>
                <a:satOff val="-40776"/>
                <a:lumOff val="9608"/>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r>
                <a:rPr lang="en-GB" sz="3000" b="0" i="0" kern="1200" dirty="0"/>
                <a:t>Digitally-supported diagnoses </a:t>
              </a:r>
              <a:endParaRPr lang="en-GB" sz="3000" kern="1200" dirty="0"/>
            </a:p>
          </p:txBody>
        </p:sp>
        <p:sp>
          <p:nvSpPr>
            <p:cNvPr id="14" name="Oval 13"/>
            <p:cNvSpPr/>
            <p:nvPr/>
          </p:nvSpPr>
          <p:spPr>
            <a:xfrm>
              <a:off x="517418" y="5809809"/>
              <a:ext cx="726016" cy="726016"/>
            </a:xfrm>
            <a:prstGeom prst="ellipse">
              <a:avLst/>
            </a:prstGeom>
          </p:spPr>
          <p:style>
            <a:lnRef idx="2">
              <a:schemeClr val="accent4">
                <a:hueOff val="9800891"/>
                <a:satOff val="-40776"/>
                <a:lumOff val="960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6" name="TextBox 5"/>
          <p:cNvSpPr txBox="1"/>
          <p:nvPr/>
        </p:nvSpPr>
        <p:spPr>
          <a:xfrm>
            <a:off x="863600" y="3284276"/>
            <a:ext cx="3369734" cy="523220"/>
          </a:xfrm>
          <a:prstGeom prst="rect">
            <a:avLst/>
          </a:prstGeom>
          <a:noFill/>
        </p:spPr>
        <p:txBody>
          <a:bodyPr wrap="square" rtlCol="0">
            <a:spAutoFit/>
          </a:bodyPr>
          <a:lstStyle/>
          <a:p>
            <a:r>
              <a:rPr lang="en-GB" sz="2800" b="1" dirty="0">
                <a:solidFill>
                  <a:srgbClr val="0B0C0C"/>
                </a:solidFill>
                <a:latin typeface="Calibri" panose="020F0502020204030204" pitchFamily="34" charset="0"/>
                <a:cs typeface="Calibri" panose="020F0502020204030204" pitchFamily="34" charset="0"/>
              </a:rPr>
              <a:t>The </a:t>
            </a:r>
            <a:r>
              <a:rPr lang="en-GB" sz="2800" b="1" i="0" dirty="0">
                <a:solidFill>
                  <a:srgbClr val="0B0C0C"/>
                </a:solidFill>
                <a:effectLst/>
                <a:latin typeface="Calibri" panose="020F0502020204030204" pitchFamily="34" charset="0"/>
                <a:cs typeface="Calibri" panose="020F0502020204030204" pitchFamily="34" charset="0"/>
              </a:rPr>
              <a:t>priorities are:</a:t>
            </a:r>
            <a:endParaRPr lang="en-GB" sz="2800" b="1"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Supporting Independent Healthy Lives</a:t>
            </a:r>
          </a:p>
        </p:txBody>
      </p:sp>
      <p:sp>
        <p:nvSpPr>
          <p:cNvPr id="3" name="Content Placeholder 2"/>
          <p:cNvSpPr>
            <a:spLocks noGrp="1"/>
          </p:cNvSpPr>
          <p:nvPr>
            <p:ph idx="1"/>
          </p:nvPr>
        </p:nvSpPr>
        <p:spPr>
          <a:xfrm>
            <a:off x="301657" y="2746489"/>
            <a:ext cx="11594969" cy="1030174"/>
          </a:xfrm>
        </p:spPr>
        <p:txBody>
          <a:bodyPr/>
          <a:lstStyle/>
          <a:p>
            <a:pPr marL="0" indent="0">
              <a:buNone/>
            </a:pPr>
            <a:r>
              <a:rPr lang="en-GB" dirty="0"/>
              <a:t>The UK Government believes that enhanced national digital channels will give people more control over their lives.</a:t>
            </a:r>
          </a:p>
        </p:txBody>
      </p:sp>
      <p:pic>
        <p:nvPicPr>
          <p:cNvPr id="4" name="Content Placeholder 4"/>
          <p:cNvPicPr>
            <a:picLocks noChangeAspect="1"/>
          </p:cNvPicPr>
          <p:nvPr/>
        </p:nvPicPr>
        <p:blipFill>
          <a:blip r:embed="rId3"/>
          <a:stretch>
            <a:fillRect/>
          </a:stretch>
        </p:blipFill>
        <p:spPr>
          <a:xfrm>
            <a:off x="8387261" y="209162"/>
            <a:ext cx="3804739" cy="970209"/>
          </a:xfrm>
          <a:prstGeom prst="rect">
            <a:avLst/>
          </a:prstGeom>
        </p:spPr>
      </p:pic>
      <p:sp>
        <p:nvSpPr>
          <p:cNvPr id="5" name="Rectangle: Rounded Corners 4"/>
          <p:cNvSpPr/>
          <p:nvPr/>
        </p:nvSpPr>
        <p:spPr>
          <a:xfrm>
            <a:off x="741924" y="3781501"/>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Easier interaction and access to health and social care providers. </a:t>
            </a:r>
          </a:p>
        </p:txBody>
      </p:sp>
      <p:sp>
        <p:nvSpPr>
          <p:cNvPr id="6" name="Rectangle: Rounded Corners 5"/>
          <p:cNvSpPr/>
          <p:nvPr/>
        </p:nvSpPr>
        <p:spPr>
          <a:xfrm>
            <a:off x="4588934" y="3781501"/>
            <a:ext cx="2641600" cy="22182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0" dirty="0">
                <a:solidFill>
                  <a:srgbClr val="0B0C0C"/>
                </a:solidFill>
                <a:effectLst/>
                <a:latin typeface="Calibri" panose="020F0502020204030204" pitchFamily="34" charset="0"/>
                <a:cs typeface="Calibri" panose="020F0502020204030204" pitchFamily="34" charset="0"/>
              </a:rPr>
              <a:t>Digital transformation that focuses on building trust with people and their families. </a:t>
            </a:r>
            <a:endParaRPr lang="en-GB" sz="2400" b="1" dirty="0">
              <a:latin typeface="Calibri" panose="020F0502020204030204" pitchFamily="34" charset="0"/>
              <a:cs typeface="Calibri" panose="020F0502020204030204" pitchFamily="34" charset="0"/>
            </a:endParaRPr>
          </a:p>
        </p:txBody>
      </p:sp>
      <p:sp>
        <p:nvSpPr>
          <p:cNvPr id="7" name="Rectangle: Rounded Corners 6"/>
          <p:cNvSpPr/>
          <p:nvPr/>
        </p:nvSpPr>
        <p:spPr>
          <a:xfrm>
            <a:off x="8435944" y="3781501"/>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S</a:t>
            </a:r>
            <a:r>
              <a:rPr lang="en-GB" sz="2400" b="1" i="0" dirty="0">
                <a:solidFill>
                  <a:schemeClr val="bg1"/>
                </a:solidFill>
                <a:effectLst/>
              </a:rPr>
              <a:t>caling digital health self-help, diagnostics and therapies</a:t>
            </a:r>
            <a:endParaRPr lang="en-GB" sz="2400" b="1" dirty="0">
              <a:solidFill>
                <a:schemeClr val="bg1"/>
              </a:solidFill>
            </a:endParaRPr>
          </a:p>
        </p:txBody>
      </p:sp>
      <p:sp>
        <p:nvSpPr>
          <p:cNvPr id="9" name="TextBox 8"/>
          <p:cNvSpPr txBox="1"/>
          <p:nvPr/>
        </p:nvSpPr>
        <p:spPr>
          <a:xfrm>
            <a:off x="1261533" y="6257735"/>
            <a:ext cx="9296401" cy="400110"/>
          </a:xfrm>
          <a:prstGeom prst="rect">
            <a:avLst/>
          </a:prstGeom>
          <a:noFill/>
        </p:spPr>
        <p:txBody>
          <a:bodyPr wrap="square">
            <a:spAutoFit/>
          </a:bodyPr>
          <a:lstStyle/>
          <a:p>
            <a:r>
              <a:rPr lang="en-GB" sz="2000" b="1" i="1" dirty="0"/>
              <a:t>Compare booking a GP appointment online vs. by phone - what are the pros and cons?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Accelerating Adoption of Proven Technology</a:t>
            </a:r>
          </a:p>
        </p:txBody>
      </p:sp>
      <p:sp>
        <p:nvSpPr>
          <p:cNvPr id="3" name="Content Placeholder 2"/>
          <p:cNvSpPr>
            <a:spLocks noGrp="1"/>
          </p:cNvSpPr>
          <p:nvPr>
            <p:ph idx="1"/>
          </p:nvPr>
        </p:nvSpPr>
        <p:spPr>
          <a:xfrm>
            <a:off x="301657" y="2746489"/>
            <a:ext cx="11594969" cy="860841"/>
          </a:xfrm>
        </p:spPr>
        <p:txBody>
          <a:bodyPr>
            <a:normAutofit fontScale="85000" lnSpcReduction="10000"/>
          </a:bodyPr>
          <a:lstStyle/>
          <a:p>
            <a:pPr marL="0" indent="0">
              <a:buNone/>
            </a:pPr>
            <a:r>
              <a:rPr lang="en-GB" b="0" i="0" dirty="0">
                <a:solidFill>
                  <a:srgbClr val="0B0C0C"/>
                </a:solidFill>
                <a:effectLst/>
                <a:latin typeface="Calibri" panose="020F0502020204030204" pitchFamily="34" charset="0"/>
                <a:cs typeface="Calibri" panose="020F0502020204030204" pitchFamily="34" charset="0"/>
              </a:rPr>
              <a:t>The UK Government believes that a brighter future depends on a stream of transformative technologies being developed and spreading fast through the health and social care system</a:t>
            </a:r>
            <a:endParaRPr lang="en-GB" dirty="0">
              <a:latin typeface="Calibri" panose="020F0502020204030204" pitchFamily="34" charset="0"/>
              <a:cs typeface="Calibri" panose="020F0502020204030204" pitchFamily="34" charset="0"/>
            </a:endParaRPr>
          </a:p>
        </p:txBody>
      </p:sp>
      <p:pic>
        <p:nvPicPr>
          <p:cNvPr id="4" name="Content Placeholder 4"/>
          <p:cNvPicPr>
            <a:picLocks noChangeAspect="1"/>
          </p:cNvPicPr>
          <p:nvPr/>
        </p:nvPicPr>
        <p:blipFill>
          <a:blip r:embed="rId3"/>
          <a:stretch>
            <a:fillRect/>
          </a:stretch>
        </p:blipFill>
        <p:spPr>
          <a:xfrm>
            <a:off x="8387261" y="209162"/>
            <a:ext cx="3804739" cy="970209"/>
          </a:xfrm>
          <a:prstGeom prst="rect">
            <a:avLst/>
          </a:prstGeom>
        </p:spPr>
      </p:pic>
      <p:sp>
        <p:nvSpPr>
          <p:cNvPr id="11" name="Freeform: Shape 10"/>
          <p:cNvSpPr/>
          <p:nvPr/>
        </p:nvSpPr>
        <p:spPr>
          <a:xfrm>
            <a:off x="1719083"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1" i="0" kern="1200" dirty="0"/>
              <a:t>Systematising tech research and development (R&amp;D) partnerships</a:t>
            </a:r>
            <a:endParaRPr lang="en-GB" sz="2300" b="1" kern="1200" dirty="0"/>
          </a:p>
        </p:txBody>
      </p:sp>
      <p:sp>
        <p:nvSpPr>
          <p:cNvPr id="13" name="Freeform: Shape 12"/>
          <p:cNvSpPr/>
          <p:nvPr/>
        </p:nvSpPr>
        <p:spPr>
          <a:xfrm>
            <a:off x="7589887"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1" i="0" kern="1200" dirty="0"/>
              <a:t>Buying tech better across health and social care.</a:t>
            </a:r>
            <a:endParaRPr lang="en-GB" sz="2300" b="1" kern="1200" dirty="0"/>
          </a:p>
        </p:txBody>
      </p:sp>
      <p:sp>
        <p:nvSpPr>
          <p:cNvPr id="14" name="Cross 13"/>
          <p:cNvSpPr/>
          <p:nvPr/>
        </p:nvSpPr>
        <p:spPr>
          <a:xfrm>
            <a:off x="5575807" y="4576233"/>
            <a:ext cx="907125" cy="86084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Aligning Oversight with Accelerating Digital Transformation</a:t>
            </a:r>
          </a:p>
        </p:txBody>
      </p:sp>
      <p:sp>
        <p:nvSpPr>
          <p:cNvPr id="3" name="Content Placeholder 2"/>
          <p:cNvSpPr>
            <a:spLocks noGrp="1"/>
          </p:cNvSpPr>
          <p:nvPr>
            <p:ph idx="1"/>
          </p:nvPr>
        </p:nvSpPr>
        <p:spPr>
          <a:xfrm>
            <a:off x="301657" y="2881427"/>
            <a:ext cx="11594969" cy="928574"/>
          </a:xfrm>
        </p:spPr>
        <p:txBody>
          <a:bodyPr/>
          <a:lstStyle/>
          <a:p>
            <a:pPr marL="0" indent="0">
              <a:buNone/>
            </a:pPr>
            <a:r>
              <a:rPr lang="en-GB" dirty="0"/>
              <a:t>The UK Government advocates that all Integrated Care Systems (ICS) include digital transformation in all future development plans. </a:t>
            </a:r>
          </a:p>
        </p:txBody>
      </p:sp>
      <p:pic>
        <p:nvPicPr>
          <p:cNvPr id="4" name="Content Placeholder 4"/>
          <p:cNvPicPr>
            <a:picLocks noChangeAspect="1"/>
          </p:cNvPicPr>
          <p:nvPr/>
        </p:nvPicPr>
        <p:blipFill>
          <a:blip r:embed="rId3"/>
          <a:stretch>
            <a:fillRect/>
          </a:stretch>
        </p:blipFill>
        <p:spPr>
          <a:xfrm>
            <a:off x="8387261" y="209162"/>
            <a:ext cx="3804739" cy="970209"/>
          </a:xfrm>
          <a:prstGeom prst="rect">
            <a:avLst/>
          </a:prstGeom>
        </p:spPr>
      </p:pic>
      <p:grpSp>
        <p:nvGrpSpPr>
          <p:cNvPr id="11" name="Group 10"/>
          <p:cNvGrpSpPr/>
          <p:nvPr/>
        </p:nvGrpSpPr>
        <p:grpSpPr>
          <a:xfrm>
            <a:off x="1337734" y="3591595"/>
            <a:ext cx="8720242" cy="3266405"/>
            <a:chOff x="1337734" y="3591595"/>
            <a:chExt cx="8720242" cy="3266405"/>
          </a:xfrm>
        </p:grpSpPr>
        <p:sp>
          <p:nvSpPr>
            <p:cNvPr id="7" name="Arrow: Right 6"/>
            <p:cNvSpPr/>
            <p:nvPr/>
          </p:nvSpPr>
          <p:spPr>
            <a:xfrm>
              <a:off x="1740059" y="3591595"/>
              <a:ext cx="8317917" cy="3266405"/>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p:cNvSpPr/>
            <p:nvPr/>
          </p:nvSpPr>
          <p:spPr>
            <a:xfrm>
              <a:off x="1337734"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1" i="0" kern="1200" dirty="0"/>
                <a:t>Using our regulatory levers</a:t>
              </a:r>
              <a:endParaRPr lang="en-GB" sz="2800" b="1" kern="1200" dirty="0"/>
            </a:p>
          </p:txBody>
        </p:sp>
      </p:grpSp>
      <p:sp>
        <p:nvSpPr>
          <p:cNvPr id="9" name="Freeform: Shape 8"/>
          <p:cNvSpPr/>
          <p:nvPr/>
        </p:nvSpPr>
        <p:spPr>
          <a:xfrm>
            <a:off x="4431150"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1" i="0" kern="1200" dirty="0"/>
              <a:t>Enforcing standards</a:t>
            </a:r>
            <a:endParaRPr lang="en-GB" sz="2800" b="1" kern="1200" dirty="0"/>
          </a:p>
        </p:txBody>
      </p:sp>
      <p:sp>
        <p:nvSpPr>
          <p:cNvPr id="10" name="Freeform: Shape 9"/>
          <p:cNvSpPr/>
          <p:nvPr/>
        </p:nvSpPr>
        <p:spPr>
          <a:xfrm>
            <a:off x="7524567" y="4571517"/>
            <a:ext cx="2935735" cy="1306562"/>
          </a:xfrm>
          <a:custGeom>
            <a:avLst/>
            <a:gdLst>
              <a:gd name="connsiteX0" fmla="*/ 0 w 2438400"/>
              <a:gd name="connsiteY0" fmla="*/ 262472 h 1574800"/>
              <a:gd name="connsiteX1" fmla="*/ 262472 w 2438400"/>
              <a:gd name="connsiteY1" fmla="*/ 0 h 1574800"/>
              <a:gd name="connsiteX2" fmla="*/ 2175928 w 2438400"/>
              <a:gd name="connsiteY2" fmla="*/ 0 h 1574800"/>
              <a:gd name="connsiteX3" fmla="*/ 2438400 w 2438400"/>
              <a:gd name="connsiteY3" fmla="*/ 262472 h 1574800"/>
              <a:gd name="connsiteX4" fmla="*/ 2438400 w 2438400"/>
              <a:gd name="connsiteY4" fmla="*/ 1312328 h 1574800"/>
              <a:gd name="connsiteX5" fmla="*/ 2175928 w 2438400"/>
              <a:gd name="connsiteY5" fmla="*/ 1574800 h 1574800"/>
              <a:gd name="connsiteX6" fmla="*/ 262472 w 2438400"/>
              <a:gd name="connsiteY6" fmla="*/ 1574800 h 1574800"/>
              <a:gd name="connsiteX7" fmla="*/ 0 w 2438400"/>
              <a:gd name="connsiteY7" fmla="*/ 1312328 h 1574800"/>
              <a:gd name="connsiteX8" fmla="*/ 0 w 2438400"/>
              <a:gd name="connsiteY8" fmla="*/ 262472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400" h="1574800">
                <a:moveTo>
                  <a:pt x="0" y="262472"/>
                </a:moveTo>
                <a:cubicBezTo>
                  <a:pt x="0" y="117513"/>
                  <a:pt x="117513" y="0"/>
                  <a:pt x="262472" y="0"/>
                </a:cubicBezTo>
                <a:lnTo>
                  <a:pt x="2175928" y="0"/>
                </a:lnTo>
                <a:cubicBezTo>
                  <a:pt x="2320887" y="0"/>
                  <a:pt x="2438400" y="117513"/>
                  <a:pt x="2438400" y="262472"/>
                </a:cubicBezTo>
                <a:lnTo>
                  <a:pt x="2438400" y="1312328"/>
                </a:lnTo>
                <a:cubicBezTo>
                  <a:pt x="2438400" y="1457287"/>
                  <a:pt x="2320887" y="1574800"/>
                  <a:pt x="2175928" y="1574800"/>
                </a:cubicBezTo>
                <a:lnTo>
                  <a:pt x="262472" y="1574800"/>
                </a:lnTo>
                <a:cubicBezTo>
                  <a:pt x="117513" y="1574800"/>
                  <a:pt x="0" y="1457287"/>
                  <a:pt x="0" y="1312328"/>
                </a:cubicBezTo>
                <a:lnTo>
                  <a:pt x="0" y="2624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3555" tIns="183555" rIns="183555" bIns="183555" numCol="1" spcCol="1270" anchor="ctr" anchorCtr="0">
            <a:noAutofit/>
          </a:bodyPr>
          <a:lstStyle/>
          <a:p>
            <a:pPr marL="0" lvl="0" indent="0" algn="ctr" defTabSz="1244600">
              <a:lnSpc>
                <a:spcPct val="90000"/>
              </a:lnSpc>
              <a:spcBef>
                <a:spcPct val="0"/>
              </a:spcBef>
              <a:spcAft>
                <a:spcPct val="35000"/>
              </a:spcAft>
              <a:buNone/>
            </a:pPr>
            <a:r>
              <a:rPr lang="en-GB" sz="2800" b="1" i="0" kern="1200" dirty="0"/>
              <a:t>Supporting social care </a:t>
            </a:r>
            <a:endParaRPr lang="en-GB" sz="2800" b="1" kern="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8933" y="212338"/>
            <a:ext cx="7956222" cy="1325563"/>
          </a:xfrm>
        </p:spPr>
        <p:txBody>
          <a:bodyPr>
            <a:normAutofit/>
          </a:bodyPr>
          <a:lstStyle/>
          <a:p>
            <a:r>
              <a:rPr lang="en-GB" sz="4800" b="1" dirty="0">
                <a:latin typeface="+mn-lt"/>
              </a:rPr>
              <a:t>The 3 Main Barriers.</a:t>
            </a:r>
          </a:p>
        </p:txBody>
      </p:sp>
      <p:sp>
        <p:nvSpPr>
          <p:cNvPr id="3" name="Content Placeholder 2"/>
          <p:cNvSpPr>
            <a:spLocks noGrp="1"/>
          </p:cNvSpPr>
          <p:nvPr>
            <p:ph idx="1"/>
          </p:nvPr>
        </p:nvSpPr>
        <p:spPr>
          <a:xfrm>
            <a:off x="3318933" y="1640170"/>
            <a:ext cx="8417437" cy="1137708"/>
          </a:xfrm>
        </p:spPr>
        <p:txBody>
          <a:bodyPr>
            <a:normAutofit/>
          </a:bodyPr>
          <a:lstStyle/>
          <a:p>
            <a:pPr marL="0" indent="0">
              <a:buNone/>
            </a:pPr>
            <a:r>
              <a:rPr lang="en-GB" dirty="0"/>
              <a:t>The UK Government identifies three main barriers to digital transformation in health and care. </a:t>
            </a:r>
          </a:p>
        </p:txBody>
      </p:sp>
      <p:pic>
        <p:nvPicPr>
          <p:cNvPr id="4" name="Content Placeholder 4"/>
          <p:cNvPicPr>
            <a:picLocks noChangeAspect="1"/>
          </p:cNvPicPr>
          <p:nvPr/>
        </p:nvPicPr>
        <p:blipFill>
          <a:blip r:embed="rId3"/>
          <a:stretch>
            <a:fillRect/>
          </a:stretch>
        </p:blipFill>
        <p:spPr>
          <a:xfrm>
            <a:off x="9030729" y="5905641"/>
            <a:ext cx="2958072" cy="754309"/>
          </a:xfrm>
          <a:prstGeom prst="rect">
            <a:avLst/>
          </a:prstGeom>
        </p:spPr>
      </p:pic>
      <p:grpSp>
        <p:nvGrpSpPr>
          <p:cNvPr id="13" name="Group 12"/>
          <p:cNvGrpSpPr/>
          <p:nvPr/>
        </p:nvGrpSpPr>
        <p:grpSpPr>
          <a:xfrm>
            <a:off x="1202265" y="2963333"/>
            <a:ext cx="9431867" cy="899714"/>
            <a:chOff x="1202265" y="2963333"/>
            <a:chExt cx="9431867" cy="899714"/>
          </a:xfrm>
        </p:grpSpPr>
        <p:sp>
          <p:nvSpPr>
            <p:cNvPr id="7" name="Rectangle 6"/>
            <p:cNvSpPr/>
            <p:nvPr/>
          </p:nvSpPr>
          <p:spPr>
            <a:xfrm>
              <a:off x="1202265" y="3295660"/>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p:cNvSpPr/>
            <p:nvPr/>
          </p:nvSpPr>
          <p:spPr>
            <a:xfrm>
              <a:off x="1673858" y="2963333"/>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b="1" kern="1200" dirty="0"/>
                <a:t>Guidance is not clear enough </a:t>
              </a:r>
            </a:p>
          </p:txBody>
        </p:sp>
      </p:grpSp>
      <p:grpSp>
        <p:nvGrpSpPr>
          <p:cNvPr id="14" name="Group 13"/>
          <p:cNvGrpSpPr/>
          <p:nvPr/>
        </p:nvGrpSpPr>
        <p:grpSpPr>
          <a:xfrm>
            <a:off x="1202265" y="3984630"/>
            <a:ext cx="9431867" cy="899714"/>
            <a:chOff x="1202265" y="3984630"/>
            <a:chExt cx="9431867" cy="899714"/>
          </a:xfrm>
        </p:grpSpPr>
        <p:sp>
          <p:nvSpPr>
            <p:cNvPr id="9" name="Rectangle 8"/>
            <p:cNvSpPr/>
            <p:nvPr/>
          </p:nvSpPr>
          <p:spPr>
            <a:xfrm>
              <a:off x="1202265" y="4316957"/>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p:cNvSpPr/>
            <p:nvPr/>
          </p:nvSpPr>
          <p:spPr>
            <a:xfrm>
              <a:off x="1673858" y="3984630"/>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b="1" kern="1200" dirty="0"/>
                <a:t>It is too challenging for industry innovators to collaborate. </a:t>
              </a:r>
            </a:p>
          </p:txBody>
        </p:sp>
      </p:grpSp>
      <p:grpSp>
        <p:nvGrpSpPr>
          <p:cNvPr id="15" name="Group 14"/>
          <p:cNvGrpSpPr/>
          <p:nvPr/>
        </p:nvGrpSpPr>
        <p:grpSpPr>
          <a:xfrm>
            <a:off x="1202265" y="5005927"/>
            <a:ext cx="9431867" cy="899714"/>
            <a:chOff x="1202265" y="5005927"/>
            <a:chExt cx="9431867" cy="899714"/>
          </a:xfrm>
        </p:grpSpPr>
        <p:sp>
          <p:nvSpPr>
            <p:cNvPr id="11" name="Rectangle 10"/>
            <p:cNvSpPr/>
            <p:nvPr/>
          </p:nvSpPr>
          <p:spPr>
            <a:xfrm>
              <a:off x="1202265" y="5338254"/>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p:cNvSpPr/>
            <p:nvPr/>
          </p:nvSpPr>
          <p:spPr>
            <a:xfrm>
              <a:off x="1673858" y="5005927"/>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000" b="1" kern="1200" dirty="0"/>
                <a:t>There is a lack of clarity on who pays for what.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138585"/>
            <a:ext cx="7956222" cy="1325563"/>
          </a:xfrm>
          <a:prstGeom prst="rect">
            <a:avLst/>
          </a:prstGeom>
        </p:spPr>
        <p:txBody>
          <a:bodyPr lIns="91440" tIns="45720" rIns="91440" bIns="45720" anchor="t"/>
          <a:lstStyle/>
          <a:p>
            <a:r>
              <a:rPr lang="en-GB" b="1" dirty="0">
                <a:latin typeface="Calibri"/>
                <a:ea typeface="Calibri"/>
                <a:cs typeface="Calibri"/>
              </a:rPr>
              <a:t>What had happened by March 2025?</a:t>
            </a:r>
            <a:endParaRPr lang="en-US" b="1">
              <a:latin typeface="Calibri"/>
              <a:ea typeface="Calibri"/>
              <a:cs typeface="Calibri"/>
            </a:endParaRPr>
          </a:p>
        </p:txBody>
      </p:sp>
      <p:grpSp>
        <p:nvGrpSpPr>
          <p:cNvPr id="15" name="Group 14"/>
          <p:cNvGrpSpPr/>
          <p:nvPr/>
        </p:nvGrpSpPr>
        <p:grpSpPr>
          <a:xfrm>
            <a:off x="733075" y="863527"/>
            <a:ext cx="2608149" cy="2608546"/>
            <a:chOff x="2020237" y="1048878"/>
            <a:chExt cx="2608149" cy="2608546"/>
          </a:xfrm>
        </p:grpSpPr>
        <p:sp>
          <p:nvSpPr>
            <p:cNvPr id="9" name="Arrow: Circular 8"/>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bg1"/>
                  </a:solidFill>
                </a:rPr>
                <a:t>Digitise</a:t>
              </a:r>
            </a:p>
          </p:txBody>
        </p:sp>
      </p:grpSp>
      <p:grpSp>
        <p:nvGrpSpPr>
          <p:cNvPr id="16" name="Group 15"/>
          <p:cNvGrpSpPr/>
          <p:nvPr/>
        </p:nvGrpSpPr>
        <p:grpSpPr>
          <a:xfrm>
            <a:off x="8671" y="2362330"/>
            <a:ext cx="2608149" cy="2608546"/>
            <a:chOff x="1295833" y="2547681"/>
            <a:chExt cx="2608149" cy="2608546"/>
          </a:xfrm>
        </p:grpSpPr>
        <p:sp>
          <p:nvSpPr>
            <p:cNvPr id="11" name="Shape 10"/>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2" name="Freeform: Shape 11"/>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bg1"/>
                  </a:solidFill>
                </a:rPr>
                <a:t>Connect</a:t>
              </a:r>
            </a:p>
          </p:txBody>
        </p:sp>
      </p:grpSp>
      <p:grpSp>
        <p:nvGrpSpPr>
          <p:cNvPr id="17" name="Group 16"/>
          <p:cNvGrpSpPr/>
          <p:nvPr/>
        </p:nvGrpSpPr>
        <p:grpSpPr>
          <a:xfrm>
            <a:off x="918707" y="4040491"/>
            <a:ext cx="2240804" cy="2241702"/>
            <a:chOff x="2205869" y="4225842"/>
            <a:chExt cx="2240804" cy="2241702"/>
          </a:xfrm>
        </p:grpSpPr>
        <p:sp>
          <p:nvSpPr>
            <p:cNvPr id="13" name="Block Arc 12"/>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 name="Freeform: Shape 13"/>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bg1"/>
                  </a:solidFill>
                </a:rPr>
                <a:t>Transform</a:t>
              </a:r>
            </a:p>
          </p:txBody>
        </p:sp>
      </p:grpSp>
      <p:sp>
        <p:nvSpPr>
          <p:cNvPr id="7" name="TextBox 6"/>
          <p:cNvSpPr txBox="1"/>
          <p:nvPr/>
        </p:nvSpPr>
        <p:spPr>
          <a:xfrm>
            <a:off x="3251656" y="1461846"/>
            <a:ext cx="8933106" cy="5170646"/>
          </a:xfrm>
          <a:prstGeom prst="rect">
            <a:avLst/>
          </a:prstGeom>
          <a:noFill/>
        </p:spPr>
        <p:txBody>
          <a:bodyPr wrap="square" lIns="91440" tIns="45720" rIns="91440" bIns="45720" rtlCol="0" anchor="t">
            <a:spAutoFit/>
          </a:bodyPr>
          <a:lstStyle/>
          <a:p>
            <a:pPr>
              <a:buFont typeface="Arial"/>
              <a:buChar char="•"/>
            </a:pPr>
            <a:r>
              <a:rPr lang="en-GB" sz="2400" dirty="0">
                <a:ea typeface="+mn-lt"/>
                <a:cs typeface="+mn-lt"/>
              </a:rPr>
              <a:t>Approximately </a:t>
            </a:r>
            <a:r>
              <a:rPr lang="en-GB" sz="2400" b="1" dirty="0">
                <a:ea typeface="+mn-lt"/>
                <a:cs typeface="+mn-lt"/>
              </a:rPr>
              <a:t>91% of secondary-care trusts</a:t>
            </a:r>
            <a:r>
              <a:rPr lang="en-GB" sz="2400" dirty="0">
                <a:ea typeface="+mn-lt"/>
                <a:cs typeface="+mn-lt"/>
              </a:rPr>
              <a:t> had implemented an electronic patient record</a:t>
            </a:r>
            <a:endParaRPr lang="en-GB" dirty="0">
              <a:ea typeface="+mn-lt"/>
              <a:cs typeface="+mn-lt"/>
            </a:endParaRPr>
          </a:p>
          <a:p>
            <a:pPr lvl="1">
              <a:buFont typeface="Courier New"/>
              <a:buChar char="o"/>
            </a:pPr>
            <a:r>
              <a:rPr lang="en-GB" sz="2400" dirty="0">
                <a:ea typeface="+mn-lt"/>
                <a:cs typeface="+mn-lt"/>
              </a:rPr>
              <a:t> The 100% target was </a:t>
            </a:r>
            <a:r>
              <a:rPr lang="en-GB" sz="2400" b="1" dirty="0">
                <a:ea typeface="+mn-lt"/>
                <a:cs typeface="+mn-lt"/>
              </a:rPr>
              <a:t>not </a:t>
            </a:r>
            <a:r>
              <a:rPr lang="en-GB" sz="2400" dirty="0">
                <a:ea typeface="+mn-lt"/>
                <a:cs typeface="+mn-lt"/>
              </a:rPr>
              <a:t>met.</a:t>
            </a:r>
          </a:p>
          <a:p>
            <a:pPr>
              <a:buFont typeface="Arial"/>
              <a:buChar char="•"/>
            </a:pPr>
            <a:r>
              <a:rPr lang="en-GB" sz="2400" dirty="0">
                <a:ea typeface="+mn-lt"/>
                <a:cs typeface="+mn-lt"/>
              </a:rPr>
              <a:t>NHS App registration equivalent to </a:t>
            </a:r>
            <a:r>
              <a:rPr lang="en-GB" sz="2400" b="1" dirty="0">
                <a:ea typeface="+mn-lt"/>
                <a:cs typeface="+mn-lt"/>
              </a:rPr>
              <a:t>more than 75% of adults</a:t>
            </a:r>
            <a:r>
              <a:rPr lang="en-GB" sz="2400" dirty="0">
                <a:ea typeface="+mn-lt"/>
                <a:cs typeface="+mn-lt"/>
              </a:rPr>
              <a:t> was reported</a:t>
            </a:r>
            <a:endParaRPr lang="en-GB" dirty="0">
              <a:ea typeface="+mn-lt"/>
              <a:cs typeface="+mn-lt"/>
            </a:endParaRPr>
          </a:p>
          <a:p>
            <a:pPr lvl="1">
              <a:buFont typeface="Courier New"/>
              <a:buChar char="o"/>
            </a:pPr>
            <a:r>
              <a:rPr lang="en-GB" sz="2400" dirty="0">
                <a:ea typeface="+mn-lt"/>
                <a:cs typeface="+mn-lt"/>
              </a:rPr>
              <a:t> Registration did </a:t>
            </a:r>
            <a:r>
              <a:rPr lang="en-GB" sz="2400" b="1" dirty="0">
                <a:ea typeface="+mn-lt"/>
                <a:cs typeface="+mn-lt"/>
              </a:rPr>
              <a:t>not </a:t>
            </a:r>
            <a:r>
              <a:rPr lang="en-GB" sz="2400" dirty="0">
                <a:ea typeface="+mn-lt"/>
                <a:cs typeface="+mn-lt"/>
              </a:rPr>
              <a:t>demonstrate active or equitable use.</a:t>
            </a:r>
            <a:endParaRPr lang="en-GB">
              <a:ea typeface="Calibri"/>
              <a:cs typeface="Calibri"/>
            </a:endParaRPr>
          </a:p>
          <a:p>
            <a:pPr>
              <a:buFont typeface="Arial"/>
              <a:buChar char="•"/>
            </a:pPr>
            <a:r>
              <a:rPr lang="en-GB" sz="2400" dirty="0">
                <a:ea typeface="+mn-lt"/>
                <a:cs typeface="+mn-lt"/>
              </a:rPr>
              <a:t>Most GP practices were technically capable of enabling the intended NHS App functions</a:t>
            </a:r>
            <a:endParaRPr lang="en-GB" dirty="0">
              <a:ea typeface="+mn-lt"/>
              <a:cs typeface="+mn-lt"/>
            </a:endParaRPr>
          </a:p>
          <a:p>
            <a:pPr lvl="1">
              <a:buFont typeface="Courier New"/>
              <a:buChar char="o"/>
            </a:pPr>
            <a:r>
              <a:rPr lang="en-GB" sz="2400" dirty="0">
                <a:ea typeface="+mn-lt"/>
                <a:cs typeface="+mn-lt"/>
              </a:rPr>
              <a:t> But local activation varied.</a:t>
            </a:r>
            <a:endParaRPr lang="en-GB" dirty="0">
              <a:ea typeface="+mn-lt"/>
              <a:cs typeface="+mn-lt"/>
            </a:endParaRPr>
          </a:p>
          <a:p>
            <a:pPr>
              <a:buFont typeface="Arial"/>
              <a:buChar char="•"/>
            </a:pPr>
            <a:r>
              <a:rPr lang="en-GB" sz="2400" dirty="0">
                <a:ea typeface="+mn-lt"/>
                <a:cs typeface="+mn-lt"/>
              </a:rPr>
              <a:t>Shared records and data platforms had expanded</a:t>
            </a:r>
            <a:endParaRPr lang="en-GB" dirty="0">
              <a:ea typeface="+mn-lt"/>
              <a:cs typeface="+mn-lt"/>
            </a:endParaRPr>
          </a:p>
          <a:p>
            <a:pPr lvl="1">
              <a:buFont typeface="Courier New"/>
              <a:buChar char="o"/>
            </a:pPr>
            <a:r>
              <a:rPr lang="en-GB" sz="2400" dirty="0">
                <a:ea typeface="+mn-lt"/>
                <a:cs typeface="+mn-lt"/>
              </a:rPr>
              <a:t> Complete interoperability had </a:t>
            </a:r>
            <a:r>
              <a:rPr lang="en-GB" sz="2400" b="1" dirty="0">
                <a:ea typeface="+mn-lt"/>
                <a:cs typeface="+mn-lt"/>
              </a:rPr>
              <a:t>not </a:t>
            </a:r>
            <a:r>
              <a:rPr lang="en-GB" sz="2400" dirty="0">
                <a:ea typeface="+mn-lt"/>
                <a:cs typeface="+mn-lt"/>
              </a:rPr>
              <a:t>been achieved.</a:t>
            </a:r>
            <a:br>
              <a:rPr lang="en-GB" sz="2400" dirty="0">
                <a:ea typeface="+mn-lt"/>
                <a:cs typeface="+mn-lt"/>
              </a:rPr>
            </a:br>
            <a:endParaRPr lang="en-GB">
              <a:ea typeface="+mn-lt"/>
              <a:cs typeface="+mn-lt"/>
            </a:endParaRPr>
          </a:p>
          <a:p>
            <a:pPr>
              <a:buFont typeface="Arial"/>
              <a:buChar char="•"/>
            </a:pPr>
            <a:r>
              <a:rPr lang="en-GB" sz="2400" dirty="0">
                <a:ea typeface="+mn-lt"/>
                <a:cs typeface="+mn-lt"/>
              </a:rPr>
              <a:t>The reform had progressed further in installing digital infrastructure than in demonstrating system-wide transformation.</a:t>
            </a:r>
            <a:endParaRPr lang="en-GB" dirty="0">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circle(in)">
                                      <p:cBhvr>
                                        <p:cTn id="17" dur="20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circle(in)">
                                      <p:cBhvr>
                                        <p:cTn id="22"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50F00-6F25-A40E-CF6E-9B1D9DB87C80}"/>
              </a:ext>
            </a:extLst>
          </p:cNvPr>
          <p:cNvSpPr>
            <a:spLocks noGrp="1"/>
          </p:cNvSpPr>
          <p:nvPr>
            <p:ph type="title"/>
          </p:nvPr>
        </p:nvSpPr>
        <p:spPr/>
        <p:txBody>
          <a:bodyPr/>
          <a:lstStyle/>
          <a:p>
            <a:r>
              <a:rPr lang="en-US" b="1" dirty="0">
                <a:ea typeface="+mj-lt"/>
                <a:cs typeface="+mj-lt"/>
              </a:rPr>
              <a:t>The 2025 Ten Year Health Plan (reform </a:t>
            </a:r>
            <a:r>
              <a:rPr lang="en-US" b="1" dirty="0" err="1">
                <a:ea typeface="+mj-lt"/>
                <a:cs typeface="+mj-lt"/>
              </a:rPr>
              <a:t>ctd</a:t>
            </a:r>
            <a:r>
              <a:rPr lang="en-US" b="1" dirty="0">
                <a:ea typeface="+mj-lt"/>
                <a:cs typeface="+mj-lt"/>
              </a:rPr>
              <a:t>.)</a:t>
            </a:r>
            <a:endParaRPr lang="en-US" b="1" dirty="0">
              <a:ea typeface="Calibri Light"/>
              <a:cs typeface="Calibri Light"/>
            </a:endParaRPr>
          </a:p>
        </p:txBody>
      </p:sp>
      <p:sp>
        <p:nvSpPr>
          <p:cNvPr id="3" name="Content Placeholder 2">
            <a:extLst>
              <a:ext uri="{FF2B5EF4-FFF2-40B4-BE49-F238E27FC236}">
                <a16:creationId xmlns:a16="http://schemas.microsoft.com/office/drawing/2014/main" id="{F6C6020C-9889-7B3A-A9AA-F2C790D1DD8B}"/>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The current plan is </a:t>
            </a:r>
            <a:r>
              <a:rPr lang="en-US" dirty="0" err="1">
                <a:ea typeface="+mn-lt"/>
                <a:cs typeface="+mn-lt"/>
              </a:rPr>
              <a:t>organised</a:t>
            </a:r>
            <a:r>
              <a:rPr lang="en-US" dirty="0">
                <a:ea typeface="+mn-lt"/>
                <a:cs typeface="+mn-lt"/>
              </a:rPr>
              <a:t> around three shifts:</a:t>
            </a:r>
            <a:endParaRPr lang="en-US" dirty="0">
              <a:ea typeface="Calibri"/>
              <a:cs typeface="Calibri"/>
            </a:endParaRPr>
          </a:p>
          <a:p>
            <a:pPr lvl="1">
              <a:buFont typeface="Courier New" panose="020B0604020202020204" pitchFamily="34" charset="0"/>
              <a:buChar char="o"/>
            </a:pPr>
            <a:r>
              <a:rPr lang="en-US" dirty="0">
                <a:ea typeface="+mn-lt"/>
                <a:cs typeface="+mn-lt"/>
              </a:rPr>
              <a:t>Hospital to community</a:t>
            </a:r>
            <a:endParaRPr lang="en-US">
              <a:ea typeface="Calibri"/>
              <a:cs typeface="Calibri"/>
            </a:endParaRPr>
          </a:p>
          <a:p>
            <a:pPr lvl="1">
              <a:buFont typeface="Courier New" panose="020B0604020202020204" pitchFamily="34" charset="0"/>
              <a:buChar char="o"/>
            </a:pPr>
            <a:r>
              <a:rPr lang="en-US" dirty="0">
                <a:ea typeface="+mn-lt"/>
                <a:cs typeface="+mn-lt"/>
              </a:rPr>
              <a:t>Analogue to digital</a:t>
            </a:r>
            <a:endParaRPr lang="en-US">
              <a:ea typeface="Calibri"/>
              <a:cs typeface="Calibri"/>
            </a:endParaRPr>
          </a:p>
          <a:p>
            <a:pPr lvl="1">
              <a:buFont typeface="Courier New" panose="020B0604020202020204" pitchFamily="34" charset="0"/>
              <a:buChar char="o"/>
            </a:pPr>
            <a:r>
              <a:rPr lang="en-US" dirty="0">
                <a:ea typeface="+mn-lt"/>
                <a:cs typeface="+mn-lt"/>
              </a:rPr>
              <a:t>Sickness to prevention</a:t>
            </a:r>
            <a:endParaRPr lang="en-US">
              <a:ea typeface="Calibri"/>
              <a:cs typeface="Calibri"/>
            </a:endParaRPr>
          </a:p>
          <a:p>
            <a:r>
              <a:rPr lang="en-US" dirty="0">
                <a:ea typeface="+mn-lt"/>
                <a:cs typeface="+mn-lt"/>
              </a:rPr>
              <a:t>Current implementation includes:</a:t>
            </a:r>
          </a:p>
          <a:p>
            <a:pPr lvl="1">
              <a:buFont typeface="Courier New" panose="020B0604020202020204" pitchFamily="34" charset="0"/>
              <a:buChar char="o"/>
            </a:pPr>
            <a:r>
              <a:rPr lang="en-US" dirty="0">
                <a:ea typeface="+mn-lt"/>
                <a:cs typeface="+mn-lt"/>
              </a:rPr>
              <a:t>Extending the NHS App</a:t>
            </a:r>
          </a:p>
          <a:p>
            <a:pPr lvl="1">
              <a:buFont typeface="Courier New" panose="020B0604020202020204" pitchFamily="34" charset="0"/>
              <a:buChar char="o"/>
            </a:pPr>
            <a:r>
              <a:rPr lang="en-US" dirty="0">
                <a:ea typeface="+mn-lt"/>
                <a:cs typeface="+mn-lt"/>
              </a:rPr>
              <a:t>Developing a Single Patient Record</a:t>
            </a:r>
          </a:p>
          <a:p>
            <a:pPr lvl="1">
              <a:buFont typeface="Courier New" panose="020B0604020202020204" pitchFamily="34" charset="0"/>
              <a:buChar char="o"/>
            </a:pPr>
            <a:r>
              <a:rPr lang="en-US" dirty="0">
                <a:ea typeface="+mn-lt"/>
                <a:cs typeface="+mn-lt"/>
              </a:rPr>
              <a:t>Improving interoperability &amp; using digital infrastructure to support community and preventive care.</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934655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45" y="435485"/>
            <a:ext cx="11481847" cy="639586"/>
          </a:xfrm>
        </p:spPr>
        <p:txBody>
          <a:bodyPr>
            <a:normAutofit fontScale="90000"/>
          </a:bodyPr>
          <a:lstStyle/>
          <a:p>
            <a:r>
              <a:rPr lang="en-GB" sz="4900" b="1" dirty="0">
                <a:latin typeface="+mn-lt"/>
              </a:rPr>
              <a:t>Activity – </a:t>
            </a:r>
            <a:br>
              <a:rPr lang="en-GB" b="1" dirty="0">
                <a:latin typeface="+mn-lt"/>
              </a:rPr>
            </a:br>
            <a:r>
              <a:rPr lang="en-GB" b="1" dirty="0">
                <a:latin typeface="+mn-lt"/>
              </a:rPr>
              <a:t>Independently or in small groups…</a:t>
            </a:r>
          </a:p>
        </p:txBody>
      </p:sp>
      <p:pic>
        <p:nvPicPr>
          <p:cNvPr id="4" name="Content Placeholder 3"/>
          <p:cNvPicPr>
            <a:picLocks noGrp="1" noChangeAspect="1"/>
          </p:cNvPicPr>
          <p:nvPr>
            <p:ph idx="1"/>
          </p:nvPr>
        </p:nvPicPr>
        <p:blipFill>
          <a:blip r:embed="rId3"/>
          <a:stretch>
            <a:fillRect/>
          </a:stretch>
        </p:blipFill>
        <p:spPr>
          <a:xfrm>
            <a:off x="8432801" y="587022"/>
            <a:ext cx="3668887" cy="1953744"/>
          </a:xfrm>
          <a:prstGeom prst="rect">
            <a:avLst/>
          </a:prstGeom>
        </p:spPr>
      </p:pic>
      <p:pic>
        <p:nvPicPr>
          <p:cNvPr id="5" name="Picture 4"/>
          <p:cNvPicPr>
            <a:picLocks noChangeAspect="1"/>
          </p:cNvPicPr>
          <p:nvPr/>
        </p:nvPicPr>
        <p:blipFill>
          <a:blip r:embed="rId4"/>
          <a:srcRect l="9739" r="6511" b="10023"/>
          <a:stretch>
            <a:fillRect/>
          </a:stretch>
        </p:blipFill>
        <p:spPr>
          <a:xfrm>
            <a:off x="8509383" y="2652889"/>
            <a:ext cx="3515722" cy="2712922"/>
          </a:xfrm>
          <a:prstGeom prst="rect">
            <a:avLst/>
          </a:prstGeom>
        </p:spPr>
      </p:pic>
      <p:sp>
        <p:nvSpPr>
          <p:cNvPr id="7" name="TextBox 6"/>
          <p:cNvSpPr txBox="1"/>
          <p:nvPr/>
        </p:nvSpPr>
        <p:spPr>
          <a:xfrm>
            <a:off x="259645" y="1450925"/>
            <a:ext cx="8173156" cy="4185761"/>
          </a:xfrm>
          <a:prstGeom prst="rect">
            <a:avLst/>
          </a:prstGeom>
          <a:noFill/>
        </p:spPr>
        <p:txBody>
          <a:bodyPr wrap="square">
            <a:spAutoFit/>
          </a:bodyPr>
          <a:lstStyle/>
          <a:p>
            <a:r>
              <a:rPr lang="en-GB" sz="2800" dirty="0"/>
              <a:t>Imagine that you have taken on a new role: </a:t>
            </a:r>
            <a:br>
              <a:rPr lang="en-GB" sz="2400" dirty="0"/>
            </a:br>
            <a:r>
              <a:rPr lang="en-GB" sz="2400" dirty="0"/>
              <a:t>Regional manager of </a:t>
            </a:r>
            <a:r>
              <a:rPr lang="en-GB" sz="2400" b="1" dirty="0"/>
              <a:t>Hope Care Ltd</a:t>
            </a:r>
            <a:r>
              <a:rPr lang="en-GB" sz="2400" dirty="0"/>
              <a:t>, a residential care company with three locations around Birmingham. </a:t>
            </a:r>
          </a:p>
          <a:p>
            <a:r>
              <a:rPr lang="en-GB" sz="2800" b="1" dirty="0"/>
              <a:t>Consider: </a:t>
            </a:r>
          </a:p>
          <a:p>
            <a:pPr marL="342900" indent="-342900">
              <a:buFont typeface="Arial" panose="020B0604020202020204" pitchFamily="34" charset="0"/>
              <a:buChar char="•"/>
            </a:pPr>
            <a:r>
              <a:rPr lang="en-GB" sz="2400" dirty="0"/>
              <a:t>What types of digitisation would you aim to ensure were in place? (What? Why?)  </a:t>
            </a:r>
          </a:p>
          <a:p>
            <a:pPr marL="342900" indent="-342900">
              <a:buFont typeface="Arial" panose="020B0604020202020204" pitchFamily="34" charset="0"/>
              <a:buChar char="•"/>
            </a:pPr>
            <a:r>
              <a:rPr lang="en-GB" sz="2400" dirty="0"/>
              <a:t>What types of digital connections would you need to aim to establish? (Who? What? Why?)</a:t>
            </a:r>
          </a:p>
          <a:p>
            <a:pPr marL="342900" indent="-342900">
              <a:buFont typeface="Arial" panose="020B0604020202020204" pitchFamily="34" charset="0"/>
              <a:buChar char="•"/>
            </a:pPr>
            <a:r>
              <a:rPr lang="en-GB" sz="2400" dirty="0"/>
              <a:t>How would optimum digitisation aid to save time and money as well as promoting resident independence?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186677"/>
            <a:ext cx="11594969" cy="1325563"/>
          </a:xfrm>
        </p:spPr>
        <p:txBody>
          <a:bodyPr>
            <a:normAutofit/>
          </a:bodyPr>
          <a:lstStyle/>
          <a:p>
            <a:r>
              <a:rPr lang="en-GB" sz="3600" b="1" dirty="0">
                <a:latin typeface="Calibri" panose="020F0502020204030204" pitchFamily="34" charset="0"/>
                <a:cs typeface="Calibri" panose="020F0502020204030204" pitchFamily="34" charset="0"/>
              </a:rPr>
              <a:t>Feedback on activity - </a:t>
            </a:r>
            <a:r>
              <a:rPr lang="en-US" sz="3600" b="1" dirty="0">
                <a:latin typeface="Calibri" panose="020F0502020204030204" pitchFamily="34" charset="0"/>
                <a:cs typeface="Calibri" panose="020F0502020204030204" pitchFamily="34" charset="0"/>
              </a:rPr>
              <a:t>Regional manager of Hope Care Ltd</a:t>
            </a:r>
            <a:endParaRPr lang="en-GB" sz="3600" b="1" dirty="0">
              <a:latin typeface="Calibri" panose="020F0502020204030204" pitchFamily="34" charset="0"/>
              <a:cs typeface="Calibri" panose="020F0502020204030204" pitchFamily="34" charset="0"/>
            </a:endParaRPr>
          </a:p>
        </p:txBody>
      </p:sp>
      <p:grpSp>
        <p:nvGrpSpPr>
          <p:cNvPr id="29" name="Group 28"/>
          <p:cNvGrpSpPr/>
          <p:nvPr/>
        </p:nvGrpSpPr>
        <p:grpSpPr>
          <a:xfrm>
            <a:off x="400308" y="2255289"/>
            <a:ext cx="2645888" cy="3958970"/>
            <a:chOff x="1769414" y="2383083"/>
            <a:chExt cx="2645888" cy="3572902"/>
          </a:xfrm>
        </p:grpSpPr>
        <p:grpSp>
          <p:nvGrpSpPr>
            <p:cNvPr id="20" name="Group 19"/>
            <p:cNvGrpSpPr/>
            <p:nvPr/>
          </p:nvGrpSpPr>
          <p:grpSpPr>
            <a:xfrm>
              <a:off x="2280734" y="2383083"/>
              <a:ext cx="2134568" cy="1814769"/>
              <a:chOff x="2020237" y="1048878"/>
              <a:chExt cx="2608149" cy="2608546"/>
            </a:xfrm>
          </p:grpSpPr>
          <p:sp>
            <p:nvSpPr>
              <p:cNvPr id="21" name="Arrow: Circular 20"/>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2" name="Freeform: Shape 21"/>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b="1" kern="1200" dirty="0">
                    <a:solidFill>
                      <a:schemeClr val="tx1"/>
                    </a:solidFill>
                  </a:rPr>
                  <a:t>Digitise</a:t>
                </a:r>
                <a:endParaRPr lang="en-GB" sz="2700" b="1" kern="1200" dirty="0">
                  <a:solidFill>
                    <a:schemeClr val="tx1"/>
                  </a:solidFill>
                </a:endParaRPr>
              </a:p>
            </p:txBody>
          </p:sp>
        </p:grpSp>
        <p:grpSp>
          <p:nvGrpSpPr>
            <p:cNvPr id="23" name="Group 22"/>
            <p:cNvGrpSpPr/>
            <p:nvPr/>
          </p:nvGrpSpPr>
          <p:grpSpPr>
            <a:xfrm>
              <a:off x="1769414" y="3341457"/>
              <a:ext cx="2134568" cy="1814769"/>
              <a:chOff x="1295833" y="2547681"/>
              <a:chExt cx="2608149" cy="2608546"/>
            </a:xfrm>
          </p:grpSpPr>
          <p:sp>
            <p:nvSpPr>
              <p:cNvPr id="24" name="Shape 23"/>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5" name="Freeform: Shape 24"/>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b="1" kern="1200" dirty="0">
                    <a:solidFill>
                      <a:schemeClr val="tx1"/>
                    </a:solidFill>
                  </a:rPr>
                  <a:t>Connect</a:t>
                </a:r>
                <a:endParaRPr lang="en-GB" sz="2700" b="1" kern="1200" dirty="0">
                  <a:solidFill>
                    <a:schemeClr val="tx1"/>
                  </a:solidFill>
                </a:endParaRPr>
              </a:p>
            </p:txBody>
          </p:sp>
        </p:grpSp>
        <p:grpSp>
          <p:nvGrpSpPr>
            <p:cNvPr id="26" name="Group 25"/>
            <p:cNvGrpSpPr/>
            <p:nvPr/>
          </p:nvGrpSpPr>
          <p:grpSpPr>
            <a:xfrm>
              <a:off x="2432259" y="4396430"/>
              <a:ext cx="1833925" cy="1559555"/>
              <a:chOff x="2205869" y="4225842"/>
              <a:chExt cx="2240804" cy="2241702"/>
            </a:xfrm>
          </p:grpSpPr>
          <p:sp>
            <p:nvSpPr>
              <p:cNvPr id="27" name="Block Arc 26"/>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8" name="Freeform: Shape 27"/>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b="1" kern="1200" dirty="0">
                    <a:solidFill>
                      <a:schemeClr val="tx1"/>
                    </a:solidFill>
                  </a:rPr>
                  <a:t>Transform</a:t>
                </a:r>
              </a:p>
            </p:txBody>
          </p:sp>
        </p:grpSp>
      </p:grpSp>
      <p:sp>
        <p:nvSpPr>
          <p:cNvPr id="30" name="Rectangle: Rounded Corners 29"/>
          <p:cNvSpPr/>
          <p:nvPr/>
        </p:nvSpPr>
        <p:spPr>
          <a:xfrm>
            <a:off x="3409244" y="2904573"/>
            <a:ext cx="8623849"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What types of digitisation would you aim to ensure were in place?</a:t>
            </a:r>
            <a:endParaRPr lang="en-GB" sz="2400" b="1" dirty="0"/>
          </a:p>
        </p:txBody>
      </p:sp>
      <p:sp>
        <p:nvSpPr>
          <p:cNvPr id="31" name="Rectangle: Rounded Corners 30"/>
          <p:cNvSpPr/>
          <p:nvPr/>
        </p:nvSpPr>
        <p:spPr>
          <a:xfrm>
            <a:off x="3555495" y="4229571"/>
            <a:ext cx="8483966"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t>What types of digital connections would you need to aim to establish?</a:t>
            </a:r>
            <a:endParaRPr lang="en-GB" sz="2200" b="1" dirty="0"/>
          </a:p>
        </p:txBody>
      </p:sp>
      <p:sp>
        <p:nvSpPr>
          <p:cNvPr id="33" name="Rectangle: Rounded Corners 32"/>
          <p:cNvSpPr/>
          <p:nvPr/>
        </p:nvSpPr>
        <p:spPr>
          <a:xfrm>
            <a:off x="3555495" y="5376826"/>
            <a:ext cx="8477598" cy="8060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200" b="1" dirty="0"/>
              <a:t>How would optimum digitisation aid to save time and money as well as promoting resident independence?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330924" y="2787113"/>
            <a:ext cx="4200551" cy="3694770"/>
          </a:xfrm>
          <a:prstGeom prst="rect">
            <a:avLst/>
          </a:prstGeom>
        </p:spPr>
      </p:pic>
      <p:sp>
        <p:nvSpPr>
          <p:cNvPr id="2" name="Title 1"/>
          <p:cNvSpPr>
            <a:spLocks noGrp="1"/>
          </p:cNvSpPr>
          <p:nvPr>
            <p:ph type="title"/>
          </p:nvPr>
        </p:nvSpPr>
        <p:spPr>
          <a:xfrm>
            <a:off x="301657" y="1232303"/>
            <a:ext cx="11766165" cy="1325563"/>
          </a:xfrm>
        </p:spPr>
        <p:txBody>
          <a:bodyPr>
            <a:normAutofit/>
          </a:bodyPr>
          <a:lstStyle/>
          <a:p>
            <a:r>
              <a:rPr lang="en-GB" sz="4000" b="1" dirty="0">
                <a:latin typeface="+mn-lt"/>
              </a:rPr>
              <a:t>What does ‘Good’ Digital Transformation look like? </a:t>
            </a:r>
          </a:p>
        </p:txBody>
      </p:sp>
      <p:sp>
        <p:nvSpPr>
          <p:cNvPr id="3" name="Content Placeholder 2"/>
          <p:cNvSpPr>
            <a:spLocks noGrp="1"/>
          </p:cNvSpPr>
          <p:nvPr>
            <p:ph idx="1"/>
          </p:nvPr>
        </p:nvSpPr>
        <p:spPr>
          <a:xfrm>
            <a:off x="124178" y="2324886"/>
            <a:ext cx="11594969" cy="924455"/>
          </a:xfrm>
        </p:spPr>
        <p:txBody>
          <a:bodyPr/>
          <a:lstStyle/>
          <a:p>
            <a:pPr marL="0" indent="0">
              <a:buNone/>
            </a:pPr>
            <a:r>
              <a:rPr lang="en-GB" dirty="0"/>
              <a:t>In 2021, the UK government launched the ‘What Good Looks Like- Framework’ </a:t>
            </a:r>
          </a:p>
        </p:txBody>
      </p:sp>
      <p:sp>
        <p:nvSpPr>
          <p:cNvPr id="5" name="TextBox 4"/>
          <p:cNvSpPr txBox="1"/>
          <p:nvPr/>
        </p:nvSpPr>
        <p:spPr>
          <a:xfrm>
            <a:off x="414546" y="3526316"/>
            <a:ext cx="6691810" cy="2246769"/>
          </a:xfrm>
          <a:prstGeom prst="rect">
            <a:avLst/>
          </a:prstGeom>
          <a:noFill/>
        </p:spPr>
        <p:txBody>
          <a:bodyPr wrap="square">
            <a:spAutoFit/>
          </a:bodyPr>
          <a:lstStyle/>
          <a:p>
            <a:r>
              <a:rPr lang="en-GB" sz="2000" b="0" i="0" dirty="0">
                <a:effectLst/>
                <a:latin typeface="Calibri" panose="020F0502020204030204" pitchFamily="34" charset="0"/>
                <a:cs typeface="Calibri" panose="020F0502020204030204" pitchFamily="34" charset="0"/>
              </a:rPr>
              <a:t>“</a:t>
            </a:r>
            <a:r>
              <a:rPr lang="en-GB" sz="2000" b="0" i="1" dirty="0">
                <a:effectLst/>
                <a:latin typeface="Calibri" panose="020F0502020204030204" pitchFamily="34" charset="0"/>
                <a:cs typeface="Calibri" panose="020F0502020204030204" pitchFamily="34" charset="0"/>
              </a:rPr>
              <a:t>The What Good Looks Like (WGLL) programme draws on local learning. </a:t>
            </a:r>
          </a:p>
          <a:p>
            <a:r>
              <a:rPr lang="en-GB" sz="2000" b="0" i="1" dirty="0">
                <a:effectLst/>
                <a:latin typeface="Calibri" panose="020F0502020204030204" pitchFamily="34" charset="0"/>
                <a:cs typeface="Calibri" panose="020F0502020204030204" pitchFamily="34" charset="0"/>
              </a:rPr>
              <a:t>It builds on established good practice to provide clear guidance for health and care leaders to digitise, connect and transform services safely and securely. </a:t>
            </a:r>
          </a:p>
          <a:p>
            <a:r>
              <a:rPr lang="en-GB" sz="2000" b="0" i="1" dirty="0">
                <a:effectLst/>
                <a:latin typeface="Calibri" panose="020F0502020204030204" pitchFamily="34" charset="0"/>
                <a:cs typeface="Calibri" panose="020F0502020204030204" pitchFamily="34" charset="0"/>
              </a:rPr>
              <a:t>This will improve the outcomes, experience and safety of our citizens.”</a:t>
            </a:r>
            <a:endParaRPr lang="en-GB" sz="2000" dirty="0">
              <a:latin typeface="Calibri" panose="020F0502020204030204" pitchFamily="34" charset="0"/>
              <a:cs typeface="Calibri" panose="020F0502020204030204" pitchFamily="34" charset="0"/>
            </a:endParaRPr>
          </a:p>
        </p:txBody>
      </p:sp>
      <p:sp>
        <p:nvSpPr>
          <p:cNvPr id="6" name="TextBox 5"/>
          <p:cNvSpPr txBox="1"/>
          <p:nvPr/>
        </p:nvSpPr>
        <p:spPr>
          <a:xfrm>
            <a:off x="3400513" y="6403353"/>
            <a:ext cx="6096000" cy="307777"/>
          </a:xfrm>
          <a:prstGeom prst="rect">
            <a:avLst/>
          </a:prstGeom>
          <a:noFill/>
        </p:spPr>
        <p:txBody>
          <a:bodyPr wrap="square">
            <a:spAutoFit/>
          </a:bodyPr>
          <a:lstStyle/>
          <a:p>
            <a:r>
              <a:rPr lang="en-GB" sz="1400" dirty="0"/>
              <a:t>(Department of Health and Social Care, 2023; NHS, 2021)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9976433" cy="1325563"/>
          </a:xfrm>
        </p:spPr>
        <p:txBody>
          <a:bodyPr>
            <a:normAutofit/>
          </a:bodyPr>
          <a:lstStyle/>
          <a:p>
            <a:r>
              <a:rPr lang="en-GB" sz="4000" dirty="0">
                <a:latin typeface="+mn-lt"/>
              </a:rPr>
              <a:t>What Good Looks Like for </a:t>
            </a:r>
            <a:br>
              <a:rPr lang="en-GB" sz="4000" dirty="0">
                <a:latin typeface="+mn-lt"/>
              </a:rPr>
            </a:br>
            <a:r>
              <a:rPr lang="en-GB" sz="4000" b="1" dirty="0">
                <a:latin typeface="+mn-lt"/>
              </a:rPr>
              <a:t>Local Authorities(LA’s) </a:t>
            </a:r>
            <a:r>
              <a:rPr lang="en-GB" sz="4000" dirty="0">
                <a:latin typeface="+mn-lt"/>
              </a:rPr>
              <a:t>and </a:t>
            </a:r>
            <a:r>
              <a:rPr lang="en-GB" sz="4000" b="1" dirty="0">
                <a:latin typeface="+mn-lt"/>
              </a:rPr>
              <a:t>Care Providers</a:t>
            </a:r>
          </a:p>
        </p:txBody>
      </p:sp>
      <p:sp>
        <p:nvSpPr>
          <p:cNvPr id="3" name="Content Placeholder 2"/>
          <p:cNvSpPr>
            <a:spLocks noGrp="1"/>
          </p:cNvSpPr>
          <p:nvPr>
            <p:ph idx="1"/>
          </p:nvPr>
        </p:nvSpPr>
        <p:spPr>
          <a:xfrm>
            <a:off x="272144" y="1712239"/>
            <a:ext cx="11695314" cy="1325563"/>
          </a:xfrm>
        </p:spPr>
        <p:txBody>
          <a:bodyPr>
            <a:normAutofit/>
          </a:bodyPr>
          <a:lstStyle/>
          <a:p>
            <a:pPr marL="0" indent="0" algn="just">
              <a:buNone/>
            </a:pPr>
            <a:r>
              <a:rPr lang="en-GB" sz="1800" dirty="0">
                <a:latin typeface="Arial" panose="020B0604020202020204" pitchFamily="34" charset="0"/>
                <a:cs typeface="Arial" panose="020B0604020202020204" pitchFamily="34" charset="0"/>
              </a:rPr>
              <a:t>The What Good Looks Like (WGLL) framework for adult social care is part of a suite of guidance for digital working across H+SC, developed by NHS England and the Department of Health and Social Care (DHSC). It is structured around the following </a:t>
            </a:r>
            <a:r>
              <a:rPr lang="en-GB" sz="1800" b="1" dirty="0">
                <a:latin typeface="Arial" panose="020B0604020202020204" pitchFamily="34" charset="0"/>
                <a:cs typeface="Arial" panose="020B0604020202020204" pitchFamily="34" charset="0"/>
              </a:rPr>
              <a:t>7 success measures </a:t>
            </a:r>
            <a:r>
              <a:rPr lang="en-GB" sz="1800" dirty="0">
                <a:latin typeface="Arial" panose="020B0604020202020204" pitchFamily="34" charset="0"/>
                <a:cs typeface="Arial" panose="020B0604020202020204" pitchFamily="34" charset="0"/>
              </a:rPr>
              <a:t>for digital working in adult social care services: </a:t>
            </a:r>
          </a:p>
          <a:p>
            <a:pPr marL="0" indent="0">
              <a:buNone/>
            </a:pPr>
            <a:endParaRPr lang="en-GB" dirty="0"/>
          </a:p>
        </p:txBody>
      </p:sp>
      <p:grpSp>
        <p:nvGrpSpPr>
          <p:cNvPr id="24" name="Group 23"/>
          <p:cNvGrpSpPr/>
          <p:nvPr/>
        </p:nvGrpSpPr>
        <p:grpSpPr>
          <a:xfrm>
            <a:off x="-1470122" y="1965978"/>
            <a:ext cx="10176824" cy="4640875"/>
            <a:chOff x="-1470122" y="1965978"/>
            <a:chExt cx="10176824" cy="4640875"/>
          </a:xfrm>
        </p:grpSpPr>
        <p:sp>
          <p:nvSpPr>
            <p:cNvPr id="9" name="Block Arc 8"/>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Freeform: Shape 9"/>
            <p:cNvSpPr/>
            <p:nvPr/>
          </p:nvSpPr>
          <p:spPr>
            <a:xfrm>
              <a:off x="2666131" y="2720526"/>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11" name="Oval 10"/>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5" name="Group 24"/>
          <p:cNvGrpSpPr/>
          <p:nvPr/>
        </p:nvGrpSpPr>
        <p:grpSpPr>
          <a:xfrm>
            <a:off x="2753978" y="3151288"/>
            <a:ext cx="5952724" cy="391351"/>
            <a:chOff x="2753978" y="3151288"/>
            <a:chExt cx="5952724" cy="391351"/>
          </a:xfrm>
        </p:grpSpPr>
        <p:sp>
          <p:nvSpPr>
            <p:cNvPr id="12" name="Freeform: Shape 11"/>
            <p:cNvSpPr/>
            <p:nvPr/>
          </p:nvSpPr>
          <p:spPr>
            <a:xfrm>
              <a:off x="2949654" y="3190424"/>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3" name="Oval 12"/>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6" name="Group 25"/>
          <p:cNvGrpSpPr/>
          <p:nvPr/>
        </p:nvGrpSpPr>
        <p:grpSpPr>
          <a:xfrm>
            <a:off x="2909347" y="3620842"/>
            <a:ext cx="5797355" cy="391351"/>
            <a:chOff x="2909347" y="3620842"/>
            <a:chExt cx="5797355" cy="391351"/>
          </a:xfrm>
        </p:grpSpPr>
        <p:sp>
          <p:nvSpPr>
            <p:cNvPr id="14" name="Freeform: Shape 13"/>
            <p:cNvSpPr/>
            <p:nvPr/>
          </p:nvSpPr>
          <p:spPr>
            <a:xfrm>
              <a:off x="3105023" y="3659977"/>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5" name="Oval 14"/>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7" name="Group 26"/>
          <p:cNvGrpSpPr/>
          <p:nvPr/>
        </p:nvGrpSpPr>
        <p:grpSpPr>
          <a:xfrm>
            <a:off x="2958955" y="4090739"/>
            <a:ext cx="5747747" cy="391351"/>
            <a:chOff x="2958955" y="4090739"/>
            <a:chExt cx="5747747" cy="391351"/>
          </a:xfrm>
        </p:grpSpPr>
        <p:sp>
          <p:nvSpPr>
            <p:cNvPr id="16" name="Freeform: Shape 15"/>
            <p:cNvSpPr/>
            <p:nvPr/>
          </p:nvSpPr>
          <p:spPr>
            <a:xfrm>
              <a:off x="3154631" y="4129874"/>
              <a:ext cx="5552071"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8" name="Group 27"/>
          <p:cNvGrpSpPr/>
          <p:nvPr/>
        </p:nvGrpSpPr>
        <p:grpSpPr>
          <a:xfrm>
            <a:off x="2909347" y="4560637"/>
            <a:ext cx="5797355" cy="391351"/>
            <a:chOff x="2909347" y="4560637"/>
            <a:chExt cx="5797355" cy="391351"/>
          </a:xfrm>
        </p:grpSpPr>
        <p:sp>
          <p:nvSpPr>
            <p:cNvPr id="18" name="Freeform: Shape 17"/>
            <p:cNvSpPr/>
            <p:nvPr/>
          </p:nvSpPr>
          <p:spPr>
            <a:xfrm>
              <a:off x="3105023" y="4599772"/>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19" name="Oval 18"/>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9" name="Group 28"/>
          <p:cNvGrpSpPr/>
          <p:nvPr/>
        </p:nvGrpSpPr>
        <p:grpSpPr>
          <a:xfrm>
            <a:off x="2753978" y="5030190"/>
            <a:ext cx="5952724" cy="391351"/>
            <a:chOff x="2753978" y="5030190"/>
            <a:chExt cx="5952724" cy="391351"/>
          </a:xfrm>
        </p:grpSpPr>
        <p:sp>
          <p:nvSpPr>
            <p:cNvPr id="20" name="Freeform: Shape 19"/>
            <p:cNvSpPr/>
            <p:nvPr/>
          </p:nvSpPr>
          <p:spPr>
            <a:xfrm>
              <a:off x="2949654" y="5069325"/>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1" name="Oval 20"/>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30" name="Group 29"/>
          <p:cNvGrpSpPr/>
          <p:nvPr/>
        </p:nvGrpSpPr>
        <p:grpSpPr>
          <a:xfrm>
            <a:off x="2470455" y="5500087"/>
            <a:ext cx="6236247" cy="391351"/>
            <a:chOff x="2470455" y="5500087"/>
            <a:chExt cx="6236247" cy="391351"/>
          </a:xfrm>
        </p:grpSpPr>
        <p:sp>
          <p:nvSpPr>
            <p:cNvPr id="22" name="Freeform: Shape 21"/>
            <p:cNvSpPr/>
            <p:nvPr/>
          </p:nvSpPr>
          <p:spPr>
            <a:xfrm>
              <a:off x="2666131" y="5539223"/>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3" name="Oval 22"/>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31" name="Picture 30"/>
          <p:cNvPicPr>
            <a:picLocks noChangeAspect="1"/>
          </p:cNvPicPr>
          <p:nvPr/>
        </p:nvPicPr>
        <p:blipFill>
          <a:blip r:embed="rId3"/>
          <a:stretch>
            <a:fillRect/>
          </a:stretch>
        </p:blipFill>
        <p:spPr>
          <a:xfrm>
            <a:off x="10156373" y="82151"/>
            <a:ext cx="1811085" cy="1593015"/>
          </a:xfrm>
          <a:prstGeom prst="rect">
            <a:avLst/>
          </a:prstGeom>
        </p:spPr>
      </p:pic>
      <p:sp>
        <p:nvSpPr>
          <p:cNvPr id="5" name="TextBox 4"/>
          <p:cNvSpPr txBox="1"/>
          <p:nvPr/>
        </p:nvSpPr>
        <p:spPr>
          <a:xfrm>
            <a:off x="9329057" y="5326430"/>
            <a:ext cx="2090057" cy="307777"/>
          </a:xfrm>
          <a:prstGeom prst="rect">
            <a:avLst/>
          </a:prstGeom>
          <a:noFill/>
        </p:spPr>
        <p:txBody>
          <a:bodyPr wrap="square">
            <a:spAutoFit/>
          </a:bodyPr>
          <a:lstStyle/>
          <a:p>
            <a:r>
              <a:rPr lang="en-GB" sz="1400" dirty="0"/>
              <a:t>(NHS England, 2021)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500"/>
                                        <p:tgtEl>
                                          <p:spTgt spid="2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9"/>
                                        </p:tgtEl>
                                        <p:attrNameLst>
                                          <p:attrName>style.visibility</p:attrName>
                                        </p:attrNameLst>
                                      </p:cBhvr>
                                      <p:to>
                                        <p:strVal val="visible"/>
                                      </p:to>
                                    </p:set>
                                    <p:animEffect transition="in" filter="fade">
                                      <p:cBhvr>
                                        <p:cTn id="37" dur="500"/>
                                        <p:tgtEl>
                                          <p:spTgt spid="2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latin typeface="+mn-lt"/>
              </a:rPr>
              <a:t>Success measure 1 – “Well led”</a:t>
            </a:r>
          </a:p>
        </p:txBody>
      </p:sp>
      <p:sp>
        <p:nvSpPr>
          <p:cNvPr id="5" name="Content Placeholder 4"/>
          <p:cNvSpPr>
            <a:spLocks noGrp="1"/>
          </p:cNvSpPr>
          <p:nvPr>
            <p:ph idx="1"/>
          </p:nvPr>
        </p:nvSpPr>
        <p:spPr>
          <a:xfrm>
            <a:off x="3289082" y="1504157"/>
            <a:ext cx="8648918" cy="2831041"/>
          </a:xfrm>
        </p:spPr>
        <p:txBody>
          <a:bodyPr>
            <a:normAutofit/>
          </a:bodyPr>
          <a:lstStyle/>
          <a:p>
            <a:pPr marL="0" indent="0">
              <a:buNone/>
            </a:pPr>
            <a:r>
              <a:rPr lang="en-GB" b="1" dirty="0"/>
              <a:t>In the NHS: </a:t>
            </a:r>
          </a:p>
          <a:p>
            <a:r>
              <a:rPr lang="en-GB" sz="2000" dirty="0"/>
              <a:t>An integrated care board (ICB) should have a system wide digital and data strategy that drives ‘levelling up’ and is underpinned by a sustainable financial plan.</a:t>
            </a:r>
          </a:p>
          <a:p>
            <a:r>
              <a:rPr lang="en-GB" sz="2000" dirty="0"/>
              <a:t>Digital and data solutions should be identified for improving health and care outcomes by regularly engaging with partners, citizen and front line groups. </a:t>
            </a:r>
          </a:p>
        </p:txBody>
      </p:sp>
      <p:pic>
        <p:nvPicPr>
          <p:cNvPr id="6" name="Picture 5"/>
          <p:cNvPicPr>
            <a:picLocks noChangeAspect="1"/>
          </p:cNvPicPr>
          <p:nvPr/>
        </p:nvPicPr>
        <p:blipFill>
          <a:blip r:embed="rId3"/>
          <a:srcRect l="7299" t="7234" r="4692"/>
          <a:stretch>
            <a:fillRect/>
          </a:stretch>
        </p:blipFill>
        <p:spPr>
          <a:xfrm>
            <a:off x="254000" y="2220685"/>
            <a:ext cx="2804859" cy="2600480"/>
          </a:xfrm>
          <a:prstGeom prst="rect">
            <a:avLst/>
          </a:prstGeom>
        </p:spPr>
      </p:pic>
      <p:sp>
        <p:nvSpPr>
          <p:cNvPr id="7" name="TextBox 6"/>
          <p:cNvSpPr txBox="1"/>
          <p:nvPr/>
        </p:nvSpPr>
        <p:spPr>
          <a:xfrm>
            <a:off x="3289082" y="4061440"/>
            <a:ext cx="8767451" cy="2431435"/>
          </a:xfrm>
          <a:prstGeom prst="rect">
            <a:avLst/>
          </a:prstGeom>
          <a:noFill/>
        </p:spPr>
        <p:txBody>
          <a:bodyPr wrap="square" rtlCol="0">
            <a:spAutoFit/>
          </a:bodyPr>
          <a:lstStyle/>
          <a:p>
            <a:r>
              <a:rPr lang="en-GB" sz="2600" b="1" dirty="0"/>
              <a:t>In LA’s and Social Care:</a:t>
            </a:r>
          </a:p>
          <a:p>
            <a:pPr marL="342900" indent="-342900">
              <a:buFont typeface="Arial" panose="020B0604020202020204" pitchFamily="34" charset="0"/>
              <a:buChar char="•"/>
            </a:pPr>
            <a:r>
              <a:rPr lang="en-GB" sz="2000" dirty="0"/>
              <a:t>An organisation should have a clear vision and credible strategy for how to use digital technology ensures the transformative power of technology is felt throughout an organisation. </a:t>
            </a:r>
          </a:p>
          <a:p>
            <a:pPr marL="342900" indent="-342900">
              <a:buFont typeface="Arial" panose="020B0604020202020204" pitchFamily="34" charset="0"/>
              <a:buChar char="•"/>
            </a:pPr>
            <a:r>
              <a:rPr lang="en-GB" sz="2000" b="0" i="0" dirty="0">
                <a:solidFill>
                  <a:srgbClr val="0B0C0C"/>
                </a:solidFill>
                <a:effectLst/>
                <a:latin typeface="GDS Transport"/>
              </a:rPr>
              <a:t>An organisation should ensure staff in leadership positions have the knowledge and skills to deliver digital transformation across the organisation and build digital confidence within your teams. </a:t>
            </a:r>
            <a:endParaRPr lang="en-GB" sz="2000" dirty="0"/>
          </a:p>
        </p:txBody>
      </p:sp>
      <p:pic>
        <p:nvPicPr>
          <p:cNvPr id="9" name="Picture 8"/>
          <p:cNvPicPr>
            <a:picLocks noChangeAspect="1"/>
          </p:cNvPicPr>
          <p:nvPr/>
        </p:nvPicPr>
        <p:blipFill>
          <a:blip r:embed="rId4"/>
          <a:stretch>
            <a:fillRect/>
          </a:stretch>
        </p:blipFill>
        <p:spPr>
          <a:xfrm>
            <a:off x="10200489" y="6480015"/>
            <a:ext cx="1737511" cy="3779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fad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fad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17666" y="283349"/>
            <a:ext cx="7956222" cy="1325563"/>
          </a:xfrm>
        </p:spPr>
        <p:txBody>
          <a:bodyPr/>
          <a:lstStyle/>
          <a:p>
            <a:r>
              <a:rPr lang="en-GB" b="1" dirty="0">
                <a:latin typeface="+mn-lt"/>
              </a:rPr>
              <a:t>Success Measure 2 – </a:t>
            </a:r>
            <a:br>
              <a:rPr lang="en-GB" b="1" dirty="0">
                <a:latin typeface="+mn-lt"/>
              </a:rPr>
            </a:br>
            <a:r>
              <a:rPr lang="en-GB" b="1" dirty="0">
                <a:latin typeface="+mn-lt"/>
              </a:rPr>
              <a:t>“Ensure smart foundations”  </a:t>
            </a:r>
          </a:p>
        </p:txBody>
      </p:sp>
      <p:sp>
        <p:nvSpPr>
          <p:cNvPr id="3" name="Rectangle 2" descr="Doctor"/>
          <p:cNvSpPr/>
          <p:nvPr/>
        </p:nvSpPr>
        <p:spPr>
          <a:xfrm>
            <a:off x="2513476" y="1927841"/>
            <a:ext cx="1240838" cy="118269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Freeform: Shape 6"/>
          <p:cNvSpPr/>
          <p:nvPr/>
        </p:nvSpPr>
        <p:spPr>
          <a:xfrm>
            <a:off x="2452181" y="3264157"/>
            <a:ext cx="1717048" cy="602496"/>
          </a:xfrm>
          <a:custGeom>
            <a:avLst/>
            <a:gdLst>
              <a:gd name="connsiteX0" fmla="*/ 0 w 3545253"/>
              <a:gd name="connsiteY0" fmla="*/ 0 h 602496"/>
              <a:gd name="connsiteX1" fmla="*/ 3545253 w 3545253"/>
              <a:gd name="connsiteY1" fmla="*/ 0 h 602496"/>
              <a:gd name="connsiteX2" fmla="*/ 3545253 w 3545253"/>
              <a:gd name="connsiteY2" fmla="*/ 602496 h 602496"/>
              <a:gd name="connsiteX3" fmla="*/ 0 w 3545253"/>
              <a:gd name="connsiteY3" fmla="*/ 602496 h 602496"/>
              <a:gd name="connsiteX4" fmla="*/ 0 w 3545253"/>
              <a:gd name="connsiteY4" fmla="*/ 0 h 602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5253" h="602496">
                <a:moveTo>
                  <a:pt x="0" y="0"/>
                </a:moveTo>
                <a:lnTo>
                  <a:pt x="3545253" y="0"/>
                </a:lnTo>
                <a:lnTo>
                  <a:pt x="3545253" y="602496"/>
                </a:lnTo>
                <a:lnTo>
                  <a:pt x="0" y="602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800" b="1" kern="1200" dirty="0"/>
              <a:t>In the NHS: </a:t>
            </a:r>
            <a:endParaRPr lang="en-US" sz="2800" kern="1200" dirty="0"/>
          </a:p>
        </p:txBody>
      </p:sp>
      <p:sp>
        <p:nvSpPr>
          <p:cNvPr id="9" name="Freeform: Shape 8"/>
          <p:cNvSpPr/>
          <p:nvPr/>
        </p:nvSpPr>
        <p:spPr>
          <a:xfrm>
            <a:off x="886426" y="3863177"/>
            <a:ext cx="5442857" cy="2602070"/>
          </a:xfrm>
          <a:custGeom>
            <a:avLst/>
            <a:gdLst>
              <a:gd name="connsiteX0" fmla="*/ 0 w 3545253"/>
              <a:gd name="connsiteY0" fmla="*/ 0 h 2602070"/>
              <a:gd name="connsiteX1" fmla="*/ 3545253 w 3545253"/>
              <a:gd name="connsiteY1" fmla="*/ 0 h 2602070"/>
              <a:gd name="connsiteX2" fmla="*/ 3545253 w 3545253"/>
              <a:gd name="connsiteY2" fmla="*/ 2602070 h 2602070"/>
              <a:gd name="connsiteX3" fmla="*/ 0 w 3545253"/>
              <a:gd name="connsiteY3" fmla="*/ 2602070 h 2602070"/>
              <a:gd name="connsiteX4" fmla="*/ 0 w 3545253"/>
              <a:gd name="connsiteY4" fmla="*/ 0 h 260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45253" h="2602070">
                <a:moveTo>
                  <a:pt x="0" y="0"/>
                </a:moveTo>
                <a:lnTo>
                  <a:pt x="3545253" y="0"/>
                </a:lnTo>
                <a:lnTo>
                  <a:pt x="3545253" y="2602070"/>
                </a:lnTo>
                <a:lnTo>
                  <a:pt x="0" y="26020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285750" lvl="0" indent="-285750" algn="l" defTabSz="800100">
              <a:lnSpc>
                <a:spcPct val="100000"/>
              </a:lnSpc>
              <a:spcBef>
                <a:spcPct val="0"/>
              </a:spcBef>
              <a:spcAft>
                <a:spcPct val="35000"/>
              </a:spcAft>
              <a:buFont typeface="Arial" panose="020B0604020202020204" pitchFamily="34" charset="0"/>
              <a:buChar char="•"/>
            </a:pPr>
            <a:r>
              <a:rPr lang="en-GB" sz="1800" b="0" i="0" kern="1200" dirty="0"/>
              <a:t>Each setting should oversee investment in modern infrastructure to retire unsupported systems.</a:t>
            </a:r>
          </a:p>
          <a:p>
            <a:pPr marL="285750" lvl="0" indent="-285750" algn="l" defTabSz="800100">
              <a:lnSpc>
                <a:spcPct val="100000"/>
              </a:lnSpc>
              <a:spcBef>
                <a:spcPct val="0"/>
              </a:spcBef>
              <a:spcAft>
                <a:spcPct val="35000"/>
              </a:spcAft>
              <a:buFont typeface="Arial" panose="020B0604020202020204" pitchFamily="34" charset="0"/>
              <a:buChar char="•"/>
            </a:pPr>
            <a:endParaRPr lang="en-GB" sz="1800" b="0" i="0" kern="1200" dirty="0"/>
          </a:p>
          <a:p>
            <a:pPr marL="285750" lvl="0" indent="-285750" algn="l" defTabSz="800100">
              <a:lnSpc>
                <a:spcPct val="100000"/>
              </a:lnSpc>
              <a:spcBef>
                <a:spcPct val="0"/>
              </a:spcBef>
              <a:spcAft>
                <a:spcPct val="35000"/>
              </a:spcAft>
              <a:buFont typeface="Arial" panose="020B0604020202020204" pitchFamily="34" charset="0"/>
              <a:buChar char="•"/>
            </a:pPr>
            <a:r>
              <a:rPr lang="en-GB" sz="1800" b="0" i="0" kern="1200" dirty="0"/>
              <a:t>Ensure levelling up of the use and scope of electronic care record systems, including using greater clinical functionality and links to diagnostic systems</a:t>
            </a:r>
            <a:endParaRPr lang="en-US" sz="1800" kern="1200" dirty="0"/>
          </a:p>
        </p:txBody>
      </p:sp>
      <p:sp>
        <p:nvSpPr>
          <p:cNvPr id="10" name="Rectangle 9" descr="User Network"/>
          <p:cNvSpPr/>
          <p:nvPr/>
        </p:nvSpPr>
        <p:spPr>
          <a:xfrm>
            <a:off x="8437686" y="1927841"/>
            <a:ext cx="1240838" cy="118269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1" name="Freeform: Shape 10"/>
          <p:cNvSpPr/>
          <p:nvPr/>
        </p:nvSpPr>
        <p:spPr>
          <a:xfrm>
            <a:off x="6912429" y="3213113"/>
            <a:ext cx="4869471" cy="602496"/>
          </a:xfrm>
          <a:custGeom>
            <a:avLst/>
            <a:gdLst>
              <a:gd name="connsiteX0" fmla="*/ 0 w 4571922"/>
              <a:gd name="connsiteY0" fmla="*/ 0 h 602496"/>
              <a:gd name="connsiteX1" fmla="*/ 4571922 w 4571922"/>
              <a:gd name="connsiteY1" fmla="*/ 0 h 602496"/>
              <a:gd name="connsiteX2" fmla="*/ 4571922 w 4571922"/>
              <a:gd name="connsiteY2" fmla="*/ 602496 h 602496"/>
              <a:gd name="connsiteX3" fmla="*/ 0 w 4571922"/>
              <a:gd name="connsiteY3" fmla="*/ 602496 h 602496"/>
              <a:gd name="connsiteX4" fmla="*/ 0 w 4571922"/>
              <a:gd name="connsiteY4" fmla="*/ 0 h 602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1922" h="602496">
                <a:moveTo>
                  <a:pt x="0" y="0"/>
                </a:moveTo>
                <a:lnTo>
                  <a:pt x="4571922" y="0"/>
                </a:lnTo>
                <a:lnTo>
                  <a:pt x="4571922" y="602496"/>
                </a:lnTo>
                <a:lnTo>
                  <a:pt x="0" y="60249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800" b="1" kern="1200" dirty="0"/>
              <a:t>In LA’s and Social Care Settings:</a:t>
            </a:r>
            <a:endParaRPr lang="en-US" sz="2800" kern="1200" dirty="0"/>
          </a:p>
        </p:txBody>
      </p:sp>
      <p:sp>
        <p:nvSpPr>
          <p:cNvPr id="12" name="Freeform: Shape 11"/>
          <p:cNvSpPr/>
          <p:nvPr/>
        </p:nvSpPr>
        <p:spPr>
          <a:xfrm>
            <a:off x="6585857" y="3890804"/>
            <a:ext cx="5442856" cy="2602070"/>
          </a:xfrm>
          <a:custGeom>
            <a:avLst/>
            <a:gdLst>
              <a:gd name="connsiteX0" fmla="*/ 0 w 4657044"/>
              <a:gd name="connsiteY0" fmla="*/ 0 h 2602070"/>
              <a:gd name="connsiteX1" fmla="*/ 4657044 w 4657044"/>
              <a:gd name="connsiteY1" fmla="*/ 0 h 2602070"/>
              <a:gd name="connsiteX2" fmla="*/ 4657044 w 4657044"/>
              <a:gd name="connsiteY2" fmla="*/ 2602070 h 2602070"/>
              <a:gd name="connsiteX3" fmla="*/ 0 w 4657044"/>
              <a:gd name="connsiteY3" fmla="*/ 2602070 h 2602070"/>
              <a:gd name="connsiteX4" fmla="*/ 0 w 4657044"/>
              <a:gd name="connsiteY4" fmla="*/ 0 h 26020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7044" h="2602070">
                <a:moveTo>
                  <a:pt x="0" y="0"/>
                </a:moveTo>
                <a:lnTo>
                  <a:pt x="4657044" y="0"/>
                </a:lnTo>
                <a:lnTo>
                  <a:pt x="4657044" y="2602070"/>
                </a:lnTo>
                <a:lnTo>
                  <a:pt x="0" y="26020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285750" lvl="0" indent="-285750" algn="l" defTabSz="800100">
              <a:lnSpc>
                <a:spcPct val="100000"/>
              </a:lnSpc>
              <a:spcBef>
                <a:spcPct val="0"/>
              </a:spcBef>
              <a:spcAft>
                <a:spcPct val="35000"/>
              </a:spcAft>
              <a:buFont typeface="Arial" panose="020B0604020202020204" pitchFamily="34" charset="0"/>
              <a:buChar char="•"/>
            </a:pPr>
            <a:r>
              <a:rPr lang="en-GB" sz="1800" kern="1200" dirty="0"/>
              <a:t>Each </a:t>
            </a:r>
            <a:r>
              <a:rPr lang="en-GB" sz="1800" b="0" i="0" kern="1200" dirty="0"/>
              <a:t>organisation should have modern and secure digital infrastructure, and staff should have reliable access to comprehensive and up-to-date digital records. </a:t>
            </a:r>
            <a:endParaRPr lang="en-US" sz="1800" kern="1200" dirty="0"/>
          </a:p>
          <a:p>
            <a:pPr marL="285750" lvl="0" indent="-285750" defTabSz="800100">
              <a:spcBef>
                <a:spcPct val="0"/>
              </a:spcBef>
              <a:spcAft>
                <a:spcPct val="35000"/>
              </a:spcAft>
              <a:buFont typeface="Arial" panose="020B0604020202020204" pitchFamily="34" charset="0"/>
              <a:buChar char="•"/>
            </a:pPr>
            <a:r>
              <a:rPr lang="en-GB" dirty="0"/>
              <a:t>Plan and prepare for changes required in residential settings ahead of the analogue to digital telephone switchover - this might include care alarms, phone systems, CCTV and security alarms if these are analogue-based. </a:t>
            </a:r>
            <a:endParaRPr lang="en-US" sz="1800" kern="1200" dirty="0"/>
          </a:p>
        </p:txBody>
      </p:sp>
      <p:pic>
        <p:nvPicPr>
          <p:cNvPr id="6" name="Picture 5" descr="A diagram of a diagram of different types of people&#10;&#10;Description automatically generated"/>
          <p:cNvPicPr>
            <a:picLocks noChangeAspect="1"/>
          </p:cNvPicPr>
          <p:nvPr/>
        </p:nvPicPr>
        <p:blipFill>
          <a:blip r:embed="rId5"/>
          <a:srcRect l="8376" t="7071" r="4960"/>
          <a:stretch>
            <a:fillRect/>
          </a:stretch>
        </p:blipFill>
        <p:spPr>
          <a:xfrm>
            <a:off x="705341" y="40426"/>
            <a:ext cx="2103174" cy="19836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fade">
                                      <p:cBhvr>
                                        <p:cTn id="20" dur="500"/>
                                        <p:tgtEl>
                                          <p:spTgt spid="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2">
                                            <p:txEl>
                                              <p:pRg st="0" end="0"/>
                                            </p:txEl>
                                          </p:spTgt>
                                        </p:tgtEl>
                                        <p:attrNameLst>
                                          <p:attrName>style.visibility</p:attrName>
                                        </p:attrNameLst>
                                      </p:cBhvr>
                                      <p:to>
                                        <p:strVal val="visible"/>
                                      </p:to>
                                    </p:set>
                                    <p:animEffect transition="in" filter="fade">
                                      <p:cBhvr>
                                        <p:cTn id="33" dur="500"/>
                                        <p:tgtEl>
                                          <p:spTgt spid="12">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Success Measure 2 – </a:t>
            </a:r>
            <a:br>
              <a:rPr lang="en-GB" b="1" dirty="0">
                <a:latin typeface="+mn-lt"/>
              </a:rPr>
            </a:br>
            <a:r>
              <a:rPr lang="en-GB" b="1" dirty="0">
                <a:latin typeface="+mn-lt"/>
              </a:rPr>
              <a:t>Ensure Smart Foundations  </a:t>
            </a:r>
          </a:p>
        </p:txBody>
      </p:sp>
      <p:sp>
        <p:nvSpPr>
          <p:cNvPr id="5" name="TextBox 4"/>
          <p:cNvSpPr txBox="1"/>
          <p:nvPr/>
        </p:nvSpPr>
        <p:spPr>
          <a:xfrm>
            <a:off x="1066800" y="2387600"/>
            <a:ext cx="2099733" cy="1938992"/>
          </a:xfrm>
          <a:prstGeom prst="rect">
            <a:avLst/>
          </a:prstGeom>
          <a:noFill/>
        </p:spPr>
        <p:txBody>
          <a:bodyPr wrap="square" rtlCol="0">
            <a:spAutoFit/>
          </a:bodyPr>
          <a:lstStyle/>
          <a:p>
            <a:r>
              <a:rPr lang="en-GB" sz="2400" dirty="0"/>
              <a:t>This video briefly explains Digital Social Care Records (DSCRs)</a:t>
            </a:r>
          </a:p>
        </p:txBody>
      </p:sp>
      <p:pic>
        <p:nvPicPr>
          <p:cNvPr id="6" name="Online Media 5" title="Digital Social Care Records">
            <a:hlinkClick r:id="" action="ppaction://media"/>
          </p:cNvPr>
          <p:cNvPicPr>
            <a:picLocks noRot="1" noChangeAspect="1"/>
          </p:cNvPicPr>
          <p:nvPr>
            <a:videoFile r:link="rId1"/>
            <p:extLst>
              <p:ext uri="{DAA4B4D4-6D71-4841-9C94-3DE7FCFB9230}">
                <p14:media xmlns:p14="http://schemas.microsoft.com/office/powerpoint/2010/main" r:link="rId2"/>
              </p:ext>
            </p:extLst>
          </p:nvPr>
        </p:nvPicPr>
        <p:blipFill>
          <a:blip r:embed="rId5"/>
          <a:stretch>
            <a:fillRect/>
          </a:stretch>
        </p:blipFill>
        <p:spPr>
          <a:xfrm>
            <a:off x="3780148" y="2120544"/>
            <a:ext cx="7738640" cy="4372331"/>
          </a:xfrm>
          <a:prstGeom prst="rect">
            <a:avLst/>
          </a:prstGeom>
          <a:ln w="25400">
            <a:solidFill>
              <a:schemeClr val="accent1">
                <a:shade val="50000"/>
              </a:schemeClr>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37572" y="365125"/>
            <a:ext cx="8506778" cy="1325563"/>
          </a:xfrm>
        </p:spPr>
        <p:txBody>
          <a:bodyPr/>
          <a:lstStyle/>
          <a:p>
            <a:r>
              <a:rPr lang="en-GB" b="1" dirty="0">
                <a:latin typeface="+mn-lt"/>
              </a:rPr>
              <a:t>Success Measure 3 – ‘Safe Practice’</a:t>
            </a:r>
          </a:p>
        </p:txBody>
      </p:sp>
      <p:sp>
        <p:nvSpPr>
          <p:cNvPr id="5" name="Content Placeholder 4"/>
          <p:cNvSpPr>
            <a:spLocks noGrp="1"/>
          </p:cNvSpPr>
          <p:nvPr>
            <p:ph idx="1"/>
          </p:nvPr>
        </p:nvSpPr>
        <p:spPr>
          <a:xfrm>
            <a:off x="3348990" y="1690689"/>
            <a:ext cx="8595360" cy="1460500"/>
          </a:xfrm>
          <a:ln w="38100">
            <a:solidFill>
              <a:schemeClr val="tx1"/>
            </a:solidFill>
          </a:ln>
        </p:spPr>
        <p:txBody>
          <a:bodyPr>
            <a:normAutofit/>
          </a:bodyPr>
          <a:lstStyle/>
          <a:p>
            <a:pPr marL="0" indent="0">
              <a:buNone/>
            </a:pPr>
            <a:r>
              <a:rPr lang="en-GB" sz="2000" b="0" i="0" dirty="0">
                <a:solidFill>
                  <a:srgbClr val="212B32"/>
                </a:solidFill>
                <a:effectLst/>
                <a:latin typeface="Calibri" panose="020F0502020204030204" pitchFamily="34" charset="0"/>
                <a:cs typeface="Calibri" panose="020F0502020204030204" pitchFamily="34" charset="0"/>
              </a:rPr>
              <a:t>Organisations should maintain standards for safe care, routinely reviewing digital and data systems to ensure they are safe, robust, secure, sustainable and resilient. Digitally-enabled outcome-driven transformation is at the heart of safe care.</a:t>
            </a:r>
            <a:endParaRPr lang="en-GB" sz="2000" dirty="0">
              <a:latin typeface="Calibri" panose="020F0502020204030204" pitchFamily="34" charset="0"/>
              <a:cs typeface="Calibri" panose="020F0502020204030204" pitchFamily="34" charset="0"/>
            </a:endParaRPr>
          </a:p>
        </p:txBody>
      </p:sp>
      <p:pic>
        <p:nvPicPr>
          <p:cNvPr id="6" name="Picture 5"/>
          <p:cNvPicPr>
            <a:picLocks noChangeAspect="1"/>
          </p:cNvPicPr>
          <p:nvPr/>
        </p:nvPicPr>
        <p:blipFill>
          <a:blip r:embed="rId3"/>
          <a:srcRect l="9801" t="7744" r="3597"/>
          <a:stretch>
            <a:fillRect/>
          </a:stretch>
        </p:blipFill>
        <p:spPr>
          <a:xfrm>
            <a:off x="422622" y="2628675"/>
            <a:ext cx="2396780" cy="2245851"/>
          </a:xfrm>
          <a:prstGeom prst="rect">
            <a:avLst/>
          </a:prstGeom>
        </p:spPr>
      </p:pic>
      <p:sp>
        <p:nvSpPr>
          <p:cNvPr id="7" name="TextBox 6"/>
          <p:cNvSpPr txBox="1"/>
          <p:nvPr/>
        </p:nvSpPr>
        <p:spPr>
          <a:xfrm>
            <a:off x="3437572" y="5488477"/>
            <a:ext cx="8392477" cy="646331"/>
          </a:xfrm>
          <a:prstGeom prst="rect">
            <a:avLst/>
          </a:prstGeom>
          <a:noFill/>
          <a:ln w="38100">
            <a:solidFill>
              <a:schemeClr val="accent1"/>
            </a:solidFill>
          </a:ln>
        </p:spPr>
        <p:txBody>
          <a:bodyPr wrap="square">
            <a:spAutoFit/>
          </a:bodyPr>
          <a:lstStyle/>
          <a:p>
            <a:r>
              <a:rPr lang="en-GB" b="0" i="0" dirty="0">
                <a:solidFill>
                  <a:srgbClr val="0B0C0C"/>
                </a:solidFill>
                <a:effectLst/>
                <a:latin typeface="Arial" panose="020B0604020202020204" pitchFamily="34" charset="0"/>
                <a:cs typeface="Arial" panose="020B0604020202020204" pitchFamily="34" charset="0"/>
              </a:rPr>
              <a:t>Good data and cyber security means organisations can safely use and share information which can improve care and support for people.</a:t>
            </a:r>
            <a:endParaRPr lang="en-GB" dirty="0">
              <a:latin typeface="Arial" panose="020B0604020202020204" pitchFamily="34" charset="0"/>
              <a:cs typeface="Arial" panose="020B0604020202020204" pitchFamily="34" charset="0"/>
            </a:endParaRPr>
          </a:p>
        </p:txBody>
      </p:sp>
      <p:sp>
        <p:nvSpPr>
          <p:cNvPr id="8" name="Arrow: Right 7"/>
          <p:cNvSpPr/>
          <p:nvPr/>
        </p:nvSpPr>
        <p:spPr>
          <a:xfrm flipH="1">
            <a:off x="7939703" y="3501672"/>
            <a:ext cx="3490298" cy="11295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Each setting must complete the DSPT annually</a:t>
            </a:r>
          </a:p>
        </p:txBody>
      </p:sp>
      <p:pic>
        <p:nvPicPr>
          <p:cNvPr id="10" name="Picture 9"/>
          <p:cNvPicPr>
            <a:picLocks noChangeAspect="1"/>
          </p:cNvPicPr>
          <p:nvPr/>
        </p:nvPicPr>
        <p:blipFill>
          <a:blip r:embed="rId4"/>
          <a:stretch>
            <a:fillRect/>
          </a:stretch>
        </p:blipFill>
        <p:spPr>
          <a:xfrm>
            <a:off x="3198400" y="3501672"/>
            <a:ext cx="4235980" cy="1129595"/>
          </a:xfrm>
          <a:prstGeom prst="rect">
            <a:avLst/>
          </a:prstGeom>
        </p:spPr>
      </p:pic>
      <p:sp>
        <p:nvSpPr>
          <p:cNvPr id="3" name="TextBox 2"/>
          <p:cNvSpPr txBox="1"/>
          <p:nvPr/>
        </p:nvSpPr>
        <p:spPr>
          <a:xfrm>
            <a:off x="9198428" y="6308209"/>
            <a:ext cx="1970314" cy="307777"/>
          </a:xfrm>
          <a:prstGeom prst="rect">
            <a:avLst/>
          </a:prstGeom>
          <a:noFill/>
        </p:spPr>
        <p:txBody>
          <a:bodyPr wrap="square">
            <a:spAutoFit/>
          </a:bodyPr>
          <a:lstStyle/>
          <a:p>
            <a:r>
              <a:rPr lang="en-GB" sz="1400" dirty="0"/>
              <a:t>(NHS Digital,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5076" y="113665"/>
            <a:ext cx="11481847" cy="1325563"/>
          </a:xfrm>
        </p:spPr>
        <p:txBody>
          <a:bodyPr/>
          <a:lstStyle/>
          <a:p>
            <a:r>
              <a:rPr lang="en-GB" b="1" dirty="0">
                <a:latin typeface="+mn-lt"/>
              </a:rPr>
              <a:t>Success Measure 3 - Safe Practice</a:t>
            </a:r>
          </a:p>
        </p:txBody>
      </p:sp>
      <p:pic>
        <p:nvPicPr>
          <p:cNvPr id="3" name="Online Media 2" title="Business Admin - Being Safe and Secure Online">
            <a:hlinkClick r:id="" action="ppaction://media"/>
          </p:cNvPr>
          <p:cNvPicPr>
            <a:picLocks noGrp="1" noRot="1" noChangeAspect="1"/>
          </p:cNvPicPr>
          <p:nvPr>
            <p:ph idx="1"/>
            <a:videoFile r:link="rId1"/>
            <p:extLst>
              <p:ext uri="{DAA4B4D4-6D71-4841-9C94-3DE7FCFB9230}">
                <p14:media xmlns:p14="http://schemas.microsoft.com/office/powerpoint/2010/main" r:link="rId2"/>
              </p:ext>
            </p:extLst>
          </p:nvPr>
        </p:nvPicPr>
        <p:blipFill>
          <a:blip r:embed="rId4"/>
          <a:stretch>
            <a:fillRect/>
          </a:stretch>
        </p:blipFill>
        <p:spPr>
          <a:xfrm>
            <a:off x="1207770" y="1597041"/>
            <a:ext cx="7053684" cy="3984943"/>
          </a:xfrm>
          <a:prstGeom prst="rect">
            <a:avLst/>
          </a:prstGeom>
          <a:ln w="25400">
            <a:solidFill>
              <a:schemeClr val="tx1"/>
            </a:solidFill>
          </a:ln>
        </p:spPr>
      </p:pic>
      <p:pic>
        <p:nvPicPr>
          <p:cNvPr id="6" name="Picture 5"/>
          <p:cNvPicPr>
            <a:picLocks noChangeAspect="1"/>
          </p:cNvPicPr>
          <p:nvPr/>
        </p:nvPicPr>
        <p:blipFill>
          <a:blip r:embed="rId5"/>
          <a:srcRect l="8601" t="6835" r="6217"/>
          <a:stretch>
            <a:fillRect/>
          </a:stretch>
        </p:blipFill>
        <p:spPr>
          <a:xfrm>
            <a:off x="9427029" y="181293"/>
            <a:ext cx="2290152" cy="22031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687" y="1224983"/>
            <a:ext cx="7938828" cy="756217"/>
          </a:xfrm>
          <a:ln w="38100">
            <a:solidFill>
              <a:schemeClr val="accent1"/>
            </a:solidFill>
          </a:ln>
        </p:spPr>
        <p:txBody>
          <a:bodyPr>
            <a:normAutofit/>
          </a:bodyPr>
          <a:lstStyle/>
          <a:p>
            <a:r>
              <a:rPr lang="en-GB" b="1" dirty="0">
                <a:latin typeface="+mn-lt"/>
              </a:rPr>
              <a:t>Activity – Data Protection Policy </a:t>
            </a:r>
          </a:p>
        </p:txBody>
      </p:sp>
      <p:sp>
        <p:nvSpPr>
          <p:cNvPr id="3" name="Content Placeholder 2"/>
          <p:cNvSpPr>
            <a:spLocks noGrp="1"/>
          </p:cNvSpPr>
          <p:nvPr>
            <p:ph idx="1"/>
          </p:nvPr>
        </p:nvSpPr>
        <p:spPr>
          <a:xfrm>
            <a:off x="301657" y="2455334"/>
            <a:ext cx="11594969" cy="4077442"/>
          </a:xfrm>
        </p:spPr>
        <p:txBody>
          <a:bodyPr>
            <a:normAutofit fontScale="92500" lnSpcReduction="10000"/>
          </a:bodyPr>
          <a:lstStyle/>
          <a:p>
            <a:pPr marL="0" indent="0">
              <a:buNone/>
            </a:pPr>
            <a:r>
              <a:rPr lang="en-GB" dirty="0"/>
              <a:t>Independently or in small groups</a:t>
            </a:r>
          </a:p>
          <a:p>
            <a:r>
              <a:rPr lang="en-GB" dirty="0"/>
              <a:t>Access the ‘</a:t>
            </a:r>
            <a:r>
              <a:rPr lang="en-GB" b="1" dirty="0"/>
              <a:t>Data Protection Policy Template</a:t>
            </a:r>
            <a:r>
              <a:rPr lang="en-GB" dirty="0"/>
              <a:t>’ from Digital Care Hub - </a:t>
            </a:r>
            <a:r>
              <a:rPr lang="en-GB" sz="1900" dirty="0"/>
              <a:t>on Moodle week 2</a:t>
            </a:r>
            <a:endParaRPr lang="en-GB" dirty="0"/>
          </a:p>
          <a:p>
            <a:pPr marL="0" indent="0">
              <a:buNone/>
            </a:pPr>
            <a:r>
              <a:rPr lang="en-GB" dirty="0"/>
              <a:t> Discuss:</a:t>
            </a:r>
          </a:p>
          <a:p>
            <a:pPr lvl="1"/>
            <a:r>
              <a:rPr lang="en-GB" dirty="0"/>
              <a:t> How effective is this document? </a:t>
            </a:r>
          </a:p>
          <a:p>
            <a:pPr lvl="1"/>
            <a:r>
              <a:rPr lang="en-GB" dirty="0"/>
              <a:t>If you were the manager of a setting, how would you share this digitally?</a:t>
            </a:r>
          </a:p>
          <a:p>
            <a:pPr lvl="1"/>
            <a:endParaRPr lang="en-GB" dirty="0"/>
          </a:p>
          <a:p>
            <a:r>
              <a:rPr lang="en-GB" dirty="0"/>
              <a:t>Access the ‘</a:t>
            </a:r>
            <a:r>
              <a:rPr lang="en-GB" b="1" dirty="0"/>
              <a:t>Data Security Audit Checklist Template</a:t>
            </a:r>
            <a:r>
              <a:rPr lang="en-GB" dirty="0"/>
              <a:t>’ </a:t>
            </a:r>
          </a:p>
          <a:p>
            <a:pPr marL="0" indent="0">
              <a:buNone/>
            </a:pPr>
            <a:r>
              <a:rPr lang="en-GB" dirty="0"/>
              <a:t>Discuss: </a:t>
            </a:r>
          </a:p>
          <a:p>
            <a:pPr lvl="1"/>
            <a:r>
              <a:rPr lang="en-GB" dirty="0"/>
              <a:t>How effective is this document? </a:t>
            </a:r>
          </a:p>
          <a:p>
            <a:pPr lvl="1"/>
            <a:r>
              <a:rPr lang="en-GB" dirty="0"/>
              <a:t>If you were the manager of a setting, how would you share this digitally?</a:t>
            </a:r>
          </a:p>
          <a:p>
            <a:pPr marL="0" indent="0">
              <a:buNone/>
            </a:pPr>
            <a:endParaRPr lang="en-GB"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53267" y="243890"/>
            <a:ext cx="9139162" cy="1325563"/>
          </a:xfrm>
        </p:spPr>
        <p:txBody>
          <a:bodyPr/>
          <a:lstStyle/>
          <a:p>
            <a:r>
              <a:rPr lang="en-GB" b="1" dirty="0">
                <a:latin typeface="+mn-lt"/>
              </a:rPr>
              <a:t>Success Measure 4 – ‘Support people’</a:t>
            </a:r>
          </a:p>
        </p:txBody>
      </p:sp>
      <p:sp>
        <p:nvSpPr>
          <p:cNvPr id="5" name="Content Placeholder 4"/>
          <p:cNvSpPr>
            <a:spLocks noGrp="1"/>
          </p:cNvSpPr>
          <p:nvPr>
            <p:ph idx="1"/>
          </p:nvPr>
        </p:nvSpPr>
        <p:spPr>
          <a:xfrm>
            <a:off x="897467" y="1690689"/>
            <a:ext cx="10838903" cy="1959122"/>
          </a:xfrm>
          <a:ln w="57150">
            <a:solidFill>
              <a:schemeClr val="accent1">
                <a:lumMod val="60000"/>
                <a:lumOff val="40000"/>
              </a:schemeClr>
            </a:solidFill>
          </a:ln>
        </p:spPr>
        <p:txBody>
          <a:bodyPr>
            <a:normAutofit/>
          </a:bodyPr>
          <a:lstStyle/>
          <a:p>
            <a:pPr marL="0" indent="0">
              <a:lnSpc>
                <a:spcPct val="150000"/>
              </a:lnSpc>
              <a:buNone/>
            </a:pPr>
            <a:r>
              <a:rPr lang="en-GB" sz="2400" dirty="0">
                <a:solidFill>
                  <a:srgbClr val="212B32"/>
                </a:solidFill>
                <a:latin typeface="Arial" panose="020B0604020202020204" pitchFamily="34" charset="0"/>
                <a:cs typeface="Arial" panose="020B0604020202020204" pitchFamily="34" charset="0"/>
              </a:rPr>
              <a:t>Y</a:t>
            </a:r>
            <a:r>
              <a:rPr lang="en-GB" sz="2400" b="0" i="0" dirty="0">
                <a:solidFill>
                  <a:srgbClr val="212B32"/>
                </a:solidFill>
                <a:effectLst/>
                <a:latin typeface="Arial" panose="020B0604020202020204" pitchFamily="34" charset="0"/>
                <a:cs typeface="Arial" panose="020B0604020202020204" pitchFamily="34" charset="0"/>
              </a:rPr>
              <a:t>our workforce should be digitally literate and are able to work optimally with data and technology. Digital and data tools and systems should be fit for purpose and support staff to do their jobs well.</a:t>
            </a:r>
            <a:endParaRPr lang="en-GB" sz="24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rcRect l="6847" t="7700" r="5984"/>
          <a:stretch>
            <a:fillRect/>
          </a:stretch>
        </p:blipFill>
        <p:spPr>
          <a:xfrm>
            <a:off x="5045528" y="3966456"/>
            <a:ext cx="2100943" cy="1956762"/>
          </a:xfrm>
          <a:prstGeom prst="rect">
            <a:avLst/>
          </a:prstGeom>
        </p:spPr>
      </p:pic>
      <p:sp>
        <p:nvSpPr>
          <p:cNvPr id="7" name="Rectangle: Rounded Corners 6"/>
          <p:cNvSpPr/>
          <p:nvPr/>
        </p:nvSpPr>
        <p:spPr>
          <a:xfrm>
            <a:off x="897467" y="4179655"/>
            <a:ext cx="3911600"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libri" panose="020F0502020204030204" pitchFamily="34" charset="0"/>
                <a:cs typeface="Calibri" panose="020F0502020204030204" pitchFamily="34" charset="0"/>
              </a:rPr>
              <a:t>Staff should have the resources to be able to access information flexibly and remotely across multiple wards or sites. </a:t>
            </a:r>
          </a:p>
        </p:txBody>
      </p:sp>
      <p:sp>
        <p:nvSpPr>
          <p:cNvPr id="8" name="Rectangle: Rounded Corners 7"/>
          <p:cNvSpPr/>
          <p:nvPr/>
        </p:nvSpPr>
        <p:spPr>
          <a:xfrm>
            <a:off x="7462279" y="4179654"/>
            <a:ext cx="3984654"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libri" panose="020F0502020204030204" pitchFamily="34" charset="0"/>
                <a:cs typeface="Calibri" panose="020F0502020204030204" pitchFamily="34" charset="0"/>
              </a:rPr>
              <a:t>Staff should be given the time and commitment to develop digital confidence and capability,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4133" y="365125"/>
            <a:ext cx="8722237" cy="1325563"/>
          </a:xfrm>
        </p:spPr>
        <p:txBody>
          <a:bodyPr/>
          <a:lstStyle/>
          <a:p>
            <a:r>
              <a:rPr lang="en-GB" b="1" dirty="0">
                <a:latin typeface="+mn-lt"/>
              </a:rPr>
              <a:t>Success Measure 4 - Support people</a:t>
            </a:r>
          </a:p>
        </p:txBody>
      </p:sp>
      <p:sp>
        <p:nvSpPr>
          <p:cNvPr id="4" name="TextBox 3"/>
          <p:cNvSpPr txBox="1"/>
          <p:nvPr/>
        </p:nvSpPr>
        <p:spPr>
          <a:xfrm>
            <a:off x="2573211" y="1898402"/>
            <a:ext cx="8722237" cy="2954655"/>
          </a:xfrm>
          <a:prstGeom prst="rect">
            <a:avLst/>
          </a:prstGeom>
          <a:noFill/>
        </p:spPr>
        <p:txBody>
          <a:bodyPr wrap="square" rtlCol="0">
            <a:spAutoFit/>
          </a:bodyPr>
          <a:lstStyle/>
          <a:p>
            <a:r>
              <a:rPr lang="en-GB" sz="2400" b="0" i="0" dirty="0">
                <a:solidFill>
                  <a:srgbClr val="0B0C0C"/>
                </a:solidFill>
                <a:effectLst/>
                <a:latin typeface="Arial" panose="020B0604020202020204" pitchFamily="34" charset="0"/>
                <a:cs typeface="Arial" panose="020B0604020202020204" pitchFamily="34" charset="0"/>
              </a:rPr>
              <a:t>Creating opportunities for </a:t>
            </a:r>
            <a:r>
              <a:rPr lang="en-GB" sz="2400" b="1" i="0" dirty="0">
                <a:solidFill>
                  <a:srgbClr val="0B0C0C"/>
                </a:solidFill>
                <a:effectLst/>
                <a:latin typeface="Arial" panose="020B0604020202020204" pitchFamily="34" charset="0"/>
                <a:cs typeface="Arial" panose="020B0604020202020204" pitchFamily="34" charset="0"/>
              </a:rPr>
              <a:t>peer-to-peer digital learning </a:t>
            </a:r>
            <a:r>
              <a:rPr lang="en-GB" sz="2400" b="0" i="0" dirty="0">
                <a:solidFill>
                  <a:srgbClr val="0B0C0C"/>
                </a:solidFill>
                <a:effectLst/>
                <a:latin typeface="Arial" panose="020B0604020202020204" pitchFamily="34" charset="0"/>
                <a:cs typeface="Arial" panose="020B0604020202020204" pitchFamily="34" charset="0"/>
              </a:rPr>
              <a:t>can be hugely effective for staff- this may include developing some staff as ‘digital champions’. </a:t>
            </a:r>
          </a:p>
          <a:p>
            <a:endParaRPr lang="en-GB" sz="2400" b="0" i="0" dirty="0">
              <a:solidFill>
                <a:srgbClr val="0B0C0C"/>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0" i="0" dirty="0">
                <a:solidFill>
                  <a:srgbClr val="0B0C0C"/>
                </a:solidFill>
                <a:effectLst/>
                <a:latin typeface="Arial" panose="020B0604020202020204" pitchFamily="34" charset="0"/>
                <a:cs typeface="Arial" panose="020B0604020202020204" pitchFamily="34" charset="0"/>
              </a:rPr>
              <a:t>Why do you think peer-to-peer learning can be </a:t>
            </a:r>
            <a:r>
              <a:rPr lang="en-GB" sz="2400" b="1" i="0" dirty="0">
                <a:solidFill>
                  <a:srgbClr val="0B0C0C"/>
                </a:solidFill>
                <a:effectLst/>
                <a:latin typeface="Arial" panose="020B0604020202020204" pitchFamily="34" charset="0"/>
                <a:cs typeface="Arial" panose="020B0604020202020204" pitchFamily="34" charset="0"/>
              </a:rPr>
              <a:t>useful</a:t>
            </a:r>
            <a:r>
              <a:rPr lang="en-GB" sz="2400" b="0" i="0" dirty="0">
                <a:solidFill>
                  <a:srgbClr val="0B0C0C"/>
                </a:solidFill>
                <a:effectLst/>
                <a:latin typeface="Arial" panose="020B0604020202020204" pitchFamily="34" charset="0"/>
                <a:cs typeface="Arial" panose="020B0604020202020204" pitchFamily="34" charset="0"/>
              </a:rPr>
              <a:t>?</a:t>
            </a:r>
          </a:p>
          <a:p>
            <a:r>
              <a:rPr lang="en-GB" sz="2400" b="0" i="0" dirty="0">
                <a:solidFill>
                  <a:srgbClr val="0B0C0C"/>
                </a:solidFill>
                <a:effectLst/>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400" b="0" i="0" dirty="0">
                <a:solidFill>
                  <a:srgbClr val="0B0C0C"/>
                </a:solidFill>
                <a:effectLst/>
                <a:latin typeface="Arial" panose="020B0604020202020204" pitchFamily="34" charset="0"/>
                <a:cs typeface="Arial" panose="020B0604020202020204" pitchFamily="34" charset="0"/>
              </a:rPr>
              <a:t>When and why can it also be highly </a:t>
            </a:r>
            <a:r>
              <a:rPr lang="en-GB" sz="2400" b="1" i="0" dirty="0">
                <a:solidFill>
                  <a:srgbClr val="0B0C0C"/>
                </a:solidFill>
                <a:effectLst/>
                <a:latin typeface="Arial" panose="020B0604020202020204" pitchFamily="34" charset="0"/>
                <a:cs typeface="Arial" panose="020B0604020202020204" pitchFamily="34" charset="0"/>
              </a:rPr>
              <a:t>ineffective</a:t>
            </a:r>
            <a:r>
              <a:rPr lang="en-GB" sz="2400" b="0" i="0" dirty="0">
                <a:solidFill>
                  <a:srgbClr val="0B0C0C"/>
                </a:solidFill>
                <a:effectLst/>
                <a:latin typeface="Arial" panose="020B0604020202020204" pitchFamily="34" charset="0"/>
                <a:cs typeface="Arial" panose="020B0604020202020204" pitchFamily="34" charset="0"/>
              </a:rPr>
              <a:t>? </a:t>
            </a:r>
          </a:p>
          <a:p>
            <a:endParaRPr lang="en-GB" dirty="0"/>
          </a:p>
        </p:txBody>
      </p:sp>
      <p:pic>
        <p:nvPicPr>
          <p:cNvPr id="6" name="Picture 5" descr="Businessman in wheelchair pointing tablet"/>
          <p:cNvPicPr>
            <a:picLocks noChangeAspect="1"/>
          </p:cNvPicPr>
          <p:nvPr/>
        </p:nvPicPr>
        <p:blipFill>
          <a:blip r:embed="rId3"/>
          <a:stretch>
            <a:fillRect/>
          </a:stretch>
        </p:blipFill>
        <p:spPr>
          <a:xfrm>
            <a:off x="9497080" y="4442023"/>
            <a:ext cx="1253268" cy="2294416"/>
          </a:xfrm>
          <a:prstGeom prst="rect">
            <a:avLst/>
          </a:prstGeom>
        </p:spPr>
      </p:pic>
      <p:pic>
        <p:nvPicPr>
          <p:cNvPr id="8" name="Picture 7" descr="Businessman using tablet"/>
          <p:cNvPicPr>
            <a:picLocks noChangeAspect="1"/>
          </p:cNvPicPr>
          <p:nvPr/>
        </p:nvPicPr>
        <p:blipFill>
          <a:blip r:embed="rId4"/>
          <a:stretch>
            <a:fillRect/>
          </a:stretch>
        </p:blipFill>
        <p:spPr>
          <a:xfrm>
            <a:off x="1623413" y="1310639"/>
            <a:ext cx="871453" cy="2709333"/>
          </a:xfrm>
          <a:prstGeom prst="rect">
            <a:avLst/>
          </a:prstGeom>
        </p:spPr>
      </p:pic>
      <p:pic>
        <p:nvPicPr>
          <p:cNvPr id="10" name="Picture 9" descr="Casual woman using tablet"/>
          <p:cNvPicPr>
            <a:picLocks noChangeAspect="1"/>
          </p:cNvPicPr>
          <p:nvPr/>
        </p:nvPicPr>
        <p:blipFill>
          <a:blip r:embed="rId5"/>
          <a:stretch>
            <a:fillRect/>
          </a:stretch>
        </p:blipFill>
        <p:spPr>
          <a:xfrm>
            <a:off x="584677" y="1310640"/>
            <a:ext cx="960391" cy="2709333"/>
          </a:xfrm>
          <a:prstGeom prst="rect">
            <a:avLst/>
          </a:prstGeom>
        </p:spPr>
      </p:pic>
      <p:pic>
        <p:nvPicPr>
          <p:cNvPr id="12" name="Picture 11" descr="Businesswoman holding tablet"/>
          <p:cNvPicPr>
            <a:picLocks noChangeAspect="1"/>
          </p:cNvPicPr>
          <p:nvPr/>
        </p:nvPicPr>
        <p:blipFill>
          <a:blip r:embed="rId6"/>
          <a:stretch>
            <a:fillRect/>
          </a:stretch>
        </p:blipFill>
        <p:spPr>
          <a:xfrm flipH="1">
            <a:off x="11132272" y="3885592"/>
            <a:ext cx="871453" cy="27093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53563" y="246370"/>
            <a:ext cx="8862237" cy="1325563"/>
          </a:xfrm>
        </p:spPr>
        <p:txBody>
          <a:bodyPr>
            <a:normAutofit/>
          </a:bodyPr>
          <a:lstStyle/>
          <a:p>
            <a:r>
              <a:rPr lang="en-GB" sz="4000" b="1" dirty="0">
                <a:latin typeface="+mn-lt"/>
              </a:rPr>
              <a:t>Success measure 5 –</a:t>
            </a:r>
            <a:r>
              <a:rPr lang="en-GB" sz="1800" b="1" dirty="0">
                <a:latin typeface="+mn-lt"/>
              </a:rPr>
              <a:t> </a:t>
            </a:r>
            <a:r>
              <a:rPr lang="en-GB" sz="4000" b="1" dirty="0">
                <a:latin typeface="+mn-lt"/>
              </a:rPr>
              <a:t>‘Empower Citizens’</a:t>
            </a:r>
          </a:p>
        </p:txBody>
      </p:sp>
      <p:pic>
        <p:nvPicPr>
          <p:cNvPr id="6" name="Picture 5"/>
          <p:cNvPicPr>
            <a:picLocks noChangeAspect="1"/>
          </p:cNvPicPr>
          <p:nvPr/>
        </p:nvPicPr>
        <p:blipFill>
          <a:blip r:embed="rId3"/>
          <a:srcRect l="7859" t="8235" r="4085"/>
          <a:stretch>
            <a:fillRect/>
          </a:stretch>
        </p:blipFill>
        <p:spPr>
          <a:xfrm>
            <a:off x="496375" y="4310743"/>
            <a:ext cx="2105312" cy="1929808"/>
          </a:xfrm>
          <a:prstGeom prst="rect">
            <a:avLst/>
          </a:prstGeom>
        </p:spPr>
      </p:pic>
      <p:grpSp>
        <p:nvGrpSpPr>
          <p:cNvPr id="21" name="Group 20"/>
          <p:cNvGrpSpPr/>
          <p:nvPr/>
        </p:nvGrpSpPr>
        <p:grpSpPr>
          <a:xfrm>
            <a:off x="3253563" y="1571933"/>
            <a:ext cx="8601739" cy="1262004"/>
            <a:chOff x="3253563" y="1571933"/>
            <a:chExt cx="8601739" cy="1262004"/>
          </a:xfrm>
        </p:grpSpPr>
        <p:sp>
          <p:nvSpPr>
            <p:cNvPr id="9" name="Rectangle 8"/>
            <p:cNvSpPr/>
            <p:nvPr/>
          </p:nvSpPr>
          <p:spPr>
            <a:xfrm>
              <a:off x="3253563" y="2203083"/>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p:cNvSpPr/>
            <p:nvPr/>
          </p:nvSpPr>
          <p:spPr>
            <a:xfrm>
              <a:off x="3683649" y="1571933"/>
              <a:ext cx="7876871" cy="1000646"/>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i="0" kern="1200" dirty="0">
                  <a:solidFill>
                    <a:schemeClr val="bg1"/>
                  </a:solidFill>
                  <a:effectLst/>
                  <a:cs typeface="Arial" panose="020B0604020202020204" pitchFamily="34" charset="0"/>
                </a:rPr>
                <a:t>A person-centred approach to the design and use of digital technologies can improve people’s quality of life and wellbeing and support independence</a:t>
              </a:r>
              <a:r>
                <a:rPr lang="en-GB" sz="2000" b="1" kern="1200" dirty="0">
                  <a:solidFill>
                    <a:schemeClr val="bg1"/>
                  </a:solidFill>
                  <a:cs typeface="Arial" panose="020B0604020202020204" pitchFamily="34" charset="0"/>
                </a:rPr>
                <a:t>.</a:t>
              </a:r>
              <a:endParaRPr lang="en-GB" sz="2000" b="1" kern="1200" dirty="0">
                <a:solidFill>
                  <a:schemeClr val="bg1"/>
                </a:solidFill>
              </a:endParaRPr>
            </a:p>
          </p:txBody>
        </p:sp>
      </p:grpSp>
      <p:grpSp>
        <p:nvGrpSpPr>
          <p:cNvPr id="22" name="Group 21"/>
          <p:cNvGrpSpPr/>
          <p:nvPr/>
        </p:nvGrpSpPr>
        <p:grpSpPr>
          <a:xfrm>
            <a:off x="3253563" y="2969119"/>
            <a:ext cx="8601739" cy="1000354"/>
            <a:chOff x="3253563" y="2969119"/>
            <a:chExt cx="8601739" cy="1000354"/>
          </a:xfrm>
        </p:grpSpPr>
        <p:sp>
          <p:nvSpPr>
            <p:cNvPr id="11" name="Rectangle 10"/>
            <p:cNvSpPr/>
            <p:nvPr/>
          </p:nvSpPr>
          <p:spPr>
            <a:xfrm>
              <a:off x="3253563" y="3338619"/>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p:cNvSpPr/>
            <p:nvPr/>
          </p:nvSpPr>
          <p:spPr>
            <a:xfrm>
              <a:off x="3683649" y="2969119"/>
              <a:ext cx="7876871" cy="738996"/>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kern="1200" dirty="0">
                  <a:cs typeface="Arial" panose="020B0604020202020204" pitchFamily="34" charset="0"/>
                </a:rPr>
                <a:t>Citizens can access and contribute to their healthcare information, taking an active role in their health and wellbeing.</a:t>
              </a:r>
              <a:endParaRPr lang="en-GB" sz="2000" b="1" kern="1200" dirty="0"/>
            </a:p>
          </p:txBody>
        </p:sp>
      </p:grpSp>
      <p:grpSp>
        <p:nvGrpSpPr>
          <p:cNvPr id="23" name="Group 22"/>
          <p:cNvGrpSpPr/>
          <p:nvPr/>
        </p:nvGrpSpPr>
        <p:grpSpPr>
          <a:xfrm>
            <a:off x="3253563" y="3952482"/>
            <a:ext cx="8601739" cy="1152533"/>
            <a:chOff x="3253563" y="3952482"/>
            <a:chExt cx="8601739" cy="1152533"/>
          </a:xfrm>
        </p:grpSpPr>
        <p:sp>
          <p:nvSpPr>
            <p:cNvPr id="13" name="Rectangle 12"/>
            <p:cNvSpPr/>
            <p:nvPr/>
          </p:nvSpPr>
          <p:spPr>
            <a:xfrm>
              <a:off x="3253563" y="4474161"/>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p:cNvSpPr/>
            <p:nvPr/>
          </p:nvSpPr>
          <p:spPr>
            <a:xfrm>
              <a:off x="3683648" y="3952482"/>
              <a:ext cx="7876871" cy="1009360"/>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kern="1200" dirty="0">
                  <a:solidFill>
                    <a:schemeClr val="bg1"/>
                  </a:solidFill>
                  <a:cs typeface="Arial" panose="020B0604020202020204" pitchFamily="34" charset="0"/>
                </a:rPr>
                <a:t>Care settings should c</a:t>
              </a:r>
              <a:r>
                <a:rPr lang="en-GB" sz="2000" b="1" i="0" kern="1200" dirty="0">
                  <a:solidFill>
                    <a:schemeClr val="bg1"/>
                  </a:solidFill>
                  <a:effectLst/>
                  <a:cs typeface="Arial" panose="020B0604020202020204" pitchFamily="34" charset="0"/>
                </a:rPr>
                <a:t>o-produce and personalise care plans with people, actively involving family, friends including virtually or in person.</a:t>
              </a:r>
            </a:p>
          </p:txBody>
        </p:sp>
      </p:grpSp>
      <p:grpSp>
        <p:nvGrpSpPr>
          <p:cNvPr id="24" name="Group 23"/>
          <p:cNvGrpSpPr/>
          <p:nvPr/>
        </p:nvGrpSpPr>
        <p:grpSpPr>
          <a:xfrm>
            <a:off x="3253563" y="5105015"/>
            <a:ext cx="8601739" cy="1387860"/>
            <a:chOff x="3253563" y="5105015"/>
            <a:chExt cx="8601739" cy="1387860"/>
          </a:xfrm>
        </p:grpSpPr>
        <p:sp>
          <p:nvSpPr>
            <p:cNvPr id="15" name="Rectangle 14"/>
            <p:cNvSpPr/>
            <p:nvPr/>
          </p:nvSpPr>
          <p:spPr>
            <a:xfrm>
              <a:off x="3253563" y="5609697"/>
              <a:ext cx="8601739" cy="6308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p:cNvSpPr/>
            <p:nvPr/>
          </p:nvSpPr>
          <p:spPr>
            <a:xfrm>
              <a:off x="3683649" y="5105015"/>
              <a:ext cx="7967573" cy="1387860"/>
            </a:xfrm>
            <a:custGeom>
              <a:avLst/>
              <a:gdLst>
                <a:gd name="connsiteX0" fmla="*/ 0 w 3796972"/>
                <a:gd name="connsiteY0" fmla="*/ 24552 h 147311"/>
                <a:gd name="connsiteX1" fmla="*/ 24552 w 3796972"/>
                <a:gd name="connsiteY1" fmla="*/ 0 h 147311"/>
                <a:gd name="connsiteX2" fmla="*/ 3772420 w 3796972"/>
                <a:gd name="connsiteY2" fmla="*/ 0 h 147311"/>
                <a:gd name="connsiteX3" fmla="*/ 3796972 w 3796972"/>
                <a:gd name="connsiteY3" fmla="*/ 24552 h 147311"/>
                <a:gd name="connsiteX4" fmla="*/ 3796972 w 3796972"/>
                <a:gd name="connsiteY4" fmla="*/ 122759 h 147311"/>
                <a:gd name="connsiteX5" fmla="*/ 3772420 w 3796972"/>
                <a:gd name="connsiteY5" fmla="*/ 147311 h 147311"/>
                <a:gd name="connsiteX6" fmla="*/ 24552 w 3796972"/>
                <a:gd name="connsiteY6" fmla="*/ 147311 h 147311"/>
                <a:gd name="connsiteX7" fmla="*/ 0 w 3796972"/>
                <a:gd name="connsiteY7" fmla="*/ 122759 h 147311"/>
                <a:gd name="connsiteX8" fmla="*/ 0 w 3796972"/>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96972" h="147311">
                  <a:moveTo>
                    <a:pt x="0" y="24552"/>
                  </a:moveTo>
                  <a:cubicBezTo>
                    <a:pt x="0" y="10992"/>
                    <a:pt x="10992" y="0"/>
                    <a:pt x="24552" y="0"/>
                  </a:cubicBezTo>
                  <a:lnTo>
                    <a:pt x="3772420" y="0"/>
                  </a:lnTo>
                  <a:cubicBezTo>
                    <a:pt x="3785980" y="0"/>
                    <a:pt x="3796972" y="10992"/>
                    <a:pt x="3796972" y="24552"/>
                  </a:cubicBezTo>
                  <a:lnTo>
                    <a:pt x="3796972" y="122759"/>
                  </a:lnTo>
                  <a:cubicBezTo>
                    <a:pt x="3796972" y="136319"/>
                    <a:pt x="3785980" y="147311"/>
                    <a:pt x="3772420"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708" tIns="7191" rIns="150708" bIns="7191" numCol="1" spcCol="1270" anchor="ctr" anchorCtr="0">
              <a:noAutofit/>
            </a:bodyPr>
            <a:lstStyle/>
            <a:p>
              <a:pPr marL="0" lvl="0" indent="0" algn="l" defTabSz="222250">
                <a:lnSpc>
                  <a:spcPct val="90000"/>
                </a:lnSpc>
                <a:spcBef>
                  <a:spcPct val="0"/>
                </a:spcBef>
                <a:spcAft>
                  <a:spcPct val="35000"/>
                </a:spcAft>
                <a:buNone/>
              </a:pPr>
              <a:r>
                <a:rPr lang="en-GB" sz="2000" b="1" i="0" kern="1200" dirty="0"/>
                <a:t>Technology can play an important role in supporting people’s mental health and wellbeing, helping maintain independence, supporting people to remain connected to their loved ones or communities, or through online access to entertainment, hobbies and learning.</a:t>
              </a:r>
              <a:endParaRPr lang="en-GB" sz="2000" b="1" i="0" kern="1200" dirty="0">
                <a:solidFill>
                  <a:srgbClr val="0B0C0C"/>
                </a:solidFill>
                <a:effectLst/>
                <a:latin typeface="Arial" panose="020B0604020202020204" pitchFamily="34" charset="0"/>
                <a:cs typeface="Arial" panose="020B0604020202020204" pitchFamily="34" charset="0"/>
              </a:endParaRPr>
            </a:p>
          </p:txBody>
        </p:sp>
      </p:grpSp>
      <p:pic>
        <p:nvPicPr>
          <p:cNvPr id="18" name="Picture 17" descr="Woman in wheelchair holding tablet"/>
          <p:cNvPicPr>
            <a:picLocks noChangeAspect="1"/>
          </p:cNvPicPr>
          <p:nvPr/>
        </p:nvPicPr>
        <p:blipFill>
          <a:blip r:embed="rId4"/>
          <a:stretch>
            <a:fillRect/>
          </a:stretch>
        </p:blipFill>
        <p:spPr>
          <a:xfrm>
            <a:off x="1471323" y="1690688"/>
            <a:ext cx="1651839" cy="2461671"/>
          </a:xfrm>
          <a:prstGeom prst="rect">
            <a:avLst/>
          </a:prstGeom>
        </p:spPr>
      </p:pic>
      <p:pic>
        <p:nvPicPr>
          <p:cNvPr id="20" name="Picture 19" descr="Old woman using tablet"/>
          <p:cNvPicPr>
            <a:picLocks noChangeAspect="1"/>
          </p:cNvPicPr>
          <p:nvPr/>
        </p:nvPicPr>
        <p:blipFill>
          <a:blip r:embed="rId5"/>
          <a:stretch>
            <a:fillRect/>
          </a:stretch>
        </p:blipFill>
        <p:spPr>
          <a:xfrm flipH="1">
            <a:off x="455630" y="1119820"/>
            <a:ext cx="1150366" cy="29055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6726" y="190954"/>
            <a:ext cx="8645788" cy="1325563"/>
          </a:xfrm>
        </p:spPr>
        <p:txBody>
          <a:bodyPr/>
          <a:lstStyle/>
          <a:p>
            <a:r>
              <a:rPr lang="en-GB" b="1" dirty="0">
                <a:latin typeface="+mn-lt"/>
              </a:rPr>
              <a:t>Communicating Through Technology</a:t>
            </a:r>
          </a:p>
        </p:txBody>
      </p:sp>
      <p:pic>
        <p:nvPicPr>
          <p:cNvPr id="4" name="Online Media 3" title="Home Care Worker   Communicating Through Technology">
            <a:hlinkClick r:id="" action="ppaction://media"/>
          </p:cNvPr>
          <p:cNvPicPr>
            <a:picLocks noGrp="1" noRot="1" noChangeAspect="1"/>
          </p:cNvPicPr>
          <p:nvPr>
            <p:ph idx="1"/>
            <a:videoFile r:link="rId1"/>
            <p:extLst>
              <p:ext uri="{DAA4B4D4-6D71-4841-9C94-3DE7FCFB9230}">
                <p14:media xmlns:p14="http://schemas.microsoft.com/office/powerpoint/2010/main" r:link="rId2"/>
              </p:ext>
            </p:extLst>
          </p:nvPr>
        </p:nvPicPr>
        <p:blipFill>
          <a:blip r:embed="rId5"/>
          <a:stretch>
            <a:fillRect/>
          </a:stretch>
        </p:blipFill>
        <p:spPr>
          <a:xfrm>
            <a:off x="3779838" y="1522867"/>
            <a:ext cx="7956550" cy="4495800"/>
          </a:xfrm>
          <a:prstGeom prst="rect">
            <a:avLst/>
          </a:prstGeom>
        </p:spPr>
      </p:pic>
      <p:pic>
        <p:nvPicPr>
          <p:cNvPr id="5" name="Picture 4"/>
          <p:cNvPicPr>
            <a:picLocks noChangeAspect="1"/>
          </p:cNvPicPr>
          <p:nvPr/>
        </p:nvPicPr>
        <p:blipFill>
          <a:blip r:embed="rId6"/>
          <a:srcRect l="4608" t="5680"/>
          <a:stretch>
            <a:fillRect/>
          </a:stretch>
        </p:blipFill>
        <p:spPr>
          <a:xfrm>
            <a:off x="455612" y="2852057"/>
            <a:ext cx="2273664" cy="197741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77116" y="365125"/>
            <a:ext cx="8759254" cy="1325563"/>
          </a:xfrm>
        </p:spPr>
        <p:txBody>
          <a:bodyPr/>
          <a:lstStyle/>
          <a:p>
            <a:r>
              <a:rPr lang="en-GB" b="1" dirty="0">
                <a:latin typeface="+mn-lt"/>
              </a:rPr>
              <a:t>Success Measure 6 – ‘Improve Care’</a:t>
            </a:r>
          </a:p>
        </p:txBody>
      </p:sp>
      <p:sp>
        <p:nvSpPr>
          <p:cNvPr id="5" name="Content Placeholder 4"/>
          <p:cNvSpPr>
            <a:spLocks noGrp="1"/>
          </p:cNvSpPr>
          <p:nvPr>
            <p:ph idx="1"/>
          </p:nvPr>
        </p:nvSpPr>
        <p:spPr>
          <a:xfrm>
            <a:off x="733452" y="1825625"/>
            <a:ext cx="11002918" cy="1325563"/>
          </a:xfrm>
          <a:ln w="38100">
            <a:solidFill>
              <a:schemeClr val="accent1"/>
            </a:solidFill>
          </a:ln>
        </p:spPr>
        <p:txBody>
          <a:bodyPr>
            <a:normAutofit/>
          </a:bodyPr>
          <a:lstStyle/>
          <a:p>
            <a:pPr marL="0" indent="0">
              <a:buNone/>
            </a:pPr>
            <a:r>
              <a:rPr lang="en-GB" sz="2000" b="0" i="0" dirty="0">
                <a:solidFill>
                  <a:srgbClr val="212B32"/>
                </a:solidFill>
                <a:effectLst/>
                <a:cs typeface="Arial" panose="020B0604020202020204" pitchFamily="34" charset="0"/>
              </a:rPr>
              <a:t>Health and care practitioners embed digital and data within their improvement capability to transform care pathways, reduce unwarranted variation and improve health and wellbeing. Digital solutions enhance services for patients and ensure that they get the right care when they need it and in the right place.</a:t>
            </a:r>
            <a:endParaRPr lang="en-GB" sz="2000" dirty="0">
              <a:cs typeface="Arial" panose="020B0604020202020204" pitchFamily="34" charset="0"/>
            </a:endParaRPr>
          </a:p>
        </p:txBody>
      </p:sp>
      <p:pic>
        <p:nvPicPr>
          <p:cNvPr id="6" name="Picture 5"/>
          <p:cNvPicPr>
            <a:picLocks noChangeAspect="1"/>
          </p:cNvPicPr>
          <p:nvPr/>
        </p:nvPicPr>
        <p:blipFill>
          <a:blip r:embed="rId3"/>
          <a:srcRect l="7415" t="4544" r="5415"/>
          <a:stretch>
            <a:fillRect/>
          </a:stretch>
        </p:blipFill>
        <p:spPr>
          <a:xfrm>
            <a:off x="1469570" y="4819903"/>
            <a:ext cx="2035629" cy="1960747"/>
          </a:xfrm>
          <a:prstGeom prst="rect">
            <a:avLst/>
          </a:prstGeom>
        </p:spPr>
      </p:pic>
      <p:sp>
        <p:nvSpPr>
          <p:cNvPr id="3" name="Rectangle: Rounded Corners 2"/>
          <p:cNvSpPr/>
          <p:nvPr/>
        </p:nvSpPr>
        <p:spPr>
          <a:xfrm>
            <a:off x="1010093" y="3333270"/>
            <a:ext cx="3009014"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Using data to improve care pathways and reduce unwarranted variation. </a:t>
            </a:r>
          </a:p>
        </p:txBody>
      </p:sp>
      <p:sp>
        <p:nvSpPr>
          <p:cNvPr id="8" name="Rectangle: Rounded Corners 7"/>
          <p:cNvSpPr/>
          <p:nvPr/>
        </p:nvSpPr>
        <p:spPr>
          <a:xfrm>
            <a:off x="4514307" y="5215269"/>
            <a:ext cx="3505005"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Digital solutions enhance services for patients and ensure that they get the right care when they need it and in the right place </a:t>
            </a:r>
          </a:p>
        </p:txBody>
      </p:sp>
      <p:sp>
        <p:nvSpPr>
          <p:cNvPr id="10" name="Rectangle: Rounded Corners 9"/>
          <p:cNvSpPr/>
          <p:nvPr/>
        </p:nvSpPr>
        <p:spPr>
          <a:xfrm>
            <a:off x="8573386" y="3333270"/>
            <a:ext cx="3009014" cy="14513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cs typeface="Arial" panose="020B0604020202020204" pitchFamily="34" charset="0"/>
              </a:rPr>
              <a:t>P</a:t>
            </a:r>
            <a:r>
              <a:rPr lang="en-GB" b="1" i="0" dirty="0">
                <a:solidFill>
                  <a:schemeClr val="bg1"/>
                </a:solidFill>
                <a:effectLst/>
                <a:cs typeface="Arial" panose="020B0604020202020204" pitchFamily="34" charset="0"/>
              </a:rPr>
              <a:t>rovide remote consultations, monitoring and care services, promoting patient choice and sustainability. </a:t>
            </a:r>
          </a:p>
        </p:txBody>
      </p:sp>
      <p:pic>
        <p:nvPicPr>
          <p:cNvPr id="12" name="Picture 11"/>
          <p:cNvPicPr>
            <a:picLocks noChangeAspect="1"/>
          </p:cNvPicPr>
          <p:nvPr/>
        </p:nvPicPr>
        <p:blipFill>
          <a:blip r:embed="rId4"/>
          <a:stretch>
            <a:fillRect/>
          </a:stretch>
        </p:blipFill>
        <p:spPr>
          <a:xfrm>
            <a:off x="4558413" y="3333270"/>
            <a:ext cx="34290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3" grpId="0" animBg="1"/>
      <p:bldP spid="8"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028" y="1398343"/>
            <a:ext cx="11167283" cy="882007"/>
          </a:xfrm>
        </p:spPr>
        <p:txBody>
          <a:bodyPr>
            <a:normAutofit/>
          </a:bodyPr>
          <a:lstStyle/>
          <a:p>
            <a:r>
              <a:rPr lang="en-GB" b="1" dirty="0">
                <a:latin typeface="+mn-lt"/>
              </a:rPr>
              <a:t>Success measure 7 – ‘Healthy Populations’</a:t>
            </a:r>
          </a:p>
        </p:txBody>
      </p:sp>
      <p:sp>
        <p:nvSpPr>
          <p:cNvPr id="3" name="Content Placeholder 2"/>
          <p:cNvSpPr>
            <a:spLocks noGrp="1"/>
          </p:cNvSpPr>
          <p:nvPr>
            <p:ph idx="1"/>
          </p:nvPr>
        </p:nvSpPr>
        <p:spPr>
          <a:xfrm>
            <a:off x="544287" y="2585445"/>
            <a:ext cx="11005456" cy="1658651"/>
          </a:xfrm>
          <a:prstGeom prst="roundRect">
            <a:avLst/>
          </a:prstGeom>
          <a:ln w="57150"/>
        </p:spPr>
        <p:style>
          <a:lnRef idx="2">
            <a:schemeClr val="accent1"/>
          </a:lnRef>
          <a:fillRef idx="1">
            <a:schemeClr val="lt1"/>
          </a:fillRef>
          <a:effectRef idx="0">
            <a:schemeClr val="accent1"/>
          </a:effectRef>
          <a:fontRef idx="minor">
            <a:schemeClr val="dk1"/>
          </a:fontRef>
        </p:style>
        <p:txBody>
          <a:bodyPr>
            <a:noAutofit/>
          </a:bodyPr>
          <a:lstStyle/>
          <a:p>
            <a:pPr marL="0" indent="0">
              <a:lnSpc>
                <a:spcPct val="170000"/>
              </a:lnSpc>
              <a:buNone/>
            </a:pPr>
            <a:r>
              <a:rPr lang="en-GB" sz="1800" b="0" i="0" dirty="0">
                <a:solidFill>
                  <a:srgbClr val="0B0C0C"/>
                </a:solidFill>
                <a:effectLst/>
                <a:latin typeface="Arial" panose="020B0604020202020204" pitchFamily="34" charset="0"/>
                <a:cs typeface="Arial" panose="020B0604020202020204" pitchFamily="34" charset="0"/>
              </a:rPr>
              <a:t>Having good data to understand and plan for the needs of the population (whether at a community level or individual level) means that we can reduce inequalities and improve outcomes for all people.</a:t>
            </a:r>
            <a:endParaRPr lang="en-GB" sz="1800" dirty="0">
              <a:latin typeface="Arial" panose="020B0604020202020204" pitchFamily="34" charset="0"/>
              <a:cs typeface="Arial" panose="020B0604020202020204" pitchFamily="34" charset="0"/>
            </a:endParaRPr>
          </a:p>
        </p:txBody>
      </p:sp>
      <p:sp>
        <p:nvSpPr>
          <p:cNvPr id="4" name="Rectangle: Rounded Corners 3"/>
          <p:cNvSpPr/>
          <p:nvPr/>
        </p:nvSpPr>
        <p:spPr>
          <a:xfrm>
            <a:off x="1643743" y="4396493"/>
            <a:ext cx="9450080" cy="10809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panose="020B0604020202020204" pitchFamily="34" charset="0"/>
                <a:cs typeface="Arial" panose="020B0604020202020204" pitchFamily="34" charset="0"/>
              </a:rPr>
              <a:t>S</a:t>
            </a:r>
            <a:r>
              <a:rPr lang="en-GB" sz="2000" b="0" i="0" dirty="0">
                <a:solidFill>
                  <a:schemeClr val="bg1"/>
                </a:solidFill>
                <a:effectLst/>
                <a:latin typeface="Arial" panose="020B0604020202020204" pitchFamily="34" charset="0"/>
                <a:cs typeface="Arial" panose="020B0604020202020204" pitchFamily="34" charset="0"/>
              </a:rPr>
              <a:t>hared data can support real-world evidencing, for direct care, social care, public health and housing services</a:t>
            </a:r>
            <a:r>
              <a:rPr lang="en-GB" b="0" i="0" dirty="0">
                <a:solidFill>
                  <a:srgbClr val="0B0C0C"/>
                </a:solidFill>
                <a:effectLst/>
                <a:latin typeface="GDS Transport"/>
              </a:rPr>
              <a:t>. </a:t>
            </a:r>
            <a:endParaRPr lang="en-GB" dirty="0"/>
          </a:p>
        </p:txBody>
      </p:sp>
      <p:pic>
        <p:nvPicPr>
          <p:cNvPr id="8" name="Graphic 7" descr="House with solid fill"/>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81600" y="5632752"/>
            <a:ext cx="914400" cy="914400"/>
          </a:xfrm>
          <a:prstGeom prst="rect">
            <a:avLst/>
          </a:prstGeom>
        </p:spPr>
      </p:pic>
      <p:pic>
        <p:nvPicPr>
          <p:cNvPr id="10" name="Graphic 9" descr="Ambulance with solid fill"/>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051352" y="5714357"/>
            <a:ext cx="914400" cy="914400"/>
          </a:xfrm>
          <a:prstGeom prst="rect">
            <a:avLst/>
          </a:prstGeom>
        </p:spPr>
      </p:pic>
      <p:pic>
        <p:nvPicPr>
          <p:cNvPr id="12" name="Graphic 11" descr="Man with baby with solid fill"/>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441408" y="5632752"/>
            <a:ext cx="914400" cy="914400"/>
          </a:xfrm>
          <a:prstGeom prst="rect">
            <a:avLst/>
          </a:prstGeom>
        </p:spPr>
      </p:pic>
      <p:pic>
        <p:nvPicPr>
          <p:cNvPr id="13" name="Picture 12"/>
          <p:cNvPicPr>
            <a:picLocks noChangeAspect="1"/>
          </p:cNvPicPr>
          <p:nvPr/>
        </p:nvPicPr>
        <p:blipFill>
          <a:blip r:embed="rId6"/>
          <a:srcRect l="7039" t="-4"/>
          <a:stretch>
            <a:fillRect/>
          </a:stretch>
        </p:blipFill>
        <p:spPr>
          <a:xfrm>
            <a:off x="10580915" y="1141433"/>
            <a:ext cx="1475134" cy="13958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rcRect b="6508"/>
          <a:stretch>
            <a:fillRect/>
          </a:stretch>
        </p:blipFill>
        <p:spPr>
          <a:xfrm>
            <a:off x="3265715" y="0"/>
            <a:ext cx="6912428" cy="6858000"/>
          </a:xfrm>
          <a:prstGeom prst="rect">
            <a:avLst/>
          </a:prstGeom>
          <a:ln w="25400">
            <a:solidFill>
              <a:schemeClr val="tx1"/>
            </a:solidFill>
          </a:ln>
        </p:spPr>
      </p:pic>
      <p:pic>
        <p:nvPicPr>
          <p:cNvPr id="6" name="Picture 5"/>
          <p:cNvPicPr>
            <a:picLocks noChangeAspect="1"/>
          </p:cNvPicPr>
          <p:nvPr/>
        </p:nvPicPr>
        <p:blipFill>
          <a:blip r:embed="rId4"/>
          <a:stretch>
            <a:fillRect/>
          </a:stretch>
        </p:blipFill>
        <p:spPr>
          <a:xfrm>
            <a:off x="914400" y="0"/>
            <a:ext cx="1850571" cy="1775100"/>
          </a:xfrm>
          <a:prstGeom prst="rect">
            <a:avLst/>
          </a:prstGeom>
        </p:spPr>
      </p:pic>
      <p:sp>
        <p:nvSpPr>
          <p:cNvPr id="7" name="TextBox 6"/>
          <p:cNvSpPr txBox="1"/>
          <p:nvPr/>
        </p:nvSpPr>
        <p:spPr>
          <a:xfrm>
            <a:off x="10493829" y="6492875"/>
            <a:ext cx="1513114" cy="276999"/>
          </a:xfrm>
          <a:prstGeom prst="rect">
            <a:avLst/>
          </a:prstGeom>
          <a:noFill/>
        </p:spPr>
        <p:txBody>
          <a:bodyPr wrap="square" rtlCol="0">
            <a:spAutoFit/>
          </a:bodyPr>
          <a:lstStyle/>
          <a:p>
            <a:r>
              <a:rPr lang="en-GB" sz="1200" dirty="0"/>
              <a:t>(NHS England, 2019)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187177"/>
            <a:ext cx="11594969" cy="668382"/>
          </a:xfrm>
        </p:spPr>
        <p:txBody>
          <a:bodyPr>
            <a:normAutofit fontScale="90000"/>
          </a:bodyPr>
          <a:lstStyle/>
          <a:p>
            <a:r>
              <a:rPr lang="en-GB" b="1" dirty="0">
                <a:latin typeface="+mn-lt"/>
              </a:rPr>
              <a:t>Summary </a:t>
            </a:r>
          </a:p>
        </p:txBody>
      </p:sp>
      <p:pic>
        <p:nvPicPr>
          <p:cNvPr id="29" name="Content Placeholder 4"/>
          <p:cNvPicPr>
            <a:picLocks noChangeAspect="1"/>
          </p:cNvPicPr>
          <p:nvPr/>
        </p:nvPicPr>
        <p:blipFill>
          <a:blip r:embed="rId3"/>
          <a:stretch>
            <a:fillRect/>
          </a:stretch>
        </p:blipFill>
        <p:spPr>
          <a:xfrm>
            <a:off x="7820318" y="1448995"/>
            <a:ext cx="3804739" cy="970209"/>
          </a:xfrm>
          <a:prstGeom prst="rect">
            <a:avLst/>
          </a:prstGeom>
        </p:spPr>
      </p:pic>
      <p:sp>
        <p:nvSpPr>
          <p:cNvPr id="30" name="Content Placeholder 2"/>
          <p:cNvSpPr txBox="1"/>
          <p:nvPr/>
        </p:nvSpPr>
        <p:spPr>
          <a:xfrm>
            <a:off x="295374" y="1848518"/>
            <a:ext cx="6784366" cy="1011534"/>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i="1" dirty="0"/>
              <a:t>Four </a:t>
            </a:r>
            <a:r>
              <a:rPr lang="en-US" sz="2400" dirty="0"/>
              <a:t>goals of reform: </a:t>
            </a:r>
          </a:p>
        </p:txBody>
      </p:sp>
      <p:grpSp>
        <p:nvGrpSpPr>
          <p:cNvPr id="31" name="Group 30"/>
          <p:cNvGrpSpPr/>
          <p:nvPr/>
        </p:nvGrpSpPr>
        <p:grpSpPr>
          <a:xfrm>
            <a:off x="2763705" y="2159674"/>
            <a:ext cx="4428774" cy="1075877"/>
            <a:chOff x="4118793" y="1742420"/>
            <a:chExt cx="3166540" cy="995794"/>
          </a:xfrm>
        </p:grpSpPr>
        <p:sp>
          <p:nvSpPr>
            <p:cNvPr id="32" name="Rectangle 31"/>
            <p:cNvSpPr/>
            <p:nvPr/>
          </p:nvSpPr>
          <p:spPr>
            <a:xfrm>
              <a:off x="4118793" y="2222743"/>
              <a:ext cx="316654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3" name="Freeform: Shape 32"/>
            <p:cNvSpPr/>
            <p:nvPr/>
          </p:nvSpPr>
          <p:spPr>
            <a:xfrm>
              <a:off x="4361331" y="1742420"/>
              <a:ext cx="2475101"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ct val="0"/>
                </a:spcBef>
                <a:spcAft>
                  <a:spcPct val="35000"/>
                </a:spcAft>
                <a:buNone/>
              </a:pPr>
              <a:r>
                <a:rPr lang="en-GB" b="1" dirty="0"/>
                <a:t>P</a:t>
              </a:r>
              <a:r>
                <a:rPr lang="en-GB" b="1" kern="1200" dirty="0"/>
                <a:t>revent people’s health and social care needs from escalating</a:t>
              </a:r>
            </a:p>
          </p:txBody>
        </p:sp>
      </p:grpSp>
      <p:grpSp>
        <p:nvGrpSpPr>
          <p:cNvPr id="34" name="Group 33"/>
          <p:cNvGrpSpPr/>
          <p:nvPr/>
        </p:nvGrpSpPr>
        <p:grpSpPr>
          <a:xfrm>
            <a:off x="4643914" y="3152774"/>
            <a:ext cx="4441310" cy="1135738"/>
            <a:chOff x="4106256" y="2913942"/>
            <a:chExt cx="3175503" cy="1051199"/>
          </a:xfrm>
        </p:grpSpPr>
        <p:sp>
          <p:nvSpPr>
            <p:cNvPr id="35" name="Rectangle 34"/>
            <p:cNvSpPr/>
            <p:nvPr/>
          </p:nvSpPr>
          <p:spPr>
            <a:xfrm>
              <a:off x="4106256" y="3343133"/>
              <a:ext cx="3175503"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6" name="Freeform: Shape 35"/>
            <p:cNvSpPr/>
            <p:nvPr/>
          </p:nvSpPr>
          <p:spPr>
            <a:xfrm>
              <a:off x="4375869" y="2913942"/>
              <a:ext cx="2456990"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b="1" dirty="0"/>
                <a:t>Personalise health and social care and reduce health disparities</a:t>
              </a:r>
              <a:endParaRPr lang="en-GB" b="1" kern="1200" dirty="0"/>
            </a:p>
          </p:txBody>
        </p:sp>
      </p:grpSp>
      <p:grpSp>
        <p:nvGrpSpPr>
          <p:cNvPr id="37" name="Group 36"/>
          <p:cNvGrpSpPr/>
          <p:nvPr/>
        </p:nvGrpSpPr>
        <p:grpSpPr>
          <a:xfrm>
            <a:off x="6035749" y="4288512"/>
            <a:ext cx="4441310" cy="1241225"/>
            <a:chOff x="4118793" y="4188705"/>
            <a:chExt cx="3175503" cy="1148834"/>
          </a:xfrm>
        </p:grpSpPr>
        <p:sp>
          <p:nvSpPr>
            <p:cNvPr id="38" name="Rectangle 37"/>
            <p:cNvSpPr/>
            <p:nvPr/>
          </p:nvSpPr>
          <p:spPr>
            <a:xfrm>
              <a:off x="4118793" y="4715531"/>
              <a:ext cx="3175503"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9" name="Freeform: Shape 38"/>
            <p:cNvSpPr/>
            <p:nvPr/>
          </p:nvSpPr>
          <p:spPr>
            <a:xfrm>
              <a:off x="4361332" y="4188705"/>
              <a:ext cx="2475099"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b="1" dirty="0"/>
                <a:t>Improve the experience and impact of people providing services.</a:t>
              </a:r>
            </a:p>
          </p:txBody>
        </p:sp>
      </p:grpSp>
      <p:sp>
        <p:nvSpPr>
          <p:cNvPr id="40" name="Rectangle 39"/>
          <p:cNvSpPr/>
          <p:nvPr/>
        </p:nvSpPr>
        <p:spPr>
          <a:xfrm>
            <a:off x="7551429" y="5979262"/>
            <a:ext cx="4452011" cy="67203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1" name="Freeform: Shape 40"/>
          <p:cNvSpPr/>
          <p:nvPr/>
        </p:nvSpPr>
        <p:spPr>
          <a:xfrm>
            <a:off x="7785345" y="5577347"/>
            <a:ext cx="3293173" cy="598958"/>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ct val="0"/>
              </a:spcBef>
              <a:spcAft>
                <a:spcPct val="35000"/>
              </a:spcAft>
            </a:pPr>
            <a:r>
              <a:rPr lang="en-GB" b="1" dirty="0"/>
              <a:t>Transform performance</a:t>
            </a:r>
          </a:p>
        </p:txBody>
      </p:sp>
      <p:sp>
        <p:nvSpPr>
          <p:cNvPr id="43" name="TextBox 42"/>
          <p:cNvSpPr txBox="1"/>
          <p:nvPr/>
        </p:nvSpPr>
        <p:spPr>
          <a:xfrm>
            <a:off x="295374" y="3901059"/>
            <a:ext cx="4287352" cy="2862322"/>
          </a:xfrm>
          <a:prstGeom prst="rect">
            <a:avLst/>
          </a:prstGeom>
          <a:noFill/>
          <a:ln w="38100">
            <a:solidFill>
              <a:schemeClr val="accent1"/>
            </a:solidFill>
          </a:ln>
        </p:spPr>
        <p:txBody>
          <a:bodyPr wrap="square" rtlCol="0">
            <a:spAutoFit/>
          </a:bodyPr>
          <a:lstStyle/>
          <a:p>
            <a:r>
              <a:rPr lang="en-GB" dirty="0"/>
              <a:t>The UK Government plan emphasises digital transformation to enhance health and social care through data-driven solutions and technology. </a:t>
            </a:r>
          </a:p>
          <a:p>
            <a:r>
              <a:rPr lang="en-GB" dirty="0"/>
              <a:t>The plan forms the UK government’s effort to modernise health and social </a:t>
            </a:r>
            <a:r>
              <a:rPr lang="en-GB" dirty="0" err="1"/>
              <a:t>care,and</a:t>
            </a:r>
            <a:r>
              <a:rPr lang="en-GB" dirty="0"/>
              <a:t> highlight the importance of digital transformation in improving services, patient outcomes, and system efficiency.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500"/>
                                        <p:tgtEl>
                                          <p:spTgt spid="34"/>
                                        </p:tgtEl>
                                      </p:cBhvr>
                                    </p:animEffect>
                                  </p:childTnLst>
                                </p:cTn>
                              </p:par>
                              <p:par>
                                <p:cTn id="13" presetID="10" presetClass="entr" presetSubtype="0" fill="hold" nodeType="withEffect">
                                  <p:stCondLst>
                                    <p:cond delay="0"/>
                                  </p:stCondLst>
                                  <p:childTnLst>
                                    <p:set>
                                      <p:cBhvr>
                                        <p:cTn id="14" dur="1" fill="hold">
                                          <p:stCondLst>
                                            <p:cond delay="0"/>
                                          </p:stCondLst>
                                        </p:cTn>
                                        <p:tgtEl>
                                          <p:spTgt spid="37"/>
                                        </p:tgtEl>
                                        <p:attrNameLst>
                                          <p:attrName>style.visibility</p:attrName>
                                        </p:attrNameLst>
                                      </p:cBhvr>
                                      <p:to>
                                        <p:strVal val="visible"/>
                                      </p:to>
                                    </p:set>
                                    <p:animEffect transition="in" filter="fade">
                                      <p:cBhvr>
                                        <p:cTn id="15" dur="500"/>
                                        <p:tgtEl>
                                          <p:spTgt spid="3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1"/>
                                        </p:tgtEl>
                                        <p:attrNameLst>
                                          <p:attrName>style.visibility</p:attrName>
                                        </p:attrNameLst>
                                      </p:cBhvr>
                                      <p:to>
                                        <p:strVal val="visible"/>
                                      </p:to>
                                    </p:set>
                                    <p:animEffect transition="in" filter="fade">
                                      <p:cBhvr>
                                        <p:cTn id="20" dur="500"/>
                                        <p:tgtEl>
                                          <p:spTgt spid="41"/>
                                        </p:tgtEl>
                                      </p:cBhvr>
                                    </p:animEffect>
                                  </p:childTnLst>
                                </p:cTn>
                              </p:par>
                              <p:par>
                                <p:cTn id="21" presetID="10" presetClass="entr" presetSubtype="0"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fade">
                                      <p:cBhvr>
                                        <p:cTn id="2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Summary</a:t>
            </a:r>
          </a:p>
        </p:txBody>
      </p:sp>
      <p:pic>
        <p:nvPicPr>
          <p:cNvPr id="4" name="Picture 3"/>
          <p:cNvPicPr>
            <a:picLocks noChangeAspect="1"/>
          </p:cNvPicPr>
          <p:nvPr/>
        </p:nvPicPr>
        <p:blipFill>
          <a:blip r:embed="rId3"/>
          <a:stretch>
            <a:fillRect/>
          </a:stretch>
        </p:blipFill>
        <p:spPr>
          <a:xfrm>
            <a:off x="3946647" y="1924194"/>
            <a:ext cx="3852615" cy="3388728"/>
          </a:xfrm>
          <a:prstGeom prst="rect">
            <a:avLst/>
          </a:prstGeom>
        </p:spPr>
      </p:pic>
      <p:grpSp>
        <p:nvGrpSpPr>
          <p:cNvPr id="5" name="Group 4"/>
          <p:cNvGrpSpPr/>
          <p:nvPr/>
        </p:nvGrpSpPr>
        <p:grpSpPr>
          <a:xfrm>
            <a:off x="4005646" y="1298122"/>
            <a:ext cx="7503578" cy="4640875"/>
            <a:chOff x="-1470122" y="1965978"/>
            <a:chExt cx="7503578" cy="4640875"/>
          </a:xfrm>
        </p:grpSpPr>
        <p:sp>
          <p:nvSpPr>
            <p:cNvPr id="6" name="Block Arc 5"/>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p:cNvSpPr/>
            <p:nvPr/>
          </p:nvSpPr>
          <p:spPr>
            <a:xfrm>
              <a:off x="2666131" y="2720526"/>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8" name="Oval 7"/>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9" name="Group 8"/>
          <p:cNvGrpSpPr/>
          <p:nvPr/>
        </p:nvGrpSpPr>
        <p:grpSpPr>
          <a:xfrm>
            <a:off x="8229746" y="2483432"/>
            <a:ext cx="3279478" cy="391351"/>
            <a:chOff x="2753978" y="3151288"/>
            <a:chExt cx="3279478" cy="391351"/>
          </a:xfrm>
        </p:grpSpPr>
        <p:sp>
          <p:nvSpPr>
            <p:cNvPr id="10" name="Freeform: Shape 9"/>
            <p:cNvSpPr/>
            <p:nvPr/>
          </p:nvSpPr>
          <p:spPr>
            <a:xfrm>
              <a:off x="2949654" y="3190424"/>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1" name="Oval 10"/>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2" name="Group 11"/>
          <p:cNvGrpSpPr/>
          <p:nvPr/>
        </p:nvGrpSpPr>
        <p:grpSpPr>
          <a:xfrm>
            <a:off x="8385115" y="2952986"/>
            <a:ext cx="3124109" cy="391351"/>
            <a:chOff x="2909347" y="3620842"/>
            <a:chExt cx="3124109" cy="391351"/>
          </a:xfrm>
        </p:grpSpPr>
        <p:sp>
          <p:nvSpPr>
            <p:cNvPr id="13" name="Freeform: Shape 12"/>
            <p:cNvSpPr/>
            <p:nvPr/>
          </p:nvSpPr>
          <p:spPr>
            <a:xfrm>
              <a:off x="3105024" y="3659977"/>
              <a:ext cx="2928432"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4" name="Oval 13"/>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5" name="Group 14"/>
          <p:cNvGrpSpPr/>
          <p:nvPr/>
        </p:nvGrpSpPr>
        <p:grpSpPr>
          <a:xfrm>
            <a:off x="8434723" y="3422883"/>
            <a:ext cx="3074501" cy="391351"/>
            <a:chOff x="2958955" y="4090739"/>
            <a:chExt cx="3074501" cy="391351"/>
          </a:xfrm>
        </p:grpSpPr>
        <p:sp>
          <p:nvSpPr>
            <p:cNvPr id="16" name="Freeform: Shape 15"/>
            <p:cNvSpPr/>
            <p:nvPr/>
          </p:nvSpPr>
          <p:spPr>
            <a:xfrm>
              <a:off x="3154632" y="4129874"/>
              <a:ext cx="2878824"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8" name="Group 17"/>
          <p:cNvGrpSpPr/>
          <p:nvPr/>
        </p:nvGrpSpPr>
        <p:grpSpPr>
          <a:xfrm>
            <a:off x="8385115" y="3892781"/>
            <a:ext cx="3124109" cy="391351"/>
            <a:chOff x="2909347" y="4560637"/>
            <a:chExt cx="3124109" cy="391351"/>
          </a:xfrm>
        </p:grpSpPr>
        <p:sp>
          <p:nvSpPr>
            <p:cNvPr id="19" name="Freeform: Shape 18"/>
            <p:cNvSpPr/>
            <p:nvPr/>
          </p:nvSpPr>
          <p:spPr>
            <a:xfrm>
              <a:off x="3105023" y="4599772"/>
              <a:ext cx="2928433"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20" name="Oval 19"/>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1" name="Group 20"/>
          <p:cNvGrpSpPr/>
          <p:nvPr/>
        </p:nvGrpSpPr>
        <p:grpSpPr>
          <a:xfrm>
            <a:off x="8229746" y="4362334"/>
            <a:ext cx="3279478" cy="391351"/>
            <a:chOff x="2753978" y="5030190"/>
            <a:chExt cx="3279478" cy="391351"/>
          </a:xfrm>
        </p:grpSpPr>
        <p:sp>
          <p:nvSpPr>
            <p:cNvPr id="22" name="Freeform: Shape 21"/>
            <p:cNvSpPr/>
            <p:nvPr/>
          </p:nvSpPr>
          <p:spPr>
            <a:xfrm>
              <a:off x="2949654" y="5069325"/>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3" name="Oval 22"/>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4" name="Group 23"/>
          <p:cNvGrpSpPr/>
          <p:nvPr/>
        </p:nvGrpSpPr>
        <p:grpSpPr>
          <a:xfrm>
            <a:off x="7946223" y="4832231"/>
            <a:ext cx="3563001" cy="391351"/>
            <a:chOff x="2470455" y="5500087"/>
            <a:chExt cx="3563001" cy="391351"/>
          </a:xfrm>
        </p:grpSpPr>
        <p:sp>
          <p:nvSpPr>
            <p:cNvPr id="25" name="Freeform: Shape 24"/>
            <p:cNvSpPr/>
            <p:nvPr/>
          </p:nvSpPr>
          <p:spPr>
            <a:xfrm>
              <a:off x="2666131" y="5539223"/>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6" name="Oval 25"/>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27" name="Content Placeholder 26"/>
          <p:cNvSpPr txBox="1">
            <a:spLocks noGrp="1"/>
          </p:cNvSpPr>
          <p:nvPr>
            <p:ph idx="1"/>
          </p:nvPr>
        </p:nvSpPr>
        <p:spPr>
          <a:xfrm>
            <a:off x="359266" y="1455737"/>
            <a:ext cx="11480800" cy="424732"/>
          </a:xfrm>
          <a:prstGeom prst="rect">
            <a:avLst/>
          </a:prstGeom>
          <a:noFill/>
        </p:spPr>
        <p:txBody>
          <a:bodyPr wrap="square">
            <a:spAutoFit/>
          </a:bodyPr>
          <a:lstStyle/>
          <a:p>
            <a:r>
              <a:rPr lang="en-GB" sz="2400" b="1" dirty="0"/>
              <a:t>The ‘What Good Looks Like’ – Framework</a:t>
            </a:r>
          </a:p>
        </p:txBody>
      </p:sp>
      <p:sp>
        <p:nvSpPr>
          <p:cNvPr id="28" name="TextBox 27"/>
          <p:cNvSpPr txBox="1"/>
          <p:nvPr/>
        </p:nvSpPr>
        <p:spPr>
          <a:xfrm>
            <a:off x="359266" y="2322126"/>
            <a:ext cx="3723943" cy="2862322"/>
          </a:xfrm>
          <a:prstGeom prst="rect">
            <a:avLst/>
          </a:prstGeom>
          <a:noFill/>
        </p:spPr>
        <p:txBody>
          <a:bodyPr wrap="square" rtlCol="0">
            <a:spAutoFit/>
          </a:bodyPr>
          <a:lstStyle/>
          <a:p>
            <a:r>
              <a:rPr lang="en-GB" dirty="0"/>
              <a:t>The UK Government introduced the ‘What Good Looks Like’ - Framework - with the central principle that when technology is embedded seamlessly into care and support it can be transformative, improving people’s quality of life and ensuring information is readily available to help staff provide the right care in the right place at the right time.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170101"/>
            <a:ext cx="11594969" cy="1325563"/>
          </a:xfrm>
        </p:spPr>
        <p:txBody>
          <a:bodyPr/>
          <a:lstStyle/>
          <a:p>
            <a:r>
              <a:rPr lang="en-GB" b="1" dirty="0">
                <a:latin typeface="+mn-lt"/>
              </a:rPr>
              <a:t>During this session we have…</a:t>
            </a:r>
          </a:p>
        </p:txBody>
      </p:sp>
      <p:sp>
        <p:nvSpPr>
          <p:cNvPr id="5" name="Arrow: Right 4"/>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p:cNvSpPr/>
          <p:nvPr/>
        </p:nvSpPr>
        <p:spPr>
          <a:xfrm>
            <a:off x="900221"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a:t>
            </a:r>
            <a:r>
              <a:rPr lang="en-GB" sz="2600" b="1" dirty="0"/>
              <a:t>government policy</a:t>
            </a:r>
            <a:endParaRPr lang="en-GB" sz="2600" b="1" kern="1200" dirty="0"/>
          </a:p>
        </p:txBody>
      </p:sp>
      <p:sp>
        <p:nvSpPr>
          <p:cNvPr id="10" name="Freeform: Shape 9"/>
          <p:cNvSpPr/>
          <p:nvPr/>
        </p:nvSpPr>
        <p:spPr>
          <a:xfrm>
            <a:off x="4529455"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Overviewed ‘What Good Looks Like’ </a:t>
            </a:r>
          </a:p>
        </p:txBody>
      </p:sp>
      <p:sp>
        <p:nvSpPr>
          <p:cNvPr id="11" name="Freeform: Shape 10"/>
          <p:cNvSpPr/>
          <p:nvPr/>
        </p:nvSpPr>
        <p:spPr>
          <a:xfrm>
            <a:off x="8158688"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the NHS App</a:t>
            </a:r>
          </a:p>
        </p:txBody>
      </p:sp>
      <p:sp>
        <p:nvSpPr>
          <p:cNvPr id="3" name="Arrow: Right 4"/>
          <p:cNvSpPr/>
          <p:nvPr/>
        </p:nvSpPr>
        <p:spPr>
          <a:xfrm>
            <a:off x="1216659"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 name="Freeform: Shape 8"/>
          <p:cNvSpPr/>
          <p:nvPr/>
        </p:nvSpPr>
        <p:spPr>
          <a:xfrm>
            <a:off x="897046"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a:t>
            </a:r>
            <a:r>
              <a:rPr lang="en-GB" sz="2600" b="1" dirty="0"/>
              <a:t>government policy</a:t>
            </a:r>
            <a:endParaRPr lang="en-GB" sz="2600" b="1" kern="1200" dirty="0"/>
          </a:p>
        </p:txBody>
      </p:sp>
      <p:sp>
        <p:nvSpPr>
          <p:cNvPr id="6" name="Freeform: Shape 9"/>
          <p:cNvSpPr/>
          <p:nvPr/>
        </p:nvSpPr>
        <p:spPr>
          <a:xfrm>
            <a:off x="4526280"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Overviewed ‘What Good Looks Like’ </a:t>
            </a:r>
          </a:p>
        </p:txBody>
      </p:sp>
      <p:sp>
        <p:nvSpPr>
          <p:cNvPr id="7" name="Freeform: Shape 10"/>
          <p:cNvSpPr/>
          <p:nvPr/>
        </p:nvSpPr>
        <p:spPr>
          <a:xfrm>
            <a:off x="8155513"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Introduced the NHS App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4" grpId="0" bldLvl="0" animBg="1"/>
      <p:bldP spid="6" grpId="0" bldLvl="0" animBg="1"/>
      <p:bldP spid="7" grpId="0" bldLvl="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5948" y="937580"/>
            <a:ext cx="9839460" cy="4276725"/>
          </a:xfrm>
          <a:prstGeom prst="rect">
            <a:avLst/>
          </a:prstGeom>
          <a:noFill/>
        </p:spPr>
        <p:txBody>
          <a:bodyPr wrap="square" rtlCol="0">
            <a:spAutoFit/>
          </a:bodyPr>
          <a:lstStyle/>
          <a:p>
            <a:pPr algn="ctr"/>
            <a:r>
              <a:rPr lang="en-GB" sz="5400" b="1" dirty="0">
                <a:solidFill>
                  <a:schemeClr val="bg1"/>
                </a:solidFill>
              </a:rPr>
              <a:t>How is this Useful?</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sz="2000" dirty="0">
                <a:solidFill>
                  <a:schemeClr val="bg1"/>
                </a:solidFill>
              </a:rPr>
              <a:t>Later in the module, you will use national digital priorities as </a:t>
            </a:r>
            <a:r>
              <a:rPr lang="en-GB" sz="2000" b="1" dirty="0">
                <a:solidFill>
                  <a:schemeClr val="bg1"/>
                </a:solidFill>
              </a:rPr>
              <a:t>analytical criteria</a:t>
            </a:r>
            <a:r>
              <a:rPr lang="en-GB" sz="2000" dirty="0">
                <a:solidFill>
                  <a:schemeClr val="bg1"/>
                </a:solidFill>
              </a:rPr>
              <a:t> when critically investigating a digital innovation. </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In particular, you might consider whether an innovation:</a:t>
            </a:r>
          </a:p>
          <a:p>
            <a:pPr marL="742950" lvl="1" indent="-285750">
              <a:buFont typeface="Arial" panose="020B0604020202020204" pitchFamily="34" charset="0"/>
              <a:buChar char="•"/>
            </a:pPr>
            <a:r>
              <a:rPr lang="en-GB" sz="2000" dirty="0">
                <a:solidFill>
                  <a:schemeClr val="bg1"/>
                </a:solidFill>
              </a:rPr>
              <a:t>Addresses system-level needs (e.g. access, efficiency, quality, integration), or</a:t>
            </a:r>
          </a:p>
          <a:p>
            <a:pPr marL="742950" lvl="1" indent="-285750">
              <a:buFont typeface="Arial" panose="020B0604020202020204" pitchFamily="34" charset="0"/>
              <a:buChar char="•"/>
            </a:pPr>
            <a:r>
              <a:rPr lang="en-GB" sz="2000" dirty="0">
                <a:solidFill>
                  <a:schemeClr val="bg1"/>
                </a:solidFill>
              </a:rPr>
              <a:t>Introduces new forms of inefficiency, inequality, or burden that conflict with stated policy aims.</a:t>
            </a:r>
          </a:p>
          <a:p>
            <a:pPr marL="285750" indent="-285750">
              <a:buFont typeface="Arial" panose="020B0604020202020204" pitchFamily="34" charset="0"/>
              <a:buChar char="•"/>
            </a:pP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Misalignment between policy ambition and practical outcomes is analytically important and should be supported with evidence.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2651737"/>
            <a:ext cx="9492343" cy="1773125"/>
          </a:xfrm>
        </p:spPr>
        <p:txBody>
          <a:bodyPr>
            <a:normAutofit/>
          </a:bodyPr>
          <a:lstStyle/>
          <a:p>
            <a:r>
              <a:rPr lang="en-GB" sz="4800" b="1" dirty="0">
                <a:latin typeface="+mn-lt"/>
              </a:rPr>
              <a:t>Remember to use UWTSD Resources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0313" y="51887"/>
            <a:ext cx="7956222" cy="1325563"/>
          </a:xfrm>
        </p:spPr>
        <p:txBody>
          <a:bodyPr>
            <a:normAutofit/>
          </a:bodyPr>
          <a:lstStyle/>
          <a:p>
            <a:pPr algn="ctr"/>
            <a:r>
              <a:rPr lang="en-US" b="1" dirty="0">
                <a:latin typeface="+mn-lt"/>
              </a:rPr>
              <a:t>UWTSD Library Support </a:t>
            </a:r>
          </a:p>
        </p:txBody>
      </p:sp>
      <p:sp>
        <p:nvSpPr>
          <p:cNvPr id="5" name="Rectangle: Rounded Corners 4"/>
          <p:cNvSpPr/>
          <p:nvPr/>
        </p:nvSpPr>
        <p:spPr>
          <a:xfrm>
            <a:off x="4028632" y="4589226"/>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panose="020F0502020204030204"/>
                <a:cs typeface="Calibri" panose="020F0502020204030204"/>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p:cNvPr>
          <p:cNvPicPr>
            <a:picLocks noGrp="1" noChangeAspect="1"/>
          </p:cNvPicPr>
          <p:nvPr>
            <p:ph idx="1"/>
          </p:nvPr>
        </p:nvPicPr>
        <p:blipFill>
          <a:blip r:embed="rId5"/>
          <a:srcRect l="2498" t="3254" b="5259"/>
          <a:stretch>
            <a:fillRect/>
          </a:stretch>
        </p:blipFill>
        <p:spPr>
          <a:xfrm>
            <a:off x="3939066" y="1377450"/>
            <a:ext cx="7597848" cy="2847503"/>
          </a:xfrm>
          <a:ln w="22225">
            <a:solidFill>
              <a:schemeClr val="accent1">
                <a:shade val="50000"/>
              </a:schemeClr>
            </a:solidFill>
          </a:ln>
        </p:spPr>
      </p:pic>
      <p:sp>
        <p:nvSpPr>
          <p:cNvPr id="4" name="TextBox 3"/>
          <p:cNvSpPr txBox="1"/>
          <p:nvPr/>
        </p:nvSpPr>
        <p:spPr>
          <a:xfrm>
            <a:off x="5388429" y="6242173"/>
            <a:ext cx="4963886" cy="400110"/>
          </a:xfrm>
          <a:prstGeom prst="rect">
            <a:avLst/>
          </a:prstGeom>
          <a:noFill/>
        </p:spPr>
        <p:txBody>
          <a:bodyPr wrap="square">
            <a:spAutoFit/>
          </a:bodyPr>
          <a:lstStyle/>
          <a:p>
            <a:r>
              <a:rPr lang="en-GB" sz="2000" b="0" i="0" dirty="0">
                <a:effectLst/>
                <a:latin typeface="Arial" panose="020B0604020202020204" pitchFamily="34" charset="0"/>
                <a:hlinkClick r:id="rId6" tooltip="Original URL: https://digitalservices.uwtsd.ac.uk/library/. Click or tap if you trust this link."/>
              </a:rPr>
              <a:t>https://digitalservices.uwtsd.ac.uk/library/</a:t>
            </a:r>
            <a:endParaRPr lang="en-GB" sz="2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538503"/>
          </a:xfrm>
        </p:spPr>
        <p:txBody>
          <a:bodyPr>
            <a:normAutofit fontScale="90000"/>
          </a:bodyPr>
          <a:lstStyle/>
          <a:p>
            <a:r>
              <a:rPr lang="en-GB" b="1" dirty="0">
                <a:latin typeface="+mn-lt"/>
              </a:rPr>
              <a:t>Reference List</a:t>
            </a:r>
          </a:p>
        </p:txBody>
      </p:sp>
      <p:sp>
        <p:nvSpPr>
          <p:cNvPr id="3" name="Content Placeholder 2"/>
          <p:cNvSpPr>
            <a:spLocks noGrp="1"/>
          </p:cNvSpPr>
          <p:nvPr>
            <p:ph idx="1"/>
          </p:nvPr>
        </p:nvSpPr>
        <p:spPr>
          <a:xfrm>
            <a:off x="301657" y="1959430"/>
            <a:ext cx="11594969" cy="4573346"/>
          </a:xfrm>
        </p:spPr>
        <p:txBody>
          <a:bodyPr>
            <a:normAutofit/>
          </a:bodyPr>
          <a:lstStyle/>
          <a:p>
            <a:r>
              <a:rPr lang="en-GB" sz="1800" dirty="0"/>
              <a:t>Department of Health and Social Care (2022) </a:t>
            </a:r>
            <a:r>
              <a:rPr lang="en-GB" sz="1800" i="1" dirty="0"/>
              <a:t>A plan for digital health and social care</a:t>
            </a:r>
            <a:r>
              <a:rPr lang="en-GB" sz="1800" dirty="0"/>
              <a:t>. Available at: </a:t>
            </a:r>
            <a:r>
              <a:rPr lang="en-GB" sz="1800" dirty="0">
                <a:hlinkClick r:id="rId2"/>
              </a:rPr>
              <a:t>A plan for digital health and social care - GOV.UK</a:t>
            </a:r>
            <a:r>
              <a:rPr lang="en-GB" sz="1800" dirty="0"/>
              <a:t> (Accessed: 2 September 2025).</a:t>
            </a:r>
          </a:p>
          <a:p>
            <a:r>
              <a:rPr lang="en-GB" sz="1800" dirty="0"/>
              <a:t>Department of Health and Social Care (2023) </a:t>
            </a:r>
            <a:r>
              <a:rPr lang="en-GB" sz="1800" i="1" dirty="0"/>
              <a:t>Digital working in adult social care: What Good Looks Like</a:t>
            </a:r>
            <a:r>
              <a:rPr lang="en-GB" sz="1800" dirty="0"/>
              <a:t>. Available </a:t>
            </a:r>
            <a:r>
              <a:rPr lang="en-GB" sz="1800" dirty="0" err="1"/>
              <a:t>at:</a:t>
            </a:r>
            <a:r>
              <a:rPr lang="en-GB" sz="1800" dirty="0" err="1">
                <a:hlinkClick r:id="rId3"/>
              </a:rPr>
              <a:t>Digital</a:t>
            </a:r>
            <a:r>
              <a:rPr lang="en-GB" sz="1800" dirty="0">
                <a:hlinkClick r:id="rId3"/>
              </a:rPr>
              <a:t> working in adult social care: What Good Looks Like - GOV.UK</a:t>
            </a:r>
            <a:r>
              <a:rPr lang="en-GB" sz="1800" dirty="0"/>
              <a:t> (Accessed: 2 September 2025).</a:t>
            </a:r>
          </a:p>
          <a:p>
            <a:r>
              <a:rPr lang="en-GB" sz="1800" dirty="0"/>
              <a:t>NHS (2025) </a:t>
            </a:r>
            <a:r>
              <a:rPr lang="en-GB" sz="1800" i="1" dirty="0"/>
              <a:t>NHS App </a:t>
            </a:r>
            <a:r>
              <a:rPr lang="en-GB" sz="1800" dirty="0"/>
              <a:t>Available at: </a:t>
            </a:r>
            <a:r>
              <a:rPr lang="en-GB" sz="1800" dirty="0">
                <a:hlinkClick r:id="rId4"/>
              </a:rPr>
              <a:t>NHS App and your NHS account – NHS</a:t>
            </a:r>
            <a:r>
              <a:rPr lang="en-GB" sz="1800" dirty="0"/>
              <a:t> (Accessed: 2 September 2025).</a:t>
            </a:r>
          </a:p>
          <a:p>
            <a:r>
              <a:rPr lang="en-GB" sz="1800" dirty="0"/>
              <a:t>NHS Digital (2025) </a:t>
            </a:r>
            <a:r>
              <a:rPr lang="en-GB" sz="1800" i="1" dirty="0"/>
              <a:t>Data Security and Protection Toolkit</a:t>
            </a:r>
            <a:r>
              <a:rPr lang="en-GB" sz="1800" dirty="0"/>
              <a:t>. Available at: </a:t>
            </a:r>
            <a:r>
              <a:rPr lang="en-GB" sz="1800" dirty="0">
                <a:hlinkClick r:id="rId5"/>
              </a:rPr>
              <a:t>Data Security and Protection Toolkit</a:t>
            </a:r>
            <a:r>
              <a:rPr lang="en-GB" sz="1800" dirty="0"/>
              <a:t> (Accessed: 3 September 2025).</a:t>
            </a:r>
          </a:p>
          <a:p>
            <a:r>
              <a:rPr lang="en-GB" sz="1800" dirty="0"/>
              <a:t>NHS England (2021) </a:t>
            </a:r>
            <a:r>
              <a:rPr lang="en-GB" sz="1800" i="1" dirty="0"/>
              <a:t>What Good Looks Like: A framework for NHS digital transformation</a:t>
            </a:r>
            <a:r>
              <a:rPr lang="en-GB" sz="1800" dirty="0"/>
              <a:t>. Available at: </a:t>
            </a:r>
            <a:r>
              <a:rPr lang="en-GB" sz="1800" dirty="0">
                <a:hlinkClick r:id="rId6"/>
              </a:rPr>
              <a:t>What Good Looks Like framework - What Good Looks Like - NHS Transformation Directorate</a:t>
            </a:r>
            <a:r>
              <a:rPr lang="en-GB" sz="1800" dirty="0"/>
              <a:t> (Accessed: 2 September 2025).</a:t>
            </a:r>
          </a:p>
          <a:p>
            <a:endParaRPr lang="en-GB" sz="1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BBF38-3AC7-F141-75C2-25D38CCE7372}"/>
              </a:ext>
            </a:extLst>
          </p:cNvPr>
          <p:cNvSpPr>
            <a:spLocks noGrp="1"/>
          </p:cNvSpPr>
          <p:nvPr>
            <p:ph type="title"/>
          </p:nvPr>
        </p:nvSpPr>
        <p:spPr>
          <a:xfrm>
            <a:off x="301657" y="1173276"/>
            <a:ext cx="11594969" cy="1325563"/>
          </a:xfrm>
        </p:spPr>
        <p:txBody>
          <a:bodyPr/>
          <a:lstStyle/>
          <a:p>
            <a:r>
              <a:rPr lang="en-GB" sz="4000" b="1" dirty="0">
                <a:latin typeface="Calibri"/>
                <a:ea typeface="Calibri"/>
                <a:cs typeface="Calibri"/>
              </a:rPr>
              <a:t>References</a:t>
            </a:r>
            <a:endParaRPr lang="en-US" sz="40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3BBB8D7-989C-CFA7-9202-A04AAC84437E}"/>
              </a:ext>
            </a:extLst>
          </p:cNvPr>
          <p:cNvSpPr>
            <a:spLocks noGrp="1"/>
          </p:cNvSpPr>
          <p:nvPr>
            <p:ph idx="1"/>
          </p:nvPr>
        </p:nvSpPr>
        <p:spPr>
          <a:xfrm>
            <a:off x="301657" y="1980361"/>
            <a:ext cx="11594969" cy="4352389"/>
          </a:xfrm>
        </p:spPr>
        <p:txBody>
          <a:bodyPr vert="horz" lIns="91440" tIns="45720" rIns="91440" bIns="45720" rtlCol="0" anchor="t">
            <a:normAutofit fontScale="92500" lnSpcReduction="10000"/>
          </a:bodyPr>
          <a:lstStyle/>
          <a:p>
            <a:r>
              <a:rPr lang="en-US" dirty="0">
                <a:ea typeface="+mn-lt"/>
                <a:cs typeface="+mn-lt"/>
              </a:rPr>
              <a:t>Department of Health and Social Care (2025) </a:t>
            </a:r>
            <a:r>
              <a:rPr lang="en-US" i="1" dirty="0">
                <a:ea typeface="+mn-lt"/>
                <a:cs typeface="+mn-lt"/>
              </a:rPr>
              <a:t>Fit for the future: 10 Year Health Plan for England</a:t>
            </a:r>
            <a:r>
              <a:rPr lang="en-US" dirty="0">
                <a:ea typeface="+mn-lt"/>
                <a:cs typeface="+mn-lt"/>
              </a:rPr>
              <a:t>. CP 1350. Available at: </a:t>
            </a:r>
            <a:r>
              <a:rPr lang="en-US" dirty="0">
                <a:ea typeface="+mn-lt"/>
                <a:cs typeface="+mn-lt"/>
                <a:hlinkClick r:id="rId2"/>
              </a:rPr>
              <a:t>GOV.UK – 10 Year Health Plan</a:t>
            </a:r>
            <a:endParaRPr lang="en-US">
              <a:ea typeface="+mn-lt"/>
              <a:cs typeface="+mn-lt"/>
              <a:hlinkClick r:id="rId2"/>
            </a:endParaRPr>
          </a:p>
          <a:p>
            <a:r>
              <a:rPr lang="en-US" dirty="0">
                <a:ea typeface="+mn-lt"/>
                <a:cs typeface="+mn-lt"/>
              </a:rPr>
              <a:t>NHS England (2026) </a:t>
            </a:r>
            <a:r>
              <a:rPr lang="en-US" i="1" dirty="0">
                <a:ea typeface="+mn-lt"/>
                <a:cs typeface="+mn-lt"/>
              </a:rPr>
              <a:t>Single Patient Record – your health at your fingertips</a:t>
            </a:r>
            <a:r>
              <a:rPr lang="en-US" dirty="0">
                <a:ea typeface="+mn-lt"/>
                <a:cs typeface="+mn-lt"/>
              </a:rPr>
              <a:t>. Available at: </a:t>
            </a:r>
            <a:r>
              <a:rPr lang="en-US" dirty="0">
                <a:ea typeface="+mn-lt"/>
                <a:cs typeface="+mn-lt"/>
                <a:hlinkClick r:id="rId3"/>
              </a:rPr>
              <a:t>NHS England – Single Patient Record</a:t>
            </a:r>
          </a:p>
          <a:p>
            <a:r>
              <a:rPr lang="en-US" dirty="0">
                <a:ea typeface="+mn-lt"/>
                <a:cs typeface="+mn-lt"/>
              </a:rPr>
              <a:t>Government Digital Service (2026) </a:t>
            </a:r>
            <a:r>
              <a:rPr lang="en-US" i="1" dirty="0" err="1">
                <a:ea typeface="+mn-lt"/>
                <a:cs typeface="+mn-lt"/>
              </a:rPr>
              <a:t>Digitising</a:t>
            </a:r>
            <a:r>
              <a:rPr lang="en-US" i="1" dirty="0">
                <a:ea typeface="+mn-lt"/>
                <a:cs typeface="+mn-lt"/>
              </a:rPr>
              <a:t> the NHS to give patients more control over their care</a:t>
            </a:r>
            <a:r>
              <a:rPr lang="en-US" dirty="0">
                <a:ea typeface="+mn-lt"/>
                <a:cs typeface="+mn-lt"/>
              </a:rPr>
              <a:t>. Available at: </a:t>
            </a:r>
            <a:r>
              <a:rPr lang="en-US" dirty="0">
                <a:ea typeface="+mn-lt"/>
                <a:cs typeface="+mn-lt"/>
                <a:hlinkClick r:id="rId4"/>
              </a:rPr>
              <a:t>A roadmap for modern digital government – Digitising the NHS</a:t>
            </a:r>
          </a:p>
          <a:p>
            <a:r>
              <a:rPr lang="en-US" dirty="0">
                <a:ea typeface="+mn-lt"/>
                <a:cs typeface="+mn-lt"/>
              </a:rPr>
              <a:t>Department of Health and Social Care (2026) </a:t>
            </a:r>
            <a:r>
              <a:rPr lang="en-US" i="1" dirty="0">
                <a:ea typeface="+mn-lt"/>
                <a:cs typeface="+mn-lt"/>
              </a:rPr>
              <a:t>10 Year Capital Plan for Health and Social Care</a:t>
            </a:r>
            <a:r>
              <a:rPr lang="en-US" dirty="0">
                <a:ea typeface="+mn-lt"/>
                <a:cs typeface="+mn-lt"/>
              </a:rPr>
              <a:t>. Available at: </a:t>
            </a:r>
            <a:r>
              <a:rPr lang="en-US" dirty="0">
                <a:ea typeface="+mn-lt"/>
                <a:cs typeface="+mn-lt"/>
                <a:hlinkClick r:id="rId5"/>
              </a:rPr>
              <a:t>GOV.UK – 10 Year Capital Plan for Health and Social Care</a:t>
            </a:r>
          </a:p>
          <a:p>
            <a:r>
              <a:rPr lang="en-US" dirty="0">
                <a:ea typeface="+mn-lt"/>
                <a:cs typeface="+mn-lt"/>
              </a:rPr>
              <a:t>Department of Health and Social Care and NHS England (2025) </a:t>
            </a:r>
            <a:r>
              <a:rPr lang="en-US" i="1" dirty="0">
                <a:ea typeface="+mn-lt"/>
                <a:cs typeface="+mn-lt"/>
              </a:rPr>
              <a:t>Letter relating to NHS financial sustainability</a:t>
            </a:r>
            <a:r>
              <a:rPr lang="en-US" dirty="0">
                <a:ea typeface="+mn-lt"/>
                <a:cs typeface="+mn-lt"/>
              </a:rPr>
              <a:t>. Available at: </a:t>
            </a:r>
            <a:r>
              <a:rPr lang="en-US" dirty="0">
                <a:ea typeface="+mn-lt"/>
                <a:cs typeface="+mn-lt"/>
                <a:hlinkClick r:id="rId6"/>
              </a:rPr>
              <a:t>UK Parliament publication</a:t>
            </a:r>
          </a:p>
        </p:txBody>
      </p:sp>
    </p:spTree>
    <p:extLst>
      <p:ext uri="{BB962C8B-B14F-4D97-AF65-F5344CB8AC3E}">
        <p14:creationId xmlns:p14="http://schemas.microsoft.com/office/powerpoint/2010/main" val="26475145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13651</Words>
  <Application>Microsoft Office PowerPoint</Application>
  <PresentationFormat>Widescreen</PresentationFormat>
  <Paragraphs>367</Paragraphs>
  <Slides>39</Slides>
  <Notes>36</Notes>
  <HiddenSlides>0</HiddenSlides>
  <MMClips>5</MMClips>
  <ScaleCrop>false</ScaleCrop>
  <HeadingPairs>
    <vt:vector size="4" baseType="variant">
      <vt:variant>
        <vt:lpstr>Theme</vt:lpstr>
      </vt:variant>
      <vt:variant>
        <vt:i4>7</vt:i4>
      </vt:variant>
      <vt:variant>
        <vt:lpstr>Slide Titles</vt:lpstr>
      </vt:variant>
      <vt:variant>
        <vt:i4>39</vt:i4>
      </vt:variant>
    </vt:vector>
  </HeadingPairs>
  <TitlesOfParts>
    <vt:vector size="46"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The NHS Policy Journey</vt:lpstr>
      <vt:lpstr>'A Plan for Digital Health and Social Care'</vt:lpstr>
      <vt:lpstr>Overview</vt:lpstr>
      <vt:lpstr>Key Objectives</vt:lpstr>
      <vt:lpstr>Equipping the System Digitally for Better Care</vt:lpstr>
      <vt:lpstr>Supporting Independent Healthy Lives</vt:lpstr>
      <vt:lpstr>Accelerating Adoption of Proven Technology</vt:lpstr>
      <vt:lpstr>Aligning Oversight with Accelerating Digital Transformation</vt:lpstr>
      <vt:lpstr>The 3 Main Barriers.</vt:lpstr>
      <vt:lpstr>What had happened by March 2025?</vt:lpstr>
      <vt:lpstr>The 2025 Ten Year Health Plan (reform ctd.)</vt:lpstr>
      <vt:lpstr>Activity –  Independently or in small groups…</vt:lpstr>
      <vt:lpstr>Feedback on activity - Regional manager of Hope Care Ltd</vt:lpstr>
      <vt:lpstr>What does ‘Good’ Digital Transformation look like? </vt:lpstr>
      <vt:lpstr>What Good Looks Like for  Local Authorities(LA’s) and Care Providers</vt:lpstr>
      <vt:lpstr>Success measure 1 – “Well led”</vt:lpstr>
      <vt:lpstr>Success Measure 2 –  “Ensure smart foundations”  </vt:lpstr>
      <vt:lpstr>Success Measure 2 –  Ensure Smart Foundations  </vt:lpstr>
      <vt:lpstr>Success Measure 3 – ‘Safe Practice’</vt:lpstr>
      <vt:lpstr>Success Measure 3 - Safe Practice</vt:lpstr>
      <vt:lpstr>Activity – Data Protection Policy </vt:lpstr>
      <vt:lpstr>Success Measure 4 – ‘Support people’</vt:lpstr>
      <vt:lpstr>Success Measure 4 - Support people</vt:lpstr>
      <vt:lpstr>Success measure 5 – ‘Empower Citizens’</vt:lpstr>
      <vt:lpstr>Communicating Through Technology</vt:lpstr>
      <vt:lpstr>Success Measure 6 – ‘Improve Care’</vt:lpstr>
      <vt:lpstr>Success measure 7 – ‘Healthy Populations’</vt:lpstr>
      <vt:lpstr>PowerPoint Presentation</vt:lpstr>
      <vt:lpstr>Summary </vt:lpstr>
      <vt:lpstr>Summary</vt:lpstr>
      <vt:lpstr>During this session we have…</vt:lpstr>
      <vt:lpstr>PowerPoint Presentation</vt:lpstr>
      <vt:lpstr>Remember to use UWTSD Resources </vt:lpstr>
      <vt:lpstr>UWTSD Library Support </vt:lpstr>
      <vt:lpstr>Reference List</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msvejda</cp:lastModifiedBy>
  <cp:revision>964</cp:revision>
  <cp:lastPrinted>2026-01-10T16:49:13Z</cp:lastPrinted>
  <dcterms:created xsi:type="dcterms:W3CDTF">2026-01-10T16:49:13Z</dcterms:created>
  <dcterms:modified xsi:type="dcterms:W3CDTF">2026-09-04T17:09:28Z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