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256" r:id="rId2"/>
    <p:sldId id="269" r:id="rId3"/>
    <p:sldId id="257" r:id="rId4"/>
    <p:sldId id="338" r:id="rId5"/>
    <p:sldId id="273" r:id="rId6"/>
    <p:sldId id="342" r:id="rId7"/>
    <p:sldId id="339" r:id="rId8"/>
    <p:sldId id="340" r:id="rId9"/>
    <p:sldId id="341" r:id="rId10"/>
    <p:sldId id="343" r:id="rId11"/>
    <p:sldId id="344" r:id="rId12"/>
    <p:sldId id="345" r:id="rId13"/>
    <p:sldId id="274" r:id="rId14"/>
    <p:sldId id="275" r:id="rId15"/>
    <p:sldId id="276" r:id="rId16"/>
    <p:sldId id="277" r:id="rId17"/>
    <p:sldId id="278" r:id="rId18"/>
    <p:sldId id="279" r:id="rId19"/>
    <p:sldId id="280" r:id="rId20"/>
    <p:sldId id="281" r:id="rId21"/>
    <p:sldId id="282" r:id="rId22"/>
    <p:sldId id="336" r:id="rId23"/>
    <p:sldId id="334" r:id="rId24"/>
    <p:sldId id="335" r:id="rId25"/>
    <p:sldId id="337" r:id="rId26"/>
    <p:sldId id="346" r:id="rId27"/>
    <p:sldId id="347" r:id="rId28"/>
    <p:sldId id="258" r:id="rId29"/>
    <p:sldId id="264" r:id="rId30"/>
    <p:sldId id="265" r:id="rId31"/>
    <p:sldId id="266" r:id="rId32"/>
    <p:sldId id="267" r:id="rId33"/>
    <p:sldId id="268" r:id="rId34"/>
    <p:sldId id="348" r:id="rId35"/>
    <p:sldId id="259" r:id="rId36"/>
    <p:sldId id="263" r:id="rId37"/>
    <p:sldId id="261"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8" autoAdjust="0"/>
    <p:restoredTop sz="94660"/>
  </p:normalViewPr>
  <p:slideViewPr>
    <p:cSldViewPr snapToGrid="0">
      <p:cViewPr>
        <p:scale>
          <a:sx n="86" d="100"/>
          <a:sy n="86" d="100"/>
        </p:scale>
        <p:origin x="100" y="5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53A854B-C486-4178-9649-AA81A9DE5CA0}" type="doc">
      <dgm:prSet loTypeId="urn:microsoft.com/office/officeart/2005/8/layout/hierarchy1" loCatId="hierarchy" qsTypeId="urn:microsoft.com/office/officeart/2005/8/quickstyle/simple1" qsCatId="simple" csTypeId="urn:microsoft.com/office/officeart/2005/8/colors/colorful1" csCatId="colorful" phldr="1"/>
      <dgm:spPr/>
      <dgm:t>
        <a:bodyPr/>
        <a:lstStyle/>
        <a:p>
          <a:endParaRPr lang="en-US"/>
        </a:p>
      </dgm:t>
    </dgm:pt>
    <dgm:pt modelId="{8CEBF288-D8F2-4D7D-BC4C-CCA2B83928DD}">
      <dgm:prSet/>
      <dgm:spPr/>
      <dgm:t>
        <a:bodyPr/>
        <a:lstStyle/>
        <a:p>
          <a:r>
            <a:rPr lang="en-GB"/>
            <a:t>Even the most passive methods of data collection and quantitative analysis have some interactional aspects, and it is impossible to absolutely control for and ensure the unobtrusiveness of research applications and interventions. </a:t>
          </a:r>
          <a:endParaRPr lang="en-US"/>
        </a:p>
      </dgm:t>
    </dgm:pt>
    <dgm:pt modelId="{488CF2FA-3730-4CBC-8E35-9810071AC8B5}" type="parTrans" cxnId="{C0DF8B22-E6F6-4ACA-8411-6C6F38EFC021}">
      <dgm:prSet/>
      <dgm:spPr/>
      <dgm:t>
        <a:bodyPr/>
        <a:lstStyle/>
        <a:p>
          <a:endParaRPr lang="en-US"/>
        </a:p>
      </dgm:t>
    </dgm:pt>
    <dgm:pt modelId="{E29CC399-7A0B-47D4-9618-65E734D5FAD7}" type="sibTrans" cxnId="{C0DF8B22-E6F6-4ACA-8411-6C6F38EFC021}">
      <dgm:prSet/>
      <dgm:spPr/>
      <dgm:t>
        <a:bodyPr/>
        <a:lstStyle/>
        <a:p>
          <a:endParaRPr lang="en-US"/>
        </a:p>
      </dgm:t>
    </dgm:pt>
    <dgm:pt modelId="{F7726DEA-E166-442F-A1D1-90828D3E2B7F}">
      <dgm:prSet/>
      <dgm:spPr/>
      <dgm:t>
        <a:bodyPr/>
        <a:lstStyle/>
        <a:p>
          <a:r>
            <a:rPr lang="en-GB" dirty="0"/>
            <a:t>Dynamics flow through every vein of the research process; therefore, it is our ethical duty to intentionally and mindfully attend to our role(s) in the contextual power interplay of the research process.</a:t>
          </a:r>
          <a:endParaRPr lang="en-US" dirty="0"/>
        </a:p>
      </dgm:t>
    </dgm:pt>
    <dgm:pt modelId="{98DB88E3-713D-42FD-B560-D82BF3D3B9F7}" type="parTrans" cxnId="{ABE6E304-0881-4B81-A21F-09C375A75131}">
      <dgm:prSet/>
      <dgm:spPr/>
      <dgm:t>
        <a:bodyPr/>
        <a:lstStyle/>
        <a:p>
          <a:endParaRPr lang="en-US"/>
        </a:p>
      </dgm:t>
    </dgm:pt>
    <dgm:pt modelId="{B1BB4C54-5835-47D1-8392-3789062D8E24}" type="sibTrans" cxnId="{ABE6E304-0881-4B81-A21F-09C375A75131}">
      <dgm:prSet/>
      <dgm:spPr/>
      <dgm:t>
        <a:bodyPr/>
        <a:lstStyle/>
        <a:p>
          <a:endParaRPr lang="en-US"/>
        </a:p>
      </dgm:t>
    </dgm:pt>
    <dgm:pt modelId="{3984B556-2E0B-406E-9D0A-9E9318413C99}" type="pres">
      <dgm:prSet presAssocID="{753A854B-C486-4178-9649-AA81A9DE5CA0}" presName="hierChild1" presStyleCnt="0">
        <dgm:presLayoutVars>
          <dgm:chPref val="1"/>
          <dgm:dir/>
          <dgm:animOne val="branch"/>
          <dgm:animLvl val="lvl"/>
          <dgm:resizeHandles/>
        </dgm:presLayoutVars>
      </dgm:prSet>
      <dgm:spPr/>
    </dgm:pt>
    <dgm:pt modelId="{BE1E9724-F4DE-4E74-9D0B-22AE412174A6}" type="pres">
      <dgm:prSet presAssocID="{8CEBF288-D8F2-4D7D-BC4C-CCA2B83928DD}" presName="hierRoot1" presStyleCnt="0"/>
      <dgm:spPr/>
    </dgm:pt>
    <dgm:pt modelId="{924CAF42-818F-4E27-AE9D-4DA1E64AA9AE}" type="pres">
      <dgm:prSet presAssocID="{8CEBF288-D8F2-4D7D-BC4C-CCA2B83928DD}" presName="composite" presStyleCnt="0"/>
      <dgm:spPr/>
    </dgm:pt>
    <dgm:pt modelId="{56F549E3-DD36-4DAB-BB33-A8B3DE0A89E8}" type="pres">
      <dgm:prSet presAssocID="{8CEBF288-D8F2-4D7D-BC4C-CCA2B83928DD}" presName="background" presStyleLbl="node0" presStyleIdx="0" presStyleCnt="2"/>
      <dgm:spPr/>
    </dgm:pt>
    <dgm:pt modelId="{BA831EE9-1B0A-4098-A0C9-27D90346324D}" type="pres">
      <dgm:prSet presAssocID="{8CEBF288-D8F2-4D7D-BC4C-CCA2B83928DD}" presName="text" presStyleLbl="fgAcc0" presStyleIdx="0" presStyleCnt="2">
        <dgm:presLayoutVars>
          <dgm:chPref val="3"/>
        </dgm:presLayoutVars>
      </dgm:prSet>
      <dgm:spPr/>
    </dgm:pt>
    <dgm:pt modelId="{73ECBB6B-6605-4797-A843-ED4A34430F08}" type="pres">
      <dgm:prSet presAssocID="{8CEBF288-D8F2-4D7D-BC4C-CCA2B83928DD}" presName="hierChild2" presStyleCnt="0"/>
      <dgm:spPr/>
    </dgm:pt>
    <dgm:pt modelId="{281DCE88-26DC-4576-9A71-496F17A2BFE3}" type="pres">
      <dgm:prSet presAssocID="{F7726DEA-E166-442F-A1D1-90828D3E2B7F}" presName="hierRoot1" presStyleCnt="0"/>
      <dgm:spPr/>
    </dgm:pt>
    <dgm:pt modelId="{DEE1396B-2E42-499C-8C7F-8B0E6FD7EB65}" type="pres">
      <dgm:prSet presAssocID="{F7726DEA-E166-442F-A1D1-90828D3E2B7F}" presName="composite" presStyleCnt="0"/>
      <dgm:spPr/>
    </dgm:pt>
    <dgm:pt modelId="{0FF0DEF1-9B83-4CED-A732-67F2469DE1E0}" type="pres">
      <dgm:prSet presAssocID="{F7726DEA-E166-442F-A1D1-90828D3E2B7F}" presName="background" presStyleLbl="node0" presStyleIdx="1" presStyleCnt="2"/>
      <dgm:spPr/>
    </dgm:pt>
    <dgm:pt modelId="{FE0F3545-51FB-4E9B-B4AB-3BA1B24C4BD5}" type="pres">
      <dgm:prSet presAssocID="{F7726DEA-E166-442F-A1D1-90828D3E2B7F}" presName="text" presStyleLbl="fgAcc0" presStyleIdx="1" presStyleCnt="2">
        <dgm:presLayoutVars>
          <dgm:chPref val="3"/>
        </dgm:presLayoutVars>
      </dgm:prSet>
      <dgm:spPr/>
    </dgm:pt>
    <dgm:pt modelId="{E1DADB27-6837-4C6B-BD0C-EEECAD23C7C1}" type="pres">
      <dgm:prSet presAssocID="{F7726DEA-E166-442F-A1D1-90828D3E2B7F}" presName="hierChild2" presStyleCnt="0"/>
      <dgm:spPr/>
    </dgm:pt>
  </dgm:ptLst>
  <dgm:cxnLst>
    <dgm:cxn modelId="{ABE6E304-0881-4B81-A21F-09C375A75131}" srcId="{753A854B-C486-4178-9649-AA81A9DE5CA0}" destId="{F7726DEA-E166-442F-A1D1-90828D3E2B7F}" srcOrd="1" destOrd="0" parTransId="{98DB88E3-713D-42FD-B560-D82BF3D3B9F7}" sibTransId="{B1BB4C54-5835-47D1-8392-3789062D8E24}"/>
    <dgm:cxn modelId="{C0DF8B22-E6F6-4ACA-8411-6C6F38EFC021}" srcId="{753A854B-C486-4178-9649-AA81A9DE5CA0}" destId="{8CEBF288-D8F2-4D7D-BC4C-CCA2B83928DD}" srcOrd="0" destOrd="0" parTransId="{488CF2FA-3730-4CBC-8E35-9810071AC8B5}" sibTransId="{E29CC399-7A0B-47D4-9618-65E734D5FAD7}"/>
    <dgm:cxn modelId="{8A68BAB2-0B17-480D-B36F-17CBD8A818F6}" type="presOf" srcId="{8CEBF288-D8F2-4D7D-BC4C-CCA2B83928DD}" destId="{BA831EE9-1B0A-4098-A0C9-27D90346324D}" srcOrd="0" destOrd="0" presId="urn:microsoft.com/office/officeart/2005/8/layout/hierarchy1"/>
    <dgm:cxn modelId="{A30C4EC9-0F07-4BE7-B004-5FBA37AECCB4}" type="presOf" srcId="{753A854B-C486-4178-9649-AA81A9DE5CA0}" destId="{3984B556-2E0B-406E-9D0A-9E9318413C99}" srcOrd="0" destOrd="0" presId="urn:microsoft.com/office/officeart/2005/8/layout/hierarchy1"/>
    <dgm:cxn modelId="{ADD31AF0-C421-4DE5-A1DD-7B2FC81553BE}" type="presOf" srcId="{F7726DEA-E166-442F-A1D1-90828D3E2B7F}" destId="{FE0F3545-51FB-4E9B-B4AB-3BA1B24C4BD5}" srcOrd="0" destOrd="0" presId="urn:microsoft.com/office/officeart/2005/8/layout/hierarchy1"/>
    <dgm:cxn modelId="{88D1A00E-2661-45B7-B88B-F02AC05E244D}" type="presParOf" srcId="{3984B556-2E0B-406E-9D0A-9E9318413C99}" destId="{BE1E9724-F4DE-4E74-9D0B-22AE412174A6}" srcOrd="0" destOrd="0" presId="urn:microsoft.com/office/officeart/2005/8/layout/hierarchy1"/>
    <dgm:cxn modelId="{E29CE9AE-F016-41EB-8623-B52F81ADEFCA}" type="presParOf" srcId="{BE1E9724-F4DE-4E74-9D0B-22AE412174A6}" destId="{924CAF42-818F-4E27-AE9D-4DA1E64AA9AE}" srcOrd="0" destOrd="0" presId="urn:microsoft.com/office/officeart/2005/8/layout/hierarchy1"/>
    <dgm:cxn modelId="{402B919A-BD5F-44BA-A6A8-58561AA26C27}" type="presParOf" srcId="{924CAF42-818F-4E27-AE9D-4DA1E64AA9AE}" destId="{56F549E3-DD36-4DAB-BB33-A8B3DE0A89E8}" srcOrd="0" destOrd="0" presId="urn:microsoft.com/office/officeart/2005/8/layout/hierarchy1"/>
    <dgm:cxn modelId="{7DF13327-B9BB-4E9E-A6D1-2EA566A646FF}" type="presParOf" srcId="{924CAF42-818F-4E27-AE9D-4DA1E64AA9AE}" destId="{BA831EE9-1B0A-4098-A0C9-27D90346324D}" srcOrd="1" destOrd="0" presId="urn:microsoft.com/office/officeart/2005/8/layout/hierarchy1"/>
    <dgm:cxn modelId="{81955249-EE79-4780-8C12-4F68303AF089}" type="presParOf" srcId="{BE1E9724-F4DE-4E74-9D0B-22AE412174A6}" destId="{73ECBB6B-6605-4797-A843-ED4A34430F08}" srcOrd="1" destOrd="0" presId="urn:microsoft.com/office/officeart/2005/8/layout/hierarchy1"/>
    <dgm:cxn modelId="{A018E344-AEDA-4846-878C-471B35E22A3A}" type="presParOf" srcId="{3984B556-2E0B-406E-9D0A-9E9318413C99}" destId="{281DCE88-26DC-4576-9A71-496F17A2BFE3}" srcOrd="1" destOrd="0" presId="urn:microsoft.com/office/officeart/2005/8/layout/hierarchy1"/>
    <dgm:cxn modelId="{9C67B6B9-4FCB-48A5-8AAA-50316AA90DED}" type="presParOf" srcId="{281DCE88-26DC-4576-9A71-496F17A2BFE3}" destId="{DEE1396B-2E42-499C-8C7F-8B0E6FD7EB65}" srcOrd="0" destOrd="0" presId="urn:microsoft.com/office/officeart/2005/8/layout/hierarchy1"/>
    <dgm:cxn modelId="{62AA3728-51C8-4F1E-809D-F81F2622BF65}" type="presParOf" srcId="{DEE1396B-2E42-499C-8C7F-8B0E6FD7EB65}" destId="{0FF0DEF1-9B83-4CED-A732-67F2469DE1E0}" srcOrd="0" destOrd="0" presId="urn:microsoft.com/office/officeart/2005/8/layout/hierarchy1"/>
    <dgm:cxn modelId="{6AE8545E-92AD-4231-8075-145402F0D6B5}" type="presParOf" srcId="{DEE1396B-2E42-499C-8C7F-8B0E6FD7EB65}" destId="{FE0F3545-51FB-4E9B-B4AB-3BA1B24C4BD5}" srcOrd="1" destOrd="0" presId="urn:microsoft.com/office/officeart/2005/8/layout/hierarchy1"/>
    <dgm:cxn modelId="{B4E72558-3BEA-4DE9-A4E6-5873B3E61F16}" type="presParOf" srcId="{281DCE88-26DC-4576-9A71-496F17A2BFE3}" destId="{E1DADB27-6837-4C6B-BD0C-EEECAD23C7C1}"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59973B6-4B0D-4DD4-9114-41B69B89F7EE}"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A9DA8E65-2E8C-4077-B6E2-EB2184D8608A}">
      <dgm:prSet/>
      <dgm:spPr/>
      <dgm:t>
        <a:bodyPr/>
        <a:lstStyle/>
        <a:p>
          <a:r>
            <a:rPr lang="en-GB"/>
            <a:t>What does reflexivity mean?</a:t>
          </a:r>
          <a:endParaRPr lang="en-US"/>
        </a:p>
      </dgm:t>
    </dgm:pt>
    <dgm:pt modelId="{70551705-0404-43F8-8FEE-F9B36E045AD4}" type="parTrans" cxnId="{1E584ADB-1EE0-4822-88CB-82A3CC517D8A}">
      <dgm:prSet/>
      <dgm:spPr/>
      <dgm:t>
        <a:bodyPr/>
        <a:lstStyle/>
        <a:p>
          <a:endParaRPr lang="en-US"/>
        </a:p>
      </dgm:t>
    </dgm:pt>
    <dgm:pt modelId="{40DE5B4B-8010-463D-9DC0-D9F29FEACE4E}" type="sibTrans" cxnId="{1E584ADB-1EE0-4822-88CB-82A3CC517D8A}">
      <dgm:prSet/>
      <dgm:spPr/>
      <dgm:t>
        <a:bodyPr/>
        <a:lstStyle/>
        <a:p>
          <a:endParaRPr lang="en-US"/>
        </a:p>
      </dgm:t>
    </dgm:pt>
    <dgm:pt modelId="{3DD24A6D-5874-4B40-9D80-04042E60C625}">
      <dgm:prSet/>
      <dgm:spPr/>
      <dgm:t>
        <a:bodyPr/>
        <a:lstStyle/>
        <a:p>
          <a:r>
            <a:rPr lang="en-GB"/>
            <a:t>Activity 1: DISCUSS IN PAIRS </a:t>
          </a:r>
          <a:endParaRPr lang="en-US"/>
        </a:p>
      </dgm:t>
    </dgm:pt>
    <dgm:pt modelId="{72F1EDB4-C7F6-4655-8EA6-3E6A973EC9CD}" type="parTrans" cxnId="{6DF24BC2-EA46-4275-9382-E24F7A75CF3A}">
      <dgm:prSet/>
      <dgm:spPr/>
      <dgm:t>
        <a:bodyPr/>
        <a:lstStyle/>
        <a:p>
          <a:endParaRPr lang="en-US"/>
        </a:p>
      </dgm:t>
    </dgm:pt>
    <dgm:pt modelId="{9E9CE923-E0FB-4FC8-87EC-7E1D53CDEC76}" type="sibTrans" cxnId="{6DF24BC2-EA46-4275-9382-E24F7A75CF3A}">
      <dgm:prSet/>
      <dgm:spPr/>
      <dgm:t>
        <a:bodyPr/>
        <a:lstStyle/>
        <a:p>
          <a:endParaRPr lang="en-US"/>
        </a:p>
      </dgm:t>
    </dgm:pt>
    <dgm:pt modelId="{144B3128-CE16-418F-8151-50D6192A366F}" type="pres">
      <dgm:prSet presAssocID="{559973B6-4B0D-4DD4-9114-41B69B89F7EE}" presName="linear" presStyleCnt="0">
        <dgm:presLayoutVars>
          <dgm:animLvl val="lvl"/>
          <dgm:resizeHandles val="exact"/>
        </dgm:presLayoutVars>
      </dgm:prSet>
      <dgm:spPr/>
    </dgm:pt>
    <dgm:pt modelId="{E50C3565-38ED-49CE-843F-BCAE14DA16AE}" type="pres">
      <dgm:prSet presAssocID="{A9DA8E65-2E8C-4077-B6E2-EB2184D8608A}" presName="parentText" presStyleLbl="node1" presStyleIdx="0" presStyleCnt="2">
        <dgm:presLayoutVars>
          <dgm:chMax val="0"/>
          <dgm:bulletEnabled val="1"/>
        </dgm:presLayoutVars>
      </dgm:prSet>
      <dgm:spPr/>
    </dgm:pt>
    <dgm:pt modelId="{885308CF-A01C-432E-A7FE-EFCD2A70CC49}" type="pres">
      <dgm:prSet presAssocID="{40DE5B4B-8010-463D-9DC0-D9F29FEACE4E}" presName="spacer" presStyleCnt="0"/>
      <dgm:spPr/>
    </dgm:pt>
    <dgm:pt modelId="{2F2FC6F2-0B0F-4A47-AC0B-C9BEFFF8D20B}" type="pres">
      <dgm:prSet presAssocID="{3DD24A6D-5874-4B40-9D80-04042E60C625}" presName="parentText" presStyleLbl="node1" presStyleIdx="1" presStyleCnt="2">
        <dgm:presLayoutVars>
          <dgm:chMax val="0"/>
          <dgm:bulletEnabled val="1"/>
        </dgm:presLayoutVars>
      </dgm:prSet>
      <dgm:spPr/>
    </dgm:pt>
  </dgm:ptLst>
  <dgm:cxnLst>
    <dgm:cxn modelId="{EBF3B417-40DE-4C87-B6E1-125308648B33}" type="presOf" srcId="{3DD24A6D-5874-4B40-9D80-04042E60C625}" destId="{2F2FC6F2-0B0F-4A47-AC0B-C9BEFFF8D20B}" srcOrd="0" destOrd="0" presId="urn:microsoft.com/office/officeart/2005/8/layout/vList2"/>
    <dgm:cxn modelId="{C81C2151-F373-4889-B6B5-C097B6E24BC3}" type="presOf" srcId="{A9DA8E65-2E8C-4077-B6E2-EB2184D8608A}" destId="{E50C3565-38ED-49CE-843F-BCAE14DA16AE}" srcOrd="0" destOrd="0" presId="urn:microsoft.com/office/officeart/2005/8/layout/vList2"/>
    <dgm:cxn modelId="{8FB872AB-4C80-40CF-A6CA-27AD4E55FB54}" type="presOf" srcId="{559973B6-4B0D-4DD4-9114-41B69B89F7EE}" destId="{144B3128-CE16-418F-8151-50D6192A366F}" srcOrd="0" destOrd="0" presId="urn:microsoft.com/office/officeart/2005/8/layout/vList2"/>
    <dgm:cxn modelId="{6DF24BC2-EA46-4275-9382-E24F7A75CF3A}" srcId="{559973B6-4B0D-4DD4-9114-41B69B89F7EE}" destId="{3DD24A6D-5874-4B40-9D80-04042E60C625}" srcOrd="1" destOrd="0" parTransId="{72F1EDB4-C7F6-4655-8EA6-3E6A973EC9CD}" sibTransId="{9E9CE923-E0FB-4FC8-87EC-7E1D53CDEC76}"/>
    <dgm:cxn modelId="{1E584ADB-1EE0-4822-88CB-82A3CC517D8A}" srcId="{559973B6-4B0D-4DD4-9114-41B69B89F7EE}" destId="{A9DA8E65-2E8C-4077-B6E2-EB2184D8608A}" srcOrd="0" destOrd="0" parTransId="{70551705-0404-43F8-8FEE-F9B36E045AD4}" sibTransId="{40DE5B4B-8010-463D-9DC0-D9F29FEACE4E}"/>
    <dgm:cxn modelId="{2F0844C3-BCD5-41D4-9A82-1F5727736DEE}" type="presParOf" srcId="{144B3128-CE16-418F-8151-50D6192A366F}" destId="{E50C3565-38ED-49CE-843F-BCAE14DA16AE}" srcOrd="0" destOrd="0" presId="urn:microsoft.com/office/officeart/2005/8/layout/vList2"/>
    <dgm:cxn modelId="{4187BBD3-E296-406F-B402-C35F7F897366}" type="presParOf" srcId="{144B3128-CE16-418F-8151-50D6192A366F}" destId="{885308CF-A01C-432E-A7FE-EFCD2A70CC49}" srcOrd="1" destOrd="0" presId="urn:microsoft.com/office/officeart/2005/8/layout/vList2"/>
    <dgm:cxn modelId="{33EE9910-3220-49B0-86F0-501BE8F5AC9A}" type="presParOf" srcId="{144B3128-CE16-418F-8151-50D6192A366F}" destId="{2F2FC6F2-0B0F-4A47-AC0B-C9BEFFF8D20B}"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F549E3-DD36-4DAB-BB33-A8B3DE0A89E8}">
      <dsp:nvSpPr>
        <dsp:cNvPr id="0" name=""/>
        <dsp:cNvSpPr/>
      </dsp:nvSpPr>
      <dsp:spPr>
        <a:xfrm>
          <a:off x="1283" y="162863"/>
          <a:ext cx="4505585" cy="286104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A831EE9-1B0A-4098-A0C9-27D90346324D}">
      <dsp:nvSpPr>
        <dsp:cNvPr id="0" name=""/>
        <dsp:cNvSpPr/>
      </dsp:nvSpPr>
      <dsp:spPr>
        <a:xfrm>
          <a:off x="501904" y="638452"/>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Even the most passive methods of data collection and quantitative analysis have some interactional aspects, and it is impossible to absolutely control for and ensure the unobtrusiveness of research applications and interventions. </a:t>
          </a:r>
          <a:endParaRPr lang="en-US" sz="2200" kern="1200"/>
        </a:p>
      </dsp:txBody>
      <dsp:txXfrm>
        <a:off x="585701" y="722249"/>
        <a:ext cx="4337991" cy="2693452"/>
      </dsp:txXfrm>
    </dsp:sp>
    <dsp:sp modelId="{0FF0DEF1-9B83-4CED-A732-67F2469DE1E0}">
      <dsp:nvSpPr>
        <dsp:cNvPr id="0" name=""/>
        <dsp:cNvSpPr/>
      </dsp:nvSpPr>
      <dsp:spPr>
        <a:xfrm>
          <a:off x="5508110" y="162863"/>
          <a:ext cx="4505585" cy="286104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E0F3545-51FB-4E9B-B4AB-3BA1B24C4BD5}">
      <dsp:nvSpPr>
        <dsp:cNvPr id="0" name=""/>
        <dsp:cNvSpPr/>
      </dsp:nvSpPr>
      <dsp:spPr>
        <a:xfrm>
          <a:off x="6008730" y="638452"/>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t>Dynamics flow through every vein of the research process; therefore, it is our ethical duty to intentionally and mindfully attend to our role(s) in the contextual power interplay of the research process.</a:t>
          </a:r>
          <a:endParaRPr lang="en-US" sz="2200" kern="1200" dirty="0"/>
        </a:p>
      </dsp:txBody>
      <dsp:txXfrm>
        <a:off x="6092527" y="722249"/>
        <a:ext cx="4337991" cy="26934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0C3565-38ED-49CE-843F-BCAE14DA16AE}">
      <dsp:nvSpPr>
        <dsp:cNvPr id="0" name=""/>
        <dsp:cNvSpPr/>
      </dsp:nvSpPr>
      <dsp:spPr>
        <a:xfrm>
          <a:off x="0" y="280253"/>
          <a:ext cx="6245265" cy="242658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2410" tIns="232410" rIns="232410" bIns="232410" numCol="1" spcCol="1270" anchor="ctr" anchorCtr="0">
          <a:noAutofit/>
        </a:bodyPr>
        <a:lstStyle/>
        <a:p>
          <a:pPr marL="0" lvl="0" indent="0" algn="l" defTabSz="2711450">
            <a:lnSpc>
              <a:spcPct val="90000"/>
            </a:lnSpc>
            <a:spcBef>
              <a:spcPct val="0"/>
            </a:spcBef>
            <a:spcAft>
              <a:spcPct val="35000"/>
            </a:spcAft>
            <a:buNone/>
          </a:pPr>
          <a:r>
            <a:rPr lang="en-GB" sz="6100" kern="1200"/>
            <a:t>What does reflexivity mean?</a:t>
          </a:r>
          <a:endParaRPr lang="en-US" sz="6100" kern="1200"/>
        </a:p>
      </dsp:txBody>
      <dsp:txXfrm>
        <a:off x="118456" y="398709"/>
        <a:ext cx="6008353" cy="2189668"/>
      </dsp:txXfrm>
    </dsp:sp>
    <dsp:sp modelId="{2F2FC6F2-0B0F-4A47-AC0B-C9BEFFF8D20B}">
      <dsp:nvSpPr>
        <dsp:cNvPr id="0" name=""/>
        <dsp:cNvSpPr/>
      </dsp:nvSpPr>
      <dsp:spPr>
        <a:xfrm>
          <a:off x="0" y="2882513"/>
          <a:ext cx="6245265" cy="2426580"/>
        </a:xfrm>
        <a:prstGeom prst="roundRect">
          <a:avLst/>
        </a:prstGeom>
        <a:solidFill>
          <a:schemeClr val="accent2">
            <a:hueOff val="838775"/>
            <a:satOff val="-7923"/>
            <a:lumOff val="-823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2410" tIns="232410" rIns="232410" bIns="232410" numCol="1" spcCol="1270" anchor="ctr" anchorCtr="0">
          <a:noAutofit/>
        </a:bodyPr>
        <a:lstStyle/>
        <a:p>
          <a:pPr marL="0" lvl="0" indent="0" algn="l" defTabSz="2711450">
            <a:lnSpc>
              <a:spcPct val="90000"/>
            </a:lnSpc>
            <a:spcBef>
              <a:spcPct val="0"/>
            </a:spcBef>
            <a:spcAft>
              <a:spcPct val="35000"/>
            </a:spcAft>
            <a:buNone/>
          </a:pPr>
          <a:r>
            <a:rPr lang="en-GB" sz="6100" kern="1200"/>
            <a:t>Activity 1: DISCUSS IN PAIRS </a:t>
          </a:r>
          <a:endParaRPr lang="en-US" sz="6100" kern="1200"/>
        </a:p>
      </dsp:txBody>
      <dsp:txXfrm>
        <a:off x="118456" y="3000969"/>
        <a:ext cx="6008353" cy="2189668"/>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6BA7109-AF67-4087-85B9-609BB6ECFFA6}" type="datetimeFigureOut">
              <a:rPr lang="en-GB" smtClean="0"/>
              <a:t>16/07/2023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E1B7267-A3D8-4993-B2B0-CE01C6D00584}" type="slidenum">
              <a:rPr lang="en-GB" smtClean="0"/>
              <a:t>‹#›</a:t>
            </a:fld>
            <a:endParaRPr lang="en-GB"/>
          </a:p>
        </p:txBody>
      </p:sp>
    </p:spTree>
    <p:extLst>
      <p:ext uri="{BB962C8B-B14F-4D97-AF65-F5344CB8AC3E}">
        <p14:creationId xmlns:p14="http://schemas.microsoft.com/office/powerpoint/2010/main" val="12691513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 For him is Paradise packed with bounties, pleasure and delight and spiritual sustenance and comforts</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4D43FD9-D1D0-4CE0-84D1-A3A9AB9D63C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92042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place the researcher at the centre of an analysis of the knowledge produced through social research</a:t>
            </a:r>
            <a:endParaRPr lang="en-GB" dirty="0"/>
          </a:p>
        </p:txBody>
      </p:sp>
      <p:sp>
        <p:nvSpPr>
          <p:cNvPr id="4" name="Slide Number Placeholder 3"/>
          <p:cNvSpPr>
            <a:spLocks noGrp="1"/>
          </p:cNvSpPr>
          <p:nvPr>
            <p:ph type="sldNum" sz="quarter" idx="10"/>
          </p:nvPr>
        </p:nvSpPr>
        <p:spPr/>
        <p:txBody>
          <a:bodyPr/>
          <a:lstStyle/>
          <a:p>
            <a:fld id="{92387F03-50BD-454D-B873-2C4777AA40E9}" type="slidenum">
              <a:rPr lang="en-GB" smtClean="0"/>
              <a:t>23</a:t>
            </a:fld>
            <a:endParaRPr lang="en-GB"/>
          </a:p>
        </p:txBody>
      </p:sp>
    </p:spTree>
    <p:extLst>
      <p:ext uri="{BB962C8B-B14F-4D97-AF65-F5344CB8AC3E}">
        <p14:creationId xmlns:p14="http://schemas.microsoft.com/office/powerpoint/2010/main" val="1451867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GB">
                <a:solidFill>
                  <a:prstClr val="black"/>
                </a:solidFill>
              </a:rPr>
              <a:t>Qualitative data analysis</a:t>
            </a:r>
          </a:p>
        </p:txBody>
      </p:sp>
      <p:sp>
        <p:nvSpPr>
          <p:cNvPr id="5" name="Rectangle 7"/>
          <p:cNvSpPr>
            <a:spLocks noGrp="1" noChangeArrowheads="1"/>
          </p:cNvSpPr>
          <p:nvPr>
            <p:ph type="sldNum" sz="quarter" idx="5"/>
          </p:nvPr>
        </p:nvSpPr>
        <p:spPr>
          <a:ln/>
        </p:spPr>
        <p:txBody>
          <a:bodyPr/>
          <a:lstStyle/>
          <a:p>
            <a:fld id="{54AC3293-09BB-4101-9EE8-62FEA2A32876}" type="slidenum">
              <a:rPr lang="en-GB">
                <a:solidFill>
                  <a:prstClr val="black"/>
                </a:solidFill>
              </a:rPr>
              <a:pPr/>
              <a:t>24</a:t>
            </a:fld>
            <a:endParaRPr lang="en-GB">
              <a:solidFill>
                <a:prstClr val="black"/>
              </a:solidFill>
            </a:endParaRPr>
          </a:p>
        </p:txBody>
      </p:sp>
      <p:sp>
        <p:nvSpPr>
          <p:cNvPr id="27650" name="Rectangle 2"/>
          <p:cNvSpPr>
            <a:spLocks noGrp="1" noRot="1" noChangeAspect="1" noChangeArrowheads="1" noTextEdit="1"/>
          </p:cNvSpPr>
          <p:nvPr>
            <p:ph type="sldImg"/>
          </p:nvPr>
        </p:nvSpPr>
        <p:spPr>
          <a:ln/>
        </p:spPr>
      </p:sp>
      <p:sp>
        <p:nvSpPr>
          <p:cNvPr id="27651" name="Rectangle 3"/>
          <p:cNvSpPr>
            <a:spLocks noGrp="1" noChangeArrowheads="1"/>
          </p:cNvSpPr>
          <p:nvPr>
            <p:ph type="body" idx="1"/>
          </p:nvPr>
        </p:nvSpPr>
        <p:spPr/>
        <p:txBody>
          <a:bodyPr/>
          <a:lstStyle/>
          <a:p>
            <a:r>
              <a:rPr lang="en-GB" sz="1200" dirty="0"/>
              <a:t>Qual. research acknowledges that: The researcher plays an important role in production &amp; interpretation of data. </a:t>
            </a:r>
          </a:p>
        </p:txBody>
      </p:sp>
    </p:spTree>
    <p:extLst>
      <p:ext uri="{BB962C8B-B14F-4D97-AF65-F5344CB8AC3E}">
        <p14:creationId xmlns:p14="http://schemas.microsoft.com/office/powerpoint/2010/main" val="3028942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BFDE21-FD0E-FF26-7B23-B7A2424DFB7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98E43CE-2161-AD9B-4B6C-7E96CEAA198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1605C39-45AE-22FB-39F9-7A332D63E9ED}"/>
              </a:ext>
            </a:extLst>
          </p:cNvPr>
          <p:cNvSpPr>
            <a:spLocks noGrp="1"/>
          </p:cNvSpPr>
          <p:nvPr>
            <p:ph type="dt" sz="half" idx="10"/>
          </p:nvPr>
        </p:nvSpPr>
        <p:spPr/>
        <p:txBody>
          <a:bodyPr/>
          <a:lstStyle/>
          <a:p>
            <a:fld id="{123EDBD9-7D7D-458A-BFB6-FAEB510487BE}" type="datetimeFigureOut">
              <a:rPr lang="en-GB" smtClean="0"/>
              <a:t>14/07/2023</a:t>
            </a:fld>
            <a:endParaRPr lang="en-GB"/>
          </a:p>
        </p:txBody>
      </p:sp>
      <p:sp>
        <p:nvSpPr>
          <p:cNvPr id="5" name="Footer Placeholder 4">
            <a:extLst>
              <a:ext uri="{FF2B5EF4-FFF2-40B4-BE49-F238E27FC236}">
                <a16:creationId xmlns:a16="http://schemas.microsoft.com/office/drawing/2014/main" id="{94F71CE0-6049-7DF5-4717-8CE3A645352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CF8F062-8551-B2F5-7967-B2BA65320A2E}"/>
              </a:ext>
            </a:extLst>
          </p:cNvPr>
          <p:cNvSpPr>
            <a:spLocks noGrp="1"/>
          </p:cNvSpPr>
          <p:nvPr>
            <p:ph type="sldNum" sz="quarter" idx="12"/>
          </p:nvPr>
        </p:nvSpPr>
        <p:spPr/>
        <p:txBody>
          <a:bodyPr/>
          <a:lstStyle/>
          <a:p>
            <a:fld id="{0B6804BD-64D5-441F-968D-15A9FE54CCCA}" type="slidenum">
              <a:rPr lang="en-GB" smtClean="0"/>
              <a:t>‹#›</a:t>
            </a:fld>
            <a:endParaRPr lang="en-GB"/>
          </a:p>
        </p:txBody>
      </p:sp>
    </p:spTree>
    <p:extLst>
      <p:ext uri="{BB962C8B-B14F-4D97-AF65-F5344CB8AC3E}">
        <p14:creationId xmlns:p14="http://schemas.microsoft.com/office/powerpoint/2010/main" val="1724344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A34803-7DB8-AA8E-7432-C0D2AC0AE80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33603E8-098D-9A5A-2B41-DBEAC9350A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55D1B7C-95A4-CC45-FB7F-E8051ED15025}"/>
              </a:ext>
            </a:extLst>
          </p:cNvPr>
          <p:cNvSpPr>
            <a:spLocks noGrp="1"/>
          </p:cNvSpPr>
          <p:nvPr>
            <p:ph type="dt" sz="half" idx="10"/>
          </p:nvPr>
        </p:nvSpPr>
        <p:spPr/>
        <p:txBody>
          <a:bodyPr/>
          <a:lstStyle/>
          <a:p>
            <a:fld id="{123EDBD9-7D7D-458A-BFB6-FAEB510487BE}" type="datetimeFigureOut">
              <a:rPr lang="en-GB" smtClean="0"/>
              <a:t>14/07/2023</a:t>
            </a:fld>
            <a:endParaRPr lang="en-GB"/>
          </a:p>
        </p:txBody>
      </p:sp>
      <p:sp>
        <p:nvSpPr>
          <p:cNvPr id="5" name="Footer Placeholder 4">
            <a:extLst>
              <a:ext uri="{FF2B5EF4-FFF2-40B4-BE49-F238E27FC236}">
                <a16:creationId xmlns:a16="http://schemas.microsoft.com/office/drawing/2014/main" id="{119E3BB5-05BF-A324-9AE5-C48DA34FD6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52CC61A-1CED-C876-9D74-D9A9A7776825}"/>
              </a:ext>
            </a:extLst>
          </p:cNvPr>
          <p:cNvSpPr>
            <a:spLocks noGrp="1"/>
          </p:cNvSpPr>
          <p:nvPr>
            <p:ph type="sldNum" sz="quarter" idx="12"/>
          </p:nvPr>
        </p:nvSpPr>
        <p:spPr/>
        <p:txBody>
          <a:bodyPr/>
          <a:lstStyle/>
          <a:p>
            <a:fld id="{0B6804BD-64D5-441F-968D-15A9FE54CCCA}" type="slidenum">
              <a:rPr lang="en-GB" smtClean="0"/>
              <a:t>‹#›</a:t>
            </a:fld>
            <a:endParaRPr lang="en-GB"/>
          </a:p>
        </p:txBody>
      </p:sp>
    </p:spTree>
    <p:extLst>
      <p:ext uri="{BB962C8B-B14F-4D97-AF65-F5344CB8AC3E}">
        <p14:creationId xmlns:p14="http://schemas.microsoft.com/office/powerpoint/2010/main" val="41232179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FC4248-C408-307D-A6CF-3BEA326EE55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1FAC28A-63E0-A4F7-7C6F-8B4C8EAF549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4B47169-71F0-ADFA-B959-5D077CE0ADB2}"/>
              </a:ext>
            </a:extLst>
          </p:cNvPr>
          <p:cNvSpPr>
            <a:spLocks noGrp="1"/>
          </p:cNvSpPr>
          <p:nvPr>
            <p:ph type="dt" sz="half" idx="10"/>
          </p:nvPr>
        </p:nvSpPr>
        <p:spPr/>
        <p:txBody>
          <a:bodyPr/>
          <a:lstStyle/>
          <a:p>
            <a:fld id="{123EDBD9-7D7D-458A-BFB6-FAEB510487BE}" type="datetimeFigureOut">
              <a:rPr lang="en-GB" smtClean="0"/>
              <a:t>14/07/2023</a:t>
            </a:fld>
            <a:endParaRPr lang="en-GB"/>
          </a:p>
        </p:txBody>
      </p:sp>
      <p:sp>
        <p:nvSpPr>
          <p:cNvPr id="5" name="Footer Placeholder 4">
            <a:extLst>
              <a:ext uri="{FF2B5EF4-FFF2-40B4-BE49-F238E27FC236}">
                <a16:creationId xmlns:a16="http://schemas.microsoft.com/office/drawing/2014/main" id="{DABD2EDA-57FA-4716-FD33-FA572CF08F3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9DEFF34-4DE6-2523-4D7E-9B5BEF6589CC}"/>
              </a:ext>
            </a:extLst>
          </p:cNvPr>
          <p:cNvSpPr>
            <a:spLocks noGrp="1"/>
          </p:cNvSpPr>
          <p:nvPr>
            <p:ph type="sldNum" sz="quarter" idx="12"/>
          </p:nvPr>
        </p:nvSpPr>
        <p:spPr/>
        <p:txBody>
          <a:bodyPr/>
          <a:lstStyle/>
          <a:p>
            <a:fld id="{0B6804BD-64D5-441F-968D-15A9FE54CCCA}" type="slidenum">
              <a:rPr lang="en-GB" smtClean="0"/>
              <a:t>‹#›</a:t>
            </a:fld>
            <a:endParaRPr lang="en-GB"/>
          </a:p>
        </p:txBody>
      </p:sp>
    </p:spTree>
    <p:extLst>
      <p:ext uri="{BB962C8B-B14F-4D97-AF65-F5344CB8AC3E}">
        <p14:creationId xmlns:p14="http://schemas.microsoft.com/office/powerpoint/2010/main" val="7281905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0BCB02-512A-B282-8A6F-C7748E76FB3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A6AF09D-D54C-0789-3737-75B15F9729E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D99C3F1-53AC-B41E-F525-BCFF7B931E1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1334563-B23B-EE75-F310-9BC524D7E945}"/>
              </a:ext>
            </a:extLst>
          </p:cNvPr>
          <p:cNvSpPr>
            <a:spLocks noGrp="1"/>
          </p:cNvSpPr>
          <p:nvPr>
            <p:ph type="dt" sz="half" idx="10"/>
          </p:nvPr>
        </p:nvSpPr>
        <p:spPr/>
        <p:txBody>
          <a:bodyPr/>
          <a:lstStyle/>
          <a:p>
            <a:fld id="{123EDBD9-7D7D-458A-BFB6-FAEB510487BE}" type="datetimeFigureOut">
              <a:rPr lang="en-GB" smtClean="0"/>
              <a:t>14/07/2023</a:t>
            </a:fld>
            <a:endParaRPr lang="en-GB"/>
          </a:p>
        </p:txBody>
      </p:sp>
      <p:sp>
        <p:nvSpPr>
          <p:cNvPr id="6" name="Footer Placeholder 5">
            <a:extLst>
              <a:ext uri="{FF2B5EF4-FFF2-40B4-BE49-F238E27FC236}">
                <a16:creationId xmlns:a16="http://schemas.microsoft.com/office/drawing/2014/main" id="{164B15A0-9295-DCE2-A3CD-44722E2F41A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E4F5E3B-C86E-067F-B284-324DB169E5C8}"/>
              </a:ext>
            </a:extLst>
          </p:cNvPr>
          <p:cNvSpPr>
            <a:spLocks noGrp="1"/>
          </p:cNvSpPr>
          <p:nvPr>
            <p:ph type="sldNum" sz="quarter" idx="12"/>
          </p:nvPr>
        </p:nvSpPr>
        <p:spPr/>
        <p:txBody>
          <a:bodyPr/>
          <a:lstStyle/>
          <a:p>
            <a:fld id="{0B6804BD-64D5-441F-968D-15A9FE54CCCA}" type="slidenum">
              <a:rPr lang="en-GB" smtClean="0"/>
              <a:t>‹#›</a:t>
            </a:fld>
            <a:endParaRPr lang="en-GB"/>
          </a:p>
        </p:txBody>
      </p:sp>
    </p:spTree>
    <p:extLst>
      <p:ext uri="{BB962C8B-B14F-4D97-AF65-F5344CB8AC3E}">
        <p14:creationId xmlns:p14="http://schemas.microsoft.com/office/powerpoint/2010/main" val="15031065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A75827-7630-6E0F-61D9-85998F44F55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09A6538-0140-DC0F-D5B1-38292F4CA87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02EE5A7-E1D3-1BCE-3C15-A2D3AED6838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E101601-5A61-7D7E-1D9A-97D8C0722F8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0B3C97D-FF59-57D6-DD4C-27511FE1ED2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FC7309A-B56A-4E60-3186-AF174A72F311}"/>
              </a:ext>
            </a:extLst>
          </p:cNvPr>
          <p:cNvSpPr>
            <a:spLocks noGrp="1"/>
          </p:cNvSpPr>
          <p:nvPr>
            <p:ph type="dt" sz="half" idx="10"/>
          </p:nvPr>
        </p:nvSpPr>
        <p:spPr/>
        <p:txBody>
          <a:bodyPr/>
          <a:lstStyle/>
          <a:p>
            <a:fld id="{123EDBD9-7D7D-458A-BFB6-FAEB510487BE}" type="datetimeFigureOut">
              <a:rPr lang="en-GB" smtClean="0"/>
              <a:t>14/07/2023</a:t>
            </a:fld>
            <a:endParaRPr lang="en-GB"/>
          </a:p>
        </p:txBody>
      </p:sp>
      <p:sp>
        <p:nvSpPr>
          <p:cNvPr id="8" name="Footer Placeholder 7">
            <a:extLst>
              <a:ext uri="{FF2B5EF4-FFF2-40B4-BE49-F238E27FC236}">
                <a16:creationId xmlns:a16="http://schemas.microsoft.com/office/drawing/2014/main" id="{978F3EE4-99C3-011F-6992-57E6A9BB09F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BC8D5C6-45CE-D63D-352D-46737C42137B}"/>
              </a:ext>
            </a:extLst>
          </p:cNvPr>
          <p:cNvSpPr>
            <a:spLocks noGrp="1"/>
          </p:cNvSpPr>
          <p:nvPr>
            <p:ph type="sldNum" sz="quarter" idx="12"/>
          </p:nvPr>
        </p:nvSpPr>
        <p:spPr/>
        <p:txBody>
          <a:bodyPr/>
          <a:lstStyle/>
          <a:p>
            <a:fld id="{0B6804BD-64D5-441F-968D-15A9FE54CCCA}" type="slidenum">
              <a:rPr lang="en-GB" smtClean="0"/>
              <a:t>‹#›</a:t>
            </a:fld>
            <a:endParaRPr lang="en-GB"/>
          </a:p>
        </p:txBody>
      </p:sp>
    </p:spTree>
    <p:extLst>
      <p:ext uri="{BB962C8B-B14F-4D97-AF65-F5344CB8AC3E}">
        <p14:creationId xmlns:p14="http://schemas.microsoft.com/office/powerpoint/2010/main" val="17748141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6B778B-36C4-3FA0-E5B3-B88D78E102D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9775323-B517-F127-FAC4-ADFA9CA1580A}"/>
              </a:ext>
            </a:extLst>
          </p:cNvPr>
          <p:cNvSpPr>
            <a:spLocks noGrp="1"/>
          </p:cNvSpPr>
          <p:nvPr>
            <p:ph type="dt" sz="half" idx="10"/>
          </p:nvPr>
        </p:nvSpPr>
        <p:spPr/>
        <p:txBody>
          <a:bodyPr/>
          <a:lstStyle/>
          <a:p>
            <a:fld id="{123EDBD9-7D7D-458A-BFB6-FAEB510487BE}" type="datetimeFigureOut">
              <a:rPr lang="en-GB" smtClean="0"/>
              <a:t>14/07/2023</a:t>
            </a:fld>
            <a:endParaRPr lang="en-GB"/>
          </a:p>
        </p:txBody>
      </p:sp>
      <p:sp>
        <p:nvSpPr>
          <p:cNvPr id="4" name="Footer Placeholder 3">
            <a:extLst>
              <a:ext uri="{FF2B5EF4-FFF2-40B4-BE49-F238E27FC236}">
                <a16:creationId xmlns:a16="http://schemas.microsoft.com/office/drawing/2014/main" id="{493786FD-CED6-807B-EF49-77626C2F75C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7CFC5FA-F2A6-D03D-F747-4090496B9992}"/>
              </a:ext>
            </a:extLst>
          </p:cNvPr>
          <p:cNvSpPr>
            <a:spLocks noGrp="1"/>
          </p:cNvSpPr>
          <p:nvPr>
            <p:ph type="sldNum" sz="quarter" idx="12"/>
          </p:nvPr>
        </p:nvSpPr>
        <p:spPr/>
        <p:txBody>
          <a:bodyPr/>
          <a:lstStyle/>
          <a:p>
            <a:fld id="{0B6804BD-64D5-441F-968D-15A9FE54CCCA}" type="slidenum">
              <a:rPr lang="en-GB" smtClean="0"/>
              <a:t>‹#›</a:t>
            </a:fld>
            <a:endParaRPr lang="en-GB"/>
          </a:p>
        </p:txBody>
      </p:sp>
    </p:spTree>
    <p:extLst>
      <p:ext uri="{BB962C8B-B14F-4D97-AF65-F5344CB8AC3E}">
        <p14:creationId xmlns:p14="http://schemas.microsoft.com/office/powerpoint/2010/main" val="18088584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6F5D94F-1CC4-ADC4-723E-6B04DC5209A9}"/>
              </a:ext>
            </a:extLst>
          </p:cNvPr>
          <p:cNvSpPr>
            <a:spLocks noGrp="1"/>
          </p:cNvSpPr>
          <p:nvPr>
            <p:ph type="dt" sz="half" idx="10"/>
          </p:nvPr>
        </p:nvSpPr>
        <p:spPr/>
        <p:txBody>
          <a:bodyPr/>
          <a:lstStyle/>
          <a:p>
            <a:fld id="{123EDBD9-7D7D-458A-BFB6-FAEB510487BE}" type="datetimeFigureOut">
              <a:rPr lang="en-GB" smtClean="0"/>
              <a:t>14/07/2023</a:t>
            </a:fld>
            <a:endParaRPr lang="en-GB"/>
          </a:p>
        </p:txBody>
      </p:sp>
      <p:sp>
        <p:nvSpPr>
          <p:cNvPr id="3" name="Footer Placeholder 2">
            <a:extLst>
              <a:ext uri="{FF2B5EF4-FFF2-40B4-BE49-F238E27FC236}">
                <a16:creationId xmlns:a16="http://schemas.microsoft.com/office/drawing/2014/main" id="{022769BD-B0FE-75F3-6DB0-3ABC07869E2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E5E1DA4-9F6D-8903-4D51-B451BAB59E53}"/>
              </a:ext>
            </a:extLst>
          </p:cNvPr>
          <p:cNvSpPr>
            <a:spLocks noGrp="1"/>
          </p:cNvSpPr>
          <p:nvPr>
            <p:ph type="sldNum" sz="quarter" idx="12"/>
          </p:nvPr>
        </p:nvSpPr>
        <p:spPr/>
        <p:txBody>
          <a:bodyPr/>
          <a:lstStyle/>
          <a:p>
            <a:fld id="{0B6804BD-64D5-441F-968D-15A9FE54CCCA}" type="slidenum">
              <a:rPr lang="en-GB" smtClean="0"/>
              <a:t>‹#›</a:t>
            </a:fld>
            <a:endParaRPr lang="en-GB"/>
          </a:p>
        </p:txBody>
      </p:sp>
    </p:spTree>
    <p:extLst>
      <p:ext uri="{BB962C8B-B14F-4D97-AF65-F5344CB8AC3E}">
        <p14:creationId xmlns:p14="http://schemas.microsoft.com/office/powerpoint/2010/main" val="42387047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6B3138-5992-2596-72BB-DF8EAD6C7D1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85BD5C3-541B-9256-A19C-EFE4A6DA93C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A17E68E-DBB4-81D9-0F7F-68A9D875DD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1EAB118-0755-2617-7001-A086802AD8F4}"/>
              </a:ext>
            </a:extLst>
          </p:cNvPr>
          <p:cNvSpPr>
            <a:spLocks noGrp="1"/>
          </p:cNvSpPr>
          <p:nvPr>
            <p:ph type="dt" sz="half" idx="10"/>
          </p:nvPr>
        </p:nvSpPr>
        <p:spPr/>
        <p:txBody>
          <a:bodyPr/>
          <a:lstStyle/>
          <a:p>
            <a:fld id="{123EDBD9-7D7D-458A-BFB6-FAEB510487BE}" type="datetimeFigureOut">
              <a:rPr lang="en-GB" smtClean="0"/>
              <a:t>14/07/2023</a:t>
            </a:fld>
            <a:endParaRPr lang="en-GB"/>
          </a:p>
        </p:txBody>
      </p:sp>
      <p:sp>
        <p:nvSpPr>
          <p:cNvPr id="6" name="Footer Placeholder 5">
            <a:extLst>
              <a:ext uri="{FF2B5EF4-FFF2-40B4-BE49-F238E27FC236}">
                <a16:creationId xmlns:a16="http://schemas.microsoft.com/office/drawing/2014/main" id="{3AB0EDA4-851C-DD0D-1077-1AF941CC538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1BDE49D-3F20-F31D-8046-C82F8082DBDF}"/>
              </a:ext>
            </a:extLst>
          </p:cNvPr>
          <p:cNvSpPr>
            <a:spLocks noGrp="1"/>
          </p:cNvSpPr>
          <p:nvPr>
            <p:ph type="sldNum" sz="quarter" idx="12"/>
          </p:nvPr>
        </p:nvSpPr>
        <p:spPr/>
        <p:txBody>
          <a:bodyPr/>
          <a:lstStyle/>
          <a:p>
            <a:fld id="{0B6804BD-64D5-441F-968D-15A9FE54CCCA}" type="slidenum">
              <a:rPr lang="en-GB" smtClean="0"/>
              <a:t>‹#›</a:t>
            </a:fld>
            <a:endParaRPr lang="en-GB"/>
          </a:p>
        </p:txBody>
      </p:sp>
    </p:spTree>
    <p:extLst>
      <p:ext uri="{BB962C8B-B14F-4D97-AF65-F5344CB8AC3E}">
        <p14:creationId xmlns:p14="http://schemas.microsoft.com/office/powerpoint/2010/main" val="36788516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F35CC2-6C32-AEE2-190C-9C612AC59FE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37DC02E-1679-0B00-8ED6-0AA999C5AE1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2C4C356-A474-4A01-9048-2FAE47525AD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A645F4-EEAD-841F-8F55-EDA3B2184F35}"/>
              </a:ext>
            </a:extLst>
          </p:cNvPr>
          <p:cNvSpPr>
            <a:spLocks noGrp="1"/>
          </p:cNvSpPr>
          <p:nvPr>
            <p:ph type="dt" sz="half" idx="10"/>
          </p:nvPr>
        </p:nvSpPr>
        <p:spPr/>
        <p:txBody>
          <a:bodyPr/>
          <a:lstStyle/>
          <a:p>
            <a:fld id="{123EDBD9-7D7D-458A-BFB6-FAEB510487BE}" type="datetimeFigureOut">
              <a:rPr lang="en-GB" smtClean="0"/>
              <a:t>14/07/2023</a:t>
            </a:fld>
            <a:endParaRPr lang="en-GB"/>
          </a:p>
        </p:txBody>
      </p:sp>
      <p:sp>
        <p:nvSpPr>
          <p:cNvPr id="6" name="Footer Placeholder 5">
            <a:extLst>
              <a:ext uri="{FF2B5EF4-FFF2-40B4-BE49-F238E27FC236}">
                <a16:creationId xmlns:a16="http://schemas.microsoft.com/office/drawing/2014/main" id="{0FA8F888-CD52-A88F-491C-031B46B7B5E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064AD64-F58E-DDA0-F24E-D152CFEA6DD2}"/>
              </a:ext>
            </a:extLst>
          </p:cNvPr>
          <p:cNvSpPr>
            <a:spLocks noGrp="1"/>
          </p:cNvSpPr>
          <p:nvPr>
            <p:ph type="sldNum" sz="quarter" idx="12"/>
          </p:nvPr>
        </p:nvSpPr>
        <p:spPr/>
        <p:txBody>
          <a:bodyPr/>
          <a:lstStyle/>
          <a:p>
            <a:fld id="{0B6804BD-64D5-441F-968D-15A9FE54CCCA}" type="slidenum">
              <a:rPr lang="en-GB" smtClean="0"/>
              <a:t>‹#›</a:t>
            </a:fld>
            <a:endParaRPr lang="en-GB"/>
          </a:p>
        </p:txBody>
      </p:sp>
    </p:spTree>
    <p:extLst>
      <p:ext uri="{BB962C8B-B14F-4D97-AF65-F5344CB8AC3E}">
        <p14:creationId xmlns:p14="http://schemas.microsoft.com/office/powerpoint/2010/main" val="31122640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E63211-839B-2C8C-9329-CD98D584E91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02C1862-3B8B-FD26-724C-C38D36E8C88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5BA7E1B-6FAE-679B-8E18-3D34C311B160}"/>
              </a:ext>
            </a:extLst>
          </p:cNvPr>
          <p:cNvSpPr>
            <a:spLocks noGrp="1"/>
          </p:cNvSpPr>
          <p:nvPr>
            <p:ph type="dt" sz="half" idx="10"/>
          </p:nvPr>
        </p:nvSpPr>
        <p:spPr/>
        <p:txBody>
          <a:bodyPr/>
          <a:lstStyle/>
          <a:p>
            <a:fld id="{123EDBD9-7D7D-458A-BFB6-FAEB510487BE}" type="datetimeFigureOut">
              <a:rPr lang="en-GB" smtClean="0"/>
              <a:t>14/07/2023</a:t>
            </a:fld>
            <a:endParaRPr lang="en-GB"/>
          </a:p>
        </p:txBody>
      </p:sp>
      <p:sp>
        <p:nvSpPr>
          <p:cNvPr id="5" name="Footer Placeholder 4">
            <a:extLst>
              <a:ext uri="{FF2B5EF4-FFF2-40B4-BE49-F238E27FC236}">
                <a16:creationId xmlns:a16="http://schemas.microsoft.com/office/drawing/2014/main" id="{042043AD-6338-1A7D-C354-C9533DC8FC9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ADDA29A-DE27-16D3-1E76-179EC8664DBF}"/>
              </a:ext>
            </a:extLst>
          </p:cNvPr>
          <p:cNvSpPr>
            <a:spLocks noGrp="1"/>
          </p:cNvSpPr>
          <p:nvPr>
            <p:ph type="sldNum" sz="quarter" idx="12"/>
          </p:nvPr>
        </p:nvSpPr>
        <p:spPr/>
        <p:txBody>
          <a:bodyPr/>
          <a:lstStyle/>
          <a:p>
            <a:fld id="{0B6804BD-64D5-441F-968D-15A9FE54CCCA}" type="slidenum">
              <a:rPr lang="en-GB" smtClean="0"/>
              <a:t>‹#›</a:t>
            </a:fld>
            <a:endParaRPr lang="en-GB"/>
          </a:p>
        </p:txBody>
      </p:sp>
    </p:spTree>
    <p:extLst>
      <p:ext uri="{BB962C8B-B14F-4D97-AF65-F5344CB8AC3E}">
        <p14:creationId xmlns:p14="http://schemas.microsoft.com/office/powerpoint/2010/main" val="39417600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04FB9BE-2695-CDB7-41B2-1EE1604D259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424E1B2-F6C6-26AE-ABE7-D5A64B22990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D6A48FE-58AD-D20E-88CC-6DC2639EFA6B}"/>
              </a:ext>
            </a:extLst>
          </p:cNvPr>
          <p:cNvSpPr>
            <a:spLocks noGrp="1"/>
          </p:cNvSpPr>
          <p:nvPr>
            <p:ph type="dt" sz="half" idx="10"/>
          </p:nvPr>
        </p:nvSpPr>
        <p:spPr/>
        <p:txBody>
          <a:bodyPr/>
          <a:lstStyle/>
          <a:p>
            <a:fld id="{123EDBD9-7D7D-458A-BFB6-FAEB510487BE}" type="datetimeFigureOut">
              <a:rPr lang="en-GB" smtClean="0"/>
              <a:t>14/07/2023</a:t>
            </a:fld>
            <a:endParaRPr lang="en-GB"/>
          </a:p>
        </p:txBody>
      </p:sp>
      <p:sp>
        <p:nvSpPr>
          <p:cNvPr id="5" name="Footer Placeholder 4">
            <a:extLst>
              <a:ext uri="{FF2B5EF4-FFF2-40B4-BE49-F238E27FC236}">
                <a16:creationId xmlns:a16="http://schemas.microsoft.com/office/drawing/2014/main" id="{19D6EE53-FDBF-D73C-BD74-5000442E1D0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6A755B0-E18E-D665-A419-83AD3C0E3E39}"/>
              </a:ext>
            </a:extLst>
          </p:cNvPr>
          <p:cNvSpPr>
            <a:spLocks noGrp="1"/>
          </p:cNvSpPr>
          <p:nvPr>
            <p:ph type="sldNum" sz="quarter" idx="12"/>
          </p:nvPr>
        </p:nvSpPr>
        <p:spPr/>
        <p:txBody>
          <a:bodyPr/>
          <a:lstStyle/>
          <a:p>
            <a:fld id="{0B6804BD-64D5-441F-968D-15A9FE54CCCA}" type="slidenum">
              <a:rPr lang="en-GB" smtClean="0"/>
              <a:t>‹#›</a:t>
            </a:fld>
            <a:endParaRPr lang="en-GB"/>
          </a:p>
        </p:txBody>
      </p:sp>
    </p:spTree>
    <p:extLst>
      <p:ext uri="{BB962C8B-B14F-4D97-AF65-F5344CB8AC3E}">
        <p14:creationId xmlns:p14="http://schemas.microsoft.com/office/powerpoint/2010/main" val="17593181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DC4A79C-776B-0C9A-BA9B-46FBD928CB4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A2A9F44-A624-1B9E-F55C-A334F66D614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E02401F-94C0-2761-E3B2-6CD584849A8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3EDBD9-7D7D-458A-BFB6-FAEB510487BE}" type="datetimeFigureOut">
              <a:rPr lang="en-GB" smtClean="0"/>
              <a:t>14/07/2023</a:t>
            </a:fld>
            <a:endParaRPr lang="en-GB"/>
          </a:p>
        </p:txBody>
      </p:sp>
      <p:sp>
        <p:nvSpPr>
          <p:cNvPr id="5" name="Footer Placeholder 4">
            <a:extLst>
              <a:ext uri="{FF2B5EF4-FFF2-40B4-BE49-F238E27FC236}">
                <a16:creationId xmlns:a16="http://schemas.microsoft.com/office/drawing/2014/main" id="{9F7FEBF7-567E-5549-70B4-FE28B35FE25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2C6A334-C709-460D-4E88-F04CAB7C253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6804BD-64D5-441F-968D-15A9FE54CCCA}" type="slidenum">
              <a:rPr lang="en-GB" smtClean="0"/>
              <a:t>‹#›</a:t>
            </a:fld>
            <a:endParaRPr lang="en-GB"/>
          </a:p>
        </p:txBody>
      </p:sp>
    </p:spTree>
    <p:extLst>
      <p:ext uri="{BB962C8B-B14F-4D97-AF65-F5344CB8AC3E}">
        <p14:creationId xmlns:p14="http://schemas.microsoft.com/office/powerpoint/2010/main" val="31271095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18.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9">
            <a:extLst>
              <a:ext uri="{FF2B5EF4-FFF2-40B4-BE49-F238E27FC236}">
                <a16:creationId xmlns:a16="http://schemas.microsoft.com/office/drawing/2014/main" id="{ECC07320-C2CA-4E29-8481-9D9E143C77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60A8DD-3926-6B7C-BC6B-D50A5A6856A0}"/>
              </a:ext>
            </a:extLst>
          </p:cNvPr>
          <p:cNvSpPr>
            <a:spLocks noGrp="1"/>
          </p:cNvSpPr>
          <p:nvPr>
            <p:ph type="ctrTitle"/>
          </p:nvPr>
        </p:nvSpPr>
        <p:spPr>
          <a:xfrm>
            <a:off x="7055892" y="1521725"/>
            <a:ext cx="4428699" cy="2745688"/>
          </a:xfrm>
          <a:noFill/>
        </p:spPr>
        <p:txBody>
          <a:bodyPr>
            <a:normAutofit/>
          </a:bodyPr>
          <a:lstStyle/>
          <a:p>
            <a:pPr algn="l"/>
            <a:r>
              <a:rPr lang="en-GB" sz="4700"/>
              <a:t>DBA CONVERTING RESEARCH INTO PRACTICE</a:t>
            </a:r>
          </a:p>
        </p:txBody>
      </p:sp>
      <p:sp>
        <p:nvSpPr>
          <p:cNvPr id="3" name="Subtitle 2">
            <a:extLst>
              <a:ext uri="{FF2B5EF4-FFF2-40B4-BE49-F238E27FC236}">
                <a16:creationId xmlns:a16="http://schemas.microsoft.com/office/drawing/2014/main" id="{1D4938D7-E8C9-889A-8D11-42B567F71AE9}"/>
              </a:ext>
            </a:extLst>
          </p:cNvPr>
          <p:cNvSpPr>
            <a:spLocks noGrp="1"/>
          </p:cNvSpPr>
          <p:nvPr>
            <p:ph type="subTitle" idx="1"/>
          </p:nvPr>
        </p:nvSpPr>
        <p:spPr>
          <a:xfrm>
            <a:off x="7055892" y="4359488"/>
            <a:ext cx="4428699" cy="1655762"/>
          </a:xfrm>
          <a:noFill/>
        </p:spPr>
        <p:txBody>
          <a:bodyPr>
            <a:normAutofit/>
          </a:bodyPr>
          <a:lstStyle/>
          <a:p>
            <a:pPr algn="l"/>
            <a:r>
              <a:rPr lang="en-GB" dirty="0"/>
              <a:t>DR CAROLINE JAWAD</a:t>
            </a:r>
          </a:p>
          <a:p>
            <a:pPr algn="l"/>
            <a:endParaRPr lang="en-GB" dirty="0"/>
          </a:p>
          <a:p>
            <a:pPr algn="l"/>
            <a:r>
              <a:rPr lang="en-GB" sz="1100" dirty="0" err="1"/>
              <a:t>Nissa</a:t>
            </a:r>
            <a:r>
              <a:rPr lang="en-GB" sz="1100" dirty="0"/>
              <a:t> </a:t>
            </a:r>
            <a:r>
              <a:rPr lang="en-GB" sz="1100" dirty="0" err="1"/>
              <a:t>Raad</a:t>
            </a:r>
            <a:r>
              <a:rPr lang="en-GB" sz="1100" dirty="0"/>
              <a:t> Scenes from Al Hala</a:t>
            </a:r>
          </a:p>
          <a:p>
            <a:pPr algn="l"/>
            <a:endParaRPr lang="en-GB" dirty="0"/>
          </a:p>
        </p:txBody>
      </p:sp>
      <p:pic>
        <p:nvPicPr>
          <p:cNvPr id="5" name="Picture 4">
            <a:extLst>
              <a:ext uri="{FF2B5EF4-FFF2-40B4-BE49-F238E27FC236}">
                <a16:creationId xmlns:a16="http://schemas.microsoft.com/office/drawing/2014/main" id="{6B12A93D-4B35-9336-6949-50482E16F70D}"/>
              </a:ext>
            </a:extLst>
          </p:cNvPr>
          <p:cNvPicPr>
            <a:picLocks noChangeAspect="1"/>
          </p:cNvPicPr>
          <p:nvPr/>
        </p:nvPicPr>
        <p:blipFill rotWithShape="1">
          <a:blip r:embed="rId2"/>
          <a:srcRect l="369"/>
          <a:stretch/>
        </p:blipFill>
        <p:spPr>
          <a:xfrm>
            <a:off x="1" y="10"/>
            <a:ext cx="6832674" cy="6857990"/>
          </a:xfrm>
          <a:custGeom>
            <a:avLst/>
            <a:gdLst/>
            <a:ahLst/>
            <a:cxnLst/>
            <a:rect l="l" t="t" r="r" b="b"/>
            <a:pathLst>
              <a:path w="6832674" h="6858000">
                <a:moveTo>
                  <a:pt x="0" y="0"/>
                </a:moveTo>
                <a:lnTo>
                  <a:pt x="6832674" y="0"/>
                </a:lnTo>
                <a:lnTo>
                  <a:pt x="6749707" y="183520"/>
                </a:lnTo>
                <a:cubicBezTo>
                  <a:pt x="6327787" y="1181050"/>
                  <a:pt x="6094475" y="2277779"/>
                  <a:pt x="6094475" y="3429000"/>
                </a:cubicBezTo>
                <a:cubicBezTo>
                  <a:pt x="6094475" y="4580222"/>
                  <a:pt x="6327787" y="5676950"/>
                  <a:pt x="6749707" y="6674481"/>
                </a:cubicBezTo>
                <a:lnTo>
                  <a:pt x="6832674" y="6858000"/>
                </a:lnTo>
                <a:lnTo>
                  <a:pt x="0" y="6858000"/>
                </a:lnTo>
                <a:close/>
              </a:path>
            </a:pathLst>
          </a:custGeom>
        </p:spPr>
      </p:pic>
    </p:spTree>
    <p:extLst>
      <p:ext uri="{BB962C8B-B14F-4D97-AF65-F5344CB8AC3E}">
        <p14:creationId xmlns:p14="http://schemas.microsoft.com/office/powerpoint/2010/main" val="7796602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3A1329-FB49-46D9-8DC9-3633D7210747}"/>
              </a:ext>
            </a:extLst>
          </p:cNvPr>
          <p:cNvSpPr>
            <a:spLocks noGrp="1"/>
          </p:cNvSpPr>
          <p:nvPr>
            <p:ph type="title"/>
          </p:nvPr>
        </p:nvSpPr>
        <p:spPr>
          <a:xfrm>
            <a:off x="640080" y="325369"/>
            <a:ext cx="4368602" cy="1956841"/>
          </a:xfrm>
        </p:spPr>
        <p:txBody>
          <a:bodyPr anchor="b">
            <a:normAutofit/>
          </a:bodyPr>
          <a:lstStyle/>
          <a:p>
            <a:r>
              <a:rPr lang="en-GB" sz="5400"/>
              <a:t>Please note</a:t>
            </a:r>
          </a:p>
        </p:txBody>
      </p:sp>
      <p:sp>
        <p:nvSpPr>
          <p:cNvPr id="3" name="Content Placeholder 2">
            <a:extLst>
              <a:ext uri="{FF2B5EF4-FFF2-40B4-BE49-F238E27FC236}">
                <a16:creationId xmlns:a16="http://schemas.microsoft.com/office/drawing/2014/main" id="{279303E4-27AB-4B32-9A8D-CF3267101601}"/>
              </a:ext>
            </a:extLst>
          </p:cNvPr>
          <p:cNvSpPr>
            <a:spLocks noGrp="1"/>
          </p:cNvSpPr>
          <p:nvPr>
            <p:ph idx="1"/>
          </p:nvPr>
        </p:nvSpPr>
        <p:spPr>
          <a:xfrm>
            <a:off x="640080" y="2872899"/>
            <a:ext cx="4243589" cy="3320668"/>
          </a:xfrm>
        </p:spPr>
        <p:txBody>
          <a:bodyPr>
            <a:normAutofit/>
          </a:bodyPr>
          <a:lstStyle/>
          <a:p>
            <a:r>
              <a:rPr lang="en-GB" sz="1400" dirty="0"/>
              <a:t>This presentation  will introduce you to some aspects of research methods – but it is NOT intended to replace key reading, such as Bryman, Crotty, Creswell, Maxwell, Denscombe, Denzin, Guba and Lincoln and Cohen.  </a:t>
            </a:r>
          </a:p>
          <a:p>
            <a:r>
              <a:rPr lang="en-GB" sz="1400" dirty="0"/>
              <a:t>You must read key texts and beyond at doctoral level that cover the method and for this you may have to go beyond your modules reading list.</a:t>
            </a:r>
          </a:p>
          <a:p>
            <a:r>
              <a:rPr lang="en-GB" sz="1400" dirty="0"/>
              <a:t>Some slides will not be focused on and you are expected at this doctoral level to be motivated, engaged and understand the areas you need to explore.</a:t>
            </a:r>
          </a:p>
          <a:p>
            <a:endParaRPr lang="en-GB" sz="1400" dirty="0"/>
          </a:p>
        </p:txBody>
      </p:sp>
      <p:pic>
        <p:nvPicPr>
          <p:cNvPr id="4" name="Picture 3">
            <a:extLst>
              <a:ext uri="{FF2B5EF4-FFF2-40B4-BE49-F238E27FC236}">
                <a16:creationId xmlns:a16="http://schemas.microsoft.com/office/drawing/2014/main" id="{2ABFBCBA-D4BB-4516-835F-614E3E0F6B2D}"/>
              </a:ext>
            </a:extLst>
          </p:cNvPr>
          <p:cNvPicPr>
            <a:picLocks noChangeAspect="1"/>
          </p:cNvPicPr>
          <p:nvPr/>
        </p:nvPicPr>
        <p:blipFill rotWithShape="1">
          <a:blip r:embed="rId3"/>
          <a:srcRect l="13397" r="23411"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41542449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8">
            <a:extLst>
              <a:ext uri="{FF2B5EF4-FFF2-40B4-BE49-F238E27FC236}">
                <a16:creationId xmlns:a16="http://schemas.microsoft.com/office/drawing/2014/main" id="{8108D317-7CBD-4897-BD1F-959436D2A3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2EBE692-F8C4-3C9E-EAD7-2CBDE259190A}"/>
              </a:ext>
            </a:extLst>
          </p:cNvPr>
          <p:cNvSpPr>
            <a:spLocks noGrp="1"/>
          </p:cNvSpPr>
          <p:nvPr>
            <p:ph type="title"/>
          </p:nvPr>
        </p:nvSpPr>
        <p:spPr>
          <a:xfrm>
            <a:off x="7255564" y="834888"/>
            <a:ext cx="4314645" cy="1268958"/>
          </a:xfrm>
        </p:spPr>
        <p:txBody>
          <a:bodyPr anchor="b">
            <a:normAutofit/>
          </a:bodyPr>
          <a:lstStyle/>
          <a:p>
            <a:r>
              <a:rPr lang="en-GB" sz="3200"/>
              <a:t>Today</a:t>
            </a:r>
          </a:p>
        </p:txBody>
      </p:sp>
      <p:pic>
        <p:nvPicPr>
          <p:cNvPr id="4" name="Picture 3">
            <a:extLst>
              <a:ext uri="{FF2B5EF4-FFF2-40B4-BE49-F238E27FC236}">
                <a16:creationId xmlns:a16="http://schemas.microsoft.com/office/drawing/2014/main" id="{F07B48A0-9F61-49A8-02B1-4A982C108085}"/>
              </a:ext>
            </a:extLst>
          </p:cNvPr>
          <p:cNvPicPr>
            <a:picLocks noChangeAspect="1"/>
          </p:cNvPicPr>
          <p:nvPr/>
        </p:nvPicPr>
        <p:blipFill rotWithShape="1">
          <a:blip r:embed="rId2"/>
          <a:srcRect r="2050"/>
          <a:stretch/>
        </p:blipFill>
        <p:spPr>
          <a:xfrm>
            <a:off x="20" y="10"/>
            <a:ext cx="6717436" cy="6857990"/>
          </a:xfrm>
          <a:custGeom>
            <a:avLst/>
            <a:gdLst/>
            <a:ahLst/>
            <a:cxnLst/>
            <a:rect l="l" t="t" r="r" b="b"/>
            <a:pathLst>
              <a:path w="6717456" h="6858000">
                <a:moveTo>
                  <a:pt x="0" y="0"/>
                </a:moveTo>
                <a:lnTo>
                  <a:pt x="6149468" y="0"/>
                </a:lnTo>
                <a:lnTo>
                  <a:pt x="6202448" y="162605"/>
                </a:lnTo>
                <a:cubicBezTo>
                  <a:pt x="6535625" y="1263763"/>
                  <a:pt x="6717456" y="2453207"/>
                  <a:pt x="6717456" y="3694043"/>
                </a:cubicBezTo>
                <a:cubicBezTo>
                  <a:pt x="6717456" y="4757617"/>
                  <a:pt x="6583866" y="5783433"/>
                  <a:pt x="6335883" y="6748259"/>
                </a:cubicBezTo>
                <a:lnTo>
                  <a:pt x="6305198" y="6858000"/>
                </a:lnTo>
                <a:lnTo>
                  <a:pt x="0" y="6858000"/>
                </a:lnTo>
                <a:close/>
              </a:path>
            </a:pathLst>
          </a:custGeom>
          <a:effectLst>
            <a:outerShdw blurRad="50800" dist="38100" algn="l" rotWithShape="0">
              <a:schemeClr val="bg1">
                <a:lumMod val="85000"/>
                <a:alpha val="30000"/>
              </a:schemeClr>
            </a:outerShdw>
          </a:effectLst>
        </p:spPr>
      </p:pic>
      <p:sp>
        <p:nvSpPr>
          <p:cNvPr id="15" name="Rectangle 10">
            <a:extLst>
              <a:ext uri="{FF2B5EF4-FFF2-40B4-BE49-F238E27FC236}">
                <a16:creationId xmlns:a16="http://schemas.microsoft.com/office/drawing/2014/main" id="{D6297641-8B9F-4767-9606-8A11313227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89864" y="38793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3" name="Rectangle 12">
            <a:extLst>
              <a:ext uri="{FF2B5EF4-FFF2-40B4-BE49-F238E27FC236}">
                <a16:creationId xmlns:a16="http://schemas.microsoft.com/office/drawing/2014/main" id="{D8F3CA65-EA00-46B4-9616-39E6853F7B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36172" y="2240371"/>
            <a:ext cx="42062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7C607348-CD56-9DF2-38AC-5684C124E310}"/>
              </a:ext>
            </a:extLst>
          </p:cNvPr>
          <p:cNvSpPr>
            <a:spLocks noGrp="1"/>
          </p:cNvSpPr>
          <p:nvPr>
            <p:ph idx="1"/>
          </p:nvPr>
        </p:nvSpPr>
        <p:spPr>
          <a:xfrm>
            <a:off x="7255563" y="2557587"/>
            <a:ext cx="4314645" cy="3717317"/>
          </a:xfrm>
        </p:spPr>
        <p:txBody>
          <a:bodyPr anchor="t">
            <a:normAutofit/>
          </a:bodyPr>
          <a:lstStyle/>
          <a:p>
            <a:r>
              <a:rPr lang="en-GB" sz="1800" dirty="0"/>
              <a:t>Forms</a:t>
            </a:r>
          </a:p>
          <a:p>
            <a:r>
              <a:rPr lang="en-GB" sz="1800" dirty="0"/>
              <a:t>Social identity</a:t>
            </a:r>
          </a:p>
          <a:p>
            <a:r>
              <a:rPr lang="en-GB" sz="1800" dirty="0"/>
              <a:t>Numbers</a:t>
            </a:r>
          </a:p>
          <a:p>
            <a:r>
              <a:rPr lang="en-GB" sz="1800" dirty="0"/>
              <a:t>Richness in qualitative data</a:t>
            </a:r>
          </a:p>
          <a:p>
            <a:r>
              <a:rPr lang="en-GB" sz="1800" dirty="0"/>
              <a:t>Qualitative research questions</a:t>
            </a:r>
          </a:p>
        </p:txBody>
      </p:sp>
    </p:spTree>
    <p:extLst>
      <p:ext uri="{BB962C8B-B14F-4D97-AF65-F5344CB8AC3E}">
        <p14:creationId xmlns:p14="http://schemas.microsoft.com/office/powerpoint/2010/main" val="34990255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EA15DD-9274-900D-4E10-20D5B481620B}"/>
              </a:ext>
            </a:extLst>
          </p:cNvPr>
          <p:cNvSpPr>
            <a:spLocks noGrp="1"/>
          </p:cNvSpPr>
          <p:nvPr>
            <p:ph type="title"/>
          </p:nvPr>
        </p:nvSpPr>
        <p:spPr>
          <a:xfrm>
            <a:off x="762000" y="1138036"/>
            <a:ext cx="4085665" cy="1402470"/>
          </a:xfrm>
        </p:spPr>
        <p:txBody>
          <a:bodyPr anchor="t">
            <a:normAutofit/>
          </a:bodyPr>
          <a:lstStyle/>
          <a:p>
            <a:r>
              <a:rPr lang="en-GB" sz="3200"/>
              <a:t>Forms</a:t>
            </a:r>
          </a:p>
        </p:txBody>
      </p:sp>
      <p:cxnSp>
        <p:nvCxnSpPr>
          <p:cNvPr id="9" name="Straight Connector 8">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AD446E85-4FBE-EC87-0DA5-DF48A6453F7B}"/>
              </a:ext>
            </a:extLst>
          </p:cNvPr>
          <p:cNvSpPr>
            <a:spLocks noGrp="1"/>
          </p:cNvSpPr>
          <p:nvPr>
            <p:ph idx="1"/>
          </p:nvPr>
        </p:nvSpPr>
        <p:spPr>
          <a:xfrm>
            <a:off x="762000" y="2551176"/>
            <a:ext cx="4085665" cy="3591207"/>
          </a:xfrm>
        </p:spPr>
        <p:txBody>
          <a:bodyPr>
            <a:normAutofit/>
          </a:bodyPr>
          <a:lstStyle/>
          <a:p>
            <a:r>
              <a:rPr lang="en-GB" sz="2000"/>
              <a:t>Ethics</a:t>
            </a:r>
          </a:p>
          <a:p>
            <a:r>
              <a:rPr lang="en-GB" sz="2000"/>
              <a:t>Consent form with ticks</a:t>
            </a:r>
          </a:p>
          <a:p>
            <a:r>
              <a:rPr lang="en-GB" sz="2000"/>
              <a:t>Consent form with signature </a:t>
            </a:r>
          </a:p>
          <a:p>
            <a:r>
              <a:rPr lang="en-GB" sz="2000"/>
              <a:t>Information about this research</a:t>
            </a:r>
          </a:p>
        </p:txBody>
      </p:sp>
      <p:pic>
        <p:nvPicPr>
          <p:cNvPr id="4" name="Picture 3">
            <a:extLst>
              <a:ext uri="{FF2B5EF4-FFF2-40B4-BE49-F238E27FC236}">
                <a16:creationId xmlns:a16="http://schemas.microsoft.com/office/drawing/2014/main" id="{04F41D27-5DE9-ACAC-F8B1-8AE040A296FE}"/>
              </a:ext>
            </a:extLst>
          </p:cNvPr>
          <p:cNvPicPr>
            <a:picLocks noChangeAspect="1"/>
          </p:cNvPicPr>
          <p:nvPr/>
        </p:nvPicPr>
        <p:blipFill rotWithShape="1">
          <a:blip r:embed="rId2"/>
          <a:srcRect l="1766" r="1404"/>
          <a:stretch/>
        </p:blipFill>
        <p:spPr>
          <a:xfrm>
            <a:off x="5650992" y="10"/>
            <a:ext cx="6541008" cy="6857990"/>
          </a:xfrm>
          <a:prstGeom prst="rect">
            <a:avLst/>
          </a:prstGeom>
        </p:spPr>
      </p:pic>
    </p:spTree>
    <p:extLst>
      <p:ext uri="{BB962C8B-B14F-4D97-AF65-F5344CB8AC3E}">
        <p14:creationId xmlns:p14="http://schemas.microsoft.com/office/powerpoint/2010/main" val="2180209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08453-C3B4-4FD0-8CE5-8E29B66159EE}"/>
              </a:ext>
            </a:extLst>
          </p:cNvPr>
          <p:cNvSpPr>
            <a:spLocks noGrp="1"/>
          </p:cNvSpPr>
          <p:nvPr>
            <p:ph type="title"/>
          </p:nvPr>
        </p:nvSpPr>
        <p:spPr>
          <a:xfrm>
            <a:off x="1198182" y="381000"/>
            <a:ext cx="10003218" cy="1600124"/>
          </a:xfrm>
        </p:spPr>
        <p:txBody>
          <a:bodyPr>
            <a:normAutofit/>
          </a:bodyPr>
          <a:lstStyle/>
          <a:p>
            <a:r>
              <a:rPr lang="en-GB" dirty="0"/>
              <a:t>ALL RESEARCH HAS POSITIONALITY</a:t>
            </a:r>
          </a:p>
        </p:txBody>
      </p:sp>
      <p:graphicFrame>
        <p:nvGraphicFramePr>
          <p:cNvPr id="5" name="Content Placeholder 2">
            <a:extLst>
              <a:ext uri="{FF2B5EF4-FFF2-40B4-BE49-F238E27FC236}">
                <a16:creationId xmlns:a16="http://schemas.microsoft.com/office/drawing/2014/main" id="{E459A998-C92A-488D-BE66-33143D1AB3AB}"/>
              </a:ext>
            </a:extLst>
          </p:cNvPr>
          <p:cNvGraphicFramePr>
            <a:graphicFrameLocks noGrp="1"/>
          </p:cNvGraphicFramePr>
          <p:nvPr>
            <p:ph idx="1"/>
            <p:extLst>
              <p:ext uri="{D42A27DB-BD31-4B8C-83A1-F6EECF244321}">
                <p14:modId xmlns:p14="http://schemas.microsoft.com/office/powerpoint/2010/main" val="3373660636"/>
              </p:ext>
            </p:extLst>
          </p:nvPr>
        </p:nvGraphicFramePr>
        <p:xfrm>
          <a:off x="838200" y="2514600"/>
          <a:ext cx="10515600" cy="3662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762324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Video 5" descr="Moving Equations">
            <a:extLst>
              <a:ext uri="{FF2B5EF4-FFF2-40B4-BE49-F238E27FC236}">
                <a16:creationId xmlns:a16="http://schemas.microsoft.com/office/drawing/2014/main" id="{FB755133-C388-FE88-1E0F-9C6FC77B7D84}"/>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t="284" r="1" b="1"/>
          <a:stretch/>
        </p:blipFill>
        <p:spPr>
          <a:xfrm>
            <a:off x="-3047" y="10"/>
            <a:ext cx="12191999" cy="6857990"/>
          </a:xfrm>
          <a:prstGeom prst="rect">
            <a:avLst/>
          </a:prstGeom>
        </p:spPr>
      </p:pic>
      <p:sp>
        <p:nvSpPr>
          <p:cNvPr id="12" name="Rectangle 11">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A7C9C9C2-5027-AAFF-93E8-76F4BD6513CD}"/>
              </a:ext>
            </a:extLst>
          </p:cNvPr>
          <p:cNvSpPr>
            <a:spLocks noGrp="1"/>
          </p:cNvSpPr>
          <p:nvPr>
            <p:ph type="title"/>
          </p:nvPr>
        </p:nvSpPr>
        <p:spPr>
          <a:xfrm>
            <a:off x="1097280" y="325550"/>
            <a:ext cx="10058400" cy="3574778"/>
          </a:xfrm>
          <a:effectLst>
            <a:outerShdw blurRad="50800" dist="38100" dir="2700000" algn="tl" rotWithShape="0">
              <a:prstClr val="black">
                <a:alpha val="40000"/>
              </a:prstClr>
            </a:outerShdw>
          </a:effectLst>
        </p:spPr>
        <p:txBody>
          <a:bodyPr vert="horz" lIns="91440" tIns="45720" rIns="91440" bIns="45720" rtlCol="0" anchor="b">
            <a:normAutofit/>
          </a:bodyPr>
          <a:lstStyle/>
          <a:p>
            <a:pPr algn="ctr"/>
            <a:r>
              <a:rPr lang="en-US" sz="5200">
                <a:solidFill>
                  <a:srgbClr val="FFFFFF"/>
                </a:solidFill>
              </a:rPr>
              <a:t>EXAMPLES</a:t>
            </a:r>
          </a:p>
        </p:txBody>
      </p:sp>
    </p:spTree>
    <p:extLst>
      <p:ext uri="{BB962C8B-B14F-4D97-AF65-F5344CB8AC3E}">
        <p14:creationId xmlns:p14="http://schemas.microsoft.com/office/powerpoint/2010/main" val="2535165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0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6"/>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6"/>
                                        </p:tgtEl>
                                      </p:cBhvr>
                                    </p:cmd>
                                  </p:childTnLst>
                                </p:cTn>
                              </p:par>
                            </p:childTnLst>
                          </p:cTn>
                        </p:par>
                      </p:childTnLst>
                    </p:cTn>
                  </p:par>
                </p:childTnLst>
              </p:cTn>
              <p:nextCondLst>
                <p:cond evt="onClick" delay="0">
                  <p:tgtEl>
                    <p:spTgt spid="6"/>
                  </p:tgtEl>
                </p:cond>
              </p:nextCondLst>
            </p:seq>
            <p:video>
              <p:cMediaNode mute="1">
                <p:cTn id="12" repeatCount="indefinite" fill="hold" display="0">
                  <p:stCondLst>
                    <p:cond delay="indefinite"/>
                  </p:stCondLst>
                </p:cTn>
                <p:tgtEl>
                  <p:spTgt spid="6"/>
                </p:tgtEl>
              </p:cMediaNode>
            </p:vide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292D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B5EDF830-4C6A-484D-2DFA-02FC836638EC}"/>
              </a:ext>
            </a:extLst>
          </p:cNvPr>
          <p:cNvPicPr>
            <a:picLocks noChangeAspect="1"/>
          </p:cNvPicPr>
          <p:nvPr/>
        </p:nvPicPr>
        <p:blipFill rotWithShape="1">
          <a:blip r:embed="rId2"/>
          <a:srcRect l="12132" t="11274" r="20732" b="10677"/>
          <a:stretch/>
        </p:blipFill>
        <p:spPr>
          <a:xfrm>
            <a:off x="2506407" y="643467"/>
            <a:ext cx="7179185" cy="5571066"/>
          </a:xfrm>
          <a:prstGeom prst="rect">
            <a:avLst/>
          </a:prstGeom>
        </p:spPr>
      </p:pic>
    </p:spTree>
    <p:extLst>
      <p:ext uri="{BB962C8B-B14F-4D97-AF65-F5344CB8AC3E}">
        <p14:creationId xmlns:p14="http://schemas.microsoft.com/office/powerpoint/2010/main" val="34118823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C3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7BF26EF-A745-192E-2710-522500963BF6}"/>
              </a:ext>
            </a:extLst>
          </p:cNvPr>
          <p:cNvPicPr>
            <a:picLocks noChangeAspect="1"/>
          </p:cNvPicPr>
          <p:nvPr/>
        </p:nvPicPr>
        <p:blipFill rotWithShape="1">
          <a:blip r:embed="rId2"/>
          <a:srcRect l="9892" t="17561" r="17552" b="25529"/>
          <a:stretch/>
        </p:blipFill>
        <p:spPr>
          <a:xfrm>
            <a:off x="775630" y="643467"/>
            <a:ext cx="10640740" cy="5571066"/>
          </a:xfrm>
          <a:prstGeom prst="rect">
            <a:avLst/>
          </a:prstGeom>
        </p:spPr>
      </p:pic>
    </p:spTree>
    <p:extLst>
      <p:ext uri="{BB962C8B-B14F-4D97-AF65-F5344CB8AC3E}">
        <p14:creationId xmlns:p14="http://schemas.microsoft.com/office/powerpoint/2010/main" val="41266304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3135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9213F16C-0187-9697-FE2C-48A27D5DE561}"/>
              </a:ext>
            </a:extLst>
          </p:cNvPr>
          <p:cNvPicPr>
            <a:picLocks noChangeAspect="1"/>
          </p:cNvPicPr>
          <p:nvPr/>
        </p:nvPicPr>
        <p:blipFill rotWithShape="1">
          <a:blip r:embed="rId2"/>
          <a:srcRect l="13794" t="31328" r="17046" b="37127"/>
          <a:stretch/>
        </p:blipFill>
        <p:spPr>
          <a:xfrm>
            <a:off x="643467" y="1768936"/>
            <a:ext cx="10905066" cy="3320127"/>
          </a:xfrm>
          <a:prstGeom prst="rect">
            <a:avLst/>
          </a:prstGeom>
        </p:spPr>
      </p:pic>
    </p:spTree>
    <p:extLst>
      <p:ext uri="{BB962C8B-B14F-4D97-AF65-F5344CB8AC3E}">
        <p14:creationId xmlns:p14="http://schemas.microsoft.com/office/powerpoint/2010/main" val="16242693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2428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B843B840-8E7C-9D94-EBE1-63B8F0ECE5E5}"/>
              </a:ext>
            </a:extLst>
          </p:cNvPr>
          <p:cNvPicPr>
            <a:picLocks noChangeAspect="1"/>
          </p:cNvPicPr>
          <p:nvPr/>
        </p:nvPicPr>
        <p:blipFill rotWithShape="1">
          <a:blip r:embed="rId2"/>
          <a:srcRect l="11120" t="18103" r="17913" b="5475"/>
          <a:stretch/>
        </p:blipFill>
        <p:spPr>
          <a:xfrm>
            <a:off x="2220791" y="643467"/>
            <a:ext cx="7750418" cy="5571066"/>
          </a:xfrm>
          <a:prstGeom prst="rect">
            <a:avLst/>
          </a:prstGeom>
        </p:spPr>
      </p:pic>
    </p:spTree>
    <p:extLst>
      <p:ext uri="{BB962C8B-B14F-4D97-AF65-F5344CB8AC3E}">
        <p14:creationId xmlns:p14="http://schemas.microsoft.com/office/powerpoint/2010/main" val="32839114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D808DA5E-C8BC-6BBF-225E-5C4E31688D7C}"/>
              </a:ext>
            </a:extLst>
          </p:cNvPr>
          <p:cNvPicPr>
            <a:picLocks noChangeAspect="1"/>
          </p:cNvPicPr>
          <p:nvPr/>
        </p:nvPicPr>
        <p:blipFill rotWithShape="1">
          <a:blip r:embed="rId2"/>
          <a:srcRect l="9675" t="12575" r="19142" b="4282"/>
          <a:stretch/>
        </p:blipFill>
        <p:spPr>
          <a:xfrm>
            <a:off x="2284300" y="457200"/>
            <a:ext cx="7623400" cy="5943600"/>
          </a:xfrm>
          <a:prstGeom prst="rect">
            <a:avLst/>
          </a:prstGeom>
        </p:spPr>
      </p:pic>
    </p:spTree>
    <p:extLst>
      <p:ext uri="{BB962C8B-B14F-4D97-AF65-F5344CB8AC3E}">
        <p14:creationId xmlns:p14="http://schemas.microsoft.com/office/powerpoint/2010/main" val="4091497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2529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E96236F6-A03E-C689-B6DC-9E4240E0CA36}"/>
              </a:ext>
            </a:extLst>
          </p:cNvPr>
          <p:cNvPicPr>
            <a:picLocks noChangeAspect="1"/>
          </p:cNvPicPr>
          <p:nvPr/>
        </p:nvPicPr>
        <p:blipFill rotWithShape="1">
          <a:blip r:embed="rId2"/>
          <a:srcRect l="11916" t="26153" r="23767" b="9810"/>
          <a:stretch/>
        </p:blipFill>
        <p:spPr>
          <a:xfrm>
            <a:off x="1904669" y="643467"/>
            <a:ext cx="8382662" cy="5571066"/>
          </a:xfrm>
          <a:prstGeom prst="rect">
            <a:avLst/>
          </a:prstGeom>
        </p:spPr>
      </p:pic>
    </p:spTree>
    <p:extLst>
      <p:ext uri="{BB962C8B-B14F-4D97-AF65-F5344CB8AC3E}">
        <p14:creationId xmlns:p14="http://schemas.microsoft.com/office/powerpoint/2010/main" val="37207516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2779E1-71B5-4BC4-9411-A5865E06D766}"/>
              </a:ext>
            </a:extLst>
          </p:cNvPr>
          <p:cNvSpPr>
            <a:spLocks noGrp="1"/>
          </p:cNvSpPr>
          <p:nvPr>
            <p:ph type="title"/>
          </p:nvPr>
        </p:nvSpPr>
        <p:spPr/>
        <p:txBody>
          <a:bodyPr/>
          <a:lstStyle/>
          <a:p>
            <a:r>
              <a:rPr lang="en-GB" dirty="0"/>
              <a:t>YOUR POSITIONALITY</a:t>
            </a:r>
          </a:p>
        </p:txBody>
      </p:sp>
      <p:sp>
        <p:nvSpPr>
          <p:cNvPr id="3" name="Content Placeholder 2">
            <a:extLst>
              <a:ext uri="{FF2B5EF4-FFF2-40B4-BE49-F238E27FC236}">
                <a16:creationId xmlns:a16="http://schemas.microsoft.com/office/drawing/2014/main" id="{D2F3CA0B-B60B-482D-9E04-F355726BF801}"/>
              </a:ext>
            </a:extLst>
          </p:cNvPr>
          <p:cNvSpPr>
            <a:spLocks noGrp="1"/>
          </p:cNvSpPr>
          <p:nvPr>
            <p:ph idx="1"/>
          </p:nvPr>
        </p:nvSpPr>
        <p:spPr/>
        <p:txBody>
          <a:bodyPr/>
          <a:lstStyle/>
          <a:p>
            <a:r>
              <a:rPr lang="en-GB" dirty="0"/>
              <a:t>In addition to the technical qualitative and quantitative research methods for ensuring validity, a pre-emptive and fundamental step in attending to the ethics of the research process is to critically reflect on, flesh out, interrogate, and state one’s positionality. </a:t>
            </a:r>
          </a:p>
          <a:p>
            <a:r>
              <a:rPr lang="en-GB" dirty="0"/>
              <a:t>A great place to labour with and develop one’s positionality is in a researcher reflection memo, which provides a safe, brave, intentional, self-reflexive, and critical space to consider and respond to questions about one’s positionality:</a:t>
            </a:r>
          </a:p>
        </p:txBody>
      </p:sp>
    </p:spTree>
    <p:extLst>
      <p:ext uri="{BB962C8B-B14F-4D97-AF65-F5344CB8AC3E}">
        <p14:creationId xmlns:p14="http://schemas.microsoft.com/office/powerpoint/2010/main" val="17647087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397296-4383-4F5E-9680-5C2B0E9E6AB8}"/>
              </a:ext>
            </a:extLst>
          </p:cNvPr>
          <p:cNvSpPr>
            <a:spLocks noGrp="1"/>
          </p:cNvSpPr>
          <p:nvPr>
            <p:ph type="title"/>
          </p:nvPr>
        </p:nvSpPr>
        <p:spPr/>
        <p:txBody>
          <a:bodyPr/>
          <a:lstStyle/>
          <a:p>
            <a:r>
              <a:rPr lang="en-GB" dirty="0"/>
              <a:t>QUESTIONS TO ASK</a:t>
            </a:r>
          </a:p>
        </p:txBody>
      </p:sp>
      <p:sp>
        <p:nvSpPr>
          <p:cNvPr id="3" name="Content Placeholder 2">
            <a:extLst>
              <a:ext uri="{FF2B5EF4-FFF2-40B4-BE49-F238E27FC236}">
                <a16:creationId xmlns:a16="http://schemas.microsoft.com/office/drawing/2014/main" id="{F7E2DE61-1D33-4193-9091-619561F891ED}"/>
              </a:ext>
            </a:extLst>
          </p:cNvPr>
          <p:cNvSpPr>
            <a:spLocks noGrp="1"/>
          </p:cNvSpPr>
          <p:nvPr>
            <p:ph idx="1"/>
          </p:nvPr>
        </p:nvSpPr>
        <p:spPr/>
        <p:txBody>
          <a:bodyPr>
            <a:normAutofit/>
          </a:bodyPr>
          <a:lstStyle/>
          <a:p>
            <a:pPr marL="514350" indent="-514350" fontAlgn="base">
              <a:buFont typeface="+mj-lt"/>
              <a:buAutoNum type="arabicPeriod"/>
            </a:pPr>
            <a:r>
              <a:rPr lang="en-GB" dirty="0"/>
              <a:t>How do my personal, professional and/or intellectual positionalities (identities, contexts, experiences, and perspectives) cohere with or diverge from my research inquiries?</a:t>
            </a:r>
          </a:p>
          <a:p>
            <a:pPr marL="514350" indent="-514350" fontAlgn="base">
              <a:buFont typeface="+mj-lt"/>
              <a:buAutoNum type="arabicPeriod"/>
            </a:pPr>
            <a:r>
              <a:rPr lang="en-GB" dirty="0"/>
              <a:t>What legacies (personal, communal, societal, national, transnational and/or global) inform the social </a:t>
            </a:r>
            <a:r>
              <a:rPr lang="en-GB" dirty="0" err="1"/>
              <a:t>constructedness</a:t>
            </a:r>
            <a:r>
              <a:rPr lang="en-GB" dirty="0"/>
              <a:t> of my positionality?</a:t>
            </a:r>
          </a:p>
          <a:p>
            <a:pPr marL="514350" indent="-514350" fontAlgn="base">
              <a:buFont typeface="+mj-lt"/>
              <a:buAutoNum type="arabicPeriod"/>
            </a:pPr>
            <a:r>
              <a:rPr lang="en-GB" dirty="0"/>
              <a:t>In what ways, or not, am I conscientiously, or not, reifying, resisting, disrupting, and/or changing the constructs of my positionality through this research process?</a:t>
            </a:r>
          </a:p>
          <a:p>
            <a:endParaRPr lang="en-GB" dirty="0"/>
          </a:p>
        </p:txBody>
      </p:sp>
    </p:spTree>
    <p:extLst>
      <p:ext uri="{BB962C8B-B14F-4D97-AF65-F5344CB8AC3E}">
        <p14:creationId xmlns:p14="http://schemas.microsoft.com/office/powerpoint/2010/main" val="30266021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75215A-3851-49D4-AA06-DD00CF29D99A}"/>
              </a:ext>
            </a:extLst>
          </p:cNvPr>
          <p:cNvSpPr>
            <a:spLocks noGrp="1"/>
          </p:cNvSpPr>
          <p:nvPr>
            <p:ph type="title"/>
          </p:nvPr>
        </p:nvSpPr>
        <p:spPr/>
        <p:txBody>
          <a:bodyPr/>
          <a:lstStyle/>
          <a:p>
            <a:r>
              <a:rPr lang="en-GB" dirty="0"/>
              <a:t>QUESTIONS TO ASK</a:t>
            </a:r>
          </a:p>
        </p:txBody>
      </p:sp>
      <p:sp>
        <p:nvSpPr>
          <p:cNvPr id="3" name="Content Placeholder 2">
            <a:extLst>
              <a:ext uri="{FF2B5EF4-FFF2-40B4-BE49-F238E27FC236}">
                <a16:creationId xmlns:a16="http://schemas.microsoft.com/office/drawing/2014/main" id="{58654EBE-B0B2-4BA6-B3AD-0D0C50C9D75A}"/>
              </a:ext>
            </a:extLst>
          </p:cNvPr>
          <p:cNvSpPr>
            <a:spLocks noGrp="1"/>
          </p:cNvSpPr>
          <p:nvPr>
            <p:ph idx="1"/>
          </p:nvPr>
        </p:nvSpPr>
        <p:spPr/>
        <p:txBody>
          <a:bodyPr>
            <a:normAutofit/>
          </a:bodyPr>
          <a:lstStyle/>
          <a:p>
            <a:pPr marL="514350" indent="-514350" fontAlgn="base">
              <a:buFont typeface="+mj-lt"/>
              <a:buAutoNum type="arabicPeriod" startAt="4"/>
            </a:pPr>
            <a:r>
              <a:rPr lang="en-GB" dirty="0"/>
              <a:t>How has my own positionality changed, or not, over time, and why? In what ways has it remained static, and why? In what ways has it been dynamic, fluid, emerging and/or generative, and why?</a:t>
            </a:r>
          </a:p>
          <a:p>
            <a:pPr marL="514350" indent="-514350" fontAlgn="base">
              <a:buFont typeface="+mj-lt"/>
              <a:buAutoNum type="arabicPeriod" startAt="4"/>
            </a:pPr>
            <a:r>
              <a:rPr lang="en-GB" dirty="0"/>
              <a:t>How does my positionality recognize, </a:t>
            </a:r>
            <a:r>
              <a:rPr lang="en-GB" dirty="0" err="1"/>
              <a:t>honor</a:t>
            </a:r>
            <a:r>
              <a:rPr lang="en-GB" dirty="0"/>
              <a:t>, and/or problematize intersectional notions of difference (politics, economic class, race, ethnicity, nationality, citizenship, legality, age, ability, education, sexuality, gender, and/or religion?) as a conceptual praxis of analysis for my research context?</a:t>
            </a:r>
          </a:p>
          <a:p>
            <a:endParaRPr lang="en-GB" dirty="0"/>
          </a:p>
        </p:txBody>
      </p:sp>
    </p:spTree>
    <p:extLst>
      <p:ext uri="{BB962C8B-B14F-4D97-AF65-F5344CB8AC3E}">
        <p14:creationId xmlns:p14="http://schemas.microsoft.com/office/powerpoint/2010/main" val="10449144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hart, diagram, radar chart&#10;&#10;Description automatically generated">
            <a:extLst>
              <a:ext uri="{FF2B5EF4-FFF2-40B4-BE49-F238E27FC236}">
                <a16:creationId xmlns:a16="http://schemas.microsoft.com/office/drawing/2014/main" id="{23EAC424-5F0D-4BAE-B339-A0897B55154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217" r="1" b="1"/>
          <a:stretch/>
        </p:blipFill>
        <p:spPr bwMode="auto">
          <a:xfrm>
            <a:off x="-6250" y="10"/>
            <a:ext cx="12198250" cy="626588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CFCC99BD-E9C3-4B27-AE3E-DF04A5F39A08}"/>
              </a:ext>
            </a:extLst>
          </p:cNvPr>
          <p:cNvSpPr/>
          <p:nvPr/>
        </p:nvSpPr>
        <p:spPr>
          <a:xfrm>
            <a:off x="4501662" y="4839286"/>
            <a:ext cx="1322363" cy="323557"/>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5" name="Rectangle 4">
            <a:extLst>
              <a:ext uri="{FF2B5EF4-FFF2-40B4-BE49-F238E27FC236}">
                <a16:creationId xmlns:a16="http://schemas.microsoft.com/office/drawing/2014/main" id="{9E2D5757-376D-4733-9AB6-BCCDF1A2E706}"/>
              </a:ext>
            </a:extLst>
          </p:cNvPr>
          <p:cNvSpPr/>
          <p:nvPr/>
        </p:nvSpPr>
        <p:spPr>
          <a:xfrm>
            <a:off x="3587262" y="5162843"/>
            <a:ext cx="1899138" cy="773723"/>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27086834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39E6AE0-5F1E-470C-B7B3-3D955098BABD}"/>
              </a:ext>
            </a:extLst>
          </p:cNvPr>
          <p:cNvPicPr>
            <a:picLocks noChangeAspect="1"/>
          </p:cNvPicPr>
          <p:nvPr/>
        </p:nvPicPr>
        <p:blipFill rotWithShape="1">
          <a:blip r:embed="rId2">
            <a:alphaModFix/>
          </a:blip>
          <a:srcRect t="7464" b="8266"/>
          <a:stretch/>
        </p:blipFill>
        <p:spPr>
          <a:xfrm>
            <a:off x="20" y="10"/>
            <a:ext cx="12191980" cy="6857990"/>
          </a:xfrm>
          <a:prstGeom prst="rect">
            <a:avLst/>
          </a:prstGeom>
        </p:spPr>
      </p:pic>
      <p:sp>
        <p:nvSpPr>
          <p:cNvPr id="2" name="Title 1">
            <a:extLst>
              <a:ext uri="{FF2B5EF4-FFF2-40B4-BE49-F238E27FC236}">
                <a16:creationId xmlns:a16="http://schemas.microsoft.com/office/drawing/2014/main" id="{42E57CBA-5A7C-409D-83A8-9B9101FE4DEC}"/>
              </a:ext>
            </a:extLst>
          </p:cNvPr>
          <p:cNvSpPr>
            <a:spLocks noGrp="1"/>
          </p:cNvSpPr>
          <p:nvPr>
            <p:ph type="title"/>
          </p:nvPr>
        </p:nvSpPr>
        <p:spPr>
          <a:xfrm>
            <a:off x="996275" y="2209800"/>
            <a:ext cx="10128925" cy="1600200"/>
          </a:xfrm>
        </p:spPr>
        <p:txBody>
          <a:bodyPr vert="horz" lIns="91440" tIns="45720" rIns="91440" bIns="45720" rtlCol="0" anchor="b">
            <a:normAutofit/>
          </a:bodyPr>
          <a:lstStyle/>
          <a:p>
            <a:pPr algn="ctr"/>
            <a:r>
              <a:rPr lang="en-US">
                <a:solidFill>
                  <a:srgbClr val="FFFFFF"/>
                </a:solidFill>
              </a:rPr>
              <a:t>NEXT BLANK POSITIONALITY MAP</a:t>
            </a:r>
          </a:p>
        </p:txBody>
      </p:sp>
    </p:spTree>
    <p:extLst>
      <p:ext uri="{BB962C8B-B14F-4D97-AF65-F5344CB8AC3E}">
        <p14:creationId xmlns:p14="http://schemas.microsoft.com/office/powerpoint/2010/main" val="7130023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result for BLANK POSITIONALITY MAP">
            <a:extLst>
              <a:ext uri="{FF2B5EF4-FFF2-40B4-BE49-F238E27FC236}">
                <a16:creationId xmlns:a16="http://schemas.microsoft.com/office/drawing/2014/main" id="{8A2C6249-392B-4CCE-9EDB-78A6B386882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383" r="13570" b="2"/>
          <a:stretch/>
        </p:blipFill>
        <p:spPr bwMode="auto">
          <a:xfrm>
            <a:off x="681228" y="685800"/>
            <a:ext cx="10820400" cy="54864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ABA75D2-0D39-4036-BE34-33BD781111A7}"/>
              </a:ext>
            </a:extLst>
          </p:cNvPr>
          <p:cNvSpPr txBox="1"/>
          <p:nvPr/>
        </p:nvSpPr>
        <p:spPr>
          <a:xfrm>
            <a:off x="787791" y="6372665"/>
            <a:ext cx="4642338" cy="369332"/>
          </a:xfrm>
          <a:prstGeom prst="rect">
            <a:avLst/>
          </a:prstGeom>
          <a:noFill/>
        </p:spPr>
        <p:txBody>
          <a:bodyPr wrap="square" rtlCol="0">
            <a:spAutoFit/>
          </a:bodyPr>
          <a:lstStyle/>
          <a:p>
            <a:r>
              <a:rPr lang="en-GB" dirty="0"/>
              <a:t>FIGURE 1 MAPPING SOCIAL IDENTITY</a:t>
            </a:r>
          </a:p>
        </p:txBody>
      </p:sp>
    </p:spTree>
    <p:extLst>
      <p:ext uri="{BB962C8B-B14F-4D97-AF65-F5344CB8AC3E}">
        <p14:creationId xmlns:p14="http://schemas.microsoft.com/office/powerpoint/2010/main" val="24125823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B47D95-F9A9-48C8-9189-364019691504}"/>
              </a:ext>
            </a:extLst>
          </p:cNvPr>
          <p:cNvSpPr>
            <a:spLocks noGrp="1"/>
          </p:cNvSpPr>
          <p:nvPr>
            <p:ph type="title"/>
          </p:nvPr>
        </p:nvSpPr>
        <p:spPr/>
        <p:txBody>
          <a:bodyPr/>
          <a:lstStyle/>
          <a:p>
            <a:r>
              <a:rPr lang="en-GB" dirty="0"/>
              <a:t>HOW TO USE THE MAP</a:t>
            </a:r>
          </a:p>
        </p:txBody>
      </p:sp>
      <p:sp>
        <p:nvSpPr>
          <p:cNvPr id="3" name="Content Placeholder 2">
            <a:extLst>
              <a:ext uri="{FF2B5EF4-FFF2-40B4-BE49-F238E27FC236}">
                <a16:creationId xmlns:a16="http://schemas.microsoft.com/office/drawing/2014/main" id="{2F7616D7-1F3C-41A7-BFA1-28A5A0389E71}"/>
              </a:ext>
            </a:extLst>
          </p:cNvPr>
          <p:cNvSpPr>
            <a:spLocks noGrp="1"/>
          </p:cNvSpPr>
          <p:nvPr>
            <p:ph idx="1"/>
          </p:nvPr>
        </p:nvSpPr>
        <p:spPr/>
        <p:txBody>
          <a:bodyPr>
            <a:normAutofit/>
          </a:bodyPr>
          <a:lstStyle/>
          <a:p>
            <a:r>
              <a:rPr lang="en-GB" dirty="0"/>
              <a:t>Mapping our social identity is by no means the end to understanding our positionality but instead is a starting point and a tool to help researchers be explicitly reflexive about their positionality. Because this map is a starting point, we encourage the learner (the individual using the map to reflect on their social identity) to begin their mapping by identifying their class, citizenship, ability, age, race, sexual orientation, cis/trans status, and gender (see Figure 1). Those using this map are encouraged to add to it by creating additional groupings (Tier 1; see Figure 2) that they identify as important contributors to their unique social identity </a:t>
            </a:r>
            <a:r>
              <a:rPr lang="en-GB" b="1" dirty="0"/>
              <a:t>as well as removing any they feel do not apply.</a:t>
            </a:r>
          </a:p>
        </p:txBody>
      </p:sp>
    </p:spTree>
    <p:extLst>
      <p:ext uri="{BB962C8B-B14F-4D97-AF65-F5344CB8AC3E}">
        <p14:creationId xmlns:p14="http://schemas.microsoft.com/office/powerpoint/2010/main" val="9796669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result for BLANK POSITIONALITY MAP">
            <a:extLst>
              <a:ext uri="{FF2B5EF4-FFF2-40B4-BE49-F238E27FC236}">
                <a16:creationId xmlns:a16="http://schemas.microsoft.com/office/drawing/2014/main" id="{E19B121D-0F9A-451A-BAC6-AD0065D3262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892" r="1" b="5224"/>
          <a:stretch/>
        </p:blipFill>
        <p:spPr bwMode="auto">
          <a:xfrm>
            <a:off x="681228" y="685800"/>
            <a:ext cx="10820400" cy="54864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E713FD8-56C2-44A6-8AE8-A60DCF76A3F6}"/>
              </a:ext>
            </a:extLst>
          </p:cNvPr>
          <p:cNvSpPr txBox="1"/>
          <p:nvPr/>
        </p:nvSpPr>
        <p:spPr>
          <a:xfrm>
            <a:off x="464234" y="6316394"/>
            <a:ext cx="5486400" cy="369332"/>
          </a:xfrm>
          <a:prstGeom prst="rect">
            <a:avLst/>
          </a:prstGeom>
          <a:noFill/>
        </p:spPr>
        <p:txBody>
          <a:bodyPr wrap="square" rtlCol="0">
            <a:spAutoFit/>
          </a:bodyPr>
          <a:lstStyle/>
          <a:p>
            <a:r>
              <a:rPr lang="en-GB" dirty="0"/>
              <a:t>FIGURE 2 COMPLETED MAP DJ</a:t>
            </a:r>
          </a:p>
        </p:txBody>
      </p:sp>
    </p:spTree>
    <p:extLst>
      <p:ext uri="{BB962C8B-B14F-4D97-AF65-F5344CB8AC3E}">
        <p14:creationId xmlns:p14="http://schemas.microsoft.com/office/powerpoint/2010/main" val="28027570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Image result for COMPLETED POSITIONALITY MAP NM">
            <a:extLst>
              <a:ext uri="{FF2B5EF4-FFF2-40B4-BE49-F238E27FC236}">
                <a16:creationId xmlns:a16="http://schemas.microsoft.com/office/drawing/2014/main" id="{565B4239-D763-4D80-A328-2EB69675EA2A}"/>
              </a:ext>
            </a:extLst>
          </p:cNvPr>
          <p:cNvPicPr>
            <a:picLocks noChangeAspect="1" noChangeArrowheads="1"/>
          </p:cNvPicPr>
          <p:nvPr/>
        </p:nvPicPr>
        <p:blipFill rotWithShape="1">
          <a:blip r:embed="rId2">
            <a:alphaModFix amt="60000"/>
            <a:extLst>
              <a:ext uri="{28A0092B-C50C-407E-A947-70E740481C1C}">
                <a14:useLocalDpi xmlns:a14="http://schemas.microsoft.com/office/drawing/2010/main" val="0"/>
              </a:ext>
            </a:extLst>
          </a:blip>
          <a:srcRect l="868" r="-3" b="-3"/>
          <a:stretch/>
        </p:blipFill>
        <p:spPr bwMode="auto">
          <a:xfrm>
            <a:off x="20" y="10"/>
            <a:ext cx="12188932" cy="685661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9F5F409F-DBDF-4299-B840-E72E89735555}"/>
              </a:ext>
            </a:extLst>
          </p:cNvPr>
          <p:cNvSpPr txBox="1"/>
          <p:nvPr/>
        </p:nvSpPr>
        <p:spPr>
          <a:xfrm>
            <a:off x="1219202" y="3429000"/>
            <a:ext cx="9954076" cy="2514600"/>
          </a:xfrm>
          <a:prstGeom prst="rect">
            <a:avLst/>
          </a:prstGeom>
        </p:spPr>
        <p:txBody>
          <a:bodyPr vert="horz" lIns="91440" tIns="45720" rIns="91440" bIns="45720" rtlCol="0" anchor="ctr">
            <a:normAutofit/>
          </a:bodyPr>
          <a:lstStyle/>
          <a:p>
            <a:pPr indent="-228600" algn="ctr">
              <a:lnSpc>
                <a:spcPct val="110000"/>
              </a:lnSpc>
              <a:spcAft>
                <a:spcPts val="600"/>
              </a:spcAft>
              <a:buClr>
                <a:schemeClr val="accent1"/>
              </a:buClr>
              <a:buFont typeface="Arial" panose="020B0604020202020204" pitchFamily="34" charset="0"/>
              <a:buChar char="•"/>
            </a:pPr>
            <a:endParaRPr lang="en-US" dirty="0">
              <a:solidFill>
                <a:srgbClr val="FFFFFF"/>
              </a:solidFill>
            </a:endParaRPr>
          </a:p>
        </p:txBody>
      </p:sp>
      <p:sp>
        <p:nvSpPr>
          <p:cNvPr id="3" name="TextBox 2">
            <a:extLst>
              <a:ext uri="{FF2B5EF4-FFF2-40B4-BE49-F238E27FC236}">
                <a16:creationId xmlns:a16="http://schemas.microsoft.com/office/drawing/2014/main" id="{075BF494-08A4-4A78-A6D3-15A514D5B8FE}"/>
              </a:ext>
            </a:extLst>
          </p:cNvPr>
          <p:cNvSpPr txBox="1"/>
          <p:nvPr/>
        </p:nvSpPr>
        <p:spPr>
          <a:xfrm>
            <a:off x="154745" y="6231988"/>
            <a:ext cx="2785403" cy="646331"/>
          </a:xfrm>
          <a:prstGeom prst="rect">
            <a:avLst/>
          </a:prstGeom>
          <a:noFill/>
        </p:spPr>
        <p:txBody>
          <a:bodyPr wrap="square" rtlCol="0">
            <a:spAutoFit/>
          </a:bodyPr>
          <a:lstStyle/>
          <a:p>
            <a:r>
              <a:rPr lang="en-GB" dirty="0"/>
              <a:t>FIGURE 3 COMPLETED MAP NM</a:t>
            </a:r>
          </a:p>
        </p:txBody>
      </p:sp>
    </p:spTree>
    <p:extLst>
      <p:ext uri="{BB962C8B-B14F-4D97-AF65-F5344CB8AC3E}">
        <p14:creationId xmlns:p14="http://schemas.microsoft.com/office/powerpoint/2010/main" val="42862175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5" name="Title 4">
            <a:extLst>
              <a:ext uri="{FF2B5EF4-FFF2-40B4-BE49-F238E27FC236}">
                <a16:creationId xmlns:a16="http://schemas.microsoft.com/office/drawing/2014/main" id="{1F508093-B9E3-9649-9FA1-BCE630B3F6FD}"/>
              </a:ext>
            </a:extLst>
          </p:cNvPr>
          <p:cNvSpPr>
            <a:spLocks noGrp="1"/>
          </p:cNvSpPr>
          <p:nvPr>
            <p:ph type="title"/>
          </p:nvPr>
        </p:nvSpPr>
        <p:spPr>
          <a:xfrm>
            <a:off x="479394" y="1070800"/>
            <a:ext cx="3939688" cy="5583126"/>
          </a:xfrm>
        </p:spPr>
        <p:txBody>
          <a:bodyPr>
            <a:normAutofit/>
          </a:bodyPr>
          <a:lstStyle/>
          <a:p>
            <a:pPr algn="r"/>
            <a:r>
              <a:rPr lang="en-GB" dirty="0">
                <a:latin typeface="Calibri" charset="0"/>
                <a:ea typeface="Calibri" charset="0"/>
                <a:cs typeface="Calibri" charset="0"/>
              </a:rPr>
              <a:t>“</a:t>
            </a:r>
            <a:r>
              <a:rPr lang="en-US" i="1" dirty="0">
                <a:latin typeface="Calibri" charset="0"/>
                <a:ea typeface="Calibri" charset="0"/>
                <a:cs typeface="Calibri" charset="0"/>
              </a:rPr>
              <a:t>Doing qualitative research is by nature a reflective and recursive process." (Ely et al, 1991: 179)</a:t>
            </a:r>
            <a:br>
              <a:rPr lang="en-GB" dirty="0">
                <a:latin typeface="Calibri" charset="0"/>
                <a:ea typeface="Calibri" charset="0"/>
                <a:cs typeface="Calibri" charset="0"/>
              </a:rPr>
            </a:br>
            <a:endParaRPr lang="en-US"/>
          </a:p>
        </p:txBody>
      </p:sp>
      <p:cxnSp>
        <p:nvCxnSpPr>
          <p:cNvPr id="14" name="Straight Connector 13">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8" name="Content Placeholder 5">
            <a:extLst>
              <a:ext uri="{FF2B5EF4-FFF2-40B4-BE49-F238E27FC236}">
                <a16:creationId xmlns:a16="http://schemas.microsoft.com/office/drawing/2014/main" id="{6218C462-4EC8-36D2-9A95-8C644DB36276}"/>
              </a:ext>
            </a:extLst>
          </p:cNvPr>
          <p:cNvGraphicFramePr>
            <a:graphicFrameLocks noGrp="1"/>
          </p:cNvGraphicFramePr>
          <p:nvPr>
            <p:ph idx="1"/>
            <p:extLst>
              <p:ext uri="{D42A27DB-BD31-4B8C-83A1-F6EECF244321}">
                <p14:modId xmlns:p14="http://schemas.microsoft.com/office/powerpoint/2010/main" val="4222696339"/>
              </p:ext>
            </p:extLst>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121825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Developing reflexive research practice</a:t>
            </a:r>
          </a:p>
        </p:txBody>
      </p:sp>
      <p:sp>
        <p:nvSpPr>
          <p:cNvPr id="3" name="Content Placeholder 2"/>
          <p:cNvSpPr>
            <a:spLocks noGrp="1"/>
          </p:cNvSpPr>
          <p:nvPr>
            <p:ph sz="quarter" idx="1"/>
          </p:nvPr>
        </p:nvSpPr>
        <p:spPr>
          <a:xfrm>
            <a:off x="4810259" y="649480"/>
            <a:ext cx="6555347" cy="5546047"/>
          </a:xfrm>
        </p:spPr>
        <p:txBody>
          <a:bodyPr anchor="ctr">
            <a:normAutofit/>
          </a:bodyPr>
          <a:lstStyle/>
          <a:p>
            <a:pPr marL="320040" lvl="1" indent="0">
              <a:buNone/>
            </a:pPr>
            <a:r>
              <a:rPr lang="en-US" sz="2000" i="1">
                <a:latin typeface="Calibri" charset="0"/>
                <a:ea typeface="Calibri" charset="0"/>
                <a:cs typeface="Calibri" charset="0"/>
              </a:rPr>
              <a:t>“..the process of reflexivity is an attempt to identify, do something about, and acknowledge the limitations of the research: its location, its subjects, its process, its theoretical context, its data, its analysis, and how accounts recognize that the construction of knowledge takes place in the world and not apart from it. ... For us, being reflexive in doing research is part of being honest and ethically mature in research practice that requires researchers to `stop being "shamans" of objectivity' (Ruby, 1980: 154). </a:t>
            </a:r>
            <a:endParaRPr lang="en-GB" sz="2000">
              <a:latin typeface="Calibri" charset="0"/>
              <a:ea typeface="Calibri" charset="0"/>
              <a:cs typeface="Calibri" charset="0"/>
            </a:endParaRPr>
          </a:p>
          <a:p>
            <a:pPr marL="320040" lvl="1" indent="0">
              <a:buNone/>
            </a:pPr>
            <a:endParaRPr lang="en-GB" sz="2000">
              <a:latin typeface="Calibri" charset="0"/>
              <a:ea typeface="Calibri" charset="0"/>
              <a:cs typeface="Calibri" charset="0"/>
            </a:endParaRPr>
          </a:p>
          <a:p>
            <a:pPr marL="834390" lvl="1" indent="-514350">
              <a:buAutoNum type="alphaLcPeriod"/>
            </a:pPr>
            <a:r>
              <a:rPr lang="en-GB" sz="2000">
                <a:latin typeface="Calibri" charset="0"/>
                <a:ea typeface="Calibri" charset="0"/>
                <a:cs typeface="Calibri" charset="0"/>
              </a:rPr>
              <a:t>Researcher’s </a:t>
            </a:r>
            <a:r>
              <a:rPr lang="en-GB" sz="2000" i="1">
                <a:latin typeface="Calibri" charset="0"/>
                <a:ea typeface="Calibri" charset="0"/>
                <a:cs typeface="Calibri" charset="0"/>
              </a:rPr>
              <a:t>positionality </a:t>
            </a:r>
          </a:p>
          <a:p>
            <a:pPr marL="834390" lvl="1" indent="-514350">
              <a:buAutoNum type="alphaLcPeriod"/>
            </a:pPr>
            <a:r>
              <a:rPr lang="en-GB" sz="2000">
                <a:latin typeface="Calibri" charset="0"/>
                <a:ea typeface="Calibri" charset="0"/>
                <a:cs typeface="Calibri" charset="0"/>
              </a:rPr>
              <a:t>Interaction with participants in their social location</a:t>
            </a:r>
          </a:p>
          <a:p>
            <a:pPr marL="834390" lvl="1" indent="-514350">
              <a:buAutoNum type="alphaLcPeriod"/>
            </a:pPr>
            <a:r>
              <a:rPr lang="en-GB" sz="2000">
                <a:latin typeface="Calibri" charset="0"/>
                <a:ea typeface="Calibri" charset="0"/>
                <a:cs typeface="Calibri" charset="0"/>
              </a:rPr>
              <a:t>How gender-power relations play out in the process of data collection?</a:t>
            </a:r>
          </a:p>
          <a:p>
            <a:endParaRPr lang="en-GB" sz="2000">
              <a:latin typeface="Calibri" charset="0"/>
              <a:ea typeface="Calibri" charset="0"/>
              <a:cs typeface="Calibri" charset="0"/>
            </a:endParaRPr>
          </a:p>
        </p:txBody>
      </p:sp>
    </p:spTree>
    <p:extLst>
      <p:ext uri="{BB962C8B-B14F-4D97-AF65-F5344CB8AC3E}">
        <p14:creationId xmlns:p14="http://schemas.microsoft.com/office/powerpoint/2010/main" val="28299556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864973" y="115888"/>
            <a:ext cx="10445924" cy="1371600"/>
          </a:xfrm>
        </p:spPr>
        <p:txBody>
          <a:bodyPr/>
          <a:lstStyle/>
          <a:p>
            <a:r>
              <a:rPr lang="en-GB" sz="3600" dirty="0"/>
              <a:t>Some considerations to ensure reflexivity in research</a:t>
            </a:r>
          </a:p>
        </p:txBody>
      </p:sp>
      <p:sp>
        <p:nvSpPr>
          <p:cNvPr id="7171" name="Rectangle 3"/>
          <p:cNvSpPr>
            <a:spLocks noGrp="1" noChangeArrowheads="1"/>
          </p:cNvSpPr>
          <p:nvPr>
            <p:ph sz="quarter" idx="1"/>
          </p:nvPr>
        </p:nvSpPr>
        <p:spPr>
          <a:xfrm>
            <a:off x="486229" y="1676399"/>
            <a:ext cx="11098230" cy="5107459"/>
          </a:xfrm>
        </p:spPr>
        <p:txBody>
          <a:bodyPr>
            <a:normAutofit/>
          </a:bodyPr>
          <a:lstStyle/>
          <a:p>
            <a:pPr>
              <a:lnSpc>
                <a:spcPct val="90000"/>
              </a:lnSpc>
            </a:pPr>
            <a:r>
              <a:rPr lang="en-GB" sz="3000" dirty="0">
                <a:latin typeface="Calibri" charset="0"/>
                <a:ea typeface="Calibri" charset="0"/>
                <a:cs typeface="Calibri" charset="0"/>
              </a:rPr>
              <a:t>Researcher needs to find a balance between:</a:t>
            </a:r>
          </a:p>
          <a:p>
            <a:pPr>
              <a:lnSpc>
                <a:spcPct val="90000"/>
              </a:lnSpc>
              <a:buFont typeface="Wingdings" pitchFamily="2" charset="2"/>
              <a:buNone/>
            </a:pPr>
            <a:endParaRPr lang="en-GB" sz="4000" dirty="0">
              <a:latin typeface="Calibri" charset="0"/>
              <a:ea typeface="Calibri" charset="0"/>
              <a:cs typeface="Calibri" charset="0"/>
            </a:endParaRPr>
          </a:p>
          <a:p>
            <a:pPr algn="ctr">
              <a:lnSpc>
                <a:spcPct val="90000"/>
              </a:lnSpc>
              <a:buFont typeface="Wingdings" pitchFamily="2" charset="2"/>
              <a:buNone/>
            </a:pPr>
            <a:r>
              <a:rPr lang="en-GB" sz="2400" dirty="0">
                <a:latin typeface="Calibri" charset="0"/>
                <a:ea typeface="Calibri" charset="0"/>
                <a:cs typeface="Calibri" charset="0"/>
              </a:rPr>
              <a:t>Trying to suspend judgements, trying to be objective, record only what is observed</a:t>
            </a:r>
          </a:p>
          <a:p>
            <a:pPr algn="ctr">
              <a:lnSpc>
                <a:spcPct val="90000"/>
              </a:lnSpc>
              <a:buFont typeface="Wingdings" pitchFamily="2" charset="2"/>
              <a:buNone/>
            </a:pPr>
            <a:endParaRPr lang="en-GB" sz="2400" dirty="0">
              <a:latin typeface="Calibri" charset="0"/>
              <a:ea typeface="Calibri" charset="0"/>
              <a:cs typeface="Calibri" charset="0"/>
            </a:endParaRPr>
          </a:p>
          <a:p>
            <a:pPr algn="ctr">
              <a:lnSpc>
                <a:spcPct val="90000"/>
              </a:lnSpc>
              <a:buFont typeface="Wingdings" pitchFamily="2" charset="2"/>
              <a:buNone/>
            </a:pPr>
            <a:r>
              <a:rPr lang="en-GB" sz="2400" dirty="0">
                <a:latin typeface="Calibri" charset="0"/>
                <a:ea typeface="Calibri" charset="0"/>
                <a:cs typeface="Calibri" charset="0"/>
              </a:rPr>
              <a:t> </a:t>
            </a:r>
          </a:p>
          <a:p>
            <a:pPr algn="ctr">
              <a:lnSpc>
                <a:spcPct val="90000"/>
              </a:lnSpc>
              <a:buFont typeface="Wingdings" pitchFamily="2" charset="2"/>
              <a:buNone/>
            </a:pPr>
            <a:r>
              <a:rPr lang="en-GB" sz="2400" dirty="0">
                <a:latin typeface="Calibri" charset="0"/>
                <a:ea typeface="Calibri" charset="0"/>
                <a:cs typeface="Calibri" charset="0"/>
              </a:rPr>
              <a:t>Acknowledging that one’s own agenda, values, personal experiences, social background affect interpretation</a:t>
            </a:r>
          </a:p>
        </p:txBody>
      </p:sp>
      <p:sp>
        <p:nvSpPr>
          <p:cNvPr id="7174" name="AutoShape 6"/>
          <p:cNvSpPr>
            <a:spLocks noChangeArrowheads="1"/>
          </p:cNvSpPr>
          <p:nvPr/>
        </p:nvSpPr>
        <p:spPr bwMode="auto">
          <a:xfrm>
            <a:off x="5462060" y="3429000"/>
            <a:ext cx="865188" cy="649288"/>
          </a:xfrm>
          <a:prstGeom prst="upDownArrow">
            <a:avLst>
              <a:gd name="adj1" fmla="val 50000"/>
              <a:gd name="adj2" fmla="val 20000"/>
            </a:avLst>
          </a:prstGeom>
          <a:solidFill>
            <a:schemeClr val="accent1"/>
          </a:solidFill>
          <a:ln w="9525">
            <a:solidFill>
              <a:schemeClr val="tx1"/>
            </a:solidFill>
            <a:miter lim="800000"/>
            <a:headEnd/>
            <a:tailEnd/>
          </a:ln>
          <a:effectLst/>
        </p:spPr>
        <p:txBody>
          <a:bodyPr vert="eaVert" wrap="none" anchor="ctr"/>
          <a:lstStyle/>
          <a:p>
            <a:endParaRPr lang="en-GB">
              <a:solidFill>
                <a:prstClr val="black"/>
              </a:solidFill>
            </a:endParaRPr>
          </a:p>
        </p:txBody>
      </p:sp>
      <p:sp>
        <p:nvSpPr>
          <p:cNvPr id="2" name="Rectangle 1"/>
          <p:cNvSpPr/>
          <p:nvPr/>
        </p:nvSpPr>
        <p:spPr>
          <a:xfrm>
            <a:off x="607541" y="2683477"/>
            <a:ext cx="10857176" cy="260649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796789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6F30BFBC-CDB8-471B-A807-67EDA230C3B0}"/>
              </a:ext>
            </a:extLst>
          </p:cNvPr>
          <p:cNvGraphicFramePr>
            <a:graphicFrameLocks noGrp="1"/>
          </p:cNvGraphicFramePr>
          <p:nvPr>
            <p:extLst>
              <p:ext uri="{D42A27DB-BD31-4B8C-83A1-F6EECF244321}">
                <p14:modId xmlns:p14="http://schemas.microsoft.com/office/powerpoint/2010/main" val="603819866"/>
              </p:ext>
            </p:extLst>
          </p:nvPr>
        </p:nvGraphicFramePr>
        <p:xfrm>
          <a:off x="583994" y="591225"/>
          <a:ext cx="10905069" cy="5498404"/>
        </p:xfrm>
        <a:graphic>
          <a:graphicData uri="http://schemas.openxmlformats.org/drawingml/2006/table">
            <a:tbl>
              <a:tblPr firstRow="1" firstCol="1" bandRow="1">
                <a:tableStyleId>{5C22544A-7EE6-4342-B048-85BDC9FD1C3A}</a:tableStyleId>
              </a:tblPr>
              <a:tblGrid>
                <a:gridCol w="1964741">
                  <a:extLst>
                    <a:ext uri="{9D8B030D-6E8A-4147-A177-3AD203B41FA5}">
                      <a16:colId xmlns:a16="http://schemas.microsoft.com/office/drawing/2014/main" val="3008277529"/>
                    </a:ext>
                  </a:extLst>
                </a:gridCol>
                <a:gridCol w="2293485">
                  <a:extLst>
                    <a:ext uri="{9D8B030D-6E8A-4147-A177-3AD203B41FA5}">
                      <a16:colId xmlns:a16="http://schemas.microsoft.com/office/drawing/2014/main" val="3455299489"/>
                    </a:ext>
                  </a:extLst>
                </a:gridCol>
                <a:gridCol w="2238226">
                  <a:extLst>
                    <a:ext uri="{9D8B030D-6E8A-4147-A177-3AD203B41FA5}">
                      <a16:colId xmlns:a16="http://schemas.microsoft.com/office/drawing/2014/main" val="3103927963"/>
                    </a:ext>
                  </a:extLst>
                </a:gridCol>
                <a:gridCol w="2260830">
                  <a:extLst>
                    <a:ext uri="{9D8B030D-6E8A-4147-A177-3AD203B41FA5}">
                      <a16:colId xmlns:a16="http://schemas.microsoft.com/office/drawing/2014/main" val="2763728462"/>
                    </a:ext>
                  </a:extLst>
                </a:gridCol>
                <a:gridCol w="2147787">
                  <a:extLst>
                    <a:ext uri="{9D8B030D-6E8A-4147-A177-3AD203B41FA5}">
                      <a16:colId xmlns:a16="http://schemas.microsoft.com/office/drawing/2014/main" val="1450785870"/>
                    </a:ext>
                  </a:extLst>
                </a:gridCol>
              </a:tblGrid>
              <a:tr h="920402">
                <a:tc gridSpan="5">
                  <a:txBody>
                    <a:bodyPr/>
                    <a:lstStyle/>
                    <a:p>
                      <a:pPr algn="just">
                        <a:lnSpc>
                          <a:spcPct val="100000"/>
                        </a:lnSpc>
                        <a:spcBef>
                          <a:spcPts val="0"/>
                        </a:spcBef>
                        <a:spcAft>
                          <a:spcPts val="0"/>
                        </a:spcAft>
                      </a:pPr>
                      <a:r>
                        <a:rPr lang="en-AU" sz="1600" b="1" dirty="0">
                          <a:solidFill>
                            <a:schemeClr val="tx1"/>
                          </a:solidFill>
                          <a:effectLst/>
                        </a:rPr>
                        <a:t> </a:t>
                      </a:r>
                      <a:endParaRPr lang="en-GB" sz="1600" b="1" dirty="0">
                        <a:solidFill>
                          <a:schemeClr val="tx1"/>
                        </a:solidFill>
                        <a:effectLst/>
                      </a:endParaRPr>
                    </a:p>
                    <a:p>
                      <a:pPr algn="ctr">
                        <a:lnSpc>
                          <a:spcPct val="100000"/>
                        </a:lnSpc>
                        <a:spcBef>
                          <a:spcPts val="0"/>
                        </a:spcBef>
                        <a:spcAft>
                          <a:spcPts val="0"/>
                        </a:spcAft>
                      </a:pPr>
                      <a:r>
                        <a:rPr lang="en-AU" sz="1600" b="1" dirty="0">
                          <a:solidFill>
                            <a:schemeClr val="tx1"/>
                          </a:solidFill>
                          <a:effectLst/>
                        </a:rPr>
                        <a:t>Key strategies for rigour</a:t>
                      </a:r>
                      <a:endParaRPr lang="en-GB" sz="1600" b="1" dirty="0">
                        <a:solidFill>
                          <a:schemeClr val="tx1"/>
                        </a:solidFill>
                        <a:effectLst/>
                      </a:endParaRPr>
                    </a:p>
                    <a:p>
                      <a:pPr algn="just">
                        <a:lnSpc>
                          <a:spcPct val="100000"/>
                        </a:lnSpc>
                        <a:spcBef>
                          <a:spcPts val="0"/>
                        </a:spcBef>
                        <a:spcAft>
                          <a:spcPts val="0"/>
                        </a:spcAft>
                      </a:pPr>
                      <a:r>
                        <a:rPr lang="en-AU" sz="1600" b="1" dirty="0">
                          <a:solidFill>
                            <a:schemeClr val="tx1"/>
                          </a:solidFill>
                          <a:effectLst/>
                        </a:rPr>
                        <a:t> </a:t>
                      </a:r>
                      <a:endParaRPr lang="en-GB" sz="1600" b="1" dirty="0">
                        <a:solidFill>
                          <a:schemeClr val="tx1"/>
                        </a:solidFill>
                        <a:effectLst/>
                        <a:latin typeface="Times New Roman" panose="02020603050405020304" pitchFamily="18" charset="0"/>
                        <a:ea typeface="Times New Roman" panose="02020603050405020304" pitchFamily="18" charset="0"/>
                      </a:endParaRPr>
                    </a:p>
                  </a:txBody>
                  <a:tcPr marL="46728" marR="46728"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206963187"/>
                  </a:ext>
                </a:extLst>
              </a:tr>
              <a:tr h="920402">
                <a:tc rowSpan="2">
                  <a:txBody>
                    <a:bodyPr/>
                    <a:lstStyle/>
                    <a:p>
                      <a:pPr algn="just">
                        <a:lnSpc>
                          <a:spcPct val="100000"/>
                        </a:lnSpc>
                        <a:spcBef>
                          <a:spcPts val="0"/>
                        </a:spcBef>
                        <a:spcAft>
                          <a:spcPts val="0"/>
                        </a:spcAft>
                      </a:pPr>
                      <a:r>
                        <a:rPr lang="en-AU" sz="1600" b="1">
                          <a:solidFill>
                            <a:srgbClr val="7030A0"/>
                          </a:solidFill>
                          <a:effectLst/>
                        </a:rPr>
                        <a:t> </a:t>
                      </a:r>
                      <a:endParaRPr lang="en-GB" sz="1600" b="1">
                        <a:solidFill>
                          <a:srgbClr val="7030A0"/>
                        </a:solidFill>
                        <a:effectLst/>
                      </a:endParaRPr>
                    </a:p>
                    <a:p>
                      <a:pPr algn="just">
                        <a:lnSpc>
                          <a:spcPct val="100000"/>
                        </a:lnSpc>
                        <a:spcBef>
                          <a:spcPts val="0"/>
                        </a:spcBef>
                        <a:spcAft>
                          <a:spcPts val="0"/>
                        </a:spcAft>
                      </a:pPr>
                      <a:r>
                        <a:rPr lang="en-AU" sz="1600" b="1">
                          <a:solidFill>
                            <a:srgbClr val="7030A0"/>
                          </a:solidFill>
                          <a:effectLst/>
                        </a:rPr>
                        <a:t>Quantitative</a:t>
                      </a:r>
                      <a:endParaRPr lang="en-GB" sz="1600" b="1">
                        <a:solidFill>
                          <a:srgbClr val="7030A0"/>
                        </a:solidFill>
                        <a:effectLst/>
                        <a:latin typeface="Times New Roman" panose="02020603050405020304" pitchFamily="18" charset="0"/>
                        <a:ea typeface="Times New Roman" panose="02020603050405020304" pitchFamily="18" charset="0"/>
                      </a:endParaRPr>
                    </a:p>
                  </a:txBody>
                  <a:tcPr marL="46728" marR="46728" marT="0" marB="0"/>
                </a:tc>
                <a:tc gridSpan="4">
                  <a:txBody>
                    <a:bodyPr/>
                    <a:lstStyle/>
                    <a:p>
                      <a:pPr algn="just">
                        <a:lnSpc>
                          <a:spcPct val="100000"/>
                        </a:lnSpc>
                        <a:spcBef>
                          <a:spcPts val="0"/>
                        </a:spcBef>
                        <a:spcAft>
                          <a:spcPts val="0"/>
                        </a:spcAft>
                      </a:pPr>
                      <a:r>
                        <a:rPr lang="en-AU" sz="1600" b="1">
                          <a:solidFill>
                            <a:schemeClr val="tx1"/>
                          </a:solidFill>
                          <a:effectLst/>
                        </a:rPr>
                        <a:t> </a:t>
                      </a:r>
                      <a:endParaRPr lang="en-GB" sz="1600" b="1">
                        <a:solidFill>
                          <a:schemeClr val="tx1"/>
                        </a:solidFill>
                        <a:effectLst/>
                      </a:endParaRPr>
                    </a:p>
                    <a:p>
                      <a:pPr algn="ctr">
                        <a:lnSpc>
                          <a:spcPct val="100000"/>
                        </a:lnSpc>
                        <a:spcBef>
                          <a:spcPts val="0"/>
                        </a:spcBef>
                        <a:spcAft>
                          <a:spcPts val="0"/>
                        </a:spcAft>
                      </a:pPr>
                      <a:r>
                        <a:rPr lang="en-AU" sz="1600" b="1">
                          <a:solidFill>
                            <a:schemeClr val="tx1"/>
                          </a:solidFill>
                          <a:effectLst/>
                        </a:rPr>
                        <a:t>Qualitative</a:t>
                      </a:r>
                      <a:endParaRPr lang="en-GB" sz="1600" b="1">
                        <a:solidFill>
                          <a:schemeClr val="tx1"/>
                        </a:solidFill>
                        <a:effectLst/>
                      </a:endParaRPr>
                    </a:p>
                    <a:p>
                      <a:pPr algn="just">
                        <a:lnSpc>
                          <a:spcPct val="100000"/>
                        </a:lnSpc>
                        <a:spcBef>
                          <a:spcPts val="0"/>
                        </a:spcBef>
                        <a:spcAft>
                          <a:spcPts val="0"/>
                        </a:spcAft>
                      </a:pPr>
                      <a:r>
                        <a:rPr lang="en-AU" sz="1600" b="1">
                          <a:solidFill>
                            <a:schemeClr val="tx1"/>
                          </a:solidFill>
                          <a:effectLst/>
                        </a:rPr>
                        <a:t> </a:t>
                      </a:r>
                      <a:endParaRPr lang="en-GB" sz="1600" b="1">
                        <a:solidFill>
                          <a:schemeClr val="tx1"/>
                        </a:solidFill>
                        <a:effectLst/>
                        <a:latin typeface="Times New Roman" panose="02020603050405020304" pitchFamily="18" charset="0"/>
                        <a:ea typeface="Times New Roman" panose="02020603050405020304" pitchFamily="18" charset="0"/>
                      </a:endParaRPr>
                    </a:p>
                  </a:txBody>
                  <a:tcPr marL="46728" marR="46728"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152546765"/>
                  </a:ext>
                </a:extLst>
              </a:tr>
              <a:tr h="220810">
                <a:tc vMerge="1">
                  <a:txBody>
                    <a:bodyPr/>
                    <a:lstStyle/>
                    <a:p>
                      <a:endParaRPr lang="en-GB"/>
                    </a:p>
                  </a:txBody>
                  <a:tcPr/>
                </a:tc>
                <a:tc>
                  <a:txBody>
                    <a:bodyPr/>
                    <a:lstStyle/>
                    <a:p>
                      <a:pPr algn="just">
                        <a:lnSpc>
                          <a:spcPct val="100000"/>
                        </a:lnSpc>
                        <a:spcBef>
                          <a:spcPts val="0"/>
                        </a:spcBef>
                        <a:spcAft>
                          <a:spcPts val="0"/>
                        </a:spcAft>
                      </a:pPr>
                      <a:r>
                        <a:rPr lang="en-AU" sz="1600" b="1">
                          <a:solidFill>
                            <a:schemeClr val="tx1"/>
                          </a:solidFill>
                          <a:effectLst/>
                        </a:rPr>
                        <a:t>Guba and Lincoln (1985)</a:t>
                      </a:r>
                      <a:endParaRPr lang="en-GB" sz="1600" b="1">
                        <a:solidFill>
                          <a:schemeClr val="tx1"/>
                        </a:solidFill>
                        <a:effectLst/>
                        <a:latin typeface="Times New Roman" panose="02020603050405020304" pitchFamily="18" charset="0"/>
                        <a:ea typeface="Times New Roman" panose="02020603050405020304" pitchFamily="18" charset="0"/>
                      </a:endParaRPr>
                    </a:p>
                  </a:txBody>
                  <a:tcPr marL="46728" marR="46728" marT="0" marB="0"/>
                </a:tc>
                <a:tc>
                  <a:txBody>
                    <a:bodyPr/>
                    <a:lstStyle/>
                    <a:p>
                      <a:pPr algn="just">
                        <a:lnSpc>
                          <a:spcPct val="100000"/>
                        </a:lnSpc>
                        <a:spcBef>
                          <a:spcPts val="0"/>
                        </a:spcBef>
                        <a:spcAft>
                          <a:spcPts val="0"/>
                        </a:spcAft>
                      </a:pPr>
                      <a:r>
                        <a:rPr lang="en-AU" sz="1600" b="1">
                          <a:solidFill>
                            <a:schemeClr val="tx1"/>
                          </a:solidFill>
                          <a:effectLst/>
                        </a:rPr>
                        <a:t>Sandelowski (1986)</a:t>
                      </a:r>
                      <a:endParaRPr lang="en-GB" sz="1600" b="1">
                        <a:solidFill>
                          <a:schemeClr val="tx1"/>
                        </a:solidFill>
                        <a:effectLst/>
                        <a:latin typeface="Times New Roman" panose="02020603050405020304" pitchFamily="18" charset="0"/>
                        <a:ea typeface="Times New Roman" panose="02020603050405020304" pitchFamily="18" charset="0"/>
                      </a:endParaRPr>
                    </a:p>
                  </a:txBody>
                  <a:tcPr marL="46728" marR="46728" marT="0" marB="0"/>
                </a:tc>
                <a:tc>
                  <a:txBody>
                    <a:bodyPr/>
                    <a:lstStyle/>
                    <a:p>
                      <a:pPr algn="just">
                        <a:lnSpc>
                          <a:spcPct val="100000"/>
                        </a:lnSpc>
                        <a:spcBef>
                          <a:spcPts val="0"/>
                        </a:spcBef>
                        <a:spcAft>
                          <a:spcPts val="0"/>
                        </a:spcAft>
                      </a:pPr>
                      <a:r>
                        <a:rPr lang="en-AU" sz="1600" b="1">
                          <a:solidFill>
                            <a:schemeClr val="tx1"/>
                          </a:solidFill>
                          <a:effectLst/>
                        </a:rPr>
                        <a:t>Lincoln (1995)</a:t>
                      </a:r>
                      <a:endParaRPr lang="en-GB" sz="1600" b="1">
                        <a:solidFill>
                          <a:schemeClr val="tx1"/>
                        </a:solidFill>
                        <a:effectLst/>
                        <a:latin typeface="Times New Roman" panose="02020603050405020304" pitchFamily="18" charset="0"/>
                        <a:ea typeface="Times New Roman" panose="02020603050405020304" pitchFamily="18" charset="0"/>
                      </a:endParaRPr>
                    </a:p>
                  </a:txBody>
                  <a:tcPr marL="46728" marR="46728" marT="0" marB="0"/>
                </a:tc>
                <a:tc>
                  <a:txBody>
                    <a:bodyPr/>
                    <a:lstStyle/>
                    <a:p>
                      <a:pPr algn="just">
                        <a:lnSpc>
                          <a:spcPct val="100000"/>
                        </a:lnSpc>
                        <a:spcBef>
                          <a:spcPts val="0"/>
                        </a:spcBef>
                        <a:spcAft>
                          <a:spcPts val="0"/>
                        </a:spcAft>
                      </a:pPr>
                      <a:r>
                        <a:rPr lang="en-AU" sz="1600" b="1">
                          <a:solidFill>
                            <a:schemeClr val="tx1"/>
                          </a:solidFill>
                          <a:effectLst/>
                        </a:rPr>
                        <a:t>Creswell (2007)</a:t>
                      </a:r>
                      <a:endParaRPr lang="en-GB" sz="1600" b="1">
                        <a:solidFill>
                          <a:schemeClr val="tx1"/>
                        </a:solidFill>
                        <a:effectLst/>
                        <a:latin typeface="Times New Roman" panose="02020603050405020304" pitchFamily="18" charset="0"/>
                        <a:ea typeface="Times New Roman" panose="02020603050405020304" pitchFamily="18" charset="0"/>
                      </a:endParaRPr>
                    </a:p>
                  </a:txBody>
                  <a:tcPr marL="46728" marR="46728" marT="0" marB="0"/>
                </a:tc>
                <a:extLst>
                  <a:ext uri="{0D108BD9-81ED-4DB2-BD59-A6C34878D82A}">
                    <a16:rowId xmlns:a16="http://schemas.microsoft.com/office/drawing/2014/main" val="2426776032"/>
                  </a:ext>
                </a:extLst>
              </a:tr>
              <a:tr h="220810">
                <a:tc>
                  <a:txBody>
                    <a:bodyPr/>
                    <a:lstStyle/>
                    <a:p>
                      <a:pPr algn="just">
                        <a:lnSpc>
                          <a:spcPct val="100000"/>
                        </a:lnSpc>
                        <a:spcBef>
                          <a:spcPts val="0"/>
                        </a:spcBef>
                        <a:spcAft>
                          <a:spcPts val="0"/>
                        </a:spcAft>
                      </a:pPr>
                      <a:r>
                        <a:rPr lang="en-AU" sz="1600" b="1">
                          <a:solidFill>
                            <a:srgbClr val="7030A0"/>
                          </a:solidFill>
                          <a:effectLst/>
                        </a:rPr>
                        <a:t>Internal validity </a:t>
                      </a:r>
                      <a:endParaRPr lang="en-GB" sz="1600" b="1">
                        <a:solidFill>
                          <a:srgbClr val="7030A0"/>
                        </a:solidFill>
                        <a:effectLst/>
                        <a:latin typeface="Times New Roman" panose="02020603050405020304" pitchFamily="18" charset="0"/>
                        <a:ea typeface="Times New Roman" panose="02020603050405020304" pitchFamily="18" charset="0"/>
                      </a:endParaRPr>
                    </a:p>
                  </a:txBody>
                  <a:tcPr marL="46728" marR="46728" marT="0" marB="0"/>
                </a:tc>
                <a:tc>
                  <a:txBody>
                    <a:bodyPr/>
                    <a:lstStyle/>
                    <a:p>
                      <a:pPr algn="just">
                        <a:lnSpc>
                          <a:spcPct val="100000"/>
                        </a:lnSpc>
                        <a:spcBef>
                          <a:spcPts val="0"/>
                        </a:spcBef>
                        <a:spcAft>
                          <a:spcPts val="0"/>
                        </a:spcAft>
                      </a:pPr>
                      <a:r>
                        <a:rPr lang="en-AU" sz="1600" b="1">
                          <a:solidFill>
                            <a:schemeClr val="tx1"/>
                          </a:solidFill>
                          <a:effectLst/>
                        </a:rPr>
                        <a:t>Credibility </a:t>
                      </a:r>
                      <a:endParaRPr lang="en-GB" sz="1600" b="1">
                        <a:solidFill>
                          <a:schemeClr val="tx1"/>
                        </a:solidFill>
                        <a:effectLst/>
                        <a:latin typeface="Times New Roman" panose="02020603050405020304" pitchFamily="18" charset="0"/>
                        <a:ea typeface="Times New Roman" panose="02020603050405020304" pitchFamily="18" charset="0"/>
                      </a:endParaRPr>
                    </a:p>
                  </a:txBody>
                  <a:tcPr marL="46728" marR="46728" marT="0" marB="0"/>
                </a:tc>
                <a:tc>
                  <a:txBody>
                    <a:bodyPr/>
                    <a:lstStyle/>
                    <a:p>
                      <a:pPr algn="just">
                        <a:lnSpc>
                          <a:spcPct val="100000"/>
                        </a:lnSpc>
                        <a:spcBef>
                          <a:spcPts val="0"/>
                        </a:spcBef>
                        <a:spcAft>
                          <a:spcPts val="0"/>
                        </a:spcAft>
                      </a:pPr>
                      <a:r>
                        <a:rPr lang="en-AU" sz="1600" b="1">
                          <a:solidFill>
                            <a:schemeClr val="tx1"/>
                          </a:solidFill>
                          <a:effectLst/>
                        </a:rPr>
                        <a:t>Truth value</a:t>
                      </a:r>
                      <a:endParaRPr lang="en-GB" sz="1600" b="1">
                        <a:solidFill>
                          <a:schemeClr val="tx1"/>
                        </a:solidFill>
                        <a:effectLst/>
                        <a:latin typeface="Times New Roman" panose="02020603050405020304" pitchFamily="18" charset="0"/>
                        <a:ea typeface="Times New Roman" panose="02020603050405020304" pitchFamily="18" charset="0"/>
                      </a:endParaRPr>
                    </a:p>
                  </a:txBody>
                  <a:tcPr marL="46728" marR="46728" marT="0" marB="0"/>
                </a:tc>
                <a:tc rowSpan="4">
                  <a:txBody>
                    <a:bodyPr/>
                    <a:lstStyle/>
                    <a:p>
                      <a:pPr algn="just">
                        <a:lnSpc>
                          <a:spcPct val="100000"/>
                        </a:lnSpc>
                        <a:spcBef>
                          <a:spcPts val="0"/>
                        </a:spcBef>
                        <a:spcAft>
                          <a:spcPts val="0"/>
                        </a:spcAft>
                      </a:pPr>
                      <a:r>
                        <a:rPr lang="en-AU" sz="1600" b="1">
                          <a:solidFill>
                            <a:schemeClr val="tx1"/>
                          </a:solidFill>
                          <a:effectLst/>
                        </a:rPr>
                        <a:t> </a:t>
                      </a:r>
                      <a:endParaRPr lang="en-GB" sz="1600" b="1">
                        <a:solidFill>
                          <a:schemeClr val="tx1"/>
                        </a:solidFill>
                        <a:effectLst/>
                        <a:latin typeface="Times New Roman" panose="02020603050405020304" pitchFamily="18" charset="0"/>
                        <a:ea typeface="Times New Roman" panose="02020603050405020304" pitchFamily="18" charset="0"/>
                      </a:endParaRPr>
                    </a:p>
                  </a:txBody>
                  <a:tcPr marL="46728" marR="46728" marT="0" marB="0"/>
                </a:tc>
                <a:tc rowSpan="4">
                  <a:txBody>
                    <a:bodyPr/>
                    <a:lstStyle/>
                    <a:p>
                      <a:pPr algn="just">
                        <a:lnSpc>
                          <a:spcPct val="100000"/>
                        </a:lnSpc>
                        <a:spcBef>
                          <a:spcPts val="0"/>
                        </a:spcBef>
                        <a:spcAft>
                          <a:spcPts val="0"/>
                        </a:spcAft>
                      </a:pPr>
                      <a:r>
                        <a:rPr lang="en-AU" sz="1600" b="1">
                          <a:solidFill>
                            <a:schemeClr val="tx1"/>
                          </a:solidFill>
                          <a:effectLst/>
                        </a:rPr>
                        <a:t> </a:t>
                      </a:r>
                      <a:endParaRPr lang="en-GB" sz="1600" b="1">
                        <a:solidFill>
                          <a:schemeClr val="tx1"/>
                        </a:solidFill>
                        <a:effectLst/>
                        <a:latin typeface="Times New Roman" panose="02020603050405020304" pitchFamily="18" charset="0"/>
                        <a:ea typeface="Times New Roman" panose="02020603050405020304" pitchFamily="18" charset="0"/>
                      </a:endParaRPr>
                    </a:p>
                  </a:txBody>
                  <a:tcPr marL="46728" marR="46728" marT="0" marB="0"/>
                </a:tc>
                <a:extLst>
                  <a:ext uri="{0D108BD9-81ED-4DB2-BD59-A6C34878D82A}">
                    <a16:rowId xmlns:a16="http://schemas.microsoft.com/office/drawing/2014/main" val="1803307662"/>
                  </a:ext>
                </a:extLst>
              </a:tr>
              <a:tr h="220810">
                <a:tc>
                  <a:txBody>
                    <a:bodyPr/>
                    <a:lstStyle/>
                    <a:p>
                      <a:pPr algn="just">
                        <a:lnSpc>
                          <a:spcPct val="100000"/>
                        </a:lnSpc>
                        <a:spcBef>
                          <a:spcPts val="0"/>
                        </a:spcBef>
                        <a:spcAft>
                          <a:spcPts val="0"/>
                        </a:spcAft>
                      </a:pPr>
                      <a:r>
                        <a:rPr lang="en-AU" sz="1600" b="1">
                          <a:solidFill>
                            <a:srgbClr val="7030A0"/>
                          </a:solidFill>
                          <a:effectLst/>
                        </a:rPr>
                        <a:t>Reliability </a:t>
                      </a:r>
                      <a:endParaRPr lang="en-GB" sz="1600" b="1">
                        <a:solidFill>
                          <a:srgbClr val="7030A0"/>
                        </a:solidFill>
                        <a:effectLst/>
                        <a:latin typeface="Times New Roman" panose="02020603050405020304" pitchFamily="18" charset="0"/>
                        <a:ea typeface="Times New Roman" panose="02020603050405020304" pitchFamily="18" charset="0"/>
                      </a:endParaRPr>
                    </a:p>
                  </a:txBody>
                  <a:tcPr marL="46728" marR="46728" marT="0" marB="0"/>
                </a:tc>
                <a:tc>
                  <a:txBody>
                    <a:bodyPr/>
                    <a:lstStyle/>
                    <a:p>
                      <a:pPr algn="just">
                        <a:lnSpc>
                          <a:spcPct val="100000"/>
                        </a:lnSpc>
                        <a:spcBef>
                          <a:spcPts val="0"/>
                        </a:spcBef>
                        <a:spcAft>
                          <a:spcPts val="0"/>
                        </a:spcAft>
                      </a:pPr>
                      <a:r>
                        <a:rPr lang="en-AU" sz="1600" b="1">
                          <a:solidFill>
                            <a:schemeClr val="tx1"/>
                          </a:solidFill>
                          <a:effectLst/>
                        </a:rPr>
                        <a:t>Dependability </a:t>
                      </a:r>
                      <a:endParaRPr lang="en-GB" sz="1600" b="1">
                        <a:solidFill>
                          <a:schemeClr val="tx1"/>
                        </a:solidFill>
                        <a:effectLst/>
                        <a:latin typeface="Times New Roman" panose="02020603050405020304" pitchFamily="18" charset="0"/>
                        <a:ea typeface="Times New Roman" panose="02020603050405020304" pitchFamily="18" charset="0"/>
                      </a:endParaRPr>
                    </a:p>
                  </a:txBody>
                  <a:tcPr marL="46728" marR="46728" marT="0" marB="0"/>
                </a:tc>
                <a:tc>
                  <a:txBody>
                    <a:bodyPr/>
                    <a:lstStyle/>
                    <a:p>
                      <a:pPr algn="just">
                        <a:lnSpc>
                          <a:spcPct val="100000"/>
                        </a:lnSpc>
                        <a:spcBef>
                          <a:spcPts val="0"/>
                        </a:spcBef>
                        <a:spcAft>
                          <a:spcPts val="0"/>
                        </a:spcAft>
                      </a:pPr>
                      <a:r>
                        <a:rPr lang="en-AU" sz="1600" b="1">
                          <a:solidFill>
                            <a:schemeClr val="tx1"/>
                          </a:solidFill>
                          <a:effectLst/>
                        </a:rPr>
                        <a:t>Applicability</a:t>
                      </a:r>
                      <a:endParaRPr lang="en-GB" sz="1600" b="1">
                        <a:solidFill>
                          <a:schemeClr val="tx1"/>
                        </a:solidFill>
                        <a:effectLst/>
                        <a:latin typeface="Times New Roman" panose="02020603050405020304" pitchFamily="18" charset="0"/>
                        <a:ea typeface="Times New Roman" panose="02020603050405020304" pitchFamily="18" charset="0"/>
                      </a:endParaRPr>
                    </a:p>
                  </a:txBody>
                  <a:tcPr marL="46728" marR="46728" marT="0" marB="0"/>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3958119359"/>
                  </a:ext>
                </a:extLst>
              </a:tr>
              <a:tr h="220810">
                <a:tc>
                  <a:txBody>
                    <a:bodyPr/>
                    <a:lstStyle/>
                    <a:p>
                      <a:pPr algn="just">
                        <a:lnSpc>
                          <a:spcPct val="100000"/>
                        </a:lnSpc>
                        <a:spcBef>
                          <a:spcPts val="0"/>
                        </a:spcBef>
                        <a:spcAft>
                          <a:spcPts val="0"/>
                        </a:spcAft>
                      </a:pPr>
                      <a:r>
                        <a:rPr lang="en-AU" sz="1600" b="1">
                          <a:solidFill>
                            <a:srgbClr val="7030A0"/>
                          </a:solidFill>
                          <a:effectLst/>
                        </a:rPr>
                        <a:t>Objectivity </a:t>
                      </a:r>
                      <a:endParaRPr lang="en-GB" sz="1600" b="1">
                        <a:solidFill>
                          <a:srgbClr val="7030A0"/>
                        </a:solidFill>
                        <a:effectLst/>
                        <a:latin typeface="Times New Roman" panose="02020603050405020304" pitchFamily="18" charset="0"/>
                        <a:ea typeface="Times New Roman" panose="02020603050405020304" pitchFamily="18" charset="0"/>
                      </a:endParaRPr>
                    </a:p>
                  </a:txBody>
                  <a:tcPr marL="46728" marR="46728" marT="0" marB="0"/>
                </a:tc>
                <a:tc>
                  <a:txBody>
                    <a:bodyPr/>
                    <a:lstStyle/>
                    <a:p>
                      <a:pPr algn="just">
                        <a:lnSpc>
                          <a:spcPct val="100000"/>
                        </a:lnSpc>
                        <a:spcBef>
                          <a:spcPts val="0"/>
                        </a:spcBef>
                        <a:spcAft>
                          <a:spcPts val="0"/>
                        </a:spcAft>
                      </a:pPr>
                      <a:r>
                        <a:rPr lang="en-AU" sz="1600" b="1">
                          <a:solidFill>
                            <a:schemeClr val="tx1"/>
                          </a:solidFill>
                          <a:effectLst/>
                        </a:rPr>
                        <a:t>Confirmability </a:t>
                      </a:r>
                      <a:endParaRPr lang="en-GB" sz="1600" b="1">
                        <a:solidFill>
                          <a:schemeClr val="tx1"/>
                        </a:solidFill>
                        <a:effectLst/>
                        <a:latin typeface="Times New Roman" panose="02020603050405020304" pitchFamily="18" charset="0"/>
                        <a:ea typeface="Times New Roman" panose="02020603050405020304" pitchFamily="18" charset="0"/>
                      </a:endParaRPr>
                    </a:p>
                  </a:txBody>
                  <a:tcPr marL="46728" marR="46728" marT="0" marB="0"/>
                </a:tc>
                <a:tc>
                  <a:txBody>
                    <a:bodyPr/>
                    <a:lstStyle/>
                    <a:p>
                      <a:pPr algn="just">
                        <a:lnSpc>
                          <a:spcPct val="100000"/>
                        </a:lnSpc>
                        <a:spcBef>
                          <a:spcPts val="0"/>
                        </a:spcBef>
                        <a:spcAft>
                          <a:spcPts val="0"/>
                        </a:spcAft>
                      </a:pPr>
                      <a:r>
                        <a:rPr lang="en-AU" sz="1600" b="1">
                          <a:solidFill>
                            <a:schemeClr val="tx1"/>
                          </a:solidFill>
                          <a:effectLst/>
                        </a:rPr>
                        <a:t>Consistency</a:t>
                      </a:r>
                      <a:endParaRPr lang="en-GB" sz="1600" b="1">
                        <a:solidFill>
                          <a:schemeClr val="tx1"/>
                        </a:solidFill>
                        <a:effectLst/>
                        <a:latin typeface="Times New Roman" panose="02020603050405020304" pitchFamily="18" charset="0"/>
                        <a:ea typeface="Times New Roman" panose="02020603050405020304" pitchFamily="18" charset="0"/>
                      </a:endParaRPr>
                    </a:p>
                  </a:txBody>
                  <a:tcPr marL="46728" marR="46728" marT="0" marB="0"/>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2875605873"/>
                  </a:ext>
                </a:extLst>
              </a:tr>
              <a:tr h="220810">
                <a:tc>
                  <a:txBody>
                    <a:bodyPr/>
                    <a:lstStyle/>
                    <a:p>
                      <a:pPr algn="just">
                        <a:lnSpc>
                          <a:spcPct val="100000"/>
                        </a:lnSpc>
                        <a:spcBef>
                          <a:spcPts val="0"/>
                        </a:spcBef>
                        <a:spcAft>
                          <a:spcPts val="0"/>
                        </a:spcAft>
                      </a:pPr>
                      <a:r>
                        <a:rPr lang="en-AU" sz="1600" b="1" dirty="0">
                          <a:solidFill>
                            <a:srgbClr val="7030A0"/>
                          </a:solidFill>
                          <a:effectLst/>
                        </a:rPr>
                        <a:t>Generalisability</a:t>
                      </a:r>
                      <a:endParaRPr lang="en-GB" sz="1600" b="1" dirty="0">
                        <a:solidFill>
                          <a:srgbClr val="7030A0"/>
                        </a:solidFill>
                        <a:effectLst/>
                        <a:latin typeface="Times New Roman" panose="02020603050405020304" pitchFamily="18" charset="0"/>
                        <a:ea typeface="Times New Roman" panose="02020603050405020304" pitchFamily="18" charset="0"/>
                      </a:endParaRPr>
                    </a:p>
                  </a:txBody>
                  <a:tcPr marL="46728" marR="46728" marT="0" marB="0"/>
                </a:tc>
                <a:tc>
                  <a:txBody>
                    <a:bodyPr/>
                    <a:lstStyle/>
                    <a:p>
                      <a:pPr algn="just">
                        <a:lnSpc>
                          <a:spcPct val="100000"/>
                        </a:lnSpc>
                        <a:spcBef>
                          <a:spcPts val="0"/>
                        </a:spcBef>
                        <a:spcAft>
                          <a:spcPts val="0"/>
                        </a:spcAft>
                      </a:pPr>
                      <a:r>
                        <a:rPr lang="en-AU" sz="1600" b="1">
                          <a:solidFill>
                            <a:schemeClr val="tx1"/>
                          </a:solidFill>
                          <a:effectLst/>
                        </a:rPr>
                        <a:t>Transferability</a:t>
                      </a:r>
                      <a:endParaRPr lang="en-GB" sz="1600" b="1">
                        <a:solidFill>
                          <a:schemeClr val="tx1"/>
                        </a:solidFill>
                        <a:effectLst/>
                        <a:latin typeface="Times New Roman" panose="02020603050405020304" pitchFamily="18" charset="0"/>
                        <a:ea typeface="Times New Roman" panose="02020603050405020304" pitchFamily="18" charset="0"/>
                      </a:endParaRPr>
                    </a:p>
                  </a:txBody>
                  <a:tcPr marL="46728" marR="46728" marT="0" marB="0"/>
                </a:tc>
                <a:tc>
                  <a:txBody>
                    <a:bodyPr/>
                    <a:lstStyle/>
                    <a:p>
                      <a:pPr algn="just">
                        <a:lnSpc>
                          <a:spcPct val="100000"/>
                        </a:lnSpc>
                        <a:spcBef>
                          <a:spcPts val="0"/>
                        </a:spcBef>
                        <a:spcAft>
                          <a:spcPts val="0"/>
                        </a:spcAft>
                      </a:pPr>
                      <a:r>
                        <a:rPr lang="en-AU" sz="1600" b="1">
                          <a:solidFill>
                            <a:schemeClr val="tx1"/>
                          </a:solidFill>
                          <a:effectLst/>
                        </a:rPr>
                        <a:t>Neutrality</a:t>
                      </a:r>
                      <a:endParaRPr lang="en-GB" sz="1600" b="1">
                        <a:solidFill>
                          <a:schemeClr val="tx1"/>
                        </a:solidFill>
                        <a:effectLst/>
                        <a:latin typeface="Times New Roman" panose="02020603050405020304" pitchFamily="18" charset="0"/>
                        <a:ea typeface="Times New Roman" panose="02020603050405020304" pitchFamily="18" charset="0"/>
                      </a:endParaRPr>
                    </a:p>
                  </a:txBody>
                  <a:tcPr marL="46728" marR="46728" marT="0" marB="0"/>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2024242431"/>
                  </a:ext>
                </a:extLst>
              </a:tr>
              <a:tr h="220810">
                <a:tc rowSpan="9" gridSpan="2">
                  <a:txBody>
                    <a:bodyPr/>
                    <a:lstStyle/>
                    <a:p>
                      <a:pPr algn="just">
                        <a:lnSpc>
                          <a:spcPct val="100000"/>
                        </a:lnSpc>
                        <a:spcBef>
                          <a:spcPts val="0"/>
                        </a:spcBef>
                        <a:spcAft>
                          <a:spcPts val="0"/>
                        </a:spcAft>
                      </a:pPr>
                      <a:r>
                        <a:rPr lang="en-AU" sz="1600" b="1" dirty="0">
                          <a:solidFill>
                            <a:schemeClr val="tx1"/>
                          </a:solidFill>
                          <a:effectLst/>
                        </a:rPr>
                        <a:t> </a:t>
                      </a:r>
                    </a:p>
                    <a:p>
                      <a:pPr algn="just">
                        <a:lnSpc>
                          <a:spcPct val="100000"/>
                        </a:lnSpc>
                        <a:spcBef>
                          <a:spcPts val="0"/>
                        </a:spcBef>
                        <a:spcAft>
                          <a:spcPts val="0"/>
                        </a:spcAft>
                      </a:pPr>
                      <a:r>
                        <a:rPr lang="en-AU" sz="1600" b="1" dirty="0">
                          <a:solidFill>
                            <a:schemeClr val="tx1"/>
                          </a:solidFill>
                          <a:effectLst/>
                        </a:rPr>
                        <a:t> </a:t>
                      </a:r>
                    </a:p>
                    <a:p>
                      <a:pPr algn="just">
                        <a:lnSpc>
                          <a:spcPct val="100000"/>
                        </a:lnSpc>
                        <a:spcBef>
                          <a:spcPts val="0"/>
                        </a:spcBef>
                        <a:spcAft>
                          <a:spcPts val="0"/>
                        </a:spcAft>
                      </a:pPr>
                      <a:r>
                        <a:rPr lang="en-AU" sz="1600" b="1" dirty="0">
                          <a:solidFill>
                            <a:schemeClr val="tx1"/>
                          </a:solidFill>
                          <a:effectLst/>
                        </a:rPr>
                        <a:t> </a:t>
                      </a:r>
                    </a:p>
                    <a:p>
                      <a:pPr algn="just">
                        <a:lnSpc>
                          <a:spcPct val="100000"/>
                        </a:lnSpc>
                        <a:spcBef>
                          <a:spcPts val="0"/>
                        </a:spcBef>
                        <a:spcAft>
                          <a:spcPts val="0"/>
                        </a:spcAft>
                      </a:pPr>
                      <a:r>
                        <a:rPr lang="en-AU" sz="1600" b="1" dirty="0">
                          <a:solidFill>
                            <a:schemeClr val="tx1"/>
                          </a:solidFill>
                          <a:effectLst/>
                        </a:rPr>
                        <a:t> </a:t>
                      </a:r>
                      <a:endParaRPr lang="en-GB" sz="1600" b="1" dirty="0">
                        <a:solidFill>
                          <a:schemeClr val="tx1"/>
                        </a:solidFill>
                        <a:effectLst/>
                        <a:latin typeface="Times New Roman" panose="02020603050405020304" pitchFamily="18" charset="0"/>
                      </a:endParaRPr>
                    </a:p>
                  </a:txBody>
                  <a:tcPr marL="46728" marR="46728" marT="0" marB="0"/>
                </a:tc>
                <a:tc rowSpan="9" hMerge="1">
                  <a:txBody>
                    <a:bodyPr/>
                    <a:lstStyle/>
                    <a:p>
                      <a:endParaRPr lang="en-GB"/>
                    </a:p>
                  </a:txBody>
                  <a:tcPr/>
                </a:tc>
                <a:tc rowSpan="9">
                  <a:txBody>
                    <a:bodyPr/>
                    <a:lstStyle/>
                    <a:p>
                      <a:pPr algn="just">
                        <a:lnSpc>
                          <a:spcPct val="100000"/>
                        </a:lnSpc>
                        <a:spcBef>
                          <a:spcPts val="0"/>
                        </a:spcBef>
                        <a:spcAft>
                          <a:spcPts val="0"/>
                        </a:spcAft>
                      </a:pPr>
                      <a:r>
                        <a:rPr lang="en-AU" sz="1600" b="1" dirty="0">
                          <a:solidFill>
                            <a:schemeClr val="tx1"/>
                          </a:solidFill>
                          <a:effectLst/>
                        </a:rPr>
                        <a:t> </a:t>
                      </a:r>
                    </a:p>
                    <a:p>
                      <a:pPr algn="just">
                        <a:lnSpc>
                          <a:spcPct val="100000"/>
                        </a:lnSpc>
                        <a:spcBef>
                          <a:spcPts val="0"/>
                        </a:spcBef>
                        <a:spcAft>
                          <a:spcPts val="0"/>
                        </a:spcAft>
                      </a:pPr>
                      <a:r>
                        <a:rPr lang="en-AU" sz="1600" b="1" dirty="0">
                          <a:solidFill>
                            <a:schemeClr val="tx1"/>
                          </a:solidFill>
                          <a:effectLst/>
                        </a:rPr>
                        <a:t> </a:t>
                      </a:r>
                    </a:p>
                    <a:p>
                      <a:pPr algn="just">
                        <a:lnSpc>
                          <a:spcPct val="100000"/>
                        </a:lnSpc>
                        <a:spcBef>
                          <a:spcPts val="0"/>
                        </a:spcBef>
                        <a:spcAft>
                          <a:spcPts val="0"/>
                        </a:spcAft>
                      </a:pPr>
                      <a:r>
                        <a:rPr lang="en-AU" sz="1600" b="1" dirty="0">
                          <a:solidFill>
                            <a:schemeClr val="tx1"/>
                          </a:solidFill>
                          <a:effectLst/>
                        </a:rPr>
                        <a:t> </a:t>
                      </a:r>
                    </a:p>
                    <a:p>
                      <a:pPr algn="just">
                        <a:lnSpc>
                          <a:spcPct val="100000"/>
                        </a:lnSpc>
                        <a:spcBef>
                          <a:spcPts val="0"/>
                        </a:spcBef>
                        <a:spcAft>
                          <a:spcPts val="0"/>
                        </a:spcAft>
                      </a:pPr>
                      <a:r>
                        <a:rPr lang="en-AU" sz="1600" b="1" dirty="0">
                          <a:solidFill>
                            <a:schemeClr val="tx1"/>
                          </a:solidFill>
                          <a:effectLst/>
                        </a:rPr>
                        <a:t> </a:t>
                      </a:r>
                    </a:p>
                    <a:p>
                      <a:pPr algn="just">
                        <a:lnSpc>
                          <a:spcPct val="100000"/>
                        </a:lnSpc>
                        <a:spcBef>
                          <a:spcPts val="0"/>
                        </a:spcBef>
                        <a:spcAft>
                          <a:spcPts val="0"/>
                        </a:spcAft>
                      </a:pPr>
                      <a:r>
                        <a:rPr lang="en-AU" sz="1600" b="1" dirty="0">
                          <a:solidFill>
                            <a:schemeClr val="tx1"/>
                          </a:solidFill>
                          <a:effectLst/>
                        </a:rPr>
                        <a:t> </a:t>
                      </a:r>
                    </a:p>
                    <a:p>
                      <a:pPr algn="just">
                        <a:lnSpc>
                          <a:spcPct val="100000"/>
                        </a:lnSpc>
                        <a:spcBef>
                          <a:spcPts val="0"/>
                        </a:spcBef>
                        <a:spcAft>
                          <a:spcPts val="0"/>
                        </a:spcAft>
                      </a:pPr>
                      <a:r>
                        <a:rPr lang="en-AU" sz="1600" b="1" dirty="0">
                          <a:solidFill>
                            <a:schemeClr val="tx1"/>
                          </a:solidFill>
                          <a:effectLst/>
                        </a:rPr>
                        <a:t> </a:t>
                      </a:r>
                    </a:p>
                    <a:p>
                      <a:pPr algn="just">
                        <a:lnSpc>
                          <a:spcPct val="100000"/>
                        </a:lnSpc>
                        <a:spcBef>
                          <a:spcPts val="0"/>
                        </a:spcBef>
                        <a:spcAft>
                          <a:spcPts val="0"/>
                        </a:spcAft>
                      </a:pPr>
                      <a:r>
                        <a:rPr lang="en-AU" sz="1600" b="1" dirty="0">
                          <a:solidFill>
                            <a:schemeClr val="tx1"/>
                          </a:solidFill>
                          <a:effectLst/>
                        </a:rPr>
                        <a:t> </a:t>
                      </a:r>
                    </a:p>
                    <a:p>
                      <a:pPr algn="just">
                        <a:lnSpc>
                          <a:spcPct val="100000"/>
                        </a:lnSpc>
                        <a:spcBef>
                          <a:spcPts val="0"/>
                        </a:spcBef>
                        <a:spcAft>
                          <a:spcPts val="0"/>
                        </a:spcAft>
                      </a:pPr>
                      <a:r>
                        <a:rPr lang="en-AU" sz="1600" b="1" dirty="0">
                          <a:solidFill>
                            <a:schemeClr val="tx1"/>
                          </a:solidFill>
                          <a:effectLst/>
                        </a:rPr>
                        <a:t> </a:t>
                      </a:r>
                    </a:p>
                    <a:p>
                      <a:pPr algn="just">
                        <a:lnSpc>
                          <a:spcPct val="100000"/>
                        </a:lnSpc>
                        <a:spcBef>
                          <a:spcPts val="0"/>
                        </a:spcBef>
                        <a:spcAft>
                          <a:spcPts val="0"/>
                        </a:spcAft>
                      </a:pPr>
                      <a:r>
                        <a:rPr lang="en-AU" sz="1600" b="1" dirty="0">
                          <a:solidFill>
                            <a:schemeClr val="tx1"/>
                          </a:solidFill>
                          <a:effectLst/>
                        </a:rPr>
                        <a:t> </a:t>
                      </a:r>
                      <a:endParaRPr lang="en-GB" sz="1600" b="1" dirty="0">
                        <a:solidFill>
                          <a:schemeClr val="tx1"/>
                        </a:solidFill>
                        <a:effectLst/>
                        <a:latin typeface="Times New Roman" panose="02020603050405020304" pitchFamily="18" charset="0"/>
                      </a:endParaRPr>
                    </a:p>
                  </a:txBody>
                  <a:tcPr marL="46728" marR="46728" marT="0" marB="0"/>
                </a:tc>
                <a:tc>
                  <a:txBody>
                    <a:bodyPr/>
                    <a:lstStyle/>
                    <a:p>
                      <a:pPr algn="just">
                        <a:lnSpc>
                          <a:spcPct val="100000"/>
                        </a:lnSpc>
                        <a:spcBef>
                          <a:spcPts val="0"/>
                        </a:spcBef>
                        <a:spcAft>
                          <a:spcPts val="0"/>
                        </a:spcAft>
                      </a:pPr>
                      <a:r>
                        <a:rPr lang="en-AU" sz="1600" b="1">
                          <a:solidFill>
                            <a:schemeClr val="tx1"/>
                          </a:solidFill>
                          <a:effectLst/>
                        </a:rPr>
                        <a:t>Prolonged engagement </a:t>
                      </a:r>
                      <a:endParaRPr lang="en-GB" sz="1600" b="1">
                        <a:solidFill>
                          <a:schemeClr val="tx1"/>
                        </a:solidFill>
                        <a:effectLst/>
                        <a:latin typeface="Times New Roman" panose="02020603050405020304" pitchFamily="18" charset="0"/>
                        <a:ea typeface="Times New Roman" panose="02020603050405020304" pitchFamily="18" charset="0"/>
                      </a:endParaRPr>
                    </a:p>
                  </a:txBody>
                  <a:tcPr marL="46728" marR="46728" marT="0" marB="0"/>
                </a:tc>
                <a:tc>
                  <a:txBody>
                    <a:bodyPr/>
                    <a:lstStyle/>
                    <a:p>
                      <a:pPr algn="just">
                        <a:lnSpc>
                          <a:spcPct val="100000"/>
                        </a:lnSpc>
                        <a:spcBef>
                          <a:spcPts val="0"/>
                        </a:spcBef>
                        <a:spcAft>
                          <a:spcPts val="0"/>
                        </a:spcAft>
                      </a:pPr>
                      <a:r>
                        <a:rPr lang="en-GB" sz="1600" b="1">
                          <a:solidFill>
                            <a:schemeClr val="tx1"/>
                          </a:solidFill>
                          <a:effectLst/>
                        </a:rPr>
                        <a:t>Prolonged engagement</a:t>
                      </a:r>
                      <a:endParaRPr lang="en-GB" sz="1600" b="1">
                        <a:solidFill>
                          <a:schemeClr val="tx1"/>
                        </a:solidFill>
                        <a:effectLst/>
                        <a:latin typeface="Times New Roman" panose="02020603050405020304" pitchFamily="18" charset="0"/>
                        <a:ea typeface="Cambria" panose="02040503050406030204" pitchFamily="18" charset="0"/>
                      </a:endParaRPr>
                    </a:p>
                  </a:txBody>
                  <a:tcPr marL="46728" marR="46728" marT="0" marB="0"/>
                </a:tc>
                <a:extLst>
                  <a:ext uri="{0D108BD9-81ED-4DB2-BD59-A6C34878D82A}">
                    <a16:rowId xmlns:a16="http://schemas.microsoft.com/office/drawing/2014/main" val="3854198043"/>
                  </a:ext>
                </a:extLst>
              </a:tr>
              <a:tr h="220810">
                <a:tc gridSpan="2" vMerge="1">
                  <a:txBody>
                    <a:bodyPr/>
                    <a:lstStyle/>
                    <a:p>
                      <a:endParaRPr lang="en-GB"/>
                    </a:p>
                  </a:txBody>
                  <a:tcPr/>
                </a:tc>
                <a:tc hMerge="1" vMerge="1">
                  <a:txBody>
                    <a:bodyPr/>
                    <a:lstStyle/>
                    <a:p>
                      <a:endParaRPr lang="en-GB"/>
                    </a:p>
                  </a:txBody>
                  <a:tcPr/>
                </a:tc>
                <a:tc vMerge="1">
                  <a:txBody>
                    <a:bodyPr/>
                    <a:lstStyle/>
                    <a:p>
                      <a:pPr algn="just">
                        <a:lnSpc>
                          <a:spcPts val="1600"/>
                        </a:lnSpc>
                        <a:spcBef>
                          <a:spcPts val="1200"/>
                        </a:spcBef>
                        <a:spcAft>
                          <a:spcPts val="0"/>
                        </a:spcAft>
                      </a:pPr>
                      <a:r>
                        <a:rPr lang="en-AU" sz="1200">
                          <a:effectLst/>
                        </a:rPr>
                        <a:t> </a:t>
                      </a:r>
                      <a:endParaRPr lang="en-GB" sz="1200">
                        <a:effectLst/>
                        <a:latin typeface="Times New Roman" panose="02020603050405020304" pitchFamily="18" charset="0"/>
                        <a:ea typeface="Times New Roman" panose="02020603050405020304" pitchFamily="18" charset="0"/>
                      </a:endParaRPr>
                    </a:p>
                  </a:txBody>
                  <a:tcPr marL="46728" marR="46728" marT="0" marB="0"/>
                </a:tc>
                <a:tc>
                  <a:txBody>
                    <a:bodyPr/>
                    <a:lstStyle/>
                    <a:p>
                      <a:pPr algn="just">
                        <a:lnSpc>
                          <a:spcPct val="100000"/>
                        </a:lnSpc>
                        <a:spcBef>
                          <a:spcPts val="0"/>
                        </a:spcBef>
                        <a:spcAft>
                          <a:spcPts val="0"/>
                        </a:spcAft>
                      </a:pPr>
                      <a:r>
                        <a:rPr lang="en-AU" sz="1600" b="1">
                          <a:solidFill>
                            <a:schemeClr val="tx1"/>
                          </a:solidFill>
                          <a:effectLst/>
                        </a:rPr>
                        <a:t>Persistent observation</a:t>
                      </a:r>
                      <a:endParaRPr lang="en-GB" sz="1600" b="1">
                        <a:solidFill>
                          <a:schemeClr val="tx1"/>
                        </a:solidFill>
                        <a:effectLst/>
                        <a:latin typeface="Times New Roman" panose="02020603050405020304" pitchFamily="18" charset="0"/>
                        <a:ea typeface="Times New Roman" panose="02020603050405020304" pitchFamily="18" charset="0"/>
                      </a:endParaRPr>
                    </a:p>
                  </a:txBody>
                  <a:tcPr marL="46728" marR="46728" marT="0" marB="0"/>
                </a:tc>
                <a:tc>
                  <a:txBody>
                    <a:bodyPr/>
                    <a:lstStyle/>
                    <a:p>
                      <a:pPr algn="just">
                        <a:lnSpc>
                          <a:spcPct val="100000"/>
                        </a:lnSpc>
                        <a:spcBef>
                          <a:spcPts val="0"/>
                        </a:spcBef>
                        <a:spcAft>
                          <a:spcPts val="0"/>
                        </a:spcAft>
                      </a:pPr>
                      <a:r>
                        <a:rPr lang="en-AU" sz="1600" b="1">
                          <a:solidFill>
                            <a:schemeClr val="tx1"/>
                          </a:solidFill>
                          <a:effectLst/>
                        </a:rPr>
                        <a:t>Persistent observation</a:t>
                      </a:r>
                      <a:endParaRPr lang="en-GB" sz="1600" b="1">
                        <a:solidFill>
                          <a:schemeClr val="tx1"/>
                        </a:solidFill>
                        <a:effectLst/>
                        <a:latin typeface="Times New Roman" panose="02020603050405020304" pitchFamily="18" charset="0"/>
                        <a:ea typeface="Times New Roman" panose="02020603050405020304" pitchFamily="18" charset="0"/>
                      </a:endParaRPr>
                    </a:p>
                  </a:txBody>
                  <a:tcPr marL="46728" marR="46728" marT="0" marB="0"/>
                </a:tc>
                <a:extLst>
                  <a:ext uri="{0D108BD9-81ED-4DB2-BD59-A6C34878D82A}">
                    <a16:rowId xmlns:a16="http://schemas.microsoft.com/office/drawing/2014/main" val="2350640469"/>
                  </a:ext>
                </a:extLst>
              </a:tr>
              <a:tr h="220810">
                <a:tc gridSpan="2" vMerge="1">
                  <a:txBody>
                    <a:bodyPr/>
                    <a:lstStyle/>
                    <a:p>
                      <a:endParaRPr lang="en-GB"/>
                    </a:p>
                  </a:txBody>
                  <a:tcPr/>
                </a:tc>
                <a:tc hMerge="1" vMerge="1">
                  <a:txBody>
                    <a:bodyPr/>
                    <a:lstStyle/>
                    <a:p>
                      <a:endParaRPr lang="en-GB"/>
                    </a:p>
                  </a:txBody>
                  <a:tcPr/>
                </a:tc>
                <a:tc vMerge="1">
                  <a:txBody>
                    <a:bodyPr/>
                    <a:lstStyle/>
                    <a:p>
                      <a:pPr algn="just">
                        <a:lnSpc>
                          <a:spcPts val="1600"/>
                        </a:lnSpc>
                        <a:spcBef>
                          <a:spcPts val="1200"/>
                        </a:spcBef>
                        <a:spcAft>
                          <a:spcPts val="0"/>
                        </a:spcAft>
                      </a:pPr>
                      <a:r>
                        <a:rPr lang="en-AU" sz="1200">
                          <a:effectLst/>
                        </a:rPr>
                        <a:t> </a:t>
                      </a:r>
                      <a:endParaRPr lang="en-GB" sz="1200">
                        <a:effectLst/>
                        <a:latin typeface="Times New Roman" panose="02020603050405020304" pitchFamily="18" charset="0"/>
                        <a:ea typeface="Times New Roman" panose="02020603050405020304" pitchFamily="18" charset="0"/>
                      </a:endParaRPr>
                    </a:p>
                  </a:txBody>
                  <a:tcPr marL="46728" marR="46728" marT="0" marB="0"/>
                </a:tc>
                <a:tc>
                  <a:txBody>
                    <a:bodyPr/>
                    <a:lstStyle/>
                    <a:p>
                      <a:pPr algn="just">
                        <a:lnSpc>
                          <a:spcPct val="100000"/>
                        </a:lnSpc>
                        <a:spcBef>
                          <a:spcPts val="0"/>
                        </a:spcBef>
                        <a:spcAft>
                          <a:spcPts val="0"/>
                        </a:spcAft>
                      </a:pPr>
                      <a:r>
                        <a:rPr lang="en-AU" sz="1600" b="1">
                          <a:solidFill>
                            <a:schemeClr val="tx1"/>
                          </a:solidFill>
                          <a:effectLst/>
                        </a:rPr>
                        <a:t>Triangulation</a:t>
                      </a:r>
                      <a:endParaRPr lang="en-GB" sz="1600" b="1">
                        <a:solidFill>
                          <a:schemeClr val="tx1"/>
                        </a:solidFill>
                        <a:effectLst/>
                        <a:latin typeface="Times New Roman" panose="02020603050405020304" pitchFamily="18" charset="0"/>
                        <a:ea typeface="Times New Roman" panose="02020603050405020304" pitchFamily="18" charset="0"/>
                      </a:endParaRPr>
                    </a:p>
                  </a:txBody>
                  <a:tcPr marL="46728" marR="46728" marT="0" marB="0"/>
                </a:tc>
                <a:tc>
                  <a:txBody>
                    <a:bodyPr/>
                    <a:lstStyle/>
                    <a:p>
                      <a:pPr algn="just">
                        <a:lnSpc>
                          <a:spcPct val="100000"/>
                        </a:lnSpc>
                        <a:spcBef>
                          <a:spcPts val="0"/>
                        </a:spcBef>
                        <a:spcAft>
                          <a:spcPts val="0"/>
                        </a:spcAft>
                      </a:pPr>
                      <a:r>
                        <a:rPr lang="en-AU" sz="1600" b="1">
                          <a:solidFill>
                            <a:schemeClr val="tx1"/>
                          </a:solidFill>
                          <a:effectLst/>
                        </a:rPr>
                        <a:t>Triangulation</a:t>
                      </a:r>
                      <a:endParaRPr lang="en-GB" sz="1600" b="1">
                        <a:solidFill>
                          <a:schemeClr val="tx1"/>
                        </a:solidFill>
                        <a:effectLst/>
                        <a:latin typeface="Times New Roman" panose="02020603050405020304" pitchFamily="18" charset="0"/>
                        <a:ea typeface="Times New Roman" panose="02020603050405020304" pitchFamily="18" charset="0"/>
                      </a:endParaRPr>
                    </a:p>
                  </a:txBody>
                  <a:tcPr marL="46728" marR="46728" marT="0" marB="0"/>
                </a:tc>
                <a:extLst>
                  <a:ext uri="{0D108BD9-81ED-4DB2-BD59-A6C34878D82A}">
                    <a16:rowId xmlns:a16="http://schemas.microsoft.com/office/drawing/2014/main" val="2203984448"/>
                  </a:ext>
                </a:extLst>
              </a:tr>
              <a:tr h="220810">
                <a:tc gridSpan="2" vMerge="1">
                  <a:txBody>
                    <a:bodyPr/>
                    <a:lstStyle/>
                    <a:p>
                      <a:endParaRPr lang="en-GB"/>
                    </a:p>
                  </a:txBody>
                  <a:tcPr/>
                </a:tc>
                <a:tc hMerge="1" vMerge="1">
                  <a:txBody>
                    <a:bodyPr/>
                    <a:lstStyle/>
                    <a:p>
                      <a:endParaRPr lang="en-GB"/>
                    </a:p>
                  </a:txBody>
                  <a:tcPr/>
                </a:tc>
                <a:tc vMerge="1">
                  <a:txBody>
                    <a:bodyPr/>
                    <a:lstStyle/>
                    <a:p>
                      <a:pPr algn="just">
                        <a:lnSpc>
                          <a:spcPts val="1600"/>
                        </a:lnSpc>
                        <a:spcBef>
                          <a:spcPts val="1200"/>
                        </a:spcBef>
                        <a:spcAft>
                          <a:spcPts val="0"/>
                        </a:spcAft>
                      </a:pPr>
                      <a:r>
                        <a:rPr lang="en-AU" sz="1200">
                          <a:effectLst/>
                        </a:rPr>
                        <a:t> </a:t>
                      </a:r>
                      <a:endParaRPr lang="en-GB" sz="1200">
                        <a:effectLst/>
                        <a:latin typeface="Times New Roman" panose="02020603050405020304" pitchFamily="18" charset="0"/>
                        <a:ea typeface="Times New Roman" panose="02020603050405020304" pitchFamily="18" charset="0"/>
                      </a:endParaRPr>
                    </a:p>
                  </a:txBody>
                  <a:tcPr marL="46728" marR="46728" marT="0" marB="0"/>
                </a:tc>
                <a:tc>
                  <a:txBody>
                    <a:bodyPr/>
                    <a:lstStyle/>
                    <a:p>
                      <a:pPr algn="just">
                        <a:lnSpc>
                          <a:spcPct val="100000"/>
                        </a:lnSpc>
                        <a:spcBef>
                          <a:spcPts val="0"/>
                        </a:spcBef>
                        <a:spcAft>
                          <a:spcPts val="0"/>
                        </a:spcAft>
                      </a:pPr>
                      <a:r>
                        <a:rPr lang="en-AU" sz="1600" b="1">
                          <a:solidFill>
                            <a:schemeClr val="tx1"/>
                          </a:solidFill>
                          <a:effectLst/>
                        </a:rPr>
                        <a:t>Peer debriefing </a:t>
                      </a:r>
                      <a:endParaRPr lang="en-GB" sz="1600" b="1">
                        <a:solidFill>
                          <a:schemeClr val="tx1"/>
                        </a:solidFill>
                        <a:effectLst/>
                        <a:latin typeface="Times New Roman" panose="02020603050405020304" pitchFamily="18" charset="0"/>
                        <a:ea typeface="Times New Roman" panose="02020603050405020304" pitchFamily="18" charset="0"/>
                      </a:endParaRPr>
                    </a:p>
                  </a:txBody>
                  <a:tcPr marL="46728" marR="46728" marT="0" marB="0"/>
                </a:tc>
                <a:tc>
                  <a:txBody>
                    <a:bodyPr/>
                    <a:lstStyle/>
                    <a:p>
                      <a:pPr algn="just">
                        <a:lnSpc>
                          <a:spcPct val="100000"/>
                        </a:lnSpc>
                        <a:spcBef>
                          <a:spcPts val="0"/>
                        </a:spcBef>
                        <a:spcAft>
                          <a:spcPts val="0"/>
                        </a:spcAft>
                      </a:pPr>
                      <a:r>
                        <a:rPr lang="en-AU" sz="1600" b="1">
                          <a:solidFill>
                            <a:schemeClr val="tx1"/>
                          </a:solidFill>
                          <a:effectLst/>
                        </a:rPr>
                        <a:t>Peer review or debriefing</a:t>
                      </a:r>
                      <a:endParaRPr lang="en-GB" sz="1600" b="1">
                        <a:solidFill>
                          <a:schemeClr val="tx1"/>
                        </a:solidFill>
                        <a:effectLst/>
                        <a:latin typeface="Times New Roman" panose="02020603050405020304" pitchFamily="18" charset="0"/>
                        <a:ea typeface="Times New Roman" panose="02020603050405020304" pitchFamily="18" charset="0"/>
                      </a:endParaRPr>
                    </a:p>
                  </a:txBody>
                  <a:tcPr marL="46728" marR="46728" marT="0" marB="0"/>
                </a:tc>
                <a:extLst>
                  <a:ext uri="{0D108BD9-81ED-4DB2-BD59-A6C34878D82A}">
                    <a16:rowId xmlns:a16="http://schemas.microsoft.com/office/drawing/2014/main" val="225669472"/>
                  </a:ext>
                </a:extLst>
              </a:tr>
              <a:tr h="220810">
                <a:tc gridSpan="2" vMerge="1">
                  <a:txBody>
                    <a:bodyPr/>
                    <a:lstStyle/>
                    <a:p>
                      <a:endParaRPr lang="en-GB"/>
                    </a:p>
                  </a:txBody>
                  <a:tcPr/>
                </a:tc>
                <a:tc hMerge="1" vMerge="1">
                  <a:txBody>
                    <a:bodyPr/>
                    <a:lstStyle/>
                    <a:p>
                      <a:endParaRPr lang="en-GB"/>
                    </a:p>
                  </a:txBody>
                  <a:tcPr/>
                </a:tc>
                <a:tc vMerge="1">
                  <a:txBody>
                    <a:bodyPr/>
                    <a:lstStyle/>
                    <a:p>
                      <a:pPr algn="just">
                        <a:lnSpc>
                          <a:spcPts val="1600"/>
                        </a:lnSpc>
                        <a:spcBef>
                          <a:spcPts val="1200"/>
                        </a:spcBef>
                        <a:spcAft>
                          <a:spcPts val="0"/>
                        </a:spcAft>
                      </a:pPr>
                      <a:r>
                        <a:rPr lang="en-AU" sz="1200">
                          <a:effectLst/>
                        </a:rPr>
                        <a:t> </a:t>
                      </a:r>
                      <a:endParaRPr lang="en-GB" sz="1200">
                        <a:effectLst/>
                        <a:latin typeface="Times New Roman" panose="02020603050405020304" pitchFamily="18" charset="0"/>
                        <a:ea typeface="Times New Roman" panose="02020603050405020304" pitchFamily="18" charset="0"/>
                      </a:endParaRPr>
                    </a:p>
                  </a:txBody>
                  <a:tcPr marL="46728" marR="46728" marT="0" marB="0"/>
                </a:tc>
                <a:tc>
                  <a:txBody>
                    <a:bodyPr/>
                    <a:lstStyle/>
                    <a:p>
                      <a:pPr algn="just">
                        <a:lnSpc>
                          <a:spcPct val="100000"/>
                        </a:lnSpc>
                        <a:spcBef>
                          <a:spcPts val="0"/>
                        </a:spcBef>
                        <a:spcAft>
                          <a:spcPts val="0"/>
                        </a:spcAft>
                      </a:pPr>
                      <a:r>
                        <a:rPr lang="en-AU" sz="1600" b="1">
                          <a:solidFill>
                            <a:schemeClr val="tx1"/>
                          </a:solidFill>
                          <a:effectLst/>
                        </a:rPr>
                        <a:t>Negative case analysis </a:t>
                      </a:r>
                      <a:endParaRPr lang="en-GB" sz="1600" b="1">
                        <a:solidFill>
                          <a:schemeClr val="tx1"/>
                        </a:solidFill>
                        <a:effectLst/>
                        <a:latin typeface="Times New Roman" panose="02020603050405020304" pitchFamily="18" charset="0"/>
                        <a:ea typeface="Times New Roman" panose="02020603050405020304" pitchFamily="18" charset="0"/>
                      </a:endParaRPr>
                    </a:p>
                  </a:txBody>
                  <a:tcPr marL="46728" marR="46728" marT="0" marB="0"/>
                </a:tc>
                <a:tc>
                  <a:txBody>
                    <a:bodyPr/>
                    <a:lstStyle/>
                    <a:p>
                      <a:pPr algn="just">
                        <a:lnSpc>
                          <a:spcPct val="100000"/>
                        </a:lnSpc>
                        <a:spcBef>
                          <a:spcPts val="0"/>
                        </a:spcBef>
                        <a:spcAft>
                          <a:spcPts val="0"/>
                        </a:spcAft>
                      </a:pPr>
                      <a:r>
                        <a:rPr lang="en-AU" sz="1600" b="1">
                          <a:solidFill>
                            <a:schemeClr val="tx1"/>
                          </a:solidFill>
                          <a:effectLst/>
                        </a:rPr>
                        <a:t>Negative case analysis</a:t>
                      </a:r>
                      <a:endParaRPr lang="en-GB" sz="1600" b="1">
                        <a:solidFill>
                          <a:schemeClr val="tx1"/>
                        </a:solidFill>
                        <a:effectLst/>
                        <a:latin typeface="Times New Roman" panose="02020603050405020304" pitchFamily="18" charset="0"/>
                        <a:ea typeface="Times New Roman" panose="02020603050405020304" pitchFamily="18" charset="0"/>
                      </a:endParaRPr>
                    </a:p>
                  </a:txBody>
                  <a:tcPr marL="46728" marR="46728" marT="0" marB="0"/>
                </a:tc>
                <a:extLst>
                  <a:ext uri="{0D108BD9-81ED-4DB2-BD59-A6C34878D82A}">
                    <a16:rowId xmlns:a16="http://schemas.microsoft.com/office/drawing/2014/main" val="3104693736"/>
                  </a:ext>
                </a:extLst>
              </a:tr>
              <a:tr h="220810">
                <a:tc gridSpan="2" vMerge="1">
                  <a:txBody>
                    <a:bodyPr/>
                    <a:lstStyle/>
                    <a:p>
                      <a:endParaRPr lang="en-GB"/>
                    </a:p>
                  </a:txBody>
                  <a:tcPr/>
                </a:tc>
                <a:tc hMerge="1" vMerge="1">
                  <a:txBody>
                    <a:bodyPr/>
                    <a:lstStyle/>
                    <a:p>
                      <a:endParaRPr lang="en-GB"/>
                    </a:p>
                  </a:txBody>
                  <a:tcPr/>
                </a:tc>
                <a:tc vMerge="1">
                  <a:txBody>
                    <a:bodyPr/>
                    <a:lstStyle/>
                    <a:p>
                      <a:pPr algn="just">
                        <a:lnSpc>
                          <a:spcPts val="1600"/>
                        </a:lnSpc>
                        <a:spcBef>
                          <a:spcPts val="1200"/>
                        </a:spcBef>
                        <a:spcAft>
                          <a:spcPts val="0"/>
                        </a:spcAft>
                      </a:pPr>
                      <a:r>
                        <a:rPr lang="en-AU" sz="1200">
                          <a:effectLst/>
                        </a:rPr>
                        <a:t> </a:t>
                      </a:r>
                      <a:endParaRPr lang="en-GB" sz="1200">
                        <a:effectLst/>
                        <a:latin typeface="Times New Roman" panose="02020603050405020304" pitchFamily="18" charset="0"/>
                        <a:ea typeface="Times New Roman" panose="02020603050405020304" pitchFamily="18" charset="0"/>
                      </a:endParaRPr>
                    </a:p>
                  </a:txBody>
                  <a:tcPr marL="46728" marR="46728" marT="0" marB="0"/>
                </a:tc>
                <a:tc>
                  <a:txBody>
                    <a:bodyPr/>
                    <a:lstStyle/>
                    <a:p>
                      <a:pPr algn="just">
                        <a:lnSpc>
                          <a:spcPct val="100000"/>
                        </a:lnSpc>
                        <a:spcBef>
                          <a:spcPts val="0"/>
                        </a:spcBef>
                        <a:spcAft>
                          <a:spcPts val="0"/>
                        </a:spcAft>
                      </a:pPr>
                      <a:r>
                        <a:rPr lang="en-AU" sz="1600" b="1">
                          <a:solidFill>
                            <a:schemeClr val="tx1"/>
                          </a:solidFill>
                          <a:effectLst/>
                        </a:rPr>
                        <a:t>Member-checking</a:t>
                      </a:r>
                      <a:endParaRPr lang="en-GB" sz="1600" b="1">
                        <a:solidFill>
                          <a:schemeClr val="tx1"/>
                        </a:solidFill>
                        <a:effectLst/>
                        <a:latin typeface="Times New Roman" panose="02020603050405020304" pitchFamily="18" charset="0"/>
                        <a:ea typeface="Times New Roman" panose="02020603050405020304" pitchFamily="18" charset="0"/>
                      </a:endParaRPr>
                    </a:p>
                  </a:txBody>
                  <a:tcPr marL="46728" marR="46728" marT="0" marB="0"/>
                </a:tc>
                <a:tc>
                  <a:txBody>
                    <a:bodyPr/>
                    <a:lstStyle/>
                    <a:p>
                      <a:pPr algn="just">
                        <a:lnSpc>
                          <a:spcPct val="100000"/>
                        </a:lnSpc>
                        <a:spcBef>
                          <a:spcPts val="0"/>
                        </a:spcBef>
                        <a:spcAft>
                          <a:spcPts val="0"/>
                        </a:spcAft>
                      </a:pPr>
                      <a:r>
                        <a:rPr lang="en-AU" sz="1600" b="1">
                          <a:solidFill>
                            <a:schemeClr val="tx1"/>
                          </a:solidFill>
                          <a:effectLst/>
                        </a:rPr>
                        <a:t>Member-checking</a:t>
                      </a:r>
                      <a:endParaRPr lang="en-GB" sz="1600" b="1">
                        <a:solidFill>
                          <a:schemeClr val="tx1"/>
                        </a:solidFill>
                        <a:effectLst/>
                        <a:latin typeface="Times New Roman" panose="02020603050405020304" pitchFamily="18" charset="0"/>
                        <a:ea typeface="Times New Roman" panose="02020603050405020304" pitchFamily="18" charset="0"/>
                      </a:endParaRPr>
                    </a:p>
                  </a:txBody>
                  <a:tcPr marL="46728" marR="46728" marT="0" marB="0"/>
                </a:tc>
                <a:extLst>
                  <a:ext uri="{0D108BD9-81ED-4DB2-BD59-A6C34878D82A}">
                    <a16:rowId xmlns:a16="http://schemas.microsoft.com/office/drawing/2014/main" val="3643404970"/>
                  </a:ext>
                </a:extLst>
              </a:tr>
              <a:tr h="220810">
                <a:tc gridSpan="2" vMerge="1">
                  <a:txBody>
                    <a:bodyPr/>
                    <a:lstStyle/>
                    <a:p>
                      <a:pPr algn="just">
                        <a:lnSpc>
                          <a:spcPts val="1600"/>
                        </a:lnSpc>
                        <a:spcBef>
                          <a:spcPts val="1200"/>
                        </a:spcBef>
                        <a:spcAft>
                          <a:spcPts val="0"/>
                        </a:spcAft>
                      </a:pPr>
                      <a:r>
                        <a:rPr lang="en-AU" sz="1200" dirty="0">
                          <a:effectLst/>
                        </a:rPr>
                        <a:t> </a:t>
                      </a:r>
                      <a:endParaRPr lang="en-GB" sz="1200" dirty="0">
                        <a:effectLst/>
                        <a:latin typeface="Times New Roman" panose="02020603050405020304" pitchFamily="18" charset="0"/>
                        <a:ea typeface="Times New Roman" panose="02020603050405020304" pitchFamily="18" charset="0"/>
                      </a:endParaRPr>
                    </a:p>
                  </a:txBody>
                  <a:tcPr marL="46728" marR="46728" marT="0" marB="0"/>
                </a:tc>
                <a:tc hMerge="1" vMerge="1">
                  <a:txBody>
                    <a:bodyPr/>
                    <a:lstStyle/>
                    <a:p>
                      <a:endParaRPr lang="en-GB"/>
                    </a:p>
                  </a:txBody>
                  <a:tcPr/>
                </a:tc>
                <a:tc vMerge="1">
                  <a:txBody>
                    <a:bodyPr/>
                    <a:lstStyle/>
                    <a:p>
                      <a:pPr algn="just">
                        <a:lnSpc>
                          <a:spcPts val="1600"/>
                        </a:lnSpc>
                        <a:spcBef>
                          <a:spcPts val="1200"/>
                        </a:spcBef>
                        <a:spcAft>
                          <a:spcPts val="0"/>
                        </a:spcAft>
                      </a:pPr>
                      <a:r>
                        <a:rPr lang="en-AU" sz="1200">
                          <a:effectLst/>
                        </a:rPr>
                        <a:t> </a:t>
                      </a:r>
                      <a:endParaRPr lang="en-GB" sz="1200">
                        <a:effectLst/>
                        <a:latin typeface="Times New Roman" panose="02020603050405020304" pitchFamily="18" charset="0"/>
                        <a:ea typeface="Times New Roman" panose="02020603050405020304" pitchFamily="18" charset="0"/>
                      </a:endParaRPr>
                    </a:p>
                  </a:txBody>
                  <a:tcPr marL="46728" marR="46728" marT="0" marB="0"/>
                </a:tc>
                <a:tc rowSpan="3">
                  <a:txBody>
                    <a:bodyPr/>
                    <a:lstStyle/>
                    <a:p>
                      <a:pPr algn="just">
                        <a:lnSpc>
                          <a:spcPct val="100000"/>
                        </a:lnSpc>
                        <a:spcBef>
                          <a:spcPts val="0"/>
                        </a:spcBef>
                        <a:spcAft>
                          <a:spcPts val="0"/>
                        </a:spcAft>
                      </a:pPr>
                      <a:r>
                        <a:rPr lang="en-AU" sz="1600" b="1" dirty="0">
                          <a:solidFill>
                            <a:schemeClr val="tx1"/>
                          </a:solidFill>
                          <a:effectLst/>
                        </a:rPr>
                        <a:t> </a:t>
                      </a:r>
                    </a:p>
                    <a:p>
                      <a:pPr algn="just">
                        <a:lnSpc>
                          <a:spcPct val="100000"/>
                        </a:lnSpc>
                        <a:spcBef>
                          <a:spcPts val="0"/>
                        </a:spcBef>
                        <a:spcAft>
                          <a:spcPts val="0"/>
                        </a:spcAft>
                      </a:pPr>
                      <a:r>
                        <a:rPr lang="en-AU" sz="1600" b="1" dirty="0">
                          <a:solidFill>
                            <a:schemeClr val="tx1"/>
                          </a:solidFill>
                          <a:effectLst/>
                        </a:rPr>
                        <a:t> </a:t>
                      </a:r>
                      <a:endParaRPr lang="en-GB" sz="1600" b="1" dirty="0">
                        <a:solidFill>
                          <a:schemeClr val="tx1"/>
                        </a:solidFill>
                        <a:effectLst/>
                        <a:latin typeface="Times New Roman" panose="02020603050405020304" pitchFamily="18" charset="0"/>
                      </a:endParaRPr>
                    </a:p>
                  </a:txBody>
                  <a:tcPr marL="46728" marR="46728" marT="0" marB="0"/>
                </a:tc>
                <a:tc>
                  <a:txBody>
                    <a:bodyPr/>
                    <a:lstStyle/>
                    <a:p>
                      <a:pPr algn="just">
                        <a:lnSpc>
                          <a:spcPct val="100000"/>
                        </a:lnSpc>
                        <a:spcBef>
                          <a:spcPts val="0"/>
                        </a:spcBef>
                        <a:spcAft>
                          <a:spcPts val="0"/>
                        </a:spcAft>
                      </a:pPr>
                      <a:r>
                        <a:rPr lang="en-AU" sz="1600" b="1">
                          <a:solidFill>
                            <a:schemeClr val="tx1"/>
                          </a:solidFill>
                          <a:effectLst/>
                        </a:rPr>
                        <a:t>Reflexivity </a:t>
                      </a:r>
                      <a:endParaRPr lang="en-GB" sz="1600" b="1">
                        <a:solidFill>
                          <a:schemeClr val="tx1"/>
                        </a:solidFill>
                        <a:effectLst/>
                        <a:latin typeface="Times New Roman" panose="02020603050405020304" pitchFamily="18" charset="0"/>
                        <a:ea typeface="Times New Roman" panose="02020603050405020304" pitchFamily="18" charset="0"/>
                      </a:endParaRPr>
                    </a:p>
                  </a:txBody>
                  <a:tcPr marL="46728" marR="46728" marT="0" marB="0"/>
                </a:tc>
                <a:extLst>
                  <a:ext uri="{0D108BD9-81ED-4DB2-BD59-A6C34878D82A}">
                    <a16:rowId xmlns:a16="http://schemas.microsoft.com/office/drawing/2014/main" val="3870006361"/>
                  </a:ext>
                </a:extLst>
              </a:tr>
              <a:tr h="220810">
                <a:tc gridSpan="2" vMerge="1">
                  <a:txBody>
                    <a:bodyPr/>
                    <a:lstStyle/>
                    <a:p>
                      <a:pPr algn="just">
                        <a:lnSpc>
                          <a:spcPts val="1600"/>
                        </a:lnSpc>
                        <a:spcBef>
                          <a:spcPts val="1200"/>
                        </a:spcBef>
                        <a:spcAft>
                          <a:spcPts val="0"/>
                        </a:spcAft>
                      </a:pPr>
                      <a:r>
                        <a:rPr lang="en-AU" sz="1200" dirty="0">
                          <a:effectLst/>
                        </a:rPr>
                        <a:t> </a:t>
                      </a:r>
                      <a:endParaRPr lang="en-GB" sz="1200" dirty="0">
                        <a:effectLst/>
                        <a:latin typeface="Times New Roman" panose="02020603050405020304" pitchFamily="18" charset="0"/>
                        <a:ea typeface="Times New Roman" panose="02020603050405020304" pitchFamily="18" charset="0"/>
                      </a:endParaRPr>
                    </a:p>
                  </a:txBody>
                  <a:tcPr marL="46728" marR="46728" marT="0" marB="0"/>
                </a:tc>
                <a:tc hMerge="1" vMerge="1">
                  <a:txBody>
                    <a:bodyPr/>
                    <a:lstStyle/>
                    <a:p>
                      <a:endParaRPr lang="en-GB"/>
                    </a:p>
                  </a:txBody>
                  <a:tcPr/>
                </a:tc>
                <a:tc vMerge="1">
                  <a:txBody>
                    <a:bodyPr/>
                    <a:lstStyle/>
                    <a:p>
                      <a:pPr algn="just">
                        <a:lnSpc>
                          <a:spcPts val="1600"/>
                        </a:lnSpc>
                        <a:spcBef>
                          <a:spcPts val="1200"/>
                        </a:spcBef>
                        <a:spcAft>
                          <a:spcPts val="0"/>
                        </a:spcAft>
                      </a:pPr>
                      <a:r>
                        <a:rPr lang="en-AU" sz="1200">
                          <a:effectLst/>
                        </a:rPr>
                        <a:t> </a:t>
                      </a:r>
                      <a:endParaRPr lang="en-GB" sz="1200">
                        <a:effectLst/>
                        <a:latin typeface="Times New Roman" panose="02020603050405020304" pitchFamily="18" charset="0"/>
                        <a:ea typeface="Times New Roman" panose="02020603050405020304" pitchFamily="18" charset="0"/>
                      </a:endParaRPr>
                    </a:p>
                  </a:txBody>
                  <a:tcPr marL="46728" marR="46728" marT="0" marB="0"/>
                </a:tc>
                <a:tc vMerge="1">
                  <a:txBody>
                    <a:bodyPr/>
                    <a:lstStyle/>
                    <a:p>
                      <a:endParaRPr lang="en-GB"/>
                    </a:p>
                  </a:txBody>
                  <a:tcPr/>
                </a:tc>
                <a:tc>
                  <a:txBody>
                    <a:bodyPr/>
                    <a:lstStyle/>
                    <a:p>
                      <a:pPr algn="just">
                        <a:lnSpc>
                          <a:spcPct val="100000"/>
                        </a:lnSpc>
                        <a:spcBef>
                          <a:spcPts val="0"/>
                        </a:spcBef>
                        <a:spcAft>
                          <a:spcPts val="0"/>
                        </a:spcAft>
                      </a:pPr>
                      <a:r>
                        <a:rPr lang="en-AU" sz="1600" b="1">
                          <a:solidFill>
                            <a:schemeClr val="tx1"/>
                          </a:solidFill>
                          <a:effectLst/>
                        </a:rPr>
                        <a:t>Thick description</a:t>
                      </a:r>
                      <a:endParaRPr lang="en-GB" sz="1600" b="1">
                        <a:solidFill>
                          <a:schemeClr val="tx1"/>
                        </a:solidFill>
                        <a:effectLst/>
                        <a:latin typeface="Times New Roman" panose="02020603050405020304" pitchFamily="18" charset="0"/>
                        <a:ea typeface="Times New Roman" panose="02020603050405020304" pitchFamily="18" charset="0"/>
                      </a:endParaRPr>
                    </a:p>
                  </a:txBody>
                  <a:tcPr marL="46728" marR="46728" marT="0" marB="0"/>
                </a:tc>
                <a:extLst>
                  <a:ext uri="{0D108BD9-81ED-4DB2-BD59-A6C34878D82A}">
                    <a16:rowId xmlns:a16="http://schemas.microsoft.com/office/drawing/2014/main" val="724151409"/>
                  </a:ext>
                </a:extLst>
              </a:tr>
              <a:tr h="220810">
                <a:tc gridSpan="2" vMerge="1">
                  <a:txBody>
                    <a:bodyPr/>
                    <a:lstStyle/>
                    <a:p>
                      <a:pPr algn="just">
                        <a:lnSpc>
                          <a:spcPts val="1600"/>
                        </a:lnSpc>
                        <a:spcBef>
                          <a:spcPts val="1200"/>
                        </a:spcBef>
                        <a:spcAft>
                          <a:spcPts val="0"/>
                        </a:spcAft>
                      </a:pPr>
                      <a:r>
                        <a:rPr lang="en-AU" sz="1200" dirty="0">
                          <a:effectLst/>
                        </a:rPr>
                        <a:t> </a:t>
                      </a:r>
                      <a:endParaRPr lang="en-GB" sz="1200" dirty="0">
                        <a:effectLst/>
                        <a:latin typeface="Times New Roman" panose="02020603050405020304" pitchFamily="18" charset="0"/>
                        <a:ea typeface="Times New Roman" panose="02020603050405020304" pitchFamily="18" charset="0"/>
                      </a:endParaRPr>
                    </a:p>
                  </a:txBody>
                  <a:tcPr marL="46728" marR="46728" marT="0" marB="0"/>
                </a:tc>
                <a:tc hMerge="1" vMerge="1">
                  <a:txBody>
                    <a:bodyPr/>
                    <a:lstStyle/>
                    <a:p>
                      <a:endParaRPr lang="en-GB"/>
                    </a:p>
                  </a:txBody>
                  <a:tcPr/>
                </a:tc>
                <a:tc vMerge="1">
                  <a:txBody>
                    <a:bodyPr/>
                    <a:lstStyle/>
                    <a:p>
                      <a:pPr algn="just">
                        <a:lnSpc>
                          <a:spcPts val="1600"/>
                        </a:lnSpc>
                        <a:spcBef>
                          <a:spcPts val="1200"/>
                        </a:spcBef>
                        <a:spcAft>
                          <a:spcPts val="0"/>
                        </a:spcAft>
                      </a:pPr>
                      <a:r>
                        <a:rPr lang="en-AU" sz="1200" dirty="0">
                          <a:effectLst/>
                        </a:rPr>
                        <a:t> </a:t>
                      </a:r>
                      <a:endParaRPr lang="en-GB" sz="1200" dirty="0">
                        <a:effectLst/>
                        <a:latin typeface="Times New Roman" panose="02020603050405020304" pitchFamily="18" charset="0"/>
                        <a:ea typeface="Times New Roman" panose="02020603050405020304" pitchFamily="18" charset="0"/>
                      </a:endParaRPr>
                    </a:p>
                  </a:txBody>
                  <a:tcPr marL="46728" marR="46728" marT="0" marB="0"/>
                </a:tc>
                <a:tc vMerge="1">
                  <a:txBody>
                    <a:bodyPr/>
                    <a:lstStyle/>
                    <a:p>
                      <a:pPr algn="just">
                        <a:lnSpc>
                          <a:spcPts val="1600"/>
                        </a:lnSpc>
                        <a:spcBef>
                          <a:spcPts val="1200"/>
                        </a:spcBef>
                        <a:spcAft>
                          <a:spcPts val="0"/>
                        </a:spcAft>
                      </a:pPr>
                      <a:r>
                        <a:rPr lang="en-AU" sz="1200" dirty="0">
                          <a:effectLst/>
                        </a:rPr>
                        <a:t> </a:t>
                      </a:r>
                      <a:endParaRPr lang="en-GB" sz="1200" dirty="0">
                        <a:effectLst/>
                        <a:latin typeface="Times New Roman" panose="02020603050405020304" pitchFamily="18" charset="0"/>
                        <a:ea typeface="Times New Roman" panose="02020603050405020304" pitchFamily="18" charset="0"/>
                      </a:endParaRPr>
                    </a:p>
                  </a:txBody>
                  <a:tcPr marL="46728" marR="46728" marT="0" marB="0"/>
                </a:tc>
                <a:tc>
                  <a:txBody>
                    <a:bodyPr/>
                    <a:lstStyle/>
                    <a:p>
                      <a:pPr algn="just">
                        <a:lnSpc>
                          <a:spcPct val="100000"/>
                        </a:lnSpc>
                        <a:spcBef>
                          <a:spcPts val="0"/>
                        </a:spcBef>
                        <a:spcAft>
                          <a:spcPts val="0"/>
                        </a:spcAft>
                      </a:pPr>
                      <a:r>
                        <a:rPr lang="en-AU" sz="1600" b="1" dirty="0">
                          <a:solidFill>
                            <a:schemeClr val="tx1"/>
                          </a:solidFill>
                          <a:effectLst/>
                        </a:rPr>
                        <a:t>External audits </a:t>
                      </a:r>
                      <a:endParaRPr lang="en-GB" sz="1600" b="1" dirty="0">
                        <a:solidFill>
                          <a:schemeClr val="tx1"/>
                        </a:solidFill>
                        <a:effectLst/>
                        <a:latin typeface="Times New Roman" panose="02020603050405020304" pitchFamily="18" charset="0"/>
                        <a:ea typeface="Times New Roman" panose="02020603050405020304" pitchFamily="18" charset="0"/>
                      </a:endParaRPr>
                    </a:p>
                  </a:txBody>
                  <a:tcPr marL="46728" marR="46728" marT="0" marB="0"/>
                </a:tc>
                <a:extLst>
                  <a:ext uri="{0D108BD9-81ED-4DB2-BD59-A6C34878D82A}">
                    <a16:rowId xmlns:a16="http://schemas.microsoft.com/office/drawing/2014/main" val="3707634579"/>
                  </a:ext>
                </a:extLst>
              </a:tr>
            </a:tbl>
          </a:graphicData>
        </a:graphic>
      </p:graphicFrame>
    </p:spTree>
    <p:extLst>
      <p:ext uri="{BB962C8B-B14F-4D97-AF65-F5344CB8AC3E}">
        <p14:creationId xmlns:p14="http://schemas.microsoft.com/office/powerpoint/2010/main" val="9066449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4" name="Rectangle 2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ectangle 2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3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3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painting of a plant and fruit&#10;&#10;Description automatically generated">
            <a:extLst>
              <a:ext uri="{FF2B5EF4-FFF2-40B4-BE49-F238E27FC236}">
                <a16:creationId xmlns:a16="http://schemas.microsoft.com/office/drawing/2014/main" id="{74476D6D-0D4B-685F-7FA5-4321FEC50E01}"/>
              </a:ext>
            </a:extLst>
          </p:cNvPr>
          <p:cNvPicPr>
            <a:picLocks noChangeAspect="1"/>
          </p:cNvPicPr>
          <p:nvPr/>
        </p:nvPicPr>
        <p:blipFill rotWithShape="1">
          <a:blip r:embed="rId2"/>
          <a:srcRect t="10823" r="1" b="12179"/>
          <a:stretch/>
        </p:blipFill>
        <p:spPr>
          <a:xfrm>
            <a:off x="457200" y="487425"/>
            <a:ext cx="11277600" cy="5883149"/>
          </a:xfrm>
          <a:prstGeom prst="rect">
            <a:avLst/>
          </a:prstGeom>
        </p:spPr>
      </p:pic>
    </p:spTree>
    <p:extLst>
      <p:ext uri="{BB962C8B-B14F-4D97-AF65-F5344CB8AC3E}">
        <p14:creationId xmlns:p14="http://schemas.microsoft.com/office/powerpoint/2010/main" val="42946745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Video 3" descr="People Raising Their Hands">
            <a:extLst>
              <a:ext uri="{FF2B5EF4-FFF2-40B4-BE49-F238E27FC236}">
                <a16:creationId xmlns:a16="http://schemas.microsoft.com/office/drawing/2014/main" id="{44C1F412-6ADA-B9F0-942B-3694CF29FA56}"/>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t="210" r="1" b="75"/>
          <a:stretch/>
        </p:blipFill>
        <p:spPr>
          <a:xfrm>
            <a:off x="-3047" y="10"/>
            <a:ext cx="12191999" cy="6857990"/>
          </a:xfrm>
          <a:prstGeom prst="rect">
            <a:avLst/>
          </a:prstGeom>
        </p:spPr>
      </p:pic>
      <p:sp>
        <p:nvSpPr>
          <p:cNvPr id="10" name="Rectangle 9">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B13F1B5-BAA3-C326-7C36-7218B76C5151}"/>
              </a:ext>
            </a:extLst>
          </p:cNvPr>
          <p:cNvSpPr>
            <a:spLocks noGrp="1"/>
          </p:cNvSpPr>
          <p:nvPr>
            <p:ph type="title"/>
          </p:nvPr>
        </p:nvSpPr>
        <p:spPr>
          <a:xfrm>
            <a:off x="1097280" y="325550"/>
            <a:ext cx="10058400" cy="3574778"/>
          </a:xfrm>
          <a:effectLst>
            <a:outerShdw blurRad="50800" dist="38100" dir="2700000" algn="tl" rotWithShape="0">
              <a:prstClr val="black">
                <a:alpha val="40000"/>
              </a:prstClr>
            </a:outerShdw>
          </a:effectLst>
        </p:spPr>
        <p:txBody>
          <a:bodyPr vert="horz" lIns="91440" tIns="45720" rIns="91440" bIns="45720" rtlCol="0" anchor="b">
            <a:normAutofit/>
          </a:bodyPr>
          <a:lstStyle/>
          <a:p>
            <a:pPr algn="ctr"/>
            <a:r>
              <a:rPr lang="en-US" sz="5200">
                <a:solidFill>
                  <a:srgbClr val="FFFFFF"/>
                </a:solidFill>
              </a:rPr>
              <a:t>How many ?</a:t>
            </a:r>
          </a:p>
        </p:txBody>
      </p:sp>
    </p:spTree>
    <p:extLst>
      <p:ext uri="{BB962C8B-B14F-4D97-AF65-F5344CB8AC3E}">
        <p14:creationId xmlns:p14="http://schemas.microsoft.com/office/powerpoint/2010/main" val="2644286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4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mute="1">
                <p:cTn id="12" repeatCount="indefinite" fill="hold" display="0">
                  <p:stCondLst>
                    <p:cond delay="indefinite"/>
                  </p:stCondLst>
                </p:cTn>
                <p:tgtEl>
                  <p:spTgt spid="4"/>
                </p:tgtEl>
              </p:cMediaNode>
            </p:vide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01C5EE-5DE5-F42D-98A9-8B9B06C6C126}"/>
              </a:ext>
            </a:extLst>
          </p:cNvPr>
          <p:cNvSpPr>
            <a:spLocks noGrp="1"/>
          </p:cNvSpPr>
          <p:nvPr>
            <p:ph type="title"/>
          </p:nvPr>
        </p:nvSpPr>
        <p:spPr/>
        <p:txBody>
          <a:bodyPr/>
          <a:lstStyle/>
          <a:p>
            <a:r>
              <a:rPr lang="en-GB" dirty="0"/>
              <a:t>When is comes to qualitative research</a:t>
            </a:r>
          </a:p>
        </p:txBody>
      </p:sp>
      <p:sp>
        <p:nvSpPr>
          <p:cNvPr id="3" name="Content Placeholder 2">
            <a:extLst>
              <a:ext uri="{FF2B5EF4-FFF2-40B4-BE49-F238E27FC236}">
                <a16:creationId xmlns:a16="http://schemas.microsoft.com/office/drawing/2014/main" id="{7F2916AF-0330-83DB-D95E-C60909C3BF7B}"/>
              </a:ext>
            </a:extLst>
          </p:cNvPr>
          <p:cNvSpPr>
            <a:spLocks noGrp="1"/>
          </p:cNvSpPr>
          <p:nvPr>
            <p:ph idx="1"/>
          </p:nvPr>
        </p:nvSpPr>
        <p:spPr/>
        <p:txBody>
          <a:bodyPr>
            <a:normAutofit lnSpcReduction="10000"/>
          </a:bodyPr>
          <a:lstStyle/>
          <a:p>
            <a:r>
              <a:rPr lang="en-GB" b="0" i="0" dirty="0">
                <a:solidFill>
                  <a:srgbClr val="000000"/>
                </a:solidFill>
                <a:effectLst/>
                <a:latin typeface="Calibri" panose="020F0502020204030204" pitchFamily="34" charset="0"/>
              </a:rPr>
              <a:t>A-priori sample size calculation is not undertaken in the case of qualitative research. Researchers collect the data from as many participants as possible until they reach the point of </a:t>
            </a:r>
            <a:r>
              <a:rPr lang="en-GB" sz="3200" b="1" i="0" dirty="0">
                <a:solidFill>
                  <a:srgbClr val="000000"/>
                </a:solidFill>
                <a:effectLst/>
                <a:latin typeface="Calibri" panose="020F0502020204030204" pitchFamily="34" charset="0"/>
              </a:rPr>
              <a:t>data saturation. </a:t>
            </a:r>
            <a:r>
              <a:rPr lang="en-GB" b="0" i="0" dirty="0">
                <a:solidFill>
                  <a:srgbClr val="000000"/>
                </a:solidFill>
                <a:effectLst/>
                <a:latin typeface="Calibri" panose="020F0502020204030204" pitchFamily="34" charset="0"/>
              </a:rPr>
              <a:t>Data saturation or the point of redundancy is the stage where the researcher no longer sees or hears any new information. Data saturation gives the idea that the researcher has captured all possible information about the phenomenon of interest. Since no further information is being uncovered as redundancy is achieved, at this point the data collection can be stopped. The objective here is to get an overall picture of the chronicle of the phenomenon under the study rather than generalization.</a:t>
            </a:r>
            <a:endParaRPr lang="en-GB" dirty="0"/>
          </a:p>
        </p:txBody>
      </p:sp>
    </p:spTree>
    <p:extLst>
      <p:ext uri="{BB962C8B-B14F-4D97-AF65-F5344CB8AC3E}">
        <p14:creationId xmlns:p14="http://schemas.microsoft.com/office/powerpoint/2010/main" val="21884576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035BD0-0F58-DB35-7911-B3BAC05284C0}"/>
              </a:ext>
            </a:extLst>
          </p:cNvPr>
          <p:cNvSpPr>
            <a:spLocks noGrp="1"/>
          </p:cNvSpPr>
          <p:nvPr>
            <p:ph type="title"/>
          </p:nvPr>
        </p:nvSpPr>
        <p:spPr/>
        <p:txBody>
          <a:bodyPr/>
          <a:lstStyle/>
          <a:p>
            <a:r>
              <a:rPr lang="en-GB" dirty="0"/>
              <a:t>Continued</a:t>
            </a:r>
          </a:p>
        </p:txBody>
      </p:sp>
      <p:sp>
        <p:nvSpPr>
          <p:cNvPr id="3" name="Content Placeholder 2">
            <a:extLst>
              <a:ext uri="{FF2B5EF4-FFF2-40B4-BE49-F238E27FC236}">
                <a16:creationId xmlns:a16="http://schemas.microsoft.com/office/drawing/2014/main" id="{679531E5-AC82-736A-9F8A-37EF082C2688}"/>
              </a:ext>
            </a:extLst>
          </p:cNvPr>
          <p:cNvSpPr>
            <a:spLocks noGrp="1"/>
          </p:cNvSpPr>
          <p:nvPr>
            <p:ph idx="1"/>
          </p:nvPr>
        </p:nvSpPr>
        <p:spPr/>
        <p:txBody>
          <a:bodyPr/>
          <a:lstStyle/>
          <a:p>
            <a:r>
              <a:rPr lang="en-GB" dirty="0">
                <a:solidFill>
                  <a:srgbClr val="333333"/>
                </a:solidFill>
                <a:latin typeface="Rubik"/>
              </a:rPr>
              <a:t>Q</a:t>
            </a:r>
            <a:r>
              <a:rPr lang="en-GB" b="0" i="0" dirty="0">
                <a:solidFill>
                  <a:srgbClr val="333333"/>
                </a:solidFill>
                <a:effectLst/>
                <a:latin typeface="Rubik"/>
              </a:rPr>
              <a:t>ualitative research does not seek statistical representativeness.</a:t>
            </a:r>
          </a:p>
          <a:p>
            <a:r>
              <a:rPr lang="en-GB" b="0" i="0" dirty="0">
                <a:solidFill>
                  <a:srgbClr val="333333"/>
                </a:solidFill>
                <a:effectLst/>
                <a:latin typeface="Rubik"/>
              </a:rPr>
              <a:t>Qualitative research aims to uncover a maximum of “themes” related to a subject. </a:t>
            </a:r>
          </a:p>
          <a:p>
            <a:r>
              <a:rPr lang="en-GB" dirty="0">
                <a:solidFill>
                  <a:srgbClr val="333333"/>
                </a:solidFill>
                <a:latin typeface="Rubik"/>
              </a:rPr>
              <a:t>If necessary, in order to answer your research questions, t</a:t>
            </a:r>
            <a:r>
              <a:rPr lang="en-GB" b="0" i="0" dirty="0">
                <a:solidFill>
                  <a:srgbClr val="333333"/>
                </a:solidFill>
                <a:effectLst/>
                <a:latin typeface="Rubik"/>
              </a:rPr>
              <a:t>hese themes will make it possible to formulate hypotheses that we can then verify with a quantitative phase.</a:t>
            </a:r>
            <a:endParaRPr lang="en-GB" dirty="0"/>
          </a:p>
        </p:txBody>
      </p:sp>
    </p:spTree>
    <p:extLst>
      <p:ext uri="{BB962C8B-B14F-4D97-AF65-F5344CB8AC3E}">
        <p14:creationId xmlns:p14="http://schemas.microsoft.com/office/powerpoint/2010/main" val="33603533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6" name="Rectangle 15">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6" name="Rectangle 25">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97318B0-E412-E3B5-9D3B-9E37A423EABC}"/>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The different types of qualitative approaches</a:t>
            </a:r>
            <a:br>
              <a:rPr lang="en-GB" sz="4000">
                <a:solidFill>
                  <a:srgbClr val="FFFFFF"/>
                </a:solidFill>
              </a:rPr>
            </a:br>
            <a:endParaRPr lang="en-GB" sz="4000">
              <a:solidFill>
                <a:srgbClr val="FFFFFF"/>
              </a:solidFill>
            </a:endParaRPr>
          </a:p>
        </p:txBody>
      </p:sp>
      <p:sp>
        <p:nvSpPr>
          <p:cNvPr id="3" name="Content Placeholder 2">
            <a:extLst>
              <a:ext uri="{FF2B5EF4-FFF2-40B4-BE49-F238E27FC236}">
                <a16:creationId xmlns:a16="http://schemas.microsoft.com/office/drawing/2014/main" id="{C37EAAA2-02FC-5AA8-4943-D68608125D12}"/>
              </a:ext>
            </a:extLst>
          </p:cNvPr>
          <p:cNvSpPr>
            <a:spLocks noGrp="1"/>
          </p:cNvSpPr>
          <p:nvPr>
            <p:ph idx="1"/>
          </p:nvPr>
        </p:nvSpPr>
        <p:spPr>
          <a:xfrm>
            <a:off x="4810259" y="649480"/>
            <a:ext cx="6555347" cy="5546047"/>
          </a:xfrm>
        </p:spPr>
        <p:txBody>
          <a:bodyPr anchor="ctr">
            <a:normAutofit/>
          </a:bodyPr>
          <a:lstStyle/>
          <a:p>
            <a:pPr marL="0" indent="0">
              <a:buNone/>
            </a:pPr>
            <a:endParaRPr lang="en-GB" sz="2000" dirty="0"/>
          </a:p>
          <a:p>
            <a:r>
              <a:rPr lang="en-GB" sz="2000" dirty="0"/>
              <a:t>Ethnography For Morse (1994), 30 to 50 interviews are sufficient. Bernard (2000) notes that most research uses samples of 30 to 60 interviews.</a:t>
            </a:r>
          </a:p>
          <a:p>
            <a:r>
              <a:rPr lang="en-GB" sz="2000" dirty="0"/>
              <a:t>Grounded Theory Creswell (1998) recommends 20 to 30 qualitative interviews, while Morse (1994) recommends 30 to 50.</a:t>
            </a:r>
          </a:p>
          <a:p>
            <a:r>
              <a:rPr lang="en-GB" sz="2000" dirty="0"/>
              <a:t>Phenomenology ….. ? 40-50 ?</a:t>
            </a:r>
          </a:p>
          <a:p>
            <a:r>
              <a:rPr lang="en-GB" sz="2000" dirty="0"/>
              <a:t>For Creswell (1998), 5 to 25 interviews are ideal. Morse (1994) indicates that at least 6 interviews should be conducted.</a:t>
            </a:r>
          </a:p>
          <a:p>
            <a:r>
              <a:rPr lang="en-GB" sz="2000" dirty="0"/>
              <a:t>Qualitative research in general </a:t>
            </a:r>
            <a:r>
              <a:rPr lang="en-GB" sz="2000" dirty="0" err="1"/>
              <a:t>Bertaux</a:t>
            </a:r>
            <a:r>
              <a:rPr lang="en-GB" sz="2000" dirty="0"/>
              <a:t> (1981, p.35) suggests that the smallest acceptable qualitative sample size is 15 interviews.</a:t>
            </a:r>
          </a:p>
        </p:txBody>
      </p:sp>
    </p:spTree>
    <p:extLst>
      <p:ext uri="{BB962C8B-B14F-4D97-AF65-F5344CB8AC3E}">
        <p14:creationId xmlns:p14="http://schemas.microsoft.com/office/powerpoint/2010/main" val="25178240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D63E05-5BA3-F619-D819-058A3F244F14}"/>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How many? The answer is that there is no rule of thumb.</a:t>
            </a:r>
            <a:br>
              <a:rPr lang="en-GB" sz="4000">
                <a:solidFill>
                  <a:srgbClr val="FFFFFF"/>
                </a:solidFill>
              </a:rPr>
            </a:br>
            <a:endParaRPr lang="en-GB" sz="4000">
              <a:solidFill>
                <a:srgbClr val="FFFFFF"/>
              </a:solidFill>
            </a:endParaRPr>
          </a:p>
        </p:txBody>
      </p:sp>
      <p:sp>
        <p:nvSpPr>
          <p:cNvPr id="3" name="Content Placeholder 2">
            <a:extLst>
              <a:ext uri="{FF2B5EF4-FFF2-40B4-BE49-F238E27FC236}">
                <a16:creationId xmlns:a16="http://schemas.microsoft.com/office/drawing/2014/main" id="{8E94B8CC-8F15-DA42-8B5D-7E4D69E858FB}"/>
              </a:ext>
            </a:extLst>
          </p:cNvPr>
          <p:cNvSpPr>
            <a:spLocks noGrp="1"/>
          </p:cNvSpPr>
          <p:nvPr>
            <p:ph idx="1"/>
          </p:nvPr>
        </p:nvSpPr>
        <p:spPr>
          <a:xfrm>
            <a:off x="4810259" y="649480"/>
            <a:ext cx="6555347" cy="5546047"/>
          </a:xfrm>
        </p:spPr>
        <p:txBody>
          <a:bodyPr anchor="ctr">
            <a:normAutofit/>
          </a:bodyPr>
          <a:lstStyle/>
          <a:p>
            <a:r>
              <a:rPr lang="en-GB" sz="1700"/>
              <a:t>Warren’s (2002) suggestion that the minimum number of interviews needs to be between twenty and thirty for an interview-based qualitative studyto be published (Bryman 2012: 425). </a:t>
            </a:r>
          </a:p>
          <a:p>
            <a:r>
              <a:rPr lang="en-GB" sz="1700"/>
              <a:t>Gerson and Horowitz (2002: 223) as suggesting that ‘fewer than 60 interviews cannot support convincing conclusions and more than 150 produce too much material to analyse effectively and expeditiously’.</a:t>
            </a:r>
          </a:p>
          <a:p>
            <a:r>
              <a:rPr lang="en-GB" sz="1700"/>
              <a:t>Contrasting these figures (20-30 versus 60-150) strongly suggests that there is quite a lot of variety in what is believed to be the minimum requirement, so that it is unsurprising to find that actual sample sizes vary considerable in qualitative research. </a:t>
            </a:r>
          </a:p>
          <a:p>
            <a:r>
              <a:rPr lang="en-GB" sz="1700"/>
              <a:t>Mason(2010) reports that when he looked at the abstracts of doctoral thesis abstracts relating to interview-based qualitative studies in Great Britain and Ireland, he found that the range was 1 to 95 (the mean was 31 and the median 28). </a:t>
            </a:r>
          </a:p>
          <a:p>
            <a:r>
              <a:rPr lang="en-GB" sz="1700"/>
              <a:t>Mason also refers to an online article (the link no longer works and I was unable to track it down) which examined 50 articles based on grounded theory and found sample sizes to vary between 5 and 350 (see Bryman 2012 for more information, which is on the RPP module).</a:t>
            </a:r>
          </a:p>
        </p:txBody>
      </p:sp>
    </p:spTree>
    <p:extLst>
      <p:ext uri="{BB962C8B-B14F-4D97-AF65-F5344CB8AC3E}">
        <p14:creationId xmlns:p14="http://schemas.microsoft.com/office/powerpoint/2010/main" val="18493807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2FFFF86-308B-1C58-7C1B-E48F84615099}"/>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Well ….</a:t>
            </a:r>
          </a:p>
        </p:txBody>
      </p:sp>
      <p:sp>
        <p:nvSpPr>
          <p:cNvPr id="3" name="Content Placeholder 2">
            <a:extLst>
              <a:ext uri="{FF2B5EF4-FFF2-40B4-BE49-F238E27FC236}">
                <a16:creationId xmlns:a16="http://schemas.microsoft.com/office/drawing/2014/main" id="{8F5C826E-EC0C-5874-9D8E-CE4C8F47921D}"/>
              </a:ext>
            </a:extLst>
          </p:cNvPr>
          <p:cNvSpPr>
            <a:spLocks noGrp="1"/>
          </p:cNvSpPr>
          <p:nvPr>
            <p:ph idx="1"/>
          </p:nvPr>
        </p:nvSpPr>
        <p:spPr>
          <a:xfrm>
            <a:off x="4810259" y="649480"/>
            <a:ext cx="6555347" cy="5546047"/>
          </a:xfrm>
        </p:spPr>
        <p:txBody>
          <a:bodyPr anchor="ctr">
            <a:normAutofit/>
          </a:bodyPr>
          <a:lstStyle/>
          <a:p>
            <a:r>
              <a:rPr lang="en-GB" sz="1700" dirty="0"/>
              <a:t>While some experts in qualitative research avoid the topic of “how many” interviews “are enough,” there is indeed variability in what is suggested as a minimum. An extremely large number of articles, book chapters, and books recommend guidance and suggest anywhere from 5 to 50 participants as adequate. </a:t>
            </a:r>
          </a:p>
          <a:p>
            <a:r>
              <a:rPr lang="en-GB" sz="1700" dirty="0"/>
              <a:t>But important factors include:</a:t>
            </a:r>
          </a:p>
          <a:p>
            <a:pPr lvl="1"/>
            <a:r>
              <a:rPr lang="en-GB" sz="1300" dirty="0"/>
              <a:t>quality of data</a:t>
            </a:r>
          </a:p>
          <a:p>
            <a:pPr lvl="1"/>
            <a:r>
              <a:rPr lang="en-GB" sz="1300" dirty="0"/>
              <a:t>scope of the study</a:t>
            </a:r>
          </a:p>
          <a:p>
            <a:pPr lvl="1"/>
            <a:r>
              <a:rPr lang="en-GB" sz="1300" dirty="0"/>
              <a:t>nature of the topic</a:t>
            </a:r>
          </a:p>
          <a:p>
            <a:pPr lvl="1"/>
            <a:r>
              <a:rPr lang="en-GB" sz="1300" dirty="0"/>
              <a:t>amount of useful information obtained from each participant</a:t>
            </a:r>
          </a:p>
          <a:p>
            <a:pPr lvl="1"/>
            <a:r>
              <a:rPr lang="en-GB" sz="1300" dirty="0"/>
              <a:t>use of shadowed data (participants speak not only for themselves but also for others. This “speaking-for-others”—information that participants give us about the types, characteristics, and dimensions of concepts, perceptions, </a:t>
            </a:r>
            <a:r>
              <a:rPr lang="en-GB" sz="1300" dirty="0" err="1"/>
              <a:t>behaviors</a:t>
            </a:r>
            <a:r>
              <a:rPr lang="en-GB" sz="1300" dirty="0"/>
              <a:t>, and opinions of others—shadowed data.</a:t>
            </a:r>
          </a:p>
          <a:p>
            <a:pPr lvl="1"/>
            <a:r>
              <a:rPr lang="en-GB" sz="1300" dirty="0"/>
              <a:t>&amp; qualitative method and study designed used” (Morse, 2000, p. 1). </a:t>
            </a:r>
          </a:p>
        </p:txBody>
      </p:sp>
    </p:spTree>
    <p:extLst>
      <p:ext uri="{BB962C8B-B14F-4D97-AF65-F5344CB8AC3E}">
        <p14:creationId xmlns:p14="http://schemas.microsoft.com/office/powerpoint/2010/main" val="16619033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2FFFF86-308B-1C58-7C1B-E48F84615099}"/>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The wrong question</a:t>
            </a:r>
          </a:p>
        </p:txBody>
      </p:sp>
      <p:sp>
        <p:nvSpPr>
          <p:cNvPr id="3" name="Content Placeholder 2">
            <a:extLst>
              <a:ext uri="{FF2B5EF4-FFF2-40B4-BE49-F238E27FC236}">
                <a16:creationId xmlns:a16="http://schemas.microsoft.com/office/drawing/2014/main" id="{8F5C826E-EC0C-5874-9D8E-CE4C8F47921D}"/>
              </a:ext>
            </a:extLst>
          </p:cNvPr>
          <p:cNvSpPr>
            <a:spLocks noGrp="1"/>
          </p:cNvSpPr>
          <p:nvPr>
            <p:ph idx="1"/>
          </p:nvPr>
        </p:nvSpPr>
        <p:spPr>
          <a:xfrm>
            <a:off x="4810259" y="649480"/>
            <a:ext cx="6555347" cy="5546047"/>
          </a:xfrm>
        </p:spPr>
        <p:txBody>
          <a:bodyPr anchor="ctr">
            <a:normAutofit/>
          </a:bodyPr>
          <a:lstStyle/>
          <a:p>
            <a:r>
              <a:rPr lang="en-GB" sz="2000"/>
              <a:t>Others argue that the “how many” question can be the wrong question and that the rigor of the method “depends upon developing the range of relevant conceptual categories, saturating (filling, supporting, and providing repeated evidence for) those categories,” and fully explaining the data (Charmaz, 1990). </a:t>
            </a:r>
          </a:p>
          <a:p>
            <a:r>
              <a:rPr lang="en-GB" sz="2000"/>
              <a:t>Countless conferences and conference sessions on these debates, reports written, and myriad publications are available as well (for a compilation of debates, see Baker &amp; Edwards, 2012).</a:t>
            </a:r>
          </a:p>
        </p:txBody>
      </p:sp>
    </p:spTree>
    <p:extLst>
      <p:ext uri="{BB962C8B-B14F-4D97-AF65-F5344CB8AC3E}">
        <p14:creationId xmlns:p14="http://schemas.microsoft.com/office/powerpoint/2010/main" val="146770117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F1E967B-ACFA-2BD2-E48A-A1C88666057C}"/>
              </a:ext>
            </a:extLst>
          </p:cNvPr>
          <p:cNvPicPr>
            <a:picLocks noChangeAspect="1"/>
          </p:cNvPicPr>
          <p:nvPr/>
        </p:nvPicPr>
        <p:blipFill rotWithShape="1">
          <a:blip r:embed="rId2"/>
          <a:srcRect t="24084" b="19666"/>
          <a:stretch/>
        </p:blipFill>
        <p:spPr>
          <a:xfrm>
            <a:off x="20" y="10"/>
            <a:ext cx="12191980" cy="6857990"/>
          </a:xfrm>
          <a:prstGeom prst="rect">
            <a:avLst/>
          </a:prstGeom>
        </p:spPr>
      </p:pic>
      <p:sp>
        <p:nvSpPr>
          <p:cNvPr id="9" name="Rectangle 8">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CB35908-5081-B717-DEC7-BB4E547DFC3E}"/>
              </a:ext>
            </a:extLst>
          </p:cNvPr>
          <p:cNvSpPr>
            <a:spLocks noGrp="1"/>
          </p:cNvSpPr>
          <p:nvPr>
            <p:ph type="title"/>
          </p:nvPr>
        </p:nvSpPr>
        <p:spPr>
          <a:xfrm>
            <a:off x="523875" y="5317240"/>
            <a:ext cx="11210925" cy="744836"/>
          </a:xfrm>
        </p:spPr>
        <p:txBody>
          <a:bodyPr>
            <a:normAutofit/>
          </a:bodyPr>
          <a:lstStyle/>
          <a:p>
            <a:pPr algn="ctr"/>
            <a:r>
              <a:rPr lang="en-GB" sz="3600">
                <a:solidFill>
                  <a:schemeClr val="tx1">
                    <a:lumMod val="85000"/>
                    <a:lumOff val="15000"/>
                  </a:schemeClr>
                </a:solidFill>
              </a:rPr>
              <a:t>Rich description</a:t>
            </a:r>
          </a:p>
        </p:txBody>
      </p:sp>
      <p:cxnSp>
        <p:nvCxnSpPr>
          <p:cNvPr id="11" name="Straight Connector 10">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212774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F4DD2E7-DF1A-E8D6-BB46-A712A0CC5939}"/>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RICH DESCRIPTION</a:t>
            </a:r>
          </a:p>
        </p:txBody>
      </p:sp>
      <p:sp>
        <p:nvSpPr>
          <p:cNvPr id="3" name="Content Placeholder 2">
            <a:extLst>
              <a:ext uri="{FF2B5EF4-FFF2-40B4-BE49-F238E27FC236}">
                <a16:creationId xmlns:a16="http://schemas.microsoft.com/office/drawing/2014/main" id="{22419585-207F-2339-124F-5CB72F84B482}"/>
              </a:ext>
            </a:extLst>
          </p:cNvPr>
          <p:cNvSpPr>
            <a:spLocks noGrp="1"/>
          </p:cNvSpPr>
          <p:nvPr>
            <p:ph idx="1"/>
          </p:nvPr>
        </p:nvSpPr>
        <p:spPr>
          <a:xfrm>
            <a:off x="4810259" y="649480"/>
            <a:ext cx="6555347" cy="5546047"/>
          </a:xfrm>
        </p:spPr>
        <p:txBody>
          <a:bodyPr anchor="ctr">
            <a:normAutofit/>
          </a:bodyPr>
          <a:lstStyle/>
          <a:p>
            <a:r>
              <a:rPr lang="en-GB" sz="2000" dirty="0"/>
              <a:t>Thick description is a critical strategy for improving the quality, transferability and analytical generalization qualitative research findings, as it allows researchers to assess the applicability of those findings to other contexts (Firestone, 1993; Lincoln &amp; Guba,1985; Merriam &amp; Tisdell,2016).</a:t>
            </a:r>
          </a:p>
        </p:txBody>
      </p:sp>
    </p:spTree>
    <p:extLst>
      <p:ext uri="{BB962C8B-B14F-4D97-AF65-F5344CB8AC3E}">
        <p14:creationId xmlns:p14="http://schemas.microsoft.com/office/powerpoint/2010/main" val="410278512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55086B-9532-0419-9372-2533503FECE1}"/>
              </a:ext>
            </a:extLst>
          </p:cNvPr>
          <p:cNvSpPr>
            <a:spLocks noGrp="1"/>
          </p:cNvSpPr>
          <p:nvPr>
            <p:ph type="title"/>
          </p:nvPr>
        </p:nvSpPr>
        <p:spPr/>
        <p:txBody>
          <a:bodyPr/>
          <a:lstStyle/>
          <a:p>
            <a:r>
              <a:rPr lang="en-GB" dirty="0"/>
              <a:t>See </a:t>
            </a:r>
          </a:p>
        </p:txBody>
      </p:sp>
      <p:sp>
        <p:nvSpPr>
          <p:cNvPr id="3" name="Content Placeholder 2">
            <a:extLst>
              <a:ext uri="{FF2B5EF4-FFF2-40B4-BE49-F238E27FC236}">
                <a16:creationId xmlns:a16="http://schemas.microsoft.com/office/drawing/2014/main" id="{4ABC5EB2-85FD-69B6-8BF9-F605CCF4BAE1}"/>
              </a:ext>
            </a:extLst>
          </p:cNvPr>
          <p:cNvSpPr>
            <a:spLocks noGrp="1"/>
          </p:cNvSpPr>
          <p:nvPr>
            <p:ph idx="1"/>
          </p:nvPr>
        </p:nvSpPr>
        <p:spPr/>
        <p:txBody>
          <a:bodyPr/>
          <a:lstStyle/>
          <a:p>
            <a:r>
              <a:rPr lang="en-GB" dirty="0"/>
              <a:t>Younas, A., </a:t>
            </a:r>
            <a:r>
              <a:rPr lang="en-GB" dirty="0" err="1"/>
              <a:t>Fàbregues</a:t>
            </a:r>
            <a:r>
              <a:rPr lang="en-GB" dirty="0"/>
              <a:t>, S., Durante, A.. (3 more authors) (2023) Proposing the “MIRACLE” narrative framework for providing thick description in qualitative research. International Journal of Qualitative Methods, 22. </a:t>
            </a:r>
          </a:p>
        </p:txBody>
      </p:sp>
    </p:spTree>
    <p:extLst>
      <p:ext uri="{BB962C8B-B14F-4D97-AF65-F5344CB8AC3E}">
        <p14:creationId xmlns:p14="http://schemas.microsoft.com/office/powerpoint/2010/main" val="165367628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2FCB351-4098-F456-EC5A-F7BB5A9A1738}"/>
              </a:ext>
            </a:extLst>
          </p:cNvPr>
          <p:cNvPicPr>
            <a:picLocks noChangeAspect="1"/>
          </p:cNvPicPr>
          <p:nvPr/>
        </p:nvPicPr>
        <p:blipFill rotWithShape="1">
          <a:blip r:embed="rId2"/>
          <a:srcRect l="36630" t="10190" r="17479" b="9919"/>
          <a:stretch/>
        </p:blipFill>
        <p:spPr>
          <a:xfrm>
            <a:off x="3599171" y="103399"/>
            <a:ext cx="5730684" cy="6651202"/>
          </a:xfrm>
          <a:prstGeom prst="rect">
            <a:avLst/>
          </a:prstGeom>
        </p:spPr>
      </p:pic>
    </p:spTree>
    <p:extLst>
      <p:ext uri="{BB962C8B-B14F-4D97-AF65-F5344CB8AC3E}">
        <p14:creationId xmlns:p14="http://schemas.microsoft.com/office/powerpoint/2010/main" val="179226344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A8C909-1D36-4CD5-8A03-A0F7956DB045}"/>
              </a:ext>
            </a:extLst>
          </p:cNvPr>
          <p:cNvSpPr>
            <a:spLocks noGrp="1"/>
          </p:cNvSpPr>
          <p:nvPr>
            <p:ph type="title"/>
          </p:nvPr>
        </p:nvSpPr>
        <p:spPr/>
        <p:txBody>
          <a:bodyPr/>
          <a:lstStyle/>
          <a:p>
            <a:r>
              <a:rPr lang="en-GB" dirty="0"/>
              <a:t>Writing questions</a:t>
            </a:r>
          </a:p>
        </p:txBody>
      </p:sp>
    </p:spTree>
    <p:extLst>
      <p:ext uri="{BB962C8B-B14F-4D97-AF65-F5344CB8AC3E}">
        <p14:creationId xmlns:p14="http://schemas.microsoft.com/office/powerpoint/2010/main" val="1716783943"/>
      </p:ext>
    </p:extLst>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F5E4A9"/>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1878</Words>
  <Application>Microsoft Office PowerPoint</Application>
  <PresentationFormat>Widescreen</PresentationFormat>
  <Paragraphs>156</Paragraphs>
  <Slides>38</Slides>
  <Notes>3</Notes>
  <HiddenSlides>0</HiddenSlides>
  <MMClips>2</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38</vt:i4>
      </vt:variant>
    </vt:vector>
  </HeadingPairs>
  <TitlesOfParts>
    <vt:vector size="45" baseType="lpstr">
      <vt:lpstr>Rubik</vt:lpstr>
      <vt:lpstr>Arial</vt:lpstr>
      <vt:lpstr>Calibri</vt:lpstr>
      <vt:lpstr>Calibri Light</vt:lpstr>
      <vt:lpstr>Times New Roman</vt:lpstr>
      <vt:lpstr>Wingdings</vt:lpstr>
      <vt:lpstr>Office Theme</vt:lpstr>
      <vt:lpstr>DBA CONVERTING RESEARCH INTO PRACTICE</vt:lpstr>
      <vt:lpstr>Please note</vt:lpstr>
      <vt:lpstr>Today</vt:lpstr>
      <vt:lpstr>Forms</vt:lpstr>
      <vt:lpstr>ALL RESEARCH HAS POSITIONALITY</vt:lpstr>
      <vt:lpstr>EXAMPLES</vt:lpstr>
      <vt:lpstr>PowerPoint Presentation</vt:lpstr>
      <vt:lpstr>PowerPoint Presentation</vt:lpstr>
      <vt:lpstr>PowerPoint Presentation</vt:lpstr>
      <vt:lpstr>PowerPoint Presentation</vt:lpstr>
      <vt:lpstr>PowerPoint Presentation</vt:lpstr>
      <vt:lpstr>PowerPoint Presentation</vt:lpstr>
      <vt:lpstr>YOUR POSITIONALITY</vt:lpstr>
      <vt:lpstr>QUESTIONS TO ASK</vt:lpstr>
      <vt:lpstr>QUESTIONS TO ASK</vt:lpstr>
      <vt:lpstr>PowerPoint Presentation</vt:lpstr>
      <vt:lpstr>NEXT BLANK POSITIONALITY MAP</vt:lpstr>
      <vt:lpstr>PowerPoint Presentation</vt:lpstr>
      <vt:lpstr>HOW TO USE THE MAP</vt:lpstr>
      <vt:lpstr>PowerPoint Presentation</vt:lpstr>
      <vt:lpstr>PowerPoint Presentation</vt:lpstr>
      <vt:lpstr>“Doing qualitative research is by nature a reflective and recursive process." (Ely et al, 1991: 179) </vt:lpstr>
      <vt:lpstr>Developing reflexive research practice</vt:lpstr>
      <vt:lpstr>Some considerations to ensure reflexivity in research</vt:lpstr>
      <vt:lpstr>PowerPoint Presentation</vt:lpstr>
      <vt:lpstr>PowerPoint Presentation</vt:lpstr>
      <vt:lpstr>How many ?</vt:lpstr>
      <vt:lpstr>When is comes to qualitative research</vt:lpstr>
      <vt:lpstr>Continued</vt:lpstr>
      <vt:lpstr>The different types of qualitative approaches </vt:lpstr>
      <vt:lpstr>How many? The answer is that there is no rule of thumb. </vt:lpstr>
      <vt:lpstr>Well ….</vt:lpstr>
      <vt:lpstr>The wrong question</vt:lpstr>
      <vt:lpstr>Rich description</vt:lpstr>
      <vt:lpstr>RICH DESCRIPTION</vt:lpstr>
      <vt:lpstr>See </vt:lpstr>
      <vt:lpstr>PowerPoint Presentation</vt:lpstr>
      <vt:lpstr>Writing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DBA CONVERTING RESEARCH INTO PRACTICE</dc:title>
  <dc:creator>Caroline Jawad</dc:creator>
  <cp:lastModifiedBy>Caroline Jawad</cp:lastModifiedBy>
  <cp:revision>1</cp:revision>
  <dcterms:created xsi:type="dcterms:W3CDTF">2023-07-14T10:39:01Z</dcterms:created>
  <dcterms:modified xsi:type="dcterms:W3CDTF">2023-07-16T14:35:27Z</dcterms:modified>
</cp:coreProperties>
</file>