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768" r:id="rId1"/>
  </p:sldMasterIdLst>
  <p:notesMasterIdLst>
    <p:notesMasterId r:id="rId16"/>
  </p:notesMasterIdLst>
  <p:sldIdLst>
    <p:sldId id="271" r:id="rId2"/>
    <p:sldId id="256" r:id="rId3"/>
    <p:sldId id="257" r:id="rId4"/>
    <p:sldId id="258" r:id="rId5"/>
    <p:sldId id="259" r:id="rId6"/>
    <p:sldId id="265" r:id="rId7"/>
    <p:sldId id="266" r:id="rId8"/>
    <p:sldId id="267" r:id="rId9"/>
    <p:sldId id="268" r:id="rId10"/>
    <p:sldId id="269" r:id="rId11"/>
    <p:sldId id="260" r:id="rId12"/>
    <p:sldId id="270" r:id="rId13"/>
    <p:sldId id="262" r:id="rId14"/>
    <p:sldId id="264"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C3C896A-6F72-465F-B765-83B6CCB100F5}" v="192" dt="2021-07-18T17:12:03.5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15" autoAdjust="0"/>
    <p:restoredTop sz="83745" autoAdjust="0"/>
  </p:normalViewPr>
  <p:slideViewPr>
    <p:cSldViewPr snapToGrid="0">
      <p:cViewPr varScale="1">
        <p:scale>
          <a:sx n="56" d="100"/>
          <a:sy n="56" d="100"/>
        </p:scale>
        <p:origin x="992"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4686DF-88A7-4944-BE64-E9764FFA55E3}" type="datetimeFigureOut">
              <a:rPr lang="" smtClean="0"/>
              <a:t>07/18/2021</a:t>
            </a:fld>
            <a:endParaRPr lang=""/>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279C6F-349A-4A94-AA21-D3EC26FA23D3}" type="slidenum">
              <a:rPr lang="" smtClean="0"/>
              <a:t>‹#›</a:t>
            </a:fld>
            <a:endParaRPr lang=""/>
          </a:p>
        </p:txBody>
      </p:sp>
    </p:spTree>
    <p:extLst>
      <p:ext uri="{BB962C8B-B14F-4D97-AF65-F5344CB8AC3E}">
        <p14:creationId xmlns:p14="http://schemas.microsoft.com/office/powerpoint/2010/main" val="25671884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current assignment aims to critique the three chapters selected from the book of Dolnicar (2017), which is “Peer-To-Peer Accommodation Networks: Pushing the boundaries. Good fellow Publishers Limited”. It is noted that the aim of the assignment is to critically discuss different themes of the chapter in order to gather relevant information about it. Therefore the selected three chapters are “How Airbnb Creates Value”, “Entrepreneurship Opportunities”, and “Socializing New Guests”. Therefore, it is vital to make themes appropriate from the given chapters and properly assess them. However, the use of chapters from the book is to find out effective themes and critique them in the light of their relevance to digital business in 2021. Therefore, with the help of themes, it is easier to critique the chapters regarding digital business and find out relevant information that can be beneficial for future studies.</a:t>
            </a:r>
          </a:p>
        </p:txBody>
      </p:sp>
      <p:sp>
        <p:nvSpPr>
          <p:cNvPr id="4" name="Slide Number Placeholder 3"/>
          <p:cNvSpPr>
            <a:spLocks noGrp="1"/>
          </p:cNvSpPr>
          <p:nvPr>
            <p:ph type="sldNum" sz="quarter" idx="10"/>
          </p:nvPr>
        </p:nvSpPr>
        <p:spPr/>
        <p:txBody>
          <a:bodyPr/>
          <a:lstStyle/>
          <a:p>
            <a:fld id="{EF279C6F-349A-4A94-AA21-D3EC26FA23D3}" type="slidenum">
              <a:rPr lang="" smtClean="0"/>
              <a:t>3</a:t>
            </a:fld>
            <a:endParaRPr lang=""/>
          </a:p>
        </p:txBody>
      </p:sp>
    </p:spTree>
    <p:extLst>
      <p:ext uri="{BB962C8B-B14F-4D97-AF65-F5344CB8AC3E}">
        <p14:creationId xmlns:p14="http://schemas.microsoft.com/office/powerpoint/2010/main" val="38026668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 the book Peer-To-Peer Accommodation Networks, Dolnicar (2017) provides insightful information about the six essential elements related to the business model, and it helps to provide their functioning. Dolnicar (2018) analysed that each peer-to-peer accommodation network needs a different business model. Chapter four of the book of Dolnicar (2017) demonstrated the business model of Airbnb. Therefore, with the help of critical analysis of chapter four, the selected themes are value proposition, value creation and value communication and transfer. </a:t>
            </a:r>
          </a:p>
        </p:txBody>
      </p:sp>
      <p:sp>
        <p:nvSpPr>
          <p:cNvPr id="4" name="Slide Number Placeholder 3"/>
          <p:cNvSpPr>
            <a:spLocks noGrp="1"/>
          </p:cNvSpPr>
          <p:nvPr>
            <p:ph type="sldNum" sz="quarter" idx="10"/>
          </p:nvPr>
        </p:nvSpPr>
        <p:spPr/>
        <p:txBody>
          <a:bodyPr/>
          <a:lstStyle/>
          <a:p>
            <a:fld id="{EF279C6F-349A-4A94-AA21-D3EC26FA23D3}" type="slidenum">
              <a:rPr lang="" smtClean="0"/>
              <a:t>4</a:t>
            </a:fld>
            <a:endParaRPr lang=""/>
          </a:p>
        </p:txBody>
      </p:sp>
    </p:spTree>
    <p:extLst>
      <p:ext uri="{BB962C8B-B14F-4D97-AF65-F5344CB8AC3E}">
        <p14:creationId xmlns:p14="http://schemas.microsoft.com/office/powerpoint/2010/main" val="29126408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err="1">
                <a:solidFill>
                  <a:schemeClr val="tx1"/>
                </a:solidFill>
                <a:effectLst/>
                <a:latin typeface="+mn-lt"/>
                <a:ea typeface="+mn-ea"/>
                <a:cs typeface="+mn-cs"/>
              </a:rPr>
              <a:t>Leroi-Werelds</a:t>
            </a:r>
            <a:r>
              <a:rPr lang="en-US" sz="1200" kern="1200" dirty="0">
                <a:solidFill>
                  <a:schemeClr val="tx1"/>
                </a:solidFill>
                <a:effectLst/>
                <a:latin typeface="+mn-lt"/>
                <a:ea typeface="+mn-ea"/>
                <a:cs typeface="+mn-cs"/>
              </a:rPr>
              <a:t> et al. (2017) analysed that value proposition indicates the company’s value, which has promised to deliver the effective product to the customer. On the other hand, Hassan (2012) determined that value proposition is a marketing statement used by the company to provide to their customer to use their service. According to Dolnicar (2017), Airbnb used value proposition in order to fulfil the needs of three customer groups such as hosts, guests and third-party service providers. However, it is found from the study of Reinhold &amp; Dolnicar (2021) that Airbnb has modified their business model to the long tail of hospitality and for this reason, they have established a start-up that is similar to Silicon Valley-style.</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Dolnicar (2017, p.40) demonstrated that hosts have different reasons to fulfil their needs and interact with new people. For this reason, they have faced five different challenges in 2021 with respect to Airbnb’s value proposition. </a:t>
            </a:r>
            <a:r>
              <a:rPr lang="en-US" sz="1200" kern="1200" dirty="0" err="1">
                <a:solidFill>
                  <a:schemeClr val="tx1"/>
                </a:solidFill>
                <a:effectLst/>
                <a:latin typeface="+mn-lt"/>
                <a:ea typeface="+mn-ea"/>
                <a:cs typeface="+mn-cs"/>
              </a:rPr>
              <a:t>Adamiak</a:t>
            </a:r>
            <a:r>
              <a:rPr lang="en-US" sz="1200" kern="1200" dirty="0">
                <a:solidFill>
                  <a:schemeClr val="tx1"/>
                </a:solidFill>
                <a:effectLst/>
                <a:latin typeface="+mn-lt"/>
                <a:ea typeface="+mn-ea"/>
                <a:cs typeface="+mn-cs"/>
              </a:rPr>
              <a:t> (2019) critically analysed that Airbnb has provided an effective platform for the host to present their ideas all over the world. According to </a:t>
            </a:r>
            <a:r>
              <a:rPr lang="en-US" sz="1200" kern="1200" dirty="0" err="1">
                <a:solidFill>
                  <a:schemeClr val="tx1"/>
                </a:solidFill>
                <a:effectLst/>
                <a:latin typeface="+mn-lt"/>
                <a:ea typeface="+mn-ea"/>
                <a:cs typeface="+mn-cs"/>
              </a:rPr>
              <a:t>Karlsson</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Kemperman</a:t>
            </a:r>
            <a:r>
              <a:rPr lang="en-US" sz="1200" kern="1200" dirty="0">
                <a:solidFill>
                  <a:schemeClr val="tx1"/>
                </a:solidFill>
                <a:effectLst/>
                <a:latin typeface="+mn-lt"/>
                <a:ea typeface="+mn-ea"/>
                <a:cs typeface="+mn-cs"/>
              </a:rPr>
              <a:t> &amp; Dolnicar (2017), risk mitigation is an important consideration for them in digital business and therefore, it is essential to guarantee the covers of the damage. On the other hand, </a:t>
            </a:r>
            <a:r>
              <a:rPr lang="en-US" sz="1200" kern="1200" dirty="0" err="1">
                <a:solidFill>
                  <a:schemeClr val="tx1"/>
                </a:solidFill>
                <a:effectLst/>
                <a:latin typeface="+mn-lt"/>
                <a:ea typeface="+mn-ea"/>
                <a:cs typeface="+mn-cs"/>
              </a:rPr>
              <a:t>Seethamraju</a:t>
            </a:r>
            <a:r>
              <a:rPr lang="en-US" sz="1200" kern="1200" dirty="0">
                <a:solidFill>
                  <a:schemeClr val="tx1"/>
                </a:solidFill>
                <a:effectLst/>
                <a:latin typeface="+mn-lt"/>
                <a:ea typeface="+mn-ea"/>
                <a:cs typeface="+mn-cs"/>
              </a:rPr>
              <a:t> (2015) demonstrated that companies using multiple cloud services such as Software-as-a-service (SaaS) could help host mitigate the risk. </a:t>
            </a:r>
          </a:p>
          <a:p>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EF279C6F-349A-4A94-AA21-D3EC26FA23D3}" type="slidenum">
              <a:rPr lang="" smtClean="0"/>
              <a:t>5</a:t>
            </a:fld>
            <a:endParaRPr lang=""/>
          </a:p>
        </p:txBody>
      </p:sp>
    </p:spTree>
    <p:extLst>
      <p:ext uri="{BB962C8B-B14F-4D97-AF65-F5344CB8AC3E}">
        <p14:creationId xmlns:p14="http://schemas.microsoft.com/office/powerpoint/2010/main" val="350017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err="1">
                <a:solidFill>
                  <a:schemeClr val="tx1"/>
                </a:solidFill>
                <a:effectLst/>
                <a:latin typeface="+mn-lt"/>
                <a:ea typeface="+mn-ea"/>
                <a:cs typeface="+mn-cs"/>
              </a:rPr>
              <a:t>Casais</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Fernandes</a:t>
            </a:r>
            <a:r>
              <a:rPr lang="en-US" sz="1200" kern="1200" dirty="0">
                <a:solidFill>
                  <a:schemeClr val="tx1"/>
                </a:solidFill>
                <a:effectLst/>
                <a:latin typeface="+mn-lt"/>
                <a:ea typeface="+mn-ea"/>
                <a:cs typeface="+mn-cs"/>
              </a:rPr>
              <a:t> &amp; </a:t>
            </a:r>
            <a:r>
              <a:rPr lang="en-US" sz="1200" kern="1200" dirty="0" err="1">
                <a:solidFill>
                  <a:schemeClr val="tx1"/>
                </a:solidFill>
                <a:effectLst/>
                <a:latin typeface="+mn-lt"/>
                <a:ea typeface="+mn-ea"/>
                <a:cs typeface="+mn-cs"/>
              </a:rPr>
              <a:t>Sarmento</a:t>
            </a:r>
            <a:r>
              <a:rPr lang="en-US" sz="1200" kern="1200" dirty="0">
                <a:solidFill>
                  <a:schemeClr val="tx1"/>
                </a:solidFill>
                <a:effectLst/>
                <a:latin typeface="+mn-lt"/>
                <a:ea typeface="+mn-ea"/>
                <a:cs typeface="+mn-cs"/>
              </a:rPr>
              <a:t> (2020) described that the value proposition for guests is as essential as for hosts, and they have their motives to use peer-to-peer sharing platforms. Dolnicar (2017, p.42) explained that guests use it for economic reasons, facilities are child-friendly and helps to build new social ties with others. However, Airbnb in digital business in 2021 facing four major issues similar to holidaymakers. For this reason, Airbnb has provided an effective theme such as Experiences that help guests to specific destinations. On the other hand, Dolnicar (2017, p.43) demonstrated that calendar management provided by Airbnb is an effective booking process, and it also has different payment options. It is noted that guests and hosts are able to communicate with each other, which is beneficial in the digital business in 2021. However, </a:t>
            </a:r>
            <a:r>
              <a:rPr lang="en-US" sz="1200" kern="1200" dirty="0" err="1">
                <a:solidFill>
                  <a:schemeClr val="tx1"/>
                </a:solidFill>
                <a:effectLst/>
                <a:latin typeface="+mn-lt"/>
                <a:ea typeface="+mn-ea"/>
                <a:cs typeface="+mn-cs"/>
              </a:rPr>
              <a:t>Farmaki</a:t>
            </a:r>
            <a:r>
              <a:rPr lang="en-US" sz="1200" kern="1200" dirty="0">
                <a:solidFill>
                  <a:schemeClr val="tx1"/>
                </a:solidFill>
                <a:effectLst/>
                <a:latin typeface="+mn-lt"/>
                <a:ea typeface="+mn-ea"/>
                <a:cs typeface="+mn-cs"/>
              </a:rPr>
              <a:t> et al. (2020) explained that COVID-19 had affected the digital business, and it has also affected the peer-to-peer (P2P) accommodation. It is noted that Airbnb and Booking.com are two leading holidaymakers, and therefore, they have adopted a new and effective cleaning protocol.</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Gupta, Fung &amp; Murphy (2021) analysed that Fortune 500 companies’ recent report heavily relies on third parties. It is noted that there is an increment of employing 3PL’s due to digital business in 2021. On the other hand, Dolnicar (2017, p.44) explained that they had used professional photography service as a third party to enhance their quality for presenting different things. However, it is found from the study of </a:t>
            </a:r>
            <a:r>
              <a:rPr lang="en-US" sz="1200" kern="1200" dirty="0" err="1">
                <a:solidFill>
                  <a:schemeClr val="tx1"/>
                </a:solidFill>
                <a:effectLst/>
                <a:latin typeface="+mn-lt"/>
                <a:ea typeface="+mn-ea"/>
                <a:cs typeface="+mn-cs"/>
              </a:rPr>
              <a:t>Wahab</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Bahar</a:t>
            </a:r>
            <a:r>
              <a:rPr lang="en-US" sz="1200" kern="1200" dirty="0">
                <a:solidFill>
                  <a:schemeClr val="tx1"/>
                </a:solidFill>
                <a:effectLst/>
                <a:latin typeface="+mn-lt"/>
                <a:ea typeface="+mn-ea"/>
                <a:cs typeface="+mn-cs"/>
              </a:rPr>
              <a:t> &amp; </a:t>
            </a:r>
            <a:r>
              <a:rPr lang="en-US" sz="1200" kern="1200" dirty="0" err="1">
                <a:solidFill>
                  <a:schemeClr val="tx1"/>
                </a:solidFill>
                <a:effectLst/>
                <a:latin typeface="+mn-lt"/>
                <a:ea typeface="+mn-ea"/>
                <a:cs typeface="+mn-cs"/>
              </a:rPr>
              <a:t>Radzi</a:t>
            </a:r>
            <a:r>
              <a:rPr lang="en-US" sz="1200" kern="1200" dirty="0">
                <a:solidFill>
                  <a:schemeClr val="tx1"/>
                </a:solidFill>
                <a:effectLst/>
                <a:latin typeface="+mn-lt"/>
                <a:ea typeface="+mn-ea"/>
                <a:cs typeface="+mn-cs"/>
              </a:rPr>
              <a:t> (2021) that companies are using third-party providers for two main reasons. Firstly, for helping companies to establish a new business or increasing the base of their customer. According to </a:t>
            </a:r>
            <a:r>
              <a:rPr lang="en-US" sz="1200" kern="1200" dirty="0" err="1">
                <a:solidFill>
                  <a:schemeClr val="tx1"/>
                </a:solidFill>
                <a:effectLst/>
                <a:latin typeface="+mn-lt"/>
                <a:ea typeface="+mn-ea"/>
                <a:cs typeface="+mn-cs"/>
              </a:rPr>
              <a:t>Adner</a:t>
            </a:r>
            <a:r>
              <a:rPr lang="en-US" sz="1200" kern="1200" dirty="0">
                <a:solidFill>
                  <a:schemeClr val="tx1"/>
                </a:solidFill>
                <a:effectLst/>
                <a:latin typeface="+mn-lt"/>
                <a:ea typeface="+mn-ea"/>
                <a:cs typeface="+mn-cs"/>
              </a:rPr>
              <a:t> (2017), it is found that third-party providers are able to make an eco-friendly system around Airbnb’s platform. There are some prominent examples of third-party providers’ services used by Airbnb, such as HonorTab and Hostmaker. It is found that Airbnb has used HonorTab in order to manage its inventory (Dolnicar, 2021). On the other hand, Hostmaker.co has provided the facility to Airbnb so that they can provide housekeeping and maintenance facilities to their customers. </a:t>
            </a:r>
          </a:p>
          <a:p>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EF279C6F-349A-4A94-AA21-D3EC26FA23D3}" type="slidenum">
              <a:rPr lang="" smtClean="0"/>
              <a:t>6</a:t>
            </a:fld>
            <a:endParaRPr lang=""/>
          </a:p>
        </p:txBody>
      </p:sp>
    </p:spTree>
    <p:extLst>
      <p:ext uri="{BB962C8B-B14F-4D97-AF65-F5344CB8AC3E}">
        <p14:creationId xmlns:p14="http://schemas.microsoft.com/office/powerpoint/2010/main" val="26467144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Value creation</a:t>
            </a:r>
          </a:p>
          <a:p>
            <a:r>
              <a:rPr lang="en-US" sz="1200" kern="1200" dirty="0" err="1">
                <a:solidFill>
                  <a:schemeClr val="tx1"/>
                </a:solidFill>
                <a:effectLst/>
                <a:latin typeface="+mn-lt"/>
                <a:ea typeface="+mn-ea"/>
                <a:cs typeface="+mn-cs"/>
              </a:rPr>
              <a:t>Matarazzo</a:t>
            </a:r>
            <a:r>
              <a:rPr lang="en-US" sz="1200" kern="1200" dirty="0">
                <a:solidFill>
                  <a:schemeClr val="tx1"/>
                </a:solidFill>
                <a:effectLst/>
                <a:latin typeface="+mn-lt"/>
                <a:ea typeface="+mn-ea"/>
                <a:cs typeface="+mn-cs"/>
              </a:rPr>
              <a:t> et al. (2021) examined that companies are looking to enhance their value creation in order to increase their digital business in 2021. It is noted that there are different businesses or organisations worldwide that are using their resources and work to provide value to their customer base. Dolnicar (2017, p.45) determined that Airbnb has heavily relied on its key activities and key resources to provide value to their guests, host, and third parties. It is analysed that Airbnb uses key activities in order to fulfil the value proportion. </a:t>
            </a:r>
          </a:p>
          <a:p>
            <a:r>
              <a:rPr lang="en-US" sz="1200" b="1" kern="1200" dirty="0">
                <a:solidFill>
                  <a:schemeClr val="tx1"/>
                </a:solidFill>
                <a:effectLst/>
                <a:latin typeface="+mn-lt"/>
                <a:ea typeface="+mn-ea"/>
                <a:cs typeface="+mn-cs"/>
              </a:rPr>
              <a:t>Key Activities</a:t>
            </a:r>
          </a:p>
          <a:p>
            <a:r>
              <a:rPr lang="en-US" sz="1200" kern="1200" dirty="0">
                <a:solidFill>
                  <a:schemeClr val="tx1"/>
                </a:solidFill>
                <a:effectLst/>
                <a:latin typeface="+mn-lt"/>
                <a:ea typeface="+mn-ea"/>
                <a:cs typeface="+mn-cs"/>
              </a:rPr>
              <a:t>It is found that Airbnb has been </a:t>
            </a:r>
            <a:r>
              <a:rPr lang="en-US" sz="1200" kern="1200" dirty="0" err="1">
                <a:solidFill>
                  <a:schemeClr val="tx1"/>
                </a:solidFill>
                <a:effectLst/>
                <a:latin typeface="+mn-lt"/>
                <a:ea typeface="+mn-ea"/>
                <a:cs typeface="+mn-cs"/>
              </a:rPr>
              <a:t>emphasising</a:t>
            </a:r>
            <a:r>
              <a:rPr lang="en-US" sz="1200" kern="1200" dirty="0">
                <a:solidFill>
                  <a:schemeClr val="tx1"/>
                </a:solidFill>
                <a:effectLst/>
                <a:latin typeface="+mn-lt"/>
                <a:ea typeface="+mn-ea"/>
                <a:cs typeface="+mn-cs"/>
              </a:rPr>
              <a:t> the growing network for guests and hosts. For example, Brown (2017) explained that Airbnb had made different activities to attract new hosts, so they offered co-listing opportunities. On the other hand, Gallagher (2017) narrated that Airbnb founders have also organised an event to attract new hosts to sign-up. </a:t>
            </a:r>
          </a:p>
          <a:p>
            <a:r>
              <a:rPr lang="en-US" sz="1200" kern="1200" dirty="0">
                <a:solidFill>
                  <a:schemeClr val="tx1"/>
                </a:solidFill>
                <a:effectLst/>
                <a:latin typeface="+mn-lt"/>
                <a:ea typeface="+mn-ea"/>
                <a:cs typeface="+mn-cs"/>
              </a:rPr>
              <a:t>It is noted that Airbnb is concerned with </a:t>
            </a:r>
            <a:r>
              <a:rPr lang="en-US" sz="1200" kern="1200" dirty="0" err="1">
                <a:solidFill>
                  <a:schemeClr val="tx1"/>
                </a:solidFill>
                <a:effectLst/>
                <a:latin typeface="+mn-lt"/>
                <a:ea typeface="+mn-ea"/>
                <a:cs typeface="+mn-cs"/>
              </a:rPr>
              <a:t>optimising</a:t>
            </a:r>
            <a:r>
              <a:rPr lang="en-US" sz="1200" kern="1200" dirty="0">
                <a:solidFill>
                  <a:schemeClr val="tx1"/>
                </a:solidFill>
                <a:effectLst/>
                <a:latin typeface="+mn-lt"/>
                <a:ea typeface="+mn-ea"/>
                <a:cs typeface="+mn-cs"/>
              </a:rPr>
              <a:t> searches in order to fulfil the needs and demands of guests and hosts. For example, </a:t>
            </a:r>
            <a:r>
              <a:rPr lang="en-US" sz="1200" kern="1200" dirty="0" err="1">
                <a:solidFill>
                  <a:schemeClr val="tx1"/>
                </a:solidFill>
                <a:effectLst/>
                <a:latin typeface="+mn-lt"/>
                <a:ea typeface="+mn-ea"/>
                <a:cs typeface="+mn-cs"/>
              </a:rPr>
              <a:t>Fudurich</a:t>
            </a:r>
            <a:r>
              <a:rPr lang="en-US" sz="1200" kern="1200" dirty="0">
                <a:solidFill>
                  <a:schemeClr val="tx1"/>
                </a:solidFill>
                <a:effectLst/>
                <a:latin typeface="+mn-lt"/>
                <a:ea typeface="+mn-ea"/>
                <a:cs typeface="+mn-cs"/>
              </a:rPr>
              <a:t> &amp; MacKay (2020) explained that Airbnb had used price, the commitment of host, and ID verification for their host to feature higher in the current search list. On the other hand, Dolnicar (2021) explained that Airbnb needs to build vastly knowledgeable facilities to facilitate their host. In this way, they are able to increase the value creation of their company effectively. </a:t>
            </a:r>
          </a:p>
          <a:p>
            <a:r>
              <a:rPr lang="en-US" sz="1200" b="1" kern="1200" dirty="0">
                <a:solidFill>
                  <a:schemeClr val="tx1"/>
                </a:solidFill>
                <a:effectLst/>
                <a:latin typeface="+mn-lt"/>
                <a:ea typeface="+mn-ea"/>
                <a:cs typeface="+mn-cs"/>
              </a:rPr>
              <a:t>Key resources</a:t>
            </a:r>
          </a:p>
          <a:p>
            <a:r>
              <a:rPr lang="en-US" sz="1200" kern="1200" dirty="0">
                <a:solidFill>
                  <a:schemeClr val="tx1"/>
                </a:solidFill>
                <a:effectLst/>
                <a:latin typeface="+mn-lt"/>
                <a:ea typeface="+mn-ea"/>
                <a:cs typeface="+mn-cs"/>
              </a:rPr>
              <a:t>Reinhold &amp; Dolnicar (2021) demonstrated that key resources allowed Airbnb to satisfy the needs and demands related to value proposition with the help of their operational procedures and activities. On the other hand, it is found from the study of Dolnicar (2021) that Airbnb used a tailored marketplace in order to tackle the technical challenges effectively, and it can help them to build trust. However, </a:t>
            </a:r>
            <a:r>
              <a:rPr lang="en-US" sz="1200" kern="1200" dirty="0" err="1">
                <a:solidFill>
                  <a:schemeClr val="tx1"/>
                </a:solidFill>
                <a:effectLst/>
                <a:latin typeface="+mn-lt"/>
                <a:ea typeface="+mn-ea"/>
                <a:cs typeface="+mn-cs"/>
              </a:rPr>
              <a:t>Hajjar</a:t>
            </a:r>
            <a:r>
              <a:rPr lang="en-US" sz="1200" kern="1200" dirty="0">
                <a:solidFill>
                  <a:schemeClr val="tx1"/>
                </a:solidFill>
                <a:effectLst/>
                <a:latin typeface="+mn-lt"/>
                <a:ea typeface="+mn-ea"/>
                <a:cs typeface="+mn-cs"/>
              </a:rPr>
              <a:t> et al. (2020) narrated that building trust is essential, but it requires sufficient time. For this reason, Airbnb needs to depend on its attractive platform to lure more and more guests and hosts. On the other hand, it is explained by Zach, </a:t>
            </a:r>
            <a:r>
              <a:rPr lang="en-US" sz="1200" kern="1200" dirty="0" err="1">
                <a:solidFill>
                  <a:schemeClr val="tx1"/>
                </a:solidFill>
                <a:effectLst/>
                <a:latin typeface="+mn-lt"/>
                <a:ea typeface="+mn-ea"/>
                <a:cs typeface="+mn-cs"/>
              </a:rPr>
              <a:t>Nicolau</a:t>
            </a:r>
            <a:r>
              <a:rPr lang="en-US" sz="1200" kern="1200" dirty="0">
                <a:solidFill>
                  <a:schemeClr val="tx1"/>
                </a:solidFill>
                <a:effectLst/>
                <a:latin typeface="+mn-lt"/>
                <a:ea typeface="+mn-ea"/>
                <a:cs typeface="+mn-cs"/>
              </a:rPr>
              <a:t> &amp; Sharma (2020) that Airbnb has faced challenges and opportunities due to early mover in peer-to-peer accommodation. </a:t>
            </a:r>
          </a:p>
          <a:p>
            <a:r>
              <a:rPr lang="en-US" sz="1200" b="1" i="1" kern="1200" dirty="0">
                <a:solidFill>
                  <a:schemeClr val="tx1"/>
                </a:solidFill>
                <a:effectLst/>
                <a:latin typeface="+mn-lt"/>
                <a:ea typeface="+mn-ea"/>
                <a:cs typeface="+mn-cs"/>
              </a:rPr>
              <a:t>Value communication and transfer</a:t>
            </a:r>
          </a:p>
          <a:p>
            <a:r>
              <a:rPr lang="en-US" sz="1200" kern="1200" dirty="0">
                <a:solidFill>
                  <a:schemeClr val="tx1"/>
                </a:solidFill>
                <a:effectLst/>
                <a:latin typeface="+mn-lt"/>
                <a:ea typeface="+mn-ea"/>
                <a:cs typeface="+mn-cs"/>
              </a:rPr>
              <a:t>According to the study of </a:t>
            </a:r>
            <a:r>
              <a:rPr lang="en-US" sz="1200" kern="1200" dirty="0" err="1">
                <a:solidFill>
                  <a:schemeClr val="tx1"/>
                </a:solidFill>
                <a:effectLst/>
                <a:latin typeface="+mn-lt"/>
                <a:ea typeface="+mn-ea"/>
                <a:cs typeface="+mn-cs"/>
              </a:rPr>
              <a:t>Peschel</a:t>
            </a:r>
            <a:r>
              <a:rPr lang="en-US" sz="1200" kern="1200" dirty="0">
                <a:solidFill>
                  <a:schemeClr val="tx1"/>
                </a:solidFill>
                <a:effectLst/>
                <a:latin typeface="+mn-lt"/>
                <a:ea typeface="+mn-ea"/>
                <a:cs typeface="+mn-cs"/>
              </a:rPr>
              <a:t> &amp; </a:t>
            </a:r>
            <a:r>
              <a:rPr lang="en-US" sz="1200" kern="1200" dirty="0" err="1">
                <a:solidFill>
                  <a:schemeClr val="tx1"/>
                </a:solidFill>
                <a:effectLst/>
                <a:latin typeface="+mn-lt"/>
                <a:ea typeface="+mn-ea"/>
                <a:cs typeface="+mn-cs"/>
              </a:rPr>
              <a:t>Aschemann-Witzel</a:t>
            </a:r>
            <a:r>
              <a:rPr lang="en-US" sz="1200" kern="1200" dirty="0">
                <a:solidFill>
                  <a:schemeClr val="tx1"/>
                </a:solidFill>
                <a:effectLst/>
                <a:latin typeface="+mn-lt"/>
                <a:ea typeface="+mn-ea"/>
                <a:cs typeface="+mn-cs"/>
              </a:rPr>
              <a:t> (2020), it is found that value communication means communicating in the terminology of monetary and differentiate the profits of the product. Reinhold &amp; Dolnicar (2021) analysed that Airbnb has an effective sharing platform that can provide a facility so that they can communicate with their customers and analyse their distribution channels. It is noted that value communication and transfer has increased in the digital business in 2021. According to Gallagher (2017), Airbnb has used a direct host-guest communication method which helps them to make instant interaction regarding any complaints. On the other hand, this communication has served Airbnb in services and distribution and plays a vital role in the value transfer perspective. </a:t>
            </a:r>
          </a:p>
        </p:txBody>
      </p:sp>
      <p:sp>
        <p:nvSpPr>
          <p:cNvPr id="4" name="Slide Number Placeholder 3"/>
          <p:cNvSpPr>
            <a:spLocks noGrp="1"/>
          </p:cNvSpPr>
          <p:nvPr>
            <p:ph type="sldNum" sz="quarter" idx="10"/>
          </p:nvPr>
        </p:nvSpPr>
        <p:spPr/>
        <p:txBody>
          <a:bodyPr/>
          <a:lstStyle/>
          <a:p>
            <a:fld id="{EF279C6F-349A-4A94-AA21-D3EC26FA23D3}" type="slidenum">
              <a:rPr lang="" smtClean="0"/>
              <a:t>7</a:t>
            </a:fld>
            <a:endParaRPr lang=""/>
          </a:p>
        </p:txBody>
      </p:sp>
    </p:spTree>
    <p:extLst>
      <p:ext uri="{BB962C8B-B14F-4D97-AF65-F5344CB8AC3E}">
        <p14:creationId xmlns:p14="http://schemas.microsoft.com/office/powerpoint/2010/main" val="7090235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 Dolnicar (2017) “Peer-To-Peer Accommodation Networks: Pushing the boundaries”, chapter 7 is based on entrepreneurship opportunities. It is explained in chapter 7 that there are several opportunities with different ranges of risk. It is found that risk can be high and low, and it is useful for entrepreneurs. Therefore, the following themes are used in the chapter to provide insightful information about it. Steppe (2017) indicated that Airbnb had provided an automatic pricing tool to their service users. According to </a:t>
            </a:r>
            <a:r>
              <a:rPr lang="en-US" sz="1200" kern="1200" dirty="0" err="1">
                <a:solidFill>
                  <a:schemeClr val="tx1"/>
                </a:solidFill>
                <a:effectLst/>
                <a:latin typeface="+mn-lt"/>
                <a:ea typeface="+mn-ea"/>
                <a:cs typeface="+mn-cs"/>
              </a:rPr>
              <a:t>Sigala</a:t>
            </a:r>
            <a:r>
              <a:rPr lang="en-US" sz="1200" kern="1200" dirty="0">
                <a:solidFill>
                  <a:schemeClr val="tx1"/>
                </a:solidFill>
                <a:effectLst/>
                <a:latin typeface="+mn-lt"/>
                <a:ea typeface="+mn-ea"/>
                <a:cs typeface="+mn-cs"/>
              </a:rPr>
              <a:t> &amp; Dolnicar (2017), different service providers provide similar optimisation tools like Airbnb to their users. </a:t>
            </a:r>
          </a:p>
        </p:txBody>
      </p:sp>
      <p:sp>
        <p:nvSpPr>
          <p:cNvPr id="4" name="Slide Number Placeholder 3"/>
          <p:cNvSpPr>
            <a:spLocks noGrp="1"/>
          </p:cNvSpPr>
          <p:nvPr>
            <p:ph type="sldNum" sz="quarter" idx="10"/>
          </p:nvPr>
        </p:nvSpPr>
        <p:spPr/>
        <p:txBody>
          <a:bodyPr/>
          <a:lstStyle/>
          <a:p>
            <a:fld id="{EF279C6F-349A-4A94-AA21-D3EC26FA23D3}" type="slidenum">
              <a:rPr lang="" smtClean="0"/>
              <a:t>8</a:t>
            </a:fld>
            <a:endParaRPr lang=""/>
          </a:p>
        </p:txBody>
      </p:sp>
    </p:spTree>
    <p:extLst>
      <p:ext uri="{BB962C8B-B14F-4D97-AF65-F5344CB8AC3E}">
        <p14:creationId xmlns:p14="http://schemas.microsoft.com/office/powerpoint/2010/main" val="34655540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Network facilitators</a:t>
            </a:r>
          </a:p>
          <a:p>
            <a:r>
              <a:rPr lang="en-US" sz="1200" kern="1200" dirty="0">
                <a:solidFill>
                  <a:schemeClr val="tx1"/>
                </a:solidFill>
                <a:effectLst/>
                <a:latin typeface="+mn-lt"/>
                <a:ea typeface="+mn-ea"/>
                <a:cs typeface="+mn-cs"/>
              </a:rPr>
              <a:t>Dolnicar (2017) examined that peer-to-peer trading platforms have been providing two effective services. Firstly, it helps the entrepreneur connect with their potential buyers with the help of an economical manner. On the other hand, it also helps network members get information about the risk of trading arrangements. </a:t>
            </a:r>
            <a:r>
              <a:rPr lang="en-US" sz="1200" kern="1200" dirty="0" err="1">
                <a:solidFill>
                  <a:schemeClr val="tx1"/>
                </a:solidFill>
                <a:effectLst/>
                <a:latin typeface="+mn-lt"/>
                <a:ea typeface="+mn-ea"/>
                <a:cs typeface="+mn-cs"/>
              </a:rPr>
              <a:t>Sundararajan</a:t>
            </a:r>
            <a:r>
              <a:rPr lang="en-US" sz="1200" kern="1200" dirty="0">
                <a:solidFill>
                  <a:schemeClr val="tx1"/>
                </a:solidFill>
                <a:effectLst/>
                <a:latin typeface="+mn-lt"/>
                <a:ea typeface="+mn-ea"/>
                <a:cs typeface="+mn-cs"/>
              </a:rPr>
              <a:t> (2014) analysed that Airbnb has established itself as an effective peer-to-peer accommodation network worldwide due to its effective network facilitating opportunities for entrepreneurs. Due to COVID-19, most companies are preferring digital marketing and business in 2021 (</a:t>
            </a:r>
            <a:r>
              <a:rPr lang="en-US" sz="1200" kern="1200" dirty="0" err="1">
                <a:solidFill>
                  <a:schemeClr val="tx1"/>
                </a:solidFill>
                <a:effectLst/>
                <a:latin typeface="+mn-lt"/>
                <a:ea typeface="+mn-ea"/>
                <a:cs typeface="+mn-cs"/>
              </a:rPr>
              <a:t>Polas</a:t>
            </a:r>
            <a:r>
              <a:rPr lang="en-US" sz="1200" kern="1200" dirty="0">
                <a:solidFill>
                  <a:schemeClr val="tx1"/>
                </a:solidFill>
                <a:effectLst/>
                <a:latin typeface="+mn-lt"/>
                <a:ea typeface="+mn-ea"/>
                <a:cs typeface="+mn-cs"/>
              </a:rPr>
              <a:t> &amp; </a:t>
            </a:r>
            <a:r>
              <a:rPr lang="en-US" sz="1200" kern="1200" dirty="0" err="1">
                <a:solidFill>
                  <a:schemeClr val="tx1"/>
                </a:solidFill>
                <a:effectLst/>
                <a:latin typeface="+mn-lt"/>
                <a:ea typeface="+mn-ea"/>
                <a:cs typeface="+mn-cs"/>
              </a:rPr>
              <a:t>Raju</a:t>
            </a:r>
            <a:r>
              <a:rPr lang="en-US" sz="1200" kern="1200" dirty="0">
                <a:solidFill>
                  <a:schemeClr val="tx1"/>
                </a:solidFill>
                <a:effectLst/>
                <a:latin typeface="+mn-lt"/>
                <a:ea typeface="+mn-ea"/>
                <a:cs typeface="+mn-cs"/>
              </a:rPr>
              <a:t>, 2021). Therefore, the increment of network facilitators is inevitable. It is noted that companies understand that the development of a new platform is risky; therefore, they use help from network facilitators that can provide them immense opportunities to trade during a pandemic. </a:t>
            </a:r>
          </a:p>
          <a:p>
            <a:r>
              <a:rPr lang="en-US" sz="1200" b="1" i="1" kern="1200" dirty="0">
                <a:solidFill>
                  <a:schemeClr val="tx1"/>
                </a:solidFill>
                <a:effectLst/>
                <a:latin typeface="+mn-lt"/>
                <a:ea typeface="+mn-ea"/>
                <a:cs typeface="+mn-cs"/>
              </a:rPr>
              <a:t>Micro-hoteliers (hosts)</a:t>
            </a:r>
          </a:p>
          <a:p>
            <a:r>
              <a:rPr lang="en-US" sz="1200" kern="1200" dirty="0" err="1">
                <a:solidFill>
                  <a:schemeClr val="tx1"/>
                </a:solidFill>
                <a:effectLst/>
                <a:latin typeface="+mn-lt"/>
                <a:ea typeface="+mn-ea"/>
                <a:cs typeface="+mn-cs"/>
              </a:rPr>
              <a:t>Zervas</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Proserpio</a:t>
            </a:r>
            <a:r>
              <a:rPr lang="en-US" sz="1200" kern="1200" dirty="0">
                <a:solidFill>
                  <a:schemeClr val="tx1"/>
                </a:solidFill>
                <a:effectLst/>
                <a:latin typeface="+mn-lt"/>
                <a:ea typeface="+mn-ea"/>
                <a:cs typeface="+mn-cs"/>
              </a:rPr>
              <a:t> &amp; Byers (2017) demonstrated that Airbnb had been a pioneer of sharing economy and travel industry. It is noted that Airbnb has provided 200 million guests with quality hosts, which has provided huge profits to them. Barnes &amp; </a:t>
            </a:r>
            <a:r>
              <a:rPr lang="en-US" sz="1200" kern="1200" dirty="0" err="1">
                <a:solidFill>
                  <a:schemeClr val="tx1"/>
                </a:solidFill>
                <a:effectLst/>
                <a:latin typeface="+mn-lt"/>
                <a:ea typeface="+mn-ea"/>
                <a:cs typeface="+mn-cs"/>
              </a:rPr>
              <a:t>Kirshner</a:t>
            </a:r>
            <a:r>
              <a:rPr lang="en-US" sz="1200" kern="1200" dirty="0">
                <a:solidFill>
                  <a:schemeClr val="tx1"/>
                </a:solidFill>
                <a:effectLst/>
                <a:latin typeface="+mn-lt"/>
                <a:ea typeface="+mn-ea"/>
                <a:cs typeface="+mn-cs"/>
              </a:rPr>
              <a:t> (2021) explained that the increase in the digital market in 2021 could benefit Airbnb. However, it is found that there is a threat due to COVID-19. It is noted that Airbnb needs to provide hosting itself in order to provide entrepreneurship opportunities. On the other hand, </a:t>
            </a:r>
            <a:r>
              <a:rPr lang="en-US" sz="1200" kern="1200" dirty="0" err="1">
                <a:solidFill>
                  <a:schemeClr val="tx1"/>
                </a:solidFill>
                <a:effectLst/>
                <a:latin typeface="+mn-lt"/>
                <a:ea typeface="+mn-ea"/>
                <a:cs typeface="+mn-cs"/>
              </a:rPr>
              <a:t>Karlsson</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Kemperman</a:t>
            </a:r>
            <a:r>
              <a:rPr lang="en-US" sz="1200" kern="1200" dirty="0">
                <a:solidFill>
                  <a:schemeClr val="tx1"/>
                </a:solidFill>
                <a:effectLst/>
                <a:latin typeface="+mn-lt"/>
                <a:ea typeface="+mn-ea"/>
                <a:cs typeface="+mn-cs"/>
              </a:rPr>
              <a:t> &amp; Dolnicar (2017) narrated that most real estate companies in recent years are looking to get hosting to get profit. </a:t>
            </a:r>
          </a:p>
        </p:txBody>
      </p:sp>
      <p:sp>
        <p:nvSpPr>
          <p:cNvPr id="4" name="Slide Number Placeholder 3"/>
          <p:cNvSpPr>
            <a:spLocks noGrp="1"/>
          </p:cNvSpPr>
          <p:nvPr>
            <p:ph type="sldNum" sz="quarter" idx="10"/>
          </p:nvPr>
        </p:nvSpPr>
        <p:spPr/>
        <p:txBody>
          <a:bodyPr/>
          <a:lstStyle/>
          <a:p>
            <a:fld id="{EF279C6F-349A-4A94-AA21-D3EC26FA23D3}" type="slidenum">
              <a:rPr lang="" smtClean="0"/>
              <a:t>9</a:t>
            </a:fld>
            <a:endParaRPr lang=""/>
          </a:p>
        </p:txBody>
      </p:sp>
    </p:spTree>
    <p:extLst>
      <p:ext uri="{BB962C8B-B14F-4D97-AF65-F5344CB8AC3E}">
        <p14:creationId xmlns:p14="http://schemas.microsoft.com/office/powerpoint/2010/main" val="21440901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Basic service providers</a:t>
            </a:r>
          </a:p>
          <a:p>
            <a:r>
              <a:rPr lang="en-US" sz="1200" kern="1200" dirty="0" err="1">
                <a:solidFill>
                  <a:schemeClr val="tx1"/>
                </a:solidFill>
                <a:effectLst/>
                <a:latin typeface="+mn-lt"/>
                <a:ea typeface="+mn-ea"/>
                <a:cs typeface="+mn-cs"/>
              </a:rPr>
              <a:t>Martikainen</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Niemi</a:t>
            </a:r>
            <a:r>
              <a:rPr lang="en-US" sz="1200" kern="1200" dirty="0">
                <a:solidFill>
                  <a:schemeClr val="tx1"/>
                </a:solidFill>
                <a:effectLst/>
                <a:latin typeface="+mn-lt"/>
                <a:ea typeface="+mn-ea"/>
                <a:cs typeface="+mn-cs"/>
              </a:rPr>
              <a:t> &amp; </a:t>
            </a:r>
            <a:r>
              <a:rPr lang="en-US" sz="1200" kern="1200" dirty="0" err="1">
                <a:solidFill>
                  <a:schemeClr val="tx1"/>
                </a:solidFill>
                <a:effectLst/>
                <a:latin typeface="+mn-lt"/>
                <a:ea typeface="+mn-ea"/>
                <a:cs typeface="+mn-cs"/>
              </a:rPr>
              <a:t>Pekkanen</a:t>
            </a:r>
            <a:r>
              <a:rPr lang="en-US" sz="1200" kern="1200" dirty="0">
                <a:solidFill>
                  <a:schemeClr val="tx1"/>
                </a:solidFill>
                <a:effectLst/>
                <a:latin typeface="+mn-lt"/>
                <a:ea typeface="+mn-ea"/>
                <a:cs typeface="+mn-cs"/>
              </a:rPr>
              <a:t> (2014) narrated that basic service providers are an entrepreneurial opportunity for the locals. On the other hand, </a:t>
            </a:r>
            <a:r>
              <a:rPr lang="en-US" sz="1200" kern="1200" dirty="0" err="1">
                <a:solidFill>
                  <a:schemeClr val="tx1"/>
                </a:solidFill>
                <a:effectLst/>
                <a:latin typeface="+mn-lt"/>
                <a:ea typeface="+mn-ea"/>
                <a:cs typeface="+mn-cs"/>
              </a:rPr>
              <a:t>Coote</a:t>
            </a:r>
            <a:r>
              <a:rPr lang="en-US" sz="1200" kern="1200" dirty="0">
                <a:solidFill>
                  <a:schemeClr val="tx1"/>
                </a:solidFill>
                <a:effectLst/>
                <a:latin typeface="+mn-lt"/>
                <a:ea typeface="+mn-ea"/>
                <a:cs typeface="+mn-cs"/>
              </a:rPr>
              <a:t> (2021) explained that there are online providers in the digital business in 2021 for basic services. It is found that GuestPrep is an effective basic service provider which offers hotel cleaning. Moreover, it is found that Keycafe is another service provider where hosts do not have to interfere. Therefore, Dolnicar (2021) narrated that peer-to-peer accommodation has provided a sufficient opportunity to reinforce business. Moreover, it provides an effective opportunity for the entrepreneur in digital business to develop new business in 2021. </a:t>
            </a:r>
          </a:p>
          <a:p>
            <a:r>
              <a:rPr lang="en-US" sz="1200" b="1" i="1" kern="1200" dirty="0">
                <a:solidFill>
                  <a:schemeClr val="tx1"/>
                </a:solidFill>
                <a:effectLst/>
                <a:latin typeface="+mn-lt"/>
                <a:ea typeface="+mn-ea"/>
                <a:cs typeface="+mn-cs"/>
              </a:rPr>
              <a:t>Profit-maximising service providers</a:t>
            </a:r>
          </a:p>
          <a:p>
            <a:r>
              <a:rPr lang="en-US" sz="1200" kern="1200" dirty="0">
                <a:solidFill>
                  <a:schemeClr val="tx1"/>
                </a:solidFill>
                <a:effectLst/>
                <a:latin typeface="+mn-lt"/>
                <a:ea typeface="+mn-ea"/>
                <a:cs typeface="+mn-cs"/>
              </a:rPr>
              <a:t>Reinhold &amp; Dolnicar (2021) demonstrated that profit-maximising service providers ensure that they profit from effective opportunities to their host and get maximal returns. It is noted that profit-maximising service providers’ importance has increased in digital business in 2021 due to pandemics. According to the study of Dolnicar (2021), it is found that they have faced huge losses due to COVID-19. For this reason, it is essential for an entrepreneur to target the short-term rental market. Gallagher (2017) analysed that Airbnb has used additional services method to their guests, which can benefit their host in order to get a maximum rental return. </a:t>
            </a:r>
          </a:p>
          <a:p>
            <a:r>
              <a:rPr lang="en-US" sz="1200" b="1" i="1" kern="1200" dirty="0">
                <a:solidFill>
                  <a:schemeClr val="tx1"/>
                </a:solidFill>
                <a:effectLst/>
                <a:latin typeface="+mn-lt"/>
                <a:ea typeface="+mn-ea"/>
                <a:cs typeface="+mn-cs"/>
              </a:rPr>
              <a:t>Full-service providers</a:t>
            </a:r>
          </a:p>
          <a:p>
            <a:r>
              <a:rPr lang="en-US" sz="1200" kern="1200" dirty="0">
                <a:solidFill>
                  <a:schemeClr val="tx1"/>
                </a:solidFill>
                <a:effectLst/>
                <a:latin typeface="+mn-lt"/>
                <a:ea typeface="+mn-ea"/>
                <a:cs typeface="+mn-cs"/>
              </a:rPr>
              <a:t>Fairley et al. (2021) describe that there are companies that are using full services packages for their businesses. According to the study of Dolnicar (2021), that GuestReady is performing every single task to analyse the price, making a list, checking the property and cleaning and maintenance. It is noted that full services providers can play a vital role in digital business in 2021 due to restrictions. Steppe (2017) analysed that companies can use full services providers to help them complete all tasks at once. </a:t>
            </a:r>
          </a:p>
        </p:txBody>
      </p:sp>
      <p:sp>
        <p:nvSpPr>
          <p:cNvPr id="4" name="Slide Number Placeholder 3"/>
          <p:cNvSpPr>
            <a:spLocks noGrp="1"/>
          </p:cNvSpPr>
          <p:nvPr>
            <p:ph type="sldNum" sz="quarter" idx="10"/>
          </p:nvPr>
        </p:nvSpPr>
        <p:spPr/>
        <p:txBody>
          <a:bodyPr/>
          <a:lstStyle/>
          <a:p>
            <a:fld id="{EF279C6F-349A-4A94-AA21-D3EC26FA23D3}" type="slidenum">
              <a:rPr lang="" smtClean="0"/>
              <a:t>10</a:t>
            </a:fld>
            <a:endParaRPr lang=""/>
          </a:p>
        </p:txBody>
      </p:sp>
    </p:spTree>
    <p:extLst>
      <p:ext uri="{BB962C8B-B14F-4D97-AF65-F5344CB8AC3E}">
        <p14:creationId xmlns:p14="http://schemas.microsoft.com/office/powerpoint/2010/main" val="36663929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It is determined that chapter 17 of Dolnicar (2017) “Peer-To-Peer Accommodation Networks: Pushing the boundaries” is based on socialising new guests. It is explained in this chapter that hosts are providing their information on peer-to-peer accommodation networks because they have complete access to risk assessment. The current chapter presents the idea of peer-to-peer platforms and socialisation. The themes of the chapter are “socialisation” and “host reactions to Airbnbabies”. It is noted that communities of hosts have been not researched properly, despite they are the main part of peer-to-peer accommodation networks. Therefore, it is essential for digital marketers to use host in their digital business in 2021 to gain huge profits. </a:t>
            </a:r>
          </a:p>
        </p:txBody>
      </p:sp>
      <p:sp>
        <p:nvSpPr>
          <p:cNvPr id="4" name="Slide Number Placeholder 3"/>
          <p:cNvSpPr>
            <a:spLocks noGrp="1"/>
          </p:cNvSpPr>
          <p:nvPr>
            <p:ph type="sldNum" sz="quarter" idx="10"/>
          </p:nvPr>
        </p:nvSpPr>
        <p:spPr/>
        <p:txBody>
          <a:bodyPr/>
          <a:lstStyle/>
          <a:p>
            <a:fld id="{EF279C6F-349A-4A94-AA21-D3EC26FA23D3}" type="slidenum">
              <a:rPr lang="" smtClean="0"/>
              <a:t>11</a:t>
            </a:fld>
            <a:endParaRPr lang=""/>
          </a:p>
        </p:txBody>
      </p:sp>
    </p:spTree>
    <p:extLst>
      <p:ext uri="{BB962C8B-B14F-4D97-AF65-F5344CB8AC3E}">
        <p14:creationId xmlns:p14="http://schemas.microsoft.com/office/powerpoint/2010/main" val="37762699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Socialisation</a:t>
            </a:r>
          </a:p>
          <a:p>
            <a:r>
              <a:rPr lang="en-US" sz="1200" kern="1200" dirty="0" err="1">
                <a:solidFill>
                  <a:schemeClr val="tx1"/>
                </a:solidFill>
                <a:effectLst/>
                <a:latin typeface="+mn-lt"/>
                <a:ea typeface="+mn-ea"/>
                <a:cs typeface="+mn-cs"/>
              </a:rPr>
              <a:t>Vorobjovas-Pinta</a:t>
            </a:r>
            <a:r>
              <a:rPr lang="en-US" sz="1200" kern="1200" dirty="0">
                <a:solidFill>
                  <a:schemeClr val="tx1"/>
                </a:solidFill>
                <a:effectLst/>
                <a:latin typeface="+mn-lt"/>
                <a:ea typeface="+mn-ea"/>
                <a:cs typeface="+mn-cs"/>
              </a:rPr>
              <a:t> (2021) demonstrated that peer-to-peer accommodation networks are considered a neo-tribe, and therefore, they used to follow specific social conventions. On the other hand, Dolnicar (2021) described that not all members have a similar understanding of social conventions. Therefore, it is noted that newbies have lack information about it. For this reason, companies are looking towards organisational socialisation, which helps newcomers learn the attitude, values and skills required to perform the specific roles as part of the network. </a:t>
            </a:r>
            <a:r>
              <a:rPr lang="en-US" sz="1200" kern="1200" dirty="0" err="1">
                <a:solidFill>
                  <a:schemeClr val="tx1"/>
                </a:solidFill>
                <a:effectLst/>
                <a:latin typeface="+mn-lt"/>
                <a:ea typeface="+mn-ea"/>
                <a:cs typeface="+mn-cs"/>
              </a:rPr>
              <a:t>Pumphrey</a:t>
            </a:r>
            <a:r>
              <a:rPr lang="en-US" sz="1200" kern="1200" dirty="0">
                <a:solidFill>
                  <a:schemeClr val="tx1"/>
                </a:solidFill>
                <a:effectLst/>
                <a:latin typeface="+mn-lt"/>
                <a:ea typeface="+mn-ea"/>
                <a:cs typeface="+mn-cs"/>
              </a:rPr>
              <a:t> et al. (2020) analysed that companies have used different tactics to assist newcomers.</a:t>
            </a:r>
          </a:p>
          <a:p>
            <a:r>
              <a:rPr lang="en-US" sz="1200" kern="1200" dirty="0">
                <a:solidFill>
                  <a:schemeClr val="tx1"/>
                </a:solidFill>
                <a:effectLst/>
                <a:latin typeface="+mn-lt"/>
                <a:ea typeface="+mn-ea"/>
                <a:cs typeface="+mn-cs"/>
              </a:rPr>
              <a:t>On the other hand, Airbnb has been describing its socialisation procedure as random and investiture. It is narrated from the study of Huang &amp; Chen (2021) that peer-to-peer accommodation networks need to be proactive in 2021 in order to enhance their digital business. It is because the host will not pity the newcomers, and they have to face tough competition.  </a:t>
            </a:r>
          </a:p>
          <a:p>
            <a:r>
              <a:rPr lang="en-US" sz="1200" b="1" i="1" kern="1200" dirty="0">
                <a:solidFill>
                  <a:schemeClr val="tx1"/>
                </a:solidFill>
                <a:effectLst/>
                <a:latin typeface="+mn-lt"/>
                <a:ea typeface="+mn-ea"/>
                <a:cs typeface="+mn-cs"/>
              </a:rPr>
              <a:t>Host reactions to ‘Airbnbabies.’</a:t>
            </a:r>
          </a:p>
          <a:p>
            <a:r>
              <a:rPr lang="en-US" sz="1200" kern="1200" dirty="0">
                <a:solidFill>
                  <a:schemeClr val="tx1"/>
                </a:solidFill>
                <a:effectLst/>
                <a:latin typeface="+mn-lt"/>
                <a:ea typeface="+mn-ea"/>
                <a:cs typeface="+mn-cs"/>
              </a:rPr>
              <a:t>Von </a:t>
            </a:r>
            <a:r>
              <a:rPr lang="en-US" sz="1200" kern="1200" dirty="0" err="1">
                <a:solidFill>
                  <a:schemeClr val="tx1"/>
                </a:solidFill>
                <a:effectLst/>
                <a:latin typeface="+mn-lt"/>
                <a:ea typeface="+mn-ea"/>
                <a:cs typeface="+mn-cs"/>
              </a:rPr>
              <a:t>Briel</a:t>
            </a:r>
            <a:r>
              <a:rPr lang="en-US" sz="1200" kern="1200" dirty="0">
                <a:solidFill>
                  <a:schemeClr val="tx1"/>
                </a:solidFill>
                <a:effectLst/>
                <a:latin typeface="+mn-lt"/>
                <a:ea typeface="+mn-ea"/>
                <a:cs typeface="+mn-cs"/>
              </a:rPr>
              <a:t> &amp; Dolnicar (2020) demonstrated that hosts reacted to Airbnbabies or newcomers differently and depended upon the member. It is found that some of the hosts try to explain things to them, provide proper training and help them in order to socialise. Hu &amp; Lee (2020) explained that some host reactions to Airbnbabies are true and straight, and they try to explain how they work and what they expected from them. However, some hosts refused to accept the booking from newcomers and therefore, others have to accept their request. It is noted that there can be structural change due to the involvement of newcomers that the network facilitator imposed to help their induction. </a:t>
            </a:r>
          </a:p>
        </p:txBody>
      </p:sp>
      <p:sp>
        <p:nvSpPr>
          <p:cNvPr id="4" name="Slide Number Placeholder 3"/>
          <p:cNvSpPr>
            <a:spLocks noGrp="1"/>
          </p:cNvSpPr>
          <p:nvPr>
            <p:ph type="sldNum" sz="quarter" idx="10"/>
          </p:nvPr>
        </p:nvSpPr>
        <p:spPr/>
        <p:txBody>
          <a:bodyPr/>
          <a:lstStyle/>
          <a:p>
            <a:fld id="{EF279C6F-349A-4A94-AA21-D3EC26FA23D3}" type="slidenum">
              <a:rPr lang="" smtClean="0"/>
              <a:t>12</a:t>
            </a:fld>
            <a:endParaRPr lang=""/>
          </a:p>
        </p:txBody>
      </p:sp>
    </p:spTree>
    <p:extLst>
      <p:ext uri="{BB962C8B-B14F-4D97-AF65-F5344CB8AC3E}">
        <p14:creationId xmlns:p14="http://schemas.microsoft.com/office/powerpoint/2010/main" val="5091960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It is concluded that the value proposition is essential for Airbnb, which can help them to deliver a quality product to their customers. There are three types of value proposition such as hosts, guests and third parties. It is concluded that value creation is essential for companies in order to enhance their digital business in 2021. On the other hand, Airbnb uses a direct host-guest communication method in 2021 to ask for complaints. It is concluded that there are different entrepreneurship opportunities in 2021, Airbnb has provided an automatic pricing tool. It is noted that profit-maximising service providers are an effective entrepreneurship opportunity in 2021 due to pandemics. However, full-service providers such as GuestReady are providing all facilities to the host. It is concluded that socialising new guests is an effective part of peer-to-peer accommodation. On the other hand, it is found that the host reacted effectively to Airbnbabies and provided them effective information about the system.</a:t>
            </a:r>
          </a:p>
        </p:txBody>
      </p:sp>
      <p:sp>
        <p:nvSpPr>
          <p:cNvPr id="4" name="Slide Number Placeholder 3"/>
          <p:cNvSpPr>
            <a:spLocks noGrp="1"/>
          </p:cNvSpPr>
          <p:nvPr>
            <p:ph type="sldNum" sz="quarter" idx="10"/>
          </p:nvPr>
        </p:nvSpPr>
        <p:spPr/>
        <p:txBody>
          <a:bodyPr/>
          <a:lstStyle/>
          <a:p>
            <a:fld id="{EF279C6F-349A-4A94-AA21-D3EC26FA23D3}" type="slidenum">
              <a:rPr lang="" smtClean="0"/>
              <a:t>13</a:t>
            </a:fld>
            <a:endParaRPr lang=""/>
          </a:p>
        </p:txBody>
      </p:sp>
    </p:spTree>
    <p:extLst>
      <p:ext uri="{BB962C8B-B14F-4D97-AF65-F5344CB8AC3E}">
        <p14:creationId xmlns:p14="http://schemas.microsoft.com/office/powerpoint/2010/main" val="22975911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err="1">
                <a:solidFill>
                  <a:schemeClr val="tx1"/>
                </a:solidFill>
                <a:effectLst/>
                <a:latin typeface="+mn-lt"/>
                <a:ea typeface="+mn-ea"/>
                <a:cs typeface="+mn-cs"/>
              </a:rPr>
              <a:t>Adamiak</a:t>
            </a:r>
            <a:r>
              <a:rPr lang="en-US" sz="1200" kern="1200" dirty="0">
                <a:solidFill>
                  <a:schemeClr val="tx1"/>
                </a:solidFill>
                <a:effectLst/>
                <a:latin typeface="+mn-lt"/>
                <a:ea typeface="+mn-ea"/>
                <a:cs typeface="+mn-cs"/>
              </a:rPr>
              <a:t>, C. (2019). Current state and development of Airbnb accommodation offer in 167 countries. Current Issues in Tourism, 1-19.</a:t>
            </a:r>
          </a:p>
          <a:p>
            <a:r>
              <a:rPr lang="en-US" sz="1200" kern="1200" dirty="0" err="1">
                <a:solidFill>
                  <a:schemeClr val="tx1"/>
                </a:solidFill>
                <a:effectLst/>
                <a:latin typeface="+mn-lt"/>
                <a:ea typeface="+mn-ea"/>
                <a:cs typeface="+mn-cs"/>
              </a:rPr>
              <a:t>Adner</a:t>
            </a:r>
            <a:r>
              <a:rPr lang="en-US" sz="1200" kern="1200" dirty="0">
                <a:solidFill>
                  <a:schemeClr val="tx1"/>
                </a:solidFill>
                <a:effectLst/>
                <a:latin typeface="+mn-lt"/>
                <a:ea typeface="+mn-ea"/>
                <a:cs typeface="+mn-cs"/>
              </a:rPr>
              <a:t>, R. (2017) Ecosystem as structure, Journal of Management, 43 (1), 39–58.</a:t>
            </a:r>
          </a:p>
          <a:p>
            <a:r>
              <a:rPr lang="en-US" sz="1200" kern="1200" dirty="0">
                <a:solidFill>
                  <a:schemeClr val="tx1"/>
                </a:solidFill>
                <a:effectLst/>
                <a:latin typeface="+mn-lt"/>
                <a:ea typeface="+mn-ea"/>
                <a:cs typeface="+mn-cs"/>
              </a:rPr>
              <a:t>Barnes, S. J., &amp; </a:t>
            </a:r>
            <a:r>
              <a:rPr lang="en-US" sz="1200" kern="1200" dirty="0" err="1">
                <a:solidFill>
                  <a:schemeClr val="tx1"/>
                </a:solidFill>
                <a:effectLst/>
                <a:latin typeface="+mn-lt"/>
                <a:ea typeface="+mn-ea"/>
                <a:cs typeface="+mn-cs"/>
              </a:rPr>
              <a:t>Kirshner</a:t>
            </a:r>
            <a:r>
              <a:rPr lang="en-US" sz="1200" kern="1200" dirty="0">
                <a:solidFill>
                  <a:schemeClr val="tx1"/>
                </a:solidFill>
                <a:effectLst/>
                <a:latin typeface="+mn-lt"/>
                <a:ea typeface="+mn-ea"/>
                <a:cs typeface="+mn-cs"/>
              </a:rPr>
              <a:t>, S. N. (2021). Understanding the impact of host facial characteristics on Airbnb pricing: Integrating facial image analytics into tourism research. Tourism Management, 83, 104235.</a:t>
            </a:r>
          </a:p>
          <a:p>
            <a:r>
              <a:rPr lang="en-US" sz="1200" kern="1200" dirty="0">
                <a:solidFill>
                  <a:schemeClr val="tx1"/>
                </a:solidFill>
                <a:effectLst/>
                <a:latin typeface="+mn-lt"/>
                <a:ea typeface="+mn-ea"/>
                <a:cs typeface="+mn-cs"/>
              </a:rPr>
              <a:t>Brown, M. (2017) Airbnb: The growth story you didn’t know, retrieved on September 6, 2017 from https://growthhackers.com/growth-studies/airbnb.</a:t>
            </a:r>
          </a:p>
          <a:p>
            <a:r>
              <a:rPr lang="en-US" sz="1200" kern="1200" dirty="0" err="1">
                <a:solidFill>
                  <a:schemeClr val="tx1"/>
                </a:solidFill>
                <a:effectLst/>
                <a:latin typeface="+mn-lt"/>
                <a:ea typeface="+mn-ea"/>
                <a:cs typeface="+mn-cs"/>
              </a:rPr>
              <a:t>Casais</a:t>
            </a:r>
            <a:r>
              <a:rPr lang="en-US" sz="1200" kern="1200" dirty="0">
                <a:solidFill>
                  <a:schemeClr val="tx1"/>
                </a:solidFill>
                <a:effectLst/>
                <a:latin typeface="+mn-lt"/>
                <a:ea typeface="+mn-ea"/>
                <a:cs typeface="+mn-cs"/>
              </a:rPr>
              <a:t>, B., </a:t>
            </a:r>
            <a:r>
              <a:rPr lang="en-US" sz="1200" kern="1200" dirty="0" err="1">
                <a:solidFill>
                  <a:schemeClr val="tx1"/>
                </a:solidFill>
                <a:effectLst/>
                <a:latin typeface="+mn-lt"/>
                <a:ea typeface="+mn-ea"/>
                <a:cs typeface="+mn-cs"/>
              </a:rPr>
              <a:t>Fernandes</a:t>
            </a:r>
            <a:r>
              <a:rPr lang="en-US" sz="1200" kern="1200" dirty="0">
                <a:solidFill>
                  <a:schemeClr val="tx1"/>
                </a:solidFill>
                <a:effectLst/>
                <a:latin typeface="+mn-lt"/>
                <a:ea typeface="+mn-ea"/>
                <a:cs typeface="+mn-cs"/>
              </a:rPr>
              <a:t>, J., &amp; </a:t>
            </a:r>
            <a:r>
              <a:rPr lang="en-US" sz="1200" kern="1200" dirty="0" err="1">
                <a:solidFill>
                  <a:schemeClr val="tx1"/>
                </a:solidFill>
                <a:effectLst/>
                <a:latin typeface="+mn-lt"/>
                <a:ea typeface="+mn-ea"/>
                <a:cs typeface="+mn-cs"/>
              </a:rPr>
              <a:t>Sarmento</a:t>
            </a:r>
            <a:r>
              <a:rPr lang="en-US" sz="1200" kern="1200" dirty="0">
                <a:solidFill>
                  <a:schemeClr val="tx1"/>
                </a:solidFill>
                <a:effectLst/>
                <a:latin typeface="+mn-lt"/>
                <a:ea typeface="+mn-ea"/>
                <a:cs typeface="+mn-cs"/>
              </a:rPr>
              <a:t>, M. (2020). Tourism innovation through relationship marketing and value co-creation: A study on peer-to-peer online platforms for sharing accommodation. Journal of Hospitality and Tourism Management, 42, 51-57.</a:t>
            </a:r>
          </a:p>
          <a:p>
            <a:r>
              <a:rPr lang="en-US" sz="1200" kern="1200" dirty="0" err="1">
                <a:solidFill>
                  <a:schemeClr val="tx1"/>
                </a:solidFill>
                <a:effectLst/>
                <a:latin typeface="+mn-lt"/>
                <a:ea typeface="+mn-ea"/>
                <a:cs typeface="+mn-cs"/>
              </a:rPr>
              <a:t>Coote</a:t>
            </a:r>
            <a:r>
              <a:rPr lang="en-US" sz="1200" kern="1200" dirty="0">
                <a:solidFill>
                  <a:schemeClr val="tx1"/>
                </a:solidFill>
                <a:effectLst/>
                <a:latin typeface="+mn-lt"/>
                <a:ea typeface="+mn-ea"/>
                <a:cs typeface="+mn-cs"/>
              </a:rPr>
              <a:t>, A. (2021). Universal basic services and sustainable consumption. Sustainability: Science, Practice and Policy, 17(1), 32-46.</a:t>
            </a:r>
          </a:p>
          <a:p>
            <a:r>
              <a:rPr lang="en-US" sz="1200" kern="1200" dirty="0">
                <a:solidFill>
                  <a:schemeClr val="tx1"/>
                </a:solidFill>
                <a:effectLst/>
                <a:latin typeface="+mn-lt"/>
                <a:ea typeface="+mn-ea"/>
                <a:cs typeface="+mn-cs"/>
              </a:rPr>
              <a:t>Dolnicar, E. S. (2021). The evolution of Airbnb’s business model. Airbnb Before, During and After COVID-19.</a:t>
            </a:r>
          </a:p>
          <a:p>
            <a:r>
              <a:rPr lang="en-US" sz="1200" kern="1200" dirty="0">
                <a:solidFill>
                  <a:schemeClr val="tx1"/>
                </a:solidFill>
                <a:effectLst/>
                <a:latin typeface="+mn-lt"/>
                <a:ea typeface="+mn-ea"/>
                <a:cs typeface="+mn-cs"/>
              </a:rPr>
              <a:t>Dolnicar, S. (2017). Peer-to-peer accommodation networks: Pushing the boundaries (p. 284). </a:t>
            </a:r>
            <a:r>
              <a:rPr lang="en-US" sz="1200" kern="1200" dirty="0" err="1">
                <a:solidFill>
                  <a:schemeClr val="tx1"/>
                </a:solidFill>
                <a:effectLst/>
                <a:latin typeface="+mn-lt"/>
                <a:ea typeface="+mn-ea"/>
                <a:cs typeface="+mn-cs"/>
              </a:rPr>
              <a:t>Goodfellow</a:t>
            </a:r>
            <a:r>
              <a:rPr lang="en-US" sz="1200" kern="1200" dirty="0">
                <a:solidFill>
                  <a:schemeClr val="tx1"/>
                </a:solidFill>
                <a:effectLst/>
                <a:latin typeface="+mn-lt"/>
                <a:ea typeface="+mn-ea"/>
                <a:cs typeface="+mn-cs"/>
              </a:rPr>
              <a:t> Publishers.</a:t>
            </a:r>
          </a:p>
          <a:p>
            <a:r>
              <a:rPr lang="en-US" sz="1200" kern="1200" dirty="0">
                <a:solidFill>
                  <a:schemeClr val="tx1"/>
                </a:solidFill>
                <a:effectLst/>
                <a:latin typeface="+mn-lt"/>
                <a:ea typeface="+mn-ea"/>
                <a:cs typeface="+mn-cs"/>
              </a:rPr>
              <a:t>Dolnicar, S. (2018). Unique features of peer-to-peer accommodation networks. Peer-to-peer accommodation networks, Oxford, United Kingdom: </a:t>
            </a:r>
            <a:r>
              <a:rPr lang="en-US" sz="1200" kern="1200" dirty="0" err="1">
                <a:solidFill>
                  <a:schemeClr val="tx1"/>
                </a:solidFill>
                <a:effectLst/>
                <a:latin typeface="+mn-lt"/>
                <a:ea typeface="+mn-ea"/>
                <a:cs typeface="+mn-cs"/>
              </a:rPr>
              <a:t>Goodfellow</a:t>
            </a:r>
            <a:r>
              <a:rPr lang="en-US" sz="1200" kern="1200" dirty="0">
                <a:solidFill>
                  <a:schemeClr val="tx1"/>
                </a:solidFill>
                <a:effectLst/>
                <a:latin typeface="+mn-lt"/>
                <a:ea typeface="+mn-ea"/>
                <a:cs typeface="+mn-cs"/>
              </a:rPr>
              <a:t> Publishers, 1-14.</a:t>
            </a:r>
          </a:p>
          <a:p>
            <a:r>
              <a:rPr lang="en-US" sz="1200" kern="1200" dirty="0">
                <a:solidFill>
                  <a:schemeClr val="tx1"/>
                </a:solidFill>
                <a:effectLst/>
                <a:latin typeface="+mn-lt"/>
                <a:ea typeface="+mn-ea"/>
                <a:cs typeface="+mn-cs"/>
              </a:rPr>
              <a:t>Fairley, S., </a:t>
            </a:r>
            <a:r>
              <a:rPr lang="en-US" sz="1200" kern="1200" dirty="0" err="1">
                <a:solidFill>
                  <a:schemeClr val="tx1"/>
                </a:solidFill>
                <a:effectLst/>
                <a:latin typeface="+mn-lt"/>
                <a:ea typeface="+mn-ea"/>
                <a:cs typeface="+mn-cs"/>
              </a:rPr>
              <a:t>Babiak</a:t>
            </a:r>
            <a:r>
              <a:rPr lang="en-US" sz="1200" kern="1200" dirty="0">
                <a:solidFill>
                  <a:schemeClr val="tx1"/>
                </a:solidFill>
                <a:effectLst/>
                <a:latin typeface="+mn-lt"/>
                <a:ea typeface="+mn-ea"/>
                <a:cs typeface="+mn-cs"/>
              </a:rPr>
              <a:t>, K., </a:t>
            </a:r>
            <a:r>
              <a:rPr lang="en-US" sz="1200" kern="1200" dirty="0" err="1">
                <a:solidFill>
                  <a:schemeClr val="tx1"/>
                </a:solidFill>
                <a:effectLst/>
                <a:latin typeface="+mn-lt"/>
                <a:ea typeface="+mn-ea"/>
                <a:cs typeface="+mn-cs"/>
              </a:rPr>
              <a:t>MacInnes</a:t>
            </a:r>
            <a:r>
              <a:rPr lang="en-US" sz="1200" kern="1200" dirty="0">
                <a:solidFill>
                  <a:schemeClr val="tx1"/>
                </a:solidFill>
                <a:effectLst/>
                <a:latin typeface="+mn-lt"/>
                <a:ea typeface="+mn-ea"/>
                <a:cs typeface="+mn-cs"/>
              </a:rPr>
              <a:t>, S., &amp; Dolnicar, S. (2021). Hosting and co-hosting on Airbnb–before, during and after COVID-19. First Published in 2021 by The University of Queensland Copyright© The University of Queensland, 2021, 127.</a:t>
            </a:r>
          </a:p>
          <a:p>
            <a:r>
              <a:rPr lang="en-US" sz="1200" kern="1200" dirty="0" err="1">
                <a:solidFill>
                  <a:schemeClr val="tx1"/>
                </a:solidFill>
                <a:effectLst/>
                <a:latin typeface="+mn-lt"/>
                <a:ea typeface="+mn-ea"/>
                <a:cs typeface="+mn-cs"/>
              </a:rPr>
              <a:t>Farmaki</a:t>
            </a:r>
            <a:r>
              <a:rPr lang="en-US" sz="1200" kern="1200" dirty="0">
                <a:solidFill>
                  <a:schemeClr val="tx1"/>
                </a:solidFill>
                <a:effectLst/>
                <a:latin typeface="+mn-lt"/>
                <a:ea typeface="+mn-ea"/>
                <a:cs typeface="+mn-cs"/>
              </a:rPr>
              <a:t>, A., Miguel, C., </a:t>
            </a:r>
            <a:r>
              <a:rPr lang="en-US" sz="1200" kern="1200" dirty="0" err="1">
                <a:solidFill>
                  <a:schemeClr val="tx1"/>
                </a:solidFill>
                <a:effectLst/>
                <a:latin typeface="+mn-lt"/>
                <a:ea typeface="+mn-ea"/>
                <a:cs typeface="+mn-cs"/>
              </a:rPr>
              <a:t>Drotarova</a:t>
            </a:r>
            <a:r>
              <a:rPr lang="en-US" sz="1200" kern="1200" dirty="0">
                <a:solidFill>
                  <a:schemeClr val="tx1"/>
                </a:solidFill>
                <a:effectLst/>
                <a:latin typeface="+mn-lt"/>
                <a:ea typeface="+mn-ea"/>
                <a:cs typeface="+mn-cs"/>
              </a:rPr>
              <a:t>, M. H., </a:t>
            </a:r>
            <a:r>
              <a:rPr lang="en-US" sz="1200" kern="1200" dirty="0" err="1">
                <a:solidFill>
                  <a:schemeClr val="tx1"/>
                </a:solidFill>
                <a:effectLst/>
                <a:latin typeface="+mn-lt"/>
                <a:ea typeface="+mn-ea"/>
                <a:cs typeface="+mn-cs"/>
              </a:rPr>
              <a:t>Aleksić</a:t>
            </a:r>
            <a:r>
              <a:rPr lang="en-US" sz="1200" kern="1200" dirty="0">
                <a:solidFill>
                  <a:schemeClr val="tx1"/>
                </a:solidFill>
                <a:effectLst/>
                <a:latin typeface="+mn-lt"/>
                <a:ea typeface="+mn-ea"/>
                <a:cs typeface="+mn-cs"/>
              </a:rPr>
              <a:t>, A., </a:t>
            </a:r>
            <a:r>
              <a:rPr lang="en-US" sz="1200" kern="1200" dirty="0" err="1">
                <a:solidFill>
                  <a:schemeClr val="tx1"/>
                </a:solidFill>
                <a:effectLst/>
                <a:latin typeface="+mn-lt"/>
                <a:ea typeface="+mn-ea"/>
                <a:cs typeface="+mn-cs"/>
              </a:rPr>
              <a:t>Časni</a:t>
            </a:r>
            <a:r>
              <a:rPr lang="en-US" sz="1200" kern="1200" dirty="0">
                <a:solidFill>
                  <a:schemeClr val="tx1"/>
                </a:solidFill>
                <a:effectLst/>
                <a:latin typeface="+mn-lt"/>
                <a:ea typeface="+mn-ea"/>
                <a:cs typeface="+mn-cs"/>
              </a:rPr>
              <a:t>, A. Č., &amp; </a:t>
            </a:r>
            <a:r>
              <a:rPr lang="en-US" sz="1200" kern="1200" dirty="0" err="1">
                <a:solidFill>
                  <a:schemeClr val="tx1"/>
                </a:solidFill>
                <a:effectLst/>
                <a:latin typeface="+mn-lt"/>
                <a:ea typeface="+mn-ea"/>
                <a:cs typeface="+mn-cs"/>
              </a:rPr>
              <a:t>Efthymiadou</a:t>
            </a:r>
            <a:r>
              <a:rPr lang="en-US" sz="1200" kern="1200" dirty="0">
                <a:solidFill>
                  <a:schemeClr val="tx1"/>
                </a:solidFill>
                <a:effectLst/>
                <a:latin typeface="+mn-lt"/>
                <a:ea typeface="+mn-ea"/>
                <a:cs typeface="+mn-cs"/>
              </a:rPr>
              <a:t>, F. (2020). Impacts of Covid-19 on peer-to-peer accommodation platforms: Host perceptions and responses. International journal of hospitality management, 91, 102663.</a:t>
            </a:r>
          </a:p>
          <a:p>
            <a:r>
              <a:rPr lang="en-US" sz="1200" kern="1200" dirty="0" err="1">
                <a:solidFill>
                  <a:schemeClr val="tx1"/>
                </a:solidFill>
                <a:effectLst/>
                <a:latin typeface="+mn-lt"/>
                <a:ea typeface="+mn-ea"/>
                <a:cs typeface="+mn-cs"/>
              </a:rPr>
              <a:t>Fudurich</a:t>
            </a:r>
            <a:r>
              <a:rPr lang="en-US" sz="1200" kern="1200" dirty="0">
                <a:solidFill>
                  <a:schemeClr val="tx1"/>
                </a:solidFill>
                <a:effectLst/>
                <a:latin typeface="+mn-lt"/>
                <a:ea typeface="+mn-ea"/>
                <a:cs typeface="+mn-cs"/>
              </a:rPr>
              <a:t>, G., &amp; MacKay, K. (2020). Greening the guest bedroom: Exploring hosts’ perspectives on environmental certification for Airbnb. Tourism and Hospitality Research, 20(4), 423-434.</a:t>
            </a:r>
          </a:p>
          <a:p>
            <a:r>
              <a:rPr lang="en-US" sz="1200" kern="1200" dirty="0">
                <a:solidFill>
                  <a:schemeClr val="tx1"/>
                </a:solidFill>
                <a:effectLst/>
                <a:latin typeface="+mn-lt"/>
                <a:ea typeface="+mn-ea"/>
                <a:cs typeface="+mn-cs"/>
              </a:rPr>
              <a:t>Gallagher, L. (2017). The Airbnb Story: How Three Guys Disrupted an Industry, Made Billions of Dollars... and Plenty of Enemies. Random House.</a:t>
            </a:r>
          </a:p>
          <a:p>
            <a:r>
              <a:rPr lang="en-US" sz="1200" kern="1200" dirty="0">
                <a:solidFill>
                  <a:schemeClr val="tx1"/>
                </a:solidFill>
                <a:effectLst/>
                <a:latin typeface="+mn-lt"/>
                <a:ea typeface="+mn-ea"/>
                <a:cs typeface="+mn-cs"/>
              </a:rPr>
              <a:t>Gupta, A., Fung, A., &amp; Murphy, C. (2021). Out of character: CEO political ideology, peer influence, and adoption of CSR executive position by Fortune 500 firms. Strategic Management Journal, 42(3), 529-557.</a:t>
            </a:r>
          </a:p>
          <a:p>
            <a:r>
              <a:rPr lang="en-US" sz="1200" kern="1200" dirty="0" err="1">
                <a:solidFill>
                  <a:schemeClr val="tx1"/>
                </a:solidFill>
                <a:effectLst/>
                <a:latin typeface="+mn-lt"/>
                <a:ea typeface="+mn-ea"/>
                <a:cs typeface="+mn-cs"/>
              </a:rPr>
              <a:t>Hajjar</a:t>
            </a:r>
            <a:r>
              <a:rPr lang="en-US" sz="1200" kern="1200" dirty="0">
                <a:solidFill>
                  <a:schemeClr val="tx1"/>
                </a:solidFill>
                <a:effectLst/>
                <a:latin typeface="+mn-lt"/>
                <a:ea typeface="+mn-ea"/>
                <a:cs typeface="+mn-cs"/>
              </a:rPr>
              <a:t>, L., Cook, B. S., </a:t>
            </a:r>
            <a:r>
              <a:rPr lang="en-US" sz="1200" kern="1200" dirty="0" err="1">
                <a:solidFill>
                  <a:schemeClr val="tx1"/>
                </a:solidFill>
                <a:effectLst/>
                <a:latin typeface="+mn-lt"/>
                <a:ea typeface="+mn-ea"/>
                <a:cs typeface="+mn-cs"/>
              </a:rPr>
              <a:t>Domlyn</a:t>
            </a:r>
            <a:r>
              <a:rPr lang="en-US" sz="1200" kern="1200" dirty="0">
                <a:solidFill>
                  <a:schemeClr val="tx1"/>
                </a:solidFill>
                <a:effectLst/>
                <a:latin typeface="+mn-lt"/>
                <a:ea typeface="+mn-ea"/>
                <a:cs typeface="+mn-cs"/>
              </a:rPr>
              <a:t>, A., Ray, K. A., Laird, D., &amp; </a:t>
            </a:r>
            <a:r>
              <a:rPr lang="en-US" sz="1200" kern="1200" dirty="0" err="1">
                <a:solidFill>
                  <a:schemeClr val="tx1"/>
                </a:solidFill>
                <a:effectLst/>
                <a:latin typeface="+mn-lt"/>
                <a:ea typeface="+mn-ea"/>
                <a:cs typeface="+mn-cs"/>
              </a:rPr>
              <a:t>Wandersman</a:t>
            </a:r>
            <a:r>
              <a:rPr lang="en-US" sz="1200" kern="1200" dirty="0">
                <a:solidFill>
                  <a:schemeClr val="tx1"/>
                </a:solidFill>
                <a:effectLst/>
                <a:latin typeface="+mn-lt"/>
                <a:ea typeface="+mn-ea"/>
                <a:cs typeface="+mn-cs"/>
              </a:rPr>
              <a:t>, A. (2020). Readiness and relationships are crucial for coalitions and </a:t>
            </a:r>
            <a:r>
              <a:rPr lang="en-US" sz="1200" kern="1200" dirty="0" err="1">
                <a:solidFill>
                  <a:schemeClr val="tx1"/>
                </a:solidFill>
                <a:effectLst/>
                <a:latin typeface="+mn-lt"/>
                <a:ea typeface="+mn-ea"/>
                <a:cs typeface="+mn-cs"/>
              </a:rPr>
              <a:t>collaboratives</a:t>
            </a:r>
            <a:r>
              <a:rPr lang="en-US" sz="1200" kern="1200" dirty="0">
                <a:solidFill>
                  <a:schemeClr val="tx1"/>
                </a:solidFill>
                <a:effectLst/>
                <a:latin typeface="+mn-lt"/>
                <a:ea typeface="+mn-ea"/>
                <a:cs typeface="+mn-cs"/>
              </a:rPr>
              <a:t>: Concepts and evaluation tools. New Directions for Evaluation, 2020(165), 103-122.</a:t>
            </a:r>
          </a:p>
          <a:p>
            <a:r>
              <a:rPr lang="en-US" sz="1200" kern="1200" dirty="0">
                <a:solidFill>
                  <a:schemeClr val="tx1"/>
                </a:solidFill>
                <a:effectLst/>
                <a:latin typeface="+mn-lt"/>
                <a:ea typeface="+mn-ea"/>
                <a:cs typeface="+mn-cs"/>
              </a:rPr>
              <a:t>Hassan, A. (2012). The value proposition concept in marketing: How customers perceive the value delivered by firms-A study of customer perspectives on supermarkets in Southampton in the United Kingdom. International journal of marketing studies, 4(3), 68.</a:t>
            </a:r>
          </a:p>
          <a:p>
            <a:r>
              <a:rPr lang="en-US" sz="1200" kern="1200" dirty="0">
                <a:solidFill>
                  <a:schemeClr val="tx1"/>
                </a:solidFill>
                <a:effectLst/>
                <a:latin typeface="+mn-lt"/>
                <a:ea typeface="+mn-ea"/>
                <a:cs typeface="+mn-cs"/>
              </a:rPr>
              <a:t>Hu, M., &amp; Lee, A. D. (2020). Airbnb, COVID-19 risk and lockdowns: local and global evidence. COVID-19 Risk and Lockdowns: Local and Global Evidence (November 28, 2020).</a:t>
            </a:r>
          </a:p>
          <a:p>
            <a:r>
              <a:rPr lang="en-US" sz="1200" kern="1200" dirty="0">
                <a:solidFill>
                  <a:schemeClr val="tx1"/>
                </a:solidFill>
                <a:effectLst/>
                <a:latin typeface="+mn-lt"/>
                <a:ea typeface="+mn-ea"/>
                <a:cs typeface="+mn-cs"/>
              </a:rPr>
              <a:t>Huang, D., &amp; Chen, Q. (2021). Stress and coping among micro-entrepreneurs of peer-to-peer accommodation. International Journal of Hospitality Management, 97, 103009.</a:t>
            </a:r>
          </a:p>
          <a:p>
            <a:r>
              <a:rPr lang="en-US" sz="1200" kern="1200" dirty="0" err="1">
                <a:solidFill>
                  <a:schemeClr val="tx1"/>
                </a:solidFill>
                <a:effectLst/>
                <a:latin typeface="+mn-lt"/>
                <a:ea typeface="+mn-ea"/>
                <a:cs typeface="+mn-cs"/>
              </a:rPr>
              <a:t>Karlsson</a:t>
            </a:r>
            <a:r>
              <a:rPr lang="en-US" sz="1200" kern="1200" dirty="0">
                <a:solidFill>
                  <a:schemeClr val="tx1"/>
                </a:solidFill>
                <a:effectLst/>
                <a:latin typeface="+mn-lt"/>
                <a:ea typeface="+mn-ea"/>
                <a:cs typeface="+mn-cs"/>
              </a:rPr>
              <a:t>, L., </a:t>
            </a:r>
            <a:r>
              <a:rPr lang="en-US" sz="1200" kern="1200" dirty="0" err="1">
                <a:solidFill>
                  <a:schemeClr val="tx1"/>
                </a:solidFill>
                <a:effectLst/>
                <a:latin typeface="+mn-lt"/>
                <a:ea typeface="+mn-ea"/>
                <a:cs typeface="+mn-cs"/>
              </a:rPr>
              <a:t>Kemperman</a:t>
            </a:r>
            <a:r>
              <a:rPr lang="en-US" sz="1200" kern="1200" dirty="0">
                <a:solidFill>
                  <a:schemeClr val="tx1"/>
                </a:solidFill>
                <a:effectLst/>
                <a:latin typeface="+mn-lt"/>
                <a:ea typeface="+mn-ea"/>
                <a:cs typeface="+mn-cs"/>
              </a:rPr>
              <a:t>, A., &amp; Dolnicar, S. (2017). May I sleep in your bed? Getting permission to book. Annals of Tourism Research, 62, 1-12.</a:t>
            </a:r>
          </a:p>
          <a:p>
            <a:r>
              <a:rPr lang="en-US" sz="1200" kern="1200" dirty="0" err="1">
                <a:solidFill>
                  <a:schemeClr val="tx1"/>
                </a:solidFill>
                <a:effectLst/>
                <a:latin typeface="+mn-lt"/>
                <a:ea typeface="+mn-ea"/>
                <a:cs typeface="+mn-cs"/>
              </a:rPr>
              <a:t>Leroi-Werelds</a:t>
            </a:r>
            <a:r>
              <a:rPr lang="en-US" sz="1200" kern="1200" dirty="0">
                <a:solidFill>
                  <a:schemeClr val="tx1"/>
                </a:solidFill>
                <a:effectLst/>
                <a:latin typeface="+mn-lt"/>
                <a:ea typeface="+mn-ea"/>
                <a:cs typeface="+mn-cs"/>
              </a:rPr>
              <a:t>, S., </a:t>
            </a:r>
            <a:r>
              <a:rPr lang="en-US" sz="1200" kern="1200" dirty="0" err="1">
                <a:solidFill>
                  <a:schemeClr val="tx1"/>
                </a:solidFill>
                <a:effectLst/>
                <a:latin typeface="+mn-lt"/>
                <a:ea typeface="+mn-ea"/>
                <a:cs typeface="+mn-cs"/>
              </a:rPr>
              <a:t>Streukens</a:t>
            </a:r>
            <a:r>
              <a:rPr lang="en-US" sz="1200" kern="1200" dirty="0">
                <a:solidFill>
                  <a:schemeClr val="tx1"/>
                </a:solidFill>
                <a:effectLst/>
                <a:latin typeface="+mn-lt"/>
                <a:ea typeface="+mn-ea"/>
                <a:cs typeface="+mn-cs"/>
              </a:rPr>
              <a:t>, S., Van </a:t>
            </a:r>
            <a:r>
              <a:rPr lang="en-US" sz="1200" kern="1200" dirty="0" err="1">
                <a:solidFill>
                  <a:schemeClr val="tx1"/>
                </a:solidFill>
                <a:effectLst/>
                <a:latin typeface="+mn-lt"/>
                <a:ea typeface="+mn-ea"/>
                <a:cs typeface="+mn-cs"/>
              </a:rPr>
              <a:t>Vaerenbergh</a:t>
            </a:r>
            <a:r>
              <a:rPr lang="en-US" sz="1200" kern="1200" dirty="0">
                <a:solidFill>
                  <a:schemeClr val="tx1"/>
                </a:solidFill>
                <a:effectLst/>
                <a:latin typeface="+mn-lt"/>
                <a:ea typeface="+mn-ea"/>
                <a:cs typeface="+mn-cs"/>
              </a:rPr>
              <a:t>, Y., &amp; </a:t>
            </a:r>
            <a:r>
              <a:rPr lang="en-US" sz="1200" kern="1200" dirty="0" err="1">
                <a:solidFill>
                  <a:schemeClr val="tx1"/>
                </a:solidFill>
                <a:effectLst/>
                <a:latin typeface="+mn-lt"/>
                <a:ea typeface="+mn-ea"/>
                <a:cs typeface="+mn-cs"/>
              </a:rPr>
              <a:t>Grönroos</a:t>
            </a:r>
            <a:r>
              <a:rPr lang="en-US" sz="1200" kern="1200" dirty="0">
                <a:solidFill>
                  <a:schemeClr val="tx1"/>
                </a:solidFill>
                <a:effectLst/>
                <a:latin typeface="+mn-lt"/>
                <a:ea typeface="+mn-ea"/>
                <a:cs typeface="+mn-cs"/>
              </a:rPr>
              <a:t>, C. (2017). Does communicating the customer’s resource integrating role improve or diminish value proposition effectiveness?. Journal of Service Management.</a:t>
            </a:r>
          </a:p>
          <a:p>
            <a:r>
              <a:rPr lang="en-US" sz="1200" kern="1200" dirty="0" err="1">
                <a:solidFill>
                  <a:schemeClr val="tx1"/>
                </a:solidFill>
                <a:effectLst/>
                <a:latin typeface="+mn-lt"/>
                <a:ea typeface="+mn-ea"/>
                <a:cs typeface="+mn-cs"/>
              </a:rPr>
              <a:t>Martikainen</a:t>
            </a:r>
            <a:r>
              <a:rPr lang="en-US" sz="1200" kern="1200" dirty="0">
                <a:solidFill>
                  <a:schemeClr val="tx1"/>
                </a:solidFill>
                <a:effectLst/>
                <a:latin typeface="+mn-lt"/>
                <a:ea typeface="+mn-ea"/>
                <a:cs typeface="+mn-cs"/>
              </a:rPr>
              <a:t>, A., </a:t>
            </a:r>
            <a:r>
              <a:rPr lang="en-US" sz="1200" kern="1200" dirty="0" err="1">
                <a:solidFill>
                  <a:schemeClr val="tx1"/>
                </a:solidFill>
                <a:effectLst/>
                <a:latin typeface="+mn-lt"/>
                <a:ea typeface="+mn-ea"/>
                <a:cs typeface="+mn-cs"/>
              </a:rPr>
              <a:t>Niemi</a:t>
            </a:r>
            <a:r>
              <a:rPr lang="en-US" sz="1200" kern="1200" dirty="0">
                <a:solidFill>
                  <a:schemeClr val="tx1"/>
                </a:solidFill>
                <a:effectLst/>
                <a:latin typeface="+mn-lt"/>
                <a:ea typeface="+mn-ea"/>
                <a:cs typeface="+mn-cs"/>
              </a:rPr>
              <a:t>, P., &amp; </a:t>
            </a:r>
            <a:r>
              <a:rPr lang="en-US" sz="1200" kern="1200" dirty="0" err="1">
                <a:solidFill>
                  <a:schemeClr val="tx1"/>
                </a:solidFill>
                <a:effectLst/>
                <a:latin typeface="+mn-lt"/>
                <a:ea typeface="+mn-ea"/>
                <a:cs typeface="+mn-cs"/>
              </a:rPr>
              <a:t>Pekkanen</a:t>
            </a:r>
            <a:r>
              <a:rPr lang="en-US" sz="1200" kern="1200" dirty="0">
                <a:solidFill>
                  <a:schemeClr val="tx1"/>
                </a:solidFill>
                <a:effectLst/>
                <a:latin typeface="+mn-lt"/>
                <a:ea typeface="+mn-ea"/>
                <a:cs typeface="+mn-cs"/>
              </a:rPr>
              <a:t>, P. (2014). Developing a service offering for a logistical service provider—Case of local food supply chain. International Journal of Production Economics, 157, 318-326.</a:t>
            </a:r>
          </a:p>
          <a:p>
            <a:r>
              <a:rPr lang="en-US" sz="1200" kern="1200" dirty="0" err="1">
                <a:solidFill>
                  <a:schemeClr val="tx1"/>
                </a:solidFill>
                <a:effectLst/>
                <a:latin typeface="+mn-lt"/>
                <a:ea typeface="+mn-ea"/>
                <a:cs typeface="+mn-cs"/>
              </a:rPr>
              <a:t>Matarazzo</a:t>
            </a:r>
            <a:r>
              <a:rPr lang="en-US" sz="1200" kern="1200" dirty="0">
                <a:solidFill>
                  <a:schemeClr val="tx1"/>
                </a:solidFill>
                <a:effectLst/>
                <a:latin typeface="+mn-lt"/>
                <a:ea typeface="+mn-ea"/>
                <a:cs typeface="+mn-cs"/>
              </a:rPr>
              <a:t>, M., </a:t>
            </a:r>
            <a:r>
              <a:rPr lang="en-US" sz="1200" kern="1200" dirty="0" err="1">
                <a:solidFill>
                  <a:schemeClr val="tx1"/>
                </a:solidFill>
                <a:effectLst/>
                <a:latin typeface="+mn-lt"/>
                <a:ea typeface="+mn-ea"/>
                <a:cs typeface="+mn-cs"/>
              </a:rPr>
              <a:t>Penco</a:t>
            </a:r>
            <a:r>
              <a:rPr lang="en-US" sz="1200" kern="1200" dirty="0">
                <a:solidFill>
                  <a:schemeClr val="tx1"/>
                </a:solidFill>
                <a:effectLst/>
                <a:latin typeface="+mn-lt"/>
                <a:ea typeface="+mn-ea"/>
                <a:cs typeface="+mn-cs"/>
              </a:rPr>
              <a:t>, L., </a:t>
            </a:r>
            <a:r>
              <a:rPr lang="en-US" sz="1200" kern="1200" dirty="0" err="1">
                <a:solidFill>
                  <a:schemeClr val="tx1"/>
                </a:solidFill>
                <a:effectLst/>
                <a:latin typeface="+mn-lt"/>
                <a:ea typeface="+mn-ea"/>
                <a:cs typeface="+mn-cs"/>
              </a:rPr>
              <a:t>Profumo</a:t>
            </a:r>
            <a:r>
              <a:rPr lang="en-US" sz="1200" kern="1200" dirty="0">
                <a:solidFill>
                  <a:schemeClr val="tx1"/>
                </a:solidFill>
                <a:effectLst/>
                <a:latin typeface="+mn-lt"/>
                <a:ea typeface="+mn-ea"/>
                <a:cs typeface="+mn-cs"/>
              </a:rPr>
              <a:t>, G., &amp; </a:t>
            </a:r>
            <a:r>
              <a:rPr lang="en-US" sz="1200" kern="1200" dirty="0" err="1">
                <a:solidFill>
                  <a:schemeClr val="tx1"/>
                </a:solidFill>
                <a:effectLst/>
                <a:latin typeface="+mn-lt"/>
                <a:ea typeface="+mn-ea"/>
                <a:cs typeface="+mn-cs"/>
              </a:rPr>
              <a:t>Quaglia</a:t>
            </a:r>
            <a:r>
              <a:rPr lang="en-US" sz="1200" kern="1200" dirty="0">
                <a:solidFill>
                  <a:schemeClr val="tx1"/>
                </a:solidFill>
                <a:effectLst/>
                <a:latin typeface="+mn-lt"/>
                <a:ea typeface="+mn-ea"/>
                <a:cs typeface="+mn-cs"/>
              </a:rPr>
              <a:t>, R. (2021). Digital transformation and customer value creation in Made in Italy SMEs: A dynamic capabilities perspective. Journal of Business Research, 123, 642-656.</a:t>
            </a:r>
          </a:p>
          <a:p>
            <a:r>
              <a:rPr lang="en-US" sz="1200" kern="1200" dirty="0" err="1">
                <a:solidFill>
                  <a:schemeClr val="tx1"/>
                </a:solidFill>
                <a:effectLst/>
                <a:latin typeface="+mn-lt"/>
                <a:ea typeface="+mn-ea"/>
                <a:cs typeface="+mn-cs"/>
              </a:rPr>
              <a:t>Peschel</a:t>
            </a:r>
            <a:r>
              <a:rPr lang="en-US" sz="1200" kern="1200" dirty="0">
                <a:solidFill>
                  <a:schemeClr val="tx1"/>
                </a:solidFill>
                <a:effectLst/>
                <a:latin typeface="+mn-lt"/>
                <a:ea typeface="+mn-ea"/>
                <a:cs typeface="+mn-cs"/>
              </a:rPr>
              <a:t>, A. O., &amp; </a:t>
            </a:r>
            <a:r>
              <a:rPr lang="en-US" sz="1200" kern="1200" dirty="0" err="1">
                <a:solidFill>
                  <a:schemeClr val="tx1"/>
                </a:solidFill>
                <a:effectLst/>
                <a:latin typeface="+mn-lt"/>
                <a:ea typeface="+mn-ea"/>
                <a:cs typeface="+mn-cs"/>
              </a:rPr>
              <a:t>Aschemann-Witzel</a:t>
            </a:r>
            <a:r>
              <a:rPr lang="en-US" sz="1200" kern="1200" dirty="0">
                <a:solidFill>
                  <a:schemeClr val="tx1"/>
                </a:solidFill>
                <a:effectLst/>
                <a:latin typeface="+mn-lt"/>
                <a:ea typeface="+mn-ea"/>
                <a:cs typeface="+mn-cs"/>
              </a:rPr>
              <a:t>, J. (2020). Sell more for less or less for more? The role of transparency in consumer response to </a:t>
            </a:r>
            <a:r>
              <a:rPr lang="en-US" sz="1200" kern="1200" dirty="0" err="1">
                <a:solidFill>
                  <a:schemeClr val="tx1"/>
                </a:solidFill>
                <a:effectLst/>
                <a:latin typeface="+mn-lt"/>
                <a:ea typeface="+mn-ea"/>
                <a:cs typeface="+mn-cs"/>
              </a:rPr>
              <a:t>upcycled</a:t>
            </a:r>
            <a:r>
              <a:rPr lang="en-US" sz="1200" kern="1200" dirty="0">
                <a:solidFill>
                  <a:schemeClr val="tx1"/>
                </a:solidFill>
                <a:effectLst/>
                <a:latin typeface="+mn-lt"/>
                <a:ea typeface="+mn-ea"/>
                <a:cs typeface="+mn-cs"/>
              </a:rPr>
              <a:t> food products. Journal of Cleaner Production, 273, 122884.</a:t>
            </a:r>
          </a:p>
          <a:p>
            <a:r>
              <a:rPr lang="en-US" sz="1200" kern="1200" dirty="0" err="1">
                <a:solidFill>
                  <a:schemeClr val="tx1"/>
                </a:solidFill>
                <a:effectLst/>
                <a:latin typeface="+mn-lt"/>
                <a:ea typeface="+mn-ea"/>
                <a:cs typeface="+mn-cs"/>
              </a:rPr>
              <a:t>Polas</a:t>
            </a:r>
            <a:r>
              <a:rPr lang="en-US" sz="1200" kern="1200" dirty="0">
                <a:solidFill>
                  <a:schemeClr val="tx1"/>
                </a:solidFill>
                <a:effectLst/>
                <a:latin typeface="+mn-lt"/>
                <a:ea typeface="+mn-ea"/>
                <a:cs typeface="+mn-cs"/>
              </a:rPr>
              <a:t>, M. R. H., &amp; </a:t>
            </a:r>
            <a:r>
              <a:rPr lang="en-US" sz="1200" kern="1200" dirty="0" err="1">
                <a:solidFill>
                  <a:schemeClr val="tx1"/>
                </a:solidFill>
                <a:effectLst/>
                <a:latin typeface="+mn-lt"/>
                <a:ea typeface="+mn-ea"/>
                <a:cs typeface="+mn-cs"/>
              </a:rPr>
              <a:t>Raju</a:t>
            </a:r>
            <a:r>
              <a:rPr lang="en-US" sz="1200" kern="1200" dirty="0">
                <a:solidFill>
                  <a:schemeClr val="tx1"/>
                </a:solidFill>
                <a:effectLst/>
                <a:latin typeface="+mn-lt"/>
                <a:ea typeface="+mn-ea"/>
                <a:cs typeface="+mn-cs"/>
              </a:rPr>
              <a:t>, V. (2021). Technology and entrepreneurial marketing decisions during COVID-19. Global Journal of Flexible Systems Management, 22(2), 95-112.</a:t>
            </a:r>
          </a:p>
          <a:p>
            <a:r>
              <a:rPr lang="en-US" sz="1200" kern="1200" dirty="0" err="1">
                <a:solidFill>
                  <a:schemeClr val="tx1"/>
                </a:solidFill>
                <a:effectLst/>
                <a:latin typeface="+mn-lt"/>
                <a:ea typeface="+mn-ea"/>
                <a:cs typeface="+mn-cs"/>
              </a:rPr>
              <a:t>Pumphrey</a:t>
            </a:r>
            <a:r>
              <a:rPr lang="en-US" sz="1200" kern="1200" dirty="0">
                <a:solidFill>
                  <a:schemeClr val="tx1"/>
                </a:solidFill>
                <a:effectLst/>
                <a:latin typeface="+mn-lt"/>
                <a:ea typeface="+mn-ea"/>
                <a:cs typeface="+mn-cs"/>
              </a:rPr>
              <a:t>, K., Walker, S. L., </a:t>
            </a:r>
            <a:r>
              <a:rPr lang="en-US" sz="1200" kern="1200" dirty="0" err="1">
                <a:solidFill>
                  <a:schemeClr val="tx1"/>
                </a:solidFill>
                <a:effectLst/>
                <a:latin typeface="+mn-lt"/>
                <a:ea typeface="+mn-ea"/>
                <a:cs typeface="+mn-cs"/>
              </a:rPr>
              <a:t>Andoni</a:t>
            </a:r>
            <a:r>
              <a:rPr lang="en-US" sz="1200" kern="1200" dirty="0">
                <a:solidFill>
                  <a:schemeClr val="tx1"/>
                </a:solidFill>
                <a:effectLst/>
                <a:latin typeface="+mn-lt"/>
                <a:ea typeface="+mn-ea"/>
                <a:cs typeface="+mn-cs"/>
              </a:rPr>
              <a:t>, M., &amp; </a:t>
            </a:r>
            <a:r>
              <a:rPr lang="en-US" sz="1200" kern="1200" dirty="0" err="1">
                <a:solidFill>
                  <a:schemeClr val="tx1"/>
                </a:solidFill>
                <a:effectLst/>
                <a:latin typeface="+mn-lt"/>
                <a:ea typeface="+mn-ea"/>
                <a:cs typeface="+mn-cs"/>
              </a:rPr>
              <a:t>Robu</a:t>
            </a:r>
            <a:r>
              <a:rPr lang="en-US" sz="1200" kern="1200" dirty="0">
                <a:solidFill>
                  <a:schemeClr val="tx1"/>
                </a:solidFill>
                <a:effectLst/>
                <a:latin typeface="+mn-lt"/>
                <a:ea typeface="+mn-ea"/>
                <a:cs typeface="+mn-cs"/>
              </a:rPr>
              <a:t>, V. (2020). Green hope or red herring? Examining consumer perceptions of peer-to-peer energy trading in the United Kingdom. Energy Research &amp; Social Science, 68, 101603.</a:t>
            </a:r>
          </a:p>
          <a:p>
            <a:r>
              <a:rPr lang="en-US" sz="1200" kern="1200" dirty="0">
                <a:solidFill>
                  <a:schemeClr val="tx1"/>
                </a:solidFill>
                <a:effectLst/>
                <a:latin typeface="+mn-lt"/>
                <a:ea typeface="+mn-ea"/>
                <a:cs typeface="+mn-cs"/>
              </a:rPr>
              <a:t>Reinhold, S., &amp; Dolnicar, S. (2021). The evolution of Airbnb’s business model.</a:t>
            </a:r>
          </a:p>
          <a:p>
            <a:r>
              <a:rPr lang="en-US" sz="1200" kern="1200" dirty="0" err="1">
                <a:solidFill>
                  <a:schemeClr val="tx1"/>
                </a:solidFill>
                <a:effectLst/>
                <a:latin typeface="+mn-lt"/>
                <a:ea typeface="+mn-ea"/>
                <a:cs typeface="+mn-cs"/>
              </a:rPr>
              <a:t>Seethamraju</a:t>
            </a:r>
            <a:r>
              <a:rPr lang="en-US" sz="1200" kern="1200" dirty="0">
                <a:solidFill>
                  <a:schemeClr val="tx1"/>
                </a:solidFill>
                <a:effectLst/>
                <a:latin typeface="+mn-lt"/>
                <a:ea typeface="+mn-ea"/>
                <a:cs typeface="+mn-cs"/>
              </a:rPr>
              <a:t>, R. (2015). Adoption of software as a service (SaaS) enterprise resource planning (ERP) systems in small and medium sized enterprises (SMEs). Information systems frontiers, 17(3), 475-492.</a:t>
            </a:r>
          </a:p>
          <a:p>
            <a:r>
              <a:rPr lang="en-US" sz="1200" kern="1200" dirty="0" err="1">
                <a:solidFill>
                  <a:schemeClr val="tx1"/>
                </a:solidFill>
                <a:effectLst/>
                <a:latin typeface="+mn-lt"/>
                <a:ea typeface="+mn-ea"/>
                <a:cs typeface="+mn-cs"/>
              </a:rPr>
              <a:t>Sigala</a:t>
            </a:r>
            <a:r>
              <a:rPr lang="en-US" sz="1200" kern="1200" dirty="0">
                <a:solidFill>
                  <a:schemeClr val="tx1"/>
                </a:solidFill>
                <a:effectLst/>
                <a:latin typeface="+mn-lt"/>
                <a:ea typeface="+mn-ea"/>
                <a:cs typeface="+mn-cs"/>
              </a:rPr>
              <a:t>, M., &amp; Dolnicar, S. (2017). Entrepreneurship opportunities.</a:t>
            </a:r>
          </a:p>
          <a:p>
            <a:r>
              <a:rPr lang="en-US" sz="1200" kern="1200" dirty="0">
                <a:solidFill>
                  <a:schemeClr val="tx1"/>
                </a:solidFill>
                <a:effectLst/>
                <a:latin typeface="+mn-lt"/>
                <a:ea typeface="+mn-ea"/>
                <a:cs typeface="+mn-cs"/>
              </a:rPr>
              <a:t>Steppe, R. (2017). Online price discrimination and personal data: A General Data Protection Regulation perspective. Computer law &amp; security review, 33(6), 768-785.</a:t>
            </a:r>
          </a:p>
          <a:p>
            <a:r>
              <a:rPr lang="en-US" sz="1200" kern="1200" dirty="0" err="1">
                <a:solidFill>
                  <a:schemeClr val="tx1"/>
                </a:solidFill>
                <a:effectLst/>
                <a:latin typeface="+mn-lt"/>
                <a:ea typeface="+mn-ea"/>
                <a:cs typeface="+mn-cs"/>
              </a:rPr>
              <a:t>Sundararajan</a:t>
            </a:r>
            <a:r>
              <a:rPr lang="en-US" sz="1200" kern="1200" dirty="0">
                <a:solidFill>
                  <a:schemeClr val="tx1"/>
                </a:solidFill>
                <a:effectLst/>
                <a:latin typeface="+mn-lt"/>
                <a:ea typeface="+mn-ea"/>
                <a:cs typeface="+mn-cs"/>
              </a:rPr>
              <a:t>, A. (2014). Peer-to-peer businesses and the sharing (collaborative) economy: Overview, economic effects and regulatory issues. Written testimony for the hearing titled The Power of Connection: Peer to Peer Businesses, 1-7.</a:t>
            </a:r>
          </a:p>
          <a:p>
            <a:r>
              <a:rPr lang="en-US" sz="1200" kern="1200" dirty="0">
                <a:solidFill>
                  <a:schemeClr val="tx1"/>
                </a:solidFill>
                <a:effectLst/>
                <a:latin typeface="+mn-lt"/>
                <a:ea typeface="+mn-ea"/>
                <a:cs typeface="+mn-cs"/>
              </a:rPr>
              <a:t>von </a:t>
            </a:r>
            <a:r>
              <a:rPr lang="en-US" sz="1200" kern="1200" dirty="0" err="1">
                <a:solidFill>
                  <a:schemeClr val="tx1"/>
                </a:solidFill>
                <a:effectLst/>
                <a:latin typeface="+mn-lt"/>
                <a:ea typeface="+mn-ea"/>
                <a:cs typeface="+mn-cs"/>
              </a:rPr>
              <a:t>Briel</a:t>
            </a:r>
            <a:r>
              <a:rPr lang="en-US" sz="1200" kern="1200" dirty="0">
                <a:solidFill>
                  <a:schemeClr val="tx1"/>
                </a:solidFill>
                <a:effectLst/>
                <a:latin typeface="+mn-lt"/>
                <a:ea typeface="+mn-ea"/>
                <a:cs typeface="+mn-cs"/>
              </a:rPr>
              <a:t>, D., &amp; Dolnicar, S. (2020). The evolution of Airbnb regulation-An international longitudinal investigation 2008-2020.</a:t>
            </a:r>
          </a:p>
          <a:p>
            <a:r>
              <a:rPr lang="en-US" sz="1200" kern="1200" dirty="0" err="1">
                <a:solidFill>
                  <a:schemeClr val="tx1"/>
                </a:solidFill>
                <a:effectLst/>
                <a:latin typeface="+mn-lt"/>
                <a:ea typeface="+mn-ea"/>
                <a:cs typeface="+mn-cs"/>
              </a:rPr>
              <a:t>Vorobjovas-Pinta</a:t>
            </a:r>
            <a:r>
              <a:rPr lang="en-US" sz="1200" kern="1200" dirty="0">
                <a:solidFill>
                  <a:schemeClr val="tx1"/>
                </a:solidFill>
                <a:effectLst/>
                <a:latin typeface="+mn-lt"/>
                <a:ea typeface="+mn-ea"/>
                <a:cs typeface="+mn-cs"/>
              </a:rPr>
              <a:t>, O. (2021). 9 Neo-Tribalism through an Ethnographic Lens: A Critical Theory Approach. In Research Paradigm Considerations for Emerging Scholars (pp. 112-129). Channel View Publications.</a:t>
            </a:r>
          </a:p>
          <a:p>
            <a:r>
              <a:rPr lang="en-US" sz="1200" kern="1200" dirty="0" err="1">
                <a:solidFill>
                  <a:schemeClr val="tx1"/>
                </a:solidFill>
                <a:effectLst/>
                <a:latin typeface="+mn-lt"/>
                <a:ea typeface="+mn-ea"/>
                <a:cs typeface="+mn-cs"/>
              </a:rPr>
              <a:t>Wahab</a:t>
            </a:r>
            <a:r>
              <a:rPr lang="en-US" sz="1200" kern="1200" dirty="0">
                <a:solidFill>
                  <a:schemeClr val="tx1"/>
                </a:solidFill>
                <a:effectLst/>
                <a:latin typeface="+mn-lt"/>
                <a:ea typeface="+mn-ea"/>
                <a:cs typeface="+mn-cs"/>
              </a:rPr>
              <a:t>, S. N., </a:t>
            </a:r>
            <a:r>
              <a:rPr lang="en-US" sz="1200" kern="1200" dirty="0" err="1">
                <a:solidFill>
                  <a:schemeClr val="tx1"/>
                </a:solidFill>
                <a:effectLst/>
                <a:latin typeface="+mn-lt"/>
                <a:ea typeface="+mn-ea"/>
                <a:cs typeface="+mn-cs"/>
              </a:rPr>
              <a:t>Bahar</a:t>
            </a:r>
            <a:r>
              <a:rPr lang="en-US" sz="1200" kern="1200" dirty="0">
                <a:solidFill>
                  <a:schemeClr val="tx1"/>
                </a:solidFill>
                <a:effectLst/>
                <a:latin typeface="+mn-lt"/>
                <a:ea typeface="+mn-ea"/>
                <a:cs typeface="+mn-cs"/>
              </a:rPr>
              <a:t>, N., &amp; </a:t>
            </a:r>
            <a:r>
              <a:rPr lang="en-US" sz="1200" kern="1200" dirty="0" err="1">
                <a:solidFill>
                  <a:schemeClr val="tx1"/>
                </a:solidFill>
                <a:effectLst/>
                <a:latin typeface="+mn-lt"/>
                <a:ea typeface="+mn-ea"/>
                <a:cs typeface="+mn-cs"/>
              </a:rPr>
              <a:t>Radzi</a:t>
            </a:r>
            <a:r>
              <a:rPr lang="en-US" sz="1200" kern="1200" dirty="0">
                <a:solidFill>
                  <a:schemeClr val="tx1"/>
                </a:solidFill>
                <a:effectLst/>
                <a:latin typeface="+mn-lt"/>
                <a:ea typeface="+mn-ea"/>
                <a:cs typeface="+mn-cs"/>
              </a:rPr>
              <a:t>, N. A. M. (2021). An inquiry on knowledge management in third-party logistics companies. International Journal of Business Innovation and Research, 24(1), 124-146.</a:t>
            </a:r>
          </a:p>
          <a:p>
            <a:r>
              <a:rPr lang="en-US" sz="1200" kern="1200" dirty="0">
                <a:solidFill>
                  <a:schemeClr val="tx1"/>
                </a:solidFill>
                <a:effectLst/>
                <a:latin typeface="+mn-lt"/>
                <a:ea typeface="+mn-ea"/>
                <a:cs typeface="+mn-cs"/>
              </a:rPr>
              <a:t>Zach, F. J., </a:t>
            </a:r>
            <a:r>
              <a:rPr lang="en-US" sz="1200" kern="1200" dirty="0" err="1">
                <a:solidFill>
                  <a:schemeClr val="tx1"/>
                </a:solidFill>
                <a:effectLst/>
                <a:latin typeface="+mn-lt"/>
                <a:ea typeface="+mn-ea"/>
                <a:cs typeface="+mn-cs"/>
              </a:rPr>
              <a:t>Nicolau</a:t>
            </a:r>
            <a:r>
              <a:rPr lang="en-US" sz="1200" kern="1200" dirty="0">
                <a:solidFill>
                  <a:schemeClr val="tx1"/>
                </a:solidFill>
                <a:effectLst/>
                <a:latin typeface="+mn-lt"/>
                <a:ea typeface="+mn-ea"/>
                <a:cs typeface="+mn-cs"/>
              </a:rPr>
              <a:t>, J. L., &amp; Sharma, A. (2020). Disruptive innovation, innovation adoption and incumbent market value: The case of Airbnb. Annals of Tourism Research, 80, 102818.</a:t>
            </a:r>
          </a:p>
          <a:p>
            <a:r>
              <a:rPr lang="en-US" sz="1200" kern="1200" dirty="0" err="1">
                <a:solidFill>
                  <a:schemeClr val="tx1"/>
                </a:solidFill>
                <a:effectLst/>
                <a:latin typeface="+mn-lt"/>
                <a:ea typeface="+mn-ea"/>
                <a:cs typeface="+mn-cs"/>
              </a:rPr>
              <a:t>Zervas</a:t>
            </a:r>
            <a:r>
              <a:rPr lang="en-US" sz="1200" kern="1200" dirty="0">
                <a:solidFill>
                  <a:schemeClr val="tx1"/>
                </a:solidFill>
                <a:effectLst/>
                <a:latin typeface="+mn-lt"/>
                <a:ea typeface="+mn-ea"/>
                <a:cs typeface="+mn-cs"/>
              </a:rPr>
              <a:t>, G., </a:t>
            </a:r>
            <a:r>
              <a:rPr lang="en-US" sz="1200" kern="1200" dirty="0" err="1">
                <a:solidFill>
                  <a:schemeClr val="tx1"/>
                </a:solidFill>
                <a:effectLst/>
                <a:latin typeface="+mn-lt"/>
                <a:ea typeface="+mn-ea"/>
                <a:cs typeface="+mn-cs"/>
              </a:rPr>
              <a:t>Proserpio</a:t>
            </a:r>
            <a:r>
              <a:rPr lang="en-US" sz="1200" kern="1200" dirty="0">
                <a:solidFill>
                  <a:schemeClr val="tx1"/>
                </a:solidFill>
                <a:effectLst/>
                <a:latin typeface="+mn-lt"/>
                <a:ea typeface="+mn-ea"/>
                <a:cs typeface="+mn-cs"/>
              </a:rPr>
              <a:t>, D., &amp; Byers, J. W. (2017). The rise of the sharing economy: Estimating the impact of Airbnb on the hotel industry. Journal of marketing research, 54(5), 687-705.</a:t>
            </a:r>
          </a:p>
        </p:txBody>
      </p:sp>
      <p:sp>
        <p:nvSpPr>
          <p:cNvPr id="4" name="Slide Number Placeholder 3"/>
          <p:cNvSpPr>
            <a:spLocks noGrp="1"/>
          </p:cNvSpPr>
          <p:nvPr>
            <p:ph type="sldNum" sz="quarter" idx="10"/>
          </p:nvPr>
        </p:nvSpPr>
        <p:spPr/>
        <p:txBody>
          <a:bodyPr/>
          <a:lstStyle/>
          <a:p>
            <a:fld id="{EF279C6F-349A-4A94-AA21-D3EC26FA23D3}" type="slidenum">
              <a:rPr lang="" smtClean="0"/>
              <a:t>14</a:t>
            </a:fld>
            <a:endParaRPr lang=""/>
          </a:p>
        </p:txBody>
      </p:sp>
    </p:spTree>
    <p:extLst>
      <p:ext uri="{BB962C8B-B14F-4D97-AF65-F5344CB8AC3E}">
        <p14:creationId xmlns:p14="http://schemas.microsoft.com/office/powerpoint/2010/main" val="246972431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DA51639-B2D6-4652-B8C3-1B4C224A7BAF}" type="datetimeFigureOut">
              <a:rPr lang="en-US" dirty="0"/>
              <a:t>7/18/2021</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2FF5DD9-2C52-442D-92E2-8072C0C3D7CD}" type="datetimeFigureOut">
              <a:rPr lang="en-US" dirty="0"/>
              <a:t>7/18/2021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44961B7-6B89-48AB-966F-622E2788EECC}" type="datetimeFigureOut">
              <a:rPr lang="en-US" dirty="0"/>
              <a:t>7/18/2021</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dirty="0"/>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BD3D6FB-79CC-4683-A046-BBE785BA1BED}" type="datetimeFigureOut">
              <a:rPr lang="en-US" dirty="0"/>
              <a:t>7/18/2021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512B3E8-48F1-4B23-8498-D8A04A81EC9C}" type="datetimeFigureOut">
              <a:rPr lang="en-US" dirty="0"/>
              <a:t>7/18/2021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0B90D90-AA62-404D-A741-635B4370F9CB}" type="datetimeFigureOut">
              <a:rPr lang="en-US" dirty="0"/>
              <a:t>7/18/2021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dirty="0"/>
              <a:t>7/18/2021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1CF131DD-A141-4471-BCF9-C6073EDD7E20}" type="datetimeFigureOut">
              <a:rPr lang="en-US" dirty="0"/>
              <a:t>7/18/2021</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B334A90-EB03-42F3-8859-2C2B2724C058}" type="datetimeFigureOut">
              <a:rPr lang="en-US" dirty="0"/>
              <a:t>7/18/2021</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1A6AA8-A04B-4104-9AE2-BD48D340E27F}" type="datetimeFigureOut">
              <a:rPr lang="en-US" dirty="0"/>
              <a:t>7/18/2021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E0BF79-FAC6-4A96-8DE1-F7B82E2E1652}" type="datetimeFigureOut">
              <a:rPr lang="en-US" dirty="0"/>
              <a:t>7/18/2021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BC48EC7-AF6A-48D3-8284-14BACBEBDD84}" type="datetimeFigureOut">
              <a:rPr lang="en-US" dirty="0"/>
              <a:t>7/18/2021</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66F8A2C-B8CF-4B20-9A73-2ADCF63027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180C23B1-7427-4DF4-BFF1-60CD7E93BC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B5DD78E9-DE0D-47AF-A0DB-F475221E3D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A118D329-2010-4A15-B57C-429FFAE35B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66036707-60C1-4D75-B348-D0685CBFDE4C}"/>
              </a:ext>
            </a:extLst>
          </p:cNvPr>
          <p:cNvSpPr>
            <a:spLocks noGrp="1"/>
          </p:cNvSpPr>
          <p:nvPr>
            <p:ph type="ctrTitle"/>
          </p:nvPr>
        </p:nvSpPr>
        <p:spPr>
          <a:xfrm>
            <a:off x="1263520" y="1272800"/>
            <a:ext cx="6544620" cy="4312402"/>
          </a:xfrm>
        </p:spPr>
        <p:txBody>
          <a:bodyPr anchor="ctr">
            <a:normAutofit/>
          </a:bodyPr>
          <a:lstStyle/>
          <a:p>
            <a:pPr algn="r"/>
            <a:r>
              <a:rPr lang="en-GB" sz="2800" b="1" dirty="0">
                <a:solidFill>
                  <a:schemeClr val="tx1"/>
                </a:solidFill>
                <a:latin typeface="Times New Roman" panose="02020603050405020304" pitchFamily="18" charset="0"/>
                <a:cs typeface="Times New Roman" panose="02020603050405020304" pitchFamily="18" charset="0"/>
              </a:rPr>
              <a:t>DIGITAL BUSINESS </a:t>
            </a:r>
            <a:br>
              <a:rPr lang="en-GB" sz="2800" b="1" dirty="0">
                <a:solidFill>
                  <a:schemeClr val="tx1"/>
                </a:solidFill>
                <a:latin typeface="Times New Roman" panose="02020603050405020304" pitchFamily="18" charset="0"/>
                <a:cs typeface="Times New Roman" panose="02020603050405020304" pitchFamily="18" charset="0"/>
              </a:rPr>
            </a:br>
            <a:r>
              <a:rPr lang="en-GB" sz="2800" b="1" dirty="0">
                <a:solidFill>
                  <a:schemeClr val="tx1"/>
                </a:solidFill>
                <a:latin typeface="Times New Roman" panose="02020603050405020304" pitchFamily="18" charset="0"/>
                <a:cs typeface="Times New Roman" panose="02020603050405020304" pitchFamily="18" charset="0"/>
              </a:rPr>
              <a:t>BMSP6002</a:t>
            </a:r>
            <a:br>
              <a:rPr lang="en-GB" sz="2800" b="1" dirty="0">
                <a:solidFill>
                  <a:schemeClr val="tx1"/>
                </a:solidFill>
                <a:latin typeface="Times New Roman" panose="02020603050405020304" pitchFamily="18" charset="0"/>
                <a:cs typeface="Times New Roman" panose="02020603050405020304" pitchFamily="18" charset="0"/>
              </a:rPr>
            </a:br>
            <a:r>
              <a:rPr lang="en-GB" sz="2800" b="1" dirty="0" err="1">
                <a:solidFill>
                  <a:schemeClr val="tx1"/>
                </a:solidFill>
                <a:latin typeface="Times New Roman" panose="02020603050405020304" pitchFamily="18" charset="0"/>
                <a:cs typeface="Times New Roman" panose="02020603050405020304" pitchFamily="18" charset="0"/>
              </a:rPr>
              <a:t>dr.</a:t>
            </a:r>
            <a:r>
              <a:rPr lang="en-GB" sz="2800" b="1" dirty="0">
                <a:solidFill>
                  <a:schemeClr val="tx1"/>
                </a:solidFill>
                <a:latin typeface="Times New Roman" panose="02020603050405020304" pitchFamily="18" charset="0"/>
                <a:cs typeface="Times New Roman" panose="02020603050405020304" pitchFamily="18" charset="0"/>
              </a:rPr>
              <a:t> </a:t>
            </a:r>
            <a:r>
              <a:rPr lang="en-GB" sz="2800" b="1" dirty="0" err="1">
                <a:solidFill>
                  <a:schemeClr val="tx1"/>
                </a:solidFill>
                <a:latin typeface="Times New Roman" panose="02020603050405020304" pitchFamily="18" charset="0"/>
                <a:cs typeface="Times New Roman" panose="02020603050405020304" pitchFamily="18" charset="0"/>
              </a:rPr>
              <a:t>roisin</a:t>
            </a:r>
            <a:r>
              <a:rPr lang="en-GB" sz="2800" b="1" dirty="0">
                <a:solidFill>
                  <a:schemeClr val="tx1"/>
                </a:solidFill>
                <a:latin typeface="Times New Roman" panose="02020603050405020304" pitchFamily="18" charset="0"/>
                <a:cs typeface="Times New Roman" panose="02020603050405020304" pitchFamily="18" charset="0"/>
              </a:rPr>
              <a:t> </a:t>
            </a:r>
            <a:r>
              <a:rPr lang="en-GB" sz="2800" b="1" dirty="0" err="1">
                <a:solidFill>
                  <a:schemeClr val="tx1"/>
                </a:solidFill>
                <a:latin typeface="Times New Roman" panose="02020603050405020304" pitchFamily="18" charset="0"/>
                <a:cs typeface="Times New Roman" panose="02020603050405020304" pitchFamily="18" charset="0"/>
              </a:rPr>
              <a:t>mullins</a:t>
            </a:r>
            <a:br>
              <a:rPr lang="en-GB" sz="2800" b="1" dirty="0">
                <a:solidFill>
                  <a:schemeClr val="tx1"/>
                </a:solidFill>
                <a:latin typeface="Times New Roman" panose="02020603050405020304" pitchFamily="18" charset="0"/>
                <a:cs typeface="Times New Roman" panose="02020603050405020304" pitchFamily="18" charset="0"/>
              </a:rPr>
            </a:br>
            <a:r>
              <a:rPr lang="en-GB" sz="2800" b="1" dirty="0">
                <a:solidFill>
                  <a:schemeClr val="tx1"/>
                </a:solidFill>
                <a:latin typeface="Times New Roman" panose="02020603050405020304" pitchFamily="18" charset="0"/>
                <a:cs typeface="Times New Roman" panose="02020603050405020304" pitchFamily="18" charset="0"/>
              </a:rPr>
              <a:t>Assignment 1</a:t>
            </a:r>
            <a:br>
              <a:rPr lang="en-GB" sz="2800" b="1" dirty="0">
                <a:solidFill>
                  <a:schemeClr val="tx1"/>
                </a:solidFill>
                <a:latin typeface="Times New Roman" panose="02020603050405020304" pitchFamily="18" charset="0"/>
                <a:cs typeface="Times New Roman" panose="02020603050405020304" pitchFamily="18" charset="0"/>
              </a:rPr>
            </a:br>
            <a:r>
              <a:rPr lang="en-GB" sz="2800" b="1" dirty="0">
                <a:solidFill>
                  <a:schemeClr val="tx1"/>
                </a:solidFill>
                <a:latin typeface="Times New Roman" panose="02020603050405020304" pitchFamily="18" charset="0"/>
                <a:cs typeface="Times New Roman" panose="02020603050405020304" pitchFamily="18" charset="0"/>
              </a:rPr>
              <a:t>peer-to-peer accommodations networks</a:t>
            </a:r>
            <a:br>
              <a:rPr lang="en-GB" sz="2800" b="1" dirty="0">
                <a:solidFill>
                  <a:schemeClr val="tx1"/>
                </a:solidFill>
                <a:latin typeface="Times New Roman" panose="02020603050405020304" pitchFamily="18" charset="0"/>
                <a:cs typeface="Times New Roman" panose="02020603050405020304" pitchFamily="18" charset="0"/>
              </a:rPr>
            </a:br>
            <a:r>
              <a:rPr lang="en-GB" sz="2800" b="1" dirty="0">
                <a:solidFill>
                  <a:schemeClr val="tx1"/>
                </a:solidFill>
                <a:latin typeface="Times New Roman" panose="02020603050405020304" pitchFamily="18" charset="0"/>
                <a:cs typeface="Times New Roman" panose="02020603050405020304" pitchFamily="18" charset="0"/>
              </a:rPr>
              <a:t>Vernessa </a:t>
            </a:r>
            <a:r>
              <a:rPr lang="en-GB" sz="2800" b="1" dirty="0" err="1">
                <a:solidFill>
                  <a:schemeClr val="tx1"/>
                </a:solidFill>
                <a:latin typeface="Times New Roman" panose="02020603050405020304" pitchFamily="18" charset="0"/>
                <a:cs typeface="Times New Roman" panose="02020603050405020304" pitchFamily="18" charset="0"/>
              </a:rPr>
              <a:t>francois</a:t>
            </a:r>
            <a:br>
              <a:rPr lang="en-GB" sz="2800" b="1" dirty="0">
                <a:solidFill>
                  <a:schemeClr val="tx1"/>
                </a:solidFill>
                <a:latin typeface="Times New Roman" panose="02020603050405020304" pitchFamily="18" charset="0"/>
                <a:cs typeface="Times New Roman" panose="02020603050405020304" pitchFamily="18" charset="0"/>
              </a:rPr>
            </a:br>
            <a:r>
              <a:rPr lang="en-GB" sz="2800" b="1" dirty="0">
                <a:solidFill>
                  <a:schemeClr val="tx1"/>
                </a:solidFill>
                <a:latin typeface="Times New Roman" panose="02020603050405020304" pitchFamily="18" charset="0"/>
                <a:cs typeface="Times New Roman" panose="02020603050405020304" pitchFamily="18" charset="0"/>
              </a:rPr>
              <a:t>1707182</a:t>
            </a:r>
            <a:br>
              <a:rPr lang="en-GB" sz="2800" b="1" dirty="0">
                <a:solidFill>
                  <a:schemeClr val="tx1"/>
                </a:solidFill>
                <a:latin typeface="Times New Roman" panose="02020603050405020304" pitchFamily="18" charset="0"/>
                <a:cs typeface="Times New Roman" panose="02020603050405020304" pitchFamily="18" charset="0"/>
              </a:rPr>
            </a:br>
            <a:r>
              <a:rPr lang="en-GB" sz="2800" b="1" dirty="0">
                <a:solidFill>
                  <a:schemeClr val="tx1"/>
                </a:solidFill>
                <a:latin typeface="Times New Roman" panose="02020603050405020304" pitchFamily="18" charset="0"/>
                <a:cs typeface="Times New Roman" panose="02020603050405020304" pitchFamily="18" charset="0"/>
              </a:rPr>
              <a:t>	</a:t>
            </a:r>
          </a:p>
        </p:txBody>
      </p:sp>
      <p:cxnSp>
        <p:nvCxnSpPr>
          <p:cNvPr id="16" name="Straight Connector 15">
            <a:extLst>
              <a:ext uri="{FF2B5EF4-FFF2-40B4-BE49-F238E27FC236}">
                <a16:creationId xmlns:a16="http://schemas.microsoft.com/office/drawing/2014/main" id="{994262BC-EE98-4BD6-82DB-4955E8DCC2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2" y="2057401"/>
            <a:ext cx="0" cy="274320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8944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89314" y="2634343"/>
            <a:ext cx="9040980" cy="2503714"/>
          </a:xfrm>
        </p:spPr>
        <p:txBody>
          <a:bodyPr/>
          <a:lstStyle/>
          <a:p>
            <a:r>
              <a:rPr lang="en-US" dirty="0"/>
              <a:t>Peer-To-Peer Accommodation Networks</a:t>
            </a:r>
            <a:endParaRPr lang="" dirty="0"/>
          </a:p>
        </p:txBody>
      </p:sp>
    </p:spTree>
    <p:extLst>
      <p:ext uri="{BB962C8B-B14F-4D97-AF65-F5344CB8AC3E}">
        <p14:creationId xmlns:p14="http://schemas.microsoft.com/office/powerpoint/2010/main" val="12696828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300" b="1" dirty="0"/>
              <a:t>Introduction</a:t>
            </a:r>
            <a:endParaRPr lang="" sz="4300" b="1" dirty="0"/>
          </a:p>
        </p:txBody>
      </p:sp>
      <p:sp>
        <p:nvSpPr>
          <p:cNvPr id="3" name="Content Placeholder 2"/>
          <p:cNvSpPr>
            <a:spLocks noGrp="1"/>
          </p:cNvSpPr>
          <p:nvPr>
            <p:ph idx="1"/>
          </p:nvPr>
        </p:nvSpPr>
        <p:spPr/>
        <p:txBody>
          <a:bodyPr>
            <a:normAutofit/>
          </a:bodyPr>
          <a:lstStyle/>
          <a:p>
            <a:r>
              <a:rPr lang="en-US" sz="2200" dirty="0"/>
              <a:t>The current assignment aims to critique the three chapters selected from the book of Dolnicar (2017), which is “Peer-To-Peer Accommodation Networks: Pushing the boundaries. Good fellow Publishers Limited”. </a:t>
            </a:r>
          </a:p>
          <a:p>
            <a:r>
              <a:rPr lang="en-US" sz="2200" dirty="0"/>
              <a:t>The selected three chapters are “How Airbnb Creates Value”, “Entrepreneurship Opportunities”, and “Socializing New Guests”. </a:t>
            </a:r>
          </a:p>
          <a:p>
            <a:r>
              <a:rPr lang="en-US" sz="2400" dirty="0"/>
              <a:t>Therefore, with the help of themes, it is easier to critique the chapters regarding digital business and find out relevant information that can be beneficial for future studies.</a:t>
            </a:r>
            <a:endParaRPr lang="" sz="2200" dirty="0"/>
          </a:p>
        </p:txBody>
      </p:sp>
    </p:spTree>
    <p:extLst>
      <p:ext uri="{BB962C8B-B14F-4D97-AF65-F5344CB8AC3E}">
        <p14:creationId xmlns:p14="http://schemas.microsoft.com/office/powerpoint/2010/main" val="30589388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How Airbnb Creates Value</a:t>
            </a:r>
          </a:p>
        </p:txBody>
      </p:sp>
      <p:sp>
        <p:nvSpPr>
          <p:cNvPr id="3" name="Content Placeholder 2"/>
          <p:cNvSpPr>
            <a:spLocks noGrp="1"/>
          </p:cNvSpPr>
          <p:nvPr>
            <p:ph idx="1"/>
          </p:nvPr>
        </p:nvSpPr>
        <p:spPr/>
        <p:txBody>
          <a:bodyPr>
            <a:normAutofit/>
          </a:bodyPr>
          <a:lstStyle/>
          <a:p>
            <a:r>
              <a:rPr lang="en-US" sz="2200" dirty="0"/>
              <a:t>In the book Peer-To-Peer Accommodation Networks, Dolnicar (2017) provides insightful information about the six essential elements related to the business model, and it helps to provide their functioning. </a:t>
            </a:r>
          </a:p>
          <a:p>
            <a:r>
              <a:rPr lang="en-US" sz="2200" dirty="0"/>
              <a:t>Dolnicar (2018) analysed that each peer-to-peer accommodation network needs a different business model. </a:t>
            </a:r>
          </a:p>
          <a:p>
            <a:r>
              <a:rPr lang="en-US" sz="2200" dirty="0"/>
              <a:t>Therefore, with the help of critical analysis of chapter four, the selected themes are value proposition, value creation and value communication and transfer. </a:t>
            </a:r>
          </a:p>
          <a:p>
            <a:endParaRPr lang="" sz="2200" dirty="0"/>
          </a:p>
        </p:txBody>
      </p:sp>
    </p:spTree>
    <p:extLst>
      <p:ext uri="{BB962C8B-B14F-4D97-AF65-F5344CB8AC3E}">
        <p14:creationId xmlns:p14="http://schemas.microsoft.com/office/powerpoint/2010/main" val="27896278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642594"/>
            <a:ext cx="5138057" cy="1371600"/>
          </a:xfrm>
        </p:spPr>
        <p:txBody>
          <a:bodyPr>
            <a:normAutofit fontScale="90000"/>
          </a:bodyPr>
          <a:lstStyle/>
          <a:p>
            <a:r>
              <a:rPr lang="en-US" dirty="0"/>
              <a:t>Value Proposition</a:t>
            </a:r>
          </a:p>
        </p:txBody>
      </p:sp>
      <p:sp>
        <p:nvSpPr>
          <p:cNvPr id="3" name="Content Placeholder 2"/>
          <p:cNvSpPr>
            <a:spLocks noGrp="1"/>
          </p:cNvSpPr>
          <p:nvPr>
            <p:ph idx="1"/>
          </p:nvPr>
        </p:nvSpPr>
        <p:spPr>
          <a:xfrm>
            <a:off x="1066801" y="2014194"/>
            <a:ext cx="4659086" cy="3931920"/>
          </a:xfrm>
        </p:spPr>
        <p:txBody>
          <a:bodyPr>
            <a:normAutofit/>
          </a:bodyPr>
          <a:lstStyle/>
          <a:p>
            <a:r>
              <a:rPr lang="en-US" sz="2000" dirty="0" err="1"/>
              <a:t>Leroi-Werelds</a:t>
            </a:r>
            <a:r>
              <a:rPr lang="en-US" sz="2000" dirty="0"/>
              <a:t> et al. (2017) analysed that value proposition indicates the company’s value, which has promised to deliver the effective product to the customer. </a:t>
            </a:r>
          </a:p>
          <a:p>
            <a:r>
              <a:rPr lang="en-US" dirty="0"/>
              <a:t>According to Dolnicar (2017), Airbnb used value proposition in order to fulfil the needs of three customer groups such as hosts, guests and third-party service providers. </a:t>
            </a:r>
            <a:endParaRPr lang="" dirty="0"/>
          </a:p>
        </p:txBody>
      </p:sp>
      <p:sp>
        <p:nvSpPr>
          <p:cNvPr id="5" name="Title 1"/>
          <p:cNvSpPr txBox="1">
            <a:spLocks/>
          </p:cNvSpPr>
          <p:nvPr/>
        </p:nvSpPr>
        <p:spPr>
          <a:xfrm>
            <a:off x="6204857" y="642594"/>
            <a:ext cx="5138057" cy="137160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a:lstStyle>
          <a:p>
            <a:r>
              <a:rPr lang="en-GB" sz="4300" dirty="0"/>
              <a:t>Value Proposition</a:t>
            </a:r>
          </a:p>
        </p:txBody>
      </p:sp>
      <p:sp>
        <p:nvSpPr>
          <p:cNvPr id="6" name="Content Placeholder 2"/>
          <p:cNvSpPr txBox="1">
            <a:spLocks/>
          </p:cNvSpPr>
          <p:nvPr/>
        </p:nvSpPr>
        <p:spPr>
          <a:xfrm>
            <a:off x="6030686" y="2014194"/>
            <a:ext cx="5007428" cy="3931920"/>
          </a:xfrm>
          <a:prstGeom prst="rect">
            <a:avLst/>
          </a:prstGeom>
        </p:spPr>
        <p:txBody>
          <a:bodyPr vert="horz" lIns="91440" tIns="45720" rIns="91440" bIns="45720" rtlCol="0">
            <a:normAutofit lnSpcReduction="10000"/>
          </a:bodyPr>
          <a:lst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r>
              <a:rPr lang="en-US" sz="2000" dirty="0"/>
              <a:t>Dolnicar (2017, p.40) demonstrated that hosts have different reasons to fulfil their needs and interact with new people. </a:t>
            </a:r>
          </a:p>
          <a:p>
            <a:r>
              <a:rPr lang="en-US" dirty="0" err="1"/>
              <a:t>Adamiak</a:t>
            </a:r>
            <a:r>
              <a:rPr lang="en-US" dirty="0"/>
              <a:t> (2019) critically analysed that Airbnb has provided an effective platform for the host to present their ideas all over the world. </a:t>
            </a:r>
          </a:p>
          <a:p>
            <a:r>
              <a:rPr lang="en-US" dirty="0"/>
              <a:t>On the other hand, </a:t>
            </a:r>
            <a:r>
              <a:rPr lang="en-US" dirty="0" err="1"/>
              <a:t>Seethamraju</a:t>
            </a:r>
            <a:r>
              <a:rPr lang="en-US" dirty="0"/>
              <a:t> (2015) demonstrated that companies using multiple cloud services such as Software-as-a-service (SaaS) could help host mitigate the risk. </a:t>
            </a:r>
          </a:p>
          <a:p>
            <a:endParaRPr lang="" dirty="0"/>
          </a:p>
        </p:txBody>
      </p:sp>
    </p:spTree>
    <p:extLst>
      <p:ext uri="{BB962C8B-B14F-4D97-AF65-F5344CB8AC3E}">
        <p14:creationId xmlns:p14="http://schemas.microsoft.com/office/powerpoint/2010/main" val="25261054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642594"/>
            <a:ext cx="5138057" cy="1371600"/>
          </a:xfrm>
        </p:spPr>
        <p:txBody>
          <a:bodyPr>
            <a:normAutofit/>
          </a:bodyPr>
          <a:lstStyle/>
          <a:p>
            <a:r>
              <a:rPr lang="en-US" sz="4300" dirty="0"/>
              <a:t>Value Proposition for Guests</a:t>
            </a:r>
          </a:p>
        </p:txBody>
      </p:sp>
      <p:sp>
        <p:nvSpPr>
          <p:cNvPr id="3" name="Content Placeholder 2"/>
          <p:cNvSpPr>
            <a:spLocks noGrp="1"/>
          </p:cNvSpPr>
          <p:nvPr>
            <p:ph idx="1"/>
          </p:nvPr>
        </p:nvSpPr>
        <p:spPr>
          <a:xfrm>
            <a:off x="1066801" y="2014194"/>
            <a:ext cx="4659086" cy="3931920"/>
          </a:xfrm>
        </p:spPr>
        <p:txBody>
          <a:bodyPr>
            <a:normAutofit fontScale="92500" lnSpcReduction="10000"/>
          </a:bodyPr>
          <a:lstStyle/>
          <a:p>
            <a:r>
              <a:rPr lang="en-US" sz="2000" dirty="0" err="1"/>
              <a:t>Casais</a:t>
            </a:r>
            <a:r>
              <a:rPr lang="en-US" sz="2000" dirty="0"/>
              <a:t>, </a:t>
            </a:r>
            <a:r>
              <a:rPr lang="en-US" sz="2000" dirty="0" err="1"/>
              <a:t>Fernandes</a:t>
            </a:r>
            <a:r>
              <a:rPr lang="en-US" sz="2000" dirty="0"/>
              <a:t> &amp; </a:t>
            </a:r>
            <a:r>
              <a:rPr lang="en-US" sz="2000" dirty="0" err="1"/>
              <a:t>Sarmento</a:t>
            </a:r>
            <a:r>
              <a:rPr lang="en-US" sz="2000" dirty="0"/>
              <a:t> (2020) described that the value proposition for guests is as essential as for hosts, and they have their motives to use peer-to-peer sharing platforms. </a:t>
            </a:r>
          </a:p>
          <a:p>
            <a:r>
              <a:rPr lang="en-US" dirty="0"/>
              <a:t>Dolnicar (2017, p.42) explained that guests use it for economic reasons, facilities are child-friendly and helps to build new social ties with others. </a:t>
            </a:r>
          </a:p>
          <a:p>
            <a:r>
              <a:rPr lang="en-US" dirty="0"/>
              <a:t>It is noted that Airbnb and Booking.com are two leading holidaymakers, and therefore, they have adopted a new and effective cleaning protocol.</a:t>
            </a:r>
            <a:endParaRPr lang="" dirty="0"/>
          </a:p>
        </p:txBody>
      </p:sp>
      <p:sp>
        <p:nvSpPr>
          <p:cNvPr id="5" name="Title 1"/>
          <p:cNvSpPr txBox="1">
            <a:spLocks/>
          </p:cNvSpPr>
          <p:nvPr/>
        </p:nvSpPr>
        <p:spPr>
          <a:xfrm>
            <a:off x="6204857" y="642594"/>
            <a:ext cx="5138057" cy="137160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a:lstStyle>
          <a:p>
            <a:r>
              <a:rPr lang="en-US" sz="4300" dirty="0"/>
              <a:t>Value Proposition for third parties</a:t>
            </a:r>
          </a:p>
        </p:txBody>
      </p:sp>
      <p:sp>
        <p:nvSpPr>
          <p:cNvPr id="6" name="Content Placeholder 2"/>
          <p:cNvSpPr txBox="1">
            <a:spLocks/>
          </p:cNvSpPr>
          <p:nvPr/>
        </p:nvSpPr>
        <p:spPr>
          <a:xfrm>
            <a:off x="6030686" y="2014194"/>
            <a:ext cx="5007428" cy="3931920"/>
          </a:xfrm>
          <a:prstGeom prst="rect">
            <a:avLst/>
          </a:prstGeom>
        </p:spPr>
        <p:txBody>
          <a:bodyPr vert="horz" lIns="91440" tIns="45720" rIns="91440" bIns="45720" rtlCol="0">
            <a:normAutofit/>
          </a:bodyPr>
          <a:lst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r>
              <a:rPr lang="en-US" sz="2000" dirty="0"/>
              <a:t>Gupta, Fung &amp; Murphy (2021) analysed that Fortune 500 companies’ recent report heavily relies on third parties.</a:t>
            </a:r>
          </a:p>
          <a:p>
            <a:r>
              <a:rPr lang="en-US" dirty="0"/>
              <a:t>On the other hand, Dolnicar (2017, p.44) explained that they had used professional photography service as a third party to enhance their quality for presenting different things. </a:t>
            </a:r>
          </a:p>
          <a:p>
            <a:r>
              <a:rPr lang="en-US" dirty="0" err="1"/>
              <a:t>Adner</a:t>
            </a:r>
            <a:r>
              <a:rPr lang="en-US" dirty="0"/>
              <a:t> (2017), it is found that third-party providers are able to make an eco-friendly system around Airbnb’s platform. </a:t>
            </a:r>
            <a:endParaRPr lang="" dirty="0"/>
          </a:p>
        </p:txBody>
      </p:sp>
    </p:spTree>
    <p:extLst>
      <p:ext uri="{BB962C8B-B14F-4D97-AF65-F5344CB8AC3E}">
        <p14:creationId xmlns:p14="http://schemas.microsoft.com/office/powerpoint/2010/main" val="13706238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642594"/>
            <a:ext cx="5138057" cy="1371600"/>
          </a:xfrm>
        </p:spPr>
        <p:txBody>
          <a:bodyPr>
            <a:normAutofit/>
          </a:bodyPr>
          <a:lstStyle/>
          <a:p>
            <a:r>
              <a:rPr lang="en-US" sz="4300" b="1" dirty="0"/>
              <a:t>Value creation</a:t>
            </a:r>
          </a:p>
        </p:txBody>
      </p:sp>
      <p:sp>
        <p:nvSpPr>
          <p:cNvPr id="3" name="Content Placeholder 2"/>
          <p:cNvSpPr>
            <a:spLocks noGrp="1"/>
          </p:cNvSpPr>
          <p:nvPr>
            <p:ph idx="1"/>
          </p:nvPr>
        </p:nvSpPr>
        <p:spPr>
          <a:xfrm>
            <a:off x="1066801" y="2014194"/>
            <a:ext cx="4659086" cy="3931920"/>
          </a:xfrm>
        </p:spPr>
        <p:txBody>
          <a:bodyPr>
            <a:normAutofit lnSpcReduction="10000"/>
          </a:bodyPr>
          <a:lstStyle/>
          <a:p>
            <a:r>
              <a:rPr lang="en-US" sz="2000" dirty="0"/>
              <a:t>It is found that Airbnb has been </a:t>
            </a:r>
            <a:r>
              <a:rPr lang="en-US" sz="2000" dirty="0" err="1"/>
              <a:t>emphasising</a:t>
            </a:r>
            <a:r>
              <a:rPr lang="en-US" sz="2000" dirty="0"/>
              <a:t> the growing network for guests and hosts. </a:t>
            </a:r>
          </a:p>
          <a:p>
            <a:r>
              <a:rPr lang="en-US" dirty="0"/>
              <a:t>Brown (2017) explained that Airbnb had made different activities to attract new hosts, so they offered co-listing opportunities.</a:t>
            </a:r>
          </a:p>
          <a:p>
            <a:r>
              <a:rPr lang="en-US" dirty="0"/>
              <a:t>Reinhold &amp; Dolnicar (2021) demonstrated that key resources allowed Airbnb to satisfy the needs and demands related to value proposition with the help of their operational procedures and activities. </a:t>
            </a:r>
            <a:endParaRPr lang="" dirty="0"/>
          </a:p>
        </p:txBody>
      </p:sp>
      <p:sp>
        <p:nvSpPr>
          <p:cNvPr id="5" name="Title 1"/>
          <p:cNvSpPr txBox="1">
            <a:spLocks/>
          </p:cNvSpPr>
          <p:nvPr/>
        </p:nvSpPr>
        <p:spPr>
          <a:xfrm>
            <a:off x="5551715" y="642594"/>
            <a:ext cx="6096000" cy="109912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a:lstStyle>
          <a:p>
            <a:pPr>
              <a:lnSpc>
                <a:spcPct val="110000"/>
              </a:lnSpc>
            </a:pPr>
            <a:r>
              <a:rPr lang="en-US" sz="4000" b="1" dirty="0"/>
              <a:t>Value communication and transfer</a:t>
            </a:r>
          </a:p>
        </p:txBody>
      </p:sp>
      <p:sp>
        <p:nvSpPr>
          <p:cNvPr id="6" name="Content Placeholder 2"/>
          <p:cNvSpPr txBox="1">
            <a:spLocks/>
          </p:cNvSpPr>
          <p:nvPr/>
        </p:nvSpPr>
        <p:spPr>
          <a:xfrm>
            <a:off x="5725887" y="2014194"/>
            <a:ext cx="5704113" cy="3931920"/>
          </a:xfrm>
          <a:prstGeom prst="rect">
            <a:avLst/>
          </a:prstGeom>
        </p:spPr>
        <p:txBody>
          <a:bodyPr vert="horz" lIns="91440" tIns="45720" rIns="91440" bIns="45720" rtlCol="0">
            <a:normAutofit/>
          </a:bodyPr>
          <a:lst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r>
              <a:rPr lang="en-US" sz="2000" dirty="0" err="1"/>
              <a:t>Peschel</a:t>
            </a:r>
            <a:r>
              <a:rPr lang="en-US" sz="2000" dirty="0"/>
              <a:t> &amp; </a:t>
            </a:r>
            <a:r>
              <a:rPr lang="en-US" sz="2000" dirty="0" err="1"/>
              <a:t>Aschemann-Witzel</a:t>
            </a:r>
            <a:r>
              <a:rPr lang="en-US" sz="2000" dirty="0"/>
              <a:t> (2020), it is found that value communication means communicating in the terminology of monetary and differentiate the profits of the product.</a:t>
            </a:r>
          </a:p>
          <a:p>
            <a:r>
              <a:rPr lang="en-US" dirty="0"/>
              <a:t>According to Gallagher (2017), Airbnb has used a direct host-guest communication method which helps them to make instant interaction regarding any complaints. </a:t>
            </a:r>
          </a:p>
          <a:p>
            <a:endParaRPr lang="" dirty="0"/>
          </a:p>
        </p:txBody>
      </p:sp>
    </p:spTree>
    <p:extLst>
      <p:ext uri="{BB962C8B-B14F-4D97-AF65-F5344CB8AC3E}">
        <p14:creationId xmlns:p14="http://schemas.microsoft.com/office/powerpoint/2010/main" val="26938137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300" dirty="0"/>
              <a:t>Entrepreneurship Opportunities</a:t>
            </a:r>
          </a:p>
        </p:txBody>
      </p:sp>
      <p:sp>
        <p:nvSpPr>
          <p:cNvPr id="3" name="Content Placeholder 2"/>
          <p:cNvSpPr>
            <a:spLocks noGrp="1"/>
          </p:cNvSpPr>
          <p:nvPr>
            <p:ph idx="1"/>
          </p:nvPr>
        </p:nvSpPr>
        <p:spPr/>
        <p:txBody>
          <a:bodyPr>
            <a:normAutofit/>
          </a:bodyPr>
          <a:lstStyle/>
          <a:p>
            <a:r>
              <a:rPr lang="en-US" sz="2400" dirty="0"/>
              <a:t>In Dolnicar (2017) “Peer-To-Peer Accommodation Networks: Pushing the boundaries”, chapter 7 is based on entrepreneurship opportunities. </a:t>
            </a:r>
          </a:p>
          <a:p>
            <a:r>
              <a:rPr lang="en-US" sz="2400" dirty="0"/>
              <a:t>It is explained in chapter 7 that there are several opportunities with different ranges of risk. </a:t>
            </a:r>
          </a:p>
          <a:p>
            <a:r>
              <a:rPr lang="en-US" sz="2400" dirty="0"/>
              <a:t>Steppe (2017) indicated that Airbnb had provided an automatic pricing tool to their service users. </a:t>
            </a:r>
          </a:p>
          <a:p>
            <a:r>
              <a:rPr lang="en-US" sz="2400" dirty="0"/>
              <a:t>According to </a:t>
            </a:r>
            <a:r>
              <a:rPr lang="en-US" sz="2400" dirty="0" err="1"/>
              <a:t>Sigala</a:t>
            </a:r>
            <a:r>
              <a:rPr lang="en-US" sz="2400" dirty="0"/>
              <a:t> &amp; Dolnicar (2017), different service providers provide similar optimisation tools like Airbnb to their users. </a:t>
            </a:r>
          </a:p>
          <a:p>
            <a:endParaRPr lang="" sz="2200" dirty="0"/>
          </a:p>
        </p:txBody>
      </p:sp>
    </p:spTree>
    <p:extLst>
      <p:ext uri="{BB962C8B-B14F-4D97-AF65-F5344CB8AC3E}">
        <p14:creationId xmlns:p14="http://schemas.microsoft.com/office/powerpoint/2010/main" val="9364701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642594"/>
            <a:ext cx="5138057" cy="1371600"/>
          </a:xfrm>
        </p:spPr>
        <p:txBody>
          <a:bodyPr>
            <a:normAutofit/>
          </a:bodyPr>
          <a:lstStyle/>
          <a:p>
            <a:r>
              <a:rPr lang="en-US" sz="4300" dirty="0"/>
              <a:t>Network facilitators</a:t>
            </a:r>
          </a:p>
        </p:txBody>
      </p:sp>
      <p:sp>
        <p:nvSpPr>
          <p:cNvPr id="3" name="Content Placeholder 2"/>
          <p:cNvSpPr>
            <a:spLocks noGrp="1"/>
          </p:cNvSpPr>
          <p:nvPr>
            <p:ph idx="1"/>
          </p:nvPr>
        </p:nvSpPr>
        <p:spPr>
          <a:xfrm>
            <a:off x="1066801" y="2014194"/>
            <a:ext cx="4659086" cy="3931920"/>
          </a:xfrm>
        </p:spPr>
        <p:txBody>
          <a:bodyPr>
            <a:normAutofit lnSpcReduction="10000"/>
          </a:bodyPr>
          <a:lstStyle/>
          <a:p>
            <a:r>
              <a:rPr lang="en-US" sz="2000" dirty="0"/>
              <a:t>Dolnicar (2017) examined that peer-to-peer trading platforms have been providing two effective services. </a:t>
            </a:r>
          </a:p>
          <a:p>
            <a:r>
              <a:rPr lang="en-US" dirty="0" err="1"/>
              <a:t>Sundararajan</a:t>
            </a:r>
            <a:r>
              <a:rPr lang="en-US" dirty="0"/>
              <a:t> (2014) analysed that Airbnb has established itself as an effective peer-to-peer accommodation network worldwide due to its effective network facilitating opportunities for entrepreneurs. </a:t>
            </a:r>
          </a:p>
          <a:p>
            <a:r>
              <a:rPr lang="en-US" dirty="0"/>
              <a:t>It is noted that companies understand that the development of a new platform is risky.</a:t>
            </a:r>
            <a:endParaRPr lang="" dirty="0"/>
          </a:p>
        </p:txBody>
      </p:sp>
      <p:sp>
        <p:nvSpPr>
          <p:cNvPr id="5" name="Title 1"/>
          <p:cNvSpPr txBox="1">
            <a:spLocks/>
          </p:cNvSpPr>
          <p:nvPr/>
        </p:nvSpPr>
        <p:spPr>
          <a:xfrm>
            <a:off x="6204857" y="588502"/>
            <a:ext cx="5138057" cy="137160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a:lstStyle>
          <a:p>
            <a:r>
              <a:rPr lang="en-US" sz="4300" dirty="0"/>
              <a:t>Micro-hoteliers (hosts)</a:t>
            </a:r>
          </a:p>
        </p:txBody>
      </p:sp>
      <p:sp>
        <p:nvSpPr>
          <p:cNvPr id="6" name="Content Placeholder 2"/>
          <p:cNvSpPr txBox="1">
            <a:spLocks/>
          </p:cNvSpPr>
          <p:nvPr/>
        </p:nvSpPr>
        <p:spPr>
          <a:xfrm>
            <a:off x="6030686" y="2014194"/>
            <a:ext cx="5007428" cy="3931920"/>
          </a:xfrm>
          <a:prstGeom prst="rect">
            <a:avLst/>
          </a:prstGeom>
        </p:spPr>
        <p:txBody>
          <a:bodyPr vert="horz" lIns="91440" tIns="45720" rIns="91440" bIns="45720" rtlCol="0">
            <a:normAutofit/>
          </a:bodyPr>
          <a:lst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r>
              <a:rPr lang="en-US" sz="2000" dirty="0" err="1"/>
              <a:t>Zervas</a:t>
            </a:r>
            <a:r>
              <a:rPr lang="en-US" sz="2000" dirty="0"/>
              <a:t>, </a:t>
            </a:r>
            <a:r>
              <a:rPr lang="en-US" sz="2000" dirty="0" err="1"/>
              <a:t>Proserpio</a:t>
            </a:r>
            <a:r>
              <a:rPr lang="en-US" sz="2000" dirty="0"/>
              <a:t> &amp; Byers (2017) demonstrated that Airbnb had been a pioneer of sharing economy and travel industry. </a:t>
            </a:r>
          </a:p>
          <a:p>
            <a:r>
              <a:rPr lang="en-US" dirty="0"/>
              <a:t>Barnes &amp; </a:t>
            </a:r>
            <a:r>
              <a:rPr lang="en-US" dirty="0" err="1"/>
              <a:t>Kirshner</a:t>
            </a:r>
            <a:r>
              <a:rPr lang="en-US" dirty="0"/>
              <a:t> (2021) explained that the increase in the digital market in 2021 could benefit Airbnb. However, it is found that there is a threat due to COVID-19.</a:t>
            </a:r>
          </a:p>
          <a:p>
            <a:r>
              <a:rPr lang="en-US" dirty="0"/>
              <a:t>On the other hand, </a:t>
            </a:r>
            <a:r>
              <a:rPr lang="en-US" dirty="0" err="1"/>
              <a:t>Karlsson</a:t>
            </a:r>
            <a:r>
              <a:rPr lang="en-US" dirty="0"/>
              <a:t>, </a:t>
            </a:r>
            <a:r>
              <a:rPr lang="en-US" dirty="0" err="1"/>
              <a:t>Kemperman</a:t>
            </a:r>
            <a:r>
              <a:rPr lang="en-US" dirty="0"/>
              <a:t> &amp; Dolnicar (2017) narrated that most real estate companies in recent years are looking to get hosting to get profit.  </a:t>
            </a:r>
            <a:endParaRPr lang="" dirty="0"/>
          </a:p>
        </p:txBody>
      </p:sp>
    </p:spTree>
    <p:extLst>
      <p:ext uri="{BB962C8B-B14F-4D97-AF65-F5344CB8AC3E}">
        <p14:creationId xmlns:p14="http://schemas.microsoft.com/office/powerpoint/2010/main" val="4371308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642594"/>
            <a:ext cx="5138057" cy="1371600"/>
          </a:xfrm>
        </p:spPr>
        <p:txBody>
          <a:bodyPr>
            <a:normAutofit/>
          </a:bodyPr>
          <a:lstStyle/>
          <a:p>
            <a:r>
              <a:rPr lang="en-US" sz="4300" dirty="0"/>
              <a:t>Basic Service Providers</a:t>
            </a:r>
          </a:p>
        </p:txBody>
      </p:sp>
      <p:sp>
        <p:nvSpPr>
          <p:cNvPr id="3" name="Content Placeholder 2"/>
          <p:cNvSpPr>
            <a:spLocks noGrp="1"/>
          </p:cNvSpPr>
          <p:nvPr>
            <p:ph idx="1"/>
          </p:nvPr>
        </p:nvSpPr>
        <p:spPr>
          <a:xfrm>
            <a:off x="1066801" y="2014194"/>
            <a:ext cx="4659086" cy="3931920"/>
          </a:xfrm>
        </p:spPr>
        <p:txBody>
          <a:bodyPr>
            <a:normAutofit/>
          </a:bodyPr>
          <a:lstStyle/>
          <a:p>
            <a:r>
              <a:rPr lang="en-US" sz="2000" dirty="0" err="1"/>
              <a:t>Martikainen</a:t>
            </a:r>
            <a:r>
              <a:rPr lang="en-US" sz="2000" dirty="0"/>
              <a:t>, </a:t>
            </a:r>
            <a:r>
              <a:rPr lang="en-US" sz="2000" dirty="0" err="1"/>
              <a:t>Niemi</a:t>
            </a:r>
            <a:r>
              <a:rPr lang="en-US" sz="2000" dirty="0"/>
              <a:t> &amp; </a:t>
            </a:r>
            <a:r>
              <a:rPr lang="en-US" sz="2000" dirty="0" err="1"/>
              <a:t>Pekkanen</a:t>
            </a:r>
            <a:r>
              <a:rPr lang="en-US" sz="2000" dirty="0"/>
              <a:t> (2014) narrated that basic service providers are an entrepreneurial opportunity for the locals. </a:t>
            </a:r>
          </a:p>
          <a:p>
            <a:r>
              <a:rPr lang="en-US" dirty="0"/>
              <a:t>On the other hand, </a:t>
            </a:r>
            <a:r>
              <a:rPr lang="en-US" dirty="0" err="1"/>
              <a:t>Coote</a:t>
            </a:r>
            <a:r>
              <a:rPr lang="en-US" dirty="0"/>
              <a:t> (2021) explained that there are online providers in the digital business in 2021 for basic services. </a:t>
            </a:r>
          </a:p>
          <a:p>
            <a:r>
              <a:rPr lang="en-US" dirty="0"/>
              <a:t>Therefore, Dolnicar (2021) narrated that peer-to-peer accommodation has provided a sufficient opportunity to reinforce business. </a:t>
            </a:r>
            <a:endParaRPr lang="" dirty="0"/>
          </a:p>
        </p:txBody>
      </p:sp>
      <p:sp>
        <p:nvSpPr>
          <p:cNvPr id="5" name="Title 1"/>
          <p:cNvSpPr txBox="1">
            <a:spLocks/>
          </p:cNvSpPr>
          <p:nvPr/>
        </p:nvSpPr>
        <p:spPr>
          <a:xfrm>
            <a:off x="6204857" y="588502"/>
            <a:ext cx="5138057" cy="137160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a:lstStyle>
          <a:p>
            <a:r>
              <a:rPr lang="en-US" sz="4300" dirty="0"/>
              <a:t>Profit-Maximising Service Providers</a:t>
            </a:r>
          </a:p>
        </p:txBody>
      </p:sp>
      <p:sp>
        <p:nvSpPr>
          <p:cNvPr id="6" name="Content Placeholder 2"/>
          <p:cNvSpPr txBox="1">
            <a:spLocks/>
          </p:cNvSpPr>
          <p:nvPr/>
        </p:nvSpPr>
        <p:spPr>
          <a:xfrm>
            <a:off x="6030686" y="2014194"/>
            <a:ext cx="5007428" cy="3931920"/>
          </a:xfrm>
          <a:prstGeom prst="rect">
            <a:avLst/>
          </a:prstGeom>
        </p:spPr>
        <p:txBody>
          <a:bodyPr vert="horz" lIns="91440" tIns="45720" rIns="91440" bIns="45720" rtlCol="0">
            <a:normAutofit/>
          </a:bodyPr>
          <a:lst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r>
              <a:rPr lang="en-US" sz="2000" dirty="0"/>
              <a:t>Reinhold &amp; Dolnicar (2021) demonstrated that profit-maximising service providers ensure that they profit from effective opportunities to their host and get maximal returns.</a:t>
            </a:r>
          </a:p>
          <a:p>
            <a:r>
              <a:rPr lang="en-US" dirty="0"/>
              <a:t>Gallagher (2017) analysed that Airbnb has used additional services method to their guests, which can benefit their host in order to get a maximum rental return. </a:t>
            </a:r>
          </a:p>
          <a:p>
            <a:endParaRPr lang="" dirty="0"/>
          </a:p>
        </p:txBody>
      </p:sp>
    </p:spTree>
    <p:extLst>
      <p:ext uri="{BB962C8B-B14F-4D97-AF65-F5344CB8AC3E}">
        <p14:creationId xmlns:p14="http://schemas.microsoft.com/office/powerpoint/2010/main" val="27472096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300" dirty="0"/>
              <a:t>Socialising New Guests</a:t>
            </a:r>
          </a:p>
        </p:txBody>
      </p:sp>
      <p:sp>
        <p:nvSpPr>
          <p:cNvPr id="3" name="Content Placeholder 2"/>
          <p:cNvSpPr>
            <a:spLocks noGrp="1"/>
          </p:cNvSpPr>
          <p:nvPr>
            <p:ph idx="1"/>
          </p:nvPr>
        </p:nvSpPr>
        <p:spPr>
          <a:xfrm>
            <a:off x="1066800" y="2103120"/>
            <a:ext cx="10058400" cy="4058194"/>
          </a:xfrm>
        </p:spPr>
        <p:txBody>
          <a:bodyPr>
            <a:noAutofit/>
          </a:bodyPr>
          <a:lstStyle/>
          <a:p>
            <a:r>
              <a:rPr lang="en-US" sz="2400" dirty="0"/>
              <a:t>It is determined that chapter 17 of Dolnicar (2017) “Peer-To-Peer Accommodation Networks: Pushing the boundaries” is based on socialising new guests. </a:t>
            </a:r>
          </a:p>
          <a:p>
            <a:r>
              <a:rPr lang="en-US" sz="2400" dirty="0"/>
              <a:t>The current chapter presents the idea of peer-to-peer platforms and socialisation. </a:t>
            </a:r>
          </a:p>
          <a:p>
            <a:r>
              <a:rPr lang="en-US" sz="2400" dirty="0"/>
              <a:t>The themes of the chapter are “socialisation” and “host reactions to Airbnbabies”.</a:t>
            </a:r>
          </a:p>
          <a:p>
            <a:r>
              <a:rPr lang="en-US" sz="2400" dirty="0"/>
              <a:t>It is noted that communities of hosts have been not researched properly, despite they are the main part of peer-to-peer accommodation networks. </a:t>
            </a:r>
          </a:p>
        </p:txBody>
      </p:sp>
    </p:spTree>
    <p:extLst>
      <p:ext uri="{BB962C8B-B14F-4D97-AF65-F5344CB8AC3E}">
        <p14:creationId xmlns:p14="http://schemas.microsoft.com/office/powerpoint/2010/main" val="3114875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642594"/>
            <a:ext cx="5138057" cy="1371600"/>
          </a:xfrm>
        </p:spPr>
        <p:txBody>
          <a:bodyPr>
            <a:normAutofit/>
          </a:bodyPr>
          <a:lstStyle/>
          <a:p>
            <a:r>
              <a:rPr lang="en-US" sz="4300" dirty="0"/>
              <a:t>Socialisation</a:t>
            </a:r>
          </a:p>
        </p:txBody>
      </p:sp>
      <p:sp>
        <p:nvSpPr>
          <p:cNvPr id="3" name="Content Placeholder 2"/>
          <p:cNvSpPr>
            <a:spLocks noGrp="1"/>
          </p:cNvSpPr>
          <p:nvPr>
            <p:ph idx="1"/>
          </p:nvPr>
        </p:nvSpPr>
        <p:spPr>
          <a:xfrm>
            <a:off x="718458" y="2014194"/>
            <a:ext cx="5312228" cy="3931920"/>
          </a:xfrm>
        </p:spPr>
        <p:txBody>
          <a:bodyPr>
            <a:noAutofit/>
          </a:bodyPr>
          <a:lstStyle/>
          <a:p>
            <a:r>
              <a:rPr lang="en-US" sz="2000" dirty="0" err="1"/>
              <a:t>Vorobjovas-Pinta</a:t>
            </a:r>
            <a:r>
              <a:rPr lang="en-US" sz="2000" dirty="0"/>
              <a:t> (2021) demonstrated that peer-to-peer accommodation networks are considered a neo-tribe, and therefore, they used to follow specific social conventions. </a:t>
            </a:r>
          </a:p>
          <a:p>
            <a:r>
              <a:rPr lang="en-US" sz="2000" dirty="0" err="1"/>
              <a:t>Pumphrey</a:t>
            </a:r>
            <a:r>
              <a:rPr lang="en-US" sz="2000" dirty="0"/>
              <a:t> et al. (2020) analysed that companies have used different tactics to assist newcomers.</a:t>
            </a:r>
          </a:p>
          <a:p>
            <a:r>
              <a:rPr lang="en-US" sz="2000" dirty="0"/>
              <a:t>It is narrated from the study of Huang &amp; Chen (2021) that peer-to-peer accommodation networks need to be proactive in 2021 in order to enhance their digital business.</a:t>
            </a:r>
            <a:endParaRPr lang="" sz="2000" dirty="0"/>
          </a:p>
        </p:txBody>
      </p:sp>
      <p:sp>
        <p:nvSpPr>
          <p:cNvPr id="5" name="Title 1"/>
          <p:cNvSpPr txBox="1">
            <a:spLocks/>
          </p:cNvSpPr>
          <p:nvPr/>
        </p:nvSpPr>
        <p:spPr>
          <a:xfrm>
            <a:off x="6204857" y="588502"/>
            <a:ext cx="5138057" cy="137160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a:lstStyle>
          <a:p>
            <a:r>
              <a:rPr lang="en-US" sz="4300" dirty="0"/>
              <a:t>Host reactions to ‘Airbnbabies.’</a:t>
            </a:r>
          </a:p>
        </p:txBody>
      </p:sp>
      <p:sp>
        <p:nvSpPr>
          <p:cNvPr id="6" name="Content Placeholder 2"/>
          <p:cNvSpPr txBox="1">
            <a:spLocks/>
          </p:cNvSpPr>
          <p:nvPr/>
        </p:nvSpPr>
        <p:spPr>
          <a:xfrm>
            <a:off x="6030686" y="2014194"/>
            <a:ext cx="5007428" cy="3931920"/>
          </a:xfrm>
          <a:prstGeom prst="rect">
            <a:avLst/>
          </a:prstGeom>
        </p:spPr>
        <p:txBody>
          <a:bodyPr vert="horz" lIns="91440" tIns="45720" rIns="91440" bIns="45720" rtlCol="0">
            <a:normAutofit/>
          </a:bodyPr>
          <a:lst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r>
              <a:rPr lang="en-US" sz="2000" dirty="0"/>
              <a:t>Von </a:t>
            </a:r>
            <a:r>
              <a:rPr lang="en-US" sz="2000" dirty="0" err="1"/>
              <a:t>Briel</a:t>
            </a:r>
            <a:r>
              <a:rPr lang="en-US" sz="2000" dirty="0"/>
              <a:t> &amp; Dolnicar (2020) demonstrated that hosts reacted to Airbnbabies or newcomers differently and depended upon the member. </a:t>
            </a:r>
          </a:p>
          <a:p>
            <a:r>
              <a:rPr lang="en-US" sz="2000" dirty="0"/>
              <a:t>Hu &amp; Lee (2020) explained that some host reactions to Airbnbabies are true and straight, and they try to explain how they work and what they expected from them.</a:t>
            </a:r>
            <a:endParaRPr lang="" sz="2000" dirty="0"/>
          </a:p>
        </p:txBody>
      </p:sp>
    </p:spTree>
    <p:extLst>
      <p:ext uri="{BB962C8B-B14F-4D97-AF65-F5344CB8AC3E}">
        <p14:creationId xmlns:p14="http://schemas.microsoft.com/office/powerpoint/2010/main" val="30714934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300" b="1" dirty="0"/>
              <a:t>Conclusion</a:t>
            </a:r>
          </a:p>
        </p:txBody>
      </p:sp>
      <p:sp>
        <p:nvSpPr>
          <p:cNvPr id="3" name="Content Placeholder 2"/>
          <p:cNvSpPr>
            <a:spLocks noGrp="1"/>
          </p:cNvSpPr>
          <p:nvPr>
            <p:ph idx="1"/>
          </p:nvPr>
        </p:nvSpPr>
        <p:spPr>
          <a:xfrm>
            <a:off x="1066800" y="2103120"/>
            <a:ext cx="10058400" cy="3931920"/>
          </a:xfrm>
        </p:spPr>
        <p:txBody>
          <a:bodyPr>
            <a:normAutofit/>
          </a:bodyPr>
          <a:lstStyle/>
          <a:p>
            <a:r>
              <a:rPr lang="en-US" sz="2400" dirty="0"/>
              <a:t>It is concluded that the value proposition is essential for Airbnb, which can help them to deliver a quality product to their customers. </a:t>
            </a:r>
          </a:p>
          <a:p>
            <a:r>
              <a:rPr lang="en-US" sz="2400" dirty="0"/>
              <a:t>On the other hand, Airbnb uses a direct host-guest communication method in 2021 to ask for complaints. </a:t>
            </a:r>
          </a:p>
          <a:p>
            <a:r>
              <a:rPr lang="en-US" sz="2400" dirty="0"/>
              <a:t>It is noted that profit-maximising service providers are an effective entrepreneurship opportunity in 2021 due to pandemics. </a:t>
            </a:r>
          </a:p>
          <a:p>
            <a:r>
              <a:rPr lang="en-US" sz="2400" dirty="0"/>
              <a:t>It is concluded that socialising new guests is an effective part of peer-to-peer accommodation. </a:t>
            </a:r>
          </a:p>
        </p:txBody>
      </p:sp>
    </p:spTree>
    <p:extLst>
      <p:ext uri="{BB962C8B-B14F-4D97-AF65-F5344CB8AC3E}">
        <p14:creationId xmlns:p14="http://schemas.microsoft.com/office/powerpoint/2010/main" val="7914409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References</a:t>
            </a:r>
            <a:endParaRPr lang="" dirty="0"/>
          </a:p>
        </p:txBody>
      </p:sp>
      <p:sp>
        <p:nvSpPr>
          <p:cNvPr id="3" name="Content Placeholder 2"/>
          <p:cNvSpPr>
            <a:spLocks noGrp="1"/>
          </p:cNvSpPr>
          <p:nvPr>
            <p:ph idx="1"/>
          </p:nvPr>
        </p:nvSpPr>
        <p:spPr>
          <a:xfrm>
            <a:off x="1066800" y="2103120"/>
            <a:ext cx="10058400" cy="3931920"/>
          </a:xfrm>
        </p:spPr>
        <p:txBody>
          <a:bodyPr>
            <a:normAutofit/>
          </a:bodyPr>
          <a:lstStyle/>
          <a:p>
            <a:r>
              <a:rPr lang="en-US" sz="1000" dirty="0" err="1"/>
              <a:t>Adamiak</a:t>
            </a:r>
            <a:r>
              <a:rPr lang="en-US" sz="1000" dirty="0"/>
              <a:t>, C. (2019). Current state and development of Airbnb accommodation offer in 167 countries. Current Issues in Tourism, 1-19.</a:t>
            </a:r>
          </a:p>
          <a:p>
            <a:r>
              <a:rPr lang="en-US" sz="1000" dirty="0" err="1"/>
              <a:t>Adner</a:t>
            </a:r>
            <a:r>
              <a:rPr lang="en-US" sz="1000" dirty="0"/>
              <a:t>, R. (2017) Ecosystem as structure, Journal of Management, 43 (1), 39–58.</a:t>
            </a:r>
          </a:p>
          <a:p>
            <a:r>
              <a:rPr lang="en-US" sz="1000" dirty="0"/>
              <a:t>Barnes, S. J., &amp; </a:t>
            </a:r>
            <a:r>
              <a:rPr lang="en-US" sz="1000" dirty="0" err="1"/>
              <a:t>Kirshner</a:t>
            </a:r>
            <a:r>
              <a:rPr lang="en-US" sz="1000" dirty="0"/>
              <a:t>, S. N. (2021). Understanding the impact of host facial characteristics on Airbnb pricing: Integrating facial image analytics into tourism research. Tourism Management, 83, 104235.</a:t>
            </a:r>
          </a:p>
          <a:p>
            <a:r>
              <a:rPr lang="en-US" sz="1000" dirty="0"/>
              <a:t>Brown, M. (2017) Airbnb: The growth story you didn’t know, retrieved on September 6, 2017 from https://growthhackers.com/growth-studies/airbnb.</a:t>
            </a:r>
          </a:p>
          <a:p>
            <a:r>
              <a:rPr lang="en-US" sz="1000" dirty="0" err="1"/>
              <a:t>Casais</a:t>
            </a:r>
            <a:r>
              <a:rPr lang="en-US" sz="1000" dirty="0"/>
              <a:t>, B., </a:t>
            </a:r>
            <a:r>
              <a:rPr lang="en-US" sz="1000" dirty="0" err="1"/>
              <a:t>Fernandes</a:t>
            </a:r>
            <a:r>
              <a:rPr lang="en-US" sz="1000" dirty="0"/>
              <a:t>, J., &amp; </a:t>
            </a:r>
            <a:r>
              <a:rPr lang="en-US" sz="1000" dirty="0" err="1"/>
              <a:t>Sarmento</a:t>
            </a:r>
            <a:r>
              <a:rPr lang="en-US" sz="1000" dirty="0"/>
              <a:t>, M. (2020). Tourism innovation through relationship marketing and value co-creation: A study on peer-to-peer online platforms for sharing accommodation. Journal of Hospitality and Tourism Management, 42, 51-57.</a:t>
            </a:r>
          </a:p>
          <a:p>
            <a:r>
              <a:rPr lang="en-US" sz="1000" dirty="0" err="1"/>
              <a:t>Coote</a:t>
            </a:r>
            <a:r>
              <a:rPr lang="en-US" sz="1000" dirty="0"/>
              <a:t>, A. (2021). Universal basic services and sustainable consumption. Sustainability: Science, Practice and Policy, 17(1), 32-46.</a:t>
            </a:r>
          </a:p>
          <a:p>
            <a:r>
              <a:rPr lang="en-US" sz="1000" dirty="0"/>
              <a:t>Dolnicar, E. S. (2021). The evolution of Airbnb’s business model. Airbnb Before, During and After COVID-19.</a:t>
            </a:r>
          </a:p>
          <a:p>
            <a:r>
              <a:rPr lang="en-US" sz="1000" dirty="0"/>
              <a:t>Dolnicar, S. (2017). Peer-to-peer accommodation networks: Pushing the boundaries (p. 284). </a:t>
            </a:r>
            <a:r>
              <a:rPr lang="en-US" sz="1000" dirty="0" err="1"/>
              <a:t>Goodfellow</a:t>
            </a:r>
            <a:r>
              <a:rPr lang="en-US" sz="1000" dirty="0"/>
              <a:t> Publishers.</a:t>
            </a:r>
          </a:p>
          <a:p>
            <a:r>
              <a:rPr lang="en-US" sz="1000" dirty="0"/>
              <a:t>Dolnicar, S. (2018). Unique features of peer-to-peer accommodation networks. Peer-to-peer accommodation networks, Oxford, United Kingdom: </a:t>
            </a:r>
            <a:r>
              <a:rPr lang="en-US" sz="1000" dirty="0" err="1"/>
              <a:t>Goodfellow</a:t>
            </a:r>
            <a:r>
              <a:rPr lang="en-US" sz="1000" dirty="0"/>
              <a:t> Publishers, 1-14.</a:t>
            </a:r>
          </a:p>
          <a:p>
            <a:r>
              <a:rPr lang="en-US" sz="1000" dirty="0"/>
              <a:t>Fairley, S., </a:t>
            </a:r>
            <a:r>
              <a:rPr lang="en-US" sz="1000" dirty="0" err="1"/>
              <a:t>Babiak</a:t>
            </a:r>
            <a:r>
              <a:rPr lang="en-US" sz="1000" dirty="0"/>
              <a:t>, K., </a:t>
            </a:r>
            <a:r>
              <a:rPr lang="en-US" sz="1000" dirty="0" err="1"/>
              <a:t>MacInnes</a:t>
            </a:r>
            <a:r>
              <a:rPr lang="en-US" sz="1000" dirty="0"/>
              <a:t>, S., &amp; Dolnicar, S. (2021). Hosting and co-hosting on Airbnb–before, during and after COVID-19. First Published in 2021 by The University of Queensland Copyright© The University of Queensland, 2021, 127.</a:t>
            </a:r>
          </a:p>
          <a:p>
            <a:r>
              <a:rPr lang="en-US" sz="1000" dirty="0" err="1"/>
              <a:t>Farmaki</a:t>
            </a:r>
            <a:r>
              <a:rPr lang="en-US" sz="1000" dirty="0"/>
              <a:t>, A., Miguel, C., </a:t>
            </a:r>
            <a:r>
              <a:rPr lang="en-US" sz="1000" dirty="0" err="1"/>
              <a:t>Drotarova</a:t>
            </a:r>
            <a:r>
              <a:rPr lang="en-US" sz="1000" dirty="0"/>
              <a:t>, M. H., </a:t>
            </a:r>
            <a:r>
              <a:rPr lang="en-US" sz="1000" dirty="0" err="1"/>
              <a:t>Aleksić</a:t>
            </a:r>
            <a:r>
              <a:rPr lang="en-US" sz="1000" dirty="0"/>
              <a:t>, A., </a:t>
            </a:r>
            <a:r>
              <a:rPr lang="en-US" sz="1000" dirty="0" err="1"/>
              <a:t>Časni</a:t>
            </a:r>
            <a:r>
              <a:rPr lang="en-US" sz="1000" dirty="0"/>
              <a:t>, A. Č., &amp; </a:t>
            </a:r>
            <a:r>
              <a:rPr lang="en-US" sz="1000" dirty="0" err="1"/>
              <a:t>Efthymiadou</a:t>
            </a:r>
            <a:r>
              <a:rPr lang="en-US" sz="1000" dirty="0"/>
              <a:t>, F. (2020). Impacts of Covid-19 on peer-to-peer accommodation platforms: Host perceptions and responses. International journal of hospitality management, 91, 102663.</a:t>
            </a:r>
          </a:p>
        </p:txBody>
      </p:sp>
    </p:spTree>
    <p:extLst>
      <p:ext uri="{BB962C8B-B14F-4D97-AF65-F5344CB8AC3E}">
        <p14:creationId xmlns:p14="http://schemas.microsoft.com/office/powerpoint/2010/main" val="286546466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TM03457510[[fn=Savon]]</Template>
  <TotalTime>0</TotalTime>
  <Words>5821</Words>
  <Application>Microsoft Office PowerPoint</Application>
  <PresentationFormat>Widescreen</PresentationFormat>
  <Paragraphs>161</Paragraphs>
  <Slides>14</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Century Gothic</vt:lpstr>
      <vt:lpstr>Garamond</vt:lpstr>
      <vt:lpstr>Times New Roman</vt:lpstr>
      <vt:lpstr>Savon</vt:lpstr>
      <vt:lpstr>DIGITAL BUSINESS  BMSP6002 dr. roisin mullins Assignment 1 peer-to-peer accommodations networks Vernessa francois 1707182  </vt:lpstr>
      <vt:lpstr>Peer-To-Peer Accommodation Networks</vt:lpstr>
      <vt:lpstr>Introduction</vt:lpstr>
      <vt:lpstr>How Airbnb Creates Value</vt:lpstr>
      <vt:lpstr>Value Proposition</vt:lpstr>
      <vt:lpstr>Value Proposition for Guests</vt:lpstr>
      <vt:lpstr>Value creation</vt:lpstr>
      <vt:lpstr>Entrepreneurship Opportunities</vt:lpstr>
      <vt:lpstr>Network facilitators</vt:lpstr>
      <vt:lpstr>Basic Service Providers</vt:lpstr>
      <vt:lpstr>Socialising New Guests</vt:lpstr>
      <vt:lpstr>Socialisation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2021-07-02T15:47:00Z</dcterms:created>
  <dcterms:modified xsi:type="dcterms:W3CDTF">2021-07-18T17:17:51Z</dcterms:modified>
</cp:coreProperties>
</file>