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1" r:id="rId1"/>
  </p:sldMasterIdLst>
  <p:sldIdLst>
    <p:sldId id="256" r:id="rId2"/>
    <p:sldId id="263" r:id="rId3"/>
    <p:sldId id="262" r:id="rId4"/>
    <p:sldId id="257" r:id="rId5"/>
    <p:sldId id="287" r:id="rId6"/>
    <p:sldId id="276" r:id="rId7"/>
    <p:sldId id="283" r:id="rId8"/>
    <p:sldId id="295" r:id="rId9"/>
    <p:sldId id="298" r:id="rId10"/>
    <p:sldId id="296" r:id="rId11"/>
    <p:sldId id="301" r:id="rId12"/>
    <p:sldId id="300" r:id="rId13"/>
    <p:sldId id="302" r:id="rId14"/>
    <p:sldId id="303" r:id="rId15"/>
    <p:sldId id="288" r:id="rId16"/>
    <p:sldId id="277" r:id="rId17"/>
    <p:sldId id="304" r:id="rId18"/>
    <p:sldId id="289" r:id="rId19"/>
    <p:sldId id="290" r:id="rId20"/>
    <p:sldId id="291" r:id="rId21"/>
    <p:sldId id="278" r:id="rId22"/>
    <p:sldId id="280" r:id="rId23"/>
    <p:sldId id="292" r:id="rId24"/>
    <p:sldId id="293" r:id="rId25"/>
    <p:sldId id="294" r:id="rId26"/>
    <p:sldId id="286" r:id="rId27"/>
    <p:sldId id="259" r:id="rId28"/>
    <p:sldId id="275" r:id="rId29"/>
    <p:sldId id="270" r:id="rId30"/>
    <p:sldId id="27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57" d="100"/>
          <a:sy n="57" d="100"/>
        </p:scale>
        <p:origin x="-45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49239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7D7DE-61AE-4BC6-A87E-9454F8FD646E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AA0FC-AF95-454C-A4E6-937690C7EE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5300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99424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4494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66875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5054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42299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58512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739776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59398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36629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2234142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907324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508826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229109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437491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54813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2/8/2018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648424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4" y="1447801"/>
            <a:ext cx="10100068" cy="2864556"/>
          </a:xfrm>
        </p:spPr>
        <p:txBody>
          <a:bodyPr>
            <a:normAutofit fontScale="90000"/>
          </a:bodyPr>
          <a:lstStyle/>
          <a:p>
            <a:r>
              <a:rPr lang="en-GB" sz="6600" dirty="0"/>
              <a:t>The Economic &amp; Social Impact of </a:t>
            </a:r>
            <a:r>
              <a:rPr lang="en-GB" sz="6600" dirty="0" smtClean="0"/>
              <a:t>Heritage Tourism</a:t>
            </a:r>
            <a:endParaRPr lang="en-GB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Case Studies </a:t>
            </a:r>
            <a:r>
              <a:rPr lang="en-GB" dirty="0" smtClean="0"/>
              <a:t>from Cultural Destinations &amp;</a:t>
            </a:r>
          </a:p>
          <a:p>
            <a:pPr>
              <a:spcBef>
                <a:spcPts val="0"/>
              </a:spcBef>
            </a:pPr>
            <a:r>
              <a:rPr lang="en-GB" dirty="0" smtClean="0"/>
              <a:t>Heritage Destinations in the UK.   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42759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7644" y="1546578"/>
            <a:ext cx="10925004" cy="4682772"/>
          </a:xfrm>
        </p:spPr>
        <p:txBody>
          <a:bodyPr>
            <a:normAutofit fontScale="92500" lnSpcReduction="20000"/>
          </a:bodyPr>
          <a:lstStyle/>
          <a:p>
            <a:pPr marL="360000" indent="457200">
              <a:spcBef>
                <a:spcPts val="600"/>
              </a:spcBef>
              <a:spcAft>
                <a:spcPts val="1200"/>
              </a:spcAft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 smtClean="0"/>
              <a:t>What do we mean by Economic &amp; Social Impact?</a:t>
            </a:r>
            <a:endParaRPr lang="en-GB" sz="2800" dirty="0"/>
          </a:p>
          <a:p>
            <a:pPr marL="360000" indent="457200">
              <a:spcBef>
                <a:spcPts val="600"/>
              </a:spcBef>
              <a:spcAft>
                <a:spcPts val="1200"/>
              </a:spcAft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 smtClean="0"/>
              <a:t>Why does it matter?</a:t>
            </a:r>
          </a:p>
          <a:p>
            <a:pPr marL="360000" indent="457200">
              <a:spcBef>
                <a:spcPts val="600"/>
              </a:spcBef>
              <a:spcAft>
                <a:spcPts val="1200"/>
              </a:spcAft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 smtClean="0"/>
              <a:t>“I’m just trying to run a Heritage Site not be a social service”</a:t>
            </a:r>
          </a:p>
          <a:p>
            <a:pPr marL="360000" indent="457200">
              <a:spcBef>
                <a:spcPts val="600"/>
              </a:spcBef>
              <a:spcAft>
                <a:spcPts val="1200"/>
              </a:spcAft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 smtClean="0"/>
              <a:t>The economic outputs and outcomes of Heritage Sites</a:t>
            </a:r>
          </a:p>
          <a:p>
            <a:pPr marL="360000" indent="457200">
              <a:spcBef>
                <a:spcPts val="600"/>
              </a:spcBef>
              <a:spcAft>
                <a:spcPts val="1200"/>
              </a:spcAft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 smtClean="0"/>
              <a:t>Valuing the impact of Cultural destinations </a:t>
            </a:r>
          </a:p>
          <a:p>
            <a:pPr marL="360000" indent="457200">
              <a:spcBef>
                <a:spcPts val="600"/>
              </a:spcBef>
              <a:spcAft>
                <a:spcPts val="1200"/>
              </a:spcAft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 smtClean="0"/>
              <a:t>Valuing the impact of Heritage destinations </a:t>
            </a:r>
          </a:p>
          <a:p>
            <a:pPr marL="360000" indent="457200">
              <a:spcBef>
                <a:spcPts val="600"/>
              </a:spcBef>
              <a:spcAft>
                <a:spcPts val="1200"/>
              </a:spcAft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 smtClean="0"/>
              <a:t>Valuing other destinations</a:t>
            </a:r>
          </a:p>
          <a:p>
            <a:pPr marL="360000" indent="457200">
              <a:spcBef>
                <a:spcPts val="600"/>
              </a:spcBef>
              <a:spcAft>
                <a:spcPts val="1200"/>
              </a:spcAft>
              <a:buClr>
                <a:srgbClr val="C00000"/>
              </a:buClr>
              <a:buSzPct val="150000"/>
              <a:buFont typeface="Arial" panose="020B0604020202020204" pitchFamily="34" charset="0"/>
              <a:buChar char="•"/>
            </a:pPr>
            <a:r>
              <a:rPr lang="en-GB" sz="2800" dirty="0" smtClean="0"/>
              <a:t>Heritage Tourism </a:t>
            </a:r>
            <a:r>
              <a:rPr lang="en-GB" sz="2800" dirty="0"/>
              <a:t>as e</a:t>
            </a:r>
            <a:r>
              <a:rPr lang="en-GB" sz="2800" dirty="0" smtClean="0"/>
              <a:t>conomic &amp; social regeneration.</a:t>
            </a:r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12954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en-GB" dirty="0" smtClean="0"/>
              <a:t>What do we mean by </a:t>
            </a:r>
            <a:br>
              <a:rPr lang="en-GB" dirty="0" smtClean="0"/>
            </a:br>
            <a:r>
              <a:rPr lang="en-GB" dirty="0" smtClean="0"/>
              <a:t>“Economic &amp; Social Impact”?</a:t>
            </a:r>
            <a:endParaRPr lang="en-GB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948267" y="2212622"/>
            <a:ext cx="10207413" cy="4131028"/>
          </a:xfrm>
        </p:spPr>
        <p:txBody>
          <a:bodyPr>
            <a:noAutofit/>
          </a:bodyPr>
          <a:lstStyle/>
          <a:p>
            <a:pPr marL="360000" indent="-360000">
              <a:buClr>
                <a:srgbClr val="C00000"/>
              </a:buClr>
              <a:buFont typeface="Calibri" panose="020F0502020204030204" pitchFamily="34" charset="0"/>
              <a:buChar char="•"/>
            </a:pPr>
            <a:r>
              <a:rPr lang="en-GB" sz="2400" dirty="0" smtClean="0"/>
              <a:t>Heritage Sites are central parts of the tourism economy</a:t>
            </a:r>
          </a:p>
          <a:p>
            <a:pPr marL="360000" indent="-360000">
              <a:buClr>
                <a:srgbClr val="C00000"/>
              </a:buClr>
              <a:buFont typeface="Calibri" panose="020F0502020204030204" pitchFamily="34" charset="0"/>
              <a:buChar char="•"/>
            </a:pPr>
            <a:r>
              <a:rPr lang="en-GB" sz="2400" dirty="0" smtClean="0"/>
              <a:t>They provide locations where visitors spend money – to gain access to the site, to use facilities on the site, to buy food, accommodation, parking, etc.  </a:t>
            </a:r>
          </a:p>
          <a:p>
            <a:pPr marL="360000" indent="-360000">
              <a:buClr>
                <a:srgbClr val="C00000"/>
              </a:buClr>
              <a:buFont typeface="Calibri" panose="020F0502020204030204" pitchFamily="34" charset="0"/>
              <a:buChar char="•"/>
            </a:pPr>
            <a:r>
              <a:rPr lang="en-GB" sz="2400" dirty="0" smtClean="0"/>
              <a:t>Even in some cases buying information about the location (those listening devices people hire to take a tour round a museum or a gallery – they are “buying information”)</a:t>
            </a:r>
          </a:p>
          <a:p>
            <a:pPr marL="360000" indent="-360000">
              <a:buClr>
                <a:srgbClr val="C00000"/>
              </a:buClr>
              <a:buFont typeface="Calibri" panose="020F0502020204030204" pitchFamily="34" charset="0"/>
              <a:buChar char="•"/>
            </a:pPr>
            <a:r>
              <a:rPr lang="en-GB" sz="2400" dirty="0" smtClean="0"/>
              <a:t>The amount people spend strongly correlates with Maslow's “Hierarchy of need”</a:t>
            </a:r>
          </a:p>
          <a:p>
            <a:pPr marL="180000" indent="324000">
              <a:buClr>
                <a:srgbClr val="C00000"/>
              </a:buClr>
              <a:buFont typeface="Calibri" panose="020F0502020204030204" pitchFamily="34" charset="0"/>
              <a:buChar char="•"/>
            </a:pP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30798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Hierarchy of Need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28110" y="1827213"/>
            <a:ext cx="5949930" cy="4427032"/>
          </a:xfr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20441283"/>
              </p:ext>
            </p:extLst>
          </p:nvPr>
        </p:nvGraphicFramePr>
        <p:xfrm>
          <a:off x="7829550" y="1827212"/>
          <a:ext cx="3128502" cy="44008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28502"/>
              </a:tblGrid>
              <a:tr h="1895458">
                <a:tc>
                  <a:txBody>
                    <a:bodyPr/>
                    <a:lstStyle/>
                    <a:p>
                      <a:r>
                        <a:rPr lang="en-GB" dirty="0" smtClean="0"/>
                        <a:t>Smallest Spend</a:t>
                      </a:r>
                    </a:p>
                    <a:p>
                      <a:r>
                        <a:rPr lang="en-GB" dirty="0" smtClean="0"/>
                        <a:t>(in</a:t>
                      </a:r>
                      <a:r>
                        <a:rPr lang="en-GB" baseline="0" dirty="0" smtClean="0"/>
                        <a:t> general terms – but for specific sites may be greatest – e.g. meditative retreat in a Greek Monastery…)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</a:tr>
              <a:tr h="644456">
                <a:tc>
                  <a:txBody>
                    <a:bodyPr/>
                    <a:lstStyle/>
                    <a:p>
                      <a:r>
                        <a:rPr lang="en-GB" dirty="0" smtClean="0"/>
                        <a:t>Spend limited</a:t>
                      </a:r>
                      <a:r>
                        <a:rPr lang="en-GB" baseline="0" dirty="0" smtClean="0"/>
                        <a:t> by capacity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</a:tr>
              <a:tr h="674025">
                <a:tc>
                  <a:txBody>
                    <a:bodyPr/>
                    <a:lstStyle/>
                    <a:p>
                      <a:r>
                        <a:rPr lang="en-GB" dirty="0" smtClean="0"/>
                        <a:t>Spend limited by capacity &amp; network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</a:tr>
              <a:tr h="5468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</a:tr>
              <a:tr h="606547">
                <a:tc>
                  <a:txBody>
                    <a:bodyPr/>
                    <a:lstStyle/>
                    <a:p>
                      <a:r>
                        <a:rPr lang="en-GB" dirty="0" smtClean="0"/>
                        <a:t>Greatest Spend – dictated by needs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cxnSp>
        <p:nvCxnSpPr>
          <p:cNvPr id="9" name="Straight Arrow Connector 8"/>
          <p:cNvCxnSpPr/>
          <p:nvPr/>
        </p:nvCxnSpPr>
        <p:spPr>
          <a:xfrm>
            <a:off x="7484533" y="2009422"/>
            <a:ext cx="22578" cy="4086578"/>
          </a:xfrm>
          <a:prstGeom prst="straightConnector1">
            <a:avLst/>
          </a:prstGeom>
          <a:ln w="920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976763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destination is all about meeting needs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3002844"/>
            <a:ext cx="10058400" cy="2866250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smtClean="0"/>
              <a:t>And if you are trying to meet needs you will need to measure them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563521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Eight Questions about Economic Impacts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917290"/>
            <a:ext cx="10058400" cy="445401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400" dirty="0" smtClean="0"/>
              <a:t>1</a:t>
            </a:r>
            <a:r>
              <a:rPr lang="en-GB" sz="2400" dirty="0"/>
              <a:t>. What is an economic impact analysis?</a:t>
            </a:r>
          </a:p>
          <a:p>
            <a:pPr marL="0" indent="0">
              <a:buNone/>
            </a:pPr>
            <a:r>
              <a:rPr lang="en-GB" sz="2400" dirty="0"/>
              <a:t>2. What questions does an economic impact assessment answer?</a:t>
            </a:r>
          </a:p>
          <a:p>
            <a:pPr marL="0" indent="0">
              <a:buNone/>
            </a:pPr>
            <a:r>
              <a:rPr lang="en-GB" sz="2400" dirty="0"/>
              <a:t>3. What economic impacts does tourism have?</a:t>
            </a:r>
          </a:p>
          <a:p>
            <a:pPr marL="0" indent="0">
              <a:buNone/>
            </a:pPr>
            <a:r>
              <a:rPr lang="en-GB" sz="2400" dirty="0"/>
              <a:t>4. What are multiplier effects?</a:t>
            </a:r>
          </a:p>
          <a:p>
            <a:pPr marL="0" indent="0">
              <a:buNone/>
            </a:pPr>
            <a:r>
              <a:rPr lang="en-GB" sz="2400" dirty="0"/>
              <a:t>5. How are tourism’s economic impacts measured?</a:t>
            </a:r>
          </a:p>
          <a:p>
            <a:pPr marL="0" indent="0">
              <a:buNone/>
            </a:pPr>
            <a:r>
              <a:rPr lang="en-GB" sz="2400" dirty="0"/>
              <a:t>6. What are the typical approaches for an economic impact assessment?</a:t>
            </a:r>
          </a:p>
          <a:p>
            <a:pPr marL="0" indent="0">
              <a:buNone/>
            </a:pPr>
            <a:r>
              <a:rPr lang="en-GB" sz="2400" dirty="0"/>
              <a:t>7. </a:t>
            </a:r>
            <a:r>
              <a:rPr lang="en-GB" sz="2400" dirty="0" smtClean="0"/>
              <a:t>What </a:t>
            </a:r>
            <a:r>
              <a:rPr lang="en-GB" sz="2400" dirty="0"/>
              <a:t>are the steps for conducting a tourism economic impact study?</a:t>
            </a:r>
          </a:p>
          <a:p>
            <a:pPr marL="0" indent="0">
              <a:buNone/>
            </a:pPr>
            <a:r>
              <a:rPr lang="en-GB" sz="2400" dirty="0" smtClean="0"/>
              <a:t>8. </a:t>
            </a:r>
            <a:r>
              <a:rPr lang="en-GB" sz="2400" dirty="0"/>
              <a:t>What are some questions to ask when evaluating or interpreting a tourism economic impact study?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609636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an economic impact analysis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917290"/>
            <a:ext cx="10058400" cy="438027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There are different ways of measuring impact – to understand the approach adopted you have to place it </a:t>
            </a:r>
            <a:r>
              <a:rPr lang="en-GB" dirty="0"/>
              <a:t>in a wider </a:t>
            </a:r>
            <a:r>
              <a:rPr lang="en-GB" dirty="0" smtClean="0"/>
              <a:t>context by </a:t>
            </a:r>
            <a:r>
              <a:rPr lang="en-GB" dirty="0"/>
              <a:t>positioning economic impact studies within the broader set of economic problems and techniques relevant to tourism.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Approaches differ according to the focus of the study and the types of impact being studied:</a:t>
            </a:r>
          </a:p>
          <a:p>
            <a:pPr marL="540000" indent="-3600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dirty="0" smtClean="0"/>
              <a:t>Impact</a:t>
            </a:r>
          </a:p>
          <a:p>
            <a:pPr marL="540000" indent="-3600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dirty="0" smtClean="0"/>
              <a:t>Fiscal</a:t>
            </a:r>
          </a:p>
          <a:p>
            <a:pPr marL="540000" indent="-3600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dirty="0" smtClean="0"/>
              <a:t>Financial </a:t>
            </a:r>
          </a:p>
          <a:p>
            <a:pPr marL="540000" indent="-3600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dirty="0" smtClean="0"/>
              <a:t>Demand</a:t>
            </a:r>
          </a:p>
          <a:p>
            <a:pPr marL="540000" indent="-3600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dirty="0" smtClean="0"/>
              <a:t>Benefit / Cost </a:t>
            </a:r>
          </a:p>
          <a:p>
            <a:pPr marL="540000" indent="-3600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dirty="0" smtClean="0"/>
              <a:t>Feasibility </a:t>
            </a:r>
          </a:p>
          <a:p>
            <a:pPr marL="540000" indent="-360000"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dirty="0" smtClean="0"/>
              <a:t>Environmental Impact Assessment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35133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Economic Impact Focus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97280" y="1932039"/>
            <a:ext cx="10058400" cy="43950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u="sng" dirty="0"/>
              <a:t>Economic impact </a:t>
            </a:r>
            <a:r>
              <a:rPr lang="en-GB" sz="2400" u="sng" dirty="0" smtClean="0"/>
              <a:t>analysis</a:t>
            </a:r>
          </a:p>
          <a:p>
            <a:pPr marL="0" indent="0">
              <a:buNone/>
            </a:pPr>
            <a:r>
              <a:rPr lang="en-GB" sz="2400" dirty="0" smtClean="0"/>
              <a:t>What </a:t>
            </a:r>
            <a:r>
              <a:rPr lang="en-GB" sz="2400" dirty="0"/>
              <a:t>is the contribution of tourism activity to the economy of the region? </a:t>
            </a: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An </a:t>
            </a:r>
            <a:r>
              <a:rPr lang="en-GB" sz="2400" dirty="0"/>
              <a:t>economic impact analysis traces the flows of spending associated with tourism activity in a region to identify changes in sales, tax revenues, income, and jobs due to tourism activity. </a:t>
            </a: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The </a:t>
            </a:r>
            <a:r>
              <a:rPr lang="en-GB" sz="2400" dirty="0"/>
              <a:t>principal methods here are visitor spending surveys, analysis of secondary data from government economic statistics, economic base models, input-output models and multipliers. (</a:t>
            </a:r>
            <a:r>
              <a:rPr lang="en-GB" sz="2400" dirty="0" err="1"/>
              <a:t>Frechtling</a:t>
            </a:r>
            <a:r>
              <a:rPr lang="en-GB" sz="2400" dirty="0"/>
              <a:t> 1994a</a:t>
            </a:r>
            <a:r>
              <a:rPr lang="en-GB" sz="2400" dirty="0" smtClean="0"/>
              <a:t>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xmlns="" val="283584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Fiscal Focus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97280" y="1991032"/>
            <a:ext cx="10058400" cy="38780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u="sng" dirty="0" smtClean="0"/>
              <a:t>Fiscal </a:t>
            </a:r>
            <a:r>
              <a:rPr lang="en-GB" sz="2800" u="sng" dirty="0"/>
              <a:t>impact analysis </a:t>
            </a:r>
          </a:p>
          <a:p>
            <a:pPr marL="0" indent="0">
              <a:buNone/>
            </a:pPr>
            <a:r>
              <a:rPr lang="en-GB" sz="2800" dirty="0" smtClean="0"/>
              <a:t>Will </a:t>
            </a:r>
            <a:r>
              <a:rPr lang="en-GB" sz="2800" dirty="0"/>
              <a:t>government revenues from tourism activity from taxes, direct fees, and other sources cover the added costs for infrastructure and government services?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Fiscal </a:t>
            </a:r>
            <a:r>
              <a:rPr lang="en-GB" sz="2800" dirty="0"/>
              <a:t>impact analysis identifies changes in demands for government utilities and services resulting from some action and estimates the revenues and costs to local government to provide these services (</a:t>
            </a:r>
            <a:r>
              <a:rPr lang="en-GB" sz="2800" dirty="0" err="1"/>
              <a:t>Burchell</a:t>
            </a:r>
            <a:r>
              <a:rPr lang="en-GB" sz="2800" dirty="0"/>
              <a:t> and </a:t>
            </a:r>
            <a:r>
              <a:rPr lang="en-GB" sz="2800" dirty="0" err="1"/>
              <a:t>Listokin</a:t>
            </a:r>
            <a:r>
              <a:rPr lang="en-GB" sz="2800" dirty="0"/>
              <a:t> 1978</a:t>
            </a:r>
            <a:r>
              <a:rPr lang="en-GB" sz="2800" dirty="0" smtClean="0"/>
              <a:t>).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xmlns="" val="372068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Financial Focus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26776" y="1873045"/>
            <a:ext cx="10058400" cy="443926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u="sng" dirty="0" smtClean="0"/>
              <a:t>Financial analysis</a:t>
            </a:r>
          </a:p>
          <a:p>
            <a:pPr marL="0" indent="0">
              <a:buNone/>
            </a:pPr>
            <a:r>
              <a:rPr lang="en-GB" sz="2800" dirty="0" smtClean="0"/>
              <a:t>Can </a:t>
            </a:r>
            <a:r>
              <a:rPr lang="en-GB" sz="2800" dirty="0"/>
              <a:t>we make a profit from this activity?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A </a:t>
            </a:r>
            <a:r>
              <a:rPr lang="en-GB" sz="2800" dirty="0"/>
              <a:t>financial analysis determines whether a business will generate sufficient revenues to cover its costs and make a reasonable profit.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It </a:t>
            </a:r>
            <a:r>
              <a:rPr lang="en-GB" sz="2800" dirty="0"/>
              <a:t>generally includes a short-term analysis of the availability and costs of start-up capital as well as a longer-range analysis of debt service, operating costs and revenues.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A </a:t>
            </a:r>
            <a:r>
              <a:rPr lang="en-GB" sz="2800" dirty="0"/>
              <a:t>financial analysis for a private business is analogous to a fiscal impact analysis for a local government unit.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43580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Demand Analysis Focus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41524" y="1845733"/>
            <a:ext cx="10058400" cy="451082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800" u="sng" dirty="0" smtClean="0"/>
              <a:t>Demand </a:t>
            </a:r>
            <a:r>
              <a:rPr lang="en-GB" sz="2800" u="sng" dirty="0"/>
              <a:t>analysis </a:t>
            </a:r>
          </a:p>
          <a:p>
            <a:pPr marL="0" indent="0">
              <a:buNone/>
            </a:pPr>
            <a:r>
              <a:rPr lang="en-GB" sz="2800" dirty="0" smtClean="0"/>
              <a:t>How </a:t>
            </a:r>
            <a:r>
              <a:rPr lang="en-GB" sz="2800" dirty="0"/>
              <a:t>will the number or types of tourists to the area change due to changes in prices, promotion, competition, quality and quantity of facilities, or other demand shifters?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A </a:t>
            </a:r>
            <a:r>
              <a:rPr lang="en-GB" sz="2800" dirty="0"/>
              <a:t>demand analysis estimates or predicts the number and/or types of visitors to an area via a use estimation, forecasting or demand model.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The </a:t>
            </a:r>
            <a:r>
              <a:rPr lang="en-GB" sz="2800" dirty="0"/>
              <a:t>number of visitors or sales is generally predicted based on judgement (Delphi method), historic trends (time series methods), or using a model that captures how visits or spending varies with key demand determinants (structural models) such as population size, distance to markets, income levels, and measures of quality &amp; competition (Walsh 1986, Johnson and Thomas 1992).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15837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Benefit / Cost Analysis Focus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56272" y="1932038"/>
            <a:ext cx="10058400" cy="445401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800" u="sng" dirty="0" smtClean="0"/>
              <a:t>Benefit </a:t>
            </a:r>
            <a:r>
              <a:rPr lang="en-GB" sz="2800" u="sng" dirty="0"/>
              <a:t>Cost analysis </a:t>
            </a:r>
            <a:r>
              <a:rPr lang="en-GB" sz="2800" dirty="0"/>
              <a:t>(B/C) </a:t>
            </a:r>
          </a:p>
          <a:p>
            <a:pPr marL="0" indent="0">
              <a:buNone/>
            </a:pPr>
            <a:r>
              <a:rPr lang="en-GB" sz="2800" dirty="0" smtClean="0"/>
              <a:t>Which </a:t>
            </a:r>
            <a:r>
              <a:rPr lang="en-GB" sz="2800" dirty="0"/>
              <a:t>alternative policy will generate the highest net benefit to society over time</a:t>
            </a:r>
            <a:r>
              <a:rPr lang="en-GB" sz="2800" dirty="0" smtClean="0"/>
              <a:t>?</a:t>
            </a:r>
          </a:p>
          <a:p>
            <a:pPr marL="0" indent="0">
              <a:buNone/>
            </a:pPr>
            <a:r>
              <a:rPr lang="en-GB" sz="2800" dirty="0" smtClean="0"/>
              <a:t>A </a:t>
            </a:r>
            <a:r>
              <a:rPr lang="en-GB" sz="2800" dirty="0"/>
              <a:t>B/C analysis estimates the relative economic efficiency of alternative policies by comparing benefits and costs over time.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B/C </a:t>
            </a:r>
            <a:r>
              <a:rPr lang="en-GB" sz="2800" dirty="0"/>
              <a:t>analysis identifies the most efficient policies from the perspective of societal welfare, generally including both monetary and non-monetary values.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B/C </a:t>
            </a:r>
            <a:r>
              <a:rPr lang="en-GB" sz="2800" dirty="0"/>
              <a:t>analysis makes use of a wide range of methods for estimating values of non-market goods and services, such as the travel cost method and contingent valuation method (</a:t>
            </a:r>
            <a:r>
              <a:rPr lang="en-GB" sz="2800" dirty="0" err="1"/>
              <a:t>Stokey</a:t>
            </a:r>
            <a:r>
              <a:rPr lang="en-GB" sz="2800" dirty="0"/>
              <a:t> and </a:t>
            </a:r>
            <a:r>
              <a:rPr lang="en-GB" sz="2800" dirty="0" err="1"/>
              <a:t>Zeckhauser</a:t>
            </a:r>
            <a:r>
              <a:rPr lang="en-GB" sz="2800" dirty="0"/>
              <a:t> 1978; </a:t>
            </a:r>
            <a:r>
              <a:rPr lang="en-GB" sz="2800" dirty="0" err="1"/>
              <a:t>Sudgen</a:t>
            </a:r>
            <a:r>
              <a:rPr lang="en-GB" sz="2800" dirty="0"/>
              <a:t> and Williams 1978 </a:t>
            </a:r>
            <a:r>
              <a:rPr lang="en-GB" sz="2800" dirty="0" smtClean="0"/>
              <a:t>).</a:t>
            </a:r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81296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Feasibility Study Focus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97280" y="1887793"/>
            <a:ext cx="10058400" cy="45425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u="sng" dirty="0" smtClean="0"/>
              <a:t>Feasibility study</a:t>
            </a:r>
          </a:p>
          <a:p>
            <a:pPr marL="0" indent="0">
              <a:buNone/>
            </a:pPr>
            <a:r>
              <a:rPr lang="en-GB" dirty="0" smtClean="0"/>
              <a:t>Can/should </a:t>
            </a:r>
            <a:r>
              <a:rPr lang="en-GB" dirty="0"/>
              <a:t>this project or policy be undertaken?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 </a:t>
            </a:r>
            <a:r>
              <a:rPr lang="en-GB" dirty="0"/>
              <a:t>feasibility study determines the feasibility of undertaking a given action to include political, physical, social, and economic feasibility.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The </a:t>
            </a:r>
            <a:r>
              <a:rPr lang="en-GB" dirty="0"/>
              <a:t>economic aspects of a feasibility study typically involve a financial analysis to determine financial feasibility and a market demand analysis to determine market feasibility.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A </a:t>
            </a:r>
            <a:r>
              <a:rPr lang="en-GB" dirty="0"/>
              <a:t>feasibility study is the private sector analogue of benefit cost analysis. The feasibility study focuses largely on the benefits and costs to the individual business or organization, while B/C analysis looks at benefits and costs to society more generally (</a:t>
            </a:r>
            <a:r>
              <a:rPr lang="en-GB" dirty="0" err="1"/>
              <a:t>Warnell</a:t>
            </a:r>
            <a:r>
              <a:rPr lang="en-GB" dirty="0"/>
              <a:t> 1986</a:t>
            </a:r>
            <a:r>
              <a:rPr lang="en-GB" dirty="0" smtClean="0"/>
              <a:t>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755514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Environmental Impact Assessment Focus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70844" y="1887793"/>
            <a:ext cx="10184836" cy="458073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u="sng" dirty="0" smtClean="0"/>
              <a:t>Environmental </a:t>
            </a:r>
            <a:r>
              <a:rPr lang="en-GB" sz="2400" u="sng" dirty="0"/>
              <a:t>Impact assessment </a:t>
            </a: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What </a:t>
            </a:r>
            <a:r>
              <a:rPr lang="en-GB" sz="2400" dirty="0"/>
              <a:t>are the impacts of an action on the surrounding environment? </a:t>
            </a: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An </a:t>
            </a:r>
            <a:r>
              <a:rPr lang="en-GB" sz="2400" dirty="0"/>
              <a:t>environmental assessment determines the impacts of a proposed action on the environment, generally including changes in social, cultural, economic, biological, physical, and ecological systems. </a:t>
            </a:r>
            <a:endParaRPr lang="en-GB" sz="2400" dirty="0" smtClean="0"/>
          </a:p>
          <a:p>
            <a:pPr marL="0" indent="0">
              <a:buNone/>
            </a:pPr>
            <a:r>
              <a:rPr lang="en-GB" sz="2400" dirty="0" smtClean="0"/>
              <a:t>Economic </a:t>
            </a:r>
            <a:r>
              <a:rPr lang="en-GB" sz="2400" dirty="0"/>
              <a:t>impact assessment methods are often used along with corresponding measures and models for assessing social, cultural and environmental impacts. Methods range from simple checklists to elaborate simulation models (Williams, 1994</a:t>
            </a:r>
            <a:r>
              <a:rPr lang="en-GB" sz="2400" dirty="0" smtClean="0"/>
              <a:t>).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xmlns="" val="2199666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questions does an economic impact assessment answer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991032"/>
            <a:ext cx="10058400" cy="3878062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GB" sz="2800" dirty="0"/>
              <a:t>How much do tourists spend in the area?</a:t>
            </a:r>
          </a:p>
          <a:p>
            <a:pPr marL="540000" indent="-360000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sz="2800" dirty="0" smtClean="0"/>
              <a:t>What </a:t>
            </a:r>
            <a:r>
              <a:rPr lang="en-GB" sz="2800" dirty="0"/>
              <a:t>portion of sales by local businesses is due to tourism?</a:t>
            </a:r>
          </a:p>
          <a:p>
            <a:pPr marL="540000" indent="-360000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sz="2800" dirty="0" smtClean="0"/>
              <a:t>How </a:t>
            </a:r>
            <a:r>
              <a:rPr lang="en-GB" sz="2800" dirty="0"/>
              <a:t>much income does tourism generate for households and businesses in the area?</a:t>
            </a:r>
          </a:p>
          <a:p>
            <a:pPr marL="540000" indent="-360000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sz="2800" dirty="0" smtClean="0"/>
              <a:t>How </a:t>
            </a:r>
            <a:r>
              <a:rPr lang="en-GB" sz="2800" dirty="0"/>
              <a:t>many jobs in the area does tourism support?</a:t>
            </a:r>
          </a:p>
          <a:p>
            <a:pPr marL="540000" indent="-360000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sz="2800" dirty="0" smtClean="0"/>
              <a:t>How </a:t>
            </a:r>
            <a:r>
              <a:rPr lang="en-GB" sz="2800" dirty="0"/>
              <a:t>much tax revenue is generated from tourism?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080757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economic </a:t>
            </a:r>
            <a:r>
              <a:rPr lang="en-GB" dirty="0" smtClean="0"/>
              <a:t>impact </a:t>
            </a:r>
            <a:r>
              <a:rPr lang="en-GB" dirty="0"/>
              <a:t>does tourism have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41524" y="1991031"/>
            <a:ext cx="10058400" cy="42917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dirty="0" smtClean="0"/>
              <a:t>A </a:t>
            </a:r>
            <a:r>
              <a:rPr lang="en-GB" sz="2600" dirty="0"/>
              <a:t>standard economic impact analysis traces flows of money from tourism spending, first to businesses and government agencies where tourists spend their money and then to :</a:t>
            </a:r>
          </a:p>
          <a:p>
            <a:pPr marL="540000" indent="-360000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sz="2600" dirty="0" smtClean="0"/>
              <a:t>Other </a:t>
            </a:r>
            <a:r>
              <a:rPr lang="en-GB" sz="2600" dirty="0"/>
              <a:t>businesses -- supplying goods and services to tourist businesses,</a:t>
            </a:r>
          </a:p>
          <a:p>
            <a:pPr marL="540000" indent="-360000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sz="2600" dirty="0" smtClean="0"/>
              <a:t>Households </a:t>
            </a:r>
            <a:r>
              <a:rPr lang="en-GB" sz="2600" dirty="0"/>
              <a:t>– earning income by working in tourism or supporting industries, and</a:t>
            </a:r>
          </a:p>
          <a:p>
            <a:pPr marL="540000" indent="-360000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GB" sz="2600" dirty="0"/>
              <a:t>G</a:t>
            </a:r>
            <a:r>
              <a:rPr lang="en-GB" sz="2600" dirty="0" smtClean="0"/>
              <a:t>overnment </a:t>
            </a:r>
            <a:r>
              <a:rPr lang="en-GB" sz="2600" dirty="0"/>
              <a:t>-- through various taxes and charges on tourists, businesses and households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09858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Direct, Indirect and Induced </a:t>
            </a:r>
            <a:r>
              <a:rPr lang="en-GB" dirty="0" smtClean="0"/>
              <a:t>Effects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961534"/>
            <a:ext cx="10058400" cy="3907559"/>
          </a:xfrm>
        </p:spPr>
        <p:txBody>
          <a:bodyPr>
            <a:normAutofit fontScale="92500"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GB" sz="2800" u="sng" dirty="0"/>
              <a:t>Direct effects</a:t>
            </a:r>
            <a:r>
              <a:rPr lang="en-GB" sz="2800" dirty="0"/>
              <a:t> are production changes associated with the immediate effects of changes in tourism </a:t>
            </a:r>
            <a:r>
              <a:rPr lang="en-GB" sz="2800" dirty="0" smtClean="0"/>
              <a:t>expenditures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GB" sz="2800" u="sng" dirty="0"/>
              <a:t>Indirect effects</a:t>
            </a:r>
            <a:r>
              <a:rPr lang="en-GB" sz="2800" dirty="0"/>
              <a:t> are the production changes resulting from various rounds of re-spending of the hotel </a:t>
            </a:r>
            <a:r>
              <a:rPr lang="en-GB" sz="2800" dirty="0" smtClean="0"/>
              <a:t>industry's </a:t>
            </a:r>
            <a:r>
              <a:rPr lang="en-GB" sz="2800" dirty="0"/>
              <a:t>receipts in other backward-linked industries </a:t>
            </a:r>
            <a:endParaRPr lang="en-GB" sz="2800" dirty="0" smtClean="0"/>
          </a:p>
          <a:p>
            <a:pPr marL="0" indent="0">
              <a:spcAft>
                <a:spcPts val="1200"/>
              </a:spcAft>
              <a:buNone/>
            </a:pPr>
            <a:r>
              <a:rPr lang="en-GB" sz="2800" u="sng" dirty="0" smtClean="0"/>
              <a:t>Induced </a:t>
            </a:r>
            <a:r>
              <a:rPr lang="en-GB" sz="2800" u="sng" dirty="0"/>
              <a:t>effects</a:t>
            </a:r>
            <a:r>
              <a:rPr lang="en-GB" sz="2800" dirty="0"/>
              <a:t> are the changes in economic activity resulting from household spending of income earned directly or indirectly as a result of tourism spending.</a:t>
            </a:r>
          </a:p>
        </p:txBody>
      </p:sp>
    </p:spTree>
    <p:extLst>
      <p:ext uri="{BB962C8B-B14F-4D97-AF65-F5344CB8AC3E}">
        <p14:creationId xmlns:p14="http://schemas.microsoft.com/office/powerpoint/2010/main" xmlns="" val="8921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multiplier effects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961534"/>
            <a:ext cx="10058400" cy="4203292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GB" sz="2800" dirty="0"/>
              <a:t>Multipliers capture the secondary economic effects (indirect and induced) of </a:t>
            </a:r>
            <a:r>
              <a:rPr lang="en-GB" sz="2800" dirty="0" smtClean="0"/>
              <a:t>tourism </a:t>
            </a:r>
            <a:r>
              <a:rPr lang="en-GB" sz="2800" dirty="0"/>
              <a:t>activity. </a:t>
            </a:r>
            <a:endParaRPr lang="en-GB" sz="2800" dirty="0" smtClean="0"/>
          </a:p>
          <a:p>
            <a:pPr marL="0" indent="0">
              <a:spcAft>
                <a:spcPts val="1200"/>
              </a:spcAft>
              <a:buNone/>
            </a:pPr>
            <a:r>
              <a:rPr lang="en-GB" sz="2800" dirty="0" smtClean="0"/>
              <a:t>The </a:t>
            </a:r>
            <a:r>
              <a:rPr lang="en-GB" sz="2800" dirty="0"/>
              <a:t>Type I sales multiplier = direct sales + indirect sales direct sales.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GB" sz="2800" dirty="0"/>
              <a:t>The Type II or III sales multiplier1 = direct sales + indirect sales + induced sales direct sales.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GB" sz="2800" dirty="0" smtClean="0"/>
              <a:t>Capture </a:t>
            </a:r>
            <a:r>
              <a:rPr lang="en-GB" sz="2800" dirty="0"/>
              <a:t>rate = local final demand / tourism spending in local area</a:t>
            </a:r>
          </a:p>
        </p:txBody>
      </p:sp>
    </p:spTree>
    <p:extLst>
      <p:ext uri="{BB962C8B-B14F-4D97-AF65-F5344CB8AC3E}">
        <p14:creationId xmlns:p14="http://schemas.microsoft.com/office/powerpoint/2010/main" xmlns="" val="46085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How are </a:t>
            </a:r>
            <a:r>
              <a:rPr lang="en-GB" dirty="0" smtClean="0"/>
              <a:t>Heritage Tourism’s </a:t>
            </a:r>
            <a:r>
              <a:rPr lang="en-GB" dirty="0"/>
              <a:t>economic impacts measured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79" y="1946787"/>
            <a:ext cx="10199985" cy="44097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200" dirty="0" smtClean="0"/>
              <a:t>Typically </a:t>
            </a:r>
            <a:r>
              <a:rPr lang="en-GB" sz="2200" dirty="0"/>
              <a:t>estimated by some variation of the following simple formula:</a:t>
            </a:r>
          </a:p>
          <a:p>
            <a:pPr marL="0" indent="0">
              <a:spcAft>
                <a:spcPts val="1800"/>
              </a:spcAft>
              <a:buNone/>
            </a:pPr>
            <a:r>
              <a:rPr lang="en-GB" u="sng" dirty="0"/>
              <a:t>Economic Impact of Tourism = Number of Tourists * Average Spending per Visitor * Multiplier</a:t>
            </a:r>
          </a:p>
          <a:p>
            <a:pPr marL="0" indent="0">
              <a:buNone/>
            </a:pPr>
            <a:r>
              <a:rPr lang="en-GB" sz="2200" dirty="0" smtClean="0"/>
              <a:t>Three Steps Implied:</a:t>
            </a:r>
          </a:p>
          <a:p>
            <a:pPr marL="450000" indent="0">
              <a:buNone/>
            </a:pPr>
            <a:r>
              <a:rPr lang="en-GB" sz="2200" dirty="0"/>
              <a:t>(1) Estimate the change in the number and types of tourists to the region due to </a:t>
            </a:r>
            <a:r>
              <a:rPr lang="en-GB" sz="2200" dirty="0" smtClean="0"/>
              <a:t>the 	proposed policy </a:t>
            </a:r>
            <a:r>
              <a:rPr lang="en-GB" sz="2200" dirty="0"/>
              <a:t>or action</a:t>
            </a:r>
            <a:r>
              <a:rPr lang="en-GB" sz="2200" dirty="0" smtClean="0"/>
              <a:t>.</a:t>
            </a:r>
          </a:p>
          <a:p>
            <a:pPr marL="450000" indent="0">
              <a:buNone/>
            </a:pPr>
            <a:r>
              <a:rPr lang="en-GB" sz="2200" dirty="0"/>
              <a:t>(2) Estimate average levels of spending (often within specific market segments) of </a:t>
            </a:r>
            <a:r>
              <a:rPr lang="en-GB" sz="2200" dirty="0" smtClean="0"/>
              <a:t>	tourists </a:t>
            </a:r>
            <a:r>
              <a:rPr lang="en-GB" sz="2200" dirty="0"/>
              <a:t>in the local area</a:t>
            </a:r>
            <a:r>
              <a:rPr lang="en-GB" sz="2200" dirty="0" smtClean="0"/>
              <a:t>.</a:t>
            </a:r>
          </a:p>
          <a:p>
            <a:pPr marL="450000" indent="0">
              <a:buNone/>
            </a:pPr>
            <a:r>
              <a:rPr lang="en-GB" sz="2200" dirty="0"/>
              <a:t>(3) Apply the change in spending to a regional economic model or set of multipliers </a:t>
            </a:r>
            <a:r>
              <a:rPr lang="en-GB" sz="2200" dirty="0" smtClean="0"/>
              <a:t>	to determine </a:t>
            </a:r>
            <a:r>
              <a:rPr lang="en-GB" sz="2200" dirty="0"/>
              <a:t>secondary effects. </a:t>
            </a:r>
          </a:p>
        </p:txBody>
      </p:sp>
    </p:spTree>
    <p:extLst>
      <p:ext uri="{BB962C8B-B14F-4D97-AF65-F5344CB8AC3E}">
        <p14:creationId xmlns:p14="http://schemas.microsoft.com/office/powerpoint/2010/main" xmlns="" val="386066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What are the typical approaches for an economic impact assessment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8933" y="1932038"/>
            <a:ext cx="10376747" cy="4321277"/>
          </a:xfrm>
        </p:spPr>
        <p:txBody>
          <a:bodyPr>
            <a:normAutofit lnSpcReduction="10000"/>
          </a:bodyPr>
          <a:lstStyle/>
          <a:p>
            <a:pPr marL="46800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GB" sz="2800" dirty="0"/>
              <a:t>1. Subjective estimates that rely mostly on expert opinion</a:t>
            </a:r>
          </a:p>
          <a:p>
            <a:pPr marL="46800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GB" sz="2800" dirty="0"/>
              <a:t>2. Secondary data in aggregate form, adapting existing estimates </a:t>
            </a:r>
            <a:r>
              <a:rPr lang="en-GB" sz="2800" dirty="0" smtClean="0"/>
              <a:t>	to suit </a:t>
            </a:r>
            <a:r>
              <a:rPr lang="en-GB" sz="2800" dirty="0"/>
              <a:t>the problem</a:t>
            </a:r>
          </a:p>
          <a:p>
            <a:pPr marL="46800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GB" sz="2800" dirty="0"/>
              <a:t>3. Secondary data in disaggregate form, permitting finer </a:t>
            </a:r>
            <a:r>
              <a:rPr lang="en-GB" sz="2800" dirty="0" smtClean="0"/>
              <a:t>	adjustment of </a:t>
            </a:r>
            <a:r>
              <a:rPr lang="en-GB" sz="2800" dirty="0"/>
              <a:t>data to fit the situation</a:t>
            </a:r>
          </a:p>
          <a:p>
            <a:pPr marL="46800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GB" sz="2800" dirty="0"/>
              <a:t>4. Primary data and/or formal models, usually involving visitor </a:t>
            </a:r>
            <a:r>
              <a:rPr lang="en-GB" sz="2800" dirty="0" smtClean="0"/>
              <a:t>	surveys </a:t>
            </a:r>
            <a:r>
              <a:rPr lang="en-GB" sz="2800" dirty="0"/>
              <a:t>and regional economic models.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529792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What are the steps for conducting </a:t>
            </a:r>
            <a:r>
              <a:rPr lang="en-GB" dirty="0" smtClean="0"/>
              <a:t>an economic </a:t>
            </a:r>
            <a:r>
              <a:rPr lang="en-GB" dirty="0"/>
              <a:t>impact study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778933" y="2109018"/>
            <a:ext cx="10376747" cy="4159047"/>
          </a:xfrm>
        </p:spPr>
        <p:txBody>
          <a:bodyPr/>
          <a:lstStyle/>
          <a:p>
            <a:pPr marL="46800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GB" sz="2800" dirty="0"/>
              <a:t>Step 1: Define the problem</a:t>
            </a:r>
          </a:p>
          <a:p>
            <a:pPr marL="46800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GB" sz="2800" dirty="0"/>
              <a:t>Step 2: Estimate the change in final demand (tourism spending).</a:t>
            </a:r>
          </a:p>
          <a:p>
            <a:pPr marL="46800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GB" sz="2800" dirty="0"/>
              <a:t>Step 3: Estimate the regional economic effects of this change</a:t>
            </a:r>
          </a:p>
          <a:p>
            <a:pPr marL="46800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GB" sz="2800" dirty="0"/>
              <a:t>Step 4: Interpret, apply, and communicate the results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59706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46111" y="452718"/>
            <a:ext cx="9705800" cy="1400530"/>
          </a:xfrm>
        </p:spPr>
        <p:txBody>
          <a:bodyPr>
            <a:normAutofit fontScale="90000"/>
          </a:bodyPr>
          <a:lstStyle/>
          <a:p>
            <a:r>
              <a:rPr lang="en-GB" dirty="0"/>
              <a:t>What are </a:t>
            </a:r>
            <a:r>
              <a:rPr lang="en-GB" dirty="0" smtClean="0"/>
              <a:t>key </a:t>
            </a:r>
            <a:r>
              <a:rPr lang="en-GB" dirty="0"/>
              <a:t>questions to ask when evaluating </a:t>
            </a:r>
            <a:r>
              <a:rPr lang="en-GB" dirty="0" smtClean="0"/>
              <a:t>an economic </a:t>
            </a:r>
            <a:r>
              <a:rPr lang="en-GB" dirty="0"/>
              <a:t>impact study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097280" y="2528710"/>
            <a:ext cx="10058400" cy="3783599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spcAft>
                <a:spcPts val="1800"/>
              </a:spcAft>
              <a:buNone/>
            </a:pPr>
            <a:r>
              <a:rPr lang="en-GB" sz="2800" dirty="0"/>
              <a:t>Impact of </a:t>
            </a:r>
            <a:r>
              <a:rPr lang="en-GB" sz="2800" dirty="0" smtClean="0"/>
              <a:t>what</a:t>
            </a:r>
            <a:r>
              <a:rPr lang="en-GB" sz="2800" dirty="0"/>
              <a:t>? The report should identify the action being evaluated. </a:t>
            </a:r>
            <a:endParaRPr lang="en-GB" sz="2800" dirty="0" smtClean="0"/>
          </a:p>
          <a:p>
            <a:pPr marL="0" indent="0">
              <a:lnSpc>
                <a:spcPct val="100000"/>
              </a:lnSpc>
              <a:spcAft>
                <a:spcPts val="1800"/>
              </a:spcAft>
              <a:buNone/>
            </a:pPr>
            <a:r>
              <a:rPr lang="en-GB" sz="2800" dirty="0"/>
              <a:t>On what region? The study region should be defined </a:t>
            </a:r>
          </a:p>
          <a:p>
            <a:pPr marL="0" indent="0">
              <a:lnSpc>
                <a:spcPct val="100000"/>
              </a:lnSpc>
              <a:spcAft>
                <a:spcPts val="1800"/>
              </a:spcAft>
              <a:buNone/>
            </a:pPr>
            <a:r>
              <a:rPr lang="en-GB" sz="2800" dirty="0"/>
              <a:t>Sources and quality of the data. </a:t>
            </a:r>
            <a:endParaRPr lang="en-GB" sz="2800" dirty="0" smtClean="0"/>
          </a:p>
          <a:p>
            <a:pPr marL="0" indent="0">
              <a:lnSpc>
                <a:spcPct val="100000"/>
              </a:lnSpc>
              <a:spcAft>
                <a:spcPts val="1800"/>
              </a:spcAft>
              <a:buNone/>
            </a:pPr>
            <a:r>
              <a:rPr lang="en-GB" sz="2800" dirty="0"/>
              <a:t>Quality of methods</a:t>
            </a:r>
            <a:r>
              <a:rPr lang="en-GB" sz="2800" dirty="0" smtClean="0"/>
              <a:t>.  (visits, spending, multipliers, etc.)</a:t>
            </a:r>
            <a:endParaRPr lang="en-GB" sz="2800" dirty="0"/>
          </a:p>
          <a:p>
            <a:pPr marL="0" indent="0">
              <a:lnSpc>
                <a:spcPct val="100000"/>
              </a:lnSpc>
              <a:spcAft>
                <a:spcPts val="1800"/>
              </a:spcAft>
              <a:buNone/>
            </a:pPr>
            <a:r>
              <a:rPr lang="en-GB" sz="2800" dirty="0"/>
              <a:t>Communication and reporting of results. </a:t>
            </a:r>
            <a:endParaRPr lang="en-GB" sz="2800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90439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Case Studies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712542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Heritage Railways (again)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050026"/>
            <a:ext cx="10058400" cy="381906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GB" sz="2800" dirty="0" smtClean="0"/>
              <a:t>As was (hopefully) demonstrated last week the are major visitor destinations:-</a:t>
            </a:r>
          </a:p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GB" sz="2800" dirty="0" smtClean="0"/>
              <a:t>They entertain 8.5 million visitors and carry 6.1 million passengers</a:t>
            </a:r>
          </a:p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GB" sz="2800" dirty="0" smtClean="0"/>
              <a:t>There economic impact has been the subject of several studies – several of them flawed – but they suggest that Heritage Railways generate at least £250 Million for the UK economy.</a:t>
            </a:r>
            <a:endParaRPr lang="en-GB" sz="2800" dirty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94011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Heritage &amp; Cultural Destinations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932038"/>
            <a:ext cx="10058400" cy="3937055"/>
          </a:xfrm>
        </p:spPr>
        <p:txBody>
          <a:bodyPr/>
          <a:lstStyle/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66174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Tourism Led Regeneration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9305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146623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38183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2417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63068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423</TotalTime>
  <Words>1615</Words>
  <Application>Microsoft Office PowerPoint</Application>
  <PresentationFormat>Custom</PresentationFormat>
  <Paragraphs>132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Ion</vt:lpstr>
      <vt:lpstr>The Economic &amp; Social Impact of Heritage Tourism</vt:lpstr>
      <vt:lpstr>Structure</vt:lpstr>
      <vt:lpstr>What do we mean by  “Economic &amp; Social Impact”?</vt:lpstr>
      <vt:lpstr>Hierarchy of Need</vt:lpstr>
      <vt:lpstr>A destination is all about meeting needs</vt:lpstr>
      <vt:lpstr>Eight Questions about Economic Impacts</vt:lpstr>
      <vt:lpstr>What is an economic impact analysis?</vt:lpstr>
      <vt:lpstr>Economic Impact Focus</vt:lpstr>
      <vt:lpstr>Fiscal Focus</vt:lpstr>
      <vt:lpstr>Financial Focus</vt:lpstr>
      <vt:lpstr>Demand Analysis Focus</vt:lpstr>
      <vt:lpstr>Benefit / Cost Analysis Focus</vt:lpstr>
      <vt:lpstr>Feasibility Study Focus</vt:lpstr>
      <vt:lpstr>Environmental Impact Assessment Focus</vt:lpstr>
      <vt:lpstr>What questions does an economic impact assessment answer?</vt:lpstr>
      <vt:lpstr>What economic impact does tourism have?</vt:lpstr>
      <vt:lpstr>Direct, Indirect and Induced Effects</vt:lpstr>
      <vt:lpstr>What are multiplier effects?</vt:lpstr>
      <vt:lpstr>How are Heritage Tourism’s economic impacts measured?</vt:lpstr>
      <vt:lpstr>What are the typical approaches for an economic impact assessment?</vt:lpstr>
      <vt:lpstr>What are the steps for conducting an economic impact study?</vt:lpstr>
      <vt:lpstr>What are key questions to ask when evaluating an economic impact study?</vt:lpstr>
      <vt:lpstr>Case Studies</vt:lpstr>
      <vt:lpstr>Heritage Railways (again)</vt:lpstr>
      <vt:lpstr>Heritage &amp; Cultural Destinations </vt:lpstr>
      <vt:lpstr>Tourism Led Regeneration </vt:lpstr>
      <vt:lpstr>Slide 27</vt:lpstr>
      <vt:lpstr>Slide 28</vt:lpstr>
      <vt:lpstr>Slide 29</vt:lpstr>
      <vt:lpstr>Conclusions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Managing Visitor Attractions</dc:title>
  <dc:creator>Geraint Coles</dc:creator>
  <cp:lastModifiedBy>geraint.coles</cp:lastModifiedBy>
  <cp:revision>34</cp:revision>
  <dcterms:created xsi:type="dcterms:W3CDTF">2014-02-03T22:48:28Z</dcterms:created>
  <dcterms:modified xsi:type="dcterms:W3CDTF">2018-02-08T18:18:03Z</dcterms:modified>
</cp:coreProperties>
</file>