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notesMasterIdLst>
    <p:notesMasterId r:id="rId45"/>
  </p:notesMasterIdLst>
  <p:sldIdLst>
    <p:sldId id="303" r:id="rId3"/>
    <p:sldId id="574" r:id="rId4"/>
    <p:sldId id="461" r:id="rId5"/>
    <p:sldId id="491" r:id="rId6"/>
    <p:sldId id="492" r:id="rId7"/>
    <p:sldId id="609" r:id="rId8"/>
    <p:sldId id="611" r:id="rId9"/>
    <p:sldId id="612" r:id="rId10"/>
    <p:sldId id="614" r:id="rId11"/>
    <p:sldId id="613" r:id="rId12"/>
    <p:sldId id="431" r:id="rId13"/>
    <p:sldId id="455" r:id="rId14"/>
    <p:sldId id="469" r:id="rId15"/>
    <p:sldId id="470" r:id="rId16"/>
    <p:sldId id="472" r:id="rId17"/>
    <p:sldId id="488" r:id="rId18"/>
    <p:sldId id="465" r:id="rId19"/>
    <p:sldId id="467" r:id="rId20"/>
    <p:sldId id="473" r:id="rId21"/>
    <p:sldId id="474" r:id="rId22"/>
    <p:sldId id="476" r:id="rId23"/>
    <p:sldId id="475" r:id="rId24"/>
    <p:sldId id="477" r:id="rId25"/>
    <p:sldId id="478" r:id="rId26"/>
    <p:sldId id="471" r:id="rId27"/>
    <p:sldId id="479" r:id="rId28"/>
    <p:sldId id="468" r:id="rId29"/>
    <p:sldId id="575" r:id="rId30"/>
    <p:sldId id="578" r:id="rId31"/>
    <p:sldId id="579" r:id="rId32"/>
    <p:sldId id="484" r:id="rId33"/>
    <p:sldId id="364" r:id="rId34"/>
    <p:sldId id="480" r:id="rId35"/>
    <p:sldId id="482" r:id="rId36"/>
    <p:sldId id="481" r:id="rId37"/>
    <p:sldId id="483" r:id="rId38"/>
    <p:sldId id="485" r:id="rId39"/>
    <p:sldId id="486" r:id="rId40"/>
    <p:sldId id="580" r:id="rId41"/>
    <p:sldId id="487" r:id="rId42"/>
    <p:sldId id="581" r:id="rId43"/>
    <p:sldId id="576" r:id="rId44"/>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4759C0-8441-4B99-BB4A-C5786FAF5050}" v="28" dt="2024-10-09T10:08:57.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06" autoAdjust="0"/>
    <p:restoredTop sz="54128" autoAdjust="0"/>
  </p:normalViewPr>
  <p:slideViewPr>
    <p:cSldViewPr snapToGrid="0">
      <p:cViewPr varScale="1">
        <p:scale>
          <a:sx n="57" d="100"/>
          <a:sy n="57" d="100"/>
        </p:scale>
        <p:origin x="1476" y="4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5C151FFF-0528-4500-B3E5-2ADCCE748956}"/>
    <pc:docChg chg="modSld">
      <pc:chgData name="Rhiannon Akers" userId="fb3c9d12-5c8c-42d7-8dc7-d872d7a3d202" providerId="ADAL" clId="{5C151FFF-0528-4500-B3E5-2ADCCE748956}" dt="2024-09-19T14:23:50.669" v="19" actId="20577"/>
      <pc:docMkLst>
        <pc:docMk/>
      </pc:docMkLst>
      <pc:sldChg chg="modSp mod">
        <pc:chgData name="Rhiannon Akers" userId="fb3c9d12-5c8c-42d7-8dc7-d872d7a3d202" providerId="ADAL" clId="{5C151FFF-0528-4500-B3E5-2ADCCE748956}" dt="2024-09-19T14:23:50.669" v="19" actId="20577"/>
        <pc:sldMkLst>
          <pc:docMk/>
          <pc:sldMk cId="1974074052" sldId="574"/>
        </pc:sldMkLst>
        <pc:spChg chg="mod">
          <ac:chgData name="Rhiannon Akers" userId="fb3c9d12-5c8c-42d7-8dc7-d872d7a3d202" providerId="ADAL" clId="{5C151FFF-0528-4500-B3E5-2ADCCE748956}" dt="2024-09-19T14:23:50.669" v="19" actId="20577"/>
          <ac:spMkLst>
            <pc:docMk/>
            <pc:sldMk cId="1974074052" sldId="574"/>
            <ac:spMk id="3" creationId="{D0614B92-C4A0-14FC-B04D-A22F4ABFE105}"/>
          </ac:spMkLst>
        </pc:spChg>
      </pc:sldChg>
    </pc:docChg>
  </pc:docChgLst>
  <pc:docChgLst>
    <pc:chgData name="Rhiannon Akers" userId="fb3c9d12-5c8c-42d7-8dc7-d872d7a3d202" providerId="ADAL" clId="{A94759C0-8441-4B99-BB4A-C5786FAF5050}"/>
    <pc:docChg chg="undo custSel addSld delSld modSld sldOrd addMainMaster modMainMaster">
      <pc:chgData name="Rhiannon Akers" userId="fb3c9d12-5c8c-42d7-8dc7-d872d7a3d202" providerId="ADAL" clId="{A94759C0-8441-4B99-BB4A-C5786FAF5050}" dt="2024-10-09T10:10:01.987" v="5146" actId="20577"/>
      <pc:docMkLst>
        <pc:docMk/>
      </pc:docMkLst>
      <pc:sldChg chg="modSp mod">
        <pc:chgData name="Rhiannon Akers" userId="fb3c9d12-5c8c-42d7-8dc7-d872d7a3d202" providerId="ADAL" clId="{A94759C0-8441-4B99-BB4A-C5786FAF5050}" dt="2024-10-09T09:17:33.138" v="1694" actId="20577"/>
        <pc:sldMkLst>
          <pc:docMk/>
          <pc:sldMk cId="1967644641" sldId="364"/>
        </pc:sldMkLst>
        <pc:spChg chg="mod">
          <ac:chgData name="Rhiannon Akers" userId="fb3c9d12-5c8c-42d7-8dc7-d872d7a3d202" providerId="ADAL" clId="{A94759C0-8441-4B99-BB4A-C5786FAF5050}" dt="2024-10-09T09:17:33.138" v="1694" actId="20577"/>
          <ac:spMkLst>
            <pc:docMk/>
            <pc:sldMk cId="1967644641" sldId="364"/>
            <ac:spMk id="3" creationId="{00000000-0000-0000-0000-000000000000}"/>
          </ac:spMkLst>
        </pc:spChg>
      </pc:sldChg>
      <pc:sldChg chg="modSp mod">
        <pc:chgData name="Rhiannon Akers" userId="fb3c9d12-5c8c-42d7-8dc7-d872d7a3d202" providerId="ADAL" clId="{A94759C0-8441-4B99-BB4A-C5786FAF5050}" dt="2024-10-09T10:00:59.047" v="4407" actId="1076"/>
        <pc:sldMkLst>
          <pc:docMk/>
          <pc:sldMk cId="1384227449" sldId="471"/>
        </pc:sldMkLst>
        <pc:spChg chg="mod">
          <ac:chgData name="Rhiannon Akers" userId="fb3c9d12-5c8c-42d7-8dc7-d872d7a3d202" providerId="ADAL" clId="{A94759C0-8441-4B99-BB4A-C5786FAF5050}" dt="2024-10-09T10:00:59.047" v="4407" actId="1076"/>
          <ac:spMkLst>
            <pc:docMk/>
            <pc:sldMk cId="1384227449" sldId="471"/>
            <ac:spMk id="3" creationId="{00000000-0000-0000-0000-000000000000}"/>
          </ac:spMkLst>
        </pc:spChg>
      </pc:sldChg>
      <pc:sldChg chg="modSp mod">
        <pc:chgData name="Rhiannon Akers" userId="fb3c9d12-5c8c-42d7-8dc7-d872d7a3d202" providerId="ADAL" clId="{A94759C0-8441-4B99-BB4A-C5786FAF5050}" dt="2024-10-04T12:51:21.512" v="1" actId="20577"/>
        <pc:sldMkLst>
          <pc:docMk/>
          <pc:sldMk cId="1993976049" sldId="472"/>
        </pc:sldMkLst>
        <pc:spChg chg="mod">
          <ac:chgData name="Rhiannon Akers" userId="fb3c9d12-5c8c-42d7-8dc7-d872d7a3d202" providerId="ADAL" clId="{A94759C0-8441-4B99-BB4A-C5786FAF5050}" dt="2024-10-04T12:51:21.512" v="1" actId="20577"/>
          <ac:spMkLst>
            <pc:docMk/>
            <pc:sldMk cId="1993976049" sldId="472"/>
            <ac:spMk id="3" creationId="{00000000-0000-0000-0000-000000000000}"/>
          </ac:spMkLst>
        </pc:spChg>
      </pc:sldChg>
      <pc:sldChg chg="modSp mod">
        <pc:chgData name="Rhiannon Akers" userId="fb3c9d12-5c8c-42d7-8dc7-d872d7a3d202" providerId="ADAL" clId="{A94759C0-8441-4B99-BB4A-C5786FAF5050}" dt="2024-10-09T09:24:21.703" v="1928" actId="20577"/>
        <pc:sldMkLst>
          <pc:docMk/>
          <pc:sldMk cId="1252575720" sldId="480"/>
        </pc:sldMkLst>
        <pc:spChg chg="mod">
          <ac:chgData name="Rhiannon Akers" userId="fb3c9d12-5c8c-42d7-8dc7-d872d7a3d202" providerId="ADAL" clId="{A94759C0-8441-4B99-BB4A-C5786FAF5050}" dt="2024-10-09T09:24:21.703" v="1928" actId="20577"/>
          <ac:spMkLst>
            <pc:docMk/>
            <pc:sldMk cId="1252575720" sldId="480"/>
            <ac:spMk id="3" creationId="{00000000-0000-0000-0000-000000000000}"/>
          </ac:spMkLst>
        </pc:spChg>
      </pc:sldChg>
      <pc:sldChg chg="modNotesTx">
        <pc:chgData name="Rhiannon Akers" userId="fb3c9d12-5c8c-42d7-8dc7-d872d7a3d202" providerId="ADAL" clId="{A94759C0-8441-4B99-BB4A-C5786FAF5050}" dt="2024-10-09T09:23:15.409" v="1921" actId="20577"/>
        <pc:sldMkLst>
          <pc:docMk/>
          <pc:sldMk cId="37200899" sldId="481"/>
        </pc:sldMkLst>
      </pc:sldChg>
      <pc:sldChg chg="modNotesTx">
        <pc:chgData name="Rhiannon Akers" userId="fb3c9d12-5c8c-42d7-8dc7-d872d7a3d202" providerId="ADAL" clId="{A94759C0-8441-4B99-BB4A-C5786FAF5050}" dt="2024-10-09T09:21:17.351" v="1734" actId="20577"/>
        <pc:sldMkLst>
          <pc:docMk/>
          <pc:sldMk cId="590214168" sldId="482"/>
        </pc:sldMkLst>
      </pc:sldChg>
      <pc:sldChg chg="modSp mod modNotesTx">
        <pc:chgData name="Rhiannon Akers" userId="fb3c9d12-5c8c-42d7-8dc7-d872d7a3d202" providerId="ADAL" clId="{A94759C0-8441-4B99-BB4A-C5786FAF5050}" dt="2024-10-04T13:19:35.565" v="1368" actId="20577"/>
        <pc:sldMkLst>
          <pc:docMk/>
          <pc:sldMk cId="705013506" sldId="483"/>
        </pc:sldMkLst>
        <pc:spChg chg="mod">
          <ac:chgData name="Rhiannon Akers" userId="fb3c9d12-5c8c-42d7-8dc7-d872d7a3d202" providerId="ADAL" clId="{A94759C0-8441-4B99-BB4A-C5786FAF5050}" dt="2024-10-04T12:52:44.951" v="5" actId="20577"/>
          <ac:spMkLst>
            <pc:docMk/>
            <pc:sldMk cId="705013506" sldId="483"/>
            <ac:spMk id="3" creationId="{00000000-0000-0000-0000-000000000000}"/>
          </ac:spMkLst>
        </pc:spChg>
      </pc:sldChg>
      <pc:sldChg chg="modSp mod">
        <pc:chgData name="Rhiannon Akers" userId="fb3c9d12-5c8c-42d7-8dc7-d872d7a3d202" providerId="ADAL" clId="{A94759C0-8441-4B99-BB4A-C5786FAF5050}" dt="2024-10-09T09:17:02.270" v="1682" actId="20577"/>
        <pc:sldMkLst>
          <pc:docMk/>
          <pc:sldMk cId="780858677" sldId="484"/>
        </pc:sldMkLst>
        <pc:spChg chg="mod">
          <ac:chgData name="Rhiannon Akers" userId="fb3c9d12-5c8c-42d7-8dc7-d872d7a3d202" providerId="ADAL" clId="{A94759C0-8441-4B99-BB4A-C5786FAF5050}" dt="2024-10-09T09:17:02.270" v="1682" actId="20577"/>
          <ac:spMkLst>
            <pc:docMk/>
            <pc:sldMk cId="780858677" sldId="484"/>
            <ac:spMk id="2" creationId="{00000000-0000-0000-0000-000000000000}"/>
          </ac:spMkLst>
        </pc:spChg>
        <pc:spChg chg="mod">
          <ac:chgData name="Rhiannon Akers" userId="fb3c9d12-5c8c-42d7-8dc7-d872d7a3d202" providerId="ADAL" clId="{A94759C0-8441-4B99-BB4A-C5786FAF5050}" dt="2024-10-09T09:16:40.905" v="1654" actId="20577"/>
          <ac:spMkLst>
            <pc:docMk/>
            <pc:sldMk cId="780858677" sldId="484"/>
            <ac:spMk id="3" creationId="{00000000-0000-0000-0000-000000000000}"/>
          </ac:spMkLst>
        </pc:spChg>
      </pc:sldChg>
      <pc:sldChg chg="modNotesTx">
        <pc:chgData name="Rhiannon Akers" userId="fb3c9d12-5c8c-42d7-8dc7-d872d7a3d202" providerId="ADAL" clId="{A94759C0-8441-4B99-BB4A-C5786FAF5050}" dt="2024-10-04T13:19:44.452" v="1369"/>
        <pc:sldMkLst>
          <pc:docMk/>
          <pc:sldMk cId="1243676292" sldId="485"/>
        </pc:sldMkLst>
      </pc:sldChg>
      <pc:sldChg chg="modSp mod modNotesTx">
        <pc:chgData name="Rhiannon Akers" userId="fb3c9d12-5c8c-42d7-8dc7-d872d7a3d202" providerId="ADAL" clId="{A94759C0-8441-4B99-BB4A-C5786FAF5050}" dt="2024-10-09T10:00:34.314" v="4406" actId="20577"/>
        <pc:sldMkLst>
          <pc:docMk/>
          <pc:sldMk cId="684527792" sldId="486"/>
        </pc:sldMkLst>
        <pc:spChg chg="mod">
          <ac:chgData name="Rhiannon Akers" userId="fb3c9d12-5c8c-42d7-8dc7-d872d7a3d202" providerId="ADAL" clId="{A94759C0-8441-4B99-BB4A-C5786FAF5050}" dt="2024-10-04T13:16:51.407" v="1280" actId="113"/>
          <ac:spMkLst>
            <pc:docMk/>
            <pc:sldMk cId="684527792" sldId="486"/>
            <ac:spMk id="3" creationId="{00000000-0000-0000-0000-000000000000}"/>
          </ac:spMkLst>
        </pc:spChg>
      </pc:sldChg>
      <pc:sldChg chg="modNotesTx">
        <pc:chgData name="Rhiannon Akers" userId="fb3c9d12-5c8c-42d7-8dc7-d872d7a3d202" providerId="ADAL" clId="{A94759C0-8441-4B99-BB4A-C5786FAF5050}" dt="2024-10-04T13:18:39.488" v="1355" actId="20577"/>
        <pc:sldMkLst>
          <pc:docMk/>
          <pc:sldMk cId="153840186" sldId="487"/>
        </pc:sldMkLst>
      </pc:sldChg>
      <pc:sldChg chg="modSp mod">
        <pc:chgData name="Rhiannon Akers" userId="fb3c9d12-5c8c-42d7-8dc7-d872d7a3d202" providerId="ADAL" clId="{A94759C0-8441-4B99-BB4A-C5786FAF5050}" dt="2024-10-09T09:25:40.513" v="1998" actId="6549"/>
        <pc:sldMkLst>
          <pc:docMk/>
          <pc:sldMk cId="522401062" sldId="488"/>
        </pc:sldMkLst>
        <pc:spChg chg="mod">
          <ac:chgData name="Rhiannon Akers" userId="fb3c9d12-5c8c-42d7-8dc7-d872d7a3d202" providerId="ADAL" clId="{A94759C0-8441-4B99-BB4A-C5786FAF5050}" dt="2024-10-09T09:25:40.513" v="1998" actId="6549"/>
          <ac:spMkLst>
            <pc:docMk/>
            <pc:sldMk cId="522401062" sldId="488"/>
            <ac:spMk id="3" creationId="{00000000-0000-0000-0000-000000000000}"/>
          </ac:spMkLst>
        </pc:spChg>
      </pc:sldChg>
      <pc:sldChg chg="del">
        <pc:chgData name="Rhiannon Akers" userId="fb3c9d12-5c8c-42d7-8dc7-d872d7a3d202" providerId="ADAL" clId="{A94759C0-8441-4B99-BB4A-C5786FAF5050}" dt="2024-10-09T09:09:28.116" v="1650" actId="47"/>
        <pc:sldMkLst>
          <pc:docMk/>
          <pc:sldMk cId="1049368821" sldId="489"/>
        </pc:sldMkLst>
      </pc:sldChg>
      <pc:sldChg chg="addSp modSp mod modNotesTx">
        <pc:chgData name="Rhiannon Akers" userId="fb3c9d12-5c8c-42d7-8dc7-d872d7a3d202" providerId="ADAL" clId="{A94759C0-8441-4B99-BB4A-C5786FAF5050}" dt="2024-10-09T09:29:58.779" v="2042" actId="1076"/>
        <pc:sldMkLst>
          <pc:docMk/>
          <pc:sldMk cId="1030164653" sldId="492"/>
        </pc:sldMkLst>
        <pc:spChg chg="mod">
          <ac:chgData name="Rhiannon Akers" userId="fb3c9d12-5c8c-42d7-8dc7-d872d7a3d202" providerId="ADAL" clId="{A94759C0-8441-4B99-BB4A-C5786FAF5050}" dt="2024-10-09T09:29:07.859" v="2030" actId="20577"/>
          <ac:spMkLst>
            <pc:docMk/>
            <pc:sldMk cId="1030164653" sldId="492"/>
            <ac:spMk id="2" creationId="{317D93A7-ED9C-5C59-5ECB-A2C1527F5979}"/>
          </ac:spMkLst>
        </pc:spChg>
        <pc:spChg chg="add mod">
          <ac:chgData name="Rhiannon Akers" userId="fb3c9d12-5c8c-42d7-8dc7-d872d7a3d202" providerId="ADAL" clId="{A94759C0-8441-4B99-BB4A-C5786FAF5050}" dt="2024-10-09T09:29:58.779" v="2042" actId="1076"/>
          <ac:spMkLst>
            <pc:docMk/>
            <pc:sldMk cId="1030164653" sldId="492"/>
            <ac:spMk id="4" creationId="{646EC20A-FE83-C80C-1EBB-90A1750D881B}"/>
          </ac:spMkLst>
        </pc:spChg>
        <pc:spChg chg="add mod">
          <ac:chgData name="Rhiannon Akers" userId="fb3c9d12-5c8c-42d7-8dc7-d872d7a3d202" providerId="ADAL" clId="{A94759C0-8441-4B99-BB4A-C5786FAF5050}" dt="2024-10-09T09:28:26.280" v="2026" actId="14100"/>
          <ac:spMkLst>
            <pc:docMk/>
            <pc:sldMk cId="1030164653" sldId="492"/>
            <ac:spMk id="5" creationId="{17995834-2A34-5ABC-E48F-3C5E9B80CAB5}"/>
          </ac:spMkLst>
        </pc:spChg>
        <pc:picChg chg="add mod">
          <ac:chgData name="Rhiannon Akers" userId="fb3c9d12-5c8c-42d7-8dc7-d872d7a3d202" providerId="ADAL" clId="{A94759C0-8441-4B99-BB4A-C5786FAF5050}" dt="2024-10-09T09:29:49.104" v="2039" actId="1076"/>
          <ac:picMkLst>
            <pc:docMk/>
            <pc:sldMk cId="1030164653" sldId="492"/>
            <ac:picMk id="6" creationId="{0FD622B4-F1E9-F4E9-94B7-8C8ABE361912}"/>
          </ac:picMkLst>
        </pc:picChg>
      </pc:sldChg>
      <pc:sldChg chg="del">
        <pc:chgData name="Rhiannon Akers" userId="fb3c9d12-5c8c-42d7-8dc7-d872d7a3d202" providerId="ADAL" clId="{A94759C0-8441-4B99-BB4A-C5786FAF5050}" dt="2024-10-04T13:21:54.701" v="1376" actId="47"/>
        <pc:sldMkLst>
          <pc:docMk/>
          <pc:sldMk cId="2857483216" sldId="493"/>
        </pc:sldMkLst>
      </pc:sldChg>
      <pc:sldChg chg="del">
        <pc:chgData name="Rhiannon Akers" userId="fb3c9d12-5c8c-42d7-8dc7-d872d7a3d202" providerId="ADAL" clId="{A94759C0-8441-4B99-BB4A-C5786FAF5050}" dt="2024-10-04T13:22:01.808" v="1378" actId="47"/>
        <pc:sldMkLst>
          <pc:docMk/>
          <pc:sldMk cId="4241951964" sldId="494"/>
        </pc:sldMkLst>
      </pc:sldChg>
      <pc:sldChg chg="del">
        <pc:chgData name="Rhiannon Akers" userId="fb3c9d12-5c8c-42d7-8dc7-d872d7a3d202" providerId="ADAL" clId="{A94759C0-8441-4B99-BB4A-C5786FAF5050}" dt="2024-10-04T13:21:55.888" v="1377" actId="47"/>
        <pc:sldMkLst>
          <pc:docMk/>
          <pc:sldMk cId="1192968315" sldId="495"/>
        </pc:sldMkLst>
      </pc:sldChg>
      <pc:sldChg chg="addSp modSp mod modNotesTx">
        <pc:chgData name="Rhiannon Akers" userId="fb3c9d12-5c8c-42d7-8dc7-d872d7a3d202" providerId="ADAL" clId="{A94759C0-8441-4B99-BB4A-C5786FAF5050}" dt="2024-10-09T09:24:46.301" v="1930" actId="1076"/>
        <pc:sldMkLst>
          <pc:docMk/>
          <pc:sldMk cId="1268231657" sldId="575"/>
        </pc:sldMkLst>
        <pc:spChg chg="mod">
          <ac:chgData name="Rhiannon Akers" userId="fb3c9d12-5c8c-42d7-8dc7-d872d7a3d202" providerId="ADAL" clId="{A94759C0-8441-4B99-BB4A-C5786FAF5050}" dt="2024-10-04T12:54:32.621" v="16" actId="20577"/>
          <ac:spMkLst>
            <pc:docMk/>
            <pc:sldMk cId="1268231657" sldId="575"/>
            <ac:spMk id="2" creationId="{00000000-0000-0000-0000-000000000000}"/>
          </ac:spMkLst>
        </pc:spChg>
        <pc:spChg chg="mod">
          <ac:chgData name="Rhiannon Akers" userId="fb3c9d12-5c8c-42d7-8dc7-d872d7a3d202" providerId="ADAL" clId="{A94759C0-8441-4B99-BB4A-C5786FAF5050}" dt="2024-10-09T09:09:54.394" v="1651" actId="20577"/>
          <ac:spMkLst>
            <pc:docMk/>
            <pc:sldMk cId="1268231657" sldId="575"/>
            <ac:spMk id="3" creationId="{00000000-0000-0000-0000-000000000000}"/>
          </ac:spMkLst>
        </pc:spChg>
        <pc:picChg chg="add mod">
          <ac:chgData name="Rhiannon Akers" userId="fb3c9d12-5c8c-42d7-8dc7-d872d7a3d202" providerId="ADAL" clId="{A94759C0-8441-4B99-BB4A-C5786FAF5050}" dt="2024-10-09T09:24:46.301" v="1930" actId="1076"/>
          <ac:picMkLst>
            <pc:docMk/>
            <pc:sldMk cId="1268231657" sldId="575"/>
            <ac:picMk id="4" creationId="{C4B94AFD-A2F7-4E1F-0763-E512BF89C632}"/>
          </ac:picMkLst>
        </pc:picChg>
      </pc:sldChg>
      <pc:sldChg chg="modSp add mod ord">
        <pc:chgData name="Rhiannon Akers" userId="fb3c9d12-5c8c-42d7-8dc7-d872d7a3d202" providerId="ADAL" clId="{A94759C0-8441-4B99-BB4A-C5786FAF5050}" dt="2024-10-09T10:10:01.987" v="5146" actId="20577"/>
        <pc:sldMkLst>
          <pc:docMk/>
          <pc:sldMk cId="135344587" sldId="576"/>
        </pc:sldMkLst>
        <pc:spChg chg="mod">
          <ac:chgData name="Rhiannon Akers" userId="fb3c9d12-5c8c-42d7-8dc7-d872d7a3d202" providerId="ADAL" clId="{A94759C0-8441-4B99-BB4A-C5786FAF5050}" dt="2024-10-09T10:10:01.987" v="5146" actId="20577"/>
          <ac:spMkLst>
            <pc:docMk/>
            <pc:sldMk cId="135344587" sldId="576"/>
            <ac:spMk id="11" creationId="{3EDD5568-5F87-D8E9-6DA4-EB365812DF2A}"/>
          </ac:spMkLst>
        </pc:spChg>
      </pc:sldChg>
      <pc:sldChg chg="addSp delSp modSp add del mod">
        <pc:chgData name="Rhiannon Akers" userId="fb3c9d12-5c8c-42d7-8dc7-d872d7a3d202" providerId="ADAL" clId="{A94759C0-8441-4B99-BB4A-C5786FAF5050}" dt="2024-10-09T09:09:06.726" v="1627" actId="47"/>
        <pc:sldMkLst>
          <pc:docMk/>
          <pc:sldMk cId="3951809914" sldId="577"/>
        </pc:sldMkLst>
        <pc:spChg chg="add mod">
          <ac:chgData name="Rhiannon Akers" userId="fb3c9d12-5c8c-42d7-8dc7-d872d7a3d202" providerId="ADAL" clId="{A94759C0-8441-4B99-BB4A-C5786FAF5050}" dt="2024-10-04T12:59:55.395" v="139" actId="478"/>
          <ac:spMkLst>
            <pc:docMk/>
            <pc:sldMk cId="3951809914" sldId="577"/>
            <ac:spMk id="4" creationId="{32864CD7-3C2E-AD78-0E0B-51580ED469C1}"/>
          </ac:spMkLst>
        </pc:spChg>
        <pc:picChg chg="del">
          <ac:chgData name="Rhiannon Akers" userId="fb3c9d12-5c8c-42d7-8dc7-d872d7a3d202" providerId="ADAL" clId="{A94759C0-8441-4B99-BB4A-C5786FAF5050}" dt="2024-10-04T12:59:55.395" v="139" actId="478"/>
          <ac:picMkLst>
            <pc:docMk/>
            <pc:sldMk cId="3951809914" sldId="577"/>
            <ac:picMk id="5" creationId="{EEE7720C-4EEF-A02C-D8FC-93718CA14A0D}"/>
          </ac:picMkLst>
        </pc:picChg>
      </pc:sldChg>
      <pc:sldChg chg="addSp modSp mod modNotesTx">
        <pc:chgData name="Rhiannon Akers" userId="fb3c9d12-5c8c-42d7-8dc7-d872d7a3d202" providerId="ADAL" clId="{A94759C0-8441-4B99-BB4A-C5786FAF5050}" dt="2024-10-09T09:24:55.500" v="1933" actId="1076"/>
        <pc:sldMkLst>
          <pc:docMk/>
          <pc:sldMk cId="3631740698" sldId="578"/>
        </pc:sldMkLst>
        <pc:spChg chg="mod">
          <ac:chgData name="Rhiannon Akers" userId="fb3c9d12-5c8c-42d7-8dc7-d872d7a3d202" providerId="ADAL" clId="{A94759C0-8441-4B99-BB4A-C5786FAF5050}" dt="2024-10-04T13:04:01.299" v="414" actId="20577"/>
          <ac:spMkLst>
            <pc:docMk/>
            <pc:sldMk cId="3631740698" sldId="578"/>
            <ac:spMk id="2" creationId="{00000000-0000-0000-0000-000000000000}"/>
          </ac:spMkLst>
        </pc:spChg>
        <pc:spChg chg="mod">
          <ac:chgData name="Rhiannon Akers" userId="fb3c9d12-5c8c-42d7-8dc7-d872d7a3d202" providerId="ADAL" clId="{A94759C0-8441-4B99-BB4A-C5786FAF5050}" dt="2024-10-04T13:07:12.932" v="664" actId="20577"/>
          <ac:spMkLst>
            <pc:docMk/>
            <pc:sldMk cId="3631740698" sldId="578"/>
            <ac:spMk id="3" creationId="{00000000-0000-0000-0000-000000000000}"/>
          </ac:spMkLst>
        </pc:spChg>
        <pc:picChg chg="add mod">
          <ac:chgData name="Rhiannon Akers" userId="fb3c9d12-5c8c-42d7-8dc7-d872d7a3d202" providerId="ADAL" clId="{A94759C0-8441-4B99-BB4A-C5786FAF5050}" dt="2024-10-09T09:24:55.500" v="1933" actId="1076"/>
          <ac:picMkLst>
            <pc:docMk/>
            <pc:sldMk cId="3631740698" sldId="578"/>
            <ac:picMk id="4" creationId="{5B9D4260-E2A6-10F0-0F9A-48D1545690A0}"/>
          </ac:picMkLst>
        </pc:picChg>
      </pc:sldChg>
      <pc:sldChg chg="addSp modSp mod modNotesTx">
        <pc:chgData name="Rhiannon Akers" userId="fb3c9d12-5c8c-42d7-8dc7-d872d7a3d202" providerId="ADAL" clId="{A94759C0-8441-4B99-BB4A-C5786FAF5050}" dt="2024-10-09T09:25:01.088" v="1934"/>
        <pc:sldMkLst>
          <pc:docMk/>
          <pc:sldMk cId="3232241512" sldId="579"/>
        </pc:sldMkLst>
        <pc:spChg chg="mod">
          <ac:chgData name="Rhiannon Akers" userId="fb3c9d12-5c8c-42d7-8dc7-d872d7a3d202" providerId="ADAL" clId="{A94759C0-8441-4B99-BB4A-C5786FAF5050}" dt="2024-10-04T13:09:18.328" v="796" actId="20577"/>
          <ac:spMkLst>
            <pc:docMk/>
            <pc:sldMk cId="3232241512" sldId="579"/>
            <ac:spMk id="2" creationId="{00000000-0000-0000-0000-000000000000}"/>
          </ac:spMkLst>
        </pc:spChg>
        <pc:spChg chg="mod">
          <ac:chgData name="Rhiannon Akers" userId="fb3c9d12-5c8c-42d7-8dc7-d872d7a3d202" providerId="ADAL" clId="{A94759C0-8441-4B99-BB4A-C5786FAF5050}" dt="2024-10-04T13:12:09.222" v="1048" actId="20577"/>
          <ac:spMkLst>
            <pc:docMk/>
            <pc:sldMk cId="3232241512" sldId="579"/>
            <ac:spMk id="3" creationId="{00000000-0000-0000-0000-000000000000}"/>
          </ac:spMkLst>
        </pc:spChg>
        <pc:picChg chg="add mod">
          <ac:chgData name="Rhiannon Akers" userId="fb3c9d12-5c8c-42d7-8dc7-d872d7a3d202" providerId="ADAL" clId="{A94759C0-8441-4B99-BB4A-C5786FAF5050}" dt="2024-10-09T09:25:01.088" v="1934"/>
          <ac:picMkLst>
            <pc:docMk/>
            <pc:sldMk cId="3232241512" sldId="579"/>
            <ac:picMk id="4" creationId="{EB516B5D-D08F-B8CD-10AB-531AF2B21103}"/>
          </ac:picMkLst>
        </pc:picChg>
      </pc:sldChg>
      <pc:sldChg chg="modSp new mod modNotesTx">
        <pc:chgData name="Rhiannon Akers" userId="fb3c9d12-5c8c-42d7-8dc7-d872d7a3d202" providerId="ADAL" clId="{A94759C0-8441-4B99-BB4A-C5786FAF5050}" dt="2024-10-04T13:34:37.503" v="1623" actId="20577"/>
        <pc:sldMkLst>
          <pc:docMk/>
          <pc:sldMk cId="3349381812" sldId="580"/>
        </pc:sldMkLst>
        <pc:spChg chg="mod">
          <ac:chgData name="Rhiannon Akers" userId="fb3c9d12-5c8c-42d7-8dc7-d872d7a3d202" providerId="ADAL" clId="{A94759C0-8441-4B99-BB4A-C5786FAF5050}" dt="2024-10-04T13:33:07.048" v="1461" actId="20577"/>
          <ac:spMkLst>
            <pc:docMk/>
            <pc:sldMk cId="3349381812" sldId="580"/>
            <ac:spMk id="2" creationId="{A4561318-14D8-FB8B-2D12-89AD06CD0D30}"/>
          </ac:spMkLst>
        </pc:spChg>
        <pc:spChg chg="mod">
          <ac:chgData name="Rhiannon Akers" userId="fb3c9d12-5c8c-42d7-8dc7-d872d7a3d202" providerId="ADAL" clId="{A94759C0-8441-4B99-BB4A-C5786FAF5050}" dt="2024-10-04T13:34:37.503" v="1623" actId="20577"/>
          <ac:spMkLst>
            <pc:docMk/>
            <pc:sldMk cId="3349381812" sldId="580"/>
            <ac:spMk id="3" creationId="{79884CCD-EE73-744A-473F-FA906CAED7B2}"/>
          </ac:spMkLst>
        </pc:spChg>
      </pc:sldChg>
      <pc:sldChg chg="modSp add mod">
        <pc:chgData name="Rhiannon Akers" userId="fb3c9d12-5c8c-42d7-8dc7-d872d7a3d202" providerId="ADAL" clId="{A94759C0-8441-4B99-BB4A-C5786FAF5050}" dt="2024-10-09T09:09:24.260" v="1649" actId="255"/>
        <pc:sldMkLst>
          <pc:docMk/>
          <pc:sldMk cId="1521532634" sldId="581"/>
        </pc:sldMkLst>
        <pc:spChg chg="mod">
          <ac:chgData name="Rhiannon Akers" userId="fb3c9d12-5c8c-42d7-8dc7-d872d7a3d202" providerId="ADAL" clId="{A94759C0-8441-4B99-BB4A-C5786FAF5050}" dt="2024-10-09T09:09:24.260" v="1649" actId="255"/>
          <ac:spMkLst>
            <pc:docMk/>
            <pc:sldMk cId="1521532634" sldId="581"/>
            <ac:spMk id="5" creationId="{00000000-0000-0000-0000-000000000000}"/>
          </ac:spMkLst>
        </pc:spChg>
      </pc:sldChg>
      <pc:sldChg chg="new del">
        <pc:chgData name="Rhiannon Akers" userId="fb3c9d12-5c8c-42d7-8dc7-d872d7a3d202" providerId="ADAL" clId="{A94759C0-8441-4B99-BB4A-C5786FAF5050}" dt="2024-10-09T09:09:01.666" v="1625" actId="47"/>
        <pc:sldMkLst>
          <pc:docMk/>
          <pc:sldMk cId="2304051102" sldId="581"/>
        </pc:sldMkLst>
      </pc:sldChg>
      <pc:sldChg chg="addSp modSp new del mod">
        <pc:chgData name="Rhiannon Akers" userId="fb3c9d12-5c8c-42d7-8dc7-d872d7a3d202" providerId="ADAL" clId="{A94759C0-8441-4B99-BB4A-C5786FAF5050}" dt="2024-10-09T09:30:43.158" v="2062" actId="47"/>
        <pc:sldMkLst>
          <pc:docMk/>
          <pc:sldMk cId="2688562816" sldId="582"/>
        </pc:sldMkLst>
        <pc:spChg chg="mod">
          <ac:chgData name="Rhiannon Akers" userId="fb3c9d12-5c8c-42d7-8dc7-d872d7a3d202" providerId="ADAL" clId="{A94759C0-8441-4B99-BB4A-C5786FAF5050}" dt="2024-10-09T09:30:25.692" v="2060" actId="20577"/>
          <ac:spMkLst>
            <pc:docMk/>
            <pc:sldMk cId="2688562816" sldId="582"/>
            <ac:spMk id="2" creationId="{09FFD816-5002-DAEC-3BE5-7F45AE885B14}"/>
          </ac:spMkLst>
        </pc:spChg>
        <pc:spChg chg="add">
          <ac:chgData name="Rhiannon Akers" userId="fb3c9d12-5c8c-42d7-8dc7-d872d7a3d202" providerId="ADAL" clId="{A94759C0-8441-4B99-BB4A-C5786FAF5050}" dt="2024-10-09T09:30:33.714" v="2061" actId="22"/>
          <ac:spMkLst>
            <pc:docMk/>
            <pc:sldMk cId="2688562816" sldId="582"/>
            <ac:spMk id="4" creationId="{A737DF79-196B-D536-112A-8B8D345F65F4}"/>
          </ac:spMkLst>
        </pc:spChg>
      </pc:sldChg>
      <pc:sldChg chg="addSp modSp mod">
        <pc:chgData name="Rhiannon Akers" userId="fb3c9d12-5c8c-42d7-8dc7-d872d7a3d202" providerId="ADAL" clId="{A94759C0-8441-4B99-BB4A-C5786FAF5050}" dt="2024-10-09T09:33:16.472" v="2132" actId="20577"/>
        <pc:sldMkLst>
          <pc:docMk/>
          <pc:sldMk cId="3806446082" sldId="609"/>
        </pc:sldMkLst>
        <pc:spChg chg="mod">
          <ac:chgData name="Rhiannon Akers" userId="fb3c9d12-5c8c-42d7-8dc7-d872d7a3d202" providerId="ADAL" clId="{A94759C0-8441-4B99-BB4A-C5786FAF5050}" dt="2024-10-09T09:30:50.183" v="2081" actId="20577"/>
          <ac:spMkLst>
            <pc:docMk/>
            <pc:sldMk cId="3806446082" sldId="609"/>
            <ac:spMk id="2" creationId="{43FE2C5E-5D45-38DE-E288-37E65A442809}"/>
          </ac:spMkLst>
        </pc:spChg>
        <pc:spChg chg="mod">
          <ac:chgData name="Rhiannon Akers" userId="fb3c9d12-5c8c-42d7-8dc7-d872d7a3d202" providerId="ADAL" clId="{A94759C0-8441-4B99-BB4A-C5786FAF5050}" dt="2024-10-09T09:33:16.472" v="2132" actId="20577"/>
          <ac:spMkLst>
            <pc:docMk/>
            <pc:sldMk cId="3806446082" sldId="609"/>
            <ac:spMk id="3" creationId="{2F8ECB6E-DE24-D2ED-F458-27433F105C98}"/>
          </ac:spMkLst>
        </pc:spChg>
        <pc:picChg chg="add mod">
          <ac:chgData name="Rhiannon Akers" userId="fb3c9d12-5c8c-42d7-8dc7-d872d7a3d202" providerId="ADAL" clId="{A94759C0-8441-4B99-BB4A-C5786FAF5050}" dt="2024-10-09T09:33:06.835" v="2128" actId="1076"/>
          <ac:picMkLst>
            <pc:docMk/>
            <pc:sldMk cId="3806446082" sldId="609"/>
            <ac:picMk id="4" creationId="{DFB06647-5A12-4DFA-9289-57C4DE2175B6}"/>
          </ac:picMkLst>
        </pc:picChg>
        <pc:picChg chg="add mod">
          <ac:chgData name="Rhiannon Akers" userId="fb3c9d12-5c8c-42d7-8dc7-d872d7a3d202" providerId="ADAL" clId="{A94759C0-8441-4B99-BB4A-C5786FAF5050}" dt="2024-10-09T09:33:08.251" v="2129" actId="1076"/>
          <ac:picMkLst>
            <pc:docMk/>
            <pc:sldMk cId="3806446082" sldId="609"/>
            <ac:picMk id="5" creationId="{D3D91E64-EA52-9F33-3CF8-99BBFA465210}"/>
          </ac:picMkLst>
        </pc:picChg>
        <pc:picChg chg="add mod">
          <ac:chgData name="Rhiannon Akers" userId="fb3c9d12-5c8c-42d7-8dc7-d872d7a3d202" providerId="ADAL" clId="{A94759C0-8441-4B99-BB4A-C5786FAF5050}" dt="2024-10-09T09:33:11.582" v="2130" actId="1076"/>
          <ac:picMkLst>
            <pc:docMk/>
            <pc:sldMk cId="3806446082" sldId="609"/>
            <ac:picMk id="6" creationId="{46398A7C-39D8-3AEB-AFCE-F5497575AE75}"/>
          </ac:picMkLst>
        </pc:picChg>
      </pc:sldChg>
      <pc:sldChg chg="modSp new del mod ord">
        <pc:chgData name="Rhiannon Akers" userId="fb3c9d12-5c8c-42d7-8dc7-d872d7a3d202" providerId="ADAL" clId="{A94759C0-8441-4B99-BB4A-C5786FAF5050}" dt="2024-10-09T09:43:45.901" v="2417" actId="47"/>
        <pc:sldMkLst>
          <pc:docMk/>
          <pc:sldMk cId="2854247103" sldId="610"/>
        </pc:sldMkLst>
        <pc:spChg chg="mod">
          <ac:chgData name="Rhiannon Akers" userId="fb3c9d12-5c8c-42d7-8dc7-d872d7a3d202" providerId="ADAL" clId="{A94759C0-8441-4B99-BB4A-C5786FAF5050}" dt="2024-10-09T09:37:55.935" v="2376" actId="20577"/>
          <ac:spMkLst>
            <pc:docMk/>
            <pc:sldMk cId="2854247103" sldId="610"/>
            <ac:spMk id="2" creationId="{F804204E-E587-5280-75F9-FD8AF27F4C6B}"/>
          </ac:spMkLst>
        </pc:spChg>
      </pc:sldChg>
      <pc:sldChg chg="modSp mod modNotesTx">
        <pc:chgData name="Rhiannon Akers" userId="fb3c9d12-5c8c-42d7-8dc7-d872d7a3d202" providerId="ADAL" clId="{A94759C0-8441-4B99-BB4A-C5786FAF5050}" dt="2024-10-09T09:49:35.145" v="3171" actId="20577"/>
        <pc:sldMkLst>
          <pc:docMk/>
          <pc:sldMk cId="899246232" sldId="611"/>
        </pc:sldMkLst>
        <pc:spChg chg="mod">
          <ac:chgData name="Rhiannon Akers" userId="fb3c9d12-5c8c-42d7-8dc7-d872d7a3d202" providerId="ADAL" clId="{A94759C0-8441-4B99-BB4A-C5786FAF5050}" dt="2024-10-09T09:42:55.167" v="2378" actId="20577"/>
          <ac:spMkLst>
            <pc:docMk/>
            <pc:sldMk cId="899246232" sldId="611"/>
            <ac:spMk id="2" creationId="{F804204E-E587-5280-75F9-FD8AF27F4C6B}"/>
          </ac:spMkLst>
        </pc:spChg>
        <pc:spChg chg="mod">
          <ac:chgData name="Rhiannon Akers" userId="fb3c9d12-5c8c-42d7-8dc7-d872d7a3d202" providerId="ADAL" clId="{A94759C0-8441-4B99-BB4A-C5786FAF5050}" dt="2024-10-09T09:49:28.761" v="3150" actId="27636"/>
          <ac:spMkLst>
            <pc:docMk/>
            <pc:sldMk cId="899246232" sldId="611"/>
            <ac:spMk id="3" creationId="{E15F41F6-B009-9A2C-BDB5-3F82FB0E5860}"/>
          </ac:spMkLst>
        </pc:spChg>
      </pc:sldChg>
      <pc:sldChg chg="modSp new mod modNotesTx">
        <pc:chgData name="Rhiannon Akers" userId="fb3c9d12-5c8c-42d7-8dc7-d872d7a3d202" providerId="ADAL" clId="{A94759C0-8441-4B99-BB4A-C5786FAF5050}" dt="2024-10-09T09:58:19.991" v="4360" actId="20577"/>
        <pc:sldMkLst>
          <pc:docMk/>
          <pc:sldMk cId="1455240171" sldId="612"/>
        </pc:sldMkLst>
        <pc:spChg chg="mod">
          <ac:chgData name="Rhiannon Akers" userId="fb3c9d12-5c8c-42d7-8dc7-d872d7a3d202" providerId="ADAL" clId="{A94759C0-8441-4B99-BB4A-C5786FAF5050}" dt="2024-10-09T09:58:19.991" v="4360" actId="20577"/>
          <ac:spMkLst>
            <pc:docMk/>
            <pc:sldMk cId="1455240171" sldId="612"/>
            <ac:spMk id="2" creationId="{7CB7DDB4-E4D0-EACC-B5BE-F9677BC3357E}"/>
          </ac:spMkLst>
        </pc:spChg>
        <pc:spChg chg="mod">
          <ac:chgData name="Rhiannon Akers" userId="fb3c9d12-5c8c-42d7-8dc7-d872d7a3d202" providerId="ADAL" clId="{A94759C0-8441-4B99-BB4A-C5786FAF5050}" dt="2024-10-09T09:53:31.241" v="3675" actId="20577"/>
          <ac:spMkLst>
            <pc:docMk/>
            <pc:sldMk cId="1455240171" sldId="612"/>
            <ac:spMk id="3" creationId="{92ADCA92-6D19-4C2D-9CFC-5D35C44A4174}"/>
          </ac:spMkLst>
        </pc:spChg>
      </pc:sldChg>
      <pc:sldChg chg="modSp mod modNotesTx">
        <pc:chgData name="Rhiannon Akers" userId="fb3c9d12-5c8c-42d7-8dc7-d872d7a3d202" providerId="ADAL" clId="{A94759C0-8441-4B99-BB4A-C5786FAF5050}" dt="2024-10-09T10:08:49.804" v="4992" actId="20577"/>
        <pc:sldMkLst>
          <pc:docMk/>
          <pc:sldMk cId="1394543153" sldId="613"/>
        </pc:sldMkLst>
        <pc:spChg chg="mod">
          <ac:chgData name="Rhiannon Akers" userId="fb3c9d12-5c8c-42d7-8dc7-d872d7a3d202" providerId="ADAL" clId="{A94759C0-8441-4B99-BB4A-C5786FAF5050}" dt="2024-10-09T10:05:11.936" v="4438" actId="20577"/>
          <ac:spMkLst>
            <pc:docMk/>
            <pc:sldMk cId="1394543153" sldId="613"/>
            <ac:spMk id="2" creationId="{7CB7DDB4-E4D0-EACC-B5BE-F9677BC3357E}"/>
          </ac:spMkLst>
        </pc:spChg>
        <pc:spChg chg="mod">
          <ac:chgData name="Rhiannon Akers" userId="fb3c9d12-5c8c-42d7-8dc7-d872d7a3d202" providerId="ADAL" clId="{A94759C0-8441-4B99-BB4A-C5786FAF5050}" dt="2024-10-09T10:08:49.804" v="4992" actId="20577"/>
          <ac:spMkLst>
            <pc:docMk/>
            <pc:sldMk cId="1394543153" sldId="613"/>
            <ac:spMk id="3" creationId="{92ADCA92-6D19-4C2D-9CFC-5D35C44A4174}"/>
          </ac:spMkLst>
        </pc:spChg>
      </pc:sldChg>
      <pc:sldChg chg="addSp delSp modSp mod modNotesTx">
        <pc:chgData name="Rhiannon Akers" userId="fb3c9d12-5c8c-42d7-8dc7-d872d7a3d202" providerId="ADAL" clId="{A94759C0-8441-4B99-BB4A-C5786FAF5050}" dt="2024-10-09T10:06:04.367" v="4445" actId="1076"/>
        <pc:sldMkLst>
          <pc:docMk/>
          <pc:sldMk cId="1762582367" sldId="614"/>
        </pc:sldMkLst>
        <pc:spChg chg="mod">
          <ac:chgData name="Rhiannon Akers" userId="fb3c9d12-5c8c-42d7-8dc7-d872d7a3d202" providerId="ADAL" clId="{A94759C0-8441-4B99-BB4A-C5786FAF5050}" dt="2024-10-09T09:58:24.723" v="4364" actId="20577"/>
          <ac:spMkLst>
            <pc:docMk/>
            <pc:sldMk cId="1762582367" sldId="614"/>
            <ac:spMk id="2" creationId="{7CB7DDB4-E4D0-EACC-B5BE-F9677BC3357E}"/>
          </ac:spMkLst>
        </pc:spChg>
        <pc:spChg chg="mod">
          <ac:chgData name="Rhiannon Akers" userId="fb3c9d12-5c8c-42d7-8dc7-d872d7a3d202" providerId="ADAL" clId="{A94759C0-8441-4B99-BB4A-C5786FAF5050}" dt="2024-10-09T10:04:50.893" v="4432" actId="14100"/>
          <ac:spMkLst>
            <pc:docMk/>
            <pc:sldMk cId="1762582367" sldId="614"/>
            <ac:spMk id="3" creationId="{92ADCA92-6D19-4C2D-9CFC-5D35C44A4174}"/>
          </ac:spMkLst>
        </pc:spChg>
        <pc:spChg chg="add del mod">
          <ac:chgData name="Rhiannon Akers" userId="fb3c9d12-5c8c-42d7-8dc7-d872d7a3d202" providerId="ADAL" clId="{A94759C0-8441-4B99-BB4A-C5786FAF5050}" dt="2024-10-09T10:05:10.102" v="4436" actId="22"/>
          <ac:spMkLst>
            <pc:docMk/>
            <pc:sldMk cId="1762582367" sldId="614"/>
            <ac:spMk id="5" creationId="{84D9A14C-A688-5D1D-4B63-1D1534E52BD1}"/>
          </ac:spMkLst>
        </pc:spChg>
        <pc:spChg chg="add mod">
          <ac:chgData name="Rhiannon Akers" userId="fb3c9d12-5c8c-42d7-8dc7-d872d7a3d202" providerId="ADAL" clId="{A94759C0-8441-4B99-BB4A-C5786FAF5050}" dt="2024-10-09T10:06:04.367" v="4445" actId="1076"/>
          <ac:spMkLst>
            <pc:docMk/>
            <pc:sldMk cId="1762582367" sldId="614"/>
            <ac:spMk id="7" creationId="{69287915-9B68-C73B-E71D-968F0A517B4B}"/>
          </ac:spMkLst>
        </pc:spChg>
      </pc:sldChg>
      <pc:sldMasterChg chg="add addSldLayout">
        <pc:chgData name="Rhiannon Akers" userId="fb3c9d12-5c8c-42d7-8dc7-d872d7a3d202" providerId="ADAL" clId="{A94759C0-8441-4B99-BB4A-C5786FAF5050}" dt="2024-10-04T12:56:30.762" v="18" actId="27028"/>
        <pc:sldMasterMkLst>
          <pc:docMk/>
          <pc:sldMasterMk cId="1697897613" sldId="2147483660"/>
        </pc:sldMasterMkLst>
        <pc:sldLayoutChg chg="add">
          <pc:chgData name="Rhiannon Akers" userId="fb3c9d12-5c8c-42d7-8dc7-d872d7a3d202" providerId="ADAL" clId="{A94759C0-8441-4B99-BB4A-C5786FAF5050}" dt="2024-10-04T12:56:30.762" v="18" actId="27028"/>
          <pc:sldLayoutMkLst>
            <pc:docMk/>
            <pc:sldMasterMk cId="1697897613" sldId="2147483660"/>
            <pc:sldLayoutMk cId="1822517602" sldId="2147483662"/>
          </pc:sldLayoutMkLst>
        </pc:sldLayoutChg>
      </pc:sldMasterChg>
      <pc:sldMasterChg chg="replId modSldLayout">
        <pc:chgData name="Rhiannon Akers" userId="fb3c9d12-5c8c-42d7-8dc7-d872d7a3d202" providerId="ADAL" clId="{A94759C0-8441-4B99-BB4A-C5786FAF5050}" dt="2024-10-04T12:56:30.762" v="18" actId="27028"/>
        <pc:sldMasterMkLst>
          <pc:docMk/>
          <pc:sldMasterMk cId="3926181318" sldId="2147483672"/>
        </pc:sldMasterMkLst>
        <pc:sldLayoutChg chg="replId">
          <pc:chgData name="Rhiannon Akers" userId="fb3c9d12-5c8c-42d7-8dc7-d872d7a3d202" providerId="ADAL" clId="{A94759C0-8441-4B99-BB4A-C5786FAF5050}" dt="2024-10-04T12:56:30.762" v="18" actId="27028"/>
          <pc:sldLayoutMkLst>
            <pc:docMk/>
            <pc:sldMasterMk cId="3926181318" sldId="2147483672"/>
            <pc:sldLayoutMk cId="2053048789" sldId="2147483673"/>
          </pc:sldLayoutMkLst>
        </pc:sldLayoutChg>
      </pc:sldMasterChg>
    </pc:docChg>
  </pc:docChgLst>
  <pc:docChgLst>
    <pc:chgData name="Rhiannon Akers" userId="fb3c9d12-5c8c-42d7-8dc7-d872d7a3d202" providerId="ADAL" clId="{0448864B-9430-41D1-9084-FB3BA44AFAA9}"/>
    <pc:docChg chg="custSel addSld delSld modSld sldOrd">
      <pc:chgData name="Rhiannon Akers" userId="fb3c9d12-5c8c-42d7-8dc7-d872d7a3d202" providerId="ADAL" clId="{0448864B-9430-41D1-9084-FB3BA44AFAA9}" dt="2024-09-18T12:31:07.651" v="729" actId="27636"/>
      <pc:docMkLst>
        <pc:docMk/>
      </pc:docMkLst>
      <pc:sldChg chg="del">
        <pc:chgData name="Rhiannon Akers" userId="fb3c9d12-5c8c-42d7-8dc7-d872d7a3d202" providerId="ADAL" clId="{0448864B-9430-41D1-9084-FB3BA44AFAA9}" dt="2024-09-18T12:30:54.957" v="707" actId="47"/>
        <pc:sldMkLst>
          <pc:docMk/>
          <pc:sldMk cId="2087353130" sldId="256"/>
        </pc:sldMkLst>
      </pc:sldChg>
      <pc:sldChg chg="modSp mod">
        <pc:chgData name="Rhiannon Akers" userId="fb3c9d12-5c8c-42d7-8dc7-d872d7a3d202" providerId="ADAL" clId="{0448864B-9430-41D1-9084-FB3BA44AFAA9}" dt="2024-09-18T12:31:07.651" v="729" actId="27636"/>
        <pc:sldMkLst>
          <pc:docMk/>
          <pc:sldMk cId="3193330590" sldId="303"/>
        </pc:sldMkLst>
        <pc:spChg chg="mod">
          <ac:chgData name="Rhiannon Akers" userId="fb3c9d12-5c8c-42d7-8dc7-d872d7a3d202" providerId="ADAL" clId="{0448864B-9430-41D1-9084-FB3BA44AFAA9}" dt="2024-09-18T12:31:07.651" v="729" actId="27636"/>
          <ac:spMkLst>
            <pc:docMk/>
            <pc:sldMk cId="3193330590" sldId="303"/>
            <ac:spMk id="5" creationId="{00000000-0000-0000-0000-000000000000}"/>
          </ac:spMkLst>
        </pc:spChg>
      </pc:sldChg>
      <pc:sldChg chg="modSp mod">
        <pc:chgData name="Rhiannon Akers" userId="fb3c9d12-5c8c-42d7-8dc7-d872d7a3d202" providerId="ADAL" clId="{0448864B-9430-41D1-9084-FB3BA44AFAA9}" dt="2024-09-18T10:48:53.212" v="3" actId="27636"/>
        <pc:sldMkLst>
          <pc:docMk/>
          <pc:sldMk cId="1260020025" sldId="468"/>
        </pc:sldMkLst>
        <pc:spChg chg="mod">
          <ac:chgData name="Rhiannon Akers" userId="fb3c9d12-5c8c-42d7-8dc7-d872d7a3d202" providerId="ADAL" clId="{0448864B-9430-41D1-9084-FB3BA44AFAA9}" dt="2024-09-18T10:48:53.212" v="3" actId="27636"/>
          <ac:spMkLst>
            <pc:docMk/>
            <pc:sldMk cId="1260020025" sldId="468"/>
            <ac:spMk id="2" creationId="{00000000-0000-0000-0000-000000000000}"/>
          </ac:spMkLst>
        </pc:spChg>
      </pc:sldChg>
      <pc:sldChg chg="modSp mod">
        <pc:chgData name="Rhiannon Akers" userId="fb3c9d12-5c8c-42d7-8dc7-d872d7a3d202" providerId="ADAL" clId="{0448864B-9430-41D1-9084-FB3BA44AFAA9}" dt="2024-09-18T10:48:53.244" v="4" actId="27636"/>
        <pc:sldMkLst>
          <pc:docMk/>
          <pc:sldMk cId="153840186" sldId="487"/>
        </pc:sldMkLst>
        <pc:spChg chg="mod">
          <ac:chgData name="Rhiannon Akers" userId="fb3c9d12-5c8c-42d7-8dc7-d872d7a3d202" providerId="ADAL" clId="{0448864B-9430-41D1-9084-FB3BA44AFAA9}" dt="2024-09-18T10:48:53.244" v="4" actId="27636"/>
          <ac:spMkLst>
            <pc:docMk/>
            <pc:sldMk cId="153840186" sldId="487"/>
            <ac:spMk id="4" creationId="{00000000-0000-0000-0000-000000000000}"/>
          </ac:spMkLst>
        </pc:spChg>
      </pc:sldChg>
      <pc:sldChg chg="new del ord">
        <pc:chgData name="Rhiannon Akers" userId="fb3c9d12-5c8c-42d7-8dc7-d872d7a3d202" providerId="ADAL" clId="{0448864B-9430-41D1-9084-FB3BA44AFAA9}" dt="2024-09-18T10:49:19.247" v="14" actId="47"/>
        <pc:sldMkLst>
          <pc:docMk/>
          <pc:sldMk cId="162244975" sldId="490"/>
        </pc:sldMkLst>
      </pc:sldChg>
      <pc:sldChg chg="modSp mod">
        <pc:chgData name="Rhiannon Akers" userId="fb3c9d12-5c8c-42d7-8dc7-d872d7a3d202" providerId="ADAL" clId="{0448864B-9430-41D1-9084-FB3BA44AFAA9}" dt="2024-09-18T10:49:14.257" v="12" actId="20577"/>
        <pc:sldMkLst>
          <pc:docMk/>
          <pc:sldMk cId="4036971808" sldId="491"/>
        </pc:sldMkLst>
        <pc:spChg chg="mod">
          <ac:chgData name="Rhiannon Akers" userId="fb3c9d12-5c8c-42d7-8dc7-d872d7a3d202" providerId="ADAL" clId="{0448864B-9430-41D1-9084-FB3BA44AFAA9}" dt="2024-09-18T10:49:14.257" v="12" actId="20577"/>
          <ac:spMkLst>
            <pc:docMk/>
            <pc:sldMk cId="4036971808" sldId="491"/>
            <ac:spMk id="2" creationId="{887C98A7-4C98-484D-BB56-F84A3B55E648}"/>
          </ac:spMkLst>
        </pc:spChg>
      </pc:sldChg>
      <pc:sldChg chg="new del">
        <pc:chgData name="Rhiannon Akers" userId="fb3c9d12-5c8c-42d7-8dc7-d872d7a3d202" providerId="ADAL" clId="{0448864B-9430-41D1-9084-FB3BA44AFAA9}" dt="2024-09-18T10:49:20.886" v="15" actId="47"/>
        <pc:sldMkLst>
          <pc:docMk/>
          <pc:sldMk cId="50550985" sldId="492"/>
        </pc:sldMkLst>
      </pc:sldChg>
      <pc:sldChg chg="modSp new mod modNotesTx">
        <pc:chgData name="Rhiannon Akers" userId="fb3c9d12-5c8c-42d7-8dc7-d872d7a3d202" providerId="ADAL" clId="{0448864B-9430-41D1-9084-FB3BA44AFAA9}" dt="2024-09-18T11:43:48.581" v="706"/>
        <pc:sldMkLst>
          <pc:docMk/>
          <pc:sldMk cId="1030164653" sldId="492"/>
        </pc:sldMkLst>
        <pc:spChg chg="mod">
          <ac:chgData name="Rhiannon Akers" userId="fb3c9d12-5c8c-42d7-8dc7-d872d7a3d202" providerId="ADAL" clId="{0448864B-9430-41D1-9084-FB3BA44AFAA9}" dt="2024-09-18T10:49:34.108" v="42" actId="20577"/>
          <ac:spMkLst>
            <pc:docMk/>
            <pc:sldMk cId="1030164653" sldId="492"/>
            <ac:spMk id="2" creationId="{317D93A7-ED9C-5C59-5ECB-A2C1527F5979}"/>
          </ac:spMkLst>
        </pc:spChg>
      </pc:sldChg>
      <pc:sldChg chg="new del">
        <pc:chgData name="Rhiannon Akers" userId="fb3c9d12-5c8c-42d7-8dc7-d872d7a3d202" providerId="ADAL" clId="{0448864B-9430-41D1-9084-FB3BA44AFAA9}" dt="2024-09-18T10:49:55.258" v="44" actId="47"/>
        <pc:sldMkLst>
          <pc:docMk/>
          <pc:sldMk cId="1131148295" sldId="493"/>
        </pc:sldMkLst>
      </pc:sldChg>
      <pc:sldChg chg="modSp new mod modNotesTx">
        <pc:chgData name="Rhiannon Akers" userId="fb3c9d12-5c8c-42d7-8dc7-d872d7a3d202" providerId="ADAL" clId="{0448864B-9430-41D1-9084-FB3BA44AFAA9}" dt="2024-09-18T11:13:40.183" v="703" actId="20577"/>
        <pc:sldMkLst>
          <pc:docMk/>
          <pc:sldMk cId="2857483216" sldId="493"/>
        </pc:sldMkLst>
        <pc:spChg chg="mod">
          <ac:chgData name="Rhiannon Akers" userId="fb3c9d12-5c8c-42d7-8dc7-d872d7a3d202" providerId="ADAL" clId="{0448864B-9430-41D1-9084-FB3BA44AFAA9}" dt="2024-09-18T10:50:43.679" v="149" actId="20577"/>
          <ac:spMkLst>
            <pc:docMk/>
            <pc:sldMk cId="2857483216" sldId="493"/>
            <ac:spMk id="2" creationId="{324BF2FD-9F14-DD3D-58D0-ED2C137940D5}"/>
          </ac:spMkLst>
        </pc:spChg>
      </pc:sldChg>
      <pc:sldChg chg="modSp new mod ord">
        <pc:chgData name="Rhiannon Akers" userId="fb3c9d12-5c8c-42d7-8dc7-d872d7a3d202" providerId="ADAL" clId="{0448864B-9430-41D1-9084-FB3BA44AFAA9}" dt="2024-09-18T10:54:15.060" v="334"/>
        <pc:sldMkLst>
          <pc:docMk/>
          <pc:sldMk cId="4241951964" sldId="494"/>
        </pc:sldMkLst>
        <pc:spChg chg="mod">
          <ac:chgData name="Rhiannon Akers" userId="fb3c9d12-5c8c-42d7-8dc7-d872d7a3d202" providerId="ADAL" clId="{0448864B-9430-41D1-9084-FB3BA44AFAA9}" dt="2024-09-18T10:51:27.687" v="239" actId="20577"/>
          <ac:spMkLst>
            <pc:docMk/>
            <pc:sldMk cId="4241951964" sldId="494"/>
            <ac:spMk id="2" creationId="{9B6D1B9B-5CF3-BE6F-17FE-9D9F022450D8}"/>
          </ac:spMkLst>
        </pc:spChg>
      </pc:sldChg>
      <pc:sldChg chg="modSp new mod modNotesTx">
        <pc:chgData name="Rhiannon Akers" userId="fb3c9d12-5c8c-42d7-8dc7-d872d7a3d202" providerId="ADAL" clId="{0448864B-9430-41D1-9084-FB3BA44AFAA9}" dt="2024-09-18T10:54:55.826" v="379" actId="20577"/>
        <pc:sldMkLst>
          <pc:docMk/>
          <pc:sldMk cId="1192968315" sldId="495"/>
        </pc:sldMkLst>
        <pc:spChg chg="mod">
          <ac:chgData name="Rhiannon Akers" userId="fb3c9d12-5c8c-42d7-8dc7-d872d7a3d202" providerId="ADAL" clId="{0448864B-9430-41D1-9084-FB3BA44AFAA9}" dt="2024-09-18T10:53:31.749" v="269" actId="20577"/>
          <ac:spMkLst>
            <pc:docMk/>
            <pc:sldMk cId="1192968315" sldId="495"/>
            <ac:spMk id="2" creationId="{C6F423FA-C6CB-361B-0CF7-A1B44AA8D84E}"/>
          </ac:spMkLst>
        </pc:spChg>
      </pc:sldChg>
      <pc:sldChg chg="modSp add mod ord">
        <pc:chgData name="Rhiannon Akers" userId="fb3c9d12-5c8c-42d7-8dc7-d872d7a3d202" providerId="ADAL" clId="{0448864B-9430-41D1-9084-FB3BA44AFAA9}" dt="2024-09-18T10:56:31.678" v="542" actId="20577"/>
        <pc:sldMkLst>
          <pc:docMk/>
          <pc:sldMk cId="1974074052" sldId="574"/>
        </pc:sldMkLst>
        <pc:spChg chg="mod">
          <ac:chgData name="Rhiannon Akers" userId="fb3c9d12-5c8c-42d7-8dc7-d872d7a3d202" providerId="ADAL" clId="{0448864B-9430-41D1-9084-FB3BA44AFAA9}" dt="2024-09-18T10:56:31.678" v="542" actId="20577"/>
          <ac:spMkLst>
            <pc:docMk/>
            <pc:sldMk cId="1974074052" sldId="574"/>
            <ac:spMk id="3" creationId="{D0614B92-C4A0-14FC-B04D-A22F4ABFE1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923ACA27-0C66-48CD-B5C7-809DECBB4B4B}" type="datetimeFigureOut">
              <a:rPr lang="en-GB" smtClean="0"/>
              <a:t>09/10/2024</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E0BFB425-B183-42E8-B64A-79CD177D6D42}" type="slidenum">
              <a:rPr lang="en-GB" smtClean="0"/>
              <a:t>‹#›</a:t>
            </a:fld>
            <a:endParaRPr lang="en-GB" dirty="0"/>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factsheets/organisation-culture-change-factshee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ipd.org/uk/about/news/six-ways-hr-influences-organisational-cultur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oygblog.files.wordpress.com/2016/01/organizations_as_organisms.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dirty="0"/>
          </a:p>
        </p:txBody>
      </p:sp>
    </p:spTree>
    <p:extLst>
      <p:ext uri="{BB962C8B-B14F-4D97-AF65-F5344CB8AC3E}">
        <p14:creationId xmlns:p14="http://schemas.microsoft.com/office/powerpoint/2010/main" val="3251948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a:t>
            </a:fld>
            <a:endParaRPr lang="en-GB" dirty="0"/>
          </a:p>
        </p:txBody>
      </p:sp>
    </p:spTree>
    <p:extLst>
      <p:ext uri="{BB962C8B-B14F-4D97-AF65-F5344CB8AC3E}">
        <p14:creationId xmlns:p14="http://schemas.microsoft.com/office/powerpoint/2010/main" val="669340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Organisational climate and culture | Factsheets | CIPD</a:t>
            </a: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a:t>
            </a:fld>
            <a:endParaRPr lang="en-GB" dirty="0"/>
          </a:p>
        </p:txBody>
      </p:sp>
    </p:spTree>
    <p:extLst>
      <p:ext uri="{BB962C8B-B14F-4D97-AF65-F5344CB8AC3E}">
        <p14:creationId xmlns:p14="http://schemas.microsoft.com/office/powerpoint/2010/main" val="2328088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6</a:t>
            </a:fld>
            <a:endParaRPr lang="en-GB"/>
          </a:p>
        </p:txBody>
      </p:sp>
    </p:spTree>
    <p:extLst>
      <p:ext uri="{BB962C8B-B14F-4D97-AF65-F5344CB8AC3E}">
        <p14:creationId xmlns:p14="http://schemas.microsoft.com/office/powerpoint/2010/main" val="390904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to support? </a:t>
            </a:r>
          </a:p>
        </p:txBody>
      </p:sp>
      <p:sp>
        <p:nvSpPr>
          <p:cNvPr id="4" name="Slide Number Placeholder 3"/>
          <p:cNvSpPr>
            <a:spLocks noGrp="1"/>
          </p:cNvSpPr>
          <p:nvPr>
            <p:ph type="sldNum" sz="quarter" idx="5"/>
          </p:nvPr>
        </p:nvSpPr>
        <p:spPr/>
        <p:txBody>
          <a:bodyPr/>
          <a:lstStyle/>
          <a:p>
            <a:fld id="{E0BFB425-B183-42E8-B64A-79CD177D6D42}" type="slidenum">
              <a:rPr lang="en-GB" smtClean="0"/>
              <a:t>7</a:t>
            </a:fld>
            <a:endParaRPr lang="en-GB" dirty="0"/>
          </a:p>
        </p:txBody>
      </p:sp>
    </p:spTree>
    <p:extLst>
      <p:ext uri="{BB962C8B-B14F-4D97-AF65-F5344CB8AC3E}">
        <p14:creationId xmlns:p14="http://schemas.microsoft.com/office/powerpoint/2010/main" val="2223373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organisations can do this? </a:t>
            </a:r>
          </a:p>
        </p:txBody>
      </p:sp>
      <p:sp>
        <p:nvSpPr>
          <p:cNvPr id="4" name="Slide Number Placeholder 3"/>
          <p:cNvSpPr>
            <a:spLocks noGrp="1"/>
          </p:cNvSpPr>
          <p:nvPr>
            <p:ph type="sldNum" sz="quarter" idx="5"/>
          </p:nvPr>
        </p:nvSpPr>
        <p:spPr/>
        <p:txBody>
          <a:bodyPr/>
          <a:lstStyle/>
          <a:p>
            <a:fld id="{E0BFB425-B183-42E8-B64A-79CD177D6D42}" type="slidenum">
              <a:rPr lang="en-GB" smtClean="0"/>
              <a:t>8</a:t>
            </a:fld>
            <a:endParaRPr lang="en-GB" dirty="0"/>
          </a:p>
        </p:txBody>
      </p:sp>
    </p:spTree>
    <p:extLst>
      <p:ext uri="{BB962C8B-B14F-4D97-AF65-F5344CB8AC3E}">
        <p14:creationId xmlns:p14="http://schemas.microsoft.com/office/powerpoint/2010/main" val="1301825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__fkGroteskNeue_598ab8"/>
              </a:rPr>
              <a:t>Leadership Commitment: Leaders must visibly champion D&amp;I efforts and model inclusive behaviours.</a:t>
            </a:r>
          </a:p>
          <a:p>
            <a:r>
              <a:rPr lang="en-GB" b="0" i="0" dirty="0">
                <a:effectLst/>
                <a:latin typeface="__fkGroteskNeue_598ab8"/>
              </a:rPr>
              <a:t>Psychological Safety: Creating an environment where employees feel safe to express their authentic selves and share diverse perspectives.</a:t>
            </a:r>
          </a:p>
          <a:p>
            <a:r>
              <a:rPr lang="en-GB" b="0" i="0" dirty="0">
                <a:effectLst/>
                <a:latin typeface="__fkGroteskNeue_598ab8"/>
              </a:rPr>
              <a:t>Open Communication: Encouraging open dialogue about D&amp;I issues and creating channels for feedback.</a:t>
            </a:r>
          </a:p>
          <a:p>
            <a:r>
              <a:rPr lang="en-GB" b="0" i="0" dirty="0">
                <a:effectLst/>
                <a:latin typeface="__fkGroteskNeue_598ab8"/>
              </a:rPr>
              <a:t>Accountability: Holding all members of the organisation responsible for fostering an inclusive environment.</a:t>
            </a:r>
          </a:p>
          <a:p>
            <a:endParaRPr lang="en-GB" b="0" i="0" dirty="0">
              <a:effectLst/>
              <a:latin typeface="__fkGroteskNeue_598ab8"/>
            </a:endParaRPr>
          </a:p>
          <a:p>
            <a:r>
              <a:rPr lang="en-GB" b="0" i="0" dirty="0">
                <a:effectLst/>
                <a:latin typeface="__fkGroteskNeue_598ab8"/>
              </a:rPr>
              <a:t>Challenges and considerations</a:t>
            </a:r>
          </a:p>
          <a:p>
            <a:r>
              <a:rPr lang="en-GB" b="0" i="0" dirty="0">
                <a:effectLst/>
                <a:latin typeface="__fkGroteskNeue_598ab8"/>
              </a:rPr>
              <a:t>Resistance to Change: Some employees may resist changes to the existing culture, requiring careful change management.</a:t>
            </a:r>
          </a:p>
          <a:p>
            <a:r>
              <a:rPr lang="en-GB" b="0" i="0" dirty="0">
                <a:effectLst/>
                <a:latin typeface="__fkGroteskNeue_598ab8"/>
              </a:rPr>
              <a:t>Unconscious Bias: Addressing deeply ingrained biases that can hinder inclusive practices.</a:t>
            </a:r>
          </a:p>
          <a:p>
            <a:r>
              <a:rPr lang="en-GB" b="0" i="0" dirty="0">
                <a:effectLst/>
                <a:latin typeface="__fkGroteskNeue_598ab8"/>
              </a:rPr>
              <a:t>Measuring Progress: Developing metrics to assess cultural change and D&amp;I impact over time.</a:t>
            </a: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dirty="0"/>
          </a:p>
        </p:txBody>
      </p:sp>
    </p:spTree>
    <p:extLst>
      <p:ext uri="{BB962C8B-B14F-4D97-AF65-F5344CB8AC3E}">
        <p14:creationId xmlns:p14="http://schemas.microsoft.com/office/powerpoint/2010/main" val="1327223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 </a:t>
            </a:r>
          </a:p>
          <a:p>
            <a:r>
              <a:rPr lang="en-GB" dirty="0"/>
              <a:t>Disciplinary processes aligned to expected conduct. </a:t>
            </a:r>
          </a:p>
          <a:p>
            <a:r>
              <a:rPr lang="en-GB" dirty="0"/>
              <a:t>Rewarding positive behaviours</a:t>
            </a:r>
          </a:p>
          <a:p>
            <a:endParaRPr lang="en-GB" dirty="0"/>
          </a:p>
          <a:p>
            <a:r>
              <a:rPr lang="en-GB" dirty="0">
                <a:hlinkClick r:id="rId3"/>
              </a:rPr>
              <a:t>6 Ways HR Can Influence Organisational Culture | CIPD</a:t>
            </a: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dirty="0"/>
          </a:p>
        </p:txBody>
      </p:sp>
    </p:spTree>
    <p:extLst>
      <p:ext uri="{BB962C8B-B14F-4D97-AF65-F5344CB8AC3E}">
        <p14:creationId xmlns:p14="http://schemas.microsoft.com/office/powerpoint/2010/main" val="326094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12</a:t>
            </a:fld>
            <a:endParaRPr lang="en-GB" dirty="0"/>
          </a:p>
        </p:txBody>
      </p:sp>
    </p:spTree>
    <p:extLst>
      <p:ext uri="{BB962C8B-B14F-4D97-AF65-F5344CB8AC3E}">
        <p14:creationId xmlns:p14="http://schemas.microsoft.com/office/powerpoint/2010/main" val="3760509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13</a:t>
            </a:fld>
            <a:endParaRPr lang="en-GB" dirty="0"/>
          </a:p>
        </p:txBody>
      </p:sp>
    </p:spTree>
    <p:extLst>
      <p:ext uri="{BB962C8B-B14F-4D97-AF65-F5344CB8AC3E}">
        <p14:creationId xmlns:p14="http://schemas.microsoft.com/office/powerpoint/2010/main" val="1748591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14</a:t>
            </a:fld>
            <a:endParaRPr lang="en-GB" dirty="0"/>
          </a:p>
        </p:txBody>
      </p:sp>
    </p:spTree>
    <p:extLst>
      <p:ext uri="{BB962C8B-B14F-4D97-AF65-F5344CB8AC3E}">
        <p14:creationId xmlns:p14="http://schemas.microsoft.com/office/powerpoint/2010/main" val="1823073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15</a:t>
            </a:fld>
            <a:endParaRPr lang="en-GB" dirty="0"/>
          </a:p>
        </p:txBody>
      </p:sp>
    </p:spTree>
    <p:extLst>
      <p:ext uri="{BB962C8B-B14F-4D97-AF65-F5344CB8AC3E}">
        <p14:creationId xmlns:p14="http://schemas.microsoft.com/office/powerpoint/2010/main" val="1496908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16</a:t>
            </a:fld>
            <a:endParaRPr lang="en-GB" dirty="0"/>
          </a:p>
        </p:txBody>
      </p:sp>
    </p:spTree>
    <p:extLst>
      <p:ext uri="{BB962C8B-B14F-4D97-AF65-F5344CB8AC3E}">
        <p14:creationId xmlns:p14="http://schemas.microsoft.com/office/powerpoint/2010/main" val="2104473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r>
              <a:rPr lang="en-US" sz="1200" b="0" i="0" u="none" strike="noStrike" kern="1200" dirty="0">
                <a:solidFill>
                  <a:schemeClr val="tx1"/>
                </a:solidFill>
                <a:effectLst/>
                <a:latin typeface="+mn-lt"/>
                <a:ea typeface="+mn-ea"/>
                <a:cs typeface="+mn-cs"/>
              </a:rPr>
            </a:br>
            <a:endParaRPr lang="en-US"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17</a:t>
            </a:fld>
            <a:endParaRPr lang="en-GB" dirty="0"/>
          </a:p>
        </p:txBody>
      </p:sp>
    </p:spTree>
    <p:extLst>
      <p:ext uri="{BB962C8B-B14F-4D97-AF65-F5344CB8AC3E}">
        <p14:creationId xmlns:p14="http://schemas.microsoft.com/office/powerpoint/2010/main" val="1849110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18</a:t>
            </a:fld>
            <a:endParaRPr lang="en-GB" dirty="0"/>
          </a:p>
        </p:txBody>
      </p:sp>
    </p:spTree>
    <p:extLst>
      <p:ext uri="{BB962C8B-B14F-4D97-AF65-F5344CB8AC3E}">
        <p14:creationId xmlns:p14="http://schemas.microsoft.com/office/powerpoint/2010/main" val="1629753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19</a:t>
            </a:fld>
            <a:endParaRPr lang="en-GB" dirty="0"/>
          </a:p>
        </p:txBody>
      </p:sp>
    </p:spTree>
    <p:extLst>
      <p:ext uri="{BB962C8B-B14F-4D97-AF65-F5344CB8AC3E}">
        <p14:creationId xmlns:p14="http://schemas.microsoft.com/office/powerpoint/2010/main" val="1011075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20</a:t>
            </a:fld>
            <a:endParaRPr lang="en-GB" dirty="0"/>
          </a:p>
        </p:txBody>
      </p:sp>
    </p:spTree>
    <p:extLst>
      <p:ext uri="{BB962C8B-B14F-4D97-AF65-F5344CB8AC3E}">
        <p14:creationId xmlns:p14="http://schemas.microsoft.com/office/powerpoint/2010/main" val="13929478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22</a:t>
            </a:fld>
            <a:endParaRPr lang="en-GB" dirty="0"/>
          </a:p>
        </p:txBody>
      </p:sp>
    </p:spTree>
    <p:extLst>
      <p:ext uri="{BB962C8B-B14F-4D97-AF65-F5344CB8AC3E}">
        <p14:creationId xmlns:p14="http://schemas.microsoft.com/office/powerpoint/2010/main" val="267457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23</a:t>
            </a:fld>
            <a:endParaRPr lang="en-GB" dirty="0"/>
          </a:p>
        </p:txBody>
      </p:sp>
    </p:spTree>
    <p:extLst>
      <p:ext uri="{BB962C8B-B14F-4D97-AF65-F5344CB8AC3E}">
        <p14:creationId xmlns:p14="http://schemas.microsoft.com/office/powerpoint/2010/main" val="1338250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24</a:t>
            </a:fld>
            <a:endParaRPr lang="en-GB" dirty="0"/>
          </a:p>
        </p:txBody>
      </p:sp>
    </p:spTree>
    <p:extLst>
      <p:ext uri="{BB962C8B-B14F-4D97-AF65-F5344CB8AC3E}">
        <p14:creationId xmlns:p14="http://schemas.microsoft.com/office/powerpoint/2010/main" val="735753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25</a:t>
            </a:fld>
            <a:endParaRPr lang="en-GB" dirty="0"/>
          </a:p>
        </p:txBody>
      </p:sp>
    </p:spTree>
    <p:extLst>
      <p:ext uri="{BB962C8B-B14F-4D97-AF65-F5344CB8AC3E}">
        <p14:creationId xmlns:p14="http://schemas.microsoft.com/office/powerpoint/2010/main" val="16151967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26</a:t>
            </a:fld>
            <a:endParaRPr lang="en-GB" dirty="0"/>
          </a:p>
        </p:txBody>
      </p:sp>
    </p:spTree>
    <p:extLst>
      <p:ext uri="{BB962C8B-B14F-4D97-AF65-F5344CB8AC3E}">
        <p14:creationId xmlns:p14="http://schemas.microsoft.com/office/powerpoint/2010/main" val="8384033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27</a:t>
            </a:fld>
            <a:endParaRPr lang="en-GB" dirty="0"/>
          </a:p>
        </p:txBody>
      </p:sp>
    </p:spTree>
    <p:extLst>
      <p:ext uri="{BB962C8B-B14F-4D97-AF65-F5344CB8AC3E}">
        <p14:creationId xmlns:p14="http://schemas.microsoft.com/office/powerpoint/2010/main" val="10709333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Proactive and Disruptive Changes:</a:t>
            </a:r>
          </a:p>
          <a:p>
            <a:pPr algn="l">
              <a:buFont typeface="Arial" panose="020B0604020202020204" pitchFamily="34" charset="0"/>
              <a:buChar char="•"/>
            </a:pPr>
            <a:r>
              <a:rPr lang="en-GB" b="0" i="0" dirty="0">
                <a:effectLst/>
                <a:latin typeface="__fkGroteskNeue_598ab8"/>
              </a:rPr>
              <a:t>Netflix has made major changes to its business model over time, including introducing the subscription model for DVD rentals in 1999 and launching online streaming in 2007.</a:t>
            </a:r>
          </a:p>
          <a:p>
            <a:pPr algn="l">
              <a:buFont typeface="Arial" panose="020B0604020202020204" pitchFamily="34" charset="0"/>
              <a:buChar char="•"/>
            </a:pPr>
            <a:r>
              <a:rPr lang="en-GB" b="0" i="0" dirty="0">
                <a:effectLst/>
                <a:latin typeface="__fkGroteskNeue_598ab8"/>
              </a:rPr>
              <a:t>These changes were often disruptive and ahead of market trends.</a:t>
            </a:r>
          </a:p>
          <a:p>
            <a:pPr algn="l">
              <a:buFont typeface="+mj-lt"/>
              <a:buAutoNum type="arabicPeriod" startAt="2"/>
            </a:pPr>
            <a:r>
              <a:rPr lang="en-GB" b="0" i="0" dirty="0">
                <a:effectLst/>
                <a:latin typeface="__fkGroteskNeue_598ab8"/>
              </a:rPr>
              <a:t>Data-Driven Decision Making:</a:t>
            </a:r>
          </a:p>
          <a:p>
            <a:pPr algn="l">
              <a:buFont typeface="Arial" panose="020B0604020202020204" pitchFamily="34" charset="0"/>
              <a:buChar char="•"/>
            </a:pPr>
            <a:r>
              <a:rPr lang="en-GB" b="0" i="0" dirty="0">
                <a:effectLst/>
                <a:latin typeface="__fkGroteskNeue_598ab8"/>
              </a:rPr>
              <a:t>Netflix uses extensive data analysis to inform changes, from content creation to user recommendations.</a:t>
            </a:r>
          </a:p>
          <a:p>
            <a:pPr algn="l">
              <a:buFont typeface="Arial" panose="020B0604020202020204" pitchFamily="34" charset="0"/>
              <a:buChar char="•"/>
            </a:pPr>
            <a:r>
              <a:rPr lang="en-GB" b="0" i="0" dirty="0">
                <a:effectLst/>
                <a:latin typeface="__fkGroteskNeue_598ab8"/>
              </a:rPr>
              <a:t>They collect and analyse user behaviour data to drive business decisions.</a:t>
            </a:r>
          </a:p>
          <a:p>
            <a:pPr algn="l">
              <a:buFont typeface="+mj-lt"/>
              <a:buAutoNum type="arabicPeriod" startAt="3"/>
            </a:pPr>
            <a:r>
              <a:rPr lang="en-GB" b="0" i="0" dirty="0">
                <a:effectLst/>
                <a:latin typeface="__fkGroteskNeue_598ab8"/>
              </a:rPr>
              <a:t>Organisational Culture:</a:t>
            </a:r>
          </a:p>
          <a:p>
            <a:pPr algn="l">
              <a:buFont typeface="Arial" panose="020B0604020202020204" pitchFamily="34" charset="0"/>
              <a:buChar char="•"/>
            </a:pPr>
            <a:r>
              <a:rPr lang="en-GB" b="0" i="0" dirty="0">
                <a:effectLst/>
                <a:latin typeface="__fkGroteskNeue_598ab8"/>
              </a:rPr>
              <a:t>Netflix has a unique organisational culture that supports change and innovation.</a:t>
            </a:r>
          </a:p>
          <a:p>
            <a:pPr algn="l">
              <a:buFont typeface="Arial" panose="020B0604020202020204" pitchFamily="34" charset="0"/>
              <a:buChar char="•"/>
            </a:pPr>
            <a:r>
              <a:rPr lang="en-GB" b="0" i="0" dirty="0">
                <a:effectLst/>
                <a:latin typeface="__fkGroteskNeue_598ab8"/>
              </a:rPr>
              <a:t>Key aspects include: Flat, decentralised structure</a:t>
            </a:r>
          </a:p>
          <a:p>
            <a:pPr algn="l">
              <a:buFont typeface="Arial" panose="020B0604020202020204" pitchFamily="34" charset="0"/>
              <a:buChar char="•"/>
            </a:pPr>
            <a:r>
              <a:rPr lang="en-GB" b="0" i="0" dirty="0">
                <a:effectLst/>
                <a:latin typeface="__fkGroteskNeue_598ab8"/>
              </a:rPr>
              <a:t>Focus on hiring top talent</a:t>
            </a:r>
          </a:p>
          <a:p>
            <a:pPr algn="l">
              <a:buFont typeface="Arial" panose="020B0604020202020204" pitchFamily="34" charset="0"/>
              <a:buChar char="•"/>
            </a:pPr>
            <a:r>
              <a:rPr lang="en-GB" b="0" i="0" dirty="0">
                <a:effectLst/>
                <a:latin typeface="__fkGroteskNeue_598ab8"/>
              </a:rPr>
              <a:t>Emphasis on employee freedom and responsibility</a:t>
            </a:r>
          </a:p>
          <a:p>
            <a:pPr algn="l">
              <a:buFont typeface="Arial" panose="020B0604020202020204" pitchFamily="34" charset="0"/>
              <a:buChar char="•"/>
            </a:pPr>
            <a:r>
              <a:rPr lang="en-GB" b="0" i="0" dirty="0">
                <a:effectLst/>
                <a:latin typeface="__fkGroteskNeue_598ab8"/>
              </a:rPr>
              <a:t>Open and honest communication</a:t>
            </a:r>
          </a:p>
          <a:p>
            <a:pPr algn="l">
              <a:buFont typeface="+mj-lt"/>
              <a:buAutoNum type="arabicPeriod" startAt="4"/>
            </a:pPr>
            <a:r>
              <a:rPr lang="en-GB" b="0" i="0" dirty="0">
                <a:effectLst/>
                <a:latin typeface="__fkGroteskNeue_598ab8"/>
              </a:rPr>
              <a:t>Adaptability:</a:t>
            </a:r>
          </a:p>
          <a:p>
            <a:pPr algn="l">
              <a:buFont typeface="Arial" panose="020B0604020202020204" pitchFamily="34" charset="0"/>
              <a:buChar char="•"/>
            </a:pPr>
            <a:r>
              <a:rPr lang="en-GB" b="0" i="0" dirty="0">
                <a:effectLst/>
                <a:latin typeface="__fkGroteskNeue_598ab8"/>
              </a:rPr>
              <a:t>The company has shown the ability to adapt to external forces like technological changes and shifting consumer preferences.</a:t>
            </a:r>
          </a:p>
          <a:p>
            <a:pPr algn="l">
              <a:buFont typeface="Arial" panose="020B0604020202020204" pitchFamily="34" charset="0"/>
              <a:buChar char="•"/>
            </a:pPr>
            <a:r>
              <a:rPr lang="en-GB" b="0" i="0" dirty="0">
                <a:effectLst/>
                <a:latin typeface="__fkGroteskNeue_598ab8"/>
              </a:rPr>
              <a:t>They have pivoted their business model multiple times in response to market conditions.</a:t>
            </a:r>
          </a:p>
          <a:p>
            <a:pPr algn="l">
              <a:buFont typeface="+mj-lt"/>
              <a:buAutoNum type="arabicPeriod" startAt="5"/>
            </a:pPr>
            <a:r>
              <a:rPr lang="en-GB" b="0" i="0" dirty="0">
                <a:effectLst/>
                <a:latin typeface="__fkGroteskNeue_598ab8"/>
              </a:rPr>
              <a:t>Risk-Taking:</a:t>
            </a:r>
          </a:p>
          <a:p>
            <a:pPr algn="l">
              <a:buFont typeface="Arial" panose="020B0604020202020204" pitchFamily="34" charset="0"/>
              <a:buChar char="•"/>
            </a:pPr>
            <a:r>
              <a:rPr lang="en-GB" b="0" i="0" dirty="0">
                <a:effectLst/>
                <a:latin typeface="__fkGroteskNeue_598ab8"/>
              </a:rPr>
              <a:t>Netflix is willing to take calculated risks, such as investing heavily in original content production.</a:t>
            </a:r>
          </a:p>
          <a:p>
            <a:pPr algn="l">
              <a:buFont typeface="+mj-lt"/>
              <a:buAutoNum type="arabicPeriod" startAt="6"/>
            </a:pPr>
            <a:r>
              <a:rPr lang="en-GB" b="0" i="0" dirty="0">
                <a:effectLst/>
                <a:latin typeface="__fkGroteskNeue_598ab8"/>
              </a:rPr>
              <a:t>Customer-Centric Approach:</a:t>
            </a:r>
          </a:p>
          <a:p>
            <a:pPr algn="l">
              <a:buFont typeface="Arial" panose="020B0604020202020204" pitchFamily="34" charset="0"/>
              <a:buChar char="•"/>
            </a:pPr>
            <a:r>
              <a:rPr lang="en-GB" b="0" i="0" dirty="0">
                <a:effectLst/>
                <a:latin typeface="__fkGroteskNeue_598ab8"/>
              </a:rPr>
              <a:t>Many changes are driven by evolving customer needs and expectations.</a:t>
            </a:r>
          </a:p>
          <a:p>
            <a:pPr algn="l">
              <a:buFont typeface="Arial" panose="020B0604020202020204" pitchFamily="34" charset="0"/>
              <a:buChar char="•"/>
            </a:pPr>
            <a:r>
              <a:rPr lang="en-GB" b="0" i="0" dirty="0">
                <a:effectLst/>
                <a:latin typeface="__fkGroteskNeue_598ab8"/>
              </a:rPr>
              <a:t>They use data to understand and anticipate customer preferences.</a:t>
            </a:r>
          </a:p>
          <a:p>
            <a:pPr algn="l">
              <a:buFont typeface="+mj-lt"/>
              <a:buAutoNum type="arabicPeriod" startAt="7"/>
            </a:pPr>
            <a:r>
              <a:rPr lang="en-GB" b="0" i="0" dirty="0">
                <a:effectLst/>
                <a:latin typeface="__fkGroteskNeue_598ab8"/>
              </a:rPr>
              <a:t>Continuous Innovation:</a:t>
            </a:r>
          </a:p>
          <a:p>
            <a:pPr algn="l">
              <a:buFont typeface="Arial" panose="020B0604020202020204" pitchFamily="34" charset="0"/>
              <a:buChar char="•"/>
            </a:pPr>
            <a:r>
              <a:rPr lang="en-GB" b="0" i="0" dirty="0">
                <a:effectLst/>
                <a:latin typeface="__fkGroteskNeue_598ab8"/>
              </a:rPr>
              <a:t>Netflix maintains a culture of continuous improvement and innovation.</a:t>
            </a:r>
          </a:p>
          <a:p>
            <a:pPr algn="l">
              <a:buFont typeface="Arial" panose="020B0604020202020204" pitchFamily="34" charset="0"/>
              <a:buChar char="•"/>
            </a:pPr>
            <a:r>
              <a:rPr lang="en-GB" b="0" i="0" dirty="0">
                <a:effectLst/>
                <a:latin typeface="__fkGroteskNeue_598ab8"/>
              </a:rPr>
              <a:t>They're not afraid to abandon old models when new opportunities arise.</a:t>
            </a:r>
          </a:p>
          <a:p>
            <a:pPr algn="l">
              <a:buFont typeface="+mj-lt"/>
              <a:buAutoNum type="arabicPeriod" startAt="8"/>
            </a:pPr>
            <a:r>
              <a:rPr lang="en-GB" b="0" i="0" dirty="0">
                <a:effectLst/>
                <a:latin typeface="__fkGroteskNeue_598ab8"/>
              </a:rPr>
              <a:t>Change Management Process:</a:t>
            </a:r>
          </a:p>
          <a:p>
            <a:pPr algn="l">
              <a:buFont typeface="Arial" panose="020B0604020202020204" pitchFamily="34" charset="0"/>
              <a:buChar char="•"/>
            </a:pPr>
            <a:r>
              <a:rPr lang="en-GB" b="0" i="0" dirty="0">
                <a:effectLst/>
                <a:latin typeface="__fkGroteskNeue_598ab8"/>
              </a:rPr>
              <a:t>Netflix has a dedicated team responsible for managing change.</a:t>
            </a:r>
          </a:p>
          <a:p>
            <a:pPr algn="l">
              <a:buFont typeface="Arial" panose="020B0604020202020204" pitchFamily="34" charset="0"/>
              <a:buChar char="•"/>
            </a:pPr>
            <a:r>
              <a:rPr lang="en-GB" b="0" i="0" dirty="0">
                <a:effectLst/>
                <a:latin typeface="__fkGroteskNeue_598ab8"/>
              </a:rPr>
              <a:t>They assess risks before implementing changes and conduct post-change reviews.</a:t>
            </a:r>
          </a:p>
          <a:p>
            <a:pPr algn="l">
              <a:buFont typeface="+mj-lt"/>
              <a:buAutoNum type="arabicPeriod" startAt="9"/>
            </a:pPr>
            <a:r>
              <a:rPr lang="en-GB" b="0" i="0" dirty="0">
                <a:effectLst/>
                <a:latin typeface="__fkGroteskNeue_598ab8"/>
              </a:rPr>
              <a:t>Learning from Mistakes:</a:t>
            </a:r>
          </a:p>
          <a:p>
            <a:pPr algn="l">
              <a:buFont typeface="Arial" panose="020B0604020202020204" pitchFamily="34" charset="0"/>
              <a:buChar char="•"/>
            </a:pPr>
            <a:r>
              <a:rPr lang="en-GB" b="0" i="0" dirty="0">
                <a:effectLst/>
                <a:latin typeface="__fkGroteskNeue_598ab8"/>
              </a:rPr>
              <a:t>The company has shown the ability to learn from unsuccessful changes, such as the 2011 pricing model change that initially upset customers.</a:t>
            </a:r>
          </a:p>
          <a:p>
            <a:pPr algn="l">
              <a:buFont typeface="+mj-lt"/>
              <a:buAutoNum type="arabicPeriod" startAt="10"/>
            </a:pPr>
            <a:r>
              <a:rPr lang="en-GB" b="0" i="0" dirty="0">
                <a:effectLst/>
                <a:latin typeface="__fkGroteskNeue_598ab8"/>
              </a:rPr>
              <a:t>Blue Ocean Strategy:</a:t>
            </a:r>
          </a:p>
          <a:p>
            <a:pPr algn="l">
              <a:buFont typeface="Arial" panose="020B0604020202020204" pitchFamily="34" charset="0"/>
              <a:buChar char="•"/>
            </a:pPr>
            <a:r>
              <a:rPr lang="en-GB" b="0" i="0" dirty="0">
                <a:effectLst/>
                <a:latin typeface="__fkGroteskNeue_598ab8"/>
              </a:rPr>
              <a:t>Netflix has used the 'blue ocean strategy' to innovate, creating new market spaces rather than competing in existing ones.</a:t>
            </a:r>
          </a:p>
          <a:p>
            <a:r>
              <a:rPr lang="en-GB" b="0" i="0" dirty="0">
                <a:effectLst/>
                <a:latin typeface="__fkGroteskNeue_598ab8"/>
              </a:rPr>
              <a:t>Overall, Netflix's approach to change is characterised by a willingness to take risks, a strong data-driven culture, and an organisational structure that supports rapid adaptation and innovation.</a:t>
            </a: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28</a:t>
            </a:fld>
            <a:endParaRPr lang="en-GB" dirty="0"/>
          </a:p>
        </p:txBody>
      </p:sp>
    </p:spTree>
    <p:extLst>
      <p:ext uri="{BB962C8B-B14F-4D97-AF65-F5344CB8AC3E}">
        <p14:creationId xmlns:p14="http://schemas.microsoft.com/office/powerpoint/2010/main" val="14836285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dirty="0">
                <a:effectLst/>
                <a:latin typeface="var(--font-fk-grotesk-neue)"/>
              </a:rPr>
              <a:t>Strategic Transformation:</a:t>
            </a:r>
          </a:p>
          <a:p>
            <a:pPr>
              <a:buFont typeface="Arial" panose="020B0604020202020204" pitchFamily="34" charset="0"/>
              <a:buChar char="•"/>
            </a:pPr>
            <a:r>
              <a:rPr lang="en-GB" dirty="0">
                <a:effectLst/>
                <a:latin typeface="var(--font-fk-grotesk-neue)"/>
              </a:rPr>
              <a:t>In the early 2000s, LEGO underwent a significant transformation due to declining sales and profitability.</a:t>
            </a:r>
          </a:p>
          <a:p>
            <a:pPr>
              <a:buFont typeface="Arial" panose="020B0604020202020204" pitchFamily="34" charset="0"/>
              <a:buChar char="•"/>
            </a:pPr>
            <a:r>
              <a:rPr lang="en-GB" dirty="0">
                <a:effectLst/>
                <a:latin typeface="var(--font-fk-grotesk-neue)"/>
              </a:rPr>
              <a:t>They implemented changes to their business model, manufacturing process, and organizational structure.</a:t>
            </a:r>
          </a:p>
          <a:p>
            <a:pPr>
              <a:buFont typeface="+mj-lt"/>
              <a:buAutoNum type="arabicPeriod" startAt="2"/>
            </a:pPr>
            <a:r>
              <a:rPr lang="en-GB" dirty="0">
                <a:effectLst/>
                <a:latin typeface="var(--font-fk-grotesk-neue)"/>
              </a:rPr>
              <a:t>Key Changes:</a:t>
            </a:r>
          </a:p>
          <a:p>
            <a:pPr>
              <a:buFont typeface="Arial" panose="020B0604020202020204" pitchFamily="34" charset="0"/>
              <a:buChar char="•"/>
            </a:pPr>
            <a:r>
              <a:rPr lang="en-GB" dirty="0">
                <a:effectLst/>
                <a:latin typeface="var(--font-fk-grotesk-neue)"/>
              </a:rPr>
              <a:t>Simplified product lines</a:t>
            </a:r>
          </a:p>
          <a:p>
            <a:pPr>
              <a:buFont typeface="Arial" panose="020B0604020202020204" pitchFamily="34" charset="0"/>
              <a:buChar char="•"/>
            </a:pPr>
            <a:r>
              <a:rPr lang="en-GB" dirty="0">
                <a:effectLst/>
                <a:latin typeface="var(--font-fk-grotesk-neue)"/>
              </a:rPr>
              <a:t>Introduced agile manufacturing processes</a:t>
            </a:r>
          </a:p>
          <a:p>
            <a:pPr>
              <a:buFont typeface="Arial" panose="020B0604020202020204" pitchFamily="34" charset="0"/>
              <a:buChar char="•"/>
            </a:pPr>
            <a:r>
              <a:rPr lang="en-GB" dirty="0">
                <a:effectLst/>
                <a:latin typeface="var(--font-fk-grotesk-neue)"/>
              </a:rPr>
              <a:t>Implemented a more collaborative organizational structure</a:t>
            </a:r>
          </a:p>
          <a:p>
            <a:pPr>
              <a:buFont typeface="Arial" panose="020B0604020202020204" pitchFamily="34" charset="0"/>
              <a:buChar char="•"/>
            </a:pPr>
            <a:r>
              <a:rPr lang="en-GB" dirty="0">
                <a:effectLst/>
                <a:latin typeface="var(--font-fk-grotesk-neue)"/>
              </a:rPr>
              <a:t>Adopted a customer-centric approach</a:t>
            </a:r>
          </a:p>
          <a:p>
            <a:pPr>
              <a:buFont typeface="Arial" panose="020B0604020202020204" pitchFamily="34" charset="0"/>
              <a:buChar char="•"/>
            </a:pPr>
            <a:r>
              <a:rPr lang="en-GB" dirty="0">
                <a:effectLst/>
                <a:latin typeface="var(--font-fk-grotesk-neue)"/>
              </a:rPr>
              <a:t>Expanded the brand beyond traditional building sets</a:t>
            </a:r>
          </a:p>
          <a:p>
            <a:pPr>
              <a:buFont typeface="+mj-lt"/>
              <a:buAutoNum type="arabicPeriod" startAt="3"/>
            </a:pPr>
            <a:r>
              <a:rPr lang="en-GB" dirty="0">
                <a:effectLst/>
                <a:latin typeface="var(--font-fk-grotesk-neue)"/>
              </a:rPr>
              <a:t>Change Management Strategy:</a:t>
            </a:r>
          </a:p>
          <a:p>
            <a:pPr>
              <a:buFont typeface="Arial" panose="020B0604020202020204" pitchFamily="34" charset="0"/>
              <a:buChar char="•"/>
            </a:pPr>
            <a:r>
              <a:rPr lang="en-GB" dirty="0">
                <a:effectLst/>
                <a:latin typeface="var(--font-fk-grotesk-neue)"/>
              </a:rPr>
              <a:t>Focused on collaboration, communication, and innovation</a:t>
            </a:r>
          </a:p>
          <a:p>
            <a:pPr>
              <a:buFont typeface="Arial" panose="020B0604020202020204" pitchFamily="34" charset="0"/>
              <a:buChar char="•"/>
            </a:pPr>
            <a:r>
              <a:rPr lang="en-GB" dirty="0">
                <a:effectLst/>
                <a:latin typeface="var(--font-fk-grotesk-neue)"/>
              </a:rPr>
              <a:t>Used data-driven decision making</a:t>
            </a:r>
          </a:p>
          <a:p>
            <a:pPr>
              <a:buFont typeface="Arial" panose="020B0604020202020204" pitchFamily="34" charset="0"/>
              <a:buChar char="•"/>
            </a:pPr>
            <a:r>
              <a:rPr lang="en-GB" dirty="0">
                <a:effectLst/>
                <a:latin typeface="var(--font-fk-grotesk-neue)"/>
              </a:rPr>
              <a:t>Emphasised employee empowerment and reducing hierarchy</a:t>
            </a:r>
          </a:p>
          <a:p>
            <a:pPr>
              <a:buFont typeface="+mj-lt"/>
              <a:buAutoNum type="arabicPeriod" startAt="4"/>
            </a:pPr>
            <a:r>
              <a:rPr lang="en-GB" dirty="0">
                <a:effectLst/>
                <a:latin typeface="var(--font-fk-grotesk-neue)"/>
              </a:rPr>
              <a:t>Leadership Model:</a:t>
            </a:r>
          </a:p>
          <a:p>
            <a:pPr>
              <a:buFont typeface="Arial" panose="020B0604020202020204" pitchFamily="34" charset="0"/>
              <a:buChar char="•"/>
            </a:pPr>
            <a:r>
              <a:rPr lang="en-GB" dirty="0">
                <a:effectLst/>
                <a:latin typeface="var(--font-fk-grotesk-neue)"/>
              </a:rPr>
              <a:t>Partnered with IMD to develop a new leadership model called "LEGO Way of Leading"</a:t>
            </a:r>
          </a:p>
          <a:p>
            <a:pPr>
              <a:buFont typeface="Arial" panose="020B0604020202020204" pitchFamily="34" charset="0"/>
              <a:buChar char="•"/>
            </a:pPr>
            <a:r>
              <a:rPr lang="en-GB" dirty="0">
                <a:effectLst/>
                <a:latin typeface="var(--font-fk-grotesk-neue)"/>
              </a:rPr>
              <a:t>Created a cross-functional working group to define the leadership model</a:t>
            </a:r>
          </a:p>
          <a:p>
            <a:pPr>
              <a:buFont typeface="Arial" panose="020B0604020202020204" pitchFamily="34" charset="0"/>
              <a:buChar char="•"/>
            </a:pPr>
            <a:r>
              <a:rPr lang="en-GB" dirty="0">
                <a:effectLst/>
                <a:latin typeface="var(--font-fk-grotesk-neue)"/>
              </a:rPr>
              <a:t>Scaled up the new model through leadership development programs</a:t>
            </a:r>
          </a:p>
          <a:p>
            <a:pPr>
              <a:buFont typeface="+mj-lt"/>
              <a:buAutoNum type="arabicPeriod" startAt="5"/>
            </a:pPr>
            <a:r>
              <a:rPr lang="en-GB" dirty="0">
                <a:effectLst/>
                <a:latin typeface="var(--font-fk-grotesk-neue)"/>
              </a:rPr>
              <a:t>Outcomes:</a:t>
            </a:r>
          </a:p>
          <a:p>
            <a:pPr>
              <a:buFont typeface="Arial" panose="020B0604020202020204" pitchFamily="34" charset="0"/>
              <a:buChar char="•"/>
            </a:pPr>
            <a:r>
              <a:rPr lang="en-GB" dirty="0">
                <a:effectLst/>
                <a:latin typeface="var(--font-fk-grotesk-neue)"/>
              </a:rPr>
              <a:t>Significant increase in revenue and profitability</a:t>
            </a:r>
          </a:p>
          <a:p>
            <a:pPr>
              <a:buFont typeface="Arial" panose="020B0604020202020204" pitchFamily="34" charset="0"/>
              <a:buChar char="•"/>
            </a:pPr>
            <a:r>
              <a:rPr lang="en-GB" dirty="0">
                <a:effectLst/>
                <a:latin typeface="var(--font-fk-grotesk-neue)"/>
              </a:rPr>
              <a:t>Improved market share</a:t>
            </a:r>
          </a:p>
          <a:p>
            <a:pPr>
              <a:buFont typeface="Arial" panose="020B0604020202020204" pitchFamily="34" charset="0"/>
              <a:buChar char="•"/>
            </a:pPr>
            <a:r>
              <a:rPr lang="en-GB" dirty="0">
                <a:effectLst/>
                <a:latin typeface="var(--font-fk-grotesk-neue)"/>
              </a:rPr>
              <a:t>Stronger brand identity</a:t>
            </a:r>
          </a:p>
          <a:p>
            <a:pPr>
              <a:buFont typeface="+mj-lt"/>
              <a:buAutoNum type="arabicPeriod" startAt="6"/>
            </a:pPr>
            <a:r>
              <a:rPr lang="en-GB" dirty="0">
                <a:effectLst/>
                <a:latin typeface="var(--font-fk-grotesk-neue)"/>
              </a:rPr>
              <a:t>Ongoing Change Initiatives:</a:t>
            </a:r>
          </a:p>
          <a:p>
            <a:pPr>
              <a:buFont typeface="Arial" panose="020B0604020202020204" pitchFamily="34" charset="0"/>
              <a:buChar char="•"/>
            </a:pPr>
            <a:r>
              <a:rPr lang="en-GB" dirty="0">
                <a:effectLst/>
                <a:latin typeface="var(--font-fk-grotesk-neue)"/>
              </a:rPr>
              <a:t>"Build the Change" program encourages children to develop creative solutions to sustainability issues</a:t>
            </a:r>
          </a:p>
          <a:p>
            <a:pPr>
              <a:buFont typeface="Arial" panose="020B0604020202020204" pitchFamily="34" charset="0"/>
              <a:buChar char="•"/>
            </a:pPr>
            <a:r>
              <a:rPr lang="en-GB" dirty="0">
                <a:effectLst/>
                <a:latin typeface="var(--font-fk-grotesk-neue)"/>
              </a:rPr>
              <a:t>Focuses on empowering children and giving them a voice in climate change discussions</a:t>
            </a:r>
          </a:p>
          <a:p>
            <a:pPr>
              <a:buFont typeface="+mj-lt"/>
              <a:buAutoNum type="arabicPeriod" startAt="7"/>
            </a:pPr>
            <a:r>
              <a:rPr lang="en-GB" dirty="0">
                <a:effectLst/>
                <a:latin typeface="var(--font-fk-grotesk-neue)"/>
              </a:rPr>
              <a:t>Change Management Philosophy:</a:t>
            </a:r>
          </a:p>
          <a:p>
            <a:pPr>
              <a:buFont typeface="Arial" panose="020B0604020202020204" pitchFamily="34" charset="0"/>
              <a:buChar char="•"/>
            </a:pPr>
            <a:r>
              <a:rPr lang="en-GB" dirty="0">
                <a:effectLst/>
                <a:latin typeface="var(--font-fk-grotesk-neue)"/>
              </a:rPr>
              <a:t>Uses a LEGO brick analogy for managing multiple changes</a:t>
            </a:r>
          </a:p>
          <a:p>
            <a:pPr>
              <a:buFont typeface="Arial" panose="020B0604020202020204" pitchFamily="34" charset="0"/>
              <a:buChar char="•"/>
            </a:pPr>
            <a:r>
              <a:rPr lang="en-GB" dirty="0">
                <a:effectLst/>
                <a:latin typeface="var(--font-fk-grotesk-neue)"/>
              </a:rPr>
              <a:t>Emphasises flexibility, visualisation, and iterative adjustments in change implementation</a:t>
            </a:r>
          </a:p>
          <a:p>
            <a:pPr>
              <a:buFont typeface="Arial" panose="020B0604020202020204" pitchFamily="34" charset="0"/>
              <a:buChar char="•"/>
            </a:pPr>
            <a:r>
              <a:rPr lang="en-GB" dirty="0">
                <a:effectLst/>
                <a:latin typeface="var(--font-fk-grotesk-neue)"/>
              </a:rPr>
              <a:t>Considers how different change initiatives connect and impact each other</a:t>
            </a:r>
          </a:p>
          <a:p>
            <a:pPr>
              <a:buFont typeface="+mj-lt"/>
              <a:buAutoNum type="arabicPeriod" startAt="8"/>
            </a:pPr>
            <a:r>
              <a:rPr lang="en-GB" dirty="0">
                <a:effectLst/>
                <a:latin typeface="var(--font-fk-grotesk-neue)"/>
              </a:rPr>
              <a:t>Cultural Change:</a:t>
            </a:r>
          </a:p>
          <a:p>
            <a:pPr>
              <a:buFont typeface="Arial" panose="020B0604020202020204" pitchFamily="34" charset="0"/>
              <a:buChar char="•"/>
            </a:pPr>
            <a:r>
              <a:rPr lang="en-GB" dirty="0">
                <a:effectLst/>
                <a:latin typeface="var(--font-fk-grotesk-neue)"/>
              </a:rPr>
              <a:t>Recognises the importance of emotional readiness for change</a:t>
            </a:r>
          </a:p>
          <a:p>
            <a:pPr>
              <a:buFont typeface="Arial" panose="020B0604020202020204" pitchFamily="34" charset="0"/>
              <a:buChar char="•"/>
            </a:pPr>
            <a:r>
              <a:rPr lang="en-GB" dirty="0">
                <a:effectLst/>
                <a:latin typeface="var(--font-fk-grotesk-neue)"/>
              </a:rPr>
              <a:t>Focuses on creating enthusiasm and positive feelings about change among employees</a:t>
            </a:r>
          </a:p>
          <a:p>
            <a:r>
              <a:rPr lang="en-GB" dirty="0">
                <a:effectLst/>
                <a:latin typeface="var(--font-fk-grotesk-neue)"/>
              </a:rPr>
              <a:t>LEGO's approach to change demonstrates a commitment to strategic transformation, employee empowerment, and continuous innovation, while maintaining alignment with their core values and brand identity.</a:t>
            </a:r>
          </a:p>
          <a:p>
            <a:endParaRPr lang="en-GB" dirty="0">
              <a:effectLst/>
            </a:endParaRPr>
          </a:p>
          <a:p>
            <a:br>
              <a:rPr lang="en-GB" dirty="0">
                <a:effectLst/>
              </a:rPr>
            </a:b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29</a:t>
            </a:fld>
            <a:endParaRPr lang="en-GB" dirty="0"/>
          </a:p>
        </p:txBody>
      </p:sp>
    </p:spTree>
    <p:extLst>
      <p:ext uri="{BB962C8B-B14F-4D97-AF65-F5344CB8AC3E}">
        <p14:creationId xmlns:p14="http://schemas.microsoft.com/office/powerpoint/2010/main" val="2928478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dirty="0">
                <a:effectLst/>
                <a:latin typeface="var(--font-fk-grotesk-neue)"/>
              </a:rPr>
              <a:t>Strategic Transformation:</a:t>
            </a:r>
          </a:p>
          <a:p>
            <a:pPr>
              <a:buFont typeface="Arial" panose="020B0604020202020204" pitchFamily="34" charset="0"/>
              <a:buChar char="•"/>
            </a:pPr>
            <a:r>
              <a:rPr lang="en-GB" dirty="0">
                <a:effectLst/>
                <a:latin typeface="var(--font-fk-grotesk-neue)"/>
              </a:rPr>
              <a:t>In the late 2000s, Domino's underwent a significant transformation due to declining sales and reputation issues.</a:t>
            </a:r>
          </a:p>
          <a:p>
            <a:pPr>
              <a:buFont typeface="Arial" panose="020B0604020202020204" pitchFamily="34" charset="0"/>
              <a:buChar char="•"/>
            </a:pPr>
            <a:r>
              <a:rPr lang="en-GB" dirty="0">
                <a:effectLst/>
                <a:latin typeface="var(--font-fk-grotesk-neue)"/>
              </a:rPr>
              <a:t>They implemented major changes to their product, business model, and organisational culture.</a:t>
            </a:r>
          </a:p>
          <a:p>
            <a:pPr>
              <a:buFont typeface="+mj-lt"/>
              <a:buAutoNum type="arabicPeriod" startAt="2"/>
            </a:pPr>
            <a:r>
              <a:rPr lang="en-GB" dirty="0">
                <a:effectLst/>
                <a:latin typeface="var(--font-fk-grotesk-neue)"/>
              </a:rPr>
              <a:t>Brutally Honest Marketing Campaign:</a:t>
            </a:r>
          </a:p>
          <a:p>
            <a:pPr>
              <a:buFont typeface="Arial" panose="020B0604020202020204" pitchFamily="34" charset="0"/>
              <a:buChar char="•"/>
            </a:pPr>
            <a:r>
              <a:rPr lang="en-GB" dirty="0">
                <a:effectLst/>
                <a:latin typeface="var(--font-fk-grotesk-neue)"/>
              </a:rPr>
              <a:t>In 2009, Domino's launched a bold marketing campaign admitting to past mistakes and poor quality.</a:t>
            </a:r>
          </a:p>
          <a:p>
            <a:pPr>
              <a:buFont typeface="Arial" panose="020B0604020202020204" pitchFamily="34" charset="0"/>
              <a:buChar char="•"/>
            </a:pPr>
            <a:r>
              <a:rPr lang="en-GB" dirty="0">
                <a:effectLst/>
                <a:latin typeface="var(--font-fk-grotesk-neue)"/>
              </a:rPr>
              <a:t>They released a video called "Domino's Pizza Turnaround" showing employees reading harsh customer critiques.</a:t>
            </a:r>
          </a:p>
          <a:p>
            <a:pPr>
              <a:buFont typeface="Arial" panose="020B0604020202020204" pitchFamily="34" charset="0"/>
              <a:buChar char="•"/>
            </a:pPr>
            <a:r>
              <a:rPr lang="en-GB" dirty="0">
                <a:effectLst/>
                <a:latin typeface="var(--font-fk-grotesk-neue)"/>
              </a:rPr>
              <a:t>This demonstrated accountability and a commitment to change.</a:t>
            </a:r>
          </a:p>
          <a:p>
            <a:pPr>
              <a:buFont typeface="+mj-lt"/>
              <a:buAutoNum type="arabicPeriod" startAt="3"/>
            </a:pPr>
            <a:r>
              <a:rPr lang="en-GB" dirty="0">
                <a:effectLst/>
                <a:latin typeface="var(--font-fk-grotesk-neue)"/>
              </a:rPr>
              <a:t>Product Overhaul:</a:t>
            </a:r>
          </a:p>
          <a:p>
            <a:pPr>
              <a:buFont typeface="Arial" panose="020B0604020202020204" pitchFamily="34" charset="0"/>
              <a:buChar char="•"/>
            </a:pPr>
            <a:r>
              <a:rPr lang="en-GB" dirty="0">
                <a:effectLst/>
                <a:latin typeface="var(--font-fk-grotesk-neue)"/>
              </a:rPr>
              <a:t>Domino's completely revamped their pizza recipe, including new sauce, cheese, and crust.</a:t>
            </a:r>
          </a:p>
          <a:p>
            <a:pPr>
              <a:buFont typeface="Arial" panose="020B0604020202020204" pitchFamily="34" charset="0"/>
              <a:buChar char="•"/>
            </a:pPr>
            <a:r>
              <a:rPr lang="en-GB" dirty="0">
                <a:effectLst/>
                <a:latin typeface="var(--font-fk-grotesk-neue)"/>
              </a:rPr>
              <a:t>This was a radical change, addressing the main customer complaints about taste and quality.</a:t>
            </a:r>
          </a:p>
          <a:p>
            <a:pPr>
              <a:buFont typeface="+mj-lt"/>
              <a:buAutoNum type="arabicPeriod" startAt="4"/>
            </a:pPr>
            <a:r>
              <a:rPr lang="en-GB" dirty="0">
                <a:effectLst/>
                <a:latin typeface="var(--font-fk-grotesk-neue)"/>
              </a:rPr>
              <a:t>Focus on Employee Engagement:</a:t>
            </a:r>
          </a:p>
          <a:p>
            <a:pPr>
              <a:buFont typeface="Arial" panose="020B0604020202020204" pitchFamily="34" charset="0"/>
              <a:buChar char="•"/>
            </a:pPr>
            <a:r>
              <a:rPr lang="en-GB" dirty="0">
                <a:effectLst/>
                <a:latin typeface="var(--font-fk-grotesk-neue)"/>
              </a:rPr>
              <a:t>Leadership engaged directly with employees to understand issues and gather feedback.</a:t>
            </a:r>
          </a:p>
          <a:p>
            <a:pPr>
              <a:buFont typeface="Arial" panose="020B0604020202020204" pitchFamily="34" charset="0"/>
              <a:buChar char="•"/>
            </a:pPr>
            <a:r>
              <a:rPr lang="en-GB" dirty="0">
                <a:effectLst/>
                <a:latin typeface="var(--font-fk-grotesk-neue)"/>
              </a:rPr>
              <a:t>Implemented changes like relaxed dress codes, new training programs, and improved recruiting.</a:t>
            </a:r>
          </a:p>
          <a:p>
            <a:pPr>
              <a:buFont typeface="Arial" panose="020B0604020202020204" pitchFamily="34" charset="0"/>
              <a:buChar char="•"/>
            </a:pPr>
            <a:r>
              <a:rPr lang="en-GB" dirty="0">
                <a:effectLst/>
                <a:latin typeface="var(--font-fk-grotesk-neue)"/>
              </a:rPr>
              <a:t>Aimed to reduce high turnover rates and improve workplace satisfaction.</a:t>
            </a:r>
          </a:p>
          <a:p>
            <a:pPr>
              <a:buFont typeface="+mj-lt"/>
              <a:buAutoNum type="arabicPeriod" startAt="5"/>
            </a:pPr>
            <a:r>
              <a:rPr lang="en-GB" dirty="0">
                <a:effectLst/>
                <a:latin typeface="var(--font-fk-grotesk-neue)"/>
              </a:rPr>
              <a:t>Embracing Technology:</a:t>
            </a:r>
          </a:p>
          <a:p>
            <a:pPr>
              <a:buFont typeface="Arial" panose="020B0604020202020204" pitchFamily="34" charset="0"/>
              <a:buChar char="•"/>
            </a:pPr>
            <a:r>
              <a:rPr lang="en-GB" dirty="0">
                <a:effectLst/>
                <a:latin typeface="var(--font-fk-grotesk-neue)"/>
              </a:rPr>
              <a:t>Invested heavily in online ordering and digital platforms.</a:t>
            </a:r>
          </a:p>
          <a:p>
            <a:pPr>
              <a:buFont typeface="Arial" panose="020B0604020202020204" pitchFamily="34" charset="0"/>
              <a:buChar char="•"/>
            </a:pPr>
            <a:r>
              <a:rPr lang="en-GB" dirty="0">
                <a:effectLst/>
                <a:latin typeface="var(--font-fk-grotesk-neue)"/>
              </a:rPr>
              <a:t>Continued to innovate with initiatives like drone and robot delivery testing.</a:t>
            </a:r>
          </a:p>
          <a:p>
            <a:pPr>
              <a:buFont typeface="+mj-lt"/>
              <a:buAutoNum type="arabicPeriod" startAt="6"/>
            </a:pPr>
            <a:r>
              <a:rPr lang="en-GB" dirty="0">
                <a:effectLst/>
                <a:latin typeface="var(--font-fk-grotesk-neue)"/>
              </a:rPr>
              <a:t>Data-Driven Decision Making:</a:t>
            </a:r>
          </a:p>
          <a:p>
            <a:pPr>
              <a:buFont typeface="Arial" panose="020B0604020202020204" pitchFamily="34" charset="0"/>
              <a:buChar char="•"/>
            </a:pPr>
            <a:r>
              <a:rPr lang="en-GB" dirty="0">
                <a:effectLst/>
                <a:latin typeface="var(--font-fk-grotesk-neue)"/>
              </a:rPr>
              <a:t>Used customer data and market research to inform changes and develop loyalty programs.</a:t>
            </a:r>
          </a:p>
          <a:p>
            <a:pPr>
              <a:buFont typeface="+mj-lt"/>
              <a:buAutoNum type="arabicPeriod" startAt="7"/>
            </a:pPr>
            <a:r>
              <a:rPr lang="en-GB" dirty="0">
                <a:effectLst/>
                <a:latin typeface="var(--font-fk-grotesk-neue)"/>
              </a:rPr>
              <a:t>Leadership and Communication:</a:t>
            </a:r>
          </a:p>
          <a:p>
            <a:pPr>
              <a:buFont typeface="Arial" panose="020B0604020202020204" pitchFamily="34" charset="0"/>
              <a:buChar char="•"/>
            </a:pPr>
            <a:r>
              <a:rPr lang="en-GB" dirty="0">
                <a:effectLst/>
                <a:latin typeface="var(--font-fk-grotesk-neue)"/>
              </a:rPr>
              <a:t>Strong leadership from CEOs like David Brandon and Patrick Doyle drove the change initiatives.</a:t>
            </a:r>
          </a:p>
          <a:p>
            <a:pPr>
              <a:buFont typeface="Arial" panose="020B0604020202020204" pitchFamily="34" charset="0"/>
              <a:buChar char="•"/>
            </a:pPr>
            <a:r>
              <a:rPr lang="en-GB" dirty="0">
                <a:effectLst/>
                <a:latin typeface="var(--font-fk-grotesk-neue)"/>
              </a:rPr>
              <a:t>Emphasised open communication with both employees and customers.</a:t>
            </a:r>
          </a:p>
          <a:p>
            <a:pPr>
              <a:buFont typeface="+mj-lt"/>
              <a:buAutoNum type="arabicPeriod" startAt="8"/>
            </a:pPr>
            <a:r>
              <a:rPr lang="en-GB" dirty="0">
                <a:effectLst/>
                <a:latin typeface="var(--font-fk-grotesk-neue)"/>
              </a:rPr>
              <a:t>Long-Term Commitment to Change:</a:t>
            </a:r>
          </a:p>
          <a:p>
            <a:pPr>
              <a:buFont typeface="Arial" panose="020B0604020202020204" pitchFamily="34" charset="0"/>
              <a:buChar char="•"/>
            </a:pPr>
            <a:r>
              <a:rPr lang="en-GB" dirty="0">
                <a:effectLst/>
                <a:latin typeface="var(--font-fk-grotesk-neue)"/>
              </a:rPr>
              <a:t>Viewed change as an ongoing process rather than a one-time event.</a:t>
            </a:r>
          </a:p>
          <a:p>
            <a:pPr>
              <a:buFont typeface="Arial" panose="020B0604020202020204" pitchFamily="34" charset="0"/>
              <a:buChar char="•"/>
            </a:pPr>
            <a:r>
              <a:rPr lang="en-GB" dirty="0">
                <a:effectLst/>
                <a:latin typeface="var(--font-fk-grotesk-neue)"/>
              </a:rPr>
              <a:t>Continued to evolve and adapt their business model over time.</a:t>
            </a:r>
          </a:p>
          <a:p>
            <a:pPr>
              <a:buFont typeface="+mj-lt"/>
              <a:buAutoNum type="arabicPeriod" startAt="9"/>
            </a:pPr>
            <a:r>
              <a:rPr lang="en-GB" dirty="0">
                <a:effectLst/>
                <a:latin typeface="var(--font-fk-grotesk-neue)"/>
              </a:rPr>
              <a:t>Results:</a:t>
            </a:r>
          </a:p>
          <a:p>
            <a:pPr>
              <a:buFont typeface="Arial" panose="020B0604020202020204" pitchFamily="34" charset="0"/>
              <a:buChar char="•"/>
            </a:pPr>
            <a:r>
              <a:rPr lang="en-GB" dirty="0">
                <a:effectLst/>
                <a:latin typeface="var(--font-fk-grotesk-neue)"/>
              </a:rPr>
              <a:t>Significant turnaround in sales, profitability, and stock price.</a:t>
            </a:r>
          </a:p>
          <a:p>
            <a:pPr>
              <a:buFont typeface="Arial" panose="020B0604020202020204" pitchFamily="34" charset="0"/>
              <a:buChar char="•"/>
            </a:pPr>
            <a:r>
              <a:rPr lang="en-GB" dirty="0">
                <a:effectLst/>
                <a:latin typeface="var(--font-fk-grotesk-neue)"/>
              </a:rPr>
              <a:t>Improved brand reputation and customer satisfaction.</a:t>
            </a:r>
          </a:p>
          <a:p>
            <a:r>
              <a:rPr lang="en-GB" dirty="0">
                <a:effectLst/>
                <a:latin typeface="var(--font-fk-grotesk-neue)"/>
              </a:rPr>
              <a:t>Domino's approach demonstrates the importance of honest self-assessment, willingness to make radical changes, strong leadership, employee engagement, and leveraging technology and data in successful organisational change.</a:t>
            </a:r>
          </a:p>
          <a:p>
            <a:br>
              <a:rPr lang="en-GB" dirty="0">
                <a:effectLst/>
              </a:rPr>
            </a:br>
            <a:endParaRPr lang="en-GB" dirty="0">
              <a:effectLst/>
            </a:endParaRPr>
          </a:p>
          <a:p>
            <a:br>
              <a:rPr lang="en-GB" dirty="0">
                <a:effectLst/>
              </a:rPr>
            </a:b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30</a:t>
            </a:fld>
            <a:endParaRPr lang="en-GB" dirty="0"/>
          </a:p>
        </p:txBody>
      </p:sp>
    </p:spTree>
    <p:extLst>
      <p:ext uri="{BB962C8B-B14F-4D97-AF65-F5344CB8AC3E}">
        <p14:creationId xmlns:p14="http://schemas.microsoft.com/office/powerpoint/2010/main" val="10340385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31</a:t>
            </a:fld>
            <a:endParaRPr lang="en-GB" dirty="0"/>
          </a:p>
        </p:txBody>
      </p:sp>
    </p:spTree>
    <p:extLst>
      <p:ext uri="{BB962C8B-B14F-4D97-AF65-F5344CB8AC3E}">
        <p14:creationId xmlns:p14="http://schemas.microsoft.com/office/powerpoint/2010/main" val="19915704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32</a:t>
            </a:fld>
            <a:endParaRPr lang="en-GB" dirty="0"/>
          </a:p>
        </p:txBody>
      </p:sp>
    </p:spTree>
    <p:extLst>
      <p:ext uri="{BB962C8B-B14F-4D97-AF65-F5344CB8AC3E}">
        <p14:creationId xmlns:p14="http://schemas.microsoft.com/office/powerpoint/2010/main" val="33276951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33</a:t>
            </a:fld>
            <a:endParaRPr lang="en-GB" dirty="0"/>
          </a:p>
        </p:txBody>
      </p:sp>
    </p:spTree>
    <p:extLst>
      <p:ext uri="{BB962C8B-B14F-4D97-AF65-F5344CB8AC3E}">
        <p14:creationId xmlns:p14="http://schemas.microsoft.com/office/powerpoint/2010/main" val="2579344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The machine metaphor gained prominence during the Industrial Revolution and was heavily influenced by military organizational structures</a:t>
            </a:r>
            <a:r>
              <a:rPr lang="en-GB" b="0" i="0" u="none" strike="noStrike" dirty="0">
                <a:effectLst/>
                <a:latin typeface="var(--font-berkeley-mono)"/>
              </a:rPr>
              <a:t>.</a:t>
            </a:r>
          </a:p>
          <a:p>
            <a:pPr algn="l"/>
            <a:r>
              <a:rPr lang="en-GB" b="0" i="0" dirty="0">
                <a:effectLst/>
                <a:latin typeface="__fkGroteskNeue_598ab8"/>
              </a:rPr>
              <a:t>As large-scale manufacturing became prevalent, businesses adopted this model to coordinate large groups of workers efficiently.</a:t>
            </a:r>
          </a:p>
          <a:p>
            <a:pPr algn="l"/>
            <a:endParaRPr lang="en-GB" b="0" i="0" dirty="0">
              <a:effectLst/>
              <a:latin typeface="__fkGroteskNeue_598ab8"/>
            </a:endParaRPr>
          </a:p>
          <a:p>
            <a:pPr algn="l"/>
            <a:r>
              <a:rPr lang="en-GB" b="0" i="0" dirty="0">
                <a:effectLst/>
                <a:latin typeface="__fkGroteskNeue_598ab8"/>
              </a:rPr>
              <a:t>The metaphor of organisations as organisms offers a dynamic perspective on how businesses and institutions function, drawing parallels between biological systems and organisational structures.</a:t>
            </a:r>
          </a:p>
          <a:p>
            <a:pPr algn="l"/>
            <a:endParaRPr lang="en-GB" b="0" i="0" dirty="0">
              <a:effectLst/>
              <a:latin typeface="__fkGroteskNeue_598ab8"/>
            </a:endParaRPr>
          </a:p>
          <a:p>
            <a:pPr algn="l"/>
            <a:r>
              <a:rPr lang="en-GB" b="0" i="0" dirty="0">
                <a:effectLst/>
                <a:latin typeface="var(--font-fk-grotesk)"/>
              </a:rPr>
              <a:t>Theoretical Foundations</a:t>
            </a:r>
          </a:p>
          <a:p>
            <a:pPr algn="l"/>
            <a:r>
              <a:rPr lang="en-GB" b="0" i="0" dirty="0">
                <a:effectLst/>
                <a:latin typeface="__fkGroteskNeue_598ab8"/>
              </a:rPr>
              <a:t>Hawthorne Studies: These pioneering studies in the 1920s and 1930s highlighted the importance of workers' social needs and motivation, moving away from a purely mechanistic view of organisations</a:t>
            </a:r>
            <a:r>
              <a:rPr lang="en-GB" b="0" i="0" u="none" strike="noStrike" dirty="0">
                <a:effectLst/>
                <a:latin typeface="var(--font-berkeley-mono)"/>
              </a:rPr>
              <a:t>.</a:t>
            </a:r>
            <a:endParaRPr lang="en-GB" b="0" i="0" u="none" strike="noStrike" dirty="0">
              <a:effectLst/>
              <a:latin typeface="var(--font-berkeley-mono)"/>
              <a:hlinkClick r:id="rId3"/>
            </a:endParaRPr>
          </a:p>
          <a:p>
            <a:pPr algn="l"/>
            <a:r>
              <a:rPr lang="en-GB" b="0" i="0" dirty="0">
                <a:effectLst/>
                <a:latin typeface="__fkGroteskNeue_598ab8"/>
              </a:rPr>
              <a:t>Maslow's Hierarchy of Needs: This theory is applied to understand employee motivation within organizations, comparing human needs to organisational needs</a:t>
            </a:r>
            <a:r>
              <a:rPr lang="en-GB" b="0" i="0" u="none" strike="noStrike" dirty="0">
                <a:effectLst/>
                <a:latin typeface="var(--font-berkeley-mono)"/>
              </a:rPr>
              <a:t>.</a:t>
            </a:r>
            <a:endParaRPr lang="en-GB" b="0" i="0" u="none" strike="noStrike" dirty="0">
              <a:effectLst/>
              <a:latin typeface="var(--font-berkeley-mono)"/>
              <a:hlinkClick r:id="rId3"/>
            </a:endParaRPr>
          </a:p>
          <a:p>
            <a:pPr algn="l"/>
            <a:endParaRPr lang="en-GB" b="0" i="0" dirty="0">
              <a:effectLst/>
              <a:latin typeface="__fkGroteskNeue_598ab8"/>
            </a:endParaRPr>
          </a:p>
          <a:p>
            <a:pPr algn="l"/>
            <a:endParaRPr lang="en-GB" b="0" i="0" dirty="0">
              <a:effectLst/>
              <a:latin typeface="__fkGroteskNeue_598ab8"/>
            </a:endParaRPr>
          </a:p>
          <a:p>
            <a:pPr algn="ctr"/>
            <a:endParaRPr lang="en-GB" b="0" i="0" dirty="0">
              <a:effectLst/>
              <a:latin typeface="__fkGroteskNeue_598ab8"/>
            </a:endParaRPr>
          </a:p>
          <a:p>
            <a:pPr algn="ctr"/>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34</a:t>
            </a:fld>
            <a:endParaRPr lang="en-GB" dirty="0"/>
          </a:p>
        </p:txBody>
      </p:sp>
    </p:spTree>
    <p:extLst>
      <p:ext uri="{BB962C8B-B14F-4D97-AF65-F5344CB8AC3E}">
        <p14:creationId xmlns:p14="http://schemas.microsoft.com/office/powerpoint/2010/main" val="19611382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styles</a:t>
            </a:r>
          </a:p>
          <a:p>
            <a:r>
              <a:rPr lang="en-GB" dirty="0"/>
              <a:t>Culture</a:t>
            </a:r>
          </a:p>
          <a:p>
            <a:r>
              <a:rPr lang="en-GB" dirty="0"/>
              <a:t>Flexible policies and procedures</a:t>
            </a:r>
          </a:p>
          <a:p>
            <a:r>
              <a:rPr lang="en-GB" dirty="0"/>
              <a:t>Decentralised decision making</a:t>
            </a:r>
          </a:p>
          <a:p>
            <a:r>
              <a:rPr lang="en-GB" dirty="0"/>
              <a:t>Continuous learning</a:t>
            </a:r>
          </a:p>
          <a:p>
            <a:r>
              <a:rPr lang="en-GB" dirty="0"/>
              <a:t>Collaboration tools</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35</a:t>
            </a:fld>
            <a:endParaRPr lang="en-GB" dirty="0"/>
          </a:p>
        </p:txBody>
      </p:sp>
    </p:spTree>
    <p:extLst>
      <p:ext uri="{BB962C8B-B14F-4D97-AF65-F5344CB8AC3E}">
        <p14:creationId xmlns:p14="http://schemas.microsoft.com/office/powerpoint/2010/main" val="29188755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36</a:t>
            </a:fld>
            <a:endParaRPr lang="en-GB" dirty="0"/>
          </a:p>
        </p:txBody>
      </p:sp>
    </p:spTree>
    <p:extLst>
      <p:ext uri="{BB962C8B-B14F-4D97-AF65-F5344CB8AC3E}">
        <p14:creationId xmlns:p14="http://schemas.microsoft.com/office/powerpoint/2010/main" val="19969188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rebuchet MS" panose="020B0603020202020204" pitchFamily="34" charset="0"/>
                <a:ea typeface="Arial" panose="020B0604020202020204" pitchFamily="34" charset="0"/>
                <a:cs typeface="Arial" panose="020B0604020202020204" pitchFamily="34" charset="0"/>
              </a:rPr>
              <a:t>Links to AC 3.2 Explain the importance and role that could be played by people professionals in your organisation (or an organisation with which you are familiar) within change driven by economic downturn.</a:t>
            </a:r>
            <a:endParaRPr lang="en-GB" sz="1200" dirty="0">
              <a:effectLst/>
              <a:latin typeface="Arial" panose="020B0604020202020204" pitchFamily="34" charset="0"/>
              <a:ea typeface="Arial" panose="020B0604020202020204" pitchFamily="34" charset="0"/>
              <a:cs typeface="Arial" panose="020B0604020202020204" pitchFamily="34" charset="0"/>
            </a:endParaRPr>
          </a:p>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37</a:t>
            </a:fld>
            <a:endParaRPr lang="en-GB" dirty="0"/>
          </a:p>
        </p:txBody>
      </p:sp>
    </p:spTree>
    <p:extLst>
      <p:ext uri="{BB962C8B-B14F-4D97-AF65-F5344CB8AC3E}">
        <p14:creationId xmlns:p14="http://schemas.microsoft.com/office/powerpoint/2010/main" val="10091033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Driver in bold is part of AC 3.1 - </a:t>
            </a:r>
            <a:r>
              <a:rPr lang="en-GB" sz="1800" dirty="0">
                <a:solidFill>
                  <a:srgbClr val="000000"/>
                </a:solidFill>
                <a:effectLst/>
                <a:latin typeface="Trebuchet MS" panose="020B0603020202020204" pitchFamily="34" charset="0"/>
                <a:ea typeface="Arial" panose="020B0604020202020204" pitchFamily="34" charset="0"/>
                <a:cs typeface="Arial" panose="020B0604020202020204" pitchFamily="34" charset="0"/>
              </a:rPr>
              <a:t>Expl</a:t>
            </a:r>
            <a:r>
              <a:rPr lang="en-GB" sz="1800" dirty="0">
                <a:effectLst/>
                <a:latin typeface="Trebuchet MS" panose="020B0603020202020204" pitchFamily="34" charset="0"/>
                <a:ea typeface="Arial" panose="020B0604020202020204" pitchFamily="34" charset="0"/>
                <a:cs typeface="Arial" panose="020B0604020202020204" pitchFamily="34" charset="0"/>
              </a:rPr>
              <a:t>ain why it is important that organisational change driven by economic downturn and challenging trading conditions is planned, and effectively managed in your organisation (or an organisation with which you are familiar). </a:t>
            </a:r>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38</a:t>
            </a:fld>
            <a:endParaRPr lang="en-GB" dirty="0"/>
          </a:p>
        </p:txBody>
      </p:sp>
    </p:spTree>
    <p:extLst>
      <p:ext uri="{BB962C8B-B14F-4D97-AF65-F5344CB8AC3E}">
        <p14:creationId xmlns:p14="http://schemas.microsoft.com/office/powerpoint/2010/main" val="10396894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__fkGroteskNeue_598ab8"/>
              </a:rPr>
              <a:t>Negative or Low Economic Growth: A downturn may show negative growth or very low positive growth rates.</a:t>
            </a:r>
          </a:p>
          <a:p>
            <a:pPr algn="l">
              <a:buFont typeface="Arial" panose="020B0604020202020204" pitchFamily="34" charset="0"/>
              <a:buChar char="•"/>
            </a:pPr>
            <a:r>
              <a:rPr lang="en-GB" b="0" i="0" dirty="0">
                <a:effectLst/>
                <a:latin typeface="__fkGroteskNeue_598ab8"/>
              </a:rPr>
              <a:t>Rising Unemployment: Companies often reduce their workforce in response to declining sales and revenues.</a:t>
            </a:r>
          </a:p>
          <a:p>
            <a:pPr algn="l">
              <a:buFont typeface="Arial" panose="020B0604020202020204" pitchFamily="34" charset="0"/>
              <a:buChar char="•"/>
            </a:pPr>
            <a:r>
              <a:rPr lang="en-GB" b="0" i="0" dirty="0">
                <a:effectLst/>
                <a:latin typeface="__fkGroteskNeue_598ab8"/>
              </a:rPr>
              <a:t>Falling Asset Prices: The value of stocks and real estate typically decreases during downturns.</a:t>
            </a:r>
          </a:p>
          <a:p>
            <a:pPr algn="l">
              <a:buFont typeface="Arial" panose="020B0604020202020204" pitchFamily="34" charset="0"/>
              <a:buChar char="•"/>
            </a:pPr>
            <a:r>
              <a:rPr lang="en-GB" b="0" i="0" dirty="0">
                <a:effectLst/>
                <a:latin typeface="__fkGroteskNeue_598ab8"/>
              </a:rPr>
              <a:t>Low Confidence and Investment: Businesses and consumers may become hesitant to spend or invest due to uncertainty about the economy.</a:t>
            </a:r>
          </a:p>
          <a:p>
            <a:pPr algn="l">
              <a:buFont typeface="Arial" panose="020B0604020202020204" pitchFamily="34" charset="0"/>
              <a:buChar char="•"/>
            </a:pPr>
            <a:r>
              <a:rPr lang="en-GB" b="0" i="0" dirty="0">
                <a:effectLst/>
                <a:latin typeface="__fkGroteskNeue_598ab8"/>
              </a:rPr>
              <a:t>Increasing Government Borrowing: Governments may need to borrow more due to lower tax revenues and increased spending on social programs.</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39</a:t>
            </a:fld>
            <a:endParaRPr lang="en-GB" dirty="0"/>
          </a:p>
        </p:txBody>
      </p:sp>
    </p:spTree>
    <p:extLst>
      <p:ext uri="{BB962C8B-B14F-4D97-AF65-F5344CB8AC3E}">
        <p14:creationId xmlns:p14="http://schemas.microsoft.com/office/powerpoint/2010/main" val="11122457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rtl="0">
              <a:lnSpc>
                <a:spcPct val="110000"/>
              </a:lnSpc>
              <a:buFont typeface="+mj-lt"/>
              <a:buNone/>
            </a:pPr>
            <a:r>
              <a:rPr lang="en-GB" sz="1800" dirty="0">
                <a:effectLst/>
                <a:latin typeface="Arial" panose="020B0604020202020204" pitchFamily="34" charset="0"/>
                <a:ea typeface="Arial" panose="020B0604020202020204" pitchFamily="34" charset="0"/>
                <a:cs typeface="Arial" panose="020B0604020202020204" pitchFamily="34" charset="0"/>
              </a:rPr>
              <a:t>3.3 </a:t>
            </a:r>
            <a:r>
              <a:rPr lang="en-GB" sz="1800" dirty="0">
                <a:effectLst/>
                <a:latin typeface="Trebuchet MS" panose="020B0603020202020204" pitchFamily="34" charset="0"/>
                <a:ea typeface="Arial" panose="020B0604020202020204" pitchFamily="34" charset="0"/>
                <a:cs typeface="Arial" panose="020B0604020202020204" pitchFamily="34" charset="0"/>
              </a:rPr>
              <a:t>Discuss how organisational change, driven by economic downturn, could impact people in your organisation (or an organisation with which you are familiar) in different ways. </a:t>
            </a:r>
            <a:endParaRPr lang="en-GB" sz="1800" dirty="0">
              <a:effectLst/>
              <a:latin typeface="Arial" panose="020B0604020202020204" pitchFamily="34"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40</a:t>
            </a:fld>
            <a:endParaRPr lang="en-GB" dirty="0"/>
          </a:p>
        </p:txBody>
      </p:sp>
    </p:spTree>
    <p:extLst>
      <p:ext uri="{BB962C8B-B14F-4D97-AF65-F5344CB8AC3E}">
        <p14:creationId xmlns:p14="http://schemas.microsoft.com/office/powerpoint/2010/main" val="19288575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677208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09/10/2024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09/10/2024</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744867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09/10/2024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435075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dirty="0"/>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2" r:id="rId1"/>
    <p:sldLayoutId id="2147483674"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mckinsey.com/business-functions/people-and-organizational-performance/our-insights/how-do-we-manage-the-change-journe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xNILBjjVtt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3.tiff"/><Relationship Id="rId4" Type="http://schemas.openxmlformats.org/officeDocument/2006/relationships/image" Target="../media/image12.tiff"/></Relationships>
</file>

<file path=ppt/slides/_rels/slide2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peopleprofession.cipd.org/insights/articles/lessons-covid-19-organisational-change?_gl=1*3wdxnz*_ga*MTExMDkyMTMyMi4xNjQxODA5OTg5*_ga_D9HN5GYHYY*MTY0ODU0NTUyNC4xMC4xLjE2NDg1NDU1MzIuMA.."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peopleprofession.cipd.org/profession-map/core-purpose/evidence-based" TargetMode="External"/><Relationship Id="rId4" Type="http://schemas.openxmlformats.org/officeDocument/2006/relationships/hyperlink" Target="https://www.cipd.co.uk/knowledge/strategy/change?_gl=1*l2pw3k*_ga*MTExMDkyMTMyMi4xNjQxODA5OTg5*_ga_D9HN5GYHYY*MTY0ODU0NTUyNC4xMC4xLjE2NDg1NDU2NzQuMA..#_ga=2.129321032.552247151.1648534452-1110921322.1641809989"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hyperlink" Target="https://changemanagementinsight.com/netflix-change-management-case-study/" TargetMode="External"/><Relationship Id="rId7" Type="http://schemas.openxmlformats.org/officeDocument/2006/relationships/hyperlink" Target="https://www.cipd.org/uk/knowledge/factsheets/organisation-culture-change-factsheet/"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hyperlink" Target="https://www.cipd.org/uk/about/news/six-ways-hr-influences-organisational-culture/" TargetMode="External"/><Relationship Id="rId5" Type="http://schemas.openxmlformats.org/officeDocument/2006/relationships/hyperlink" Target="https://leaders.com/articles/leaders-stories/dominos-story/" TargetMode="External"/><Relationship Id="rId4" Type="http://schemas.openxmlformats.org/officeDocument/2006/relationships/hyperlink" Target="https://changemanagementinsight.com/lego-change-management-cas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fontScale="70000" lnSpcReduction="20000"/>
          </a:bodyPr>
          <a:lstStyle/>
          <a:p>
            <a:r>
              <a:rPr lang="en-GB" sz="4000" b="1" dirty="0">
                <a:solidFill>
                  <a:schemeClr val="bg1"/>
                </a:solidFill>
              </a:rPr>
              <a:t>Business, Culture and Change in Context (</a:t>
            </a:r>
            <a:r>
              <a:rPr lang="en-GB" sz="4000" b="1">
                <a:solidFill>
                  <a:schemeClr val="bg1"/>
                </a:solidFill>
              </a:rPr>
              <a:t>3CO03)</a:t>
            </a:r>
          </a:p>
          <a:p>
            <a:endParaRPr lang="en-GB" sz="4000" b="1" dirty="0">
              <a:solidFill>
                <a:schemeClr val="bg1"/>
              </a:solidFill>
            </a:endParaRPr>
          </a:p>
          <a:p>
            <a:r>
              <a:rPr lang="en-GB" sz="4000" b="1" dirty="0">
                <a:solidFill>
                  <a:schemeClr val="bg1"/>
                </a:solidFill>
              </a:rPr>
              <a:t>Rhiannon Akers – October 2024</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lnSpcReduction="10000"/>
          </a:bodyPr>
          <a:lstStyle/>
          <a:p>
            <a:r>
              <a:rPr lang="en-GB" dirty="0"/>
              <a:t>9.30am – Organisational culture.</a:t>
            </a:r>
          </a:p>
          <a:p>
            <a:r>
              <a:rPr lang="en-GB" dirty="0"/>
              <a:t>10.45am – Break</a:t>
            </a:r>
          </a:p>
          <a:p>
            <a:r>
              <a:rPr lang="en-GB" dirty="0"/>
              <a:t>11am – Change management.</a:t>
            </a:r>
          </a:p>
          <a:p>
            <a:r>
              <a:rPr lang="en-GB" dirty="0"/>
              <a:t>12pm – Lunch</a:t>
            </a:r>
          </a:p>
          <a:p>
            <a:r>
              <a:rPr lang="en-GB" dirty="0"/>
              <a:t>12.45pm – Change management continued. </a:t>
            </a:r>
          </a:p>
          <a:p>
            <a:r>
              <a:rPr lang="en-GB" dirty="0"/>
              <a:t>1.45pm – Break</a:t>
            </a:r>
          </a:p>
          <a:p>
            <a:r>
              <a:rPr lang="en-GB" dirty="0"/>
              <a:t>2pm – </a:t>
            </a:r>
            <a:r>
              <a:rPr lang="en-GB"/>
              <a:t>Referencing session.</a:t>
            </a:r>
            <a:endParaRPr lang="en-GB" dirty="0"/>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494-B6CD-4E0C-AFDE-5BF776C91886}"/>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55C91C29-0C6D-4F2B-8CB9-D49B7F21C430}"/>
              </a:ext>
            </a:extLst>
          </p:cNvPr>
          <p:cNvSpPr>
            <a:spLocks noGrp="1"/>
          </p:cNvSpPr>
          <p:nvPr>
            <p:ph idx="1"/>
          </p:nvPr>
        </p:nvSpPr>
        <p:spPr/>
        <p:txBody>
          <a:bodyPr/>
          <a:lstStyle/>
          <a:p>
            <a:pPr marL="514350" indent="-514350">
              <a:buFont typeface="+mj-lt"/>
              <a:buAutoNum type="arabicPeriod"/>
            </a:pPr>
            <a:r>
              <a:rPr lang="en-GB" dirty="0"/>
              <a:t>Understand the business environment in which the people profession operates, including the key issues that affect it.</a:t>
            </a:r>
          </a:p>
          <a:p>
            <a:pPr marL="514350" indent="-514350">
              <a:buFont typeface="+mj-lt"/>
              <a:buAutoNum type="arabicPeriod"/>
            </a:pPr>
            <a:r>
              <a:rPr lang="en-GB" dirty="0"/>
              <a:t>Understand how people’s behaviour in the workplace affects and shapes culture.</a:t>
            </a:r>
          </a:p>
          <a:p>
            <a:pPr marL="514350" indent="-514350">
              <a:buFont typeface="+mj-lt"/>
              <a:buAutoNum type="arabicPeriod"/>
            </a:pPr>
            <a:r>
              <a:rPr lang="en-GB" dirty="0"/>
              <a:t>Understand the importance of effective management of change. </a:t>
            </a:r>
          </a:p>
        </p:txBody>
      </p:sp>
    </p:spTree>
    <p:extLst>
      <p:ext uri="{BB962C8B-B14F-4D97-AF65-F5344CB8AC3E}">
        <p14:creationId xmlns:p14="http://schemas.microsoft.com/office/powerpoint/2010/main" val="1144827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br>
              <a:rPr lang="en-GB" b="1" u="sng" dirty="0"/>
            </a:br>
            <a:r>
              <a:rPr lang="en-GB" b="1" u="sng" dirty="0"/>
              <a:t>Learning Outcome 2</a:t>
            </a:r>
            <a:br>
              <a:rPr lang="en-GB" b="1" u="sng" dirty="0"/>
            </a:br>
            <a:br>
              <a:rPr lang="en-GB" b="1" u="sng" dirty="0"/>
            </a:br>
            <a:br>
              <a:rPr lang="en-GB" b="1" u="sng" dirty="0"/>
            </a:br>
            <a:r>
              <a:rPr lang="en-GB" dirty="0"/>
              <a:t>Understand how people’s behaviour in the workplace affects and shapes culture.</a:t>
            </a:r>
            <a:br>
              <a:rPr lang="en-GB" dirty="0"/>
            </a:br>
            <a:br>
              <a:rPr lang="en-GB" u="sng" dirty="0"/>
            </a:br>
            <a:br>
              <a:rPr lang="en-GB" dirty="0"/>
            </a:br>
            <a:br>
              <a:rPr lang="en-GB" dirty="0"/>
            </a:br>
            <a:endParaRPr lang="en-GB" dirty="0"/>
          </a:p>
        </p:txBody>
      </p:sp>
    </p:spTree>
    <p:extLst>
      <p:ext uri="{BB962C8B-B14F-4D97-AF65-F5344CB8AC3E}">
        <p14:creationId xmlns:p14="http://schemas.microsoft.com/office/powerpoint/2010/main" val="4036971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93A7-ED9C-5C59-5ECB-A2C1527F5979}"/>
              </a:ext>
            </a:extLst>
          </p:cNvPr>
          <p:cNvSpPr>
            <a:spLocks noGrp="1"/>
          </p:cNvSpPr>
          <p:nvPr>
            <p:ph type="title"/>
          </p:nvPr>
        </p:nvSpPr>
        <p:spPr/>
        <p:txBody>
          <a:bodyPr/>
          <a:lstStyle/>
          <a:p>
            <a:r>
              <a:rPr lang="en-GB" dirty="0"/>
              <a:t>Organisational culture (CIPD, 2023)</a:t>
            </a:r>
          </a:p>
        </p:txBody>
      </p:sp>
      <p:sp>
        <p:nvSpPr>
          <p:cNvPr id="4" name="TextBox 3">
            <a:extLst>
              <a:ext uri="{FF2B5EF4-FFF2-40B4-BE49-F238E27FC236}">
                <a16:creationId xmlns:a16="http://schemas.microsoft.com/office/drawing/2014/main" id="{646EC20A-FE83-C80C-1EBB-90A1750D881B}"/>
              </a:ext>
            </a:extLst>
          </p:cNvPr>
          <p:cNvSpPr txBox="1"/>
          <p:nvPr/>
        </p:nvSpPr>
        <p:spPr>
          <a:xfrm>
            <a:off x="609600" y="1166841"/>
            <a:ext cx="8124670" cy="4524315"/>
          </a:xfrm>
          <a:prstGeom prst="rect">
            <a:avLst/>
          </a:prstGeom>
          <a:noFill/>
        </p:spPr>
        <p:txBody>
          <a:bodyPr wrap="square">
            <a:spAutoFit/>
          </a:bodyPr>
          <a:lstStyle/>
          <a:p>
            <a:pPr algn="l"/>
            <a:r>
              <a:rPr lang="en-GB" sz="2400" b="0" i="0" dirty="0">
                <a:solidFill>
                  <a:srgbClr val="202020"/>
                </a:solidFill>
                <a:effectLst/>
                <a:highlight>
                  <a:srgbClr val="FFFFFF"/>
                </a:highlight>
                <a:latin typeface="+mj-lt"/>
              </a:rPr>
              <a:t>There are many academic definitions of organisational culture, including Balogun and Johnson’s ‘the way we do things around here’. </a:t>
            </a:r>
          </a:p>
          <a:p>
            <a:pPr algn="l"/>
            <a:endParaRPr lang="en-GB" sz="2400" b="0" i="0" dirty="0">
              <a:solidFill>
                <a:srgbClr val="202020"/>
              </a:solidFill>
              <a:effectLst/>
              <a:highlight>
                <a:srgbClr val="FFFFFF"/>
              </a:highlight>
              <a:latin typeface="+mj-lt"/>
            </a:endParaRPr>
          </a:p>
          <a:p>
            <a:pPr algn="l"/>
            <a:r>
              <a:rPr lang="en-GB" sz="2400" b="0" i="0" dirty="0">
                <a:solidFill>
                  <a:srgbClr val="202020"/>
                </a:solidFill>
                <a:effectLst/>
                <a:highlight>
                  <a:srgbClr val="FFFFFF"/>
                </a:highlight>
                <a:latin typeface="+mj-lt"/>
              </a:rPr>
              <a:t>Edgar Schein described three levels of organisational culture:</a:t>
            </a:r>
          </a:p>
          <a:p>
            <a:pPr algn="l">
              <a:buFont typeface="Arial" panose="020B0604020202020204" pitchFamily="34" charset="0"/>
              <a:buChar char="•"/>
            </a:pPr>
            <a:r>
              <a:rPr lang="en-GB" sz="2400" b="0" i="0" dirty="0">
                <a:solidFill>
                  <a:srgbClr val="202020"/>
                </a:solidFill>
                <a:effectLst/>
                <a:highlight>
                  <a:srgbClr val="FFFFFF"/>
                </a:highlight>
                <a:latin typeface="+mj-lt"/>
              </a:rPr>
              <a:t>artefacts that may reflect culture (for example, symbols and language) </a:t>
            </a:r>
          </a:p>
          <a:p>
            <a:pPr algn="l">
              <a:buFont typeface="Arial" panose="020B0604020202020204" pitchFamily="34" charset="0"/>
              <a:buChar char="•"/>
            </a:pPr>
            <a:r>
              <a:rPr lang="en-GB" sz="2400" b="0" i="0" dirty="0">
                <a:solidFill>
                  <a:srgbClr val="202020"/>
                </a:solidFill>
                <a:effectLst/>
                <a:highlight>
                  <a:srgbClr val="FFFFFF"/>
                </a:highlight>
                <a:latin typeface="+mj-lt"/>
              </a:rPr>
              <a:t>norms and values about appropriate attitudes and behaviours (espoused or real) </a:t>
            </a:r>
          </a:p>
          <a:p>
            <a:pPr algn="l">
              <a:buFont typeface="Arial" panose="020B0604020202020204" pitchFamily="34" charset="0"/>
              <a:buChar char="•"/>
            </a:pPr>
            <a:r>
              <a:rPr lang="en-GB" sz="2400" b="0" i="0" dirty="0">
                <a:solidFill>
                  <a:srgbClr val="202020"/>
                </a:solidFill>
                <a:effectLst/>
                <a:highlight>
                  <a:srgbClr val="FFFFFF"/>
                </a:highlight>
                <a:latin typeface="+mj-lt"/>
              </a:rPr>
              <a:t>underlying assumptions and beliefs (conscious or unconscious).</a:t>
            </a:r>
          </a:p>
        </p:txBody>
      </p:sp>
      <p:sp>
        <p:nvSpPr>
          <p:cNvPr id="5" name="AutoShape 2" descr="Edgar Schein Culture Model">
            <a:extLst>
              <a:ext uri="{FF2B5EF4-FFF2-40B4-BE49-F238E27FC236}">
                <a16:creationId xmlns:a16="http://schemas.microsoft.com/office/drawing/2014/main" id="{17995834-2A34-5ABC-E48F-3C5E9B80CAB5}"/>
              </a:ext>
            </a:extLst>
          </p:cNvPr>
          <p:cNvSpPr>
            <a:spLocks noChangeAspect="1" noChangeArrowheads="1"/>
          </p:cNvSpPr>
          <p:nvPr/>
        </p:nvSpPr>
        <p:spPr bwMode="auto">
          <a:xfrm>
            <a:off x="5943599" y="3276599"/>
            <a:ext cx="3225567" cy="32255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0FD622B4-F1E9-F4E9-94B7-8C8ABE361912}"/>
              </a:ext>
            </a:extLst>
          </p:cNvPr>
          <p:cNvPicPr>
            <a:picLocks noChangeAspect="1"/>
          </p:cNvPicPr>
          <p:nvPr/>
        </p:nvPicPr>
        <p:blipFill>
          <a:blip r:embed="rId3"/>
          <a:stretch>
            <a:fillRect/>
          </a:stretch>
        </p:blipFill>
        <p:spPr>
          <a:xfrm>
            <a:off x="8752684" y="1920200"/>
            <a:ext cx="2527238" cy="3017599"/>
          </a:xfrm>
          <a:prstGeom prst="rect">
            <a:avLst/>
          </a:prstGeom>
          <a:noFill/>
        </p:spPr>
      </p:pic>
    </p:spTree>
    <p:extLst>
      <p:ext uri="{BB962C8B-B14F-4D97-AF65-F5344CB8AC3E}">
        <p14:creationId xmlns:p14="http://schemas.microsoft.com/office/powerpoint/2010/main" val="1030164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E2C5E-5D45-38DE-E288-37E65A442809}"/>
              </a:ext>
            </a:extLst>
          </p:cNvPr>
          <p:cNvSpPr>
            <a:spLocks noGrp="1"/>
          </p:cNvSpPr>
          <p:nvPr>
            <p:ph type="title"/>
          </p:nvPr>
        </p:nvSpPr>
        <p:spPr/>
        <p:txBody>
          <a:bodyPr/>
          <a:lstStyle/>
          <a:p>
            <a:r>
              <a:rPr lang="en-GB" dirty="0"/>
              <a:t>Models of culture</a:t>
            </a:r>
          </a:p>
        </p:txBody>
      </p:sp>
      <p:sp>
        <p:nvSpPr>
          <p:cNvPr id="3" name="Content Placeholder 2">
            <a:extLst>
              <a:ext uri="{FF2B5EF4-FFF2-40B4-BE49-F238E27FC236}">
                <a16:creationId xmlns:a16="http://schemas.microsoft.com/office/drawing/2014/main" id="{2F8ECB6E-DE24-D2ED-F458-27433F105C98}"/>
              </a:ext>
            </a:extLst>
          </p:cNvPr>
          <p:cNvSpPr>
            <a:spLocks noGrp="1"/>
          </p:cNvSpPr>
          <p:nvPr>
            <p:ph idx="1"/>
          </p:nvPr>
        </p:nvSpPr>
        <p:spPr/>
        <p:txBody>
          <a:bodyPr/>
          <a:lstStyle/>
          <a:p>
            <a:pPr marL="457200" lvl="1" indent="0">
              <a:buNone/>
            </a:pPr>
            <a:r>
              <a:rPr lang="en-GB" dirty="0"/>
              <a:t>McKinsey 7-s          Galbraith Star Model       Burke-Litwin Model</a:t>
            </a:r>
          </a:p>
          <a:p>
            <a:endParaRPr lang="en-GB" dirty="0"/>
          </a:p>
        </p:txBody>
      </p:sp>
      <p:pic>
        <p:nvPicPr>
          <p:cNvPr id="4" name="Picture 3">
            <a:extLst>
              <a:ext uri="{FF2B5EF4-FFF2-40B4-BE49-F238E27FC236}">
                <a16:creationId xmlns:a16="http://schemas.microsoft.com/office/drawing/2014/main" id="{DFB06647-5A12-4DFA-9289-57C4DE2175B6}"/>
              </a:ext>
            </a:extLst>
          </p:cNvPr>
          <p:cNvPicPr>
            <a:picLocks noChangeAspect="1"/>
          </p:cNvPicPr>
          <p:nvPr/>
        </p:nvPicPr>
        <p:blipFill>
          <a:blip r:embed="rId3"/>
          <a:stretch>
            <a:fillRect/>
          </a:stretch>
        </p:blipFill>
        <p:spPr>
          <a:xfrm>
            <a:off x="896908" y="2605894"/>
            <a:ext cx="2876447" cy="1905646"/>
          </a:xfrm>
          <a:prstGeom prst="rect">
            <a:avLst/>
          </a:prstGeom>
          <a:noFill/>
        </p:spPr>
      </p:pic>
      <p:pic>
        <p:nvPicPr>
          <p:cNvPr id="5" name="Picture 4">
            <a:extLst>
              <a:ext uri="{FF2B5EF4-FFF2-40B4-BE49-F238E27FC236}">
                <a16:creationId xmlns:a16="http://schemas.microsoft.com/office/drawing/2014/main" id="{D3D91E64-EA52-9F33-3CF8-99BBFA465210}"/>
              </a:ext>
            </a:extLst>
          </p:cNvPr>
          <p:cNvPicPr>
            <a:picLocks noChangeAspect="1"/>
          </p:cNvPicPr>
          <p:nvPr/>
        </p:nvPicPr>
        <p:blipFill>
          <a:blip r:embed="rId4"/>
          <a:stretch>
            <a:fillRect/>
          </a:stretch>
        </p:blipFill>
        <p:spPr>
          <a:xfrm>
            <a:off x="4495069" y="2365337"/>
            <a:ext cx="2875615" cy="2386760"/>
          </a:xfrm>
          <a:prstGeom prst="rect">
            <a:avLst/>
          </a:prstGeom>
          <a:noFill/>
        </p:spPr>
      </p:pic>
      <p:pic>
        <p:nvPicPr>
          <p:cNvPr id="6" name="Picture 5">
            <a:extLst>
              <a:ext uri="{FF2B5EF4-FFF2-40B4-BE49-F238E27FC236}">
                <a16:creationId xmlns:a16="http://schemas.microsoft.com/office/drawing/2014/main" id="{46398A7C-39D8-3AEB-AFCE-F5497575AE75}"/>
              </a:ext>
            </a:extLst>
          </p:cNvPr>
          <p:cNvPicPr>
            <a:picLocks noChangeAspect="1"/>
          </p:cNvPicPr>
          <p:nvPr/>
        </p:nvPicPr>
        <p:blipFill>
          <a:blip r:embed="rId5"/>
          <a:stretch>
            <a:fillRect/>
          </a:stretch>
        </p:blipFill>
        <p:spPr>
          <a:xfrm>
            <a:off x="8015546" y="2365337"/>
            <a:ext cx="3566854" cy="1997438"/>
          </a:xfrm>
          <a:prstGeom prst="rect">
            <a:avLst/>
          </a:prstGeom>
          <a:noFill/>
        </p:spPr>
      </p:pic>
    </p:spTree>
    <p:extLst>
      <p:ext uri="{BB962C8B-B14F-4D97-AF65-F5344CB8AC3E}">
        <p14:creationId xmlns:p14="http://schemas.microsoft.com/office/powerpoint/2010/main" val="3806446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204E-E587-5280-75F9-FD8AF27F4C6B}"/>
              </a:ext>
            </a:extLst>
          </p:cNvPr>
          <p:cNvSpPr>
            <a:spLocks noGrp="1"/>
          </p:cNvSpPr>
          <p:nvPr>
            <p:ph type="title"/>
          </p:nvPr>
        </p:nvSpPr>
        <p:spPr/>
        <p:txBody>
          <a:bodyPr/>
          <a:lstStyle/>
          <a:p>
            <a:r>
              <a:rPr lang="en-GB" dirty="0"/>
              <a:t>Culture and Performance</a:t>
            </a:r>
          </a:p>
        </p:txBody>
      </p:sp>
      <p:sp>
        <p:nvSpPr>
          <p:cNvPr id="3" name="Content Placeholder 2">
            <a:extLst>
              <a:ext uri="{FF2B5EF4-FFF2-40B4-BE49-F238E27FC236}">
                <a16:creationId xmlns:a16="http://schemas.microsoft.com/office/drawing/2014/main" id="{E15F41F6-B009-9A2C-BDB5-3F82FB0E5860}"/>
              </a:ext>
            </a:extLst>
          </p:cNvPr>
          <p:cNvSpPr>
            <a:spLocks noGrp="1"/>
          </p:cNvSpPr>
          <p:nvPr>
            <p:ph idx="1"/>
          </p:nvPr>
        </p:nvSpPr>
        <p:spPr/>
        <p:txBody>
          <a:bodyPr>
            <a:normAutofit fontScale="85000" lnSpcReduction="10000"/>
          </a:bodyPr>
          <a:lstStyle/>
          <a:p>
            <a:r>
              <a:rPr lang="en-GB" dirty="0"/>
              <a:t>Positive culture leads to increased employee engagement.</a:t>
            </a:r>
          </a:p>
          <a:p>
            <a:r>
              <a:rPr lang="en-GB" dirty="0"/>
              <a:t>Overly high-pressured performance cultures can often backfire, leading to stress and burnout which decreases productivity.</a:t>
            </a:r>
          </a:p>
          <a:p>
            <a:r>
              <a:rPr lang="en-GB" dirty="0"/>
              <a:t>Highly engaged teams are more likely to:</a:t>
            </a:r>
          </a:p>
          <a:p>
            <a:pPr lvl="1"/>
            <a:r>
              <a:rPr lang="en-GB" dirty="0"/>
              <a:t>Perform well.</a:t>
            </a:r>
          </a:p>
          <a:p>
            <a:pPr lvl="1"/>
            <a:r>
              <a:rPr lang="en-GB" dirty="0"/>
              <a:t>Be productive.</a:t>
            </a:r>
          </a:p>
          <a:p>
            <a:pPr lvl="1"/>
            <a:r>
              <a:rPr lang="en-GB" dirty="0"/>
              <a:t>Be motivated to put in discretionary effort.</a:t>
            </a:r>
          </a:p>
          <a:p>
            <a:pPr lvl="1"/>
            <a:r>
              <a:rPr lang="en-GB" dirty="0"/>
              <a:t>Feel psychologically safe.</a:t>
            </a:r>
          </a:p>
          <a:p>
            <a:pPr lvl="1"/>
            <a:r>
              <a:rPr lang="en-GB" dirty="0"/>
              <a:t>Seek out learning and development opportunities.</a:t>
            </a:r>
          </a:p>
          <a:p>
            <a:pPr marL="0" indent="0">
              <a:buNone/>
            </a:pPr>
            <a:endParaRPr lang="en-GB" dirty="0"/>
          </a:p>
        </p:txBody>
      </p:sp>
    </p:spTree>
    <p:extLst>
      <p:ext uri="{BB962C8B-B14F-4D97-AF65-F5344CB8AC3E}">
        <p14:creationId xmlns:p14="http://schemas.microsoft.com/office/powerpoint/2010/main" val="899246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lstStyle/>
          <a:p>
            <a:r>
              <a:rPr lang="en-GB" dirty="0"/>
              <a:t>Diversity and Inclusion (D&amp;I) (1)</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lnSpcReduction="10000"/>
          </a:bodyPr>
          <a:lstStyle/>
          <a:p>
            <a:r>
              <a:rPr lang="en-GB" dirty="0"/>
              <a:t>A strong, inclusive culture is essential for a successful D&amp;I strategy. </a:t>
            </a:r>
          </a:p>
          <a:p>
            <a:r>
              <a:rPr lang="en-GB" dirty="0"/>
              <a:t>An inclusive culture fosters and environment where all employees feel respected, valued, and able to contribute fully, regardless of their background or identity. </a:t>
            </a:r>
          </a:p>
          <a:p>
            <a:r>
              <a:rPr lang="en-GB" dirty="0"/>
              <a:t>Organisations need to develop cultural competence – the ability to understand, communicate with, and effectively interact with people across cultures. </a:t>
            </a:r>
          </a:p>
        </p:txBody>
      </p:sp>
    </p:spTree>
    <p:extLst>
      <p:ext uri="{BB962C8B-B14F-4D97-AF65-F5344CB8AC3E}">
        <p14:creationId xmlns:p14="http://schemas.microsoft.com/office/powerpoint/2010/main" val="1455240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lstStyle/>
          <a:p>
            <a:r>
              <a:rPr lang="en-GB" dirty="0"/>
              <a:t>Diversity and Inclusion (D&amp;I) (2)</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a:bodyPr>
          <a:lstStyle/>
          <a:p>
            <a:r>
              <a:rPr lang="en-GB" dirty="0"/>
              <a:t>Leadership commitment</a:t>
            </a:r>
          </a:p>
          <a:p>
            <a:r>
              <a:rPr lang="en-GB" dirty="0"/>
              <a:t>Psychological safety</a:t>
            </a:r>
          </a:p>
          <a:p>
            <a:r>
              <a:rPr lang="en-GB" dirty="0"/>
              <a:t>Open communication </a:t>
            </a:r>
          </a:p>
          <a:p>
            <a:r>
              <a:rPr lang="en-GB" dirty="0"/>
              <a:t>Accountability</a:t>
            </a:r>
          </a:p>
        </p:txBody>
      </p:sp>
      <p:sp>
        <p:nvSpPr>
          <p:cNvPr id="7" name="TextBox 6">
            <a:extLst>
              <a:ext uri="{FF2B5EF4-FFF2-40B4-BE49-F238E27FC236}">
                <a16:creationId xmlns:a16="http://schemas.microsoft.com/office/drawing/2014/main" id="{69287915-9B68-C73B-E71D-968F0A517B4B}"/>
              </a:ext>
            </a:extLst>
          </p:cNvPr>
          <p:cNvSpPr txBox="1"/>
          <p:nvPr/>
        </p:nvSpPr>
        <p:spPr>
          <a:xfrm>
            <a:off x="6096000" y="1600201"/>
            <a:ext cx="6516149" cy="2554545"/>
          </a:xfrm>
          <a:prstGeom prst="rect">
            <a:avLst/>
          </a:prstGeom>
          <a:noFill/>
        </p:spPr>
        <p:txBody>
          <a:bodyPr wrap="square">
            <a:spAutoFit/>
          </a:bodyPr>
          <a:lstStyle/>
          <a:p>
            <a:pPr marL="457200" indent="-457200">
              <a:buFont typeface="Arial" panose="020B0604020202020204" pitchFamily="34" charset="0"/>
              <a:buChar char="•"/>
            </a:pPr>
            <a:r>
              <a:rPr lang="en-GB" sz="3200" dirty="0"/>
              <a:t>Strong core values</a:t>
            </a:r>
          </a:p>
          <a:p>
            <a:pPr marL="457200" indent="-457200">
              <a:buFont typeface="Arial" panose="020B0604020202020204" pitchFamily="34" charset="0"/>
              <a:buChar char="•"/>
            </a:pPr>
            <a:r>
              <a:rPr lang="en-GB" sz="3200" dirty="0"/>
              <a:t>Policies and practices </a:t>
            </a:r>
          </a:p>
          <a:p>
            <a:pPr marL="457200" indent="-457200">
              <a:buFont typeface="Arial" panose="020B0604020202020204" pitchFamily="34" charset="0"/>
              <a:buChar char="•"/>
            </a:pPr>
            <a:r>
              <a:rPr lang="en-GB" sz="3200" dirty="0"/>
              <a:t>Training and education</a:t>
            </a:r>
          </a:p>
          <a:p>
            <a:pPr marL="457200" indent="-457200">
              <a:buFont typeface="Arial" panose="020B0604020202020204" pitchFamily="34" charset="0"/>
              <a:buChar char="•"/>
            </a:pPr>
            <a:r>
              <a:rPr lang="en-GB" sz="3200" dirty="0"/>
              <a:t>Employee resources groups</a:t>
            </a:r>
          </a:p>
          <a:p>
            <a:pPr marL="457200" indent="-457200">
              <a:buFont typeface="Arial" panose="020B0604020202020204" pitchFamily="34" charset="0"/>
              <a:buChar char="•"/>
            </a:pPr>
            <a:r>
              <a:rPr lang="en-GB" sz="3200" dirty="0"/>
              <a:t>Reward strategy </a:t>
            </a:r>
          </a:p>
        </p:txBody>
      </p:sp>
    </p:spTree>
    <p:extLst>
      <p:ext uri="{BB962C8B-B14F-4D97-AF65-F5344CB8AC3E}">
        <p14:creationId xmlns:p14="http://schemas.microsoft.com/office/powerpoint/2010/main" val="1762582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normAutofit fontScale="90000"/>
          </a:bodyPr>
          <a:lstStyle/>
          <a:p>
            <a:r>
              <a:rPr lang="en-GB" dirty="0"/>
              <a:t>People Professionals and Culture (CIPD, 2021</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fontScale="85000" lnSpcReduction="10000"/>
          </a:bodyPr>
          <a:lstStyle/>
          <a:p>
            <a:r>
              <a:rPr lang="en-GB" dirty="0"/>
              <a:t>Taking the lead on culture – clear vision and work with leaders.</a:t>
            </a:r>
          </a:p>
          <a:p>
            <a:r>
              <a:rPr lang="en-GB" dirty="0"/>
              <a:t>Align recruitment with your goals – how you hire people will have an enormous impact on culture.</a:t>
            </a:r>
          </a:p>
          <a:p>
            <a:r>
              <a:rPr lang="en-GB" dirty="0"/>
              <a:t>Use strategic compensation and reward – helps to make people feel valued.</a:t>
            </a:r>
          </a:p>
          <a:p>
            <a:r>
              <a:rPr lang="en-GB" dirty="0"/>
              <a:t>Keep leaders on track – remind them of the impact of their choices.</a:t>
            </a:r>
          </a:p>
          <a:p>
            <a:r>
              <a:rPr lang="en-GB" dirty="0"/>
              <a:t>Champion learning and development – invest in qualifications, mentoring programmes, collaboration. </a:t>
            </a:r>
          </a:p>
          <a:p>
            <a:r>
              <a:rPr lang="en-GB" dirty="0"/>
              <a:t>Practice what you preach – be a role model, live the values. </a:t>
            </a:r>
          </a:p>
          <a:p>
            <a:endParaRPr lang="en-GB" dirty="0"/>
          </a:p>
        </p:txBody>
      </p:sp>
    </p:spTree>
    <p:extLst>
      <p:ext uri="{BB962C8B-B14F-4D97-AF65-F5344CB8AC3E}">
        <p14:creationId xmlns:p14="http://schemas.microsoft.com/office/powerpoint/2010/main" val="1394543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28A27-3B5F-F41C-1CB5-FCCC8E4CF8C6}"/>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18EFCB8-2AE5-9FEE-510C-E1893798E6E0}"/>
              </a:ext>
            </a:extLst>
          </p:cNvPr>
          <p:cNvSpPr>
            <a:spLocks noGrp="1"/>
          </p:cNvSpPr>
          <p:nvPr>
            <p:ph idx="1"/>
          </p:nvPr>
        </p:nvSpPr>
        <p:spPr>
          <a:xfrm>
            <a:off x="1482166" y="1600201"/>
            <a:ext cx="8728635" cy="3917032"/>
          </a:xfrm>
        </p:spPr>
        <p:txBody>
          <a:bodyPr>
            <a:normAutofit lnSpcReduction="10000"/>
          </a:bodyPr>
          <a:lstStyle/>
          <a:p>
            <a:r>
              <a:rPr lang="en-GB" dirty="0"/>
              <a:t>Do you think culture can be planned and changed?</a:t>
            </a:r>
          </a:p>
          <a:p>
            <a:endParaRPr lang="en-GB" dirty="0"/>
          </a:p>
          <a:p>
            <a:r>
              <a:rPr lang="en-GB" dirty="0"/>
              <a:t>What might be some of the challenges that an organisation thinking of changing its culture might encounter and what might they do to prevent problems before they start the change?</a:t>
            </a:r>
          </a:p>
        </p:txBody>
      </p:sp>
    </p:spTree>
    <p:extLst>
      <p:ext uri="{BB962C8B-B14F-4D97-AF65-F5344CB8AC3E}">
        <p14:creationId xmlns:p14="http://schemas.microsoft.com/office/powerpoint/2010/main" val="384900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dirty="0"/>
              <a:t>Learning Outcome 3 </a:t>
            </a:r>
            <a:br>
              <a:rPr lang="en-GB" b="1" u="sng" dirty="0"/>
            </a:br>
            <a:br>
              <a:rPr lang="en-GB" u="sng" dirty="0"/>
            </a:br>
            <a:r>
              <a:rPr lang="en-GB" dirty="0"/>
              <a:t>Understand the importance of effective management of change. </a:t>
            </a:r>
            <a:br>
              <a:rPr lang="en-GB" dirty="0"/>
            </a:br>
            <a:br>
              <a:rPr lang="en-GB" dirty="0"/>
            </a:br>
            <a:endParaRPr lang="en-GB" dirty="0"/>
          </a:p>
        </p:txBody>
      </p:sp>
    </p:spTree>
    <p:extLst>
      <p:ext uri="{BB962C8B-B14F-4D97-AF65-F5344CB8AC3E}">
        <p14:creationId xmlns:p14="http://schemas.microsoft.com/office/powerpoint/2010/main" val="4199312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4141245"/>
          </a:xfrm>
        </p:spPr>
        <p:txBody>
          <a:bodyPr/>
          <a:lstStyle/>
          <a:p>
            <a:r>
              <a:rPr lang="en-US" dirty="0"/>
              <a:t>'Change is a journey, and few journeys go according to plan</a:t>
            </a:r>
            <a:r>
              <a:rPr lang="is-IS"/>
              <a:t>…’</a:t>
            </a:r>
            <a:r>
              <a:rPr lang="en-US" dirty="0"/>
              <a:t> </a:t>
            </a:r>
          </a:p>
        </p:txBody>
      </p:sp>
      <p:sp>
        <p:nvSpPr>
          <p:cNvPr id="3" name="Content Placeholder 2"/>
          <p:cNvSpPr>
            <a:spLocks noGrp="1"/>
          </p:cNvSpPr>
          <p:nvPr>
            <p:ph idx="1"/>
          </p:nvPr>
        </p:nvSpPr>
        <p:spPr>
          <a:xfrm>
            <a:off x="230459" y="4728116"/>
            <a:ext cx="10972800" cy="833721"/>
          </a:xfrm>
        </p:spPr>
        <p:txBody>
          <a:bodyPr/>
          <a:lstStyle/>
          <a:p>
            <a:pPr marL="0" indent="0">
              <a:buNone/>
            </a:pPr>
            <a:r>
              <a:rPr lang="en-US" dirty="0">
                <a:hlinkClick r:id="rId3"/>
              </a:rPr>
              <a:t>How do we manage change </a:t>
            </a:r>
            <a:r>
              <a:rPr lang="en-US" dirty="0"/>
              <a:t>– Mckinsey Report </a:t>
            </a:r>
          </a:p>
        </p:txBody>
      </p:sp>
    </p:spTree>
    <p:extLst>
      <p:ext uri="{BB962C8B-B14F-4D97-AF65-F5344CB8AC3E}">
        <p14:creationId xmlns:p14="http://schemas.microsoft.com/office/powerpoint/2010/main" val="254419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 Management </a:t>
            </a:r>
          </a:p>
        </p:txBody>
      </p:sp>
      <p:sp>
        <p:nvSpPr>
          <p:cNvPr id="3" name="Content Placeholder 2"/>
          <p:cNvSpPr>
            <a:spLocks noGrp="1"/>
          </p:cNvSpPr>
          <p:nvPr>
            <p:ph idx="1"/>
          </p:nvPr>
        </p:nvSpPr>
        <p:spPr/>
        <p:txBody>
          <a:bodyPr/>
          <a:lstStyle/>
          <a:p>
            <a:r>
              <a:rPr lang="en-US" dirty="0">
                <a:latin typeface="Arial" charset="0"/>
                <a:ea typeface="Arial" charset="0"/>
                <a:cs typeface="Arial" charset="0"/>
              </a:rPr>
              <a:t>Change Management is not an option (Waite, K et al, 2021)</a:t>
            </a:r>
          </a:p>
          <a:p>
            <a:r>
              <a:rPr lang="en-US" dirty="0">
                <a:latin typeface="Arial" charset="0"/>
                <a:ea typeface="Arial" charset="0"/>
                <a:cs typeface="Arial" charset="0"/>
              </a:rPr>
              <a:t>Driven by a number of different forces including customers, markets and technology</a:t>
            </a:r>
          </a:p>
          <a:p>
            <a:r>
              <a:rPr lang="en-US" dirty="0">
                <a:latin typeface="Arial" charset="0"/>
                <a:ea typeface="Arial" charset="0"/>
                <a:cs typeface="Arial" charset="0"/>
              </a:rPr>
              <a:t>The effects of not managing change effectively can be devastating and long lasting- New Coke, Kodak, Blockbuster</a:t>
            </a:r>
          </a:p>
        </p:txBody>
      </p:sp>
    </p:spTree>
    <p:extLst>
      <p:ext uri="{BB962C8B-B14F-4D97-AF65-F5344CB8AC3E}">
        <p14:creationId xmlns:p14="http://schemas.microsoft.com/office/powerpoint/2010/main" val="269782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plan change </a:t>
            </a:r>
          </a:p>
        </p:txBody>
      </p:sp>
      <p:sp>
        <p:nvSpPr>
          <p:cNvPr id="3" name="Content Placeholder 2"/>
          <p:cNvSpPr>
            <a:spLocks noGrp="1"/>
          </p:cNvSpPr>
          <p:nvPr>
            <p:ph idx="1"/>
          </p:nvPr>
        </p:nvSpPr>
        <p:spPr/>
        <p:txBody>
          <a:bodyPr/>
          <a:lstStyle/>
          <a:p>
            <a:r>
              <a:rPr lang="en-US" dirty="0"/>
              <a:t>Various Models can be used such as Kotter’s 8 step model </a:t>
            </a:r>
          </a:p>
          <a:p>
            <a:r>
              <a:rPr lang="en-US" dirty="0"/>
              <a:t>Lewin’s 3-stage model of change </a:t>
            </a:r>
          </a:p>
          <a:p>
            <a:r>
              <a:rPr lang="en-US" dirty="0"/>
              <a:t>Kubler-Ross change management model </a:t>
            </a:r>
          </a:p>
          <a:p>
            <a:r>
              <a:rPr lang="en-US" dirty="0"/>
              <a:t>There are a variety of models out there that organisations can use - the use of a change model can assist by creating an effective communication strategy with structure. </a:t>
            </a:r>
          </a:p>
        </p:txBody>
      </p:sp>
    </p:spTree>
    <p:extLst>
      <p:ext uri="{BB962C8B-B14F-4D97-AF65-F5344CB8AC3E}">
        <p14:creationId xmlns:p14="http://schemas.microsoft.com/office/powerpoint/2010/main" val="1993976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2157762"/>
            <a:ext cx="10972800" cy="3917032"/>
          </a:xfrm>
        </p:spPr>
        <p:txBody>
          <a:bodyPr/>
          <a:lstStyle/>
          <a:p>
            <a:pPr marL="0" indent="0" algn="ctr">
              <a:buNone/>
            </a:pPr>
            <a:r>
              <a:rPr lang="en-US" dirty="0"/>
              <a:t>How might organisations involve employees in change programmes?</a:t>
            </a:r>
          </a:p>
          <a:p>
            <a:pPr marL="0" indent="0" algn="ctr">
              <a:buNone/>
            </a:pPr>
            <a:endParaRPr lang="en-US" dirty="0"/>
          </a:p>
        </p:txBody>
      </p:sp>
    </p:spTree>
    <p:extLst>
      <p:ext uri="{BB962C8B-B14F-4D97-AF65-F5344CB8AC3E}">
        <p14:creationId xmlns:p14="http://schemas.microsoft.com/office/powerpoint/2010/main" val="522401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hlinkClick r:id="rId3"/>
              </a:rPr>
              <a:t>Kotters 8 step model </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First proposed in 1995 Harvard Business Review followed by book Leading change </a:t>
            </a:r>
          </a:p>
          <a:p>
            <a:r>
              <a:rPr lang="en-US" dirty="0"/>
              <a:t>Developed the model by observing organisations going through change and through this gathered common success factors and combined them into this methodology </a:t>
            </a:r>
          </a:p>
          <a:p>
            <a:r>
              <a:rPr lang="en-US" dirty="0"/>
              <a:t>Broadly speaking there are 3 phases:</a:t>
            </a:r>
          </a:p>
          <a:p>
            <a:pPr lvl="1"/>
            <a:r>
              <a:rPr lang="en-US" dirty="0"/>
              <a:t>Create a climate for change (Phases 1-3)</a:t>
            </a:r>
          </a:p>
          <a:p>
            <a:pPr lvl="1"/>
            <a:r>
              <a:rPr lang="en-US" dirty="0"/>
              <a:t>Engage and enable the organisation (Phases 4-6)</a:t>
            </a:r>
          </a:p>
          <a:p>
            <a:pPr lvl="1"/>
            <a:r>
              <a:rPr lang="en-US" dirty="0"/>
              <a:t>Implement and sustain (Phases 7-8)</a:t>
            </a:r>
          </a:p>
          <a:p>
            <a:endParaRPr lang="en-US" dirty="0"/>
          </a:p>
        </p:txBody>
      </p:sp>
    </p:spTree>
    <p:extLst>
      <p:ext uri="{BB962C8B-B14F-4D97-AF65-F5344CB8AC3E}">
        <p14:creationId xmlns:p14="http://schemas.microsoft.com/office/powerpoint/2010/main" val="658848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stretch>
            <a:fillRect/>
          </a:stretch>
        </p:blipFill>
        <p:spPr>
          <a:xfrm>
            <a:off x="0" y="-200722"/>
            <a:ext cx="12192000" cy="5887844"/>
          </a:xfrm>
          <a:prstGeom prst="rect">
            <a:avLst/>
          </a:prstGeom>
        </p:spPr>
      </p:pic>
    </p:spTree>
    <p:extLst>
      <p:ext uri="{BB962C8B-B14F-4D97-AF65-F5344CB8AC3E}">
        <p14:creationId xmlns:p14="http://schemas.microsoft.com/office/powerpoint/2010/main" val="1163960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View of Kotter’s Model </a:t>
            </a:r>
          </a:p>
        </p:txBody>
      </p:sp>
      <p:graphicFrame>
        <p:nvGraphicFramePr>
          <p:cNvPr id="4" name="Table 3"/>
          <p:cNvGraphicFramePr>
            <a:graphicFrameLocks noGrp="1"/>
          </p:cNvGraphicFramePr>
          <p:nvPr>
            <p:extLst>
              <p:ext uri="{D42A27DB-BD31-4B8C-83A1-F6EECF244321}">
                <p14:modId xmlns:p14="http://schemas.microsoft.com/office/powerpoint/2010/main" val="928342332"/>
              </p:ext>
            </p:extLst>
          </p:nvPr>
        </p:nvGraphicFramePr>
        <p:xfrm>
          <a:off x="2032000" y="1417638"/>
          <a:ext cx="8128000" cy="399433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935205">
                <a:tc>
                  <a:txBody>
                    <a:bodyPr/>
                    <a:lstStyle/>
                    <a:p>
                      <a:pPr algn="ctr"/>
                      <a:r>
                        <a:rPr lang="en-US" sz="4000" dirty="0">
                          <a:latin typeface="Arial" charset="0"/>
                          <a:ea typeface="Arial" charset="0"/>
                          <a:cs typeface="Arial" charset="0"/>
                        </a:rPr>
                        <a:t>Advantages</a:t>
                      </a:r>
                    </a:p>
                  </a:txBody>
                  <a:tcPr/>
                </a:tc>
                <a:tc>
                  <a:txBody>
                    <a:bodyPr/>
                    <a:lstStyle/>
                    <a:p>
                      <a:pPr algn="ctr"/>
                      <a:r>
                        <a:rPr lang="en-US" sz="4000" dirty="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dirty="0">
                          <a:latin typeface="Arial" charset="0"/>
                          <a:ea typeface="Arial" charset="0"/>
                          <a:cs typeface="Arial" charset="0"/>
                        </a:rPr>
                        <a:t>Easy step by step model </a:t>
                      </a:r>
                    </a:p>
                  </a:txBody>
                  <a:tcPr/>
                </a:tc>
                <a:tc>
                  <a:txBody>
                    <a:bodyPr/>
                    <a:lstStyle/>
                    <a:p>
                      <a:r>
                        <a:rPr lang="en-US" sz="2400" dirty="0">
                          <a:latin typeface="Arial" charset="0"/>
                          <a:ea typeface="Arial" charset="0"/>
                          <a:cs typeface="Arial" charset="0"/>
                        </a:rPr>
                        <a:t>Skipping one step can cause issues </a:t>
                      </a:r>
                    </a:p>
                  </a:txBody>
                  <a:tcPr/>
                </a:tc>
                <a:extLst>
                  <a:ext uri="{0D108BD9-81ED-4DB2-BD59-A6C34878D82A}">
                    <a16:rowId xmlns:a16="http://schemas.microsoft.com/office/drawing/2014/main" val="10001"/>
                  </a:ext>
                </a:extLst>
              </a:tr>
              <a:tr h="935205">
                <a:tc>
                  <a:txBody>
                    <a:bodyPr/>
                    <a:lstStyle/>
                    <a:p>
                      <a:r>
                        <a:rPr lang="en-US" sz="2400" dirty="0">
                          <a:latin typeface="Arial" charset="0"/>
                          <a:ea typeface="Arial" charset="0"/>
                          <a:cs typeface="Arial" charset="0"/>
                        </a:rPr>
                        <a:t>Clear description and guidance on process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dirty="0">
                          <a:latin typeface="Arial" charset="0"/>
                          <a:ea typeface="Arial" charset="0"/>
                          <a:cs typeface="Arial" charset="0"/>
                        </a:rPr>
                        <a:t>process is time consuming (Rose 2002)</a:t>
                      </a:r>
                      <a:endParaRPr lang="en-US" sz="2400" dirty="0">
                        <a:latin typeface="Arial" charset="0"/>
                        <a:ea typeface="Arial" charset="0"/>
                        <a:cs typeface="Arial" charset="0"/>
                      </a:endParaRPr>
                    </a:p>
                    <a:p>
                      <a:endParaRPr lang="en-US" sz="2400" dirty="0">
                        <a:latin typeface="Arial" charset="0"/>
                        <a:ea typeface="Arial" charset="0"/>
                        <a:cs typeface="Arial" charset="0"/>
                      </a:endParaRPr>
                    </a:p>
                  </a:txBody>
                  <a:tcPr/>
                </a:tc>
                <a:extLst>
                  <a:ext uri="{0D108BD9-81ED-4DB2-BD59-A6C34878D82A}">
                    <a16:rowId xmlns:a16="http://schemas.microsoft.com/office/drawing/2014/main" val="10002"/>
                  </a:ext>
                </a:extLst>
              </a:tr>
              <a:tr h="935205">
                <a:tc>
                  <a:txBody>
                    <a:bodyPr/>
                    <a:lstStyle/>
                    <a:p>
                      <a:r>
                        <a:rPr lang="en-US" sz="2400" dirty="0">
                          <a:latin typeface="Arial" charset="0"/>
                          <a:ea typeface="Arial" charset="0"/>
                          <a:cs typeface="Arial" charset="0"/>
                        </a:rPr>
                        <a:t>Easy to follow </a:t>
                      </a:r>
                    </a:p>
                  </a:txBody>
                  <a:tcPr/>
                </a:tc>
                <a:tc>
                  <a:txBody>
                    <a:bodyPr/>
                    <a:lstStyle/>
                    <a:p>
                      <a:r>
                        <a:rPr lang="en-US" sz="2400" dirty="0">
                          <a:latin typeface="Arial" charset="0"/>
                          <a:ea typeface="Arial" charset="0"/>
                          <a:cs typeface="Arial" charset="0"/>
                        </a:rPr>
                        <a:t>Top-down approach does not encourage participation</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11816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7597"/>
            <a:ext cx="10972800" cy="1143000"/>
          </a:xfrm>
        </p:spPr>
        <p:txBody>
          <a:bodyPr/>
          <a:lstStyle/>
          <a:p>
            <a:r>
              <a:rPr lang="en-US" dirty="0"/>
              <a:t>Lewin’s Model </a:t>
            </a:r>
          </a:p>
        </p:txBody>
      </p:sp>
      <p:pic>
        <p:nvPicPr>
          <p:cNvPr id="4" name="Picture 3"/>
          <p:cNvPicPr>
            <a:picLocks noChangeAspect="1"/>
          </p:cNvPicPr>
          <p:nvPr/>
        </p:nvPicPr>
        <p:blipFill>
          <a:blip r:embed="rId3"/>
          <a:stretch>
            <a:fillRect/>
          </a:stretch>
        </p:blipFill>
        <p:spPr>
          <a:xfrm>
            <a:off x="814951" y="1105403"/>
            <a:ext cx="10562098" cy="4202577"/>
          </a:xfrm>
          <a:prstGeom prst="rect">
            <a:avLst/>
          </a:prstGeom>
        </p:spPr>
      </p:pic>
    </p:spTree>
    <p:extLst>
      <p:ext uri="{BB962C8B-B14F-4D97-AF65-F5344CB8AC3E}">
        <p14:creationId xmlns:p14="http://schemas.microsoft.com/office/powerpoint/2010/main" val="1180878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a:t>
            </a:r>
          </a:p>
        </p:txBody>
      </p:sp>
      <p:sp>
        <p:nvSpPr>
          <p:cNvPr id="3" name="Content Placeholder 2"/>
          <p:cNvSpPr>
            <a:spLocks noGrp="1"/>
          </p:cNvSpPr>
          <p:nvPr>
            <p:ph idx="1"/>
          </p:nvPr>
        </p:nvSpPr>
        <p:spPr/>
        <p:txBody>
          <a:bodyPr>
            <a:normAutofit fontScale="85000" lnSpcReduction="10000"/>
          </a:bodyPr>
          <a:lstStyle/>
          <a:p>
            <a:r>
              <a:rPr lang="en-US" dirty="0">
                <a:latin typeface="Arial" charset="0"/>
                <a:ea typeface="Arial" charset="0"/>
                <a:cs typeface="Arial" charset="0"/>
              </a:rPr>
              <a:t>Lewin's change management theory is easy to understand and implement in a business organization. Unlike other methods, the change management model is easy to implement. It requires only a few steps which can be performed within a short span of time.</a:t>
            </a:r>
          </a:p>
          <a:p>
            <a:endParaRPr lang="en-US" dirty="0">
              <a:latin typeface="Arial" charset="0"/>
              <a:ea typeface="Arial" charset="0"/>
              <a:cs typeface="Arial" charset="0"/>
            </a:endParaRPr>
          </a:p>
          <a:p>
            <a:r>
              <a:rPr lang="en-US" dirty="0">
                <a:latin typeface="Arial" charset="0"/>
                <a:ea typeface="Arial" charset="0"/>
                <a:cs typeface="Arial" charset="0"/>
              </a:rPr>
              <a:t>The model is good and still used because it's based upon sound behavioral psychology that is designed to understand why people resist change and put the forces in place to drive people to change acceptance and support.</a:t>
            </a:r>
          </a:p>
        </p:txBody>
      </p:sp>
    </p:spTree>
    <p:extLst>
      <p:ext uri="{BB962C8B-B14F-4D97-AF65-F5344CB8AC3E}">
        <p14:creationId xmlns:p14="http://schemas.microsoft.com/office/powerpoint/2010/main" val="1523049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a:t>
            </a:r>
          </a:p>
        </p:txBody>
      </p:sp>
      <p:sp>
        <p:nvSpPr>
          <p:cNvPr id="3" name="Content Placeholder 2"/>
          <p:cNvSpPr>
            <a:spLocks noGrp="1"/>
          </p:cNvSpPr>
          <p:nvPr>
            <p:ph idx="1"/>
          </p:nvPr>
        </p:nvSpPr>
        <p:spPr/>
        <p:txBody>
          <a:bodyPr>
            <a:noAutofit/>
          </a:bodyPr>
          <a:lstStyle/>
          <a:p>
            <a:r>
              <a:rPr lang="en-US" sz="2400" dirty="0">
                <a:latin typeface="Arial" charset="0"/>
                <a:ea typeface="Arial" charset="0"/>
                <a:cs typeface="Arial" charset="0"/>
              </a:rPr>
              <a:t>The main criticism of Lewin's change model is that it is quaint and too simple for the modern era of constant and rapid change. The 'Refreeze' stage, in particular, implies a great deal of time is spent in the new status quo.</a:t>
            </a:r>
          </a:p>
          <a:p>
            <a:endParaRPr lang="en-US" sz="2400" dirty="0">
              <a:latin typeface="Arial" charset="0"/>
              <a:ea typeface="Arial" charset="0"/>
              <a:cs typeface="Arial" charset="0"/>
            </a:endParaRPr>
          </a:p>
          <a:p>
            <a:r>
              <a:rPr lang="en-US" sz="2400" dirty="0">
                <a:latin typeface="Arial" charset="0"/>
                <a:ea typeface="Arial" charset="0"/>
                <a:cs typeface="Arial" charset="0"/>
              </a:rPr>
              <a:t>Another major disadvantage is the refreezing stage. It requires a lot of time to freeze and settle down with the new changes. As the changes continue to take place in a challenging environment, the organization may not have the time to get used to the modifications.</a:t>
            </a:r>
          </a:p>
        </p:txBody>
      </p:sp>
    </p:spTree>
    <p:extLst>
      <p:ext uri="{BB962C8B-B14F-4D97-AF65-F5344CB8AC3E}">
        <p14:creationId xmlns:p14="http://schemas.microsoft.com/office/powerpoint/2010/main" val="1102902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5879"/>
          </a:xfrm>
        </p:spPr>
        <p:txBody>
          <a:bodyPr/>
          <a:lstStyle/>
          <a:p>
            <a:r>
              <a:rPr lang="en-US" dirty="0"/>
              <a:t>Kubler Ross Change Management</a:t>
            </a:r>
          </a:p>
        </p:txBody>
      </p:sp>
      <p:pic>
        <p:nvPicPr>
          <p:cNvPr id="6" name="Content Placeholder 5"/>
          <p:cNvPicPr>
            <a:picLocks noGrp="1" noChangeAspect="1"/>
          </p:cNvPicPr>
          <p:nvPr>
            <p:ph idx="1"/>
          </p:nvPr>
        </p:nvPicPr>
        <p:blipFill>
          <a:blip r:embed="rId3"/>
          <a:stretch>
            <a:fillRect/>
          </a:stretch>
        </p:blipFill>
        <p:spPr>
          <a:xfrm>
            <a:off x="1033346" y="1070517"/>
            <a:ext cx="10125308" cy="4705815"/>
          </a:xfrm>
          <a:prstGeom prst="rect">
            <a:avLst/>
          </a:prstGeom>
        </p:spPr>
      </p:pic>
    </p:spTree>
    <p:extLst>
      <p:ext uri="{BB962C8B-B14F-4D97-AF65-F5344CB8AC3E}">
        <p14:creationId xmlns:p14="http://schemas.microsoft.com/office/powerpoint/2010/main" val="630355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and Disadvantages</a:t>
            </a:r>
          </a:p>
        </p:txBody>
      </p:sp>
      <p:sp>
        <p:nvSpPr>
          <p:cNvPr id="3" name="Content Placeholder 2"/>
          <p:cNvSpPr>
            <a:spLocks noGrp="1"/>
          </p:cNvSpPr>
          <p:nvPr>
            <p:ph idx="1"/>
          </p:nvPr>
        </p:nvSpPr>
        <p:spPr/>
        <p:txBody>
          <a:bodyPr/>
          <a:lstStyle/>
          <a:p>
            <a:r>
              <a:rPr lang="en-US" dirty="0"/>
              <a:t>Unbiased and are not influenced by any specific industry or organisation</a:t>
            </a:r>
          </a:p>
          <a:p>
            <a:r>
              <a:rPr lang="en-US" dirty="0"/>
              <a:t>Stages are flexible and easy to use </a:t>
            </a:r>
          </a:p>
          <a:p>
            <a:r>
              <a:rPr lang="en-US" dirty="0"/>
              <a:t>Does not take into account that people may reach certain stages quicker than others </a:t>
            </a:r>
          </a:p>
          <a:p>
            <a:r>
              <a:rPr lang="en-US" dirty="0"/>
              <a:t>Some people may not go through all of the stages </a:t>
            </a:r>
          </a:p>
          <a:p>
            <a:endParaRPr lang="en-US" dirty="0"/>
          </a:p>
        </p:txBody>
      </p:sp>
    </p:spTree>
    <p:extLst>
      <p:ext uri="{BB962C8B-B14F-4D97-AF65-F5344CB8AC3E}">
        <p14:creationId xmlns:p14="http://schemas.microsoft.com/office/powerpoint/2010/main" val="1385010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1799916"/>
            <a:ext cx="10972800" cy="2907848"/>
          </a:xfrm>
        </p:spPr>
        <p:txBody>
          <a:bodyPr/>
          <a:lstStyle/>
          <a:p>
            <a:pPr marL="0" indent="0" algn="ctr">
              <a:buNone/>
            </a:pPr>
            <a:r>
              <a:rPr lang="en-US" dirty="0">
                <a:latin typeface="Arial" charset="0"/>
                <a:ea typeface="Arial" charset="0"/>
                <a:cs typeface="Arial" charset="0"/>
              </a:rPr>
              <a:t>What examples can you find of organisations going through change driven by the introduction of new strategies or altered objectives? </a:t>
            </a:r>
          </a:p>
        </p:txBody>
      </p:sp>
    </p:spTree>
    <p:extLst>
      <p:ext uri="{BB962C8B-B14F-4D97-AF65-F5344CB8AC3E}">
        <p14:creationId xmlns:p14="http://schemas.microsoft.com/office/powerpoint/2010/main" val="1384227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Successful Change Management</a:t>
            </a:r>
          </a:p>
        </p:txBody>
      </p:sp>
      <p:sp>
        <p:nvSpPr>
          <p:cNvPr id="3" name="Content Placeholder 2"/>
          <p:cNvSpPr>
            <a:spLocks noGrp="1"/>
          </p:cNvSpPr>
          <p:nvPr>
            <p:ph idx="1"/>
          </p:nvPr>
        </p:nvSpPr>
        <p:spPr/>
        <p:txBody>
          <a:bodyPr>
            <a:normAutofit fontScale="92500"/>
          </a:bodyPr>
          <a:lstStyle/>
          <a:p>
            <a:pPr marL="0" indent="0" fontAlgn="base">
              <a:buNone/>
            </a:pPr>
            <a:r>
              <a:rPr lang="en-US" dirty="0">
                <a:latin typeface="Arial" charset="0"/>
                <a:ea typeface="Arial" charset="0"/>
                <a:cs typeface="Arial" charset="0"/>
              </a:rPr>
              <a:t>Successful change management relies on four core principles:</a:t>
            </a:r>
          </a:p>
          <a:p>
            <a:pPr fontAlgn="base"/>
            <a:r>
              <a:rPr lang="en-US" dirty="0">
                <a:latin typeface="Arial" charset="0"/>
                <a:ea typeface="Arial" charset="0"/>
                <a:cs typeface="Arial" charset="0"/>
              </a:rPr>
              <a:t>Understand Change.</a:t>
            </a:r>
          </a:p>
          <a:p>
            <a:pPr fontAlgn="base"/>
            <a:r>
              <a:rPr lang="en-US" dirty="0">
                <a:latin typeface="Arial" charset="0"/>
                <a:ea typeface="Arial" charset="0"/>
                <a:cs typeface="Arial" charset="0"/>
              </a:rPr>
              <a:t>Plan Change.</a:t>
            </a:r>
          </a:p>
          <a:p>
            <a:pPr fontAlgn="base"/>
            <a:r>
              <a:rPr lang="en-US" dirty="0">
                <a:latin typeface="Arial" charset="0"/>
                <a:ea typeface="Arial" charset="0"/>
                <a:cs typeface="Arial" charset="0"/>
              </a:rPr>
              <a:t>Implement Change.</a:t>
            </a:r>
          </a:p>
          <a:p>
            <a:pPr fontAlgn="base"/>
            <a:r>
              <a:rPr lang="en-US" dirty="0">
                <a:latin typeface="Arial" charset="0"/>
                <a:ea typeface="Arial" charset="0"/>
                <a:cs typeface="Arial" charset="0"/>
              </a:rPr>
              <a:t>Communicate Change.</a:t>
            </a:r>
          </a:p>
          <a:p>
            <a:pPr marL="0" indent="0" fontAlgn="base">
              <a:buNone/>
            </a:pPr>
            <a:endParaRPr lang="en-US" dirty="0">
              <a:latin typeface="Arial" charset="0"/>
              <a:ea typeface="Arial" charset="0"/>
              <a:cs typeface="Arial" charset="0"/>
            </a:endParaRPr>
          </a:p>
          <a:p>
            <a:pPr marL="0" indent="0" fontAlgn="base">
              <a:buNone/>
            </a:pPr>
            <a:r>
              <a:rPr lang="en-US" dirty="0">
                <a:latin typeface="Arial" charset="0"/>
                <a:ea typeface="Arial" charset="0"/>
                <a:cs typeface="Arial" charset="0"/>
              </a:rPr>
              <a:t>(MindTools, 2021)</a:t>
            </a:r>
          </a:p>
          <a:p>
            <a:endParaRPr lang="en-US" dirty="0"/>
          </a:p>
        </p:txBody>
      </p:sp>
    </p:spTree>
    <p:extLst>
      <p:ext uri="{BB962C8B-B14F-4D97-AF65-F5344CB8AC3E}">
        <p14:creationId xmlns:p14="http://schemas.microsoft.com/office/powerpoint/2010/main" val="1085565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Examples of successful change management</a:t>
            </a:r>
          </a:p>
        </p:txBody>
      </p:sp>
      <p:pic>
        <p:nvPicPr>
          <p:cNvPr id="5" name="Picture 4"/>
          <p:cNvPicPr>
            <a:picLocks noChangeAspect="1"/>
          </p:cNvPicPr>
          <p:nvPr/>
        </p:nvPicPr>
        <p:blipFill>
          <a:blip r:embed="rId3"/>
          <a:stretch>
            <a:fillRect/>
          </a:stretch>
        </p:blipFill>
        <p:spPr>
          <a:xfrm>
            <a:off x="609600" y="1673767"/>
            <a:ext cx="4076700" cy="1993900"/>
          </a:xfrm>
          <a:prstGeom prst="rect">
            <a:avLst/>
          </a:prstGeom>
        </p:spPr>
      </p:pic>
      <p:pic>
        <p:nvPicPr>
          <p:cNvPr id="6" name="Picture 5"/>
          <p:cNvPicPr>
            <a:picLocks noChangeAspect="1"/>
          </p:cNvPicPr>
          <p:nvPr/>
        </p:nvPicPr>
        <p:blipFill>
          <a:blip r:embed="rId4"/>
          <a:stretch>
            <a:fillRect/>
          </a:stretch>
        </p:blipFill>
        <p:spPr>
          <a:xfrm>
            <a:off x="4890274" y="2670717"/>
            <a:ext cx="2857500" cy="2857500"/>
          </a:xfrm>
          <a:prstGeom prst="rect">
            <a:avLst/>
          </a:prstGeom>
        </p:spPr>
      </p:pic>
      <p:pic>
        <p:nvPicPr>
          <p:cNvPr id="7" name="Picture 6"/>
          <p:cNvPicPr>
            <a:picLocks noChangeAspect="1"/>
          </p:cNvPicPr>
          <p:nvPr/>
        </p:nvPicPr>
        <p:blipFill>
          <a:blip r:embed="rId5"/>
          <a:stretch>
            <a:fillRect/>
          </a:stretch>
        </p:blipFill>
        <p:spPr>
          <a:xfrm>
            <a:off x="8458665" y="1673767"/>
            <a:ext cx="2857500" cy="2857500"/>
          </a:xfrm>
          <a:prstGeom prst="rect">
            <a:avLst/>
          </a:prstGeom>
        </p:spPr>
      </p:pic>
    </p:spTree>
    <p:extLst>
      <p:ext uri="{BB962C8B-B14F-4D97-AF65-F5344CB8AC3E}">
        <p14:creationId xmlns:p14="http://schemas.microsoft.com/office/powerpoint/2010/main" val="1260020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Netflix</a:t>
            </a:r>
          </a:p>
        </p:txBody>
      </p:sp>
      <p:sp>
        <p:nvSpPr>
          <p:cNvPr id="3" name="Content Placeholder 2"/>
          <p:cNvSpPr>
            <a:spLocks noGrp="1"/>
          </p:cNvSpPr>
          <p:nvPr>
            <p:ph idx="1"/>
          </p:nvPr>
        </p:nvSpPr>
        <p:spPr>
          <a:xfrm>
            <a:off x="1484850" y="1417639"/>
            <a:ext cx="10097549" cy="4001650"/>
          </a:xfrm>
        </p:spPr>
        <p:txBody>
          <a:bodyPr>
            <a:normAutofit fontScale="77500" lnSpcReduction="20000"/>
          </a:bodyPr>
          <a:lstStyle/>
          <a:p>
            <a:r>
              <a:rPr lang="en-US" dirty="0">
                <a:latin typeface="Arial" charset="0"/>
                <a:ea typeface="Arial" charset="0"/>
                <a:cs typeface="Arial" charset="0"/>
              </a:rPr>
              <a:t>Proactive and disruptive changes</a:t>
            </a:r>
          </a:p>
          <a:p>
            <a:r>
              <a:rPr lang="en-US" dirty="0">
                <a:latin typeface="Arial" charset="0"/>
                <a:ea typeface="Arial" charset="0"/>
                <a:cs typeface="Arial" charset="0"/>
              </a:rPr>
              <a:t>Data-driven decision making</a:t>
            </a:r>
          </a:p>
          <a:p>
            <a:r>
              <a:rPr lang="en-US" dirty="0" err="1">
                <a:latin typeface="Arial" charset="0"/>
                <a:ea typeface="Arial" charset="0"/>
                <a:cs typeface="Arial" charset="0"/>
              </a:rPr>
              <a:t>Organisational</a:t>
            </a:r>
            <a:r>
              <a:rPr lang="en-US" dirty="0">
                <a:latin typeface="Arial" charset="0"/>
                <a:ea typeface="Arial" charset="0"/>
                <a:cs typeface="Arial" charset="0"/>
              </a:rPr>
              <a:t> culture</a:t>
            </a:r>
          </a:p>
          <a:p>
            <a:r>
              <a:rPr lang="en-US" dirty="0">
                <a:latin typeface="Arial" charset="0"/>
                <a:ea typeface="Arial" charset="0"/>
                <a:cs typeface="Arial" charset="0"/>
              </a:rPr>
              <a:t>Adaptability</a:t>
            </a:r>
          </a:p>
          <a:p>
            <a:r>
              <a:rPr lang="en-US" dirty="0">
                <a:latin typeface="Arial" charset="0"/>
                <a:ea typeface="Arial" charset="0"/>
                <a:cs typeface="Arial" charset="0"/>
              </a:rPr>
              <a:t>Risk-taking</a:t>
            </a:r>
          </a:p>
          <a:p>
            <a:r>
              <a:rPr lang="en-US" dirty="0">
                <a:latin typeface="Arial" charset="0"/>
                <a:ea typeface="Arial" charset="0"/>
                <a:cs typeface="Arial" charset="0"/>
              </a:rPr>
              <a:t>Customer-centric approach</a:t>
            </a:r>
          </a:p>
          <a:p>
            <a:r>
              <a:rPr lang="en-US" dirty="0">
                <a:latin typeface="Arial" charset="0"/>
                <a:ea typeface="Arial" charset="0"/>
                <a:cs typeface="Arial" charset="0"/>
              </a:rPr>
              <a:t>Continuous innovation</a:t>
            </a:r>
          </a:p>
          <a:p>
            <a:r>
              <a:rPr lang="en-US" dirty="0">
                <a:latin typeface="Arial" charset="0"/>
                <a:ea typeface="Arial" charset="0"/>
                <a:cs typeface="Arial" charset="0"/>
              </a:rPr>
              <a:t>Change management process</a:t>
            </a:r>
          </a:p>
          <a:p>
            <a:r>
              <a:rPr lang="en-US" dirty="0">
                <a:latin typeface="Arial" charset="0"/>
                <a:ea typeface="Arial" charset="0"/>
                <a:cs typeface="Arial" charset="0"/>
              </a:rPr>
              <a:t>Learning from mistakes</a:t>
            </a:r>
          </a:p>
          <a:p>
            <a:r>
              <a:rPr lang="en-US" dirty="0">
                <a:latin typeface="Arial" charset="0"/>
                <a:ea typeface="Arial" charset="0"/>
                <a:cs typeface="Arial" charset="0"/>
              </a:rPr>
              <a:t>Blue ocean strategy</a:t>
            </a:r>
          </a:p>
        </p:txBody>
      </p:sp>
      <p:pic>
        <p:nvPicPr>
          <p:cNvPr id="4" name="Picture 3">
            <a:extLst>
              <a:ext uri="{FF2B5EF4-FFF2-40B4-BE49-F238E27FC236}">
                <a16:creationId xmlns:a16="http://schemas.microsoft.com/office/drawing/2014/main" id="{C4B94AFD-A2F7-4E1F-0763-E512BF89C632}"/>
              </a:ext>
            </a:extLst>
          </p:cNvPr>
          <p:cNvPicPr>
            <a:picLocks noChangeAspect="1"/>
          </p:cNvPicPr>
          <p:nvPr/>
        </p:nvPicPr>
        <p:blipFill>
          <a:blip r:embed="rId3"/>
          <a:stretch>
            <a:fillRect/>
          </a:stretch>
        </p:blipFill>
        <p:spPr>
          <a:xfrm>
            <a:off x="6630450" y="2168718"/>
            <a:ext cx="4076700" cy="1993900"/>
          </a:xfrm>
          <a:prstGeom prst="rect">
            <a:avLst/>
          </a:prstGeom>
        </p:spPr>
      </p:pic>
    </p:spTree>
    <p:extLst>
      <p:ext uri="{BB962C8B-B14F-4D97-AF65-F5344CB8AC3E}">
        <p14:creationId xmlns:p14="http://schemas.microsoft.com/office/powerpoint/2010/main" val="1268231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Lego</a:t>
            </a:r>
          </a:p>
        </p:txBody>
      </p:sp>
      <p:sp>
        <p:nvSpPr>
          <p:cNvPr id="3" name="Content Placeholder 2"/>
          <p:cNvSpPr>
            <a:spLocks noGrp="1"/>
          </p:cNvSpPr>
          <p:nvPr>
            <p:ph idx="1"/>
          </p:nvPr>
        </p:nvSpPr>
        <p:spPr>
          <a:xfrm>
            <a:off x="1484850" y="1417639"/>
            <a:ext cx="10097549" cy="4001650"/>
          </a:xfrm>
        </p:spPr>
        <p:txBody>
          <a:bodyPr>
            <a:normAutofit fontScale="92500" lnSpcReduction="20000"/>
          </a:bodyPr>
          <a:lstStyle/>
          <a:p>
            <a:r>
              <a:rPr lang="en-US" dirty="0">
                <a:latin typeface="Arial" charset="0"/>
                <a:ea typeface="Arial" charset="0"/>
                <a:cs typeface="Arial" charset="0"/>
              </a:rPr>
              <a:t>Strategic transformation</a:t>
            </a:r>
          </a:p>
          <a:p>
            <a:r>
              <a:rPr lang="en-US" dirty="0">
                <a:latin typeface="Arial" charset="0"/>
                <a:ea typeface="Arial" charset="0"/>
                <a:cs typeface="Arial" charset="0"/>
              </a:rPr>
              <a:t>Specified key changes</a:t>
            </a:r>
          </a:p>
          <a:p>
            <a:r>
              <a:rPr lang="en-US" dirty="0">
                <a:latin typeface="Arial" charset="0"/>
                <a:ea typeface="Arial" charset="0"/>
                <a:cs typeface="Arial" charset="0"/>
              </a:rPr>
              <a:t>Change management strategy</a:t>
            </a:r>
          </a:p>
          <a:p>
            <a:r>
              <a:rPr lang="en-US" dirty="0">
                <a:latin typeface="Arial" charset="0"/>
                <a:ea typeface="Arial" charset="0"/>
                <a:cs typeface="Arial" charset="0"/>
              </a:rPr>
              <a:t>Leadership model</a:t>
            </a:r>
          </a:p>
          <a:p>
            <a:r>
              <a:rPr lang="en-US" dirty="0">
                <a:latin typeface="Arial" charset="0"/>
                <a:ea typeface="Arial" charset="0"/>
                <a:cs typeface="Arial" charset="0"/>
              </a:rPr>
              <a:t>Significant outcomes</a:t>
            </a:r>
          </a:p>
          <a:p>
            <a:r>
              <a:rPr lang="en-US" dirty="0">
                <a:latin typeface="Arial" charset="0"/>
                <a:ea typeface="Arial" charset="0"/>
                <a:cs typeface="Arial" charset="0"/>
              </a:rPr>
              <a:t>Ongoing change initiatives</a:t>
            </a:r>
          </a:p>
          <a:p>
            <a:r>
              <a:rPr lang="en-US" dirty="0">
                <a:latin typeface="Arial" charset="0"/>
                <a:ea typeface="Arial" charset="0"/>
                <a:cs typeface="Arial" charset="0"/>
              </a:rPr>
              <a:t>Change management philosophy</a:t>
            </a:r>
          </a:p>
          <a:p>
            <a:r>
              <a:rPr lang="en-US" dirty="0">
                <a:latin typeface="Arial" charset="0"/>
                <a:ea typeface="Arial" charset="0"/>
                <a:cs typeface="Arial" charset="0"/>
              </a:rPr>
              <a:t>Cultural change</a:t>
            </a:r>
          </a:p>
        </p:txBody>
      </p:sp>
      <p:pic>
        <p:nvPicPr>
          <p:cNvPr id="4" name="Picture 3">
            <a:extLst>
              <a:ext uri="{FF2B5EF4-FFF2-40B4-BE49-F238E27FC236}">
                <a16:creationId xmlns:a16="http://schemas.microsoft.com/office/drawing/2014/main" id="{5B9D4260-E2A6-10F0-0F9A-48D1545690A0}"/>
              </a:ext>
            </a:extLst>
          </p:cNvPr>
          <p:cNvPicPr>
            <a:picLocks noChangeAspect="1"/>
          </p:cNvPicPr>
          <p:nvPr/>
        </p:nvPicPr>
        <p:blipFill>
          <a:blip r:embed="rId3"/>
          <a:stretch>
            <a:fillRect/>
          </a:stretch>
        </p:blipFill>
        <p:spPr>
          <a:xfrm>
            <a:off x="7849650" y="1747928"/>
            <a:ext cx="2857500" cy="2857500"/>
          </a:xfrm>
          <a:prstGeom prst="rect">
            <a:avLst/>
          </a:prstGeom>
        </p:spPr>
      </p:pic>
    </p:spTree>
    <p:extLst>
      <p:ext uri="{BB962C8B-B14F-4D97-AF65-F5344CB8AC3E}">
        <p14:creationId xmlns:p14="http://schemas.microsoft.com/office/powerpoint/2010/main" val="3631740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Domino’s </a:t>
            </a:r>
          </a:p>
        </p:txBody>
      </p:sp>
      <p:sp>
        <p:nvSpPr>
          <p:cNvPr id="3" name="Content Placeholder 2"/>
          <p:cNvSpPr>
            <a:spLocks noGrp="1"/>
          </p:cNvSpPr>
          <p:nvPr>
            <p:ph idx="1"/>
          </p:nvPr>
        </p:nvSpPr>
        <p:spPr>
          <a:xfrm>
            <a:off x="1484850" y="1417639"/>
            <a:ext cx="10097549" cy="4001650"/>
          </a:xfrm>
        </p:spPr>
        <p:txBody>
          <a:bodyPr>
            <a:normAutofit fontScale="85000" lnSpcReduction="20000"/>
          </a:bodyPr>
          <a:lstStyle/>
          <a:p>
            <a:r>
              <a:rPr lang="en-US" dirty="0">
                <a:latin typeface="Arial" charset="0"/>
                <a:ea typeface="Arial" charset="0"/>
                <a:cs typeface="Arial" charset="0"/>
              </a:rPr>
              <a:t>Strategic transformation</a:t>
            </a:r>
          </a:p>
          <a:p>
            <a:r>
              <a:rPr lang="en-US" dirty="0">
                <a:latin typeface="Arial" charset="0"/>
                <a:ea typeface="Arial" charset="0"/>
                <a:cs typeface="Arial" charset="0"/>
              </a:rPr>
              <a:t>Brutally honest marketing campaign</a:t>
            </a:r>
          </a:p>
          <a:p>
            <a:r>
              <a:rPr lang="en-US" dirty="0">
                <a:latin typeface="Arial" charset="0"/>
                <a:ea typeface="Arial" charset="0"/>
                <a:cs typeface="Arial" charset="0"/>
              </a:rPr>
              <a:t>Product overhaul</a:t>
            </a:r>
          </a:p>
          <a:p>
            <a:r>
              <a:rPr lang="en-US" dirty="0">
                <a:latin typeface="Arial" charset="0"/>
                <a:ea typeface="Arial" charset="0"/>
                <a:cs typeface="Arial" charset="0"/>
              </a:rPr>
              <a:t>Focus on employee engagement</a:t>
            </a:r>
          </a:p>
          <a:p>
            <a:r>
              <a:rPr lang="en-US" dirty="0">
                <a:latin typeface="Arial" charset="0"/>
                <a:ea typeface="Arial" charset="0"/>
                <a:cs typeface="Arial" charset="0"/>
              </a:rPr>
              <a:t>Embracing technology</a:t>
            </a:r>
          </a:p>
          <a:p>
            <a:r>
              <a:rPr lang="en-US" dirty="0">
                <a:latin typeface="Arial" charset="0"/>
                <a:ea typeface="Arial" charset="0"/>
                <a:cs typeface="Arial" charset="0"/>
              </a:rPr>
              <a:t>Data-driven decision making</a:t>
            </a:r>
          </a:p>
          <a:p>
            <a:r>
              <a:rPr lang="en-US" dirty="0">
                <a:latin typeface="Arial" charset="0"/>
                <a:ea typeface="Arial" charset="0"/>
                <a:cs typeface="Arial" charset="0"/>
              </a:rPr>
              <a:t>Leadership and communication</a:t>
            </a:r>
          </a:p>
          <a:p>
            <a:r>
              <a:rPr lang="en-US" dirty="0">
                <a:latin typeface="Arial" charset="0"/>
                <a:ea typeface="Arial" charset="0"/>
                <a:cs typeface="Arial" charset="0"/>
              </a:rPr>
              <a:t>Long-term commitment to change</a:t>
            </a:r>
          </a:p>
          <a:p>
            <a:r>
              <a:rPr lang="en-US" dirty="0">
                <a:latin typeface="Arial" charset="0"/>
                <a:ea typeface="Arial" charset="0"/>
                <a:cs typeface="Arial" charset="0"/>
              </a:rPr>
              <a:t>Results</a:t>
            </a:r>
          </a:p>
        </p:txBody>
      </p:sp>
      <p:pic>
        <p:nvPicPr>
          <p:cNvPr id="4" name="Picture 3">
            <a:extLst>
              <a:ext uri="{FF2B5EF4-FFF2-40B4-BE49-F238E27FC236}">
                <a16:creationId xmlns:a16="http://schemas.microsoft.com/office/drawing/2014/main" id="{EB516B5D-D08F-B8CD-10AB-531AF2B21103}"/>
              </a:ext>
            </a:extLst>
          </p:cNvPr>
          <p:cNvPicPr>
            <a:picLocks noChangeAspect="1"/>
          </p:cNvPicPr>
          <p:nvPr/>
        </p:nvPicPr>
        <p:blipFill>
          <a:blip r:embed="rId3"/>
          <a:stretch>
            <a:fillRect/>
          </a:stretch>
        </p:blipFill>
        <p:spPr>
          <a:xfrm>
            <a:off x="8458665" y="1673767"/>
            <a:ext cx="2857500" cy="2857500"/>
          </a:xfrm>
          <a:prstGeom prst="rect">
            <a:avLst/>
          </a:prstGeom>
        </p:spPr>
      </p:pic>
    </p:spTree>
    <p:extLst>
      <p:ext uri="{BB962C8B-B14F-4D97-AF65-F5344CB8AC3E}">
        <p14:creationId xmlns:p14="http://schemas.microsoft.com/office/powerpoint/2010/main" val="3232241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804" y="694087"/>
            <a:ext cx="10972800" cy="1143000"/>
          </a:xfrm>
        </p:spPr>
        <p:txBody>
          <a:bodyPr>
            <a:normAutofit fontScale="90000"/>
          </a:bodyPr>
          <a:lstStyle/>
          <a:p>
            <a:r>
              <a:rPr lang="en-US" dirty="0"/>
              <a:t>CIPD – </a:t>
            </a:r>
            <a:r>
              <a:rPr lang="en-US" dirty="0">
                <a:hlinkClick r:id="rId3"/>
              </a:rPr>
              <a:t>What lessons has Covid teach us about organisational change. </a:t>
            </a:r>
            <a:endParaRPr lang="en-US" dirty="0"/>
          </a:p>
        </p:txBody>
      </p:sp>
      <p:sp>
        <p:nvSpPr>
          <p:cNvPr id="3" name="Content Placeholder 2"/>
          <p:cNvSpPr>
            <a:spLocks noGrp="1"/>
          </p:cNvSpPr>
          <p:nvPr>
            <p:ph idx="1"/>
          </p:nvPr>
        </p:nvSpPr>
        <p:spPr/>
        <p:txBody>
          <a:bodyPr/>
          <a:lstStyle/>
          <a:p>
            <a:endParaRPr lang="en-US" dirty="0">
              <a:hlinkClick r:id="rId4"/>
            </a:endParaRPr>
          </a:p>
          <a:p>
            <a:r>
              <a:rPr lang="en-US" dirty="0">
                <a:hlinkClick r:id="rId4"/>
              </a:rPr>
              <a:t>Business Agility </a:t>
            </a:r>
            <a:r>
              <a:rPr lang="en-US" dirty="0"/>
              <a:t>– Making it happen</a:t>
            </a:r>
          </a:p>
          <a:p>
            <a:r>
              <a:rPr lang="en-US" dirty="0"/>
              <a:t>Embracing Change </a:t>
            </a:r>
          </a:p>
          <a:p>
            <a:r>
              <a:rPr lang="en-US" dirty="0"/>
              <a:t>Learning in a crisis </a:t>
            </a:r>
          </a:p>
          <a:p>
            <a:r>
              <a:rPr lang="en-US" dirty="0"/>
              <a:t>In demand skills and capabilities – </a:t>
            </a:r>
            <a:r>
              <a:rPr lang="en-US" dirty="0">
                <a:hlinkClick r:id="rId5"/>
              </a:rPr>
              <a:t>evidence based decision making</a:t>
            </a:r>
            <a:r>
              <a:rPr lang="en-US" dirty="0"/>
              <a:t> </a:t>
            </a:r>
          </a:p>
        </p:txBody>
      </p:sp>
    </p:spTree>
    <p:extLst>
      <p:ext uri="{BB962C8B-B14F-4D97-AF65-F5344CB8AC3E}">
        <p14:creationId xmlns:p14="http://schemas.microsoft.com/office/powerpoint/2010/main" val="780858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02296" y="924096"/>
            <a:ext cx="9051721" cy="3170099"/>
          </a:xfrm>
          <a:prstGeom prst="rect">
            <a:avLst/>
          </a:prstGeom>
          <a:noFill/>
        </p:spPr>
        <p:txBody>
          <a:bodyPr wrap="square" rtlCol="0">
            <a:spAutoFit/>
          </a:bodyPr>
          <a:lstStyle/>
          <a:p>
            <a:pPr algn="ctr"/>
            <a:r>
              <a:rPr lang="en-US" sz="4000" u="sng" dirty="0"/>
              <a:t>Question</a:t>
            </a:r>
            <a:endParaRPr lang="is-IS" sz="4000" u="sng" dirty="0"/>
          </a:p>
          <a:p>
            <a:endParaRPr lang="is-IS" sz="4000" dirty="0"/>
          </a:p>
          <a:p>
            <a:r>
              <a:rPr lang="is-IS" sz="4000" dirty="0"/>
              <a:t>Post pandemic; do you think your organisation is now more prepared to deal with change?</a:t>
            </a:r>
            <a:endParaRPr lang="en-US" sz="4000" dirty="0"/>
          </a:p>
        </p:txBody>
      </p:sp>
    </p:spTree>
    <p:extLst>
      <p:ext uri="{BB962C8B-B14F-4D97-AF65-F5344CB8AC3E}">
        <p14:creationId xmlns:p14="http://schemas.microsoft.com/office/powerpoint/2010/main" val="1967644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Concept of Agility</a:t>
            </a:r>
          </a:p>
        </p:txBody>
      </p:sp>
      <p:sp>
        <p:nvSpPr>
          <p:cNvPr id="3" name="Content Placeholder 2"/>
          <p:cNvSpPr>
            <a:spLocks noGrp="1"/>
          </p:cNvSpPr>
          <p:nvPr>
            <p:ph idx="1"/>
          </p:nvPr>
        </p:nvSpPr>
        <p:spPr/>
        <p:txBody>
          <a:bodyPr/>
          <a:lstStyle/>
          <a:p>
            <a:pPr marL="0" indent="0" algn="ctr">
              <a:buNone/>
            </a:pPr>
            <a:r>
              <a:rPr lang="en-US" dirty="0"/>
              <a:t>Felipe </a:t>
            </a:r>
            <a:r>
              <a:rPr lang="en-US" i="1" dirty="0"/>
              <a:t>et al. </a:t>
            </a:r>
            <a:r>
              <a:rPr lang="en-US" dirty="0"/>
              <a:t>(2020)</a:t>
            </a:r>
          </a:p>
          <a:p>
            <a:pPr marL="457200" lvl="1" indent="0">
              <a:buNone/>
            </a:pPr>
            <a:r>
              <a:rPr lang="en-US" dirty="0"/>
              <a:t>‘The enterprise’s ability to sense environmental change and respond readily by reconfiguring, assembling and exploiting its own resources, processes, knowledge and resources’</a:t>
            </a:r>
          </a:p>
          <a:p>
            <a:pPr marL="457200" lvl="1" indent="0">
              <a:buNone/>
            </a:pPr>
            <a:endParaRPr lang="en-US" dirty="0"/>
          </a:p>
          <a:p>
            <a:pPr marL="457200" lvl="1" indent="0" algn="ctr">
              <a:buNone/>
            </a:pPr>
            <a:r>
              <a:rPr lang="en-US" dirty="0" err="1"/>
              <a:t>Holbeche</a:t>
            </a:r>
            <a:r>
              <a:rPr lang="en-US" dirty="0"/>
              <a:t> (2018)</a:t>
            </a:r>
          </a:p>
          <a:p>
            <a:pPr marL="457200" lvl="1" indent="0" algn="ctr">
              <a:buNone/>
            </a:pPr>
            <a:r>
              <a:rPr lang="en-US" dirty="0"/>
              <a:t>‘An enterprises ability to develop and quickly apply flexible, nimble and dynamic capabilities’</a:t>
            </a:r>
          </a:p>
        </p:txBody>
      </p:sp>
    </p:spTree>
    <p:extLst>
      <p:ext uri="{BB962C8B-B14F-4D97-AF65-F5344CB8AC3E}">
        <p14:creationId xmlns:p14="http://schemas.microsoft.com/office/powerpoint/2010/main" val="12525757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098"/>
            <a:ext cx="12192000" cy="5642042"/>
          </a:xfrm>
          <a:prstGeom prst="rect">
            <a:avLst/>
          </a:prstGeom>
        </p:spPr>
      </p:pic>
    </p:spTree>
    <p:extLst>
      <p:ext uri="{BB962C8B-B14F-4D97-AF65-F5344CB8AC3E}">
        <p14:creationId xmlns:p14="http://schemas.microsoft.com/office/powerpoint/2010/main" val="590214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2581508"/>
            <a:ext cx="10972800" cy="2280423"/>
          </a:xfrm>
        </p:spPr>
        <p:txBody>
          <a:bodyPr/>
          <a:lstStyle/>
          <a:p>
            <a:pPr marL="0" indent="0" algn="ctr">
              <a:buNone/>
            </a:pPr>
            <a:r>
              <a:rPr lang="en-US" dirty="0">
                <a:latin typeface="Arial" charset="0"/>
                <a:ea typeface="Arial" charset="0"/>
                <a:cs typeface="Arial" charset="0"/>
              </a:rPr>
              <a:t>What factors do you think might be important in bringing about agility within organisations?</a:t>
            </a:r>
          </a:p>
        </p:txBody>
      </p:sp>
    </p:spTree>
    <p:extLst>
      <p:ext uri="{BB962C8B-B14F-4D97-AF65-F5344CB8AC3E}">
        <p14:creationId xmlns:p14="http://schemas.microsoft.com/office/powerpoint/2010/main" val="372008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Role of HR </a:t>
            </a:r>
          </a:p>
        </p:txBody>
      </p:sp>
      <p:sp>
        <p:nvSpPr>
          <p:cNvPr id="3" name="Content Placeholder 2"/>
          <p:cNvSpPr>
            <a:spLocks noGrp="1"/>
          </p:cNvSpPr>
          <p:nvPr>
            <p:ph idx="1"/>
          </p:nvPr>
        </p:nvSpPr>
        <p:spPr>
          <a:xfrm>
            <a:off x="609600" y="1211095"/>
            <a:ext cx="10972800" cy="3917032"/>
          </a:xfrm>
        </p:spPr>
        <p:txBody>
          <a:bodyPr>
            <a:normAutofit fontScale="70000" lnSpcReduction="20000"/>
          </a:bodyPr>
          <a:lstStyle/>
          <a:p>
            <a:pPr marL="0" indent="0">
              <a:buNone/>
            </a:pPr>
            <a:r>
              <a:rPr lang="en-US" dirty="0">
                <a:latin typeface="Arial" charset="0"/>
                <a:ea typeface="Arial" charset="0"/>
                <a:cs typeface="Arial" charset="0"/>
              </a:rPr>
              <a:t>According to the CIPD (2021) people professionals have a significant role to play in any change management process. They often act as ‘stage directors of change’ playing a critical role behind the scenes – appreciated by all, but not front of stage. People professionals should consider the following if they are to be successful expert initiators and facilitators of transformational change: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Be willing to work as the ‘hidden hand’ of change, highly relevant to its success. Work in partnership with the CEO/business leader and their executive team and as ‘back stage’ support for their ‘front stage’ activity.</a:t>
            </a:r>
          </a:p>
          <a:p>
            <a:r>
              <a:rPr lang="en-US" dirty="0">
                <a:latin typeface="Arial" charset="0"/>
                <a:ea typeface="Arial" charset="0"/>
                <a:cs typeface="Arial" charset="0"/>
              </a:rPr>
              <a:t>Facilitate translation of the overall vision through mass communication, use of relevant techniques, and changes to interactions and entrenched systems.</a:t>
            </a:r>
          </a:p>
          <a:p>
            <a:r>
              <a:rPr lang="en-US" dirty="0">
                <a:latin typeface="Arial" charset="0"/>
                <a:ea typeface="Arial" charset="0"/>
                <a:cs typeface="Arial" charset="0"/>
              </a:rPr>
              <a:t>Create change advocates, remove obstacles, act on measurement and ensure leader visibility.</a:t>
            </a:r>
          </a:p>
          <a:p>
            <a:endParaRPr lang="en-US" dirty="0"/>
          </a:p>
        </p:txBody>
      </p:sp>
    </p:spTree>
    <p:extLst>
      <p:ext uri="{BB962C8B-B14F-4D97-AF65-F5344CB8AC3E}">
        <p14:creationId xmlns:p14="http://schemas.microsoft.com/office/powerpoint/2010/main" val="705013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People Professionals and change</a:t>
            </a:r>
          </a:p>
        </p:txBody>
      </p:sp>
      <p:sp>
        <p:nvSpPr>
          <p:cNvPr id="3" name="Content Placeholder 2"/>
          <p:cNvSpPr>
            <a:spLocks noGrp="1"/>
          </p:cNvSpPr>
          <p:nvPr>
            <p:ph idx="1"/>
          </p:nvPr>
        </p:nvSpPr>
        <p:spPr/>
        <p:txBody>
          <a:bodyPr>
            <a:normAutofit fontScale="62500" lnSpcReduction="20000"/>
          </a:bodyPr>
          <a:lstStyle/>
          <a:p>
            <a:pPr marL="0" indent="0">
              <a:buNone/>
            </a:pPr>
            <a:r>
              <a:rPr lang="en-US" sz="5100" dirty="0">
                <a:latin typeface="Arial" charset="0"/>
                <a:ea typeface="Arial" charset="0"/>
                <a:cs typeface="Arial" charset="0"/>
              </a:rPr>
              <a:t>Hilton: </a:t>
            </a:r>
          </a:p>
          <a:p>
            <a:endParaRPr lang="en-US" dirty="0">
              <a:latin typeface="Arial" charset="0"/>
              <a:ea typeface="Arial" charset="0"/>
              <a:cs typeface="Arial" charset="0"/>
            </a:endParaRPr>
          </a:p>
          <a:p>
            <a:r>
              <a:rPr lang="en-US" dirty="0">
                <a:latin typeface="Arial" charset="0"/>
                <a:ea typeface="Arial" charset="0"/>
                <a:cs typeface="Arial" charset="0"/>
              </a:rPr>
              <a:t>‘</a:t>
            </a:r>
            <a:r>
              <a:rPr lang="en-US" i="1" dirty="0">
                <a:latin typeface="Arial" charset="0"/>
                <a:ea typeface="Arial" charset="0"/>
                <a:cs typeface="Arial" charset="0"/>
              </a:rPr>
              <a:t>They experienced a 90% drop in demand during the pandemic… they reversed their recruiting system to create partnerships with employers that were experiencing a huge uptick in demand… to get preferred application status [for their employees] at these companies.</a:t>
            </a:r>
            <a:r>
              <a:rPr lang="en-US" dirty="0">
                <a:latin typeface="Arial" charset="0"/>
                <a:ea typeface="Arial" charset="0"/>
                <a:cs typeface="Arial" charset="0"/>
              </a:rPr>
              <a:t>’</a:t>
            </a:r>
          </a:p>
          <a:p>
            <a:r>
              <a:rPr lang="en-US" dirty="0">
                <a:latin typeface="Arial" charset="0"/>
                <a:ea typeface="Arial" charset="0"/>
                <a:cs typeface="Arial" charset="0"/>
              </a:rPr>
              <a:t>‘</a:t>
            </a:r>
            <a:r>
              <a:rPr lang="en-US" i="1" dirty="0">
                <a:latin typeface="Arial" charset="0"/>
                <a:ea typeface="Arial" charset="0"/>
                <a:cs typeface="Arial" charset="0"/>
              </a:rPr>
              <a:t>Despite having laid off 50,000 people, Hilton was still voted the number three place to work in America because they treated employees with dignity in the midst of this catastrophic experience [and] because they had the digital platform in place. It just took a little bit of creative thinking to show real concern for their employees and turn that into a competitive advantage. What could have been catastrophic for the firm really turned out into a strategic win.</a:t>
            </a:r>
            <a:r>
              <a:rPr lang="en-US" dirty="0">
                <a:latin typeface="Arial" charset="0"/>
                <a:ea typeface="Arial" charset="0"/>
                <a:cs typeface="Arial" charset="0"/>
              </a:rPr>
              <a:t>’</a:t>
            </a:r>
          </a:p>
          <a:p>
            <a:pPr marL="0" indent="0">
              <a:buNone/>
            </a:pPr>
            <a:br>
              <a:rPr lang="en-US" dirty="0"/>
            </a:br>
            <a:r>
              <a:rPr lang="en-US" dirty="0">
                <a:latin typeface="Arial" charset="0"/>
                <a:ea typeface="Arial" charset="0"/>
                <a:cs typeface="Arial" charset="0"/>
              </a:rPr>
              <a:t>(CIPD, 2022)</a:t>
            </a:r>
          </a:p>
        </p:txBody>
      </p:sp>
    </p:spTree>
    <p:extLst>
      <p:ext uri="{BB962C8B-B14F-4D97-AF65-F5344CB8AC3E}">
        <p14:creationId xmlns:p14="http://schemas.microsoft.com/office/powerpoint/2010/main" val="12436762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Drivers of Change </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latin typeface="Arial" charset="0"/>
                <a:ea typeface="Arial" charset="0"/>
                <a:cs typeface="Arial" charset="0"/>
              </a:rPr>
              <a:t>There are many drivers of organisational change. These include: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Growth opportunities, especially new markets.</a:t>
            </a:r>
          </a:p>
          <a:p>
            <a:r>
              <a:rPr lang="en-US" b="1" dirty="0">
                <a:latin typeface="Arial" charset="0"/>
                <a:ea typeface="Arial" charset="0"/>
                <a:cs typeface="Arial" charset="0"/>
              </a:rPr>
              <a:t>Economic downturns and challenging trading conditions.</a:t>
            </a:r>
          </a:p>
          <a:p>
            <a:r>
              <a:rPr lang="en-US" dirty="0">
                <a:latin typeface="Arial" charset="0"/>
                <a:ea typeface="Arial" charset="0"/>
                <a:cs typeface="Arial" charset="0"/>
              </a:rPr>
              <a:t>Shifts in strategic objectives.</a:t>
            </a:r>
          </a:p>
          <a:p>
            <a:r>
              <a:rPr lang="en-US" dirty="0">
                <a:latin typeface="Arial" charset="0"/>
                <a:ea typeface="Arial" charset="0"/>
                <a:cs typeface="Arial" charset="0"/>
              </a:rPr>
              <a:t>Technological developments.</a:t>
            </a:r>
          </a:p>
          <a:p>
            <a:r>
              <a:rPr lang="en-US" dirty="0">
                <a:latin typeface="Arial" charset="0"/>
                <a:ea typeface="Arial" charset="0"/>
                <a:cs typeface="Arial" charset="0"/>
              </a:rPr>
              <a:t>Competitive pressures, including new entrants, mergers and acquisitions.</a:t>
            </a:r>
          </a:p>
          <a:p>
            <a:r>
              <a:rPr lang="en-US" dirty="0">
                <a:latin typeface="Arial" charset="0"/>
                <a:ea typeface="Arial" charset="0"/>
                <a:cs typeface="Arial" charset="0"/>
              </a:rPr>
              <a:t>Customer or supplier pressure, particularly shifting markets.</a:t>
            </a:r>
          </a:p>
          <a:p>
            <a:r>
              <a:rPr lang="en-US" dirty="0">
                <a:latin typeface="Arial" charset="0"/>
                <a:ea typeface="Arial" charset="0"/>
                <a:cs typeface="Arial" charset="0"/>
              </a:rPr>
              <a:t>Learning new organisation behaviours and skills.</a:t>
            </a:r>
          </a:p>
          <a:p>
            <a:r>
              <a:rPr lang="en-US" dirty="0">
                <a:latin typeface="Arial" charset="0"/>
                <a:ea typeface="Arial" charset="0"/>
                <a:cs typeface="Arial" charset="0"/>
              </a:rPr>
              <a:t>Government legislation/initiatives.</a:t>
            </a:r>
          </a:p>
          <a:p>
            <a:pPr marL="0" indent="0">
              <a:buNone/>
            </a:pPr>
            <a:r>
              <a:rPr lang="en-US" dirty="0">
                <a:latin typeface="Arial" charset="0"/>
                <a:ea typeface="Arial" charset="0"/>
                <a:cs typeface="Arial" charset="0"/>
              </a:rPr>
              <a:t>(CIPD, 2021)</a:t>
            </a:r>
          </a:p>
          <a:p>
            <a:endParaRPr lang="en-US" dirty="0"/>
          </a:p>
        </p:txBody>
      </p:sp>
    </p:spTree>
    <p:extLst>
      <p:ext uri="{BB962C8B-B14F-4D97-AF65-F5344CB8AC3E}">
        <p14:creationId xmlns:p14="http://schemas.microsoft.com/office/powerpoint/2010/main" val="684527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1318-14D8-FB8B-2D12-89AD06CD0D30}"/>
              </a:ext>
            </a:extLst>
          </p:cNvPr>
          <p:cNvSpPr>
            <a:spLocks noGrp="1"/>
          </p:cNvSpPr>
          <p:nvPr>
            <p:ph type="title"/>
          </p:nvPr>
        </p:nvSpPr>
        <p:spPr/>
        <p:txBody>
          <a:bodyPr>
            <a:normAutofit/>
          </a:bodyPr>
          <a:lstStyle/>
          <a:p>
            <a:r>
              <a:rPr lang="en-GB" dirty="0"/>
              <a:t>Economic downturn</a:t>
            </a:r>
          </a:p>
        </p:txBody>
      </p:sp>
      <p:sp>
        <p:nvSpPr>
          <p:cNvPr id="3" name="Content Placeholder 2">
            <a:extLst>
              <a:ext uri="{FF2B5EF4-FFF2-40B4-BE49-F238E27FC236}">
                <a16:creationId xmlns:a16="http://schemas.microsoft.com/office/drawing/2014/main" id="{79884CCD-EE73-744A-473F-FA906CAED7B2}"/>
              </a:ext>
            </a:extLst>
          </p:cNvPr>
          <p:cNvSpPr>
            <a:spLocks noGrp="1"/>
          </p:cNvSpPr>
          <p:nvPr>
            <p:ph idx="1"/>
          </p:nvPr>
        </p:nvSpPr>
        <p:spPr/>
        <p:txBody>
          <a:bodyPr/>
          <a:lstStyle/>
          <a:p>
            <a:r>
              <a:rPr lang="en-GB" dirty="0"/>
              <a:t>Negative or low economic growth</a:t>
            </a:r>
          </a:p>
          <a:p>
            <a:r>
              <a:rPr lang="en-GB" dirty="0"/>
              <a:t>Rising unemployment</a:t>
            </a:r>
          </a:p>
          <a:p>
            <a:r>
              <a:rPr lang="en-GB" dirty="0"/>
              <a:t>Falling asset prices</a:t>
            </a:r>
          </a:p>
          <a:p>
            <a:r>
              <a:rPr lang="en-GB" dirty="0"/>
              <a:t>Low confidence and investment</a:t>
            </a:r>
          </a:p>
          <a:p>
            <a:r>
              <a:rPr lang="en-GB" dirty="0"/>
              <a:t>Increasing </a:t>
            </a:r>
            <a:r>
              <a:rPr lang="en-GB"/>
              <a:t>government borrowing</a:t>
            </a:r>
            <a:endParaRPr lang="en-GB" dirty="0"/>
          </a:p>
        </p:txBody>
      </p:sp>
    </p:spTree>
    <p:extLst>
      <p:ext uri="{BB962C8B-B14F-4D97-AF65-F5344CB8AC3E}">
        <p14:creationId xmlns:p14="http://schemas.microsoft.com/office/powerpoint/2010/main" val="3349381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Change</a:t>
            </a:r>
          </a:p>
        </p:txBody>
      </p:sp>
      <p:sp>
        <p:nvSpPr>
          <p:cNvPr id="3" name="Content Placeholder 2"/>
          <p:cNvSpPr>
            <a:spLocks noGrp="1"/>
          </p:cNvSpPr>
          <p:nvPr>
            <p:ph idx="1"/>
          </p:nvPr>
        </p:nvSpPr>
        <p:spPr>
          <a:xfrm>
            <a:off x="334537" y="1417638"/>
            <a:ext cx="5040351" cy="3917032"/>
          </a:xfrm>
          <a:ln>
            <a:solidFill>
              <a:schemeClr val="accent3">
                <a:lumMod val="75000"/>
              </a:schemeClr>
            </a:solidFill>
          </a:ln>
        </p:spPr>
        <p:txBody>
          <a:bodyPr/>
          <a:lstStyle/>
          <a:p>
            <a:pPr marL="0" indent="0">
              <a:buNone/>
            </a:pPr>
            <a:r>
              <a:rPr lang="en-US" dirty="0"/>
              <a:t>When done well: </a:t>
            </a:r>
          </a:p>
          <a:p>
            <a:pPr marL="0" indent="0">
              <a:buNone/>
            </a:pPr>
            <a:endParaRPr lang="en-US" dirty="0"/>
          </a:p>
          <a:p>
            <a:r>
              <a:rPr lang="en-US" dirty="0"/>
              <a:t>Increase efficiency and productivity</a:t>
            </a:r>
          </a:p>
          <a:p>
            <a:r>
              <a:rPr lang="en-US" dirty="0"/>
              <a:t>Alignment of strategic goals </a:t>
            </a:r>
          </a:p>
          <a:p>
            <a:r>
              <a:rPr lang="en-US" dirty="0"/>
              <a:t>Employee motivation </a:t>
            </a:r>
          </a:p>
          <a:p>
            <a:endParaRPr lang="en-US" dirty="0"/>
          </a:p>
        </p:txBody>
      </p:sp>
      <p:sp>
        <p:nvSpPr>
          <p:cNvPr id="4" name="Content Placeholder 2"/>
          <p:cNvSpPr txBox="1">
            <a:spLocks/>
          </p:cNvSpPr>
          <p:nvPr/>
        </p:nvSpPr>
        <p:spPr>
          <a:xfrm>
            <a:off x="6683298" y="1417638"/>
            <a:ext cx="5508702" cy="3917032"/>
          </a:xfrm>
          <a:prstGeom prst="rect">
            <a:avLst/>
          </a:prstGeom>
          <a:ln>
            <a:solidFill>
              <a:srgbClr val="FF0000"/>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When done poorly: </a:t>
            </a:r>
          </a:p>
          <a:p>
            <a:pPr marL="0" indent="0">
              <a:buFont typeface="Arial" pitchFamily="34" charset="0"/>
              <a:buNone/>
            </a:pPr>
            <a:endParaRPr lang="en-US" dirty="0"/>
          </a:p>
          <a:p>
            <a:r>
              <a:rPr lang="en-US" dirty="0"/>
              <a:t>Fail to create sense of urgency for change employees unaware </a:t>
            </a:r>
          </a:p>
          <a:p>
            <a:r>
              <a:rPr lang="en-US" dirty="0"/>
              <a:t>Creating winners and losers which can create conflict</a:t>
            </a:r>
          </a:p>
          <a:p>
            <a:r>
              <a:rPr lang="en-US" dirty="0"/>
              <a:t>Poor communication - fail to meet goals</a:t>
            </a:r>
          </a:p>
        </p:txBody>
      </p:sp>
    </p:spTree>
    <p:extLst>
      <p:ext uri="{BB962C8B-B14F-4D97-AF65-F5344CB8AC3E}">
        <p14:creationId xmlns:p14="http://schemas.microsoft.com/office/powerpoint/2010/main" val="1538401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52060" y="2629631"/>
            <a:ext cx="6830139" cy="2353430"/>
          </a:xfrm>
        </p:spPr>
        <p:txBody>
          <a:bodyPr>
            <a:normAutofit/>
          </a:bodyPr>
          <a:lstStyle/>
          <a:p>
            <a:r>
              <a:rPr lang="en-GB" sz="6000" b="1" dirty="0">
                <a:solidFill>
                  <a:schemeClr val="bg1"/>
                </a:solidFill>
              </a:rPr>
              <a:t>Assignment recap</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41</a:t>
            </a:fld>
            <a:endParaRPr lang="en-GB">
              <a:solidFill>
                <a:prstClr val="black">
                  <a:tint val="75000"/>
                </a:prstClr>
              </a:solidFill>
              <a:latin typeface="Myriad Pro"/>
            </a:endParaRPr>
          </a:p>
        </p:txBody>
      </p:sp>
    </p:spTree>
    <p:extLst>
      <p:ext uri="{BB962C8B-B14F-4D97-AF65-F5344CB8AC3E}">
        <p14:creationId xmlns:p14="http://schemas.microsoft.com/office/powerpoint/2010/main" val="15215326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a:bodyPr>
          <a:lstStyle/>
          <a:p>
            <a:endParaRPr lang="en-GB" dirty="0"/>
          </a:p>
          <a:p>
            <a:endParaRPr lang="en-US" dirty="0"/>
          </a:p>
        </p:txBody>
      </p:sp>
      <p:sp>
        <p:nvSpPr>
          <p:cNvPr id="11" name="TextBox 10">
            <a:extLst>
              <a:ext uri="{FF2B5EF4-FFF2-40B4-BE49-F238E27FC236}">
                <a16:creationId xmlns:a16="http://schemas.microsoft.com/office/drawing/2014/main" id="{3EDD5568-5F87-D8E9-6DA4-EB365812DF2A}"/>
              </a:ext>
            </a:extLst>
          </p:cNvPr>
          <p:cNvSpPr txBox="1"/>
          <p:nvPr/>
        </p:nvSpPr>
        <p:spPr>
          <a:xfrm>
            <a:off x="870857" y="1169020"/>
            <a:ext cx="10162903" cy="5078313"/>
          </a:xfrm>
          <a:prstGeom prst="rect">
            <a:avLst/>
          </a:prstGeom>
          <a:noFill/>
        </p:spPr>
        <p:txBody>
          <a:bodyPr wrap="square">
            <a:spAutoFit/>
          </a:bodyPr>
          <a:lstStyle/>
          <a:p>
            <a:endParaRPr lang="en-GB" dirty="0"/>
          </a:p>
          <a:p>
            <a:r>
              <a:rPr lang="en-GB" dirty="0" err="1"/>
              <a:t>Abbass</a:t>
            </a:r>
            <a:r>
              <a:rPr lang="en-GB" dirty="0"/>
              <a:t>, T. ( 2022) </a:t>
            </a:r>
            <a:r>
              <a:rPr lang="en-GB" i="1" dirty="0"/>
              <a:t>Netflix Change Management Case </a:t>
            </a:r>
            <a:r>
              <a:rPr lang="en-GB" dirty="0"/>
              <a:t>Study. Available at: </a:t>
            </a:r>
            <a:r>
              <a:rPr lang="en-GB" dirty="0">
                <a:hlinkClick r:id="rId3"/>
              </a:rPr>
              <a:t>Netflix Change Management Case Study | Important Lessons (changemanagementinsight.com)</a:t>
            </a:r>
            <a:r>
              <a:rPr lang="en-GB" dirty="0"/>
              <a:t> (Accessed: 4 October 2024).</a:t>
            </a:r>
          </a:p>
          <a:p>
            <a:r>
              <a:rPr lang="en-GB" dirty="0" err="1"/>
              <a:t>Abbass</a:t>
            </a:r>
            <a:r>
              <a:rPr lang="en-GB" dirty="0"/>
              <a:t>, T. (2023) </a:t>
            </a:r>
            <a:r>
              <a:rPr lang="en-GB" i="1" dirty="0"/>
              <a:t>Lego Change Management Case Study. </a:t>
            </a:r>
            <a:r>
              <a:rPr lang="en-GB" dirty="0"/>
              <a:t>Available at: </a:t>
            </a:r>
            <a:r>
              <a:rPr lang="en-GB" dirty="0">
                <a:hlinkClick r:id="rId4"/>
              </a:rPr>
              <a:t>Lego Change Management Case Study (changemanagementinsight.com)</a:t>
            </a:r>
            <a:r>
              <a:rPr lang="en-GB" dirty="0"/>
              <a:t> (Accessed: 4 October 2024). </a:t>
            </a:r>
          </a:p>
          <a:p>
            <a:r>
              <a:rPr lang="en-GB" dirty="0"/>
              <a:t>Baker, C. (2023) </a:t>
            </a:r>
            <a:r>
              <a:rPr lang="en-GB" i="1" dirty="0"/>
              <a:t>How Domino’s delivered the ultimate comeback. </a:t>
            </a:r>
            <a:r>
              <a:rPr lang="en-GB" dirty="0"/>
              <a:t>Available at: </a:t>
            </a:r>
            <a:r>
              <a:rPr lang="en-GB" dirty="0">
                <a:hlinkClick r:id="rId5"/>
              </a:rPr>
              <a:t>How Domino’s Delivered the Ultimate Comeback (leaders.com)</a:t>
            </a:r>
            <a:r>
              <a:rPr lang="en-GB" dirty="0"/>
              <a:t> (Accessed: 4 October 2024). </a:t>
            </a:r>
          </a:p>
          <a:p>
            <a:r>
              <a:rPr lang="en-GB" dirty="0"/>
              <a:t>CIPD (2021) 6 ways HR can influence organisational culture. Available at: </a:t>
            </a:r>
            <a:r>
              <a:rPr lang="en-GB" dirty="0">
                <a:hlinkClick r:id="rId6"/>
              </a:rPr>
              <a:t>6 Ways HR Can Influence Organisational Culture | CIPD</a:t>
            </a:r>
            <a:r>
              <a:rPr lang="en-GB" dirty="0"/>
              <a:t>. (Accessed</a:t>
            </a:r>
            <a:r>
              <a:rPr lang="en-GB"/>
              <a:t>: 9 October </a:t>
            </a:r>
            <a:r>
              <a:rPr lang="en-GB" dirty="0"/>
              <a:t>2024).</a:t>
            </a:r>
          </a:p>
          <a:p>
            <a:r>
              <a:rPr lang="en-GB" dirty="0"/>
              <a:t>CIPD (2023) </a:t>
            </a:r>
            <a:r>
              <a:rPr lang="en-GB" i="1" dirty="0"/>
              <a:t>Organisational climate and culture</a:t>
            </a:r>
            <a:r>
              <a:rPr lang="en-GB" dirty="0"/>
              <a:t>. Available at: </a:t>
            </a:r>
            <a:r>
              <a:rPr lang="en-GB" dirty="0">
                <a:hlinkClick r:id="rId7"/>
              </a:rPr>
              <a:t>Organisational climate and culture | Factsheets | CIPD</a:t>
            </a:r>
            <a:r>
              <a:rPr lang="en-GB" dirty="0"/>
              <a:t> (Accessed: 18 September 2024). </a:t>
            </a:r>
          </a:p>
          <a:p>
            <a:r>
              <a:rPr lang="en-GB" b="0" i="0" dirty="0">
                <a:solidFill>
                  <a:srgbClr val="3A3A3A"/>
                </a:solidFill>
                <a:effectLst/>
                <a:highlight>
                  <a:srgbClr val="FFFFFF"/>
                </a:highlight>
                <a:latin typeface="Source Sans Pro" panose="020B0503030403020204" pitchFamily="34" charset="0"/>
              </a:rPr>
              <a:t>Marchington, M., Wilkinson, A., Donnelly, R. and </a:t>
            </a:r>
            <a:r>
              <a:rPr lang="en-GB" b="0" i="0" dirty="0" err="1">
                <a:solidFill>
                  <a:srgbClr val="3A3A3A"/>
                </a:solidFill>
                <a:effectLst/>
                <a:highlight>
                  <a:srgbClr val="FFFFFF"/>
                </a:highlight>
                <a:latin typeface="Source Sans Pro" panose="020B0503030403020204" pitchFamily="34" charset="0"/>
              </a:rPr>
              <a:t>Kynighou</a:t>
            </a:r>
            <a:r>
              <a:rPr lang="en-GB" b="0" i="0" dirty="0">
                <a:solidFill>
                  <a:srgbClr val="3A3A3A"/>
                </a:solidFill>
                <a:effectLst/>
                <a:highlight>
                  <a:srgbClr val="FFFFFF"/>
                </a:highlight>
                <a:latin typeface="Source Sans Pro" panose="020B0503030403020204" pitchFamily="34" charset="0"/>
              </a:rPr>
              <a:t>, A. (2020) </a:t>
            </a:r>
            <a:r>
              <a:rPr lang="en-GB" b="0" i="1" dirty="0">
                <a:solidFill>
                  <a:srgbClr val="3A3A3A"/>
                </a:solidFill>
                <a:effectLst/>
                <a:highlight>
                  <a:srgbClr val="FFFFFF"/>
                </a:highlight>
                <a:latin typeface="Source Sans Pro" panose="020B0503030403020204" pitchFamily="34" charset="0"/>
              </a:rPr>
              <a:t>Human Resource Management at Work: The Definitive Guide</a:t>
            </a:r>
            <a:r>
              <a:rPr lang="en-GB" b="0" i="0" dirty="0">
                <a:solidFill>
                  <a:srgbClr val="3A3A3A"/>
                </a:solidFill>
                <a:effectLst/>
                <a:highlight>
                  <a:srgbClr val="FFFFFF"/>
                </a:highlight>
                <a:latin typeface="Source Sans Pro" panose="020B0503030403020204" pitchFamily="34" charset="0"/>
              </a:rPr>
              <a:t>. Sixth edition. London: Kogan Page.</a:t>
            </a:r>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3345</Words>
  <Application>Microsoft Office PowerPoint</Application>
  <PresentationFormat>Widescreen</PresentationFormat>
  <Paragraphs>397</Paragraphs>
  <Slides>42</Slides>
  <Notes>39</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42</vt:i4>
      </vt:variant>
    </vt:vector>
  </HeadingPairs>
  <TitlesOfParts>
    <vt:vector size="53" baseType="lpstr">
      <vt:lpstr>__fkGroteskNeue_598ab8</vt:lpstr>
      <vt:lpstr>Myriad Pro</vt:lpstr>
      <vt:lpstr>var(--font-berkeley-mono)</vt:lpstr>
      <vt:lpstr>var(--font-fk-grotesk)</vt:lpstr>
      <vt:lpstr>var(--font-fk-grotesk-neue)</vt:lpstr>
      <vt:lpstr>Arial</vt:lpstr>
      <vt:lpstr>Calibri</vt:lpstr>
      <vt:lpstr>Source Sans Pro</vt:lpstr>
      <vt:lpstr>Trebuchet MS</vt:lpstr>
      <vt:lpstr>ThemeUWTSD</vt:lpstr>
      <vt:lpstr>20140311PresentationUWTSDTemplate</vt:lpstr>
      <vt:lpstr>    Level 3 Foundation Certificate in People Practice</vt:lpstr>
      <vt:lpstr>Agenda for today</vt:lpstr>
      <vt:lpstr>Learning Outcomes</vt:lpstr>
      <vt:lpstr> Learning Outcome 2   Understand how people’s behaviour in the workplace affects and shapes culture.    </vt:lpstr>
      <vt:lpstr>Organisational culture (CIPD, 2023)</vt:lpstr>
      <vt:lpstr>Models of culture</vt:lpstr>
      <vt:lpstr>Culture and Performance</vt:lpstr>
      <vt:lpstr>Diversity and Inclusion (D&amp;I) (1)</vt:lpstr>
      <vt:lpstr>Diversity and Inclusion (D&amp;I) (2)</vt:lpstr>
      <vt:lpstr>People Professionals and Culture (CIPD, 2021</vt:lpstr>
      <vt:lpstr>Question</vt:lpstr>
      <vt:lpstr>Learning Outcome 3   Understand the importance of effective management of change.   </vt:lpstr>
      <vt:lpstr>'Change is a journey, and few journeys go according to plan…’ </vt:lpstr>
      <vt:lpstr>Change Management </vt:lpstr>
      <vt:lpstr>How to plan change </vt:lpstr>
      <vt:lpstr>Question</vt:lpstr>
      <vt:lpstr>Kotters 8 step model </vt:lpstr>
      <vt:lpstr>PowerPoint Presentation</vt:lpstr>
      <vt:lpstr>View of Kotter’s Model </vt:lpstr>
      <vt:lpstr>Lewin’s Model </vt:lpstr>
      <vt:lpstr>Advantages</vt:lpstr>
      <vt:lpstr>Disadvantages</vt:lpstr>
      <vt:lpstr>Kubler Ross Change Management</vt:lpstr>
      <vt:lpstr>Advantages and Disadvantages</vt:lpstr>
      <vt:lpstr>Question</vt:lpstr>
      <vt:lpstr>Successful Change Management</vt:lpstr>
      <vt:lpstr>Examples of successful change management</vt:lpstr>
      <vt:lpstr>Netflix</vt:lpstr>
      <vt:lpstr>Lego</vt:lpstr>
      <vt:lpstr>Domino’s </vt:lpstr>
      <vt:lpstr>CIPD – What lessons has Covid teach us about organisational change. </vt:lpstr>
      <vt:lpstr>PowerPoint Presentation</vt:lpstr>
      <vt:lpstr>Concept of Agility</vt:lpstr>
      <vt:lpstr>PowerPoint Presentation</vt:lpstr>
      <vt:lpstr>Question</vt:lpstr>
      <vt:lpstr>Role of HR </vt:lpstr>
      <vt:lpstr>People Professionals and change</vt:lpstr>
      <vt:lpstr>Drivers of Change </vt:lpstr>
      <vt:lpstr>Economic downturn</vt:lpstr>
      <vt:lpstr>Impact of Change</vt:lpstr>
      <vt:lpstr>    Level 3 Foundation Certificate in People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60</cp:revision>
  <cp:lastPrinted>2021-10-12T13:24:08Z</cp:lastPrinted>
  <dcterms:created xsi:type="dcterms:W3CDTF">2021-09-14T12:29:07Z</dcterms:created>
  <dcterms:modified xsi:type="dcterms:W3CDTF">2024-10-09T10:10:03Z</dcterms:modified>
</cp:coreProperties>
</file>