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A16BE-76A6-4528-8729-B531376E343E}" type="datetimeFigureOut">
              <a:rPr lang="en-US" smtClean="0"/>
              <a:t>11/10/2025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218091-C1C2-4924-A595-5692B58D8008}" type="slidenum">
              <a:rPr lang="en-US" smtClean="0"/>
              <a:t>‹#›</a:t>
            </a:fld>
            <a:endParaRPr lang="en-US"/>
          </a:p>
        </p:txBody>
      </p:sp>
    </p:spTree>
    <p:extLst>
      <p:ext uri="{BB962C8B-B14F-4D97-AF65-F5344CB8AC3E}">
        <p14:creationId xmlns:p14="http://schemas.microsoft.com/office/powerpoint/2010/main" val="1742413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multinational automotive firm known as the BMW Group has been chosen for this presentation to showcase the effectiveness of its current globalisation and innovation policies. The presentation also showcases the current strengths and weaknesses of the BMW Group, which has motivated the organisational leadership to modify its current </a:t>
            </a:r>
            <a:r>
              <a:rPr lang="en-US" sz="1200" b="0" i="0" u="none" strike="noStrike" kern="1200" dirty="0" err="1">
                <a:solidFill>
                  <a:schemeClr val="tx1"/>
                </a:solidFill>
                <a:effectLst/>
                <a:latin typeface="+mn-lt"/>
                <a:ea typeface="+mn-ea"/>
                <a:cs typeface="+mn-cs"/>
              </a:rPr>
              <a:t>internationalisation</a:t>
            </a:r>
            <a:r>
              <a:rPr lang="en-US" sz="1200" b="0" i="0" u="none" strike="noStrike" kern="1200" dirty="0">
                <a:solidFill>
                  <a:schemeClr val="tx1"/>
                </a:solidFill>
                <a:effectLst/>
                <a:latin typeface="+mn-lt"/>
                <a:ea typeface="+mn-ea"/>
                <a:cs typeface="+mn-cs"/>
              </a:rPr>
              <a:t> techniques in emerging countries of Asia and Europe. The current technological and economic conditions of the British market are going to be examined in this presentation, which can help the BMW Group adopt adequate innovative policies.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3</a:t>
            </a:fld>
            <a:endParaRPr lang="en-US"/>
          </a:p>
        </p:txBody>
      </p:sp>
    </p:spTree>
    <p:extLst>
      <p:ext uri="{BB962C8B-B14F-4D97-AF65-F5344CB8AC3E}">
        <p14:creationId xmlns:p14="http://schemas.microsoft.com/office/powerpoint/2010/main" val="587941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BMW Group and its automated operations were first established in 1916, aiming to create quality and affordable vehicles for the local population of Germany. In 2024, the automotive firm generated nearly 125.23 billion pounds of annual profits through selling high-quality cars to global customers through forging an adequate brand reputation (BMW Group, 2025a). Currently, the BMW Group has become a popular name in the luxury car industry around the world through delivering adequate competition to contemporary firms such as Ford Motors and Rolls-Royce in the UK marketplace.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4</a:t>
            </a:fld>
            <a:endParaRPr lang="en-US"/>
          </a:p>
        </p:txBody>
      </p:sp>
    </p:spTree>
    <p:extLst>
      <p:ext uri="{BB962C8B-B14F-4D97-AF65-F5344CB8AC3E}">
        <p14:creationId xmlns:p14="http://schemas.microsoft.com/office/powerpoint/2010/main" val="3635365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dominant global market presence and strong brand reputation are major strengths of the BMW Group that have allowed the automotive corporation to gain the trust of diverse customers in the UK market. In 2024, the BMW Group will be operational in nearly 140 international markets, which is indicative of the strong brand reputation in foreign countries and their population (BMW Group, 2025a). However, the new BMW iX3 model of the automotive firm was able to lower its carbon productivity rate by only 35% which further signifies a more robust eco-friendly policy for BMW (BMW Group, 2025b). Hence, the UK leadership of BMW needs to enhance its current waste management policies to further reduce its current emission rate to positively influence the surrounding environment.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5</a:t>
            </a:fld>
            <a:endParaRPr lang="en-US"/>
          </a:p>
        </p:txBody>
      </p:sp>
    </p:spTree>
    <p:extLst>
      <p:ext uri="{BB962C8B-B14F-4D97-AF65-F5344CB8AC3E}">
        <p14:creationId xmlns:p14="http://schemas.microsoft.com/office/powerpoint/2010/main" val="348662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growing war between Ukraine and Russia has increased the electricity and gas prices in the UK by almost 97% since 2022. The BMW group and its UK operational costs can also experience a substantial increase because of heightened energy costs in the local marketplace (GOV UK, 2023). On the other hand, the current inflation on regular products in the UK has also been recorded to be around 3.8% indicating increased purchasing power among local consumers (Clark, 2025). Therefore, it can be addressed that the BMW group can greatly benefit from the high purchasing power of UK customers for endorsing its luxury vehicle line. </a:t>
            </a:r>
            <a:endParaRPr lang="en-US" b="0" dirty="0">
              <a:effectLst/>
            </a:endParaRPr>
          </a:p>
          <a:p>
            <a:pPr rtl="0"/>
            <a:r>
              <a:rPr lang="en-US" sz="1200" b="0" i="0" u="none" strike="noStrike" kern="1200" dirty="0">
                <a:solidFill>
                  <a:schemeClr val="tx1"/>
                </a:solidFill>
                <a:effectLst/>
                <a:latin typeface="+mn-lt"/>
                <a:ea typeface="+mn-ea"/>
                <a:cs typeface="+mn-cs"/>
              </a:rPr>
              <a:t>In 2025, almost 138,000 UK employees procured new and lucrative job offers from the local market, indicating a highly experienced labour force (Parliament UK, 2025). The BMW Group can also procure an experienced employee base for maintaining its UK vehicle manufacturing operations. Around 88% of British corporations have successfully incorporated AI systems in key management operations to increase operational efficiency in different departments (ONS, 2025). Therefore, the UK division of the BMW group can employ suitable AI systems in key car manufacturing operations to enhance the quality of its local product line.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6</a:t>
            </a:fld>
            <a:endParaRPr lang="en-US"/>
          </a:p>
        </p:txBody>
      </p:sp>
    </p:spTree>
    <p:extLst>
      <p:ext uri="{BB962C8B-B14F-4D97-AF65-F5344CB8AC3E}">
        <p14:creationId xmlns:p14="http://schemas.microsoft.com/office/powerpoint/2010/main" val="1278553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administrative body of BMW is highly dependent on local suppliers for locating suitable semiconductor materials for its vehicular products in the US and the UK markets. For instance, within various US development sites, the BMW Group has invested nearly 1.7 billion pounds in 2022 (BMW Group, 2023). On the other hand, almost 532.17 million pounds has also been invested by the BMW Group for creating an advanced assembly centre in the local US market (BMW Group, 2023). Therefore, the current globalisation policies of the BMW Group have allowed its US leadership to ensure optimal transparency while sourcing raw materials from local suppliers to maintain the car assembly line.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7</a:t>
            </a:fld>
            <a:endParaRPr lang="en-US"/>
          </a:p>
        </p:txBody>
      </p:sp>
    </p:spTree>
    <p:extLst>
      <p:ext uri="{BB962C8B-B14F-4D97-AF65-F5344CB8AC3E}">
        <p14:creationId xmlns:p14="http://schemas.microsoft.com/office/powerpoint/2010/main" val="2491128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expansion in the emerging nations of Asia, such as Indonesia and the Indian subcontinent, has allowed the BMW Group to increase its profitability margin in the global landscape. In Q1 of 2024, BMW and its global administration experienced an almost 13% increase in organisational profitability because of increased sales in the Asian marketplace (BMW Group, 2025c). Therefore, the market expansion policy of the BMW leadership into the Asian continent has proven to be instrumental towards heightened BEV sales performance and steady income growth in 40 years.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8</a:t>
            </a:fld>
            <a:endParaRPr lang="en-US"/>
          </a:p>
        </p:txBody>
      </p:sp>
    </p:spTree>
    <p:extLst>
      <p:ext uri="{BB962C8B-B14F-4D97-AF65-F5344CB8AC3E}">
        <p14:creationId xmlns:p14="http://schemas.microsoft.com/office/powerpoint/2010/main" val="3489711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global leadership of Toyota Motors and the BMW Group have cultivated a mutually beneficial business partnership for enhancing the automotive fuel system in their organisational products. By 2028, the mass production of fuel cell electric vehicles (FCEV) can also be achieved by the BMW group with the help of current Toyota engineers for ensuring quality of the 3rd Gen fuel cell system (Toyota, 2024). The annual carbon production of the current BMW cars can also be greatly lowered with the help of FCEV engines for achieving optimal fuel efficiency.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9</a:t>
            </a:fld>
            <a:endParaRPr lang="en-US"/>
          </a:p>
        </p:txBody>
      </p:sp>
    </p:spTree>
    <p:extLst>
      <p:ext uri="{BB962C8B-B14F-4D97-AF65-F5344CB8AC3E}">
        <p14:creationId xmlns:p14="http://schemas.microsoft.com/office/powerpoint/2010/main" val="360417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manufacturing division of BMW instigated the use of emerging technology such as artificial intelligence within its current assembly line to increase the quality of its organisational vehicles. The 8 million square feet of the automated production house of BMW in North Carolina is known for delivering around 60% of all car products to the customers in the United States (Callahan, 2023). As a result, the introduction of AI systems in the manufacturing endeavours of the BMW Group has allowed its local workforce to easily meet the US market demands for providing quality products.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10</a:t>
            </a:fld>
            <a:endParaRPr lang="en-US"/>
          </a:p>
        </p:txBody>
      </p:sp>
    </p:spTree>
    <p:extLst>
      <p:ext uri="{BB962C8B-B14F-4D97-AF65-F5344CB8AC3E}">
        <p14:creationId xmlns:p14="http://schemas.microsoft.com/office/powerpoint/2010/main" val="32557649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R&amp;D department of BMW has also made significant strides towards creating autonomous car products for its global customers to deliver a personalised travel experience. By 2033, the overall sales of BMW’s autonomous vehicles are projected to reach a market value of nearly 53.22 billion pounds, which further showcases the effectiveness of AI-powered vehicular services for meeting the needs of global users (Callahan, 2023). Hence, the creation of AI-based autonomous vehicles is a massive innovative undertaking by the BMW Group that can help diversify its foreign customer base in maintaining sustainable business growth.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11</a:t>
            </a:fld>
            <a:endParaRPr lang="en-US"/>
          </a:p>
        </p:txBody>
      </p:sp>
    </p:spTree>
    <p:extLst>
      <p:ext uri="{BB962C8B-B14F-4D97-AF65-F5344CB8AC3E}">
        <p14:creationId xmlns:p14="http://schemas.microsoft.com/office/powerpoint/2010/main" val="2681975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UK leadership of BMW needs to showcase its current innovation plan for autonomous vehicles for procuring strategic partners from the UK marketplace such as Rolls Royce that are interested in investing in future technologies. In present times almost 1.5 billion pounds of market revenue have been invested by foreign companies in Great Britain for developing mutually beneficial business collaborations (GOV UK, 2025). Therefore, the procurement of UK-based local partners needs can help the BMW Group towards increasing investment towards its autonomous vehicular technology for maintaining brand relevance in the British marketplace.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12</a:t>
            </a:fld>
            <a:endParaRPr lang="en-US"/>
          </a:p>
        </p:txBody>
      </p:sp>
    </p:spTree>
    <p:extLst>
      <p:ext uri="{BB962C8B-B14F-4D97-AF65-F5344CB8AC3E}">
        <p14:creationId xmlns:p14="http://schemas.microsoft.com/office/powerpoint/2010/main" val="914067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enhancement of BMW’s carbon mitigation plan needs to </a:t>
            </a:r>
            <a:r>
              <a:rPr lang="en-US" sz="1200" b="0" i="0" u="none" strike="noStrike" kern="1200" dirty="0" err="1">
                <a:solidFill>
                  <a:schemeClr val="tx1"/>
                </a:solidFill>
                <a:effectLst/>
                <a:latin typeface="+mn-lt"/>
                <a:ea typeface="+mn-ea"/>
                <a:cs typeface="+mn-cs"/>
              </a:rPr>
              <a:t>to</a:t>
            </a:r>
            <a:r>
              <a:rPr lang="en-US" sz="1200" b="0" i="0" u="none" strike="noStrike" kern="1200" dirty="0">
                <a:solidFill>
                  <a:schemeClr val="tx1"/>
                </a:solidFill>
                <a:effectLst/>
                <a:latin typeface="+mn-lt"/>
                <a:ea typeface="+mn-ea"/>
                <a:cs typeface="+mn-cs"/>
              </a:rPr>
              <a:t> be considered by its UK leadership for achieving the Net Zero initiative instigated by the British government within 2030. The motivation by the UK governmental entities towards local industry in using alternative energy sources such as Solar power have proven to be a viable policy allowing for the reduction of GHG emission by almost 54% (Poynting, 2025). Therefore, the use of solar power energy sources can help the UK branch of the BMW Group to gradually lower its carbon footprint for enhancing brand stature in foreign markets of EU and Asia.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13</a:t>
            </a:fld>
            <a:endParaRPr lang="en-US"/>
          </a:p>
        </p:txBody>
      </p:sp>
    </p:spTree>
    <p:extLst>
      <p:ext uri="{BB962C8B-B14F-4D97-AF65-F5344CB8AC3E}">
        <p14:creationId xmlns:p14="http://schemas.microsoft.com/office/powerpoint/2010/main" val="6256427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Based on the above findings, it can be concluded that the BMW has been operational in multiple continents including in the UK and Indonesia allowing the automotive company to gain a positive reputation. The presentation also showcases the current AI-powered manufacturing processes and automated car technologies for its target customers in the UK and the US for increasing vehicle sales volume. The improvement of BMW's current carbon reduction policies have also been suggested in this presentation that can the BMW Group achieve the net zero goal established by the British government for elevating environmental factors. </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3B218091-C1C2-4924-A595-5692B58D8008}" type="slidenum">
              <a:rPr lang="en-US" smtClean="0"/>
              <a:t>14</a:t>
            </a:fld>
            <a:endParaRPr lang="en-US"/>
          </a:p>
        </p:txBody>
      </p:sp>
    </p:spTree>
    <p:extLst>
      <p:ext uri="{BB962C8B-B14F-4D97-AF65-F5344CB8AC3E}">
        <p14:creationId xmlns:p14="http://schemas.microsoft.com/office/powerpoint/2010/main" val="3210347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4017665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430648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866073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064CF0-64EF-4F9A-B118-557F3E63C329}"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491163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064CF0-64EF-4F9A-B118-557F3E63C329}" type="datetimeFigureOut">
              <a:rPr lang="en-US" smtClean="0"/>
              <a:t>11/10/2025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68200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064CF0-64EF-4F9A-B118-557F3E63C329}" type="datetimeFigureOut">
              <a:rPr lang="en-US" smtClean="0"/>
              <a:t>11/10/2025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169840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64CF0-64EF-4F9A-B118-557F3E63C329}" type="datetimeFigureOut">
              <a:rPr lang="en-US" smtClean="0"/>
              <a:t>11/10/2025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1493208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64CF0-64EF-4F9A-B118-557F3E63C329}"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250787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64CF0-64EF-4F9A-B118-557F3E63C329}"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174182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64CF0-64EF-4F9A-B118-557F3E63C329}"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785194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4172144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577830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12153869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5404061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9144942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3506300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064CF0-64EF-4F9A-B118-557F3E63C329}"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8FB100-1793-44A2-87E8-121F8E5F6700}" type="slidenum">
              <a:rPr lang="en-US" smtClean="0"/>
              <a:t>‹#›</a:t>
            </a:fld>
            <a:endParaRPr lang="en-US"/>
          </a:p>
        </p:txBody>
      </p:sp>
    </p:spTree>
    <p:extLst>
      <p:ext uri="{BB962C8B-B14F-4D97-AF65-F5344CB8AC3E}">
        <p14:creationId xmlns:p14="http://schemas.microsoft.com/office/powerpoint/2010/main" val="678607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US"/>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US"/>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US"/>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US"/>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US"/>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US"/>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064CF0-64EF-4F9A-B118-557F3E63C329}" type="datetimeFigureOut">
              <a:rPr lang="en-US" smtClean="0"/>
              <a:t>11/10/2025</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E8FB100-1793-44A2-87E8-121F8E5F6700}" type="slidenum">
              <a:rPr lang="en-US" smtClean="0"/>
              <a:t>‹#›</a:t>
            </a:fld>
            <a:endParaRPr lang="en-US"/>
          </a:p>
        </p:txBody>
      </p:sp>
    </p:spTree>
    <p:extLst>
      <p:ext uri="{BB962C8B-B14F-4D97-AF65-F5344CB8AC3E}">
        <p14:creationId xmlns:p14="http://schemas.microsoft.com/office/powerpoint/2010/main" val="50196517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1891D6-7079-E27A-24DF-8BB5634B9DD5}"/>
              </a:ext>
            </a:extLst>
          </p:cNvPr>
          <p:cNvSpPr>
            <a:spLocks noGrp="1"/>
          </p:cNvSpPr>
          <p:nvPr>
            <p:ph type="title"/>
          </p:nvPr>
        </p:nvSpPr>
        <p:spPr>
          <a:xfrm>
            <a:off x="1484311" y="685800"/>
            <a:ext cx="10018713" cy="5646174"/>
          </a:xfrm>
        </p:spPr>
        <p:txBody>
          <a:bodyPr>
            <a:noAutofit/>
          </a:bodyPr>
          <a:lstStyle/>
          <a:p>
            <a:pPr>
              <a:lnSpc>
                <a:spcPct val="150000"/>
              </a:lnSpc>
            </a:pP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MODULE TITLE: INTRODUCTION TO BUSINESS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MODULE CODE: LCBB4014</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ASSESSMENT TITLE: COMPONENT 1 - PRACTICAL: GROUP  PRESENTATION (3-4 INDIVIDUALS)</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STUDENT NAME: IOANA-ALINA SIMON</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EE5E7129-8DAA-B8AE-D20A-75315AA1DE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6144" y="323850"/>
            <a:ext cx="1809750" cy="723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165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83C1DA-0977-E5AB-5827-9E18C5661E7B}"/>
              </a:ext>
            </a:extLst>
          </p:cNvPr>
          <p:cNvSpPr>
            <a:spLocks noGrp="1"/>
          </p:cNvSpPr>
          <p:nvPr>
            <p:ph type="title"/>
          </p:nvPr>
        </p:nvSpPr>
        <p:spPr/>
        <p:txBody>
          <a:bodyPr>
            <a:normAutofit fontScale="90000"/>
          </a:bodyPr>
          <a:lstStyle/>
          <a:p>
            <a:pPr>
              <a:lnSpc>
                <a:spcPct val="150000"/>
              </a:lnSpc>
            </a:pPr>
            <a:r>
              <a:rPr lang="en-US" b="1" dirty="0">
                <a:latin typeface="Times New Roman" panose="02020603050405020304" pitchFamily="18" charset="0"/>
                <a:cs typeface="Times New Roman" panose="02020603050405020304" pitchFamily="18" charset="0"/>
              </a:rPr>
              <a:t>TABLE OF CONTENTS</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1AE1A22-349B-B76A-8D89-C9D4256FC362}"/>
              </a:ext>
            </a:extLst>
          </p:cNvPr>
          <p:cNvSpPr>
            <a:spLocks noGrp="1"/>
          </p:cNvSpPr>
          <p:nvPr>
            <p:ph idx="1"/>
          </p:nvPr>
        </p:nvSpPr>
        <p:spPr>
          <a:xfrm>
            <a:off x="3864077" y="1809135"/>
            <a:ext cx="7638946" cy="4748981"/>
          </a:xfrm>
        </p:spPr>
        <p:txBody>
          <a:bodyPr>
            <a:normAutofit fontScale="400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Slide 1: Title</a:t>
            </a:r>
          </a:p>
          <a:p>
            <a:pPr algn="just">
              <a:lnSpc>
                <a:spcPct val="150000"/>
              </a:lnSpc>
            </a:pPr>
            <a:r>
              <a:rPr lang="en-US" dirty="0">
                <a:latin typeface="Times New Roman" panose="02020603050405020304" pitchFamily="18" charset="0"/>
                <a:cs typeface="Times New Roman" panose="02020603050405020304" pitchFamily="18" charset="0"/>
              </a:rPr>
              <a:t>Slide 2: Table of Contents</a:t>
            </a:r>
          </a:p>
          <a:p>
            <a:pPr algn="just">
              <a:lnSpc>
                <a:spcPct val="150000"/>
              </a:lnSpc>
            </a:pPr>
            <a:r>
              <a:rPr lang="en-US" dirty="0">
                <a:latin typeface="Times New Roman" panose="02020603050405020304" pitchFamily="18" charset="0"/>
                <a:cs typeface="Times New Roman" panose="02020603050405020304" pitchFamily="18" charset="0"/>
              </a:rPr>
              <a:t>Slide 3: Introduction	</a:t>
            </a:r>
          </a:p>
          <a:p>
            <a:pPr algn="just">
              <a:lnSpc>
                <a:spcPct val="150000"/>
              </a:lnSpc>
            </a:pPr>
            <a:r>
              <a:rPr lang="en-US" dirty="0">
                <a:latin typeface="Times New Roman" panose="02020603050405020304" pitchFamily="18" charset="0"/>
                <a:cs typeface="Times New Roman" panose="02020603050405020304" pitchFamily="18" charset="0"/>
              </a:rPr>
              <a:t>Slide 4: Company Overview of BMW Group</a:t>
            </a:r>
          </a:p>
          <a:p>
            <a:pPr algn="just">
              <a:lnSpc>
                <a:spcPct val="150000"/>
              </a:lnSpc>
            </a:pPr>
            <a:r>
              <a:rPr lang="en-US" dirty="0">
                <a:latin typeface="Times New Roman" panose="02020603050405020304" pitchFamily="18" charset="0"/>
                <a:cs typeface="Times New Roman" panose="02020603050405020304" pitchFamily="18" charset="0"/>
              </a:rPr>
              <a:t>Slide 5: SWOT Analysis</a:t>
            </a:r>
          </a:p>
          <a:p>
            <a:pPr algn="just">
              <a:lnSpc>
                <a:spcPct val="150000"/>
              </a:lnSpc>
            </a:pPr>
            <a:r>
              <a:rPr lang="en-US" dirty="0">
                <a:latin typeface="Times New Roman" panose="02020603050405020304" pitchFamily="18" charset="0"/>
                <a:cs typeface="Times New Roman" panose="02020603050405020304" pitchFamily="18" charset="0"/>
              </a:rPr>
              <a:t>Slide 6: PEST Analysis</a:t>
            </a:r>
          </a:p>
          <a:p>
            <a:pPr algn="just">
              <a:lnSpc>
                <a:spcPct val="150000"/>
              </a:lnSpc>
            </a:pPr>
            <a:r>
              <a:rPr lang="en-US" dirty="0">
                <a:latin typeface="Times New Roman" panose="02020603050405020304" pitchFamily="18" charset="0"/>
                <a:cs typeface="Times New Roman" panose="02020603050405020304" pitchFamily="18" charset="0"/>
              </a:rPr>
              <a:t>Slide 7: Impact of Globalisation</a:t>
            </a:r>
          </a:p>
          <a:p>
            <a:pPr algn="just">
              <a:lnSpc>
                <a:spcPct val="150000"/>
              </a:lnSpc>
            </a:pPr>
            <a:r>
              <a:rPr lang="en-US" dirty="0">
                <a:latin typeface="Times New Roman" panose="02020603050405020304" pitchFamily="18" charset="0"/>
                <a:cs typeface="Times New Roman" panose="02020603050405020304" pitchFamily="18" charset="0"/>
              </a:rPr>
              <a:t>Slide 8: Impact of Globalisation</a:t>
            </a:r>
          </a:p>
          <a:p>
            <a:pPr algn="just">
              <a:lnSpc>
                <a:spcPct val="150000"/>
              </a:lnSpc>
            </a:pPr>
            <a:r>
              <a:rPr lang="en-US" dirty="0">
                <a:latin typeface="Times New Roman" panose="02020603050405020304" pitchFamily="18" charset="0"/>
                <a:cs typeface="Times New Roman" panose="02020603050405020304" pitchFamily="18" charset="0"/>
              </a:rPr>
              <a:t>Slide 9: Impact of Globalisation</a:t>
            </a:r>
          </a:p>
          <a:p>
            <a:pPr algn="just">
              <a:lnSpc>
                <a:spcPct val="150000"/>
              </a:lnSpc>
            </a:pPr>
            <a:r>
              <a:rPr lang="en-US" dirty="0">
                <a:latin typeface="Times New Roman" panose="02020603050405020304" pitchFamily="18" charset="0"/>
                <a:cs typeface="Times New Roman" panose="02020603050405020304" pitchFamily="18" charset="0"/>
              </a:rPr>
              <a:t>Slide 10: Influence of Innovation</a:t>
            </a:r>
          </a:p>
          <a:p>
            <a:pPr algn="just">
              <a:lnSpc>
                <a:spcPct val="150000"/>
              </a:lnSpc>
            </a:pPr>
            <a:r>
              <a:rPr lang="en-US" dirty="0">
                <a:latin typeface="Times New Roman" panose="02020603050405020304" pitchFamily="18" charset="0"/>
                <a:cs typeface="Times New Roman" panose="02020603050405020304" pitchFamily="18" charset="0"/>
              </a:rPr>
              <a:t>Slide 11: Influence of Innovation</a:t>
            </a:r>
          </a:p>
          <a:p>
            <a:pPr algn="just">
              <a:lnSpc>
                <a:spcPct val="150000"/>
              </a:lnSpc>
            </a:pPr>
            <a:r>
              <a:rPr lang="en-US" dirty="0">
                <a:latin typeface="Times New Roman" panose="02020603050405020304" pitchFamily="18" charset="0"/>
                <a:cs typeface="Times New Roman" panose="02020603050405020304" pitchFamily="18" charset="0"/>
              </a:rPr>
              <a:t>Slide 12: Recommendations</a:t>
            </a:r>
          </a:p>
          <a:p>
            <a:pPr algn="just">
              <a:lnSpc>
                <a:spcPct val="150000"/>
              </a:lnSpc>
            </a:pPr>
            <a:r>
              <a:rPr lang="en-US" dirty="0">
                <a:latin typeface="Times New Roman" panose="02020603050405020304" pitchFamily="18" charset="0"/>
                <a:cs typeface="Times New Roman" panose="02020603050405020304" pitchFamily="18" charset="0"/>
              </a:rPr>
              <a:t>Slide 13: Recommendations</a:t>
            </a:r>
          </a:p>
          <a:p>
            <a:pPr algn="just">
              <a:lnSpc>
                <a:spcPct val="150000"/>
              </a:lnSpc>
            </a:pPr>
            <a:r>
              <a:rPr lang="en-US" dirty="0">
                <a:latin typeface="Times New Roman" panose="02020603050405020304" pitchFamily="18" charset="0"/>
                <a:cs typeface="Times New Roman" panose="02020603050405020304" pitchFamily="18" charset="0"/>
              </a:rPr>
              <a:t>Slide 14: Conclusion</a:t>
            </a:r>
          </a:p>
          <a:p>
            <a:pPr algn="just">
              <a:lnSpc>
                <a:spcPct val="150000"/>
              </a:lnSpc>
            </a:pPr>
            <a:r>
              <a:rPr lang="en-US" dirty="0">
                <a:latin typeface="Times New Roman" panose="02020603050405020304" pitchFamily="18" charset="0"/>
                <a:cs typeface="Times New Roman" panose="02020603050405020304" pitchFamily="18" charset="0"/>
              </a:rPr>
              <a:t>Slide 15: Reference List</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2660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5D37A-2C9D-1935-429D-C70E000E14A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D784C6A-000A-F5AC-DB86-5E5EAEFAEF9F}"/>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INTRODUCTION</a:t>
            </a:r>
          </a:p>
        </p:txBody>
      </p:sp>
      <p:sp>
        <p:nvSpPr>
          <p:cNvPr id="4" name="Content Placeholder 3">
            <a:extLst>
              <a:ext uri="{FF2B5EF4-FFF2-40B4-BE49-F238E27FC236}">
                <a16:creationId xmlns:a16="http://schemas.microsoft.com/office/drawing/2014/main" id="{453A7D32-BEB5-5AA0-F5CC-E1D2A158A884}"/>
              </a:ext>
            </a:extLst>
          </p:cNvPr>
          <p:cNvSpPr>
            <a:spLocks noGrp="1"/>
          </p:cNvSpPr>
          <p:nvPr>
            <p:ph idx="1"/>
          </p:nvPr>
        </p:nvSpPr>
        <p:spPr>
          <a:xfrm>
            <a:off x="6853084" y="2666999"/>
            <a:ext cx="4649939" cy="3841956"/>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multinational automotive firm known as the BMW Group has been chosen to showcase the effectiveness of its current globalisation and innovation policies.</a:t>
            </a:r>
          </a:p>
          <a:p>
            <a:pPr algn="just">
              <a:lnSpc>
                <a:spcPct val="150000"/>
              </a:lnSpc>
            </a:pPr>
            <a:r>
              <a:rPr lang="en-US" dirty="0">
                <a:latin typeface="Times New Roman" panose="02020603050405020304" pitchFamily="18" charset="0"/>
                <a:cs typeface="Times New Roman" panose="02020603050405020304" pitchFamily="18" charset="0"/>
              </a:rPr>
              <a:t>The current technological and economic conditions of the British market are going to be examined here.</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882E6B05-3BC1-64C2-9C8D-27AB96A1AE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904" y="2438399"/>
            <a:ext cx="5734050" cy="33147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0250DD8-7B7A-59C2-C0C6-CA8AA6B6DED7}"/>
              </a:ext>
            </a:extLst>
          </p:cNvPr>
          <p:cNvSpPr txBox="1"/>
          <p:nvPr/>
        </p:nvSpPr>
        <p:spPr>
          <a:xfrm>
            <a:off x="467954" y="5900672"/>
            <a:ext cx="6096000" cy="1354217"/>
          </a:xfrm>
          <a:prstGeom prst="rect">
            <a:avLst/>
          </a:prstGeom>
          <a:noFill/>
        </p:spPr>
        <p:txBody>
          <a:bodyPr wrap="square">
            <a:spAutoFit/>
          </a:bodyPr>
          <a:lstStyle/>
          <a:p>
            <a:pPr algn="ctr" rtl="0">
              <a:spcBef>
                <a:spcPts val="1200"/>
              </a:spcBef>
              <a:spcAft>
                <a:spcPts val="1200"/>
              </a:spcAft>
              <a:buNone/>
            </a:pPr>
            <a:r>
              <a:rPr lang="en-US" sz="1800" b="1" i="0" u="none" strike="noStrike" dirty="0">
                <a:solidFill>
                  <a:srgbClr val="000000"/>
                </a:solidFill>
                <a:effectLst/>
                <a:latin typeface="Times New Roman" panose="02020603050405020304" pitchFamily="18" charset="0"/>
              </a:rPr>
              <a:t>Figure 1: The overall structure of the Presentation on the BMW Group</a:t>
            </a:r>
            <a:endParaRPr lang="en-US" b="0" dirty="0">
              <a:effectLst/>
            </a:endParaRPr>
          </a:p>
          <a:p>
            <a:pPr>
              <a:buNone/>
            </a:pPr>
            <a:br>
              <a:rPr lang="en-US" dirty="0"/>
            </a:br>
            <a:endParaRPr lang="en-US" dirty="0"/>
          </a:p>
        </p:txBody>
      </p:sp>
    </p:spTree>
    <p:extLst>
      <p:ext uri="{BB962C8B-B14F-4D97-AF65-F5344CB8AC3E}">
        <p14:creationId xmlns:p14="http://schemas.microsoft.com/office/powerpoint/2010/main" val="3860522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08511-8F27-4EFE-2774-B1E5B160A9E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CA78057-BB71-D4D1-31E3-014D99AF5260}"/>
              </a:ext>
            </a:extLst>
          </p:cNvPr>
          <p:cNvSpPr>
            <a:spLocks noGrp="1"/>
          </p:cNvSpPr>
          <p:nvPr>
            <p:ph type="title"/>
          </p:nvPr>
        </p:nvSpPr>
        <p:spPr/>
        <p:txBody>
          <a:bodyPr>
            <a:normAutofit fontScale="90000"/>
          </a:bodyPr>
          <a:lstStyle/>
          <a:p>
            <a:pPr>
              <a:lnSpc>
                <a:spcPct val="150000"/>
              </a:lnSpc>
            </a:pPr>
            <a:r>
              <a:rPr lang="en-US" b="1" dirty="0">
                <a:latin typeface="Times New Roman" panose="02020603050405020304" pitchFamily="18" charset="0"/>
                <a:cs typeface="Times New Roman" panose="02020603050405020304" pitchFamily="18" charset="0"/>
              </a:rPr>
              <a:t> COMPANY OVERVIEW OF BMW GROUP</a:t>
            </a:r>
          </a:p>
        </p:txBody>
      </p:sp>
      <p:sp>
        <p:nvSpPr>
          <p:cNvPr id="4" name="Content Placeholder 3">
            <a:extLst>
              <a:ext uri="{FF2B5EF4-FFF2-40B4-BE49-F238E27FC236}">
                <a16:creationId xmlns:a16="http://schemas.microsoft.com/office/drawing/2014/main" id="{BAB9B112-EAF7-D7EE-B64A-8EFBB5D21C05}"/>
              </a:ext>
            </a:extLst>
          </p:cNvPr>
          <p:cNvSpPr>
            <a:spLocks noGrp="1"/>
          </p:cNvSpPr>
          <p:nvPr>
            <p:ph idx="1"/>
          </p:nvPr>
        </p:nvSpPr>
        <p:spPr>
          <a:xfrm>
            <a:off x="6548284" y="2261419"/>
            <a:ext cx="4954739" cy="4227871"/>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BMW Group and its automated operations were first established in 1916.</a:t>
            </a:r>
          </a:p>
          <a:p>
            <a:pPr algn="just">
              <a:lnSpc>
                <a:spcPct val="150000"/>
              </a:lnSpc>
            </a:pPr>
            <a:r>
              <a:rPr lang="en-US" dirty="0">
                <a:latin typeface="Times New Roman" panose="02020603050405020304" pitchFamily="18" charset="0"/>
                <a:cs typeface="Times New Roman" panose="02020603050405020304" pitchFamily="18" charset="0"/>
              </a:rPr>
              <a:t>In 2024, the automotive firm generated nearly 125.23 billion pounds of annual profits (BMW Group, 2025a).</a:t>
            </a:r>
          </a:p>
          <a:p>
            <a:pPr algn="just">
              <a:lnSpc>
                <a:spcPct val="150000"/>
              </a:lnSpc>
            </a:pPr>
            <a:r>
              <a:rPr lang="en-US" dirty="0">
                <a:latin typeface="Times New Roman" panose="02020603050405020304" pitchFamily="18" charset="0"/>
                <a:cs typeface="Times New Roman" panose="02020603050405020304" pitchFamily="18" charset="0"/>
              </a:rPr>
              <a:t>BMW Group has become a popular name in the luxury car industry around the world.</a:t>
            </a:r>
          </a:p>
        </p:txBody>
      </p:sp>
      <p:pic>
        <p:nvPicPr>
          <p:cNvPr id="3074" name="Picture 2">
            <a:extLst>
              <a:ext uri="{FF2B5EF4-FFF2-40B4-BE49-F238E27FC236}">
                <a16:creationId xmlns:a16="http://schemas.microsoft.com/office/drawing/2014/main" id="{85B7AE79-B365-0378-7128-5EC5EC69B4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930" y="2851355"/>
            <a:ext cx="5734050" cy="2438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2E178E3-C3F0-8D74-F44C-FE0E3F929FBE}"/>
              </a:ext>
            </a:extLst>
          </p:cNvPr>
          <p:cNvSpPr txBox="1"/>
          <p:nvPr/>
        </p:nvSpPr>
        <p:spPr>
          <a:xfrm>
            <a:off x="452283" y="5341203"/>
            <a:ext cx="6096000" cy="1661993"/>
          </a:xfrm>
          <a:prstGeom prst="rect">
            <a:avLst/>
          </a:prstGeom>
          <a:noFill/>
        </p:spPr>
        <p:txBody>
          <a:bodyPr wrap="square">
            <a:spAutoFit/>
          </a:bodyPr>
          <a:lstStyle/>
          <a:p>
            <a:pPr algn="ctr" rtl="0">
              <a:spcBef>
                <a:spcPts val="1200"/>
              </a:spcBef>
              <a:spcAft>
                <a:spcPts val="1200"/>
              </a:spcAft>
              <a:buNone/>
            </a:pPr>
            <a:r>
              <a:rPr lang="en-US" sz="1800" b="1" i="0" u="none" strike="noStrike" dirty="0">
                <a:solidFill>
                  <a:srgbClr val="000000"/>
                </a:solidFill>
                <a:effectLst/>
                <a:latin typeface="Times New Roman" panose="02020603050405020304" pitchFamily="18" charset="0"/>
              </a:rPr>
              <a:t>Figure 2: Annual Growth of the BMW Group</a:t>
            </a:r>
            <a:endParaRPr lang="en-US" b="0" dirty="0">
              <a:effectLst/>
            </a:endParaRPr>
          </a:p>
          <a:p>
            <a:pPr algn="ctr" rtl="0">
              <a:spcBef>
                <a:spcPts val="1200"/>
              </a:spcBef>
              <a:spcAft>
                <a:spcPts val="1200"/>
              </a:spcAft>
              <a:buNone/>
            </a:pPr>
            <a:r>
              <a:rPr lang="en-US" sz="1800" b="0" i="0" u="none" strike="noStrike" dirty="0">
                <a:solidFill>
                  <a:srgbClr val="000000"/>
                </a:solidFill>
                <a:effectLst/>
                <a:latin typeface="Times New Roman" panose="02020603050405020304" pitchFamily="18" charset="0"/>
              </a:rPr>
              <a:t>(Source: BMW Group, 2025a)</a:t>
            </a:r>
            <a:endParaRPr lang="en-US" b="0" dirty="0">
              <a:effectLst/>
            </a:endParaRPr>
          </a:p>
          <a:p>
            <a:pPr>
              <a:buNone/>
            </a:pPr>
            <a:br>
              <a:rPr lang="en-US" dirty="0"/>
            </a:br>
            <a:endParaRPr lang="en-US" dirty="0"/>
          </a:p>
        </p:txBody>
      </p:sp>
    </p:spTree>
    <p:extLst>
      <p:ext uri="{BB962C8B-B14F-4D97-AF65-F5344CB8AC3E}">
        <p14:creationId xmlns:p14="http://schemas.microsoft.com/office/powerpoint/2010/main" val="294535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16F9C-2E1C-0D24-1671-2BB4AF33247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8AE3164-A757-3A38-8D75-A73C09A555E5}"/>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SWOT ANALYSIS</a:t>
            </a:r>
          </a:p>
        </p:txBody>
      </p:sp>
      <p:pic>
        <p:nvPicPr>
          <p:cNvPr id="7" name="Picture 6">
            <a:extLst>
              <a:ext uri="{FF2B5EF4-FFF2-40B4-BE49-F238E27FC236}">
                <a16:creationId xmlns:a16="http://schemas.microsoft.com/office/drawing/2014/main" id="{2B64E680-6339-9A45-3D97-A77AFD3B4B7D}"/>
              </a:ext>
            </a:extLst>
          </p:cNvPr>
          <p:cNvPicPr>
            <a:picLocks noChangeAspect="1"/>
          </p:cNvPicPr>
          <p:nvPr/>
        </p:nvPicPr>
        <p:blipFill>
          <a:blip r:embed="rId3"/>
          <a:stretch>
            <a:fillRect/>
          </a:stretch>
        </p:blipFill>
        <p:spPr>
          <a:xfrm>
            <a:off x="2682910" y="2097023"/>
            <a:ext cx="7365442" cy="4263583"/>
          </a:xfrm>
          <a:prstGeom prst="rect">
            <a:avLst/>
          </a:prstGeom>
        </p:spPr>
      </p:pic>
      <p:sp>
        <p:nvSpPr>
          <p:cNvPr id="9" name="TextBox 8">
            <a:extLst>
              <a:ext uri="{FF2B5EF4-FFF2-40B4-BE49-F238E27FC236}">
                <a16:creationId xmlns:a16="http://schemas.microsoft.com/office/drawing/2014/main" id="{D31692A2-2B4E-346A-D554-3C52D151393C}"/>
              </a:ext>
            </a:extLst>
          </p:cNvPr>
          <p:cNvSpPr txBox="1"/>
          <p:nvPr/>
        </p:nvSpPr>
        <p:spPr>
          <a:xfrm>
            <a:off x="3414766" y="6027989"/>
            <a:ext cx="6094324" cy="1077218"/>
          </a:xfrm>
          <a:prstGeom prst="rect">
            <a:avLst/>
          </a:prstGeom>
          <a:noFill/>
        </p:spPr>
        <p:txBody>
          <a:bodyPr wrap="square">
            <a:spAutoFit/>
          </a:bodyPr>
          <a:lstStyle/>
          <a:p>
            <a:pPr algn="ctr" rtl="0">
              <a:spcBef>
                <a:spcPts val="1200"/>
              </a:spcBef>
              <a:spcAft>
                <a:spcPts val="1200"/>
              </a:spcAft>
              <a:buNone/>
            </a:pPr>
            <a:r>
              <a:rPr lang="en-US" sz="1800" b="1" i="0" u="none" strike="noStrike" dirty="0">
                <a:solidFill>
                  <a:srgbClr val="000000"/>
                </a:solidFill>
                <a:effectLst/>
                <a:latin typeface="Times New Roman" panose="02020603050405020304" pitchFamily="18" charset="0"/>
              </a:rPr>
              <a:t>Table 1: SWOT Analysis of the BMW Group</a:t>
            </a:r>
            <a:endParaRPr lang="en-US" b="0" dirty="0">
              <a:effectLst/>
            </a:endParaRPr>
          </a:p>
          <a:p>
            <a:pPr>
              <a:buNone/>
            </a:pPr>
            <a:br>
              <a:rPr lang="en-US" dirty="0"/>
            </a:br>
            <a:endParaRPr lang="en-US" dirty="0"/>
          </a:p>
        </p:txBody>
      </p:sp>
    </p:spTree>
    <p:extLst>
      <p:ext uri="{BB962C8B-B14F-4D97-AF65-F5344CB8AC3E}">
        <p14:creationId xmlns:p14="http://schemas.microsoft.com/office/powerpoint/2010/main" val="2124167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6C1DE-23D4-63B2-9FEF-181DC5E01EB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2326B06-1BF4-2741-7587-95E3237D1CB5}"/>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PEST ANALYSIS</a:t>
            </a:r>
          </a:p>
        </p:txBody>
      </p:sp>
      <p:pic>
        <p:nvPicPr>
          <p:cNvPr id="8" name="Picture 7">
            <a:extLst>
              <a:ext uri="{FF2B5EF4-FFF2-40B4-BE49-F238E27FC236}">
                <a16:creationId xmlns:a16="http://schemas.microsoft.com/office/drawing/2014/main" id="{8BEBF37F-7716-A05E-A7B0-D06BDC9D21A4}"/>
              </a:ext>
            </a:extLst>
          </p:cNvPr>
          <p:cNvPicPr>
            <a:picLocks noChangeAspect="1"/>
          </p:cNvPicPr>
          <p:nvPr/>
        </p:nvPicPr>
        <p:blipFill>
          <a:blip r:embed="rId3"/>
          <a:stretch>
            <a:fillRect/>
          </a:stretch>
        </p:blipFill>
        <p:spPr>
          <a:xfrm>
            <a:off x="3456260" y="2360873"/>
            <a:ext cx="5731764" cy="3099816"/>
          </a:xfrm>
          <a:prstGeom prst="rect">
            <a:avLst/>
          </a:prstGeom>
        </p:spPr>
      </p:pic>
      <p:sp>
        <p:nvSpPr>
          <p:cNvPr id="10" name="TextBox 9">
            <a:extLst>
              <a:ext uri="{FF2B5EF4-FFF2-40B4-BE49-F238E27FC236}">
                <a16:creationId xmlns:a16="http://schemas.microsoft.com/office/drawing/2014/main" id="{E7BF817E-E4EC-8F50-D912-19902FA3B593}"/>
              </a:ext>
            </a:extLst>
          </p:cNvPr>
          <p:cNvSpPr txBox="1"/>
          <p:nvPr/>
        </p:nvSpPr>
        <p:spPr>
          <a:xfrm>
            <a:off x="3274142" y="5714126"/>
            <a:ext cx="6096000" cy="458074"/>
          </a:xfrm>
          <a:prstGeom prst="rect">
            <a:avLst/>
          </a:prstGeom>
          <a:noFill/>
        </p:spPr>
        <p:txBody>
          <a:bodyPr wrap="square">
            <a:spAutoFit/>
          </a:bodyPr>
          <a:lstStyle/>
          <a:p>
            <a:pPr marL="0" marR="0" algn="ctr">
              <a:lnSpc>
                <a:spcPct val="150000"/>
              </a:lnSpc>
              <a:spcBef>
                <a:spcPts val="1200"/>
              </a:spcBef>
              <a:spcAft>
                <a:spcPts val="1200"/>
              </a:spcAft>
              <a:buNone/>
            </a:pPr>
            <a:r>
              <a:rPr lang="en-GB" sz="1800" b="1" dirty="0">
                <a:effectLst/>
                <a:latin typeface="Times New Roman" panose="02020603050405020304" pitchFamily="18" charset="0"/>
                <a:ea typeface="Times New Roman" panose="02020603050405020304" pitchFamily="18" charset="0"/>
              </a:rPr>
              <a:t>Table 2: PEST Analysis of Great Britain</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1145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9BE9A-994D-0899-1EC6-8257EB5C905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5F9F0F2-0178-6AA2-655F-2B6D4536E904}"/>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IMPACT OF GLOBALISATION</a:t>
            </a:r>
          </a:p>
        </p:txBody>
      </p:sp>
      <p:sp>
        <p:nvSpPr>
          <p:cNvPr id="4" name="Content Placeholder 3">
            <a:extLst>
              <a:ext uri="{FF2B5EF4-FFF2-40B4-BE49-F238E27FC236}">
                <a16:creationId xmlns:a16="http://schemas.microsoft.com/office/drawing/2014/main" id="{535E4C17-947E-D4C2-EF3B-2E99F1FC546D}"/>
              </a:ext>
            </a:extLst>
          </p:cNvPr>
          <p:cNvSpPr>
            <a:spLocks noGrp="1"/>
          </p:cNvSpPr>
          <p:nvPr>
            <p:ph idx="1"/>
          </p:nvPr>
        </p:nvSpPr>
        <p:spPr>
          <a:xfrm>
            <a:off x="6666271" y="2192595"/>
            <a:ext cx="4836752" cy="4404850"/>
          </a:xfrm>
        </p:spPr>
        <p:txBody>
          <a:bodyPr>
            <a:normAutofit fontScale="700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The administrative body of BMW is highly dependent on local suppliers for locating suitable semiconductor materials.</a:t>
            </a:r>
          </a:p>
          <a:p>
            <a:pPr algn="just">
              <a:lnSpc>
                <a:spcPct val="150000"/>
              </a:lnSpc>
            </a:pPr>
            <a:r>
              <a:rPr lang="en-US" dirty="0">
                <a:latin typeface="Times New Roman" panose="02020603050405020304" pitchFamily="18" charset="0"/>
                <a:cs typeface="Times New Roman" panose="02020603050405020304" pitchFamily="18" charset="0"/>
              </a:rPr>
              <a:t>For instance, within various US development sites, the BMW Group has invested nearly 1.7 billion pounds in 2022 (BMW Group, 2023).</a:t>
            </a:r>
          </a:p>
          <a:p>
            <a:pPr algn="just">
              <a:lnSpc>
                <a:spcPct val="150000"/>
              </a:lnSpc>
            </a:pPr>
            <a:r>
              <a:rPr lang="en-US" dirty="0">
                <a:latin typeface="Times New Roman" panose="02020603050405020304" pitchFamily="18" charset="0"/>
                <a:cs typeface="Times New Roman" panose="02020603050405020304" pitchFamily="18" charset="0"/>
              </a:rPr>
              <a:t>almost 532.17 million pounds has also been invested by the BMW Group for creating an advanced assembly centre in the local US market (BMW Group, 2023).</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6146" name="Picture 2">
            <a:extLst>
              <a:ext uri="{FF2B5EF4-FFF2-40B4-BE49-F238E27FC236}">
                <a16:creationId xmlns:a16="http://schemas.microsoft.com/office/drawing/2014/main" id="{F94F586D-5223-C4E1-B4E7-D424300794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17" y="2347606"/>
            <a:ext cx="5734050" cy="3362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62F8ED0-718C-A040-238E-FC9ABFDBAC14}"/>
              </a:ext>
            </a:extLst>
          </p:cNvPr>
          <p:cNvSpPr txBox="1"/>
          <p:nvPr/>
        </p:nvSpPr>
        <p:spPr>
          <a:xfrm>
            <a:off x="570270" y="5810579"/>
            <a:ext cx="6096000" cy="1538883"/>
          </a:xfrm>
          <a:prstGeom prst="rect">
            <a:avLst/>
          </a:prstGeom>
          <a:noFill/>
        </p:spPr>
        <p:txBody>
          <a:bodyPr wrap="square">
            <a:spAutoFit/>
          </a:bodyPr>
          <a:lstStyle/>
          <a:p>
            <a:pPr algn="ctr" rtl="0">
              <a:spcBef>
                <a:spcPts val="1200"/>
              </a:spcBef>
              <a:spcAft>
                <a:spcPts val="1200"/>
              </a:spcAft>
              <a:buNone/>
            </a:pPr>
            <a:r>
              <a:rPr lang="en-US" sz="1400" b="1" i="0" u="none" strike="noStrike" dirty="0">
                <a:solidFill>
                  <a:srgbClr val="000000"/>
                </a:solidFill>
                <a:effectLst/>
                <a:latin typeface="Times New Roman" panose="02020603050405020304" pitchFamily="18" charset="0"/>
              </a:rPr>
              <a:t>Figure 3: The dependence of the BMW towards the regional supply line</a:t>
            </a:r>
            <a:endParaRPr lang="en-US" sz="1400" b="0" dirty="0">
              <a:effectLst/>
            </a:endParaRPr>
          </a:p>
          <a:p>
            <a:pPr algn="ctr" rtl="0">
              <a:spcBef>
                <a:spcPts val="1200"/>
              </a:spcBef>
              <a:spcAft>
                <a:spcPts val="1200"/>
              </a:spcAft>
              <a:buNone/>
            </a:pPr>
            <a:r>
              <a:rPr lang="en-US" sz="1400" b="0" i="0" u="none" strike="noStrike" dirty="0">
                <a:solidFill>
                  <a:srgbClr val="000000"/>
                </a:solidFill>
                <a:effectLst/>
                <a:latin typeface="Times New Roman" panose="02020603050405020304" pitchFamily="18" charset="0"/>
              </a:rPr>
              <a:t>(Source: BMW Group, 2023)</a:t>
            </a:r>
            <a:endParaRPr lang="en-US" sz="1400" b="0" dirty="0">
              <a:effectLst/>
            </a:endParaRPr>
          </a:p>
          <a:p>
            <a:pPr>
              <a:buNone/>
            </a:pPr>
            <a:br>
              <a:rPr lang="en-US" dirty="0"/>
            </a:br>
            <a:endParaRPr lang="en-US" dirty="0"/>
          </a:p>
        </p:txBody>
      </p:sp>
    </p:spTree>
    <p:extLst>
      <p:ext uri="{BB962C8B-B14F-4D97-AF65-F5344CB8AC3E}">
        <p14:creationId xmlns:p14="http://schemas.microsoft.com/office/powerpoint/2010/main" val="3541271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B4C0A-6F49-38E7-8DCA-9707203D651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8044F91-23A2-EDD8-CF4E-18A91C8F6E8A}"/>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IMPACT OF GLOBALISATION</a:t>
            </a:r>
          </a:p>
        </p:txBody>
      </p:sp>
      <p:sp>
        <p:nvSpPr>
          <p:cNvPr id="4" name="Content Placeholder 3">
            <a:extLst>
              <a:ext uri="{FF2B5EF4-FFF2-40B4-BE49-F238E27FC236}">
                <a16:creationId xmlns:a16="http://schemas.microsoft.com/office/drawing/2014/main" id="{832E0BE3-682C-9450-D958-7879A2E0CB27}"/>
              </a:ext>
            </a:extLst>
          </p:cNvPr>
          <p:cNvSpPr>
            <a:spLocks noGrp="1"/>
          </p:cNvSpPr>
          <p:nvPr>
            <p:ph idx="1"/>
          </p:nvPr>
        </p:nvSpPr>
        <p:spPr>
          <a:xfrm>
            <a:off x="6479458" y="2438399"/>
            <a:ext cx="5023565" cy="4060724"/>
          </a:xfrm>
        </p:spPr>
        <p:txBody>
          <a:bodyPr>
            <a:normAutofit fontScale="92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The expansion in the emerging nations of Asia, such as Indonesia and the Indian subcontinent.</a:t>
            </a:r>
          </a:p>
          <a:p>
            <a:pPr algn="just">
              <a:lnSpc>
                <a:spcPct val="150000"/>
              </a:lnSpc>
            </a:pPr>
            <a:r>
              <a:rPr lang="en-US" dirty="0">
                <a:latin typeface="Times New Roman" panose="02020603050405020304" pitchFamily="18" charset="0"/>
                <a:cs typeface="Times New Roman" panose="02020603050405020304" pitchFamily="18" charset="0"/>
              </a:rPr>
              <a:t>In Q1 of 2024, BMW and its global administration experienced an almost 13% increase in organisational profitability in the Asian marketplace (BMW Group, 2025c).</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7170" name="Picture 2">
            <a:extLst>
              <a:ext uri="{FF2B5EF4-FFF2-40B4-BE49-F238E27FC236}">
                <a16:creationId xmlns:a16="http://schemas.microsoft.com/office/drawing/2014/main" id="{5027BFEF-9521-F79B-2CC1-84E608B1C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265" y="2367577"/>
            <a:ext cx="5734050" cy="33813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70C49B-0616-A800-945E-A956A4B07243}"/>
              </a:ext>
            </a:extLst>
          </p:cNvPr>
          <p:cNvSpPr txBox="1"/>
          <p:nvPr/>
        </p:nvSpPr>
        <p:spPr>
          <a:xfrm>
            <a:off x="383457" y="5891846"/>
            <a:ext cx="6096000" cy="1538883"/>
          </a:xfrm>
          <a:prstGeom prst="rect">
            <a:avLst/>
          </a:prstGeom>
          <a:noFill/>
        </p:spPr>
        <p:txBody>
          <a:bodyPr wrap="square">
            <a:spAutoFit/>
          </a:bodyPr>
          <a:lstStyle/>
          <a:p>
            <a:pPr algn="ctr" rtl="0">
              <a:spcBef>
                <a:spcPts val="1200"/>
              </a:spcBef>
              <a:spcAft>
                <a:spcPts val="1200"/>
              </a:spcAft>
              <a:buNone/>
            </a:pPr>
            <a:r>
              <a:rPr lang="en-US" sz="1600" b="1" i="0" u="none" strike="noStrike" dirty="0">
                <a:solidFill>
                  <a:srgbClr val="000000"/>
                </a:solidFill>
                <a:effectLst/>
                <a:latin typeface="Times New Roman" panose="02020603050405020304" pitchFamily="18" charset="0"/>
              </a:rPr>
              <a:t>Figure 4: The BMW Group operations in the Asian continent</a:t>
            </a:r>
            <a:endParaRPr lang="en-US" sz="1600" b="0" dirty="0">
              <a:effectLst/>
            </a:endParaRPr>
          </a:p>
          <a:p>
            <a:pPr algn="ctr" rtl="0">
              <a:spcBef>
                <a:spcPts val="1200"/>
              </a:spcBef>
              <a:spcAft>
                <a:spcPts val="1200"/>
              </a:spcAft>
              <a:buNone/>
            </a:pPr>
            <a:r>
              <a:rPr lang="en-US" sz="1600" b="0" i="0" u="none" strike="noStrike" dirty="0">
                <a:solidFill>
                  <a:srgbClr val="000000"/>
                </a:solidFill>
                <a:effectLst/>
                <a:latin typeface="Times New Roman" panose="02020603050405020304" pitchFamily="18" charset="0"/>
              </a:rPr>
              <a:t>(Source: BMW Group, 2025c)</a:t>
            </a:r>
            <a:endParaRPr lang="en-US" sz="1600" b="0" dirty="0">
              <a:effectLst/>
            </a:endParaRPr>
          </a:p>
          <a:p>
            <a:pPr>
              <a:buNone/>
            </a:pPr>
            <a:br>
              <a:rPr lang="en-US" sz="1600" dirty="0"/>
            </a:br>
            <a:endParaRPr lang="en-US" sz="1600" dirty="0"/>
          </a:p>
        </p:txBody>
      </p:sp>
    </p:spTree>
    <p:extLst>
      <p:ext uri="{BB962C8B-B14F-4D97-AF65-F5344CB8AC3E}">
        <p14:creationId xmlns:p14="http://schemas.microsoft.com/office/powerpoint/2010/main" val="219494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E5987-EE0E-326C-3214-375D5170186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FAC134B-6FB6-CADF-7300-61CACB08E641}"/>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IMPACT OF GLOBALISATION</a:t>
            </a:r>
          </a:p>
        </p:txBody>
      </p:sp>
      <p:sp>
        <p:nvSpPr>
          <p:cNvPr id="4" name="Content Placeholder 3">
            <a:extLst>
              <a:ext uri="{FF2B5EF4-FFF2-40B4-BE49-F238E27FC236}">
                <a16:creationId xmlns:a16="http://schemas.microsoft.com/office/drawing/2014/main" id="{EF16CCA7-9742-140A-864D-B24ACE164784}"/>
              </a:ext>
            </a:extLst>
          </p:cNvPr>
          <p:cNvSpPr>
            <a:spLocks noGrp="1"/>
          </p:cNvSpPr>
          <p:nvPr>
            <p:ph idx="1"/>
          </p:nvPr>
        </p:nvSpPr>
        <p:spPr>
          <a:xfrm>
            <a:off x="6253316" y="2666999"/>
            <a:ext cx="5249707" cy="3714136"/>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The global leadership of Toyota Motors and the BMW Group have cultivated a mutually beneficial business partnership.</a:t>
            </a:r>
          </a:p>
          <a:p>
            <a:pPr algn="just">
              <a:lnSpc>
                <a:spcPct val="150000"/>
              </a:lnSpc>
            </a:pPr>
            <a:r>
              <a:rPr lang="en-US" dirty="0">
                <a:latin typeface="Times New Roman" panose="02020603050405020304" pitchFamily="18" charset="0"/>
                <a:cs typeface="Times New Roman" panose="02020603050405020304" pitchFamily="18" charset="0"/>
              </a:rPr>
              <a:t>By 2028, the mass production of fuel cell electric vehicles (FCEV) can also be achieved by the BMW group.</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8194" name="Picture 2">
            <a:extLst>
              <a:ext uri="{FF2B5EF4-FFF2-40B4-BE49-F238E27FC236}">
                <a16:creationId xmlns:a16="http://schemas.microsoft.com/office/drawing/2014/main" id="{E87ADF44-3A5D-D13D-44E5-5B7A1E3CFD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76" y="2666999"/>
            <a:ext cx="5407023" cy="32028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817444-9256-79A3-920B-35E7476F6264}"/>
              </a:ext>
            </a:extLst>
          </p:cNvPr>
          <p:cNvSpPr txBox="1"/>
          <p:nvPr/>
        </p:nvSpPr>
        <p:spPr>
          <a:xfrm>
            <a:off x="344487" y="5901849"/>
            <a:ext cx="6096000" cy="1415772"/>
          </a:xfrm>
          <a:prstGeom prst="rect">
            <a:avLst/>
          </a:prstGeom>
          <a:noFill/>
        </p:spPr>
        <p:txBody>
          <a:bodyPr wrap="square">
            <a:spAutoFit/>
          </a:bodyPr>
          <a:lstStyle/>
          <a:p>
            <a:pPr algn="ctr" rtl="0">
              <a:spcBef>
                <a:spcPts val="1200"/>
              </a:spcBef>
              <a:spcAft>
                <a:spcPts val="1200"/>
              </a:spcAft>
              <a:buNone/>
            </a:pPr>
            <a:r>
              <a:rPr lang="en-US" sz="1400" b="1" i="0" u="none" strike="noStrike" dirty="0">
                <a:solidFill>
                  <a:srgbClr val="000000"/>
                </a:solidFill>
                <a:effectLst/>
                <a:latin typeface="Times New Roman" panose="02020603050405020304" pitchFamily="18" charset="0"/>
              </a:rPr>
              <a:t>Figure 5: The partnership between the BMW Group and Toyota Motors</a:t>
            </a:r>
            <a:endParaRPr lang="en-US" sz="1400" b="0" dirty="0">
              <a:effectLst/>
            </a:endParaRPr>
          </a:p>
          <a:p>
            <a:pPr algn="ctr" rtl="0">
              <a:spcBef>
                <a:spcPts val="1200"/>
              </a:spcBef>
              <a:spcAft>
                <a:spcPts val="1200"/>
              </a:spcAft>
              <a:buNone/>
            </a:pPr>
            <a:r>
              <a:rPr lang="en-US" sz="1400" b="0" i="0" u="none" strike="noStrike" dirty="0">
                <a:solidFill>
                  <a:srgbClr val="000000"/>
                </a:solidFill>
                <a:effectLst/>
                <a:latin typeface="Times New Roman" panose="02020603050405020304" pitchFamily="18" charset="0"/>
              </a:rPr>
              <a:t>(Source: Toyota, 2024)</a:t>
            </a:r>
            <a:endParaRPr lang="en-US" sz="1400" b="0" dirty="0">
              <a:effectLst/>
            </a:endParaRPr>
          </a:p>
          <a:p>
            <a:pPr>
              <a:buNone/>
            </a:pPr>
            <a:br>
              <a:rPr lang="en-US" sz="1400" dirty="0"/>
            </a:br>
            <a:endParaRPr lang="en-US" sz="1400" dirty="0"/>
          </a:p>
        </p:txBody>
      </p:sp>
    </p:spTree>
    <p:extLst>
      <p:ext uri="{BB962C8B-B14F-4D97-AF65-F5344CB8AC3E}">
        <p14:creationId xmlns:p14="http://schemas.microsoft.com/office/powerpoint/2010/main" val="2371406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B9D2B-227B-497A-242C-5118EBC12F8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BCB7DA7-388B-1208-A8C0-127FF91AF2E8}"/>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INFLUENCE OF INNOVATION</a:t>
            </a:r>
          </a:p>
        </p:txBody>
      </p:sp>
      <p:sp>
        <p:nvSpPr>
          <p:cNvPr id="4" name="Content Placeholder 3">
            <a:extLst>
              <a:ext uri="{FF2B5EF4-FFF2-40B4-BE49-F238E27FC236}">
                <a16:creationId xmlns:a16="http://schemas.microsoft.com/office/drawing/2014/main" id="{D480FFB5-C3CB-C2B6-B6A1-5133421E6160}"/>
              </a:ext>
            </a:extLst>
          </p:cNvPr>
          <p:cNvSpPr>
            <a:spLocks noGrp="1"/>
          </p:cNvSpPr>
          <p:nvPr>
            <p:ph idx="1"/>
          </p:nvPr>
        </p:nvSpPr>
        <p:spPr>
          <a:xfrm>
            <a:off x="7020232" y="2536723"/>
            <a:ext cx="4482791" cy="4119716"/>
          </a:xfrm>
        </p:spPr>
        <p:txBody>
          <a:bodyPr>
            <a:normAutofit fontScale="77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The manufacturing division of BMW instigated the use of emerging technology such as artificial intelligence within its current assembly line.</a:t>
            </a:r>
          </a:p>
          <a:p>
            <a:pPr algn="just">
              <a:lnSpc>
                <a:spcPct val="150000"/>
              </a:lnSpc>
            </a:pPr>
            <a:r>
              <a:rPr lang="en-US" dirty="0">
                <a:latin typeface="Times New Roman" panose="02020603050405020304" pitchFamily="18" charset="0"/>
                <a:cs typeface="Times New Roman" panose="02020603050405020304" pitchFamily="18" charset="0"/>
              </a:rPr>
              <a:t>The 8 million square feet of the automated production house of BMW in North Carolina is known for delivering around 60% of all car products (Callahan, 2023).</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9218" name="Picture 2">
            <a:extLst>
              <a:ext uri="{FF2B5EF4-FFF2-40B4-BE49-F238E27FC236}">
                <a16:creationId xmlns:a16="http://schemas.microsoft.com/office/drawing/2014/main" id="{190BDC26-15E1-F3B0-E22C-B3FDC50011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5879" y="2536723"/>
            <a:ext cx="5734050" cy="32289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233F07D-2D5E-9B0A-DD9F-1E79EE7522C6}"/>
              </a:ext>
            </a:extLst>
          </p:cNvPr>
          <p:cNvSpPr txBox="1"/>
          <p:nvPr/>
        </p:nvSpPr>
        <p:spPr>
          <a:xfrm>
            <a:off x="884904" y="5854190"/>
            <a:ext cx="6096000" cy="1415772"/>
          </a:xfrm>
          <a:prstGeom prst="rect">
            <a:avLst/>
          </a:prstGeom>
          <a:noFill/>
        </p:spPr>
        <p:txBody>
          <a:bodyPr wrap="square">
            <a:spAutoFit/>
          </a:bodyPr>
          <a:lstStyle/>
          <a:p>
            <a:pPr algn="ctr" rtl="0">
              <a:spcBef>
                <a:spcPts val="1200"/>
              </a:spcBef>
              <a:spcAft>
                <a:spcPts val="1200"/>
              </a:spcAft>
              <a:buNone/>
            </a:pPr>
            <a:r>
              <a:rPr lang="en-US" sz="1400" b="1" i="0" u="none" strike="noStrike" dirty="0">
                <a:solidFill>
                  <a:srgbClr val="000000"/>
                </a:solidFill>
                <a:effectLst/>
                <a:latin typeface="Times New Roman" panose="02020603050405020304" pitchFamily="18" charset="0"/>
              </a:rPr>
              <a:t>Figure 6: The smart assembly line of the BMW Group in North Carolina</a:t>
            </a:r>
            <a:endParaRPr lang="en-US" sz="1400" b="0" dirty="0">
              <a:effectLst/>
            </a:endParaRPr>
          </a:p>
          <a:p>
            <a:pPr algn="ctr" rtl="0">
              <a:spcBef>
                <a:spcPts val="1200"/>
              </a:spcBef>
              <a:spcAft>
                <a:spcPts val="1200"/>
              </a:spcAft>
              <a:buNone/>
            </a:pPr>
            <a:r>
              <a:rPr lang="en-US" sz="1400" b="0" i="0" u="none" strike="noStrike" dirty="0">
                <a:solidFill>
                  <a:srgbClr val="000000"/>
                </a:solidFill>
                <a:effectLst/>
                <a:latin typeface="Times New Roman" panose="02020603050405020304" pitchFamily="18" charset="0"/>
              </a:rPr>
              <a:t>(Source: Callahan, 2023)</a:t>
            </a:r>
            <a:endParaRPr lang="en-US" sz="1400" b="0" dirty="0">
              <a:effectLst/>
            </a:endParaRPr>
          </a:p>
          <a:p>
            <a:pPr>
              <a:buNone/>
            </a:pPr>
            <a:br>
              <a:rPr lang="en-US" sz="1400" dirty="0"/>
            </a:br>
            <a:endParaRPr lang="en-US" sz="1400" dirty="0"/>
          </a:p>
        </p:txBody>
      </p:sp>
    </p:spTree>
    <p:extLst>
      <p:ext uri="{BB962C8B-B14F-4D97-AF65-F5344CB8AC3E}">
        <p14:creationId xmlns:p14="http://schemas.microsoft.com/office/powerpoint/2010/main" val="4744634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2755C-4DDE-FD25-FDA4-6F1485065B8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3643E18-5904-9F97-FB05-8948092490E1}"/>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INFLUENCE OF INNOVATION</a:t>
            </a:r>
          </a:p>
        </p:txBody>
      </p:sp>
      <p:sp>
        <p:nvSpPr>
          <p:cNvPr id="4" name="Content Placeholder 3">
            <a:extLst>
              <a:ext uri="{FF2B5EF4-FFF2-40B4-BE49-F238E27FC236}">
                <a16:creationId xmlns:a16="http://schemas.microsoft.com/office/drawing/2014/main" id="{F090E31B-28D5-02D7-6631-B8F5E9A6F4D6}"/>
              </a:ext>
            </a:extLst>
          </p:cNvPr>
          <p:cNvSpPr>
            <a:spLocks noGrp="1"/>
          </p:cNvSpPr>
          <p:nvPr>
            <p:ph idx="1"/>
          </p:nvPr>
        </p:nvSpPr>
        <p:spPr>
          <a:xfrm>
            <a:off x="6548284" y="2666999"/>
            <a:ext cx="4954739" cy="3773130"/>
          </a:xfrm>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R&amp;D department of BMW has also made significant strides towards creating autonomous car products.</a:t>
            </a:r>
          </a:p>
          <a:p>
            <a:pPr algn="just">
              <a:lnSpc>
                <a:spcPct val="150000"/>
              </a:lnSpc>
            </a:pPr>
            <a:r>
              <a:rPr lang="en-US" dirty="0">
                <a:latin typeface="Times New Roman" panose="02020603050405020304" pitchFamily="18" charset="0"/>
                <a:cs typeface="Times New Roman" panose="02020603050405020304" pitchFamily="18" charset="0"/>
              </a:rPr>
              <a:t>By 2033, the overall sales of BMW’s autonomous vehicles are projected to reach a market value of nearly 53.22 billion pounds (Callahan, 2023).</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0242" name="Picture 2">
            <a:extLst>
              <a:ext uri="{FF2B5EF4-FFF2-40B4-BE49-F238E27FC236}">
                <a16:creationId xmlns:a16="http://schemas.microsoft.com/office/drawing/2014/main" id="{5F12513A-BD9E-14E3-DC8D-12F0B4D46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77" y="2666999"/>
            <a:ext cx="5734050" cy="30455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72FAB5-BAA3-B644-36EE-72945EA7AEA8}"/>
              </a:ext>
            </a:extLst>
          </p:cNvPr>
          <p:cNvSpPr txBox="1"/>
          <p:nvPr/>
        </p:nvSpPr>
        <p:spPr>
          <a:xfrm>
            <a:off x="508002" y="5837732"/>
            <a:ext cx="6096000" cy="1661993"/>
          </a:xfrm>
          <a:prstGeom prst="rect">
            <a:avLst/>
          </a:prstGeom>
          <a:noFill/>
        </p:spPr>
        <p:txBody>
          <a:bodyPr wrap="square">
            <a:spAutoFit/>
          </a:bodyPr>
          <a:lstStyle/>
          <a:p>
            <a:pPr algn="ctr" rtl="0">
              <a:spcBef>
                <a:spcPts val="1200"/>
              </a:spcBef>
              <a:spcAft>
                <a:spcPts val="1200"/>
              </a:spcAft>
              <a:buNone/>
            </a:pPr>
            <a:r>
              <a:rPr lang="en-US" sz="1800" b="1" i="0" u="none" strike="noStrike" dirty="0">
                <a:solidFill>
                  <a:srgbClr val="000000"/>
                </a:solidFill>
                <a:effectLst/>
                <a:latin typeface="Times New Roman" panose="02020603050405020304" pitchFamily="18" charset="0"/>
              </a:rPr>
              <a:t>Figure 7: The automated car design by the BMW Group </a:t>
            </a:r>
            <a:endParaRPr lang="en-US" b="0" dirty="0">
              <a:effectLst/>
            </a:endParaRPr>
          </a:p>
          <a:p>
            <a:pPr algn="ctr" rtl="0">
              <a:spcBef>
                <a:spcPts val="1200"/>
              </a:spcBef>
              <a:spcAft>
                <a:spcPts val="1200"/>
              </a:spcAft>
              <a:buNone/>
            </a:pPr>
            <a:r>
              <a:rPr lang="en-US" sz="1800" b="0" i="0" u="none" strike="noStrike" dirty="0">
                <a:solidFill>
                  <a:srgbClr val="000000"/>
                </a:solidFill>
                <a:effectLst/>
                <a:latin typeface="Times New Roman" panose="02020603050405020304" pitchFamily="18" charset="0"/>
              </a:rPr>
              <a:t>(Source: Callahan, 2023)</a:t>
            </a:r>
            <a:endParaRPr lang="en-US" b="0" dirty="0">
              <a:effectLst/>
            </a:endParaRPr>
          </a:p>
          <a:p>
            <a:pPr>
              <a:buNone/>
            </a:pPr>
            <a:br>
              <a:rPr lang="en-US" dirty="0"/>
            </a:br>
            <a:endParaRPr lang="en-US" dirty="0"/>
          </a:p>
        </p:txBody>
      </p:sp>
    </p:spTree>
    <p:extLst>
      <p:ext uri="{BB962C8B-B14F-4D97-AF65-F5344CB8AC3E}">
        <p14:creationId xmlns:p14="http://schemas.microsoft.com/office/powerpoint/2010/main" val="322677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4B600-A3A0-9EBE-C90C-16558E155FC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1504011-F484-5BA9-A4CE-019F68E4C4AB}"/>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RECOMMENDATIONS</a:t>
            </a:r>
          </a:p>
        </p:txBody>
      </p:sp>
      <p:sp>
        <p:nvSpPr>
          <p:cNvPr id="4" name="Content Placeholder 3">
            <a:extLst>
              <a:ext uri="{FF2B5EF4-FFF2-40B4-BE49-F238E27FC236}">
                <a16:creationId xmlns:a16="http://schemas.microsoft.com/office/drawing/2014/main" id="{50D6F950-7DF9-0479-2E9B-165F8B904F3F}"/>
              </a:ext>
            </a:extLst>
          </p:cNvPr>
          <p:cNvSpPr>
            <a:spLocks noGrp="1"/>
          </p:cNvSpPr>
          <p:nvPr>
            <p:ph idx="1"/>
          </p:nvPr>
        </p:nvSpPr>
        <p:spPr>
          <a:xfrm>
            <a:off x="6705600" y="2666999"/>
            <a:ext cx="4797423" cy="3881285"/>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UK leadership of BMW needs to showcase its current innovation plan for autonomous vehicles for procuring strategic partners in the United Kingdom.</a:t>
            </a:r>
          </a:p>
          <a:p>
            <a:pPr algn="just">
              <a:lnSpc>
                <a:spcPct val="150000"/>
              </a:lnSpc>
            </a:pPr>
            <a:r>
              <a:rPr lang="en-US" dirty="0">
                <a:latin typeface="Times New Roman" panose="02020603050405020304" pitchFamily="18" charset="0"/>
                <a:cs typeface="Times New Roman" panose="02020603050405020304" pitchFamily="18" charset="0"/>
              </a:rPr>
              <a:t>In present times almost 1.5 billion pounds of market revenue have been invested by foreign companies in Great Britain (GOV UK, 2025).</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1266" name="Picture 2">
            <a:extLst>
              <a:ext uri="{FF2B5EF4-FFF2-40B4-BE49-F238E27FC236}">
                <a16:creationId xmlns:a16="http://schemas.microsoft.com/office/drawing/2014/main" id="{6AC8F379-06F1-DE4B-9AD6-CEB2E583BE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8361" y="2666999"/>
            <a:ext cx="5007539" cy="27997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AAA6FA-D111-4DB4-4F6E-D209B68D6C3E}"/>
              </a:ext>
            </a:extLst>
          </p:cNvPr>
          <p:cNvSpPr txBox="1"/>
          <p:nvPr/>
        </p:nvSpPr>
        <p:spPr>
          <a:xfrm>
            <a:off x="724130" y="5578788"/>
            <a:ext cx="6096000" cy="1938992"/>
          </a:xfrm>
          <a:prstGeom prst="rect">
            <a:avLst/>
          </a:prstGeom>
          <a:noFill/>
        </p:spPr>
        <p:txBody>
          <a:bodyPr wrap="square">
            <a:spAutoFit/>
          </a:bodyPr>
          <a:lstStyle/>
          <a:p>
            <a:pPr algn="ctr" rtl="0">
              <a:spcBef>
                <a:spcPts val="1200"/>
              </a:spcBef>
              <a:spcAft>
                <a:spcPts val="1200"/>
              </a:spcAft>
              <a:buNone/>
            </a:pPr>
            <a:r>
              <a:rPr lang="en-US" sz="1800" b="1" i="0" u="none" strike="noStrike" dirty="0">
                <a:solidFill>
                  <a:srgbClr val="000000"/>
                </a:solidFill>
                <a:effectLst/>
                <a:latin typeface="Times New Roman" panose="02020603050405020304" pitchFamily="18" charset="0"/>
              </a:rPr>
              <a:t>Figure 8: The current state of strategic partnership in the UK industry </a:t>
            </a:r>
            <a:endParaRPr lang="en-US" b="0" dirty="0">
              <a:effectLst/>
            </a:endParaRPr>
          </a:p>
          <a:p>
            <a:pPr algn="ctr" rtl="0">
              <a:spcBef>
                <a:spcPts val="1200"/>
              </a:spcBef>
              <a:spcAft>
                <a:spcPts val="1200"/>
              </a:spcAft>
              <a:buNone/>
            </a:pPr>
            <a:r>
              <a:rPr lang="en-US" sz="1800" b="0" i="0" u="none" strike="noStrike" dirty="0">
                <a:solidFill>
                  <a:srgbClr val="000000"/>
                </a:solidFill>
                <a:effectLst/>
                <a:latin typeface="Times New Roman" panose="02020603050405020304" pitchFamily="18" charset="0"/>
              </a:rPr>
              <a:t>(Source: GOV UK, 2025)</a:t>
            </a:r>
            <a:endParaRPr lang="en-US" b="0" dirty="0">
              <a:effectLst/>
            </a:endParaRPr>
          </a:p>
          <a:p>
            <a:pPr>
              <a:buNone/>
            </a:pPr>
            <a:br>
              <a:rPr lang="en-US" dirty="0"/>
            </a:br>
            <a:endParaRPr lang="en-US" dirty="0"/>
          </a:p>
        </p:txBody>
      </p:sp>
    </p:spTree>
    <p:extLst>
      <p:ext uri="{BB962C8B-B14F-4D97-AF65-F5344CB8AC3E}">
        <p14:creationId xmlns:p14="http://schemas.microsoft.com/office/powerpoint/2010/main" val="1302332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C6B07-E311-936B-1D5F-6AF1945CAE2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70D391A-C2D4-C1E5-278F-F5C0A9643E9E}"/>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RECOMMENDATIONS</a:t>
            </a:r>
          </a:p>
        </p:txBody>
      </p:sp>
      <p:sp>
        <p:nvSpPr>
          <p:cNvPr id="4" name="Content Placeholder 3">
            <a:extLst>
              <a:ext uri="{FF2B5EF4-FFF2-40B4-BE49-F238E27FC236}">
                <a16:creationId xmlns:a16="http://schemas.microsoft.com/office/drawing/2014/main" id="{50B1324C-BD31-F2C9-8417-B508165E2CBB}"/>
              </a:ext>
            </a:extLst>
          </p:cNvPr>
          <p:cNvSpPr>
            <a:spLocks noGrp="1"/>
          </p:cNvSpPr>
          <p:nvPr>
            <p:ph idx="1"/>
          </p:nvPr>
        </p:nvSpPr>
        <p:spPr>
          <a:xfrm>
            <a:off x="6607277" y="2666999"/>
            <a:ext cx="4895746" cy="3773130"/>
          </a:xfrm>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enhancement of BMW’s carbon mitigation plan needs to be considered by its UK leadership.</a:t>
            </a:r>
          </a:p>
          <a:p>
            <a:pPr algn="just">
              <a:lnSpc>
                <a:spcPct val="150000"/>
              </a:lnSpc>
            </a:pPr>
            <a:r>
              <a:rPr lang="en-US" dirty="0">
                <a:latin typeface="Times New Roman" panose="02020603050405020304" pitchFamily="18" charset="0"/>
                <a:cs typeface="Times New Roman" panose="02020603050405020304" pitchFamily="18" charset="0"/>
              </a:rPr>
              <a:t>Solar power has proven to be a viable policy allowing for the reduction of GHG emission by almost 54% (Poynting, 2025).</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2290" name="Picture 2">
            <a:extLst>
              <a:ext uri="{FF2B5EF4-FFF2-40B4-BE49-F238E27FC236}">
                <a16:creationId xmlns:a16="http://schemas.microsoft.com/office/drawing/2014/main" id="{199FC03C-7FFB-F68B-7DF0-D921398A0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77" y="2635044"/>
            <a:ext cx="5734050" cy="30003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20DCA3B-B08C-4F57-0256-F88FC145DB09}"/>
              </a:ext>
            </a:extLst>
          </p:cNvPr>
          <p:cNvSpPr txBox="1"/>
          <p:nvPr/>
        </p:nvSpPr>
        <p:spPr>
          <a:xfrm>
            <a:off x="508002" y="5635419"/>
            <a:ext cx="6096000" cy="1538883"/>
          </a:xfrm>
          <a:prstGeom prst="rect">
            <a:avLst/>
          </a:prstGeom>
          <a:noFill/>
        </p:spPr>
        <p:txBody>
          <a:bodyPr wrap="square">
            <a:spAutoFit/>
          </a:bodyPr>
          <a:lstStyle/>
          <a:p>
            <a:pPr algn="ctr" rtl="0">
              <a:spcBef>
                <a:spcPts val="1200"/>
              </a:spcBef>
              <a:spcAft>
                <a:spcPts val="1200"/>
              </a:spcAft>
              <a:buNone/>
            </a:pPr>
            <a:r>
              <a:rPr lang="en-US" sz="1600" b="1" i="0" u="none" strike="noStrike" dirty="0">
                <a:solidFill>
                  <a:srgbClr val="000000"/>
                </a:solidFill>
                <a:effectLst/>
                <a:latin typeface="Times New Roman" panose="02020603050405020304" pitchFamily="18" charset="0"/>
              </a:rPr>
              <a:t>Figure 9: The introduction of solar power usage in the UK industry </a:t>
            </a:r>
            <a:endParaRPr lang="en-US" sz="1600" b="0" dirty="0">
              <a:effectLst/>
            </a:endParaRPr>
          </a:p>
          <a:p>
            <a:pPr algn="ctr" rtl="0">
              <a:spcBef>
                <a:spcPts val="1200"/>
              </a:spcBef>
              <a:spcAft>
                <a:spcPts val="1200"/>
              </a:spcAft>
              <a:buNone/>
            </a:pPr>
            <a:r>
              <a:rPr lang="en-US" sz="1600" b="0" i="0" u="none" strike="noStrike" dirty="0">
                <a:solidFill>
                  <a:srgbClr val="000000"/>
                </a:solidFill>
                <a:effectLst/>
                <a:latin typeface="Times New Roman" panose="02020603050405020304" pitchFamily="18" charset="0"/>
              </a:rPr>
              <a:t>(Source: Poynting, 2025)</a:t>
            </a:r>
            <a:endParaRPr lang="en-US" sz="1600" b="0" dirty="0">
              <a:effectLst/>
            </a:endParaRPr>
          </a:p>
          <a:p>
            <a:pPr>
              <a:buNone/>
            </a:pPr>
            <a:br>
              <a:rPr lang="en-US" sz="1600" dirty="0"/>
            </a:br>
            <a:endParaRPr lang="en-US" sz="1600" dirty="0"/>
          </a:p>
        </p:txBody>
      </p:sp>
    </p:spTree>
    <p:extLst>
      <p:ext uri="{BB962C8B-B14F-4D97-AF65-F5344CB8AC3E}">
        <p14:creationId xmlns:p14="http://schemas.microsoft.com/office/powerpoint/2010/main" val="1198962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B743D-15CF-36E5-41FF-4BA8FEC43B5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1F0260B-3671-3741-6175-EAA12B57359B}"/>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CONCLUSION</a:t>
            </a:r>
          </a:p>
        </p:txBody>
      </p:sp>
      <p:sp>
        <p:nvSpPr>
          <p:cNvPr id="4" name="Content Placeholder 3">
            <a:extLst>
              <a:ext uri="{FF2B5EF4-FFF2-40B4-BE49-F238E27FC236}">
                <a16:creationId xmlns:a16="http://schemas.microsoft.com/office/drawing/2014/main" id="{EEAE6429-C4C2-2668-3FFB-2C8D164CAA3E}"/>
              </a:ext>
            </a:extLst>
          </p:cNvPr>
          <p:cNvSpPr>
            <a:spLocks noGrp="1"/>
          </p:cNvSpPr>
          <p:nvPr>
            <p:ph idx="1"/>
          </p:nvPr>
        </p:nvSpPr>
        <p:spPr>
          <a:xfrm>
            <a:off x="6449961" y="2666999"/>
            <a:ext cx="5053062" cy="3615814"/>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BMW has been operational in multiple continents including in the UK and Indonesia.</a:t>
            </a:r>
          </a:p>
          <a:p>
            <a:pPr algn="just">
              <a:lnSpc>
                <a:spcPct val="150000"/>
              </a:lnSpc>
            </a:pPr>
            <a:r>
              <a:rPr lang="en-US" dirty="0">
                <a:latin typeface="Times New Roman" panose="02020603050405020304" pitchFamily="18" charset="0"/>
                <a:cs typeface="Times New Roman" panose="02020603050405020304" pitchFamily="18" charset="0"/>
              </a:rPr>
              <a:t>The improvement of BMW's current carbon reduction policies have also been suggested in this presentation that can help the automotive firm achieve the net zero goal.</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3314" name="Picture 2">
            <a:extLst>
              <a:ext uri="{FF2B5EF4-FFF2-40B4-BE49-F238E27FC236}">
                <a16:creationId xmlns:a16="http://schemas.microsoft.com/office/drawing/2014/main" id="{CCCEA1E5-418E-F0B2-26E8-374B379A0D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440" y="2608006"/>
            <a:ext cx="5734050" cy="315369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1AF0B06-6ACD-564D-B9B1-357951CE6CEE}"/>
              </a:ext>
            </a:extLst>
          </p:cNvPr>
          <p:cNvSpPr txBox="1"/>
          <p:nvPr/>
        </p:nvSpPr>
        <p:spPr>
          <a:xfrm>
            <a:off x="505440" y="5761703"/>
            <a:ext cx="6096000" cy="1661993"/>
          </a:xfrm>
          <a:prstGeom prst="rect">
            <a:avLst/>
          </a:prstGeom>
          <a:noFill/>
        </p:spPr>
        <p:txBody>
          <a:bodyPr wrap="square">
            <a:spAutoFit/>
          </a:bodyPr>
          <a:lstStyle/>
          <a:p>
            <a:pPr algn="ctr" rtl="0">
              <a:spcBef>
                <a:spcPts val="1200"/>
              </a:spcBef>
              <a:spcAft>
                <a:spcPts val="1200"/>
              </a:spcAft>
              <a:buNone/>
            </a:pPr>
            <a:r>
              <a:rPr lang="en-US" sz="1800" b="1" i="0" u="none" strike="noStrike" dirty="0">
                <a:solidFill>
                  <a:srgbClr val="000000"/>
                </a:solidFill>
                <a:effectLst/>
                <a:latin typeface="Times New Roman" panose="02020603050405020304" pitchFamily="18" charset="0"/>
              </a:rPr>
              <a:t>Figure 10: The BMW Group and its global operations</a:t>
            </a:r>
            <a:endParaRPr lang="en-US" b="0" dirty="0">
              <a:effectLst/>
            </a:endParaRPr>
          </a:p>
          <a:p>
            <a:pPr algn="ctr" rtl="0">
              <a:spcBef>
                <a:spcPts val="1200"/>
              </a:spcBef>
              <a:spcAft>
                <a:spcPts val="1200"/>
              </a:spcAft>
              <a:buNone/>
            </a:pPr>
            <a:r>
              <a:rPr lang="en-US" sz="1800" b="0" i="0" u="none" strike="noStrike" dirty="0">
                <a:solidFill>
                  <a:srgbClr val="000000"/>
                </a:solidFill>
                <a:effectLst/>
                <a:latin typeface="Times New Roman" panose="02020603050405020304" pitchFamily="18" charset="0"/>
              </a:rPr>
              <a:t>(Source: BMW Group, 2025a)</a:t>
            </a:r>
            <a:endParaRPr lang="en-US" b="0" dirty="0">
              <a:effectLst/>
            </a:endParaRPr>
          </a:p>
          <a:p>
            <a:pPr>
              <a:buNone/>
            </a:pPr>
            <a:br>
              <a:rPr lang="en-US" dirty="0"/>
            </a:br>
            <a:endParaRPr lang="en-US" dirty="0"/>
          </a:p>
        </p:txBody>
      </p:sp>
    </p:spTree>
    <p:extLst>
      <p:ext uri="{BB962C8B-B14F-4D97-AF65-F5344CB8AC3E}">
        <p14:creationId xmlns:p14="http://schemas.microsoft.com/office/powerpoint/2010/main" val="135689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9A7D8-D3DB-FBA7-34D9-3E19EB60E0E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C2917A8-15CC-1395-9B90-6F4EB5FD92C0}"/>
              </a:ext>
            </a:extLst>
          </p:cNvPr>
          <p:cNvSpPr>
            <a:spLocks noGrp="1"/>
          </p:cNvSpPr>
          <p:nvPr>
            <p:ph type="title"/>
          </p:nvPr>
        </p:nvSpPr>
        <p:spPr/>
        <p:txBody>
          <a:bodyPr/>
          <a:lstStyle/>
          <a:p>
            <a:pPr>
              <a:lnSpc>
                <a:spcPct val="150000"/>
              </a:lnSpc>
            </a:pPr>
            <a:r>
              <a:rPr lang="en-US" b="1" dirty="0">
                <a:latin typeface="Times New Roman" panose="02020603050405020304" pitchFamily="18" charset="0"/>
                <a:cs typeface="Times New Roman" panose="02020603050405020304" pitchFamily="18" charset="0"/>
              </a:rPr>
              <a:t>REFERENCE LIST</a:t>
            </a:r>
          </a:p>
        </p:txBody>
      </p:sp>
      <p:sp>
        <p:nvSpPr>
          <p:cNvPr id="4" name="Content Placeholder 3">
            <a:extLst>
              <a:ext uri="{FF2B5EF4-FFF2-40B4-BE49-F238E27FC236}">
                <a16:creationId xmlns:a16="http://schemas.microsoft.com/office/drawing/2014/main" id="{75166930-F59D-C93A-E26D-6B8A7101DD02}"/>
              </a:ext>
            </a:extLst>
          </p:cNvPr>
          <p:cNvSpPr>
            <a:spLocks noGrp="1"/>
          </p:cNvSpPr>
          <p:nvPr>
            <p:ph idx="1"/>
          </p:nvPr>
        </p:nvSpPr>
        <p:spPr>
          <a:xfrm>
            <a:off x="1484310" y="2025445"/>
            <a:ext cx="10018713" cy="4739149"/>
          </a:xfrm>
        </p:spPr>
        <p:txBody>
          <a:bodyPr>
            <a:normAutofit fontScale="32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BMW Group (2023) Local for local: BMW Group relies on regional supply chain to expand e-mobility in North America, BMW Group Available at: https://www.press.bmwgroup.com/global/article/detail/T0432898EN/local-for-local:-bmw-group-relies-on-regional-supply-chain-to-expand-e-mobility-in-north-america?language=en#:~:text=Electricity%20for%20production%20of%20the,for%20Purchasing%20and%20Supplier%20Network.&amp;text=Oliver%20Zipse%2C%20Chairman%20of%20the,create%20about%20300%20new%20jobs. (Accessed: 09 November 2025)</a:t>
            </a:r>
          </a:p>
          <a:p>
            <a:pPr algn="just">
              <a:lnSpc>
                <a:spcPct val="150000"/>
              </a:lnSpc>
            </a:pPr>
            <a:r>
              <a:rPr lang="en-US" dirty="0">
                <a:latin typeface="Times New Roman" panose="02020603050405020304" pitchFamily="18" charset="0"/>
                <a:cs typeface="Times New Roman" panose="02020603050405020304" pitchFamily="18" charset="0"/>
              </a:rPr>
              <a:t>BMW Group (2025a) Introducing the BMW Group., BMW Group Available at: https://www.bmwgroup.com/en/company.html (Accessed: 10 November 2025)</a:t>
            </a:r>
          </a:p>
          <a:p>
            <a:pPr algn="just">
              <a:lnSpc>
                <a:spcPct val="150000"/>
              </a:lnSpc>
            </a:pPr>
            <a:r>
              <a:rPr lang="en-US" dirty="0">
                <a:latin typeface="Times New Roman" panose="02020603050405020304" pitchFamily="18" charset="0"/>
                <a:cs typeface="Times New Roman" panose="02020603050405020304" pitchFamily="18" charset="0"/>
              </a:rPr>
              <a:t>BMW Group (2025b) Responsibility and Sustainability, BMW Group Available at: https://www.bmwgroup.com/en/sustainability.html (Accessed: 10 November 2025)</a:t>
            </a:r>
          </a:p>
          <a:p>
            <a:pPr algn="just">
              <a:lnSpc>
                <a:spcPct val="150000"/>
              </a:lnSpc>
            </a:pPr>
            <a:r>
              <a:rPr lang="en-US" dirty="0">
                <a:latin typeface="Times New Roman" panose="02020603050405020304" pitchFamily="18" charset="0"/>
                <a:cs typeface="Times New Roman" panose="02020603050405020304" pitchFamily="18" charset="0"/>
              </a:rPr>
              <a:t>Callahan, J. (2023) ‘How BMW uses A.I. to make vehicle assembly more efficient’, CNBC Available at: https://www.cnbc.com/2023/07/21/how-bmw-uses-ai-to-make-vehicle-assembly-more-efficient.html (Accessed: 08 November 2025)</a:t>
            </a:r>
          </a:p>
          <a:p>
            <a:pPr algn="just">
              <a:lnSpc>
                <a:spcPct val="150000"/>
              </a:lnSpc>
            </a:pPr>
            <a:r>
              <a:rPr lang="en-US" dirty="0">
                <a:latin typeface="Times New Roman" panose="02020603050405020304" pitchFamily="18" charset="0"/>
                <a:cs typeface="Times New Roman" panose="02020603050405020304" pitchFamily="18" charset="0"/>
              </a:rPr>
              <a:t>Clark, D. (2025) Inflation rate for the Consumer Price Index (CPI) in the United Kingdom from January 2015 to September 2025, Statista Available at: https://www.statista.com/statistics/306648/inflation-rate-consumer-price-index-cpi-united-kingdom-uk/ (Accessed: 09 November 2025)</a:t>
            </a:r>
          </a:p>
          <a:p>
            <a:pPr algn="just">
              <a:lnSpc>
                <a:spcPct val="150000"/>
              </a:lnSpc>
            </a:pPr>
            <a:r>
              <a:rPr lang="en-US" dirty="0">
                <a:latin typeface="Times New Roman" panose="02020603050405020304" pitchFamily="18" charset="0"/>
                <a:cs typeface="Times New Roman" panose="02020603050405020304" pitchFamily="18" charset="0"/>
              </a:rPr>
              <a:t>GOV UK (2023) Ukraine conflict and impacts on UK energy, GOV UK Available at: https://www.energy.gov/sites/default/files/2024-02/057.%20Energy%20%26%20Climate%20Intelligence%20Unit%20_%20Ukraine%20conflict%20and%20impacts%20on%E2%80%A6.pdf (Accessed: 10 November 2025)</a:t>
            </a:r>
          </a:p>
          <a:p>
            <a:pPr algn="just">
              <a:lnSpc>
                <a:spcPct val="150000"/>
              </a:lnSpc>
            </a:pPr>
            <a:r>
              <a:rPr lang="en-US" dirty="0">
                <a:latin typeface="Times New Roman" panose="02020603050405020304" pitchFamily="18" charset="0"/>
                <a:cs typeface="Times New Roman" panose="02020603050405020304" pitchFamily="18" charset="0"/>
              </a:rPr>
              <a:t>GOV UK (2025) New strategic partnership to unlock billions and boost military AI and innovation, GOV UK Available at: https://www.gov.uk/government/news/new-strategic-partnership-to-unlock-billions-and-boost-military-ai-and-innovation (Accessed: 08 November 2025)</a:t>
            </a:r>
          </a:p>
          <a:p>
            <a:pPr algn="just">
              <a:lnSpc>
                <a:spcPct val="150000"/>
              </a:lnSpc>
            </a:pPr>
            <a:r>
              <a:rPr lang="en-US" dirty="0">
                <a:latin typeface="Times New Roman" panose="02020603050405020304" pitchFamily="18" charset="0"/>
                <a:cs typeface="Times New Roman" panose="02020603050405020304" pitchFamily="18" charset="0"/>
              </a:rPr>
              <a:t>ONS (2025) Management practices and the adoption of technology and artificial intelligence in UK firms: 2023, ONS Available at: https://www.ons.gov.uk/economy/economicoutputandproductivity/productivitymeasures/articles/managementpracticesandtheadoptionoftechnologyandartificialintelligenceinukfirms2023/2025-03-24 (Accessed: 09 November 2025)</a:t>
            </a:r>
          </a:p>
          <a:p>
            <a:pPr algn="just">
              <a:lnSpc>
                <a:spcPct val="150000"/>
              </a:lnSpc>
            </a:pPr>
            <a:r>
              <a:rPr lang="en-US" dirty="0">
                <a:latin typeface="Times New Roman" panose="02020603050405020304" pitchFamily="18" charset="0"/>
                <a:cs typeface="Times New Roman" panose="02020603050405020304" pitchFamily="18" charset="0"/>
              </a:rPr>
              <a:t>Parliament UK (2025) UK labour market statistics, Parliament UK Available at: https://commonslibrary.parliament.uk/research-briefings/cbp-9366/ (Accessed: 09 November 2025)</a:t>
            </a:r>
          </a:p>
          <a:p>
            <a:pPr algn="just">
              <a:lnSpc>
                <a:spcPct val="150000"/>
              </a:lnSpc>
            </a:pPr>
            <a:r>
              <a:rPr lang="en-US" dirty="0">
                <a:latin typeface="Times New Roman" panose="02020603050405020304" pitchFamily="18" charset="0"/>
                <a:cs typeface="Times New Roman" panose="02020603050405020304" pitchFamily="18" charset="0"/>
              </a:rPr>
              <a:t>Poynting, M. (2025) ‘What is net zero and is the UK on track to achieve it?’, BBC Available at: https://www.bbc.com/news/articles/cx238yyr40qo (Accessed: 08 November 2025)</a:t>
            </a:r>
          </a:p>
          <a:p>
            <a:pPr algn="just">
              <a:lnSpc>
                <a:spcPct val="150000"/>
              </a:lnSpc>
            </a:pPr>
            <a:r>
              <a:rPr lang="en-US" dirty="0">
                <a:latin typeface="Times New Roman" panose="02020603050405020304" pitchFamily="18" charset="0"/>
                <a:cs typeface="Times New Roman" panose="02020603050405020304" pitchFamily="18" charset="0"/>
              </a:rPr>
              <a:t>Toyota (2024) Toyota Motor Corporation and BMW Group Strengthen Collaboration Towards the Advancement of a Hydrogen Society, Statista Available at: https://global.toyota/en/newsroom/corporate/41463649.html (Accessed: 08 November 2025)</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8630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20</TotalTime>
  <Words>2792</Words>
  <PresentationFormat>Widescreen</PresentationFormat>
  <Paragraphs>132</Paragraphs>
  <Slides>15</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Corbel</vt:lpstr>
      <vt:lpstr>Times New Roman</vt:lpstr>
      <vt:lpstr>Parallax</vt:lpstr>
      <vt:lpstr> MODULE TITLE: INTRODUCTION TO BUSINESS  MODULE CODE: LCBB4014 ASSESSMENT TITLE: COMPONENT 1 - PRACTICAL: GROUP  PRESENTATION (3-4 INDIVIDUALS) STUDENT NAME: IOANA-ALINA SIMON </vt:lpstr>
      <vt:lpstr>TABLE OF CONTENTS </vt:lpstr>
      <vt:lpstr>INTRODUCTION</vt:lpstr>
      <vt:lpstr> COMPANY OVERVIEW OF BMW GROUP</vt:lpstr>
      <vt:lpstr>SWOT ANALYSIS</vt:lpstr>
      <vt:lpstr>PEST ANALYSIS</vt:lpstr>
      <vt:lpstr>IMPACT OF GLOBALISATION</vt:lpstr>
      <vt:lpstr>IMPACT OF GLOBALISATION</vt:lpstr>
      <vt:lpstr>IMPACT OF GLOBALISATION</vt:lpstr>
      <vt:lpstr>INFLUENCE OF INNOVATION</vt:lpstr>
      <vt:lpstr>INFLUENCE OF INNOVATION</vt:lpstr>
      <vt:lpstr>RECOMMENDATIONS</vt:lpstr>
      <vt:lpstr>RECOMMENDATIONS</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2025-11-10T12:49:16Z</dcterms:created>
  <dcterms:modified xsi:type="dcterms:W3CDTF">2025-11-10T13:09:46Z</dcterms:modified>
</cp:coreProperties>
</file>