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0" r:id="rId1"/>
  </p:sldMasterIdLst>
  <p:sldIdLst>
    <p:sldId id="256" r:id="rId2"/>
    <p:sldId id="257" r:id="rId3"/>
    <p:sldId id="271" r:id="rId4"/>
    <p:sldId id="258" r:id="rId5"/>
    <p:sldId id="264" r:id="rId6"/>
    <p:sldId id="265" r:id="rId7"/>
    <p:sldId id="267" r:id="rId8"/>
    <p:sldId id="268" r:id="rId9"/>
    <p:sldId id="269" r:id="rId10"/>
    <p:sldId id="272" r:id="rId11"/>
    <p:sldId id="260" r:id="rId12"/>
    <p:sldId id="259" r:id="rId13"/>
    <p:sldId id="270" r:id="rId14"/>
    <p:sldId id="262" r:id="rId15"/>
    <p:sldId id="26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383"/>
    <p:restoredTop sz="94650"/>
  </p:normalViewPr>
  <p:slideViewPr>
    <p:cSldViewPr snapToGrid="0" snapToObjects="1">
      <p:cViewPr varScale="1">
        <p:scale>
          <a:sx n="120" d="100"/>
          <a:sy n="120" d="100"/>
        </p:scale>
        <p:origin x="56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8/12/22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522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1658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78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089510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8695" y="1825625"/>
            <a:ext cx="556110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561105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334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125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5256" y="1752600"/>
            <a:ext cx="5532319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256" y="2666999"/>
            <a:ext cx="5532319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561106" cy="82391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561106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8684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365760"/>
            <a:ext cx="1127461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8693" y="6416675"/>
            <a:ext cx="2921715" cy="365125"/>
          </a:xfrm>
        </p:spPr>
        <p:txBody>
          <a:bodyPr/>
          <a:lstStyle/>
          <a:p>
            <a:fld id="{3AB41CFF-90C9-47B3-9DA1-F2BF8D839F7E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1972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523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8231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52604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050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8/12/22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198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92000" cy="6858004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694" y="425450"/>
            <a:ext cx="112746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8694" y="1949450"/>
            <a:ext cx="11274612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8694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8/12/22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1667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>
              <a:solidFill>
                <a:schemeClr val="tx1">
                  <a:alpha val="60000"/>
                </a:schemeClr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990106" y="64166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4" name="Picture 13" descr="A picture containing sitting&#10;&#10;Description automatically generated">
            <a:extLst>
              <a:ext uri="{FF2B5EF4-FFF2-40B4-BE49-F238E27FC236}">
                <a16:creationId xmlns:a16="http://schemas.microsoft.com/office/drawing/2014/main" id="{BC526B7A-4801-4FD1-95C8-03AF22629E87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4400" y="0"/>
            <a:ext cx="3654612" cy="4575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94035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  <p:sldLayoutId id="2147483745" r:id="rId3"/>
    <p:sldLayoutId id="2147483746" r:id="rId4"/>
    <p:sldLayoutId id="2147483747" r:id="rId5"/>
    <p:sldLayoutId id="2147483748" r:id="rId6"/>
    <p:sldLayoutId id="2147483739" r:id="rId7"/>
    <p:sldLayoutId id="2147483740" r:id="rId8"/>
    <p:sldLayoutId id="2147483741" r:id="rId9"/>
    <p:sldLayoutId id="2147483742" r:id="rId10"/>
    <p:sldLayoutId id="214748374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owerhamlets.gov.uk/Documents/Strategy-and-performance/TH-Equality-Report-Final-Accesible-version.pdf" TargetMode="External"/><Relationship Id="rId3" Type="http://schemas.openxmlformats.org/officeDocument/2006/relationships/hyperlink" Target="https://democracy.towerhamlets.gov.uk/documents/s165904/Tower%20Hamlets%20Strategic%20Plan%202020%20-%20For%20Cab.pdf" TargetMode="External"/><Relationship Id="rId7" Type="http://schemas.openxmlformats.org/officeDocument/2006/relationships/hyperlink" Target="https://www.verywellmind.com/what-is-maslows-hierarchy-of-needs-4136760" TargetMode="External"/><Relationship Id="rId2" Type="http://schemas.openxmlformats.org/officeDocument/2006/relationships/hyperlink" Target="https://www.towerhamlets.gov.uk/lgnl/community_and_living/building_a_better_tower_hamlet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owerhamlets.gov.uk/Documents/Borough_statistics/Research-briefings/Population_2_BP2018.pdf" TargetMode="External"/><Relationship Id="rId5" Type="http://schemas.openxmlformats.org/officeDocument/2006/relationships/hyperlink" Target="https://www.towerhamlets.gov.uk/Documents/Planning-and-building-control/Strategic-Planning/Local-Plan/Tower_Hamlets_Local_Plan_Housing_Delivery_Strategy_2017.pdf" TargetMode="External"/><Relationship Id="rId4" Type="http://schemas.openxmlformats.org/officeDocument/2006/relationships/hyperlink" Target="https://www.towerhamlets.gov.uk/lgnl/community_and_living/borough_statistics/diversity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7FDDF72-DE39-4F99-A3C1-DD9D7815D7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E4ECE80-3AD1-450C-B62A-98788F1939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" name="Picture 3" descr="Magnolia flowers with sky in the background">
            <a:extLst>
              <a:ext uri="{FF2B5EF4-FFF2-40B4-BE49-F238E27FC236}">
                <a16:creationId xmlns:a16="http://schemas.microsoft.com/office/drawing/2014/main" id="{D9EFC63B-E1BD-997A-288C-83D0FB26251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t="15726" r="-1" b="-1"/>
          <a:stretch/>
        </p:blipFill>
        <p:spPr>
          <a:xfrm>
            <a:off x="3048" y="10"/>
            <a:ext cx="12188952" cy="68566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C9CEBB-D2CA-6C46-A1EA-8B4B00D63B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6275" y="744909"/>
            <a:ext cx="10190071" cy="3145855"/>
          </a:xfrm>
        </p:spPr>
        <p:txBody>
          <a:bodyPr anchor="b">
            <a:normAutofit/>
          </a:bodyPr>
          <a:lstStyle/>
          <a:p>
            <a:r>
              <a:rPr lang="en-US" sz="5200" dirty="0">
                <a:solidFill>
                  <a:srgbClr val="FFFFFF"/>
                </a:solidFill>
              </a:rPr>
              <a:t>University of Wales St Trinity David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Community Care and Development BMHP6022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0B152E-1838-8B45-9FC1-DA6DB7ED06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8708" y="4069780"/>
            <a:ext cx="9781327" cy="2056617"/>
          </a:xfrm>
        </p:spPr>
        <p:txBody>
          <a:bodyPr anchor="t">
            <a:normAutofit/>
          </a:bodyPr>
          <a:lstStyle/>
          <a:p>
            <a:r>
              <a:rPr lang="en-US" sz="2200" dirty="0">
                <a:solidFill>
                  <a:srgbClr val="FFFFFF"/>
                </a:solidFill>
              </a:rPr>
              <a:t>Student name: Tahmid Shahriyar</a:t>
            </a:r>
          </a:p>
          <a:p>
            <a:r>
              <a:rPr lang="en-US" sz="2200" dirty="0">
                <a:solidFill>
                  <a:srgbClr val="FFFFFF"/>
                </a:solidFill>
              </a:rPr>
              <a:t>Student number: 1905209</a:t>
            </a:r>
          </a:p>
          <a:p>
            <a:r>
              <a:rPr lang="en-US" sz="2200" dirty="0">
                <a:solidFill>
                  <a:srgbClr val="FFFFFF"/>
                </a:solidFill>
              </a:rPr>
              <a:t>Lecturers name: Chizoba Esio-Bassey</a:t>
            </a:r>
          </a:p>
        </p:txBody>
      </p:sp>
    </p:spTree>
    <p:extLst>
      <p:ext uri="{BB962C8B-B14F-4D97-AF65-F5344CB8AC3E}">
        <p14:creationId xmlns:p14="http://schemas.microsoft.com/office/powerpoint/2010/main" val="52658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F1425-39F6-A142-BAFF-2E1906D31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3755" y="301965"/>
            <a:ext cx="10895106" cy="1325563"/>
          </a:xfrm>
        </p:spPr>
        <p:txBody>
          <a:bodyPr/>
          <a:lstStyle/>
          <a:p>
            <a:r>
              <a:rPr lang="en-US" dirty="0"/>
              <a:t>Tower Hamlets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5A4C4-E155-194B-ACA9-75F4391AA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 The 2011 census results showed that Tower Hamlets has one the most diverse populations within the country. </a:t>
            </a:r>
          </a:p>
          <a:p>
            <a:r>
              <a:rPr lang="en-US" dirty="0"/>
              <a:t>It is the home of many community's and including the largest Bangladeshi community in the country.</a:t>
            </a:r>
          </a:p>
          <a:p>
            <a:r>
              <a:rPr lang="en-US" dirty="0"/>
              <a:t>The census also concluded that residents that are from black and other minority ethnic groups had a average unemployment rate of 19%. (Tower Hamlets Government Gateway, 2021)</a:t>
            </a:r>
          </a:p>
        </p:txBody>
      </p:sp>
    </p:spTree>
    <p:extLst>
      <p:ext uri="{BB962C8B-B14F-4D97-AF65-F5344CB8AC3E}">
        <p14:creationId xmlns:p14="http://schemas.microsoft.com/office/powerpoint/2010/main" val="36208333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4E7260-326C-094D-A9AE-EBBC01692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Statistics in Tower Hamlets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BFB192-DAB3-5446-B52B-6D3AFE399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Since 1986 the population has more than doubled making Tower Hamlets the fastest growing local authority in the UK</a:t>
            </a:r>
          </a:p>
          <a:p>
            <a:r>
              <a:rPr lang="en-US" dirty="0"/>
              <a:t>The borough had 308,000 residents as of June 2017</a:t>
            </a:r>
          </a:p>
          <a:p>
            <a:r>
              <a:rPr lang="en-US" dirty="0"/>
              <a:t>54,000 homes are estimated to be build by 2030</a:t>
            </a:r>
          </a:p>
          <a:p>
            <a:r>
              <a:rPr lang="en-US" dirty="0"/>
              <a:t>It is the 2</a:t>
            </a:r>
            <a:r>
              <a:rPr lang="en-US" baseline="30000" dirty="0"/>
              <a:t>nd</a:t>
            </a:r>
            <a:r>
              <a:rPr lang="en-US" dirty="0"/>
              <a:t> most densely populated local authority in the UK after isling ton.</a:t>
            </a:r>
          </a:p>
          <a:p>
            <a:r>
              <a:rPr lang="en-US" dirty="0"/>
              <a:t>38% of the population are Muslim the highest proportion in the UK</a:t>
            </a:r>
          </a:p>
          <a:p>
            <a:r>
              <a:rPr lang="en-US" dirty="0"/>
              <a:t>(Tower Hamlets Borough profile, 2018)</a:t>
            </a:r>
          </a:p>
        </p:txBody>
      </p:sp>
    </p:spTree>
    <p:extLst>
      <p:ext uri="{BB962C8B-B14F-4D97-AF65-F5344CB8AC3E}">
        <p14:creationId xmlns:p14="http://schemas.microsoft.com/office/powerpoint/2010/main" val="2902111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8D7EE-DB44-8D46-AB73-C1A14DCB4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Initiatives for development in Tower Hamlets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33353-4EDC-C24E-8D93-C095E171F2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Free school meals for all primary school pupils in the borough</a:t>
            </a:r>
          </a:p>
          <a:p>
            <a:r>
              <a:rPr lang="en-US" dirty="0"/>
              <a:t>Protecting the poorest with 100% council tax discount and tackling poverty fund</a:t>
            </a:r>
          </a:p>
          <a:p>
            <a:r>
              <a:rPr lang="en-US" dirty="0"/>
              <a:t>Supporting residents with new skills to gain employment (Tower Hamlets Gateway, 2020)</a:t>
            </a:r>
          </a:p>
        </p:txBody>
      </p:sp>
    </p:spTree>
    <p:extLst>
      <p:ext uri="{BB962C8B-B14F-4D97-AF65-F5344CB8AC3E}">
        <p14:creationId xmlns:p14="http://schemas.microsoft.com/office/powerpoint/2010/main" val="2839395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E5495-B9A0-FE4F-9441-A01FF9305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Building new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DA3D6-C7FE-6F45-B39F-59619C4961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The £300 million programme has been transforming the borough’s secondary schools to give pupils access to first-class educational facilities and technology.</a:t>
            </a:r>
          </a:p>
          <a:p>
            <a:r>
              <a:rPr lang="en-GB" dirty="0"/>
              <a:t>There are currently 74,000 children and young people aged 0-19 living in the borough.</a:t>
            </a:r>
          </a:p>
          <a:p>
            <a:r>
              <a:rPr lang="en-GB" dirty="0"/>
              <a:t>There are currently 37,800 pupils in primary and secondary education.</a:t>
            </a:r>
          </a:p>
          <a:p>
            <a:r>
              <a:rPr lang="en-GB" dirty="0"/>
              <a:t>Ofsted has rated 37 schools as outstanding and 60 schools as good with no school rated inadequate. (Borough Profile, 2018)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6893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E189D-E84F-D749-A8A5-FC98B61BB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New homes for Tower hamlets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3A307-7882-284C-B21A-1A7E6072A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Private and affordable homes</a:t>
            </a:r>
          </a:p>
          <a:p>
            <a:r>
              <a:rPr lang="en-US" dirty="0"/>
              <a:t>2000 new council homes and more new affordable homes </a:t>
            </a:r>
          </a:p>
          <a:p>
            <a:r>
              <a:rPr lang="en-US" dirty="0"/>
              <a:t>The affordable scheme in Tower Hamlets identified it needs 39314 new homes in Tower Hamlets over the next 10 years. (Tower Hamlets Gov, 2017)</a:t>
            </a:r>
          </a:p>
        </p:txBody>
      </p:sp>
    </p:spTree>
    <p:extLst>
      <p:ext uri="{BB962C8B-B14F-4D97-AF65-F5344CB8AC3E}">
        <p14:creationId xmlns:p14="http://schemas.microsoft.com/office/powerpoint/2010/main" val="951959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A5A01-433B-9F49-90A3-65B4C4FE7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Ocean Estate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F7D01-2941-3D4D-910A-C129B3A818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220 million program to transform Ocean estate</a:t>
            </a:r>
          </a:p>
          <a:p>
            <a:r>
              <a:rPr lang="en-US" dirty="0"/>
              <a:t>Improvements have been made to 1,200 existing council homes such as refurbishments.</a:t>
            </a:r>
          </a:p>
          <a:p>
            <a:r>
              <a:rPr lang="en-US" dirty="0"/>
              <a:t>The landscaping has also undergone major developments with more parks being built.</a:t>
            </a:r>
          </a:p>
          <a:p>
            <a:r>
              <a:rPr lang="en-US" dirty="0"/>
              <a:t>Over 800 new homes have also been constructed on the estate.</a:t>
            </a:r>
          </a:p>
          <a:p>
            <a:r>
              <a:rPr lang="en-US" dirty="0"/>
              <a:t>(Tower Hamlets Gateway, 2020)</a:t>
            </a:r>
          </a:p>
        </p:txBody>
      </p:sp>
    </p:spTree>
    <p:extLst>
      <p:ext uri="{BB962C8B-B14F-4D97-AF65-F5344CB8AC3E}">
        <p14:creationId xmlns:p14="http://schemas.microsoft.com/office/powerpoint/2010/main" val="3916084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66E9E-C7C9-F24A-BAEE-6002F153A4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Libraries in Tower hamlets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429291-25CB-0D43-BF14-136393FF3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There are currently 3 ideal stores in Tower Hamlets</a:t>
            </a:r>
          </a:p>
          <a:p>
            <a:r>
              <a:rPr lang="en-US" dirty="0"/>
              <a:t>4.2 million has been invested in the Ideal store in Watney Market</a:t>
            </a:r>
          </a:p>
          <a:p>
            <a:r>
              <a:rPr lang="en-US" dirty="0"/>
              <a:t>Tower Hamlets is one of the few councils within London that is investing in public libraries.</a:t>
            </a:r>
          </a:p>
          <a:p>
            <a:r>
              <a:rPr lang="en-US" dirty="0"/>
              <a:t>The ideal stores are not only library's and also used for community work and also used in social work.</a:t>
            </a:r>
          </a:p>
          <a:p>
            <a:r>
              <a:rPr lang="en-US" dirty="0"/>
              <a:t>(Tower Hamlets Gateway, 2020)</a:t>
            </a:r>
          </a:p>
        </p:txBody>
      </p:sp>
    </p:spTree>
    <p:extLst>
      <p:ext uri="{BB962C8B-B14F-4D97-AF65-F5344CB8AC3E}">
        <p14:creationId xmlns:p14="http://schemas.microsoft.com/office/powerpoint/2010/main" val="8553327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84300-D1B3-874F-BFFD-D111D042D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Bow East and Bow West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C2FE9-20A8-D445-939F-AE467C4F85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Multi million-pound face lift has recently been used to restore Victoria park as well as building a new community facility and café.</a:t>
            </a:r>
          </a:p>
          <a:p>
            <a:r>
              <a:rPr lang="en-US" dirty="0"/>
              <a:t>There are also plans for new health and community centers in Bow east and Bow West.</a:t>
            </a:r>
          </a:p>
          <a:p>
            <a:r>
              <a:rPr lang="en-US" dirty="0"/>
              <a:t>Another major development in Bow is St Paul's Way Trust school which is a new award winning school</a:t>
            </a:r>
          </a:p>
          <a:p>
            <a:r>
              <a:rPr lang="en-US" dirty="0"/>
              <a:t>(tower Hamlets, 2020)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8505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lumMod val="90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035" name="Group 1034">
            <a:extLst>
              <a:ext uri="{FF2B5EF4-FFF2-40B4-BE49-F238E27FC236}">
                <a16:creationId xmlns:a16="http://schemas.microsoft.com/office/drawing/2014/main" id="{8B308828-4749-4D6D-9CEA-433D2BD27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0" y="0"/>
            <a:ext cx="7724071" cy="6858000"/>
            <a:chOff x="4464881" y="0"/>
            <a:chExt cx="7724071" cy="6858000"/>
          </a:xfrm>
        </p:grpSpPr>
        <p:pic>
          <p:nvPicPr>
            <p:cNvPr id="1036" name="Picture 1035">
              <a:extLst>
                <a:ext uri="{FF2B5EF4-FFF2-40B4-BE49-F238E27FC236}">
                  <a16:creationId xmlns:a16="http://schemas.microsoft.com/office/drawing/2014/main" id="{FA43358F-8AF6-45AF-B1D4-3EA84DDE7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15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073255" y="0"/>
              <a:ext cx="5115697" cy="6858000"/>
            </a:xfrm>
            <a:prstGeom prst="rect">
              <a:avLst/>
            </a:prstGeom>
          </p:spPr>
        </p:pic>
        <p:pic>
          <p:nvPicPr>
            <p:cNvPr id="1037" name="Picture 1036">
              <a:extLst>
                <a:ext uri="{FF2B5EF4-FFF2-40B4-BE49-F238E27FC236}">
                  <a16:creationId xmlns:a16="http://schemas.microsoft.com/office/drawing/2014/main" id="{33B887FE-73E4-4849-9FF5-BEBA04068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duotone>
                <a:schemeClr val="accent6">
                  <a:shade val="45000"/>
                  <a:satMod val="135000"/>
                </a:schemeClr>
                <a:prstClr val="white"/>
              </a:duotone>
              <a:alphaModFix amt="7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6200000">
              <a:off x="5412135" y="-947254"/>
              <a:ext cx="5562598" cy="7457106"/>
            </a:xfrm>
            <a:prstGeom prst="rect">
              <a:avLst/>
            </a:prstGeom>
            <a:effectLst>
              <a:softEdge rad="0"/>
            </a:effectLst>
          </p:spPr>
        </p:pic>
      </p:grp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0DADC141-2CF4-4D22-BFEF-05FB358E4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228" y="685800"/>
            <a:ext cx="10820400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3E73E-83CF-7742-92FC-9F72F56864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66800"/>
            <a:ext cx="5410200" cy="1997075"/>
          </a:xfrm>
        </p:spPr>
        <p:txBody>
          <a:bodyPr>
            <a:normAutofit/>
          </a:bodyPr>
          <a:lstStyle/>
          <a:p>
            <a:r>
              <a:rPr lang="en-US" sz="3600" dirty="0"/>
              <a:t>Maslow's Hierarchy of Needs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56051-A1A5-084A-ADA0-BA8331CB5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3200400"/>
            <a:ext cx="5410200" cy="2590800"/>
          </a:xfrm>
        </p:spPr>
        <p:txBody>
          <a:bodyPr>
            <a:normAutofit/>
          </a:bodyPr>
          <a:lstStyle/>
          <a:p>
            <a:r>
              <a:rPr lang="en-US" sz="1800" dirty="0"/>
              <a:t>Abraham Maslow first introduced the concept of hierarchy needs in 1943.</a:t>
            </a:r>
          </a:p>
          <a:p>
            <a:r>
              <a:rPr lang="en-US" sz="1800" dirty="0"/>
              <a:t>The Maslow believed that people have desire to be self actualized and to achieve this ultimate goal a number of things have to happen first such as basic needs for example food, safety and self esteem. (Cherry, 2022)</a:t>
            </a:r>
          </a:p>
        </p:txBody>
      </p:sp>
      <p:pic>
        <p:nvPicPr>
          <p:cNvPr id="1026" name="Picture 2" descr="Maslow's Hierarchy of Needs | Simply Psychology">
            <a:extLst>
              <a:ext uri="{FF2B5EF4-FFF2-40B4-BE49-F238E27FC236}">
                <a16:creationId xmlns:a16="http://schemas.microsoft.com/office/drawing/2014/main" id="{8B323F4C-42D2-1749-8CDC-A446E8256A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9977" y="2199183"/>
            <a:ext cx="5115697" cy="2942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26115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3608B-337D-604B-B76B-D4686BFC1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Legislation and policy impacting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B89527-4FA5-8041-BEDD-3079709F58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Tower Hamlets has made a strategic plan with different targeted outcomes.</a:t>
            </a:r>
          </a:p>
          <a:p>
            <a:r>
              <a:rPr lang="en-US" dirty="0"/>
              <a:t>Outcome 1: People access a range of education. Training and employment opportunity's</a:t>
            </a:r>
          </a:p>
          <a:p>
            <a:r>
              <a:rPr lang="en-US" dirty="0"/>
              <a:t>Outcome 2: Children and young people are protected so they get the best start at life and can realize their potential.</a:t>
            </a:r>
          </a:p>
          <a:p>
            <a:r>
              <a:rPr lang="en-US" dirty="0"/>
              <a:t>Outcome 3: People access joined-up services when they need them and feel healthier and more independent. (Tower Hamlets Annual Equality report, 2018)</a:t>
            </a:r>
          </a:p>
        </p:txBody>
      </p:sp>
    </p:spTree>
    <p:extLst>
      <p:ext uri="{BB962C8B-B14F-4D97-AF65-F5344CB8AC3E}">
        <p14:creationId xmlns:p14="http://schemas.microsoft.com/office/powerpoint/2010/main" val="41313732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4E4E1-B90C-0949-887F-08CC707A7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and challenges for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A06C7-B534-8B40-8EAC-1428280297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7.7% of the working age in Tower Hamlets are unemployed</a:t>
            </a:r>
          </a:p>
          <a:p>
            <a:r>
              <a:rPr lang="en-US" dirty="0"/>
              <a:t>21% of households have no adult in employment</a:t>
            </a:r>
          </a:p>
          <a:p>
            <a:r>
              <a:rPr lang="en-US" dirty="0"/>
              <a:t>Only 58% of the borough's residents aged 50-64 are in some sort of work compared to the 69% across the rest of London.</a:t>
            </a:r>
          </a:p>
          <a:p>
            <a:r>
              <a:rPr lang="en-US" dirty="0"/>
              <a:t>Tower Hamlets needs 35,000 additional homes by 2029</a:t>
            </a:r>
          </a:p>
          <a:p>
            <a:r>
              <a:rPr lang="en-US" dirty="0"/>
              <a:t>Tower Hamlets residents have a lower life expectancy compared to other parts of London and England. (Tower Hamlets Equality Report, 2018)</a:t>
            </a:r>
          </a:p>
        </p:txBody>
      </p:sp>
    </p:spTree>
    <p:extLst>
      <p:ext uri="{BB962C8B-B14F-4D97-AF65-F5344CB8AC3E}">
        <p14:creationId xmlns:p14="http://schemas.microsoft.com/office/powerpoint/2010/main" val="3065391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DDE9F-8249-8747-9A92-AB104D69F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Prejudice in Tower Hamlets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A9DAE-2BC2-ED40-A528-F64D76F04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4 out of 10 people in Tower Hamlets were born outside the UK</a:t>
            </a:r>
          </a:p>
          <a:p>
            <a:r>
              <a:rPr lang="en-US" dirty="0"/>
              <a:t>Tower Hamlets council has created a action plan with a budget of £1.5 million to tackle race inequality's and has set an ambitious programmed of activity's that will have a impact to provide change needed to deliver outcomes to BAME ethnic community's.</a:t>
            </a:r>
          </a:p>
          <a:p>
            <a:r>
              <a:rPr lang="en-US" dirty="0"/>
              <a:t>(Tower Hamlets Gateway, 2020)</a:t>
            </a:r>
          </a:p>
        </p:txBody>
      </p:sp>
    </p:spTree>
    <p:extLst>
      <p:ext uri="{BB962C8B-B14F-4D97-AF65-F5344CB8AC3E}">
        <p14:creationId xmlns:p14="http://schemas.microsoft.com/office/powerpoint/2010/main" val="489992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17D17-5680-164F-B4A2-ADCA10EC0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1167257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0211F5-3228-9B4E-9E44-5FD6BDCD37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53" y="0"/>
            <a:ext cx="11274612" cy="10424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500" dirty="0">
                <a:hlinkClick r:id="rId2"/>
              </a:rPr>
              <a:t>Tower Hamlets (2021) Building a better Tower Hamlets</a:t>
            </a:r>
          </a:p>
          <a:p>
            <a:pPr marL="0" indent="0">
              <a:buNone/>
            </a:pPr>
            <a:r>
              <a:rPr lang="en-US" sz="500" dirty="0">
                <a:hlinkClick r:id="rId2"/>
              </a:rPr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2"/>
              </a:rPr>
              <a:t>https://www.towerhamlets.gov.uk/lgnl/community_and_living/building_a_better_tower_hamlet.aspx</a:t>
            </a:r>
            <a:endParaRPr lang="en-US" sz="500" dirty="0"/>
          </a:p>
          <a:p>
            <a:endParaRPr lang="en-US" sz="500" dirty="0"/>
          </a:p>
          <a:p>
            <a:pPr marL="0" indent="0">
              <a:buNone/>
            </a:pPr>
            <a:r>
              <a:rPr lang="en-US" sz="500" dirty="0"/>
              <a:t>John Biggs (2020)  Tower Hamlets Strategic Plan 2020-2023</a:t>
            </a:r>
          </a:p>
          <a:p>
            <a:pPr marL="0" indent="0">
              <a:buNone/>
            </a:pPr>
            <a:r>
              <a:rPr lang="en-US" sz="500" dirty="0"/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3"/>
              </a:rPr>
              <a:t>https://democracy.towerhamlets.gov.uk/documents/s165904/Tower%20Hamlets%20Strategic%20Plan%202020%20-%20For%20Cab.pdf</a:t>
            </a:r>
            <a:endParaRPr lang="en-US" sz="500" dirty="0"/>
          </a:p>
          <a:p>
            <a:endParaRPr lang="en-US" sz="500" dirty="0"/>
          </a:p>
          <a:p>
            <a:pPr marL="0" indent="0">
              <a:buNone/>
            </a:pPr>
            <a:r>
              <a:rPr lang="en-US" sz="500" dirty="0"/>
              <a:t>Tower Hamlets Gateway  (2021) Diversity</a:t>
            </a:r>
          </a:p>
          <a:p>
            <a:pPr marL="0" indent="0">
              <a:buNone/>
            </a:pPr>
            <a:r>
              <a:rPr lang="en-US" sz="500" dirty="0"/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4"/>
              </a:rPr>
              <a:t>https://www.towerhamlets.gov.uk/lgnl/community_and_living/borough_statistics/diversity.aspx</a:t>
            </a:r>
            <a:endParaRPr lang="en-US" sz="500" dirty="0"/>
          </a:p>
          <a:p>
            <a:endParaRPr lang="en-US" sz="500" dirty="0"/>
          </a:p>
          <a:p>
            <a:pPr marL="0" indent="0">
              <a:buNone/>
            </a:pPr>
            <a:r>
              <a:rPr lang="en-US" sz="500" dirty="0"/>
              <a:t>Tower Hamlets (2017) London Borough of Tower Hamlets Housing Delivery Strategy</a:t>
            </a:r>
          </a:p>
          <a:p>
            <a:pPr marL="0" indent="0">
              <a:buNone/>
            </a:pPr>
            <a:r>
              <a:rPr lang="en-US" sz="500" dirty="0"/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5"/>
              </a:rPr>
              <a:t>https://www.towerhamlets.gov.uk/Documents/Planning-and-building-control/Strategic-Planning/Local-Plan/Tower_Hamlets_Local_Plan_Housing_Delivery_Strategy_2017.pdf</a:t>
            </a:r>
            <a:endParaRPr lang="en-US" sz="500" dirty="0"/>
          </a:p>
          <a:p>
            <a:pPr marL="0" indent="0">
              <a:buNone/>
            </a:pPr>
            <a:endParaRPr lang="en-US" sz="500" dirty="0"/>
          </a:p>
          <a:p>
            <a:pPr marL="0" indent="0">
              <a:buNone/>
            </a:pPr>
            <a:r>
              <a:rPr lang="en-US" sz="500" dirty="0"/>
              <a:t>Borough Profile (2018) Population</a:t>
            </a:r>
          </a:p>
          <a:p>
            <a:pPr marL="0" indent="0">
              <a:buNone/>
            </a:pPr>
            <a:r>
              <a:rPr lang="en-US" sz="500" dirty="0"/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6"/>
              </a:rPr>
              <a:t>https://www.towerhamlets.gov.uk/Documents/Borough_statistics/Research-briefings/Population_2_BP2018.pdf</a:t>
            </a:r>
            <a:endParaRPr lang="en-US" sz="500" dirty="0"/>
          </a:p>
          <a:p>
            <a:pPr marL="0" indent="0">
              <a:buNone/>
            </a:pPr>
            <a:endParaRPr lang="en-US" sz="500" dirty="0"/>
          </a:p>
          <a:p>
            <a:pPr marL="0" indent="0">
              <a:buNone/>
            </a:pPr>
            <a:r>
              <a:rPr lang="en-US" sz="500" dirty="0"/>
              <a:t>Kendra Cherry (2022) Maslow's Hierarchy of needs</a:t>
            </a:r>
          </a:p>
          <a:p>
            <a:pPr marL="0" indent="0">
              <a:buNone/>
            </a:pPr>
            <a:r>
              <a:rPr lang="en-US" sz="500" dirty="0"/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7"/>
              </a:rPr>
              <a:t>https://www.verywellmind.com/what-is-maslows-hierarchy-of-needs-4136760</a:t>
            </a:r>
            <a:endParaRPr lang="en-US" sz="500" dirty="0"/>
          </a:p>
          <a:p>
            <a:pPr marL="0" indent="0">
              <a:buNone/>
            </a:pPr>
            <a:endParaRPr lang="en-US" sz="500" dirty="0"/>
          </a:p>
          <a:p>
            <a:pPr marL="0" indent="0">
              <a:buNone/>
            </a:pPr>
            <a:r>
              <a:rPr lang="en-US" sz="500" dirty="0"/>
              <a:t>Tower Hamlets (2018) Tower Hamlets annual Equality Report (2018)</a:t>
            </a:r>
          </a:p>
          <a:p>
            <a:pPr marL="0" indent="0">
              <a:buNone/>
            </a:pPr>
            <a:r>
              <a:rPr lang="en-US" sz="500" dirty="0"/>
              <a:t>Available from:</a:t>
            </a:r>
          </a:p>
          <a:p>
            <a:pPr marL="0" indent="0">
              <a:buNone/>
            </a:pPr>
            <a:r>
              <a:rPr lang="en-US" sz="500" dirty="0">
                <a:hlinkClick r:id="rId8"/>
              </a:rPr>
              <a:t>https://www.towerhamlets.gov.uk/Documents/Strategy-and-performance/TH-Equality-Report-Final-Accesible-version.pdf</a:t>
            </a:r>
            <a:endParaRPr lang="en-US" sz="500" dirty="0"/>
          </a:p>
          <a:p>
            <a:pPr marL="0" indent="0">
              <a:buNone/>
            </a:pPr>
            <a:endParaRPr lang="en-US" sz="500" dirty="0"/>
          </a:p>
          <a:p>
            <a:pPr marL="0" indent="0">
              <a:buNone/>
            </a:pPr>
            <a:r>
              <a:rPr lang="en-US" sz="500" dirty="0"/>
              <a:t>Tower Hamlets (2020)  Black, Asian and Minority Ethnic Inequality's commission</a:t>
            </a:r>
          </a:p>
          <a:p>
            <a:pPr marL="0" indent="0">
              <a:buNone/>
            </a:pPr>
            <a:r>
              <a:rPr lang="en-US" sz="500" dirty="0"/>
              <a:t>Available from :</a:t>
            </a:r>
          </a:p>
          <a:p>
            <a:pPr marL="0" indent="0">
              <a:buNone/>
            </a:pPr>
            <a:r>
              <a:rPr lang="en-US" sz="500" dirty="0"/>
              <a:t>https://www.towerhamlets.gov.uk/legal/community_and_living/Inequality-Commission/Black-Asian-and-Minority-Ethnic-Inequalities-Commission.aspx</a:t>
            </a:r>
          </a:p>
        </p:txBody>
      </p:sp>
    </p:spTree>
    <p:extLst>
      <p:ext uri="{BB962C8B-B14F-4D97-AF65-F5344CB8AC3E}">
        <p14:creationId xmlns:p14="http://schemas.microsoft.com/office/powerpoint/2010/main" val="1482099116"/>
      </p:ext>
    </p:extLst>
  </p:cSld>
  <p:clrMapOvr>
    <a:masterClrMapping/>
  </p:clrMapOvr>
</p:sld>
</file>

<file path=ppt/theme/theme1.xml><?xml version="1.0" encoding="utf-8"?>
<a:theme xmlns:a="http://schemas.openxmlformats.org/drawingml/2006/main" name="DappledVTI">
  <a:themeElements>
    <a:clrScheme name="AnalogousFromLightSeedLeftStep">
      <a:dk1>
        <a:srgbClr val="000000"/>
      </a:dk1>
      <a:lt1>
        <a:srgbClr val="FFFFFF"/>
      </a:lt1>
      <a:dk2>
        <a:srgbClr val="38202C"/>
      </a:dk2>
      <a:lt2>
        <a:srgbClr val="E2E2E8"/>
      </a:lt2>
      <a:accent1>
        <a:srgbClr val="A5A46C"/>
      </a:accent1>
      <a:accent2>
        <a:srgbClr val="C29961"/>
      </a:accent2>
      <a:accent3>
        <a:srgbClr val="D19185"/>
      </a:accent3>
      <a:accent4>
        <a:srgbClr val="C97087"/>
      </a:accent4>
      <a:accent5>
        <a:srgbClr val="D38ABB"/>
      </a:accent5>
      <a:accent6>
        <a:srgbClr val="C170C9"/>
      </a:accent6>
      <a:hlink>
        <a:srgbClr val="696AAE"/>
      </a:hlink>
      <a:folHlink>
        <a:srgbClr val="7F7F7F"/>
      </a:folHlink>
    </a:clrScheme>
    <a:fontScheme name="Custom 67">
      <a:majorFont>
        <a:latin typeface="Sabon Next L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ppledVTI" id="{204FEFAB-F02B-4FE8-B509-C50A618B972D}" vid="{7EAEADA8-5A8E-45B2-B0E4-448EC7E7A9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{520973F2-B908-2D4C-B561-E2DAF74B3A68}tf10001070_mac</Template>
  <TotalTime>10189</TotalTime>
  <Words>1125</Words>
  <Application>Microsoft Macintosh PowerPoint</Application>
  <PresentationFormat>Widescreen</PresentationFormat>
  <Paragraphs>95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Avenir Next LT Pro</vt:lpstr>
      <vt:lpstr>AvenirNext LT Pro Medium</vt:lpstr>
      <vt:lpstr>Sabon Next LT</vt:lpstr>
      <vt:lpstr>DappledVTI</vt:lpstr>
      <vt:lpstr>University of Wales St Trinity David Community Care and Development BMHP6022</vt:lpstr>
      <vt:lpstr>Tower Hamlets </vt:lpstr>
      <vt:lpstr>Statistics in Tower Hamlets</vt:lpstr>
      <vt:lpstr>Initiatives for development in Tower Hamlets</vt:lpstr>
      <vt:lpstr>Building new schools</vt:lpstr>
      <vt:lpstr>New homes for Tower hamlets</vt:lpstr>
      <vt:lpstr>Ocean Estate</vt:lpstr>
      <vt:lpstr>Libraries in Tower hamlets</vt:lpstr>
      <vt:lpstr>Bow East and Bow West</vt:lpstr>
      <vt:lpstr>Maslow's Hierarchy of Needs Theory</vt:lpstr>
      <vt:lpstr>Legislation and policy impacting support</vt:lpstr>
      <vt:lpstr>Barriers and challenges for development</vt:lpstr>
      <vt:lpstr>Prejudice in Tower Hamlets</vt:lpstr>
      <vt:lpstr>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University of Wales St Trinity David Community Care and Development BMHP6022</dc:title>
  <dc:creator>Tahmid Shahriyar (1905209)</dc:creator>
  <cp:lastModifiedBy>Tahmid Shahriyar (1905209)</cp:lastModifiedBy>
  <cp:revision>4</cp:revision>
  <dcterms:created xsi:type="dcterms:W3CDTF">2022-08-01T08:45:17Z</dcterms:created>
  <dcterms:modified xsi:type="dcterms:W3CDTF">2022-08-12T22:37:25Z</dcterms:modified>
</cp:coreProperties>
</file>