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15"/>
  </p:notesMasterIdLst>
  <p:sldIdLst>
    <p:sldId id="256" r:id="rId2"/>
    <p:sldId id="257" r:id="rId3"/>
    <p:sldId id="258" r:id="rId4"/>
    <p:sldId id="259" r:id="rId5"/>
    <p:sldId id="260" r:id="rId6"/>
    <p:sldId id="261" r:id="rId7"/>
    <p:sldId id="264" r:id="rId8"/>
    <p:sldId id="262" r:id="rId9"/>
    <p:sldId id="266" r:id="rId10"/>
    <p:sldId id="267" r:id="rId11"/>
    <p:sldId id="268"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80"/>
    <p:restoredTop sz="76369"/>
  </p:normalViewPr>
  <p:slideViewPr>
    <p:cSldViewPr snapToGrid="0" snapToObjects="1">
      <p:cViewPr varScale="1">
        <p:scale>
          <a:sx n="82" d="100"/>
          <a:sy n="82" d="100"/>
        </p:scale>
        <p:origin x="21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8E249D-1CBE-4FD0-A105-2A46C5F2FC8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F5ED7C0-A7EF-4283-B312-495E0054A087}">
      <dgm:prSet/>
      <dgm:spPr/>
      <dgm:t>
        <a:bodyPr/>
        <a:lstStyle/>
        <a:p>
          <a:r>
            <a:rPr lang="en-US"/>
            <a:t>Peer-To-Peer Accommodation Networks: Pushing the boundaries.</a:t>
          </a:r>
        </a:p>
      </dgm:t>
    </dgm:pt>
    <dgm:pt modelId="{40245D8A-95D5-4731-9480-CC363165C14B}" type="parTrans" cxnId="{F04D98BF-AC6D-4254-BC1C-84554D6EE9EB}">
      <dgm:prSet/>
      <dgm:spPr/>
      <dgm:t>
        <a:bodyPr/>
        <a:lstStyle/>
        <a:p>
          <a:endParaRPr lang="en-US"/>
        </a:p>
      </dgm:t>
    </dgm:pt>
    <dgm:pt modelId="{22887CC4-3502-490E-9889-029E915E25F1}" type="sibTrans" cxnId="{F04D98BF-AC6D-4254-BC1C-84554D6EE9EB}">
      <dgm:prSet/>
      <dgm:spPr/>
      <dgm:t>
        <a:bodyPr/>
        <a:lstStyle/>
        <a:p>
          <a:endParaRPr lang="en-US"/>
        </a:p>
      </dgm:t>
    </dgm:pt>
    <dgm:pt modelId="{54383906-64BD-4A9D-98F9-F51EAA224246}">
      <dgm:prSet/>
      <dgm:spPr/>
      <dgm:t>
        <a:bodyPr/>
        <a:lstStyle/>
        <a:p>
          <a:r>
            <a:rPr lang="en-US" dirty="0"/>
            <a:t>Chapters include:</a:t>
          </a:r>
        </a:p>
      </dgm:t>
    </dgm:pt>
    <dgm:pt modelId="{5932DD59-5134-405B-A1F2-A1F79A62026E}" type="parTrans" cxnId="{189CE2E1-73F3-44FE-BB47-C4D62B89D52C}">
      <dgm:prSet/>
      <dgm:spPr/>
      <dgm:t>
        <a:bodyPr/>
        <a:lstStyle/>
        <a:p>
          <a:endParaRPr lang="en-US"/>
        </a:p>
      </dgm:t>
    </dgm:pt>
    <dgm:pt modelId="{E73D8441-1A3B-4E06-878E-918E79BAC7A6}" type="sibTrans" cxnId="{189CE2E1-73F3-44FE-BB47-C4D62B89D52C}">
      <dgm:prSet/>
      <dgm:spPr/>
      <dgm:t>
        <a:bodyPr/>
        <a:lstStyle/>
        <a:p>
          <a:endParaRPr lang="en-US"/>
        </a:p>
      </dgm:t>
    </dgm:pt>
    <dgm:pt modelId="{9B28A404-8A21-4B86-8DAA-51622178F21D}">
      <dgm:prSet/>
      <dgm:spPr/>
      <dgm:t>
        <a:bodyPr/>
        <a:lstStyle/>
        <a:p>
          <a:r>
            <a:rPr lang="en-US"/>
            <a:t>Chapter 3: Airbnb Business Model</a:t>
          </a:r>
        </a:p>
      </dgm:t>
    </dgm:pt>
    <dgm:pt modelId="{97221245-9849-4275-9441-1E6A2FC63B01}" type="parTrans" cxnId="{5FE8AADD-53E1-4EE3-9598-60399438DC19}">
      <dgm:prSet/>
      <dgm:spPr/>
      <dgm:t>
        <a:bodyPr/>
        <a:lstStyle/>
        <a:p>
          <a:endParaRPr lang="en-US"/>
        </a:p>
      </dgm:t>
    </dgm:pt>
    <dgm:pt modelId="{5B382A5F-A028-4983-90FE-54D767B85BD3}" type="sibTrans" cxnId="{5FE8AADD-53E1-4EE3-9598-60399438DC19}">
      <dgm:prSet/>
      <dgm:spPr/>
      <dgm:t>
        <a:bodyPr/>
        <a:lstStyle/>
        <a:p>
          <a:endParaRPr lang="en-US"/>
        </a:p>
      </dgm:t>
    </dgm:pt>
    <dgm:pt modelId="{2F5AA8BC-1DF0-4376-A1A2-B33467EAA391}">
      <dgm:prSet/>
      <dgm:spPr/>
      <dgm:t>
        <a:bodyPr/>
        <a:lstStyle/>
        <a:p>
          <a:r>
            <a:rPr lang="en-US"/>
            <a:t>Chapter 11: Regulatory Reactions Around The World</a:t>
          </a:r>
        </a:p>
      </dgm:t>
    </dgm:pt>
    <dgm:pt modelId="{72DD09B9-16B4-45CE-9BE1-1BC3671CC763}" type="parTrans" cxnId="{6D661CCD-0805-4FC4-B088-96125BE9D4A0}">
      <dgm:prSet/>
      <dgm:spPr/>
      <dgm:t>
        <a:bodyPr/>
        <a:lstStyle/>
        <a:p>
          <a:endParaRPr lang="en-US"/>
        </a:p>
      </dgm:t>
    </dgm:pt>
    <dgm:pt modelId="{0D77565C-A159-4B0D-9A0C-B8F3B082D146}" type="sibTrans" cxnId="{6D661CCD-0805-4FC4-B088-96125BE9D4A0}">
      <dgm:prSet/>
      <dgm:spPr/>
      <dgm:t>
        <a:bodyPr/>
        <a:lstStyle/>
        <a:p>
          <a:endParaRPr lang="en-US"/>
        </a:p>
      </dgm:t>
    </dgm:pt>
    <dgm:pt modelId="{CB25CBA6-D488-49E3-BCD3-ED2F04EBF538}">
      <dgm:prSet/>
      <dgm:spPr/>
      <dgm:t>
        <a:bodyPr/>
        <a:lstStyle/>
        <a:p>
          <a:r>
            <a:rPr lang="en-US"/>
            <a:t>Chapter 19: Do Hosts Discriminate?</a:t>
          </a:r>
        </a:p>
      </dgm:t>
    </dgm:pt>
    <dgm:pt modelId="{22FDE694-B6A2-4F8D-B8A4-3C7CD1A374A1}" type="parTrans" cxnId="{76EF0064-624C-4B3D-824A-AD2FF6C78E62}">
      <dgm:prSet/>
      <dgm:spPr/>
      <dgm:t>
        <a:bodyPr/>
        <a:lstStyle/>
        <a:p>
          <a:endParaRPr lang="en-US"/>
        </a:p>
      </dgm:t>
    </dgm:pt>
    <dgm:pt modelId="{B8FF9431-BB87-49E2-BB1C-8E34372E49C2}" type="sibTrans" cxnId="{76EF0064-624C-4B3D-824A-AD2FF6C78E62}">
      <dgm:prSet/>
      <dgm:spPr/>
      <dgm:t>
        <a:bodyPr/>
        <a:lstStyle/>
        <a:p>
          <a:endParaRPr lang="en-US"/>
        </a:p>
      </dgm:t>
    </dgm:pt>
    <dgm:pt modelId="{CEE9A6C0-B436-0C4D-90FC-C72CB76AAADC}" type="pres">
      <dgm:prSet presAssocID="{068E249D-1CBE-4FD0-A105-2A46C5F2FC86}" presName="vert0" presStyleCnt="0">
        <dgm:presLayoutVars>
          <dgm:dir/>
          <dgm:animOne val="branch"/>
          <dgm:animLvl val="lvl"/>
        </dgm:presLayoutVars>
      </dgm:prSet>
      <dgm:spPr/>
    </dgm:pt>
    <dgm:pt modelId="{D5F25BEB-B8D4-1940-A29B-9BE6650FEBFA}" type="pres">
      <dgm:prSet presAssocID="{2F5ED7C0-A7EF-4283-B312-495E0054A087}" presName="thickLine" presStyleLbl="alignNode1" presStyleIdx="0" presStyleCnt="5"/>
      <dgm:spPr/>
    </dgm:pt>
    <dgm:pt modelId="{172A05C6-20A7-9948-A0EB-B25359FB814C}" type="pres">
      <dgm:prSet presAssocID="{2F5ED7C0-A7EF-4283-B312-495E0054A087}" presName="horz1" presStyleCnt="0"/>
      <dgm:spPr/>
    </dgm:pt>
    <dgm:pt modelId="{88262229-C604-2A46-AAF8-D03D0154B537}" type="pres">
      <dgm:prSet presAssocID="{2F5ED7C0-A7EF-4283-B312-495E0054A087}" presName="tx1" presStyleLbl="revTx" presStyleIdx="0" presStyleCnt="5"/>
      <dgm:spPr/>
    </dgm:pt>
    <dgm:pt modelId="{8C754721-3FF3-364E-83F8-BBEEDA929734}" type="pres">
      <dgm:prSet presAssocID="{2F5ED7C0-A7EF-4283-B312-495E0054A087}" presName="vert1" presStyleCnt="0"/>
      <dgm:spPr/>
    </dgm:pt>
    <dgm:pt modelId="{3F414EC2-5A4E-C44D-A750-C6F755A757C7}" type="pres">
      <dgm:prSet presAssocID="{54383906-64BD-4A9D-98F9-F51EAA224246}" presName="thickLine" presStyleLbl="alignNode1" presStyleIdx="1" presStyleCnt="5"/>
      <dgm:spPr/>
    </dgm:pt>
    <dgm:pt modelId="{D5F9EE08-11DD-0845-8E10-83106667AE3E}" type="pres">
      <dgm:prSet presAssocID="{54383906-64BD-4A9D-98F9-F51EAA224246}" presName="horz1" presStyleCnt="0"/>
      <dgm:spPr/>
    </dgm:pt>
    <dgm:pt modelId="{EFBF5F90-BCDD-094F-B1F4-AD0F9430A60B}" type="pres">
      <dgm:prSet presAssocID="{54383906-64BD-4A9D-98F9-F51EAA224246}" presName="tx1" presStyleLbl="revTx" presStyleIdx="1" presStyleCnt="5"/>
      <dgm:spPr/>
    </dgm:pt>
    <dgm:pt modelId="{1E808793-1391-A04E-828D-53542CA66833}" type="pres">
      <dgm:prSet presAssocID="{54383906-64BD-4A9D-98F9-F51EAA224246}" presName="vert1" presStyleCnt="0"/>
      <dgm:spPr/>
    </dgm:pt>
    <dgm:pt modelId="{EDC6C975-FD4D-3D4C-8621-875DF347CD80}" type="pres">
      <dgm:prSet presAssocID="{9B28A404-8A21-4B86-8DAA-51622178F21D}" presName="thickLine" presStyleLbl="alignNode1" presStyleIdx="2" presStyleCnt="5"/>
      <dgm:spPr/>
    </dgm:pt>
    <dgm:pt modelId="{47F0827D-8FDD-A64B-8B89-D28835947220}" type="pres">
      <dgm:prSet presAssocID="{9B28A404-8A21-4B86-8DAA-51622178F21D}" presName="horz1" presStyleCnt="0"/>
      <dgm:spPr/>
    </dgm:pt>
    <dgm:pt modelId="{0261481A-117A-EC49-82C9-F8B9C362F7D1}" type="pres">
      <dgm:prSet presAssocID="{9B28A404-8A21-4B86-8DAA-51622178F21D}" presName="tx1" presStyleLbl="revTx" presStyleIdx="2" presStyleCnt="5"/>
      <dgm:spPr/>
    </dgm:pt>
    <dgm:pt modelId="{A9E8341E-A7F1-2F42-B7FF-30F32BA41665}" type="pres">
      <dgm:prSet presAssocID="{9B28A404-8A21-4B86-8DAA-51622178F21D}" presName="vert1" presStyleCnt="0"/>
      <dgm:spPr/>
    </dgm:pt>
    <dgm:pt modelId="{371CB6B8-9036-564D-800D-828238D5EB50}" type="pres">
      <dgm:prSet presAssocID="{2F5AA8BC-1DF0-4376-A1A2-B33467EAA391}" presName="thickLine" presStyleLbl="alignNode1" presStyleIdx="3" presStyleCnt="5"/>
      <dgm:spPr/>
    </dgm:pt>
    <dgm:pt modelId="{76A265DB-7734-5D45-AF46-15DA39BB0636}" type="pres">
      <dgm:prSet presAssocID="{2F5AA8BC-1DF0-4376-A1A2-B33467EAA391}" presName="horz1" presStyleCnt="0"/>
      <dgm:spPr/>
    </dgm:pt>
    <dgm:pt modelId="{12830C64-BFEE-6145-91E5-F484C12A8A3E}" type="pres">
      <dgm:prSet presAssocID="{2F5AA8BC-1DF0-4376-A1A2-B33467EAA391}" presName="tx1" presStyleLbl="revTx" presStyleIdx="3" presStyleCnt="5"/>
      <dgm:spPr/>
    </dgm:pt>
    <dgm:pt modelId="{8FD0E3FC-C976-624B-AFF0-C6B586BA4F45}" type="pres">
      <dgm:prSet presAssocID="{2F5AA8BC-1DF0-4376-A1A2-B33467EAA391}" presName="vert1" presStyleCnt="0"/>
      <dgm:spPr/>
    </dgm:pt>
    <dgm:pt modelId="{405BA00D-71A0-8D49-BC4A-457B2BB500E0}" type="pres">
      <dgm:prSet presAssocID="{CB25CBA6-D488-49E3-BCD3-ED2F04EBF538}" presName="thickLine" presStyleLbl="alignNode1" presStyleIdx="4" presStyleCnt="5"/>
      <dgm:spPr/>
    </dgm:pt>
    <dgm:pt modelId="{C2E76F2E-CBAC-8C45-9A51-171C5C954B59}" type="pres">
      <dgm:prSet presAssocID="{CB25CBA6-D488-49E3-BCD3-ED2F04EBF538}" presName="horz1" presStyleCnt="0"/>
      <dgm:spPr/>
    </dgm:pt>
    <dgm:pt modelId="{3B5C1B41-9A70-754B-8F48-8E55D04DA946}" type="pres">
      <dgm:prSet presAssocID="{CB25CBA6-D488-49E3-BCD3-ED2F04EBF538}" presName="tx1" presStyleLbl="revTx" presStyleIdx="4" presStyleCnt="5"/>
      <dgm:spPr/>
    </dgm:pt>
    <dgm:pt modelId="{5C1B6290-A621-B941-9E36-6DD15BFFB9C9}" type="pres">
      <dgm:prSet presAssocID="{CB25CBA6-D488-49E3-BCD3-ED2F04EBF538}" presName="vert1" presStyleCnt="0"/>
      <dgm:spPr/>
    </dgm:pt>
  </dgm:ptLst>
  <dgm:cxnLst>
    <dgm:cxn modelId="{42A17A02-64B1-574D-8B9B-31D14C6805EB}" type="presOf" srcId="{2F5ED7C0-A7EF-4283-B312-495E0054A087}" destId="{88262229-C604-2A46-AAF8-D03D0154B537}" srcOrd="0" destOrd="0" presId="urn:microsoft.com/office/officeart/2008/layout/LinedList"/>
    <dgm:cxn modelId="{6BCE071C-7291-EC45-9361-B04C1FAAE10D}" type="presOf" srcId="{54383906-64BD-4A9D-98F9-F51EAA224246}" destId="{EFBF5F90-BCDD-094F-B1F4-AD0F9430A60B}" srcOrd="0" destOrd="0" presId="urn:microsoft.com/office/officeart/2008/layout/LinedList"/>
    <dgm:cxn modelId="{A746ED2B-4807-C148-93B2-C44572D6512E}" type="presOf" srcId="{CB25CBA6-D488-49E3-BCD3-ED2F04EBF538}" destId="{3B5C1B41-9A70-754B-8F48-8E55D04DA946}" srcOrd="0" destOrd="0" presId="urn:microsoft.com/office/officeart/2008/layout/LinedList"/>
    <dgm:cxn modelId="{76EF0064-624C-4B3D-824A-AD2FF6C78E62}" srcId="{068E249D-1CBE-4FD0-A105-2A46C5F2FC86}" destId="{CB25CBA6-D488-49E3-BCD3-ED2F04EBF538}" srcOrd="4" destOrd="0" parTransId="{22FDE694-B6A2-4F8D-B8A4-3C7CD1A374A1}" sibTransId="{B8FF9431-BB87-49E2-BB1C-8E34372E49C2}"/>
    <dgm:cxn modelId="{74713991-3707-7F40-B6A4-9EE6AF3D6E23}" type="presOf" srcId="{2F5AA8BC-1DF0-4376-A1A2-B33467EAA391}" destId="{12830C64-BFEE-6145-91E5-F484C12A8A3E}" srcOrd="0" destOrd="0" presId="urn:microsoft.com/office/officeart/2008/layout/LinedList"/>
    <dgm:cxn modelId="{400C79AB-E695-944B-B1BF-8C1DFB0BA5FE}" type="presOf" srcId="{068E249D-1CBE-4FD0-A105-2A46C5F2FC86}" destId="{CEE9A6C0-B436-0C4D-90FC-C72CB76AAADC}" srcOrd="0" destOrd="0" presId="urn:microsoft.com/office/officeart/2008/layout/LinedList"/>
    <dgm:cxn modelId="{92BE40B4-A621-DD43-91A7-90AAD712548B}" type="presOf" srcId="{9B28A404-8A21-4B86-8DAA-51622178F21D}" destId="{0261481A-117A-EC49-82C9-F8B9C362F7D1}" srcOrd="0" destOrd="0" presId="urn:microsoft.com/office/officeart/2008/layout/LinedList"/>
    <dgm:cxn modelId="{F04D98BF-AC6D-4254-BC1C-84554D6EE9EB}" srcId="{068E249D-1CBE-4FD0-A105-2A46C5F2FC86}" destId="{2F5ED7C0-A7EF-4283-B312-495E0054A087}" srcOrd="0" destOrd="0" parTransId="{40245D8A-95D5-4731-9480-CC363165C14B}" sibTransId="{22887CC4-3502-490E-9889-029E915E25F1}"/>
    <dgm:cxn modelId="{6D661CCD-0805-4FC4-B088-96125BE9D4A0}" srcId="{068E249D-1CBE-4FD0-A105-2A46C5F2FC86}" destId="{2F5AA8BC-1DF0-4376-A1A2-B33467EAA391}" srcOrd="3" destOrd="0" parTransId="{72DD09B9-16B4-45CE-9BE1-1BC3671CC763}" sibTransId="{0D77565C-A159-4B0D-9A0C-B8F3B082D146}"/>
    <dgm:cxn modelId="{5FE8AADD-53E1-4EE3-9598-60399438DC19}" srcId="{068E249D-1CBE-4FD0-A105-2A46C5F2FC86}" destId="{9B28A404-8A21-4B86-8DAA-51622178F21D}" srcOrd="2" destOrd="0" parTransId="{97221245-9849-4275-9441-1E6A2FC63B01}" sibTransId="{5B382A5F-A028-4983-90FE-54D767B85BD3}"/>
    <dgm:cxn modelId="{189CE2E1-73F3-44FE-BB47-C4D62B89D52C}" srcId="{068E249D-1CBE-4FD0-A105-2A46C5F2FC86}" destId="{54383906-64BD-4A9D-98F9-F51EAA224246}" srcOrd="1" destOrd="0" parTransId="{5932DD59-5134-405B-A1F2-A1F79A62026E}" sibTransId="{E73D8441-1A3B-4E06-878E-918E79BAC7A6}"/>
    <dgm:cxn modelId="{4D44E7F8-27AA-1F4B-B0E9-A52892E3F3EC}" type="presParOf" srcId="{CEE9A6C0-B436-0C4D-90FC-C72CB76AAADC}" destId="{D5F25BEB-B8D4-1940-A29B-9BE6650FEBFA}" srcOrd="0" destOrd="0" presId="urn:microsoft.com/office/officeart/2008/layout/LinedList"/>
    <dgm:cxn modelId="{77055B5A-F9EA-484D-AD1D-3CBD6368D370}" type="presParOf" srcId="{CEE9A6C0-B436-0C4D-90FC-C72CB76AAADC}" destId="{172A05C6-20A7-9948-A0EB-B25359FB814C}" srcOrd="1" destOrd="0" presId="urn:microsoft.com/office/officeart/2008/layout/LinedList"/>
    <dgm:cxn modelId="{3EC73D57-2718-2446-9BC2-0A1D8AE39C65}" type="presParOf" srcId="{172A05C6-20A7-9948-A0EB-B25359FB814C}" destId="{88262229-C604-2A46-AAF8-D03D0154B537}" srcOrd="0" destOrd="0" presId="urn:microsoft.com/office/officeart/2008/layout/LinedList"/>
    <dgm:cxn modelId="{5AE79979-4F40-A64F-819D-498667DA3F84}" type="presParOf" srcId="{172A05C6-20A7-9948-A0EB-B25359FB814C}" destId="{8C754721-3FF3-364E-83F8-BBEEDA929734}" srcOrd="1" destOrd="0" presId="urn:microsoft.com/office/officeart/2008/layout/LinedList"/>
    <dgm:cxn modelId="{1ACAFC99-2F09-B141-82B4-2FF9E59B5C56}" type="presParOf" srcId="{CEE9A6C0-B436-0C4D-90FC-C72CB76AAADC}" destId="{3F414EC2-5A4E-C44D-A750-C6F755A757C7}" srcOrd="2" destOrd="0" presId="urn:microsoft.com/office/officeart/2008/layout/LinedList"/>
    <dgm:cxn modelId="{FDCDEE7D-2BA3-874C-B315-4B2A295DD624}" type="presParOf" srcId="{CEE9A6C0-B436-0C4D-90FC-C72CB76AAADC}" destId="{D5F9EE08-11DD-0845-8E10-83106667AE3E}" srcOrd="3" destOrd="0" presId="urn:microsoft.com/office/officeart/2008/layout/LinedList"/>
    <dgm:cxn modelId="{8D01DA42-F24D-F645-B0C6-05D40CCB0AF9}" type="presParOf" srcId="{D5F9EE08-11DD-0845-8E10-83106667AE3E}" destId="{EFBF5F90-BCDD-094F-B1F4-AD0F9430A60B}" srcOrd="0" destOrd="0" presId="urn:microsoft.com/office/officeart/2008/layout/LinedList"/>
    <dgm:cxn modelId="{AA83A77F-65EE-B845-8C18-ECA5ED768678}" type="presParOf" srcId="{D5F9EE08-11DD-0845-8E10-83106667AE3E}" destId="{1E808793-1391-A04E-828D-53542CA66833}" srcOrd="1" destOrd="0" presId="urn:microsoft.com/office/officeart/2008/layout/LinedList"/>
    <dgm:cxn modelId="{7C584B8E-E8A7-604D-9EEE-57D9B93C9316}" type="presParOf" srcId="{CEE9A6C0-B436-0C4D-90FC-C72CB76AAADC}" destId="{EDC6C975-FD4D-3D4C-8621-875DF347CD80}" srcOrd="4" destOrd="0" presId="urn:microsoft.com/office/officeart/2008/layout/LinedList"/>
    <dgm:cxn modelId="{83CCF99A-2673-8048-AB2A-2431E4A23DF2}" type="presParOf" srcId="{CEE9A6C0-B436-0C4D-90FC-C72CB76AAADC}" destId="{47F0827D-8FDD-A64B-8B89-D28835947220}" srcOrd="5" destOrd="0" presId="urn:microsoft.com/office/officeart/2008/layout/LinedList"/>
    <dgm:cxn modelId="{FC662763-46B1-D44F-AC81-CB20BD1FF03D}" type="presParOf" srcId="{47F0827D-8FDD-A64B-8B89-D28835947220}" destId="{0261481A-117A-EC49-82C9-F8B9C362F7D1}" srcOrd="0" destOrd="0" presId="urn:microsoft.com/office/officeart/2008/layout/LinedList"/>
    <dgm:cxn modelId="{94BBB690-E0C3-E34E-B827-6FECB8F3168E}" type="presParOf" srcId="{47F0827D-8FDD-A64B-8B89-D28835947220}" destId="{A9E8341E-A7F1-2F42-B7FF-30F32BA41665}" srcOrd="1" destOrd="0" presId="urn:microsoft.com/office/officeart/2008/layout/LinedList"/>
    <dgm:cxn modelId="{9306036D-C2EF-F948-9AA4-A71E2115E083}" type="presParOf" srcId="{CEE9A6C0-B436-0C4D-90FC-C72CB76AAADC}" destId="{371CB6B8-9036-564D-800D-828238D5EB50}" srcOrd="6" destOrd="0" presId="urn:microsoft.com/office/officeart/2008/layout/LinedList"/>
    <dgm:cxn modelId="{FE1A0B9B-3703-6C48-85F8-623354380B2F}" type="presParOf" srcId="{CEE9A6C0-B436-0C4D-90FC-C72CB76AAADC}" destId="{76A265DB-7734-5D45-AF46-15DA39BB0636}" srcOrd="7" destOrd="0" presId="urn:microsoft.com/office/officeart/2008/layout/LinedList"/>
    <dgm:cxn modelId="{62591382-5AE9-0648-9620-F34C2F96176F}" type="presParOf" srcId="{76A265DB-7734-5D45-AF46-15DA39BB0636}" destId="{12830C64-BFEE-6145-91E5-F484C12A8A3E}" srcOrd="0" destOrd="0" presId="urn:microsoft.com/office/officeart/2008/layout/LinedList"/>
    <dgm:cxn modelId="{DB17A5B4-A5E5-804A-B77B-0C4D93F1B4C5}" type="presParOf" srcId="{76A265DB-7734-5D45-AF46-15DA39BB0636}" destId="{8FD0E3FC-C976-624B-AFF0-C6B586BA4F45}" srcOrd="1" destOrd="0" presId="urn:microsoft.com/office/officeart/2008/layout/LinedList"/>
    <dgm:cxn modelId="{19ACA3AC-5C1C-3641-89F8-642BEBEB3FB6}" type="presParOf" srcId="{CEE9A6C0-B436-0C4D-90FC-C72CB76AAADC}" destId="{405BA00D-71A0-8D49-BC4A-457B2BB500E0}" srcOrd="8" destOrd="0" presId="urn:microsoft.com/office/officeart/2008/layout/LinedList"/>
    <dgm:cxn modelId="{72ADADBB-2FEA-3047-A352-B7D6AA44D7F1}" type="presParOf" srcId="{CEE9A6C0-B436-0C4D-90FC-C72CB76AAADC}" destId="{C2E76F2E-CBAC-8C45-9A51-171C5C954B59}" srcOrd="9" destOrd="0" presId="urn:microsoft.com/office/officeart/2008/layout/LinedList"/>
    <dgm:cxn modelId="{E529926F-CD13-8942-B41C-0F7193D5DEB9}" type="presParOf" srcId="{C2E76F2E-CBAC-8C45-9A51-171C5C954B59}" destId="{3B5C1B41-9A70-754B-8F48-8E55D04DA946}" srcOrd="0" destOrd="0" presId="urn:microsoft.com/office/officeart/2008/layout/LinedList"/>
    <dgm:cxn modelId="{0C790D4F-29A8-3040-9929-FE0C7DBA27AD}" type="presParOf" srcId="{C2E76F2E-CBAC-8C45-9A51-171C5C954B59}" destId="{5C1B6290-A621-B941-9E36-6DD15BFFB9C9}"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BC1061-DFAC-403B-B515-F852C8FE2016}"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71694E7-2D93-4F95-9794-B4C82C2E88BB}">
      <dgm:prSet/>
      <dgm:spPr/>
      <dgm:t>
        <a:bodyPr/>
        <a:lstStyle/>
        <a:p>
          <a:r>
            <a:rPr lang="en-US"/>
            <a:t>Airbnb is not a single service. </a:t>
          </a:r>
        </a:p>
      </dgm:t>
    </dgm:pt>
    <dgm:pt modelId="{5A0B76F0-8D42-42E3-964B-E337E733E296}" type="parTrans" cxnId="{72558495-E884-45D5-B794-0D4D8E85C57B}">
      <dgm:prSet/>
      <dgm:spPr/>
      <dgm:t>
        <a:bodyPr/>
        <a:lstStyle/>
        <a:p>
          <a:endParaRPr lang="en-US"/>
        </a:p>
      </dgm:t>
    </dgm:pt>
    <dgm:pt modelId="{ACA53A65-BAD0-4B8A-B898-EE8C21D0B57A}" type="sibTrans" cxnId="{72558495-E884-45D5-B794-0D4D8E85C57B}">
      <dgm:prSet/>
      <dgm:spPr/>
      <dgm:t>
        <a:bodyPr/>
        <a:lstStyle/>
        <a:p>
          <a:endParaRPr lang="en-US"/>
        </a:p>
      </dgm:t>
    </dgm:pt>
    <dgm:pt modelId="{C2F44EC7-4970-432E-9BB8-0E335782D3D8}">
      <dgm:prSet/>
      <dgm:spPr/>
      <dgm:t>
        <a:bodyPr/>
        <a:lstStyle/>
        <a:p>
          <a:r>
            <a:rPr lang="en-US" dirty="0"/>
            <a:t>Multisided business Platform</a:t>
          </a:r>
        </a:p>
      </dgm:t>
    </dgm:pt>
    <dgm:pt modelId="{102FEFCD-DFF4-4136-93B4-5B4533C717EC}" type="parTrans" cxnId="{16FD8184-1BEB-49F4-928E-9F5F6EB479E2}">
      <dgm:prSet/>
      <dgm:spPr/>
      <dgm:t>
        <a:bodyPr/>
        <a:lstStyle/>
        <a:p>
          <a:endParaRPr lang="en-US"/>
        </a:p>
      </dgm:t>
    </dgm:pt>
    <dgm:pt modelId="{3D592781-C616-4C43-8695-1D5665135334}" type="sibTrans" cxnId="{16FD8184-1BEB-49F4-928E-9F5F6EB479E2}">
      <dgm:prSet/>
      <dgm:spPr/>
      <dgm:t>
        <a:bodyPr/>
        <a:lstStyle/>
        <a:p>
          <a:endParaRPr lang="en-US"/>
        </a:p>
      </dgm:t>
    </dgm:pt>
    <dgm:pt modelId="{F4970A61-AA72-4260-B76C-3119E03196F7}">
      <dgm:prSet/>
      <dgm:spPr/>
      <dgm:t>
        <a:bodyPr/>
        <a:lstStyle/>
        <a:p>
          <a:r>
            <a:rPr lang="en-US"/>
            <a:t>Sharing Economy</a:t>
          </a:r>
        </a:p>
      </dgm:t>
    </dgm:pt>
    <dgm:pt modelId="{B76F79E2-58AE-44B4-9CA7-4EB7B5D1574E}" type="parTrans" cxnId="{6C781F8B-A709-422D-B41D-45C1A7B73A63}">
      <dgm:prSet/>
      <dgm:spPr/>
      <dgm:t>
        <a:bodyPr/>
        <a:lstStyle/>
        <a:p>
          <a:endParaRPr lang="en-US"/>
        </a:p>
      </dgm:t>
    </dgm:pt>
    <dgm:pt modelId="{1E39CF9E-67C2-40F9-85A4-6A1F73232E30}" type="sibTrans" cxnId="{6C781F8B-A709-422D-B41D-45C1A7B73A63}">
      <dgm:prSet/>
      <dgm:spPr/>
      <dgm:t>
        <a:bodyPr/>
        <a:lstStyle/>
        <a:p>
          <a:endParaRPr lang="en-US"/>
        </a:p>
      </dgm:t>
    </dgm:pt>
    <dgm:pt modelId="{C51BFC29-D33B-D443-8DFD-37EC18513F98}" type="pres">
      <dgm:prSet presAssocID="{C4BC1061-DFAC-403B-B515-F852C8FE2016}" presName="vert0" presStyleCnt="0">
        <dgm:presLayoutVars>
          <dgm:dir/>
          <dgm:animOne val="branch"/>
          <dgm:animLvl val="lvl"/>
        </dgm:presLayoutVars>
      </dgm:prSet>
      <dgm:spPr/>
    </dgm:pt>
    <dgm:pt modelId="{88E67528-834A-614E-BE37-EB30F92192DF}" type="pres">
      <dgm:prSet presAssocID="{971694E7-2D93-4F95-9794-B4C82C2E88BB}" presName="thickLine" presStyleLbl="alignNode1" presStyleIdx="0" presStyleCnt="3"/>
      <dgm:spPr/>
    </dgm:pt>
    <dgm:pt modelId="{94D28FB4-7A10-DC42-B555-578EA17B223E}" type="pres">
      <dgm:prSet presAssocID="{971694E7-2D93-4F95-9794-B4C82C2E88BB}" presName="horz1" presStyleCnt="0"/>
      <dgm:spPr/>
    </dgm:pt>
    <dgm:pt modelId="{3F1D013B-9B43-5C49-B3D5-54BFFB1E2C05}" type="pres">
      <dgm:prSet presAssocID="{971694E7-2D93-4F95-9794-B4C82C2E88BB}" presName="tx1" presStyleLbl="revTx" presStyleIdx="0" presStyleCnt="3"/>
      <dgm:spPr/>
    </dgm:pt>
    <dgm:pt modelId="{D4AF9630-34C4-8F42-B393-2B475F9391C5}" type="pres">
      <dgm:prSet presAssocID="{971694E7-2D93-4F95-9794-B4C82C2E88BB}" presName="vert1" presStyleCnt="0"/>
      <dgm:spPr/>
    </dgm:pt>
    <dgm:pt modelId="{CA8AD2F3-EF46-6842-BA43-793D03054B7F}" type="pres">
      <dgm:prSet presAssocID="{C2F44EC7-4970-432E-9BB8-0E335782D3D8}" presName="thickLine" presStyleLbl="alignNode1" presStyleIdx="1" presStyleCnt="3"/>
      <dgm:spPr/>
    </dgm:pt>
    <dgm:pt modelId="{2E483495-B141-9E4B-AB2A-0735CB8CA700}" type="pres">
      <dgm:prSet presAssocID="{C2F44EC7-4970-432E-9BB8-0E335782D3D8}" presName="horz1" presStyleCnt="0"/>
      <dgm:spPr/>
    </dgm:pt>
    <dgm:pt modelId="{5F48FBE7-61C8-C344-9676-1DC8751F9EE3}" type="pres">
      <dgm:prSet presAssocID="{C2F44EC7-4970-432E-9BB8-0E335782D3D8}" presName="tx1" presStyleLbl="revTx" presStyleIdx="1" presStyleCnt="3"/>
      <dgm:spPr/>
    </dgm:pt>
    <dgm:pt modelId="{3DDDD953-3936-D644-8BE5-5216F68D0EE8}" type="pres">
      <dgm:prSet presAssocID="{C2F44EC7-4970-432E-9BB8-0E335782D3D8}" presName="vert1" presStyleCnt="0"/>
      <dgm:spPr/>
    </dgm:pt>
    <dgm:pt modelId="{D4A192A7-26B7-7742-983B-ECCE4AA4A67E}" type="pres">
      <dgm:prSet presAssocID="{F4970A61-AA72-4260-B76C-3119E03196F7}" presName="thickLine" presStyleLbl="alignNode1" presStyleIdx="2" presStyleCnt="3"/>
      <dgm:spPr/>
    </dgm:pt>
    <dgm:pt modelId="{4E19F3FA-B6F6-A147-BE33-773F7DD3EF3F}" type="pres">
      <dgm:prSet presAssocID="{F4970A61-AA72-4260-B76C-3119E03196F7}" presName="horz1" presStyleCnt="0"/>
      <dgm:spPr/>
    </dgm:pt>
    <dgm:pt modelId="{EC3C999A-594F-9244-AB40-0DBE1DEFE480}" type="pres">
      <dgm:prSet presAssocID="{F4970A61-AA72-4260-B76C-3119E03196F7}" presName="tx1" presStyleLbl="revTx" presStyleIdx="2" presStyleCnt="3"/>
      <dgm:spPr/>
    </dgm:pt>
    <dgm:pt modelId="{C989226D-9ED9-1447-BB7D-72B227DBD380}" type="pres">
      <dgm:prSet presAssocID="{F4970A61-AA72-4260-B76C-3119E03196F7}" presName="vert1" presStyleCnt="0"/>
      <dgm:spPr/>
    </dgm:pt>
  </dgm:ptLst>
  <dgm:cxnLst>
    <dgm:cxn modelId="{BCFF7D74-3585-104A-B4B6-DCBEEEDB12C3}" type="presOf" srcId="{F4970A61-AA72-4260-B76C-3119E03196F7}" destId="{EC3C999A-594F-9244-AB40-0DBE1DEFE480}" srcOrd="0" destOrd="0" presId="urn:microsoft.com/office/officeart/2008/layout/LinedList"/>
    <dgm:cxn modelId="{16FD8184-1BEB-49F4-928E-9F5F6EB479E2}" srcId="{C4BC1061-DFAC-403B-B515-F852C8FE2016}" destId="{C2F44EC7-4970-432E-9BB8-0E335782D3D8}" srcOrd="1" destOrd="0" parTransId="{102FEFCD-DFF4-4136-93B4-5B4533C717EC}" sibTransId="{3D592781-C616-4C43-8695-1D5665135334}"/>
    <dgm:cxn modelId="{6C781F8B-A709-422D-B41D-45C1A7B73A63}" srcId="{C4BC1061-DFAC-403B-B515-F852C8FE2016}" destId="{F4970A61-AA72-4260-B76C-3119E03196F7}" srcOrd="2" destOrd="0" parTransId="{B76F79E2-58AE-44B4-9CA7-4EB7B5D1574E}" sibTransId="{1E39CF9E-67C2-40F9-85A4-6A1F73232E30}"/>
    <dgm:cxn modelId="{72558495-E884-45D5-B794-0D4D8E85C57B}" srcId="{C4BC1061-DFAC-403B-B515-F852C8FE2016}" destId="{971694E7-2D93-4F95-9794-B4C82C2E88BB}" srcOrd="0" destOrd="0" parTransId="{5A0B76F0-8D42-42E3-964B-E337E733E296}" sibTransId="{ACA53A65-BAD0-4B8A-B898-EE8C21D0B57A}"/>
    <dgm:cxn modelId="{8F7FB4C3-353C-6F4C-9969-70FD8D68962A}" type="presOf" srcId="{C4BC1061-DFAC-403B-B515-F852C8FE2016}" destId="{C51BFC29-D33B-D443-8DFD-37EC18513F98}" srcOrd="0" destOrd="0" presId="urn:microsoft.com/office/officeart/2008/layout/LinedList"/>
    <dgm:cxn modelId="{ACAA01E3-B9D7-004D-A9E3-AEA52DA58EAB}" type="presOf" srcId="{C2F44EC7-4970-432E-9BB8-0E335782D3D8}" destId="{5F48FBE7-61C8-C344-9676-1DC8751F9EE3}" srcOrd="0" destOrd="0" presId="urn:microsoft.com/office/officeart/2008/layout/LinedList"/>
    <dgm:cxn modelId="{6381C9FD-C37E-4A4B-AC81-A2811CD8B3FC}" type="presOf" srcId="{971694E7-2D93-4F95-9794-B4C82C2E88BB}" destId="{3F1D013B-9B43-5C49-B3D5-54BFFB1E2C05}" srcOrd="0" destOrd="0" presId="urn:microsoft.com/office/officeart/2008/layout/LinedList"/>
    <dgm:cxn modelId="{B3157DBE-CC51-0740-A807-6306CDE72E1F}" type="presParOf" srcId="{C51BFC29-D33B-D443-8DFD-37EC18513F98}" destId="{88E67528-834A-614E-BE37-EB30F92192DF}" srcOrd="0" destOrd="0" presId="urn:microsoft.com/office/officeart/2008/layout/LinedList"/>
    <dgm:cxn modelId="{879D6FAF-576F-6D4F-9B37-6B49F279A1E8}" type="presParOf" srcId="{C51BFC29-D33B-D443-8DFD-37EC18513F98}" destId="{94D28FB4-7A10-DC42-B555-578EA17B223E}" srcOrd="1" destOrd="0" presId="urn:microsoft.com/office/officeart/2008/layout/LinedList"/>
    <dgm:cxn modelId="{EFB3269A-79FB-1B4A-B284-4BBEC5C0C6AF}" type="presParOf" srcId="{94D28FB4-7A10-DC42-B555-578EA17B223E}" destId="{3F1D013B-9B43-5C49-B3D5-54BFFB1E2C05}" srcOrd="0" destOrd="0" presId="urn:microsoft.com/office/officeart/2008/layout/LinedList"/>
    <dgm:cxn modelId="{F5A48168-B44A-EB4E-B16C-428F3ECC1931}" type="presParOf" srcId="{94D28FB4-7A10-DC42-B555-578EA17B223E}" destId="{D4AF9630-34C4-8F42-B393-2B475F9391C5}" srcOrd="1" destOrd="0" presId="urn:microsoft.com/office/officeart/2008/layout/LinedList"/>
    <dgm:cxn modelId="{85376C0B-0387-AF49-82E9-C1B0603D5BA7}" type="presParOf" srcId="{C51BFC29-D33B-D443-8DFD-37EC18513F98}" destId="{CA8AD2F3-EF46-6842-BA43-793D03054B7F}" srcOrd="2" destOrd="0" presId="urn:microsoft.com/office/officeart/2008/layout/LinedList"/>
    <dgm:cxn modelId="{0D64B487-F962-3F4E-BE46-A24B63E60433}" type="presParOf" srcId="{C51BFC29-D33B-D443-8DFD-37EC18513F98}" destId="{2E483495-B141-9E4B-AB2A-0735CB8CA700}" srcOrd="3" destOrd="0" presId="urn:microsoft.com/office/officeart/2008/layout/LinedList"/>
    <dgm:cxn modelId="{7F9CC505-E7BD-D442-9F18-0085614B7186}" type="presParOf" srcId="{2E483495-B141-9E4B-AB2A-0735CB8CA700}" destId="{5F48FBE7-61C8-C344-9676-1DC8751F9EE3}" srcOrd="0" destOrd="0" presId="urn:microsoft.com/office/officeart/2008/layout/LinedList"/>
    <dgm:cxn modelId="{087F0C39-B7CC-2A4C-9054-533314360EB8}" type="presParOf" srcId="{2E483495-B141-9E4B-AB2A-0735CB8CA700}" destId="{3DDDD953-3936-D644-8BE5-5216F68D0EE8}" srcOrd="1" destOrd="0" presId="urn:microsoft.com/office/officeart/2008/layout/LinedList"/>
    <dgm:cxn modelId="{3A65FDF2-2CB8-3541-8028-92D4E756CAFB}" type="presParOf" srcId="{C51BFC29-D33B-D443-8DFD-37EC18513F98}" destId="{D4A192A7-26B7-7742-983B-ECCE4AA4A67E}" srcOrd="4" destOrd="0" presId="urn:microsoft.com/office/officeart/2008/layout/LinedList"/>
    <dgm:cxn modelId="{43693D52-2D63-B54B-B3C8-BB715B74D2CC}" type="presParOf" srcId="{C51BFC29-D33B-D443-8DFD-37EC18513F98}" destId="{4E19F3FA-B6F6-A147-BE33-773F7DD3EF3F}" srcOrd="5" destOrd="0" presId="urn:microsoft.com/office/officeart/2008/layout/LinedList"/>
    <dgm:cxn modelId="{3B9B762D-97A6-1A45-9187-AA84A90E2664}" type="presParOf" srcId="{4E19F3FA-B6F6-A147-BE33-773F7DD3EF3F}" destId="{EC3C999A-594F-9244-AB40-0DBE1DEFE480}" srcOrd="0" destOrd="0" presId="urn:microsoft.com/office/officeart/2008/layout/LinedList"/>
    <dgm:cxn modelId="{A60F93DA-26F9-484A-BA7A-DBBC3EA577C3}" type="presParOf" srcId="{4E19F3FA-B6F6-A147-BE33-773F7DD3EF3F}" destId="{C989226D-9ED9-1447-BB7D-72B227DBD38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9394F9-8BD7-4753-B515-22BD3B90596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99BF0AE-2DB5-4E69-9987-3DB75FB50CAA}">
      <dgm:prSet/>
      <dgm:spPr/>
      <dgm:t>
        <a:bodyPr/>
        <a:lstStyle/>
        <a:p>
          <a:r>
            <a:rPr lang="en-GB"/>
            <a:t>Disability, Race, Colour, Ethnicity, National Origin, Religion, Sexual Orientation, Gender Identity, or Marital Status</a:t>
          </a:r>
          <a:endParaRPr lang="en-US"/>
        </a:p>
      </dgm:t>
    </dgm:pt>
    <dgm:pt modelId="{05DABC4F-CC7D-4121-A890-91395407C43B}" type="parTrans" cxnId="{469039C0-8340-4543-B323-2BBF093AD7AB}">
      <dgm:prSet/>
      <dgm:spPr/>
      <dgm:t>
        <a:bodyPr/>
        <a:lstStyle/>
        <a:p>
          <a:endParaRPr lang="en-US"/>
        </a:p>
      </dgm:t>
    </dgm:pt>
    <dgm:pt modelId="{3A6428F5-CD0D-45D8-BF4D-08403826DC36}" type="sibTrans" cxnId="{469039C0-8340-4543-B323-2BBF093AD7AB}">
      <dgm:prSet/>
      <dgm:spPr/>
      <dgm:t>
        <a:bodyPr/>
        <a:lstStyle/>
        <a:p>
          <a:endParaRPr lang="en-US"/>
        </a:p>
      </dgm:t>
    </dgm:pt>
    <dgm:pt modelId="{AB23C69A-6471-4D4D-A3A8-873ED9B67DCC}">
      <dgm:prSet/>
      <dgm:spPr/>
      <dgm:t>
        <a:bodyPr/>
        <a:lstStyle/>
        <a:p>
          <a:r>
            <a:rPr lang="en-US"/>
            <a:t>Racial Discrimination  and the National Association for the Advancement of Colored People. </a:t>
          </a:r>
        </a:p>
      </dgm:t>
    </dgm:pt>
    <dgm:pt modelId="{97C174B0-CDF2-485B-8CB9-679EBEAD760C}" type="parTrans" cxnId="{762827AA-BD3A-4CF4-A45E-BA9065D8F0E5}">
      <dgm:prSet/>
      <dgm:spPr/>
      <dgm:t>
        <a:bodyPr/>
        <a:lstStyle/>
        <a:p>
          <a:endParaRPr lang="en-US"/>
        </a:p>
      </dgm:t>
    </dgm:pt>
    <dgm:pt modelId="{E1497AFD-8408-4950-8695-489810EB1B12}" type="sibTrans" cxnId="{762827AA-BD3A-4CF4-A45E-BA9065D8F0E5}">
      <dgm:prSet/>
      <dgm:spPr/>
      <dgm:t>
        <a:bodyPr/>
        <a:lstStyle/>
        <a:p>
          <a:endParaRPr lang="en-US"/>
        </a:p>
      </dgm:t>
    </dgm:pt>
    <dgm:pt modelId="{42B17E0E-E31F-8F4C-8A02-09D4F372883E}" type="pres">
      <dgm:prSet presAssocID="{609394F9-8BD7-4753-B515-22BD3B905966}" presName="linear" presStyleCnt="0">
        <dgm:presLayoutVars>
          <dgm:animLvl val="lvl"/>
          <dgm:resizeHandles val="exact"/>
        </dgm:presLayoutVars>
      </dgm:prSet>
      <dgm:spPr/>
    </dgm:pt>
    <dgm:pt modelId="{D44EE41C-DF62-B944-B9E4-6E7DBA5DA422}" type="pres">
      <dgm:prSet presAssocID="{D99BF0AE-2DB5-4E69-9987-3DB75FB50CAA}" presName="parentText" presStyleLbl="node1" presStyleIdx="0" presStyleCnt="2">
        <dgm:presLayoutVars>
          <dgm:chMax val="0"/>
          <dgm:bulletEnabled val="1"/>
        </dgm:presLayoutVars>
      </dgm:prSet>
      <dgm:spPr/>
    </dgm:pt>
    <dgm:pt modelId="{CB6A3F4D-BA53-9446-B89C-B363F4860CFC}" type="pres">
      <dgm:prSet presAssocID="{3A6428F5-CD0D-45D8-BF4D-08403826DC36}" presName="spacer" presStyleCnt="0"/>
      <dgm:spPr/>
    </dgm:pt>
    <dgm:pt modelId="{8E80779B-00EA-824E-8D51-4BA97D51F17B}" type="pres">
      <dgm:prSet presAssocID="{AB23C69A-6471-4D4D-A3A8-873ED9B67DCC}" presName="parentText" presStyleLbl="node1" presStyleIdx="1" presStyleCnt="2">
        <dgm:presLayoutVars>
          <dgm:chMax val="0"/>
          <dgm:bulletEnabled val="1"/>
        </dgm:presLayoutVars>
      </dgm:prSet>
      <dgm:spPr/>
    </dgm:pt>
  </dgm:ptLst>
  <dgm:cxnLst>
    <dgm:cxn modelId="{25A26D0C-16AD-934F-BB81-43F5F02CF611}" type="presOf" srcId="{D99BF0AE-2DB5-4E69-9987-3DB75FB50CAA}" destId="{D44EE41C-DF62-B944-B9E4-6E7DBA5DA422}" srcOrd="0" destOrd="0" presId="urn:microsoft.com/office/officeart/2005/8/layout/vList2"/>
    <dgm:cxn modelId="{B315326E-C277-244A-BB57-AD394C8BE886}" type="presOf" srcId="{AB23C69A-6471-4D4D-A3A8-873ED9B67DCC}" destId="{8E80779B-00EA-824E-8D51-4BA97D51F17B}" srcOrd="0" destOrd="0" presId="urn:microsoft.com/office/officeart/2005/8/layout/vList2"/>
    <dgm:cxn modelId="{762827AA-BD3A-4CF4-A45E-BA9065D8F0E5}" srcId="{609394F9-8BD7-4753-B515-22BD3B905966}" destId="{AB23C69A-6471-4D4D-A3A8-873ED9B67DCC}" srcOrd="1" destOrd="0" parTransId="{97C174B0-CDF2-485B-8CB9-679EBEAD760C}" sibTransId="{E1497AFD-8408-4950-8695-489810EB1B12}"/>
    <dgm:cxn modelId="{BBE0F2B0-BA5C-7F43-A195-9B8FFC14FFCC}" type="presOf" srcId="{609394F9-8BD7-4753-B515-22BD3B905966}" destId="{42B17E0E-E31F-8F4C-8A02-09D4F372883E}" srcOrd="0" destOrd="0" presId="urn:microsoft.com/office/officeart/2005/8/layout/vList2"/>
    <dgm:cxn modelId="{469039C0-8340-4543-B323-2BBF093AD7AB}" srcId="{609394F9-8BD7-4753-B515-22BD3B905966}" destId="{D99BF0AE-2DB5-4E69-9987-3DB75FB50CAA}" srcOrd="0" destOrd="0" parTransId="{05DABC4F-CC7D-4121-A890-91395407C43B}" sibTransId="{3A6428F5-CD0D-45D8-BF4D-08403826DC36}"/>
    <dgm:cxn modelId="{86B1F819-A9EC-BF4A-A89F-511447F1659B}" type="presParOf" srcId="{42B17E0E-E31F-8F4C-8A02-09D4F372883E}" destId="{D44EE41C-DF62-B944-B9E4-6E7DBA5DA422}" srcOrd="0" destOrd="0" presId="urn:microsoft.com/office/officeart/2005/8/layout/vList2"/>
    <dgm:cxn modelId="{4B646272-AAE9-C34A-BCAB-C5621170F209}" type="presParOf" srcId="{42B17E0E-E31F-8F4C-8A02-09D4F372883E}" destId="{CB6A3F4D-BA53-9446-B89C-B363F4860CFC}" srcOrd="1" destOrd="0" presId="urn:microsoft.com/office/officeart/2005/8/layout/vList2"/>
    <dgm:cxn modelId="{815E3F11-0FAE-954F-8F9C-8D6310B71336}" type="presParOf" srcId="{42B17E0E-E31F-8F4C-8A02-09D4F372883E}" destId="{8E80779B-00EA-824E-8D51-4BA97D51F1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F0F41C-16D1-4A84-B1B1-E6A09F742E5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4106434-DF05-4427-BC04-5D74B1301022}">
      <dgm:prSet/>
      <dgm:spPr/>
      <dgm:t>
        <a:bodyPr/>
        <a:lstStyle/>
        <a:p>
          <a:r>
            <a:rPr lang="en-US"/>
            <a:t>Inclusion</a:t>
          </a:r>
        </a:p>
      </dgm:t>
    </dgm:pt>
    <dgm:pt modelId="{F57D288C-9C31-4A28-8C65-A8558781E8E2}" type="parTrans" cxnId="{B35163D9-9E85-48BD-8962-2DC1DC945CBF}">
      <dgm:prSet/>
      <dgm:spPr/>
      <dgm:t>
        <a:bodyPr/>
        <a:lstStyle/>
        <a:p>
          <a:endParaRPr lang="en-US"/>
        </a:p>
      </dgm:t>
    </dgm:pt>
    <dgm:pt modelId="{28F9A22A-74A3-4A5C-A1A2-E013552F7EB3}" type="sibTrans" cxnId="{B35163D9-9E85-48BD-8962-2DC1DC945CBF}">
      <dgm:prSet/>
      <dgm:spPr/>
      <dgm:t>
        <a:bodyPr/>
        <a:lstStyle/>
        <a:p>
          <a:endParaRPr lang="en-US"/>
        </a:p>
      </dgm:t>
    </dgm:pt>
    <dgm:pt modelId="{C138E2F6-437B-4CB4-B030-0D4E2865F253}">
      <dgm:prSet/>
      <dgm:spPr/>
      <dgm:t>
        <a:bodyPr/>
        <a:lstStyle/>
        <a:p>
          <a:r>
            <a:rPr lang="en-US"/>
            <a:t>Respect</a:t>
          </a:r>
        </a:p>
      </dgm:t>
    </dgm:pt>
    <dgm:pt modelId="{41458FB1-19F0-4E27-BEC8-25D25CDB181A}" type="parTrans" cxnId="{3F843EC2-8335-4A26-AAB5-37CE633864B6}">
      <dgm:prSet/>
      <dgm:spPr/>
      <dgm:t>
        <a:bodyPr/>
        <a:lstStyle/>
        <a:p>
          <a:endParaRPr lang="en-US"/>
        </a:p>
      </dgm:t>
    </dgm:pt>
    <dgm:pt modelId="{20AF5E26-0DFD-40FA-AFDD-4074590CBEAE}" type="sibTrans" cxnId="{3F843EC2-8335-4A26-AAB5-37CE633864B6}">
      <dgm:prSet/>
      <dgm:spPr/>
      <dgm:t>
        <a:bodyPr/>
        <a:lstStyle/>
        <a:p>
          <a:endParaRPr lang="en-US"/>
        </a:p>
      </dgm:t>
    </dgm:pt>
    <dgm:pt modelId="{A27F64F5-D95D-1F4B-8FEE-8F1E42D59B34}" type="pres">
      <dgm:prSet presAssocID="{78F0F41C-16D1-4A84-B1B1-E6A09F742E56}" presName="linear" presStyleCnt="0">
        <dgm:presLayoutVars>
          <dgm:animLvl val="lvl"/>
          <dgm:resizeHandles val="exact"/>
        </dgm:presLayoutVars>
      </dgm:prSet>
      <dgm:spPr/>
    </dgm:pt>
    <dgm:pt modelId="{1BAE5290-B654-8442-82F7-D17F1D7A0FAA}" type="pres">
      <dgm:prSet presAssocID="{44106434-DF05-4427-BC04-5D74B1301022}" presName="parentText" presStyleLbl="node1" presStyleIdx="0" presStyleCnt="2">
        <dgm:presLayoutVars>
          <dgm:chMax val="0"/>
          <dgm:bulletEnabled val="1"/>
        </dgm:presLayoutVars>
      </dgm:prSet>
      <dgm:spPr/>
    </dgm:pt>
    <dgm:pt modelId="{9BA8CE02-9B8E-BF4C-9742-B6B3B0CADC5B}" type="pres">
      <dgm:prSet presAssocID="{28F9A22A-74A3-4A5C-A1A2-E013552F7EB3}" presName="spacer" presStyleCnt="0"/>
      <dgm:spPr/>
    </dgm:pt>
    <dgm:pt modelId="{DE121D37-AE11-1949-AFBC-7E2C15FA9480}" type="pres">
      <dgm:prSet presAssocID="{C138E2F6-437B-4CB4-B030-0D4E2865F253}" presName="parentText" presStyleLbl="node1" presStyleIdx="1" presStyleCnt="2">
        <dgm:presLayoutVars>
          <dgm:chMax val="0"/>
          <dgm:bulletEnabled val="1"/>
        </dgm:presLayoutVars>
      </dgm:prSet>
      <dgm:spPr/>
    </dgm:pt>
  </dgm:ptLst>
  <dgm:cxnLst>
    <dgm:cxn modelId="{4045AE25-EFB1-F641-A6E7-C4FE6DDEB7BD}" type="presOf" srcId="{44106434-DF05-4427-BC04-5D74B1301022}" destId="{1BAE5290-B654-8442-82F7-D17F1D7A0FAA}" srcOrd="0" destOrd="0" presId="urn:microsoft.com/office/officeart/2005/8/layout/vList2"/>
    <dgm:cxn modelId="{3F843EC2-8335-4A26-AAB5-37CE633864B6}" srcId="{78F0F41C-16D1-4A84-B1B1-E6A09F742E56}" destId="{C138E2F6-437B-4CB4-B030-0D4E2865F253}" srcOrd="1" destOrd="0" parTransId="{41458FB1-19F0-4E27-BEC8-25D25CDB181A}" sibTransId="{20AF5E26-0DFD-40FA-AFDD-4074590CBEAE}"/>
    <dgm:cxn modelId="{9A98BFC4-C303-B348-A4FE-78AE18CB6160}" type="presOf" srcId="{C138E2F6-437B-4CB4-B030-0D4E2865F253}" destId="{DE121D37-AE11-1949-AFBC-7E2C15FA9480}" srcOrd="0" destOrd="0" presId="urn:microsoft.com/office/officeart/2005/8/layout/vList2"/>
    <dgm:cxn modelId="{B35163D9-9E85-48BD-8962-2DC1DC945CBF}" srcId="{78F0F41C-16D1-4A84-B1B1-E6A09F742E56}" destId="{44106434-DF05-4427-BC04-5D74B1301022}" srcOrd="0" destOrd="0" parTransId="{F57D288C-9C31-4A28-8C65-A8558781E8E2}" sibTransId="{28F9A22A-74A3-4A5C-A1A2-E013552F7EB3}"/>
    <dgm:cxn modelId="{6410CBEA-1830-CB4C-B9EB-E65F12500733}" type="presOf" srcId="{78F0F41C-16D1-4A84-B1B1-E6A09F742E56}" destId="{A27F64F5-D95D-1F4B-8FEE-8F1E42D59B34}" srcOrd="0" destOrd="0" presId="urn:microsoft.com/office/officeart/2005/8/layout/vList2"/>
    <dgm:cxn modelId="{0E8F6633-D5C6-E844-92EA-33EA84D925B9}" type="presParOf" srcId="{A27F64F5-D95D-1F4B-8FEE-8F1E42D59B34}" destId="{1BAE5290-B654-8442-82F7-D17F1D7A0FAA}" srcOrd="0" destOrd="0" presId="urn:microsoft.com/office/officeart/2005/8/layout/vList2"/>
    <dgm:cxn modelId="{0FFB952D-A8F5-4549-85BC-1930B2FB15DC}" type="presParOf" srcId="{A27F64F5-D95D-1F4B-8FEE-8F1E42D59B34}" destId="{9BA8CE02-9B8E-BF4C-9742-B6B3B0CADC5B}" srcOrd="1" destOrd="0" presId="urn:microsoft.com/office/officeart/2005/8/layout/vList2"/>
    <dgm:cxn modelId="{2253FAD0-B4FA-A040-9872-9CEFB1E0753C}" type="presParOf" srcId="{A27F64F5-D95D-1F4B-8FEE-8F1E42D59B34}" destId="{DE121D37-AE11-1949-AFBC-7E2C15FA9480}"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25BEB-B8D4-1940-A29B-9BE6650FEBFA}">
      <dsp:nvSpPr>
        <dsp:cNvPr id="0" name=""/>
        <dsp:cNvSpPr/>
      </dsp:nvSpPr>
      <dsp:spPr>
        <a:xfrm>
          <a:off x="0" y="640"/>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262229-C604-2A46-AAF8-D03D0154B537}">
      <dsp:nvSpPr>
        <dsp:cNvPr id="0" name=""/>
        <dsp:cNvSpPr/>
      </dsp:nvSpPr>
      <dsp:spPr>
        <a:xfrm>
          <a:off x="0" y="640"/>
          <a:ext cx="6281873" cy="1049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Peer-To-Peer Accommodation Networks: Pushing the boundaries.</a:t>
          </a:r>
        </a:p>
      </dsp:txBody>
      <dsp:txXfrm>
        <a:off x="0" y="640"/>
        <a:ext cx="6281873" cy="1049468"/>
      </dsp:txXfrm>
    </dsp:sp>
    <dsp:sp modelId="{3F414EC2-5A4E-C44D-A750-C6F755A757C7}">
      <dsp:nvSpPr>
        <dsp:cNvPr id="0" name=""/>
        <dsp:cNvSpPr/>
      </dsp:nvSpPr>
      <dsp:spPr>
        <a:xfrm>
          <a:off x="0" y="1050108"/>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BF5F90-BCDD-094F-B1F4-AD0F9430A60B}">
      <dsp:nvSpPr>
        <dsp:cNvPr id="0" name=""/>
        <dsp:cNvSpPr/>
      </dsp:nvSpPr>
      <dsp:spPr>
        <a:xfrm>
          <a:off x="0" y="1050108"/>
          <a:ext cx="6281873" cy="1049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Chapters include:</a:t>
          </a:r>
        </a:p>
      </dsp:txBody>
      <dsp:txXfrm>
        <a:off x="0" y="1050108"/>
        <a:ext cx="6281873" cy="1049468"/>
      </dsp:txXfrm>
    </dsp:sp>
    <dsp:sp modelId="{EDC6C975-FD4D-3D4C-8621-875DF347CD80}">
      <dsp:nvSpPr>
        <dsp:cNvPr id="0" name=""/>
        <dsp:cNvSpPr/>
      </dsp:nvSpPr>
      <dsp:spPr>
        <a:xfrm>
          <a:off x="0" y="2099576"/>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61481A-117A-EC49-82C9-F8B9C362F7D1}">
      <dsp:nvSpPr>
        <dsp:cNvPr id="0" name=""/>
        <dsp:cNvSpPr/>
      </dsp:nvSpPr>
      <dsp:spPr>
        <a:xfrm>
          <a:off x="0" y="2099576"/>
          <a:ext cx="6281873" cy="1049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Chapter 3: Airbnb Business Model</a:t>
          </a:r>
        </a:p>
      </dsp:txBody>
      <dsp:txXfrm>
        <a:off x="0" y="2099576"/>
        <a:ext cx="6281873" cy="1049468"/>
      </dsp:txXfrm>
    </dsp:sp>
    <dsp:sp modelId="{371CB6B8-9036-564D-800D-828238D5EB50}">
      <dsp:nvSpPr>
        <dsp:cNvPr id="0" name=""/>
        <dsp:cNvSpPr/>
      </dsp:nvSpPr>
      <dsp:spPr>
        <a:xfrm>
          <a:off x="0" y="3149045"/>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830C64-BFEE-6145-91E5-F484C12A8A3E}">
      <dsp:nvSpPr>
        <dsp:cNvPr id="0" name=""/>
        <dsp:cNvSpPr/>
      </dsp:nvSpPr>
      <dsp:spPr>
        <a:xfrm>
          <a:off x="0" y="3149045"/>
          <a:ext cx="6281873" cy="1049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Chapter 11: Regulatory Reactions Around The World</a:t>
          </a:r>
        </a:p>
      </dsp:txBody>
      <dsp:txXfrm>
        <a:off x="0" y="3149045"/>
        <a:ext cx="6281873" cy="1049468"/>
      </dsp:txXfrm>
    </dsp:sp>
    <dsp:sp modelId="{405BA00D-71A0-8D49-BC4A-457B2BB500E0}">
      <dsp:nvSpPr>
        <dsp:cNvPr id="0" name=""/>
        <dsp:cNvSpPr/>
      </dsp:nvSpPr>
      <dsp:spPr>
        <a:xfrm>
          <a:off x="0" y="4198513"/>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5C1B41-9A70-754B-8F48-8E55D04DA946}">
      <dsp:nvSpPr>
        <dsp:cNvPr id="0" name=""/>
        <dsp:cNvSpPr/>
      </dsp:nvSpPr>
      <dsp:spPr>
        <a:xfrm>
          <a:off x="0" y="4198513"/>
          <a:ext cx="6281873" cy="1049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Chapter 19: Do Hosts Discriminate?</a:t>
          </a:r>
        </a:p>
      </dsp:txBody>
      <dsp:txXfrm>
        <a:off x="0" y="4198513"/>
        <a:ext cx="6281873" cy="10494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67528-834A-614E-BE37-EB30F92192DF}">
      <dsp:nvSpPr>
        <dsp:cNvPr id="0" name=""/>
        <dsp:cNvSpPr/>
      </dsp:nvSpPr>
      <dsp:spPr>
        <a:xfrm>
          <a:off x="0" y="2562"/>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1D013B-9B43-5C49-B3D5-54BFFB1E2C05}">
      <dsp:nvSpPr>
        <dsp:cNvPr id="0" name=""/>
        <dsp:cNvSpPr/>
      </dsp:nvSpPr>
      <dsp:spPr>
        <a:xfrm>
          <a:off x="0" y="2562"/>
          <a:ext cx="6281873" cy="174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Airbnb is not a single service. </a:t>
          </a:r>
        </a:p>
      </dsp:txBody>
      <dsp:txXfrm>
        <a:off x="0" y="2562"/>
        <a:ext cx="6281873" cy="1747832"/>
      </dsp:txXfrm>
    </dsp:sp>
    <dsp:sp modelId="{CA8AD2F3-EF46-6842-BA43-793D03054B7F}">
      <dsp:nvSpPr>
        <dsp:cNvPr id="0" name=""/>
        <dsp:cNvSpPr/>
      </dsp:nvSpPr>
      <dsp:spPr>
        <a:xfrm>
          <a:off x="0" y="1750394"/>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48FBE7-61C8-C344-9676-1DC8751F9EE3}">
      <dsp:nvSpPr>
        <dsp:cNvPr id="0" name=""/>
        <dsp:cNvSpPr/>
      </dsp:nvSpPr>
      <dsp:spPr>
        <a:xfrm>
          <a:off x="0" y="1750394"/>
          <a:ext cx="6281873" cy="174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dirty="0"/>
            <a:t>Multisided business Platform</a:t>
          </a:r>
        </a:p>
      </dsp:txBody>
      <dsp:txXfrm>
        <a:off x="0" y="1750394"/>
        <a:ext cx="6281873" cy="1747832"/>
      </dsp:txXfrm>
    </dsp:sp>
    <dsp:sp modelId="{D4A192A7-26B7-7742-983B-ECCE4AA4A67E}">
      <dsp:nvSpPr>
        <dsp:cNvPr id="0" name=""/>
        <dsp:cNvSpPr/>
      </dsp:nvSpPr>
      <dsp:spPr>
        <a:xfrm>
          <a:off x="0" y="3498227"/>
          <a:ext cx="6281873"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C999A-594F-9244-AB40-0DBE1DEFE480}">
      <dsp:nvSpPr>
        <dsp:cNvPr id="0" name=""/>
        <dsp:cNvSpPr/>
      </dsp:nvSpPr>
      <dsp:spPr>
        <a:xfrm>
          <a:off x="0" y="3498227"/>
          <a:ext cx="6281873" cy="17478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US" sz="5000" kern="1200"/>
            <a:t>Sharing Economy</a:t>
          </a:r>
        </a:p>
      </dsp:txBody>
      <dsp:txXfrm>
        <a:off x="0" y="3498227"/>
        <a:ext cx="6281873" cy="17478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EE41C-DF62-B944-B9E4-6E7DBA5DA422}">
      <dsp:nvSpPr>
        <dsp:cNvPr id="0" name=""/>
        <dsp:cNvSpPr/>
      </dsp:nvSpPr>
      <dsp:spPr>
        <a:xfrm>
          <a:off x="0" y="73548"/>
          <a:ext cx="5821767" cy="25272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Disability, Race, Colour, Ethnicity, National Origin, Religion, Sexual Orientation, Gender Identity, or Marital Status</a:t>
          </a:r>
          <a:endParaRPr lang="en-US" sz="3000" kern="1200"/>
        </a:p>
      </dsp:txBody>
      <dsp:txXfrm>
        <a:off x="123368" y="196916"/>
        <a:ext cx="5575031" cy="2280464"/>
      </dsp:txXfrm>
    </dsp:sp>
    <dsp:sp modelId="{8E80779B-00EA-824E-8D51-4BA97D51F17B}">
      <dsp:nvSpPr>
        <dsp:cNvPr id="0" name=""/>
        <dsp:cNvSpPr/>
      </dsp:nvSpPr>
      <dsp:spPr>
        <a:xfrm>
          <a:off x="0" y="2687149"/>
          <a:ext cx="5821767" cy="2527200"/>
        </a:xfrm>
        <a:prstGeom prst="roundRect">
          <a:avLst/>
        </a:prstGeom>
        <a:solidFill>
          <a:schemeClr val="accent2">
            <a:hueOff val="1708579"/>
            <a:satOff val="-14228"/>
            <a:lumOff val="1804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Racial Discrimination  and the National Association for the Advancement of Colored People. </a:t>
          </a:r>
        </a:p>
      </dsp:txBody>
      <dsp:txXfrm>
        <a:off x="123368" y="2810517"/>
        <a:ext cx="5575031" cy="22804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AE5290-B654-8442-82F7-D17F1D7A0FAA}">
      <dsp:nvSpPr>
        <dsp:cNvPr id="0" name=""/>
        <dsp:cNvSpPr/>
      </dsp:nvSpPr>
      <dsp:spPr>
        <a:xfrm>
          <a:off x="0" y="687274"/>
          <a:ext cx="5638800" cy="15210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Inclusion</a:t>
          </a:r>
        </a:p>
      </dsp:txBody>
      <dsp:txXfrm>
        <a:off x="74249" y="761523"/>
        <a:ext cx="5490302" cy="1372502"/>
      </dsp:txXfrm>
    </dsp:sp>
    <dsp:sp modelId="{DE121D37-AE11-1949-AFBC-7E2C15FA9480}">
      <dsp:nvSpPr>
        <dsp:cNvPr id="0" name=""/>
        <dsp:cNvSpPr/>
      </dsp:nvSpPr>
      <dsp:spPr>
        <a:xfrm>
          <a:off x="0" y="2395475"/>
          <a:ext cx="5638800" cy="1521000"/>
        </a:xfrm>
        <a:prstGeom prst="roundRect">
          <a:avLst/>
        </a:prstGeom>
        <a:solidFill>
          <a:schemeClr val="accent2">
            <a:hueOff val="1708579"/>
            <a:satOff val="-14228"/>
            <a:lumOff val="1804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l" defTabSz="2889250">
            <a:lnSpc>
              <a:spcPct val="90000"/>
            </a:lnSpc>
            <a:spcBef>
              <a:spcPct val="0"/>
            </a:spcBef>
            <a:spcAft>
              <a:spcPct val="35000"/>
            </a:spcAft>
            <a:buNone/>
          </a:pPr>
          <a:r>
            <a:rPr lang="en-US" sz="6500" kern="1200"/>
            <a:t>Respect</a:t>
          </a:r>
        </a:p>
      </dsp:txBody>
      <dsp:txXfrm>
        <a:off x="74249" y="2469724"/>
        <a:ext cx="5490302" cy="13725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140D21-A988-6E47-8EED-BEFF53D7202A}" type="datetimeFigureOut">
              <a:rPr lang="en-US" smtClean="0"/>
              <a:t>5/24/22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A8A9F5-6648-8F41-8D36-3A0B06D6710E}" type="slidenum">
              <a:rPr lang="en-US" smtClean="0"/>
              <a:t>‹#›</a:t>
            </a:fld>
            <a:endParaRPr lang="en-US"/>
          </a:p>
        </p:txBody>
      </p:sp>
    </p:spTree>
    <p:extLst>
      <p:ext uri="{BB962C8B-B14F-4D97-AF65-F5344CB8AC3E}">
        <p14:creationId xmlns:p14="http://schemas.microsoft.com/office/powerpoint/2010/main" val="414477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Digitial</a:t>
            </a:r>
            <a:r>
              <a:rPr lang="en-US" dirty="0"/>
              <a:t> Business: BMSP6002</a:t>
            </a:r>
          </a:p>
          <a:p>
            <a:endParaRPr lang="en-US" dirty="0"/>
          </a:p>
          <a:p>
            <a:r>
              <a:rPr lang="en-US" dirty="0"/>
              <a:t>By Samuel James Rossiter </a:t>
            </a:r>
          </a:p>
          <a:p>
            <a:br>
              <a:rPr lang="en-US" dirty="0"/>
            </a:br>
            <a:r>
              <a:rPr lang="en-US" dirty="0"/>
              <a:t>Lecturer – Roisin Mullins</a:t>
            </a:r>
          </a:p>
        </p:txBody>
      </p:sp>
      <p:sp>
        <p:nvSpPr>
          <p:cNvPr id="4" name="Slide Number Placeholder 3"/>
          <p:cNvSpPr>
            <a:spLocks noGrp="1"/>
          </p:cNvSpPr>
          <p:nvPr>
            <p:ph type="sldNum" sz="quarter" idx="5"/>
          </p:nvPr>
        </p:nvSpPr>
        <p:spPr/>
        <p:txBody>
          <a:bodyPr/>
          <a:lstStyle/>
          <a:p>
            <a:fld id="{E3A8A9F5-6648-8F41-8D36-3A0B06D6710E}" type="slidenum">
              <a:rPr lang="en-US" smtClean="0"/>
              <a:t>1</a:t>
            </a:fld>
            <a:endParaRPr lang="en-US"/>
          </a:p>
        </p:txBody>
      </p:sp>
    </p:spTree>
    <p:extLst>
      <p:ext uri="{BB962C8B-B14F-4D97-AF65-F5344CB8AC3E}">
        <p14:creationId xmlns:p14="http://schemas.microsoft.com/office/powerpoint/2010/main" val="1281730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presentation aims to create a 15-minute presentation to critique the peer-to-peer Airbnb business model based on three chapters from the book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 (2017) Peer-To-Peer Accommodation Networks: Pushing the boundaries. Goodfellow Publishers Limited.’ The chosen chapters from this book are chapters 3, 11 and 19, which will critique the Airbnb business model, regulatory reaction around the world and do hosts discriminate. </a:t>
            </a:r>
          </a:p>
          <a:p>
            <a:r>
              <a:rPr lang="en-GB" sz="1200" kern="1200" dirty="0">
                <a:solidFill>
                  <a:schemeClr val="tx1"/>
                </a:solidFill>
                <a:effectLst/>
                <a:latin typeface="+mn-lt"/>
                <a:ea typeface="+mn-ea"/>
                <a:cs typeface="+mn-cs"/>
              </a:rPr>
              <a:t>Key points will be taken from the above chapters and compared with other sources to determine their relevance to digital business in 2021 whilst also taking the impacts of Covid’s 19 on their operations.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2</a:t>
            </a:fld>
            <a:endParaRPr lang="en-US"/>
          </a:p>
        </p:txBody>
      </p:sp>
    </p:spTree>
    <p:extLst>
      <p:ext uri="{BB962C8B-B14F-4D97-AF65-F5344CB8AC3E}">
        <p14:creationId xmlns:p14="http://schemas.microsoft.com/office/powerpoint/2010/main" val="15530472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What is a business model?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definition of a business model varies from how a business wishes to operate. It includes how businesses can be creative and show initiative, for example one business model could be where a business decides to operate entirely online using the internet as therefore the growth of businesses is linked directly to increased usage of the internet (</a:t>
            </a:r>
            <a:r>
              <a:rPr lang="en-GB" sz="1200" kern="1200" dirty="0" err="1">
                <a:solidFill>
                  <a:schemeClr val="tx1"/>
                </a:solidFill>
                <a:effectLst/>
                <a:latin typeface="+mn-lt"/>
                <a:ea typeface="+mn-ea"/>
                <a:cs typeface="+mn-cs"/>
              </a:rPr>
              <a:t>Munna</a:t>
            </a:r>
            <a:r>
              <a:rPr lang="en-GB" sz="1200" kern="1200" dirty="0">
                <a:solidFill>
                  <a:schemeClr val="tx1"/>
                </a:solidFill>
                <a:effectLst/>
                <a:latin typeface="+mn-lt"/>
                <a:ea typeface="+mn-ea"/>
                <a:cs typeface="+mn-cs"/>
              </a:rPr>
              <a:t>, 2021).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Airbnb and other peer to peer accommodations operates a business model known as the multi sided platform business model (Rumble, 2015). The multi sided platform model in relation to Airbnb means that buyers will interact with third parties IE sellers and more. Using this model, the buyer will go online, research comparisons of Airbnb services and then pick out and purchase the one that suites their needs. </a:t>
            </a:r>
          </a:p>
          <a:p>
            <a:r>
              <a:rPr lang="en-GB" sz="1200" kern="1200" dirty="0">
                <a:solidFill>
                  <a:schemeClr val="tx1"/>
                </a:solidFill>
                <a:effectLst/>
                <a:latin typeface="+mn-lt"/>
                <a:ea typeface="+mn-ea"/>
                <a:cs typeface="+mn-cs"/>
              </a:rPr>
              <a:t> </a:t>
            </a:r>
          </a:p>
          <a:p>
            <a:endParaRPr lang="en-US" dirty="0"/>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3</a:t>
            </a:fld>
            <a:endParaRPr lang="en-US"/>
          </a:p>
        </p:txBody>
      </p:sp>
    </p:spTree>
    <p:extLst>
      <p:ext uri="{BB962C8B-B14F-4D97-AF65-F5344CB8AC3E}">
        <p14:creationId xmlns:p14="http://schemas.microsoft.com/office/powerpoint/2010/main" val="4345317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mn-lt"/>
                <a:ea typeface="+mn-ea"/>
                <a:cs typeface="+mn-cs"/>
              </a:rPr>
              <a:t> Why and How is Airbnb different   </a:t>
            </a:r>
          </a:p>
          <a:p>
            <a:pPr lvl="0"/>
            <a:r>
              <a:rPr lang="en-GB" sz="1200" kern="1200" dirty="0">
                <a:solidFill>
                  <a:schemeClr val="tx1"/>
                </a:solidFill>
                <a:effectLst/>
                <a:latin typeface="+mn-lt"/>
                <a:ea typeface="+mn-ea"/>
                <a:cs typeface="+mn-cs"/>
              </a:rPr>
              <a:t>Airbnb is not a single service that a broadband provider would provide; Airbnb has a multi-sided business model, including renting accommodation from someone, house exchange, bartering, etc. To relate to Airbnb, all transactions and communication operate peer to peer.</a:t>
            </a:r>
          </a:p>
          <a:p>
            <a:r>
              <a:rPr lang="en-GB" sz="1200" kern="1200" dirty="0">
                <a:solidFill>
                  <a:schemeClr val="tx1"/>
                </a:solidFill>
                <a:effectLst/>
                <a:latin typeface="+mn-lt"/>
                <a:ea typeface="+mn-ea"/>
                <a:cs typeface="+mn-cs"/>
              </a:rPr>
              <a:t>Airbnb is also different because it contributes as part of a sharing economy, which means that people make money from sharing their assets with other people, such as their living space. This does raise the question of security; however, since Airbnb is a sharing platform, its website has a “verified ID program that requires hosts and visitors to provide detailed information about their background before using the platform” (</a:t>
            </a:r>
            <a:r>
              <a:rPr lang="en-GB" sz="1200" kern="1200" dirty="0" err="1">
                <a:solidFill>
                  <a:schemeClr val="tx1"/>
                </a:solidFill>
                <a:effectLst/>
                <a:latin typeface="+mn-lt"/>
                <a:ea typeface="+mn-ea"/>
                <a:cs typeface="+mn-cs"/>
              </a:rPr>
              <a:t>Martucci</a:t>
            </a:r>
            <a:r>
              <a:rPr lang="en-GB" sz="1200" kern="1200" dirty="0">
                <a:solidFill>
                  <a:schemeClr val="tx1"/>
                </a:solidFill>
                <a:effectLst/>
                <a:latin typeface="+mn-lt"/>
                <a:ea typeface="+mn-ea"/>
                <a:cs typeface="+mn-cs"/>
              </a:rPr>
              <a:t>, 2022). </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4</a:t>
            </a:fld>
            <a:endParaRPr lang="en-US"/>
          </a:p>
        </p:txBody>
      </p:sp>
    </p:spTree>
    <p:extLst>
      <p:ext uri="{BB962C8B-B14F-4D97-AF65-F5344CB8AC3E}">
        <p14:creationId xmlns:p14="http://schemas.microsoft.com/office/powerpoint/2010/main" val="38394955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 proposition:</a:t>
            </a:r>
          </a:p>
          <a:p>
            <a:r>
              <a:rPr lang="en-GB" sz="1200" kern="1200" dirty="0">
                <a:solidFill>
                  <a:schemeClr val="tx1"/>
                </a:solidFill>
                <a:effectLst/>
                <a:latin typeface="+mn-lt"/>
                <a:ea typeface="+mn-ea"/>
                <a:cs typeface="+mn-cs"/>
              </a:rPr>
              <a:t>Sara </a:t>
            </a:r>
            <a:r>
              <a:rPr lang="en-GB" sz="1200" kern="1200" dirty="0" err="1">
                <a:solidFill>
                  <a:schemeClr val="tx1"/>
                </a:solidFill>
                <a:effectLst/>
                <a:latin typeface="+mn-lt"/>
                <a:ea typeface="+mn-ea"/>
                <a:cs typeface="+mn-cs"/>
              </a:rPr>
              <a:t>Dolnicar’s</a:t>
            </a:r>
            <a:r>
              <a:rPr lang="en-GB" sz="1200" kern="1200" dirty="0">
                <a:solidFill>
                  <a:schemeClr val="tx1"/>
                </a:solidFill>
                <a:effectLst/>
                <a:latin typeface="+mn-lt"/>
                <a:ea typeface="+mn-ea"/>
                <a:cs typeface="+mn-cs"/>
              </a:rPr>
              <a:t> value proposition definition is what a business model can offer two groups, including its hosts and guests. Examples include: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Host: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Airbnb has a value proposition of helping the host identify suitable guests to stay at the host’s property; this is done through the creation of a sizeable extensive peer to peer marketplace platform which shows off suitable guests around the world, and by doing through, Airbnb itself shows the guests and hosts alike are authentic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31,32).</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Guests: </a:t>
            </a:r>
          </a:p>
          <a:p>
            <a:r>
              <a:rPr lang="en-GB" sz="1200" kern="1200" dirty="0">
                <a:solidFill>
                  <a:schemeClr val="tx1"/>
                </a:solidFill>
                <a:effectLst/>
                <a:latin typeface="+mn-lt"/>
                <a:ea typeface="+mn-ea"/>
                <a:cs typeface="+mn-cs"/>
              </a:rPr>
              <a:t>Airbnb gives guests a platform to compare different accommodations and choose the best place for them by looking at photos, reviews, etc. This offers a value proposition of giving guests the experience and freedom to look for an accommodation which suits their needs across the world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pp. 31, 32).</a:t>
            </a:r>
          </a:p>
          <a:p>
            <a:r>
              <a:rPr lang="en-GB" sz="1200" kern="1200" dirty="0">
                <a:solidFill>
                  <a:schemeClr val="tx1"/>
                </a:solidFill>
                <a:effectLst/>
                <a:latin typeface="+mn-lt"/>
                <a:ea typeface="+mn-ea"/>
                <a:cs typeface="+mn-cs"/>
              </a:rPr>
              <a:t>Success measurement: </a:t>
            </a:r>
          </a:p>
          <a:p>
            <a:r>
              <a:rPr lang="en-GB" sz="1200" kern="1200" dirty="0">
                <a:solidFill>
                  <a:schemeClr val="tx1"/>
                </a:solidFill>
                <a:effectLst/>
                <a:latin typeface="+mn-lt"/>
                <a:ea typeface="+mn-ea"/>
                <a:cs typeface="+mn-cs"/>
              </a:rPr>
              <a:t>Airbnb has previously been indicated to have a valuation of $20 Billion with over 2 million rooms by 2016, making it twice the size of the largest hotel company. Airbnb has exceeded the room count of any global hotel brand, but they do not own any hotel real estate or any assets that come with a hotel, such as a guest bed.  </a:t>
            </a:r>
          </a:p>
          <a:p>
            <a:r>
              <a:rPr lang="en-GB" sz="1200" kern="1200" dirty="0">
                <a:solidFill>
                  <a:schemeClr val="tx1"/>
                </a:solidFill>
                <a:effectLst/>
                <a:latin typeface="+mn-lt"/>
                <a:ea typeface="+mn-ea"/>
                <a:cs typeface="+mn-cs"/>
              </a:rPr>
              <a:t>Many value propositions come with setting up your own Airbnb business model, including creating personal friendships between tourists and hosts, assisting hosts with rent or mortgage payments, the rent or mortgage payments and increasing travel for budget travellers (Lehr, 2015).</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5</a:t>
            </a:fld>
            <a:endParaRPr lang="en-US"/>
          </a:p>
        </p:txBody>
      </p:sp>
    </p:spTree>
    <p:extLst>
      <p:ext uri="{BB962C8B-B14F-4D97-AF65-F5344CB8AC3E}">
        <p14:creationId xmlns:p14="http://schemas.microsoft.com/office/powerpoint/2010/main" val="2546115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Value Creation </a:t>
            </a:r>
          </a:p>
          <a:p>
            <a:r>
              <a:rPr lang="en-GB" sz="1200" kern="1200" dirty="0">
                <a:solidFill>
                  <a:schemeClr val="tx1"/>
                </a:solidFill>
                <a:effectLst/>
                <a:latin typeface="+mn-lt"/>
                <a:ea typeface="+mn-ea"/>
                <a:cs typeface="+mn-cs"/>
              </a:rPr>
              <a:t>The Airbnb sharing economy system is an evolving business model that enables collaborative consumption of services among individuals, underlining value co-creation., Airbnb involves a process of value co-creation through a “reciprocal and mutually beneficial relationship” between the guest and the host. The Airbnb value co-</a:t>
            </a:r>
            <a:r>
              <a:rPr lang="en-GB" sz="1200" kern="1200" dirty="0" err="1">
                <a:solidFill>
                  <a:schemeClr val="tx1"/>
                </a:solidFill>
                <a:effectLst/>
                <a:latin typeface="+mn-lt"/>
                <a:ea typeface="+mn-ea"/>
                <a:cs typeface="+mn-cs"/>
              </a:rPr>
              <a:t>creati</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 process involves encounters between the guest, the accommodation host, and the Airbnb platform (</a:t>
            </a:r>
            <a:r>
              <a:rPr lang="en-GB" sz="1200" kern="1200" dirty="0" err="1">
                <a:solidFill>
                  <a:schemeClr val="tx1"/>
                </a:solidFill>
                <a:effectLst/>
                <a:latin typeface="+mn-lt"/>
                <a:ea typeface="+mn-ea"/>
                <a:cs typeface="+mn-cs"/>
              </a:rPr>
              <a:t>Yangyang</a:t>
            </a:r>
            <a:r>
              <a:rPr lang="en-GB" sz="1200" kern="1200" dirty="0">
                <a:solidFill>
                  <a:schemeClr val="tx1"/>
                </a:solidFill>
                <a:effectLst/>
                <a:latin typeface="+mn-lt"/>
                <a:ea typeface="+mn-ea"/>
                <a:cs typeface="+mn-cs"/>
              </a:rPr>
              <a:t> Jiang, 2019).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Airbnb set up its web page on its website to ensure and advise the Airbnb community on how to follow safe practices regarding Covid 19. This included wearing masks, social distancing and enhanced cleaning. The webpage also provides the latest global travel restrictions, a facts page for travellers and a page for reservations that have been affected by covid 19 (Airbnb, 2022). As stated in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32), Airbnb is making the most of the value of the communication and transfer model, highlighting the business model of communicating between the peer to peers and through different digital means such as websites, emails and mobile applications. </a:t>
            </a:r>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6</a:t>
            </a:fld>
            <a:endParaRPr lang="en-US"/>
          </a:p>
        </p:txBody>
      </p:sp>
    </p:spTree>
    <p:extLst>
      <p:ext uri="{BB962C8B-B14F-4D97-AF65-F5344CB8AC3E}">
        <p14:creationId xmlns:p14="http://schemas.microsoft.com/office/powerpoint/2010/main" val="39250923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Potential problems with the business model</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a result of the peer to peer exchange model of Airbnb, countries across the world have reacted with a regulatory response in an attempt to provide a level playing field between the hospitality industry, housing industry and more so the Airbnb business model does not affect the economy drastically. This slide will compare regulatory responses between Berlin and New York regarding Airbnb: </a:t>
            </a:r>
          </a:p>
          <a:p>
            <a:r>
              <a:rPr lang="en-GB" sz="1200" kern="1200" dirty="0">
                <a:solidFill>
                  <a:schemeClr val="tx1"/>
                </a:solidFill>
                <a:effectLst/>
                <a:latin typeface="+mn-lt"/>
                <a:ea typeface="+mn-ea"/>
                <a:cs typeface="+mn-cs"/>
              </a:rPr>
              <a:t> </a:t>
            </a:r>
          </a:p>
          <a:p>
            <a:r>
              <a:rPr lang="en-GB" sz="1200" u="sng" kern="1200" dirty="0">
                <a:solidFill>
                  <a:schemeClr val="tx1"/>
                </a:solidFill>
                <a:effectLst/>
                <a:latin typeface="+mn-lt"/>
                <a:ea typeface="+mn-ea"/>
                <a:cs typeface="+mn-cs"/>
              </a:rPr>
              <a:t>Comparisons worldwide (slide 6)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Comparison with Berlin     </a:t>
            </a:r>
          </a:p>
          <a:p>
            <a:r>
              <a:rPr lang="en-GB" sz="1200" kern="1200" dirty="0">
                <a:solidFill>
                  <a:schemeClr val="tx1"/>
                </a:solidFill>
                <a:effectLst/>
                <a:latin typeface="+mn-lt"/>
                <a:ea typeface="+mn-ea"/>
                <a:cs typeface="+mn-cs"/>
              </a:rPr>
              <a:t>Zweckentfremdungsverbot, which translates to “Prohibition of misuse”, means that it is classed as misappropriation to use properties as holiday apartments or tourist accommodations.  To do this legally, you have to get a permit, but the chances of property owners getting this permit are meagre, and you are legally allowed to rent out a room to someone if you are at the property and you are renting out less than 50% of your floorplan </a:t>
            </a:r>
            <a:r>
              <a:rPr lang="en-GB" sz="1200" u="none" strike="noStrike" kern="1200" dirty="0">
                <a:solidFill>
                  <a:schemeClr val="tx1"/>
                </a:solidFill>
                <a:effectLst/>
                <a:latin typeface="+mn-lt"/>
                <a:ea typeface="+mn-ea"/>
                <a:cs typeface="+mn-cs"/>
              </a:rPr>
              <a:t>(</a:t>
            </a:r>
            <a:r>
              <a:rPr lang="en-GB" sz="1200" u="none" strike="noStrike" kern="1200" dirty="0" err="1">
                <a:solidFill>
                  <a:schemeClr val="tx1"/>
                </a:solidFill>
                <a:effectLst/>
                <a:latin typeface="+mn-lt"/>
                <a:ea typeface="+mn-ea"/>
                <a:cs typeface="+mn-cs"/>
              </a:rPr>
              <a:t>hev</a:t>
            </a:r>
            <a:r>
              <a:rPr lang="en-GB" sz="1200" u="none" strike="noStrike" kern="1200" dirty="0">
                <a:solidFill>
                  <a:schemeClr val="tx1"/>
                </a:solidFill>
                <a:effectLst/>
                <a:latin typeface="+mn-lt"/>
                <a:ea typeface="+mn-ea"/>
                <a:cs typeface="+mn-cs"/>
              </a:rPr>
              <a:t>-berlin, 2014)</a:t>
            </a:r>
            <a:r>
              <a:rPr lang="en-GB" sz="1200" u="sng"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New York </a:t>
            </a:r>
          </a:p>
          <a:p>
            <a:r>
              <a:rPr lang="en-GB" sz="1200" kern="1200" dirty="0">
                <a:solidFill>
                  <a:schemeClr val="tx1"/>
                </a:solidFill>
                <a:effectLst/>
                <a:latin typeface="+mn-lt"/>
                <a:ea typeface="+mn-ea"/>
                <a:cs typeface="+mn-cs"/>
              </a:rPr>
              <a:t>In 2016 New York state senate passed a bill which made renting your whole property for under 30 days in New York illegal with fines of up to $7,500. This had a significant major impact on the peer-to-peer accommodation community, with Airbnb listings dropping from 20,000 to only 300. This perhaps reflects that in contrast to Berlin, which bans holiday lettings, the New York senate attempts to restrict it since they see it as a threat to the hospitality sector but don’t take drastic steps to prevent it as Berlin does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122).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7</a:t>
            </a:fld>
            <a:endParaRPr lang="en-US"/>
          </a:p>
        </p:txBody>
      </p:sp>
    </p:spTree>
    <p:extLst>
      <p:ext uri="{BB962C8B-B14F-4D97-AF65-F5344CB8AC3E}">
        <p14:creationId xmlns:p14="http://schemas.microsoft.com/office/powerpoint/2010/main" val="13878938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Wales and second home (slide 7)</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Although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does not mention second homes, it is an important issue facing Airbnb which may be overlooked in this book. Due to a housing crisis impacting Wales, the Welsh Government has decided to trial a pilot scheme where planning applications will have to be made for short-term holiday accommodation. This will identify if a buyer of a second home buyer intends to use it as a second home or a holiday let. </a:t>
            </a:r>
          </a:p>
          <a:p>
            <a:r>
              <a:rPr lang="en-GB" sz="1200" kern="1200" dirty="0">
                <a:solidFill>
                  <a:schemeClr val="tx1"/>
                </a:solidFill>
                <a:effectLst/>
                <a:latin typeface="+mn-lt"/>
                <a:ea typeface="+mn-ea"/>
                <a:cs typeface="+mn-cs"/>
              </a:rPr>
              <a:t>British politicians describe the rise of Airbnb as the “Lakeland Clearances”, which is a reference to the ‘Highland Clearances in the 18th and 19th centuries, where the UK government evicted a significant number of tenants in the Scottish Highlands and Islands” (</a:t>
            </a:r>
            <a:r>
              <a:rPr lang="en-GB" sz="1200" kern="1200" dirty="0" err="1">
                <a:solidFill>
                  <a:schemeClr val="tx1"/>
                </a:solidFill>
                <a:effectLst/>
                <a:latin typeface="+mn-lt"/>
                <a:ea typeface="+mn-ea"/>
                <a:cs typeface="+mn-cs"/>
              </a:rPr>
              <a:t>Mumby</a:t>
            </a:r>
            <a:r>
              <a:rPr lang="en-GB" sz="1200" kern="1200" dirty="0">
                <a:solidFill>
                  <a:schemeClr val="tx1"/>
                </a:solidFill>
                <a:effectLst/>
                <a:latin typeface="+mn-lt"/>
                <a:ea typeface="+mn-ea"/>
                <a:cs typeface="+mn-cs"/>
              </a:rPr>
              <a:t>, 2022). This shows that people are against the rise of Airbnb because it drives people out of their local towns and people fear this will impact the Welsh language.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8</a:t>
            </a:fld>
            <a:endParaRPr lang="en-US"/>
          </a:p>
        </p:txBody>
      </p:sp>
    </p:spTree>
    <p:extLst>
      <p:ext uri="{BB962C8B-B14F-4D97-AF65-F5344CB8AC3E}">
        <p14:creationId xmlns:p14="http://schemas.microsoft.com/office/powerpoint/2010/main" val="41304500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122) states that Airbnb does not have the same safety regulations as commercial tourism providers. Therefore, the safety risks are deemed high for Airbnb guests and hosts. </a:t>
            </a:r>
          </a:p>
          <a:p>
            <a:r>
              <a:rPr lang="en-GB" sz="1200" kern="1200" dirty="0">
                <a:solidFill>
                  <a:schemeClr val="tx1"/>
                </a:solidFill>
                <a:effectLst/>
                <a:latin typeface="+mn-lt"/>
                <a:ea typeface="+mn-ea"/>
                <a:cs typeface="+mn-cs"/>
              </a:rPr>
              <a:t>Airbnb doesn’t typically edit and censor reviews. However, Airbnb does reserve the right to remove reviews “that are personal insults, contain profanity, discrimination, and generally inappropriate and against their review guidelines”. Airbnb encourages typically positive and constructive reviews to have a community spirit within the Airbnb network. However, it must be considered that are there enough safety protocols in place to prevent someone dangerous from entering the network who may pose a risk to unsafe tourist attractions </a:t>
            </a:r>
            <a:r>
              <a:rPr lang="en-GB" sz="1200" u="none" strike="noStrike" kern="1200" dirty="0">
                <a:solidFill>
                  <a:schemeClr val="tx1"/>
                </a:solidFill>
                <a:effectLst/>
                <a:latin typeface="+mn-lt"/>
                <a:ea typeface="+mn-ea"/>
                <a:cs typeface="+mn-cs"/>
              </a:rPr>
              <a:t>(</a:t>
            </a:r>
            <a:r>
              <a:rPr lang="en-GB" sz="1200" u="none" strike="noStrike" kern="1200" dirty="0" err="1">
                <a:solidFill>
                  <a:schemeClr val="tx1"/>
                </a:solidFill>
                <a:effectLst/>
                <a:latin typeface="+mn-lt"/>
                <a:ea typeface="+mn-ea"/>
                <a:cs typeface="+mn-cs"/>
              </a:rPr>
              <a:t>Hananto</a:t>
            </a:r>
            <a:r>
              <a:rPr lang="en-GB" sz="1200" u="none" strike="noStrike" kern="1200" dirty="0">
                <a:solidFill>
                  <a:schemeClr val="tx1"/>
                </a:solidFill>
                <a:effectLst/>
                <a:latin typeface="+mn-lt"/>
                <a:ea typeface="+mn-ea"/>
                <a:cs typeface="+mn-cs"/>
              </a:rPr>
              <a:t>, 2020)</a:t>
            </a:r>
            <a:r>
              <a:rPr lang="en-GB" sz="1200" u="sng"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 mitigation of this, the Airbnb website has a ‘safety tips’ page which provides valuable information about safety steps that can be taken, such as ‘read the ratings and reviews. However, does that raise the question that Airbnb even take steps against unsafe tourist accommodation because risks could be posed to guests in extreme circumstances?  (Airbnb, 2022). </a:t>
            </a:r>
          </a:p>
          <a:p>
            <a:r>
              <a:rPr lang="en-GB" sz="1200" kern="1200" dirty="0">
                <a:solidFill>
                  <a:schemeClr val="tx1"/>
                </a:solidFill>
                <a:effectLst/>
                <a:latin typeface="+mn-lt"/>
                <a:ea typeface="+mn-ea"/>
                <a:cs typeface="+mn-cs"/>
              </a:rPr>
              <a:t>Finally, The British government believe “There has not been a substantive, independent or government-commissioned response to this, just a series of ad hoc comments,” which leads to the question of doing governments need to set up the pros and cons of Airbnb and put the relevant Legislation in place to protect people from unsafe tourist attractions? (Tapper, 2018).</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9</a:t>
            </a:fld>
            <a:endParaRPr lang="en-US"/>
          </a:p>
        </p:txBody>
      </p:sp>
    </p:spTree>
    <p:extLst>
      <p:ext uri="{BB962C8B-B14F-4D97-AF65-F5344CB8AC3E}">
        <p14:creationId xmlns:p14="http://schemas.microsoft.com/office/powerpoint/2010/main" val="3538076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writes a chapter about whether hosts discriminate within the Airbnb community; particularly highlighted within the book is racial discrimination which seems to be a big problem within the Airbnb community, with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writing that 16% of African American names are less likely to be accepted than identical bookings from guests with characteristically white names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216)</a:t>
            </a:r>
          </a:p>
          <a:p>
            <a:r>
              <a:rPr lang="en-GB" sz="1200" kern="1200" dirty="0">
                <a:solidFill>
                  <a:schemeClr val="tx1"/>
                </a:solidFill>
                <a:effectLst/>
                <a:latin typeface="+mn-lt"/>
                <a:ea typeface="+mn-ea"/>
                <a:cs typeface="+mn-cs"/>
              </a:rPr>
              <a:t>Other types of discrimination include Disability, Race, Colour, Ethnicity, National Origin, Religion, Sexual Orientation, Gender Identity, or Marital Status, meaning it is against Airbnb hosts to decline the booking of, impose any different terms or post any listings that refer to any of the above statuses </a:t>
            </a:r>
            <a:r>
              <a:rPr lang="en-GB" sz="1200" u="none" strike="noStrike" kern="1200" dirty="0">
                <a:solidFill>
                  <a:schemeClr val="tx1"/>
                </a:solidFill>
                <a:effectLst/>
                <a:latin typeface="+mn-lt"/>
                <a:ea typeface="+mn-ea"/>
                <a:cs typeface="+mn-cs"/>
              </a:rPr>
              <a:t>(Airbnb, </a:t>
            </a:r>
            <a:r>
              <a:rPr lang="en-GB" sz="1200" u="none" strike="noStrike" kern="1200" dirty="0" err="1">
                <a:solidFill>
                  <a:schemeClr val="tx1"/>
                </a:solidFill>
                <a:effectLst/>
                <a:latin typeface="+mn-lt"/>
                <a:ea typeface="+mn-ea"/>
                <a:cs typeface="+mn-cs"/>
              </a:rPr>
              <a:t>Nondiscrimination</a:t>
            </a:r>
            <a:r>
              <a:rPr lang="en-GB" sz="1200" u="none" strike="noStrike" kern="1200" dirty="0">
                <a:solidFill>
                  <a:schemeClr val="tx1"/>
                </a:solidFill>
                <a:effectLst/>
                <a:latin typeface="+mn-lt"/>
                <a:ea typeface="+mn-ea"/>
                <a:cs typeface="+mn-cs"/>
              </a:rPr>
              <a:t> Policy, 2022)</a:t>
            </a:r>
            <a:r>
              <a:rPr lang="en-GB" sz="1200" u="sng"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writes that Airbnb has worked alongside the National Association for the Advancement of Coloured People to educate people of colour on the economic benefit of tourism in the neighbourhood</a:t>
            </a:r>
            <a:r>
              <a:rPr lang="en-GB" sz="1200" u="sng"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218).</a:t>
            </a:r>
          </a:p>
          <a:p>
            <a:r>
              <a:rPr lang="en-GB"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10</a:t>
            </a:fld>
            <a:endParaRPr lang="en-US"/>
          </a:p>
        </p:txBody>
      </p:sp>
    </p:spTree>
    <p:extLst>
      <p:ext uri="{BB962C8B-B14F-4D97-AF65-F5344CB8AC3E}">
        <p14:creationId xmlns:p14="http://schemas.microsoft.com/office/powerpoint/2010/main" val="26715510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Airbnb does have a non-discrimination policy that it requires its guests and hosts to follow, including: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Inclusion – Airbnb pledges to welcome people of all backgrounds with authentic hospitality and open minds. Joining Airbnb ensures you become part of a community of inclusion as hosts and guests. Bias, prejudice, racism, and do not have space on their platform or community.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Respect – Airbnb is respectful of everybody in their interactions and encounters. Airbnb respects local laws and cultural norms that vary worldwide and encourages all hosts and guests to abide by local rules and engage with each other respectfully. Airbnb indicates their pride in encouraging members different diversity of backgrounds, experiences and ideas, which brings together a community.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An example of how Airbnb is upholding its inclusion and respect policy, according to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is introducing several measures to combat discrimination, including teaching and encouraging the use of instant book listings, which means bookings made by guests do not need host approval. Another introduced thing is a guaranteed alternative space if a guest is subjected to discrimination due to a booking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218).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Does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see discrimination as a problem?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2018, p. 221) does not believe discrimination is widespread. Instead, point to hosts judging safety factors in each case as a safety factor because letting guests in the home about the purpose of the trip etc. </a:t>
            </a:r>
          </a:p>
          <a:p>
            <a:r>
              <a:rPr lang="en-GB" sz="1200" kern="1200" dirty="0">
                <a:solidFill>
                  <a:schemeClr val="tx1"/>
                </a:solidFill>
                <a:effectLst/>
                <a:latin typeface="+mn-lt"/>
                <a:ea typeface="+mn-ea"/>
                <a:cs typeface="+mn-cs"/>
              </a:rPr>
              <a:t>Although </a:t>
            </a:r>
            <a:r>
              <a:rPr lang="en-GB" sz="1200" kern="1200" dirty="0" err="1">
                <a:solidFill>
                  <a:schemeClr val="tx1"/>
                </a:solidFill>
                <a:effectLst/>
                <a:latin typeface="+mn-lt"/>
                <a:ea typeface="+mn-ea"/>
                <a:cs typeface="+mn-cs"/>
              </a:rPr>
              <a:t>Dolnicar</a:t>
            </a:r>
            <a:r>
              <a:rPr lang="en-GB" sz="1200" kern="1200" dirty="0">
                <a:solidFill>
                  <a:schemeClr val="tx1"/>
                </a:solidFill>
                <a:effectLst/>
                <a:latin typeface="+mn-lt"/>
                <a:ea typeface="+mn-ea"/>
                <a:cs typeface="+mn-cs"/>
              </a:rPr>
              <a:t> admits it is based on a limited study from Australia. So this may not apply in more than one country.</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11</a:t>
            </a:fld>
            <a:endParaRPr lang="en-US"/>
          </a:p>
        </p:txBody>
      </p:sp>
    </p:spTree>
    <p:extLst>
      <p:ext uri="{BB962C8B-B14F-4D97-AF65-F5344CB8AC3E}">
        <p14:creationId xmlns:p14="http://schemas.microsoft.com/office/powerpoint/2010/main" val="5171944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So, is </a:t>
            </a:r>
            <a:r>
              <a:rPr lang="en-GB" sz="1200" kern="1200" dirty="0" err="1">
                <a:solidFill>
                  <a:schemeClr val="tx1"/>
                </a:solidFill>
                <a:effectLst/>
                <a:latin typeface="+mn-lt"/>
                <a:ea typeface="+mn-ea"/>
                <a:cs typeface="+mn-cs"/>
              </a:rPr>
              <a:t>Dolnicar’s</a:t>
            </a:r>
            <a:r>
              <a:rPr lang="en-GB" sz="1200" kern="1200" dirty="0">
                <a:solidFill>
                  <a:schemeClr val="tx1"/>
                </a:solidFill>
                <a:effectLst/>
                <a:latin typeface="+mn-lt"/>
                <a:ea typeface="+mn-ea"/>
                <a:cs typeface="+mn-cs"/>
              </a:rPr>
              <a:t> book still relevant to digital business in 2021?</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Regarding the Airbnb model itself, there have been no changes to its being a multi-sided platform, meaning the platform has stayed the same, it is an online marketplace with peer to peers transactions taking place. Therefore, on this point, we can conclude that </a:t>
            </a:r>
            <a:r>
              <a:rPr lang="en-GB" sz="1200" strike="noStrike" kern="1200" dirty="0">
                <a:solidFill>
                  <a:schemeClr val="tx1"/>
                </a:solidFill>
                <a:effectLst/>
                <a:latin typeface="+mn-lt"/>
                <a:ea typeface="+mn-ea"/>
                <a:cs typeface="+mn-cs"/>
              </a:rPr>
              <a:t>because the Airbnb business model has not changed</a:t>
            </a:r>
            <a:r>
              <a:rPr lang="en-GB" sz="1200" strike="sngStrike" kern="1200" dirty="0">
                <a:solidFill>
                  <a:schemeClr val="tx1"/>
                </a:solidFill>
                <a:effectLst/>
                <a:latin typeface="+mn-lt"/>
                <a:ea typeface="+mn-ea"/>
                <a:cs typeface="+mn-cs"/>
              </a:rPr>
              <a:t>,</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Dolnicar’s</a:t>
            </a:r>
            <a:r>
              <a:rPr lang="en-GB" sz="1200" kern="1200" dirty="0">
                <a:solidFill>
                  <a:schemeClr val="tx1"/>
                </a:solidFill>
                <a:effectLst/>
                <a:latin typeface="+mn-lt"/>
                <a:ea typeface="+mn-ea"/>
                <a:cs typeface="+mn-cs"/>
              </a:rPr>
              <a:t> book is still relevant to digital business in 2021.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Regulatory Reactions – Has the government investigated Airbnb regulations? </a:t>
            </a:r>
          </a:p>
          <a:p>
            <a:r>
              <a:rPr lang="en-GB" sz="1200" kern="1200" dirty="0">
                <a:solidFill>
                  <a:schemeClr val="tx1"/>
                </a:solidFill>
                <a:effectLst/>
                <a:latin typeface="+mn-lt"/>
                <a:ea typeface="+mn-ea"/>
                <a:cs typeface="+mn-cs"/>
              </a:rPr>
              <a:t>This is still relevant because she does raise the issue of governments who have looked at regulatory actions against the Airbnb business model. That this is an ongoing threat can be seen with Welsh Govt action against second homes which many </a:t>
            </a:r>
            <a:r>
              <a:rPr lang="en-GB" sz="1200" kern="1200" dirty="0" err="1">
                <a:solidFill>
                  <a:schemeClr val="tx1"/>
                </a:solidFill>
                <a:effectLst/>
                <a:latin typeface="+mn-lt"/>
                <a:ea typeface="+mn-ea"/>
                <a:cs typeface="+mn-cs"/>
              </a:rPr>
              <a:t>AirBnB</a:t>
            </a:r>
            <a:r>
              <a:rPr lang="en-GB" sz="1200" kern="1200" dirty="0">
                <a:solidFill>
                  <a:schemeClr val="tx1"/>
                </a:solidFill>
                <a:effectLst/>
                <a:latin typeface="+mn-lt"/>
                <a:ea typeface="+mn-ea"/>
                <a:cs typeface="+mn-cs"/>
              </a:rPr>
              <a:t> hosts make use of.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Do hosts discriminate? – Yes, therefore, it is still relevant, particularly racial discrimination as highlighted by </a:t>
            </a:r>
            <a:r>
              <a:rPr lang="en-GB" sz="1200" kern="1200" dirty="0" err="1">
                <a:solidFill>
                  <a:schemeClr val="tx1"/>
                </a:solidFill>
                <a:effectLst/>
                <a:latin typeface="+mn-lt"/>
                <a:ea typeface="+mn-ea"/>
                <a:cs typeface="+mn-cs"/>
              </a:rPr>
              <a:t>Donclair</a:t>
            </a:r>
            <a:r>
              <a:rPr lang="en-GB" sz="1200" kern="1200" dirty="0">
                <a:solidFill>
                  <a:schemeClr val="tx1"/>
                </a:solidFill>
                <a:effectLst/>
                <a:latin typeface="+mn-lt"/>
                <a:ea typeface="+mn-ea"/>
                <a:cs typeface="+mn-cs"/>
              </a:rPr>
              <a:t> herself. Additionally, Airbnb currently still has still to publish its anti-discrimination policy on its website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We live in constantly changing times, but everything in </a:t>
            </a:r>
            <a:r>
              <a:rPr lang="en-GB" sz="1200" kern="1200" dirty="0" err="1">
                <a:solidFill>
                  <a:schemeClr val="tx1"/>
                </a:solidFill>
                <a:effectLst/>
                <a:latin typeface="+mn-lt"/>
                <a:ea typeface="+mn-ea"/>
                <a:cs typeface="+mn-cs"/>
              </a:rPr>
              <a:t>Donclair’s</a:t>
            </a:r>
            <a:r>
              <a:rPr lang="en-GB" sz="1200" kern="1200" dirty="0">
                <a:solidFill>
                  <a:schemeClr val="tx1"/>
                </a:solidFill>
                <a:effectLst/>
                <a:latin typeface="+mn-lt"/>
                <a:ea typeface="+mn-ea"/>
                <a:cs typeface="+mn-cs"/>
              </a:rPr>
              <a:t> book is still relevant to digital business operation today.</a:t>
            </a:r>
          </a:p>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12</a:t>
            </a:fld>
            <a:endParaRPr lang="en-US"/>
          </a:p>
        </p:txBody>
      </p:sp>
    </p:spTree>
    <p:extLst>
      <p:ext uri="{BB962C8B-B14F-4D97-AF65-F5344CB8AC3E}">
        <p14:creationId xmlns:p14="http://schemas.microsoft.com/office/powerpoint/2010/main" val="27281594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A8A9F5-6648-8F41-8D36-3A0B06D6710E}" type="slidenum">
              <a:rPr lang="en-US" smtClean="0"/>
              <a:t>13</a:t>
            </a:fld>
            <a:endParaRPr lang="en-US"/>
          </a:p>
        </p:txBody>
      </p:sp>
    </p:spTree>
    <p:extLst>
      <p:ext uri="{BB962C8B-B14F-4D97-AF65-F5344CB8AC3E}">
        <p14:creationId xmlns:p14="http://schemas.microsoft.com/office/powerpoint/2010/main" val="116474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pPr algn="l"/>
            <a:fld id="{A5B0A250-5CC0-1746-B209-08E8B0DAE6AF}" type="datetimeFigureOut">
              <a:rPr lang="en-US" smtClean="0"/>
              <a:pPr algn="l"/>
              <a:t>5/24/22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398944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5/24/22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96337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A5B0A250-5CC0-1746-B209-08E8B0DAE6AF}" type="datetimeFigureOut">
              <a:rPr lang="en-US" smtClean="0"/>
              <a:t>5/24/22</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899648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5B0A250-5CC0-1746-B209-08E8B0DAE6AF}" type="datetimeFigureOut">
              <a:rPr lang="en-US" smtClean="0"/>
              <a:t>5/24/22</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49ABCAEC-7D34-E549-A96E-FCEDAADBE4B0}" type="slidenum">
              <a:rPr lang="en-US" smtClean="0"/>
              <a:t>‹#›</a:t>
            </a:fld>
            <a:endParaRPr lang="en-US" dirty="0"/>
          </a:p>
        </p:txBody>
      </p:sp>
    </p:spTree>
    <p:extLst>
      <p:ext uri="{BB962C8B-B14F-4D97-AF65-F5344CB8AC3E}">
        <p14:creationId xmlns:p14="http://schemas.microsoft.com/office/powerpoint/2010/main" val="37100017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5B0A250-5CC0-1746-B209-08E8B0DAE6AF}" type="datetimeFigureOut">
              <a:rPr lang="en-US" smtClean="0"/>
              <a:t>5/24/22</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22003959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B0A250-5CC0-1746-B209-08E8B0DAE6AF}" type="datetimeFigureOut">
              <a:rPr lang="en-US" smtClean="0"/>
              <a:t>5/24/22</a:t>
            </a:fld>
            <a:endParaRPr lang="en-US" dirty="0"/>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521341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5B0A250-5CC0-1746-B209-08E8B0DAE6AF}" type="datetimeFigureOut">
              <a:rPr lang="en-US" smtClean="0"/>
              <a:pPr/>
              <a:t>5/24/22</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2364340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A5B0A250-5CC0-1746-B209-08E8B0DAE6AF}" type="datetimeFigureOut">
              <a:rPr lang="en-US" smtClean="0"/>
              <a:t>5/24/22</a:t>
            </a:fld>
            <a:endParaRPr lang="en-US" dirty="0"/>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511966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A5B0A250-5CC0-1746-B209-08E8B0DAE6AF}" type="datetimeFigureOut">
              <a:rPr lang="en-US" smtClean="0"/>
              <a:t>5/24/22</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8486316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5B0A250-5CC0-1746-B209-08E8B0DAE6AF}" type="datetimeFigureOut">
              <a:rPr lang="en-US" smtClean="0"/>
              <a:t>5/24/22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3314457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5B0A250-5CC0-1746-B209-08E8B0DAE6AF}" type="datetimeFigureOut">
              <a:rPr lang="en-US" smtClean="0"/>
              <a:t>5/24/22</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49ABCAEC-7D34-E549-A96E-FCEDAADBE4B0}" type="slidenum">
              <a:rPr lang="en-US" smtClean="0"/>
              <a:t>‹#›</a:t>
            </a:fld>
            <a:endParaRPr lang="en-US"/>
          </a:p>
        </p:txBody>
      </p:sp>
    </p:spTree>
    <p:extLst>
      <p:ext uri="{BB962C8B-B14F-4D97-AF65-F5344CB8AC3E}">
        <p14:creationId xmlns:p14="http://schemas.microsoft.com/office/powerpoint/2010/main" val="195129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5B0A250-5CC0-1746-B209-08E8B0DAE6AF}" type="datetimeFigureOut">
              <a:rPr lang="en-US" smtClean="0"/>
              <a:pPr/>
              <a:t>5/24/22</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243051791"/>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4.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32">
            <a:extLst>
              <a:ext uri="{FF2B5EF4-FFF2-40B4-BE49-F238E27FC236}">
                <a16:creationId xmlns:a16="http://schemas.microsoft.com/office/drawing/2014/main" id="{299E9EFA-B94B-4ED9-AD73-29CEA1A85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2" name="Group 34">
            <a:extLst>
              <a:ext uri="{FF2B5EF4-FFF2-40B4-BE49-F238E27FC236}">
                <a16:creationId xmlns:a16="http://schemas.microsoft.com/office/drawing/2014/main" id="{7CA62FA1-6489-4355-B036-2B68713097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3" name="Freeform 5">
              <a:extLst>
                <a:ext uri="{FF2B5EF4-FFF2-40B4-BE49-F238E27FC236}">
                  <a16:creationId xmlns:a16="http://schemas.microsoft.com/office/drawing/2014/main" id="{4EA99D4A-C6B7-4102-95CE-97C0BF59FC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6">
              <a:extLst>
                <a:ext uri="{FF2B5EF4-FFF2-40B4-BE49-F238E27FC236}">
                  <a16:creationId xmlns:a16="http://schemas.microsoft.com/office/drawing/2014/main" id="{147DA90D-986E-48D4-BD64-4CD29DD1E9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7">
              <a:extLst>
                <a:ext uri="{FF2B5EF4-FFF2-40B4-BE49-F238E27FC236}">
                  <a16:creationId xmlns:a16="http://schemas.microsoft.com/office/drawing/2014/main" id="{C56D93A6-118B-46E6-852D-8EA2BF7F6D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045517AA-354F-4FCB-8C42-C19E5BFE06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9">
              <a:extLst>
                <a:ext uri="{FF2B5EF4-FFF2-40B4-BE49-F238E27FC236}">
                  <a16:creationId xmlns:a16="http://schemas.microsoft.com/office/drawing/2014/main" id="{FBF79F26-51ED-4612-A57D-7EA8B0C86A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10">
              <a:extLst>
                <a:ext uri="{FF2B5EF4-FFF2-40B4-BE49-F238E27FC236}">
                  <a16:creationId xmlns:a16="http://schemas.microsoft.com/office/drawing/2014/main" id="{AB876FF0-6572-4395-9D72-AEEA3B8A3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11">
              <a:extLst>
                <a:ext uri="{FF2B5EF4-FFF2-40B4-BE49-F238E27FC236}">
                  <a16:creationId xmlns:a16="http://schemas.microsoft.com/office/drawing/2014/main" id="{B449CBB1-FD92-40D7-A3B9-A45F871144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12">
              <a:extLst>
                <a:ext uri="{FF2B5EF4-FFF2-40B4-BE49-F238E27FC236}">
                  <a16:creationId xmlns:a16="http://schemas.microsoft.com/office/drawing/2014/main" id="{8F3B8EEF-18CF-4683-A9EB-B8242C5D66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13">
              <a:extLst>
                <a:ext uri="{FF2B5EF4-FFF2-40B4-BE49-F238E27FC236}">
                  <a16:creationId xmlns:a16="http://schemas.microsoft.com/office/drawing/2014/main" id="{2DD9813A-380F-44C8-AE2E-FA0DE7A51E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14">
              <a:extLst>
                <a:ext uri="{FF2B5EF4-FFF2-40B4-BE49-F238E27FC236}">
                  <a16:creationId xmlns:a16="http://schemas.microsoft.com/office/drawing/2014/main" id="{FCB858DE-643D-49BC-A49D-03B521B8B8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3" name="Freeform 15">
              <a:extLst>
                <a:ext uri="{FF2B5EF4-FFF2-40B4-BE49-F238E27FC236}">
                  <a16:creationId xmlns:a16="http://schemas.microsoft.com/office/drawing/2014/main" id="{F997E2E0-A4AD-4B1B-AACE-868C86EE13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4" name="Freeform 16">
              <a:extLst>
                <a:ext uri="{FF2B5EF4-FFF2-40B4-BE49-F238E27FC236}">
                  <a16:creationId xmlns:a16="http://schemas.microsoft.com/office/drawing/2014/main" id="{E7F56C7F-4E30-4CEC-962C-47C12C3D1D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5" name="Freeform 17">
              <a:extLst>
                <a:ext uri="{FF2B5EF4-FFF2-40B4-BE49-F238E27FC236}">
                  <a16:creationId xmlns:a16="http://schemas.microsoft.com/office/drawing/2014/main" id="{46952D7A-BFDB-4E39-A2DC-B2C4097ACD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6" name="Freeform 18">
              <a:extLst>
                <a:ext uri="{FF2B5EF4-FFF2-40B4-BE49-F238E27FC236}">
                  <a16:creationId xmlns:a16="http://schemas.microsoft.com/office/drawing/2014/main" id="{EEE40483-DEDE-4CA8-ADCB-43C58C5553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7" name="Freeform 19">
              <a:extLst>
                <a:ext uri="{FF2B5EF4-FFF2-40B4-BE49-F238E27FC236}">
                  <a16:creationId xmlns:a16="http://schemas.microsoft.com/office/drawing/2014/main" id="{64E8D6FB-EB14-4F23-AC2C-9FD2EA420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8" name="Freeform 20">
              <a:extLst>
                <a:ext uri="{FF2B5EF4-FFF2-40B4-BE49-F238E27FC236}">
                  <a16:creationId xmlns:a16="http://schemas.microsoft.com/office/drawing/2014/main" id="{7DC8A66F-CB94-4C91-8EB4-ECE782C715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9" name="Freeform 21">
              <a:extLst>
                <a:ext uri="{FF2B5EF4-FFF2-40B4-BE49-F238E27FC236}">
                  <a16:creationId xmlns:a16="http://schemas.microsoft.com/office/drawing/2014/main" id="{86284C2D-4973-45D6-94A6-A974C6580D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0" name="Freeform 22">
              <a:extLst>
                <a:ext uri="{FF2B5EF4-FFF2-40B4-BE49-F238E27FC236}">
                  <a16:creationId xmlns:a16="http://schemas.microsoft.com/office/drawing/2014/main" id="{271CA8E6-4F73-413D-AF1F-8A16524F8B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 name="Freeform 23">
              <a:extLst>
                <a:ext uri="{FF2B5EF4-FFF2-40B4-BE49-F238E27FC236}">
                  <a16:creationId xmlns:a16="http://schemas.microsoft.com/office/drawing/2014/main" id="{2191B086-8DCC-4D15-B3DD-6316CB2951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28" name="Picture 3">
            <a:extLst>
              <a:ext uri="{FF2B5EF4-FFF2-40B4-BE49-F238E27FC236}">
                <a16:creationId xmlns:a16="http://schemas.microsoft.com/office/drawing/2014/main" id="{2EB2EB74-A2A8-4A55-9B0C-B07454461614}"/>
              </a:ext>
            </a:extLst>
          </p:cNvPr>
          <p:cNvPicPr>
            <a:picLocks noChangeAspect="1"/>
          </p:cNvPicPr>
          <p:nvPr/>
        </p:nvPicPr>
        <p:blipFill rotWithShape="1">
          <a:blip r:embed="rId3"/>
          <a:srcRect t="23158" r="-1" b="31699"/>
          <a:stretch/>
        </p:blipFill>
        <p:spPr>
          <a:xfrm>
            <a:off x="20" y="227"/>
            <a:ext cx="12191675" cy="6858000"/>
          </a:xfrm>
          <a:prstGeom prst="rect">
            <a:avLst/>
          </a:prstGeom>
        </p:spPr>
      </p:pic>
      <p:grpSp>
        <p:nvGrpSpPr>
          <p:cNvPr id="82" name="Group 55">
            <a:extLst>
              <a:ext uri="{FF2B5EF4-FFF2-40B4-BE49-F238E27FC236}">
                <a16:creationId xmlns:a16="http://schemas.microsoft.com/office/drawing/2014/main" id="{E5D244DC-E52C-4C63-8DA4-86E58F631C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3" name="Rectangle 56">
              <a:extLst>
                <a:ext uri="{FF2B5EF4-FFF2-40B4-BE49-F238E27FC236}">
                  <a16:creationId xmlns:a16="http://schemas.microsoft.com/office/drawing/2014/main" id="{7F086D48-D832-4AB4-90B2-5808A5943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Isosceles Triangle 39">
              <a:extLst>
                <a:ext uri="{FF2B5EF4-FFF2-40B4-BE49-F238E27FC236}">
                  <a16:creationId xmlns:a16="http://schemas.microsoft.com/office/drawing/2014/main" id="{6844273F-6919-46CD-8E94-D7A8223BA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58">
              <a:extLst>
                <a:ext uri="{FF2B5EF4-FFF2-40B4-BE49-F238E27FC236}">
                  <a16:creationId xmlns:a16="http://schemas.microsoft.com/office/drawing/2014/main" id="{8B4A7FD4-BBB5-4684-AFF3-0BC9D0AC0C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43D036E-75F8-2140-BAB0-1C3CA421DB27}"/>
              </a:ext>
            </a:extLst>
          </p:cNvPr>
          <p:cNvSpPr>
            <a:spLocks noGrp="1"/>
          </p:cNvSpPr>
          <p:nvPr>
            <p:ph type="ctrTitle"/>
          </p:nvPr>
        </p:nvSpPr>
        <p:spPr>
          <a:xfrm>
            <a:off x="1759236" y="2075504"/>
            <a:ext cx="8679915" cy="1748729"/>
          </a:xfrm>
        </p:spPr>
        <p:txBody>
          <a:bodyPr>
            <a:normAutofit/>
          </a:bodyPr>
          <a:lstStyle/>
          <a:p>
            <a:r>
              <a:rPr lang="en-US"/>
              <a:t>Digital Business:</a:t>
            </a:r>
            <a:br>
              <a:rPr lang="en-US"/>
            </a:br>
            <a:r>
              <a:rPr lang="en-US"/>
              <a:t>BMSP6002</a:t>
            </a:r>
            <a:endParaRPr lang="en-US" dirty="0"/>
          </a:p>
        </p:txBody>
      </p:sp>
      <p:sp>
        <p:nvSpPr>
          <p:cNvPr id="3" name="Subtitle 2">
            <a:extLst>
              <a:ext uri="{FF2B5EF4-FFF2-40B4-BE49-F238E27FC236}">
                <a16:creationId xmlns:a16="http://schemas.microsoft.com/office/drawing/2014/main" id="{FF1F19F8-A812-E34F-ACA1-A5D067398D88}"/>
              </a:ext>
            </a:extLst>
          </p:cNvPr>
          <p:cNvSpPr>
            <a:spLocks noGrp="1"/>
          </p:cNvSpPr>
          <p:nvPr>
            <p:ph type="subTitle" idx="1"/>
          </p:nvPr>
        </p:nvSpPr>
        <p:spPr>
          <a:xfrm>
            <a:off x="1759237" y="3906266"/>
            <a:ext cx="8673427" cy="1322587"/>
          </a:xfrm>
        </p:spPr>
        <p:txBody>
          <a:bodyPr>
            <a:normAutofit/>
          </a:bodyPr>
          <a:lstStyle/>
          <a:p>
            <a:r>
              <a:rPr lang="en-US" dirty="0"/>
              <a:t>By Samuel James Rossiter </a:t>
            </a:r>
          </a:p>
          <a:p>
            <a:r>
              <a:rPr lang="en-US" dirty="0"/>
              <a:t>Lecturer – Dr Roisin Mullins</a:t>
            </a:r>
          </a:p>
        </p:txBody>
      </p:sp>
    </p:spTree>
    <p:extLst>
      <p:ext uri="{BB962C8B-B14F-4D97-AF65-F5344CB8AC3E}">
        <p14:creationId xmlns:p14="http://schemas.microsoft.com/office/powerpoint/2010/main" val="770089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37C0-46D2-7548-8DE8-C5C8C66C5E84}"/>
              </a:ext>
            </a:extLst>
          </p:cNvPr>
          <p:cNvSpPr>
            <a:spLocks noGrp="1"/>
          </p:cNvSpPr>
          <p:nvPr>
            <p:ph type="title"/>
          </p:nvPr>
        </p:nvSpPr>
        <p:spPr/>
        <p:txBody>
          <a:bodyPr>
            <a:normAutofit/>
          </a:bodyPr>
          <a:lstStyle/>
          <a:p>
            <a:r>
              <a:rPr lang="en-US" dirty="0"/>
              <a:t>What is the purpose of this presentation?</a:t>
            </a:r>
          </a:p>
        </p:txBody>
      </p:sp>
      <p:graphicFrame>
        <p:nvGraphicFramePr>
          <p:cNvPr id="8" name="Content Placeholder 2">
            <a:extLst>
              <a:ext uri="{FF2B5EF4-FFF2-40B4-BE49-F238E27FC236}">
                <a16:creationId xmlns:a16="http://schemas.microsoft.com/office/drawing/2014/main" id="{BCF1356C-F354-152A-0EC8-8F97200A4E76}"/>
              </a:ext>
            </a:extLst>
          </p:cNvPr>
          <p:cNvGraphicFramePr>
            <a:graphicFrameLocks noGrp="1"/>
          </p:cNvGraphicFramePr>
          <p:nvPr>
            <p:ph idx="1"/>
            <p:extLst>
              <p:ext uri="{D42A27DB-BD31-4B8C-83A1-F6EECF244321}">
                <p14:modId xmlns:p14="http://schemas.microsoft.com/office/powerpoint/2010/main" val="3108068259"/>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9DAF7A3B-2A81-303B-0533-97EBD5DADD1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08668792"/>
      </p:ext>
    </p:extLst>
  </p:cSld>
  <p:clrMapOvr>
    <a:masterClrMapping/>
  </p:clrMapOvr>
  <mc:AlternateContent xmlns:mc="http://schemas.openxmlformats.org/markup-compatibility/2006" xmlns:p14="http://schemas.microsoft.com/office/powerpoint/2010/main">
    <mc:Choice Requires="p14">
      <p:transition spd="slow" p14:dur="2000" advTm="52960"/>
    </mc:Choice>
    <mc:Fallback xmlns="">
      <p:transition spd="slow" advTm="529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77CA2-BF5A-D84F-A5D3-0B7EFA4CD126}"/>
              </a:ext>
            </a:extLst>
          </p:cNvPr>
          <p:cNvSpPr>
            <a:spLocks noGrp="1"/>
          </p:cNvSpPr>
          <p:nvPr>
            <p:ph type="title"/>
          </p:nvPr>
        </p:nvSpPr>
        <p:spPr>
          <a:xfrm>
            <a:off x="654891" y="2576687"/>
            <a:ext cx="4134537" cy="2866405"/>
          </a:xfrm>
        </p:spPr>
        <p:txBody>
          <a:bodyPr vert="horz" lIns="91440" tIns="45720" rIns="91440" bIns="45720" rtlCol="0" anchor="t">
            <a:normAutofit/>
          </a:bodyPr>
          <a:lstStyle/>
          <a:p>
            <a:r>
              <a:rPr lang="en-US" sz="5400" dirty="0"/>
              <a:t>What is a Business Model? </a:t>
            </a:r>
          </a:p>
        </p:txBody>
      </p:sp>
      <p:pic>
        <p:nvPicPr>
          <p:cNvPr id="1026" name="Picture 2" descr="Business Model Innovation – The What, Why, and How">
            <a:extLst>
              <a:ext uri="{FF2B5EF4-FFF2-40B4-BE49-F238E27FC236}">
                <a16:creationId xmlns:a16="http://schemas.microsoft.com/office/drawing/2014/main" id="{12291E0A-B08F-3242-A9C1-85DC959589E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5259" r="13283" b="-1"/>
          <a:stretch/>
        </p:blipFill>
        <p:spPr bwMode="auto">
          <a:xfrm>
            <a:off x="5264837" y="681645"/>
            <a:ext cx="6272272" cy="5486059"/>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40816BCE-E238-82EF-6DA4-4F3A4DD19F9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793494402"/>
      </p:ext>
    </p:extLst>
  </p:cSld>
  <p:clrMapOvr>
    <a:masterClrMapping/>
  </p:clrMapOvr>
  <mc:AlternateContent xmlns:mc="http://schemas.openxmlformats.org/markup-compatibility/2006" xmlns:p14="http://schemas.microsoft.com/office/powerpoint/2010/main">
    <mc:Choice Requires="p14">
      <p:transition spd="slow" p14:dur="2000" advTm="52821"/>
    </mc:Choice>
    <mc:Fallback xmlns="">
      <p:transition spd="slow" advTm="528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6202C-89B8-3D41-84C6-DCCA81310FB6}"/>
              </a:ext>
            </a:extLst>
          </p:cNvPr>
          <p:cNvSpPr>
            <a:spLocks noGrp="1"/>
          </p:cNvSpPr>
          <p:nvPr>
            <p:ph type="title"/>
          </p:nvPr>
        </p:nvSpPr>
        <p:spPr/>
        <p:txBody>
          <a:bodyPr>
            <a:normAutofit/>
          </a:bodyPr>
          <a:lstStyle/>
          <a:p>
            <a:r>
              <a:rPr lang="en-US" dirty="0"/>
              <a:t>How is Airbnb's Business Model  Different?</a:t>
            </a:r>
          </a:p>
        </p:txBody>
      </p:sp>
      <p:graphicFrame>
        <p:nvGraphicFramePr>
          <p:cNvPr id="10" name="Content Placeholder 2">
            <a:extLst>
              <a:ext uri="{FF2B5EF4-FFF2-40B4-BE49-F238E27FC236}">
                <a16:creationId xmlns:a16="http://schemas.microsoft.com/office/drawing/2014/main" id="{6E469E74-007F-13B3-4A42-0A528940608E}"/>
              </a:ext>
            </a:extLst>
          </p:cNvPr>
          <p:cNvGraphicFramePr>
            <a:graphicFrameLocks noGrp="1"/>
          </p:cNvGraphicFramePr>
          <p:nvPr>
            <p:ph idx="1"/>
            <p:extLst>
              <p:ext uri="{D42A27DB-BD31-4B8C-83A1-F6EECF244321}">
                <p14:modId xmlns:p14="http://schemas.microsoft.com/office/powerpoint/2010/main" val="1888265657"/>
              </p:ext>
            </p:extLst>
          </p:nvPr>
        </p:nvGraphicFramePr>
        <p:xfrm>
          <a:off x="5118447" y="803186"/>
          <a:ext cx="6281873" cy="524862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042B0FB2-F9B2-4496-AE2F-737E9802742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82870959"/>
      </p:ext>
    </p:extLst>
  </p:cSld>
  <p:clrMapOvr>
    <a:masterClrMapping/>
  </p:clrMapOvr>
  <mc:AlternateContent xmlns:mc="http://schemas.openxmlformats.org/markup-compatibility/2006" xmlns:p14="http://schemas.microsoft.com/office/powerpoint/2010/main">
    <mc:Choice Requires="p14">
      <p:transition spd="slow" p14:dur="2000" advTm="56576"/>
    </mc:Choice>
    <mc:Fallback xmlns="">
      <p:transition spd="slow" advTm="565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18">
            <a:extLst>
              <a:ext uri="{FF2B5EF4-FFF2-40B4-BE49-F238E27FC236}">
                <a16:creationId xmlns:a16="http://schemas.microsoft.com/office/drawing/2014/main" id="{2B6204EB-5777-420E-976B-DF6921053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1" name="Group 20">
            <a:extLst>
              <a:ext uri="{FF2B5EF4-FFF2-40B4-BE49-F238E27FC236}">
                <a16:creationId xmlns:a16="http://schemas.microsoft.com/office/drawing/2014/main" id="{06BB4E8D-BF1A-4CC3-993E-6BA2D91B9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2" name="Freeform 5">
              <a:extLst>
                <a:ext uri="{FF2B5EF4-FFF2-40B4-BE49-F238E27FC236}">
                  <a16:creationId xmlns:a16="http://schemas.microsoft.com/office/drawing/2014/main" id="{85100C39-5F26-4602-84D1-9DF7BCB9D2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6">
              <a:extLst>
                <a:ext uri="{FF2B5EF4-FFF2-40B4-BE49-F238E27FC236}">
                  <a16:creationId xmlns:a16="http://schemas.microsoft.com/office/drawing/2014/main" id="{FBF840E1-A2E4-4E92-B39C-6D6254279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7">
              <a:extLst>
                <a:ext uri="{FF2B5EF4-FFF2-40B4-BE49-F238E27FC236}">
                  <a16:creationId xmlns:a16="http://schemas.microsoft.com/office/drawing/2014/main" id="{5EB99899-8407-4702-A774-4363D584A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8">
              <a:extLst>
                <a:ext uri="{FF2B5EF4-FFF2-40B4-BE49-F238E27FC236}">
                  <a16:creationId xmlns:a16="http://schemas.microsoft.com/office/drawing/2014/main" id="{2888F115-E49A-4706-8401-79ABDD1461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9">
              <a:extLst>
                <a:ext uri="{FF2B5EF4-FFF2-40B4-BE49-F238E27FC236}">
                  <a16:creationId xmlns:a16="http://schemas.microsoft.com/office/drawing/2014/main" id="{1936AC1F-C4F1-469D-9430-C30D2B5BA9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10">
              <a:extLst>
                <a:ext uri="{FF2B5EF4-FFF2-40B4-BE49-F238E27FC236}">
                  <a16:creationId xmlns:a16="http://schemas.microsoft.com/office/drawing/2014/main" id="{3C5046C9-0A5F-4560-A006-BD836A385D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11">
              <a:extLst>
                <a:ext uri="{FF2B5EF4-FFF2-40B4-BE49-F238E27FC236}">
                  <a16:creationId xmlns:a16="http://schemas.microsoft.com/office/drawing/2014/main" id="{FF903B54-2F90-48CA-947C-61C41793BC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12">
              <a:extLst>
                <a:ext uri="{FF2B5EF4-FFF2-40B4-BE49-F238E27FC236}">
                  <a16:creationId xmlns:a16="http://schemas.microsoft.com/office/drawing/2014/main" id="{A3E3A379-1B54-4A15-AA9D-46FE37D690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13">
              <a:extLst>
                <a:ext uri="{FF2B5EF4-FFF2-40B4-BE49-F238E27FC236}">
                  <a16:creationId xmlns:a16="http://schemas.microsoft.com/office/drawing/2014/main" id="{4DE6686D-988C-4B02-B297-394502BB6B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14">
              <a:extLst>
                <a:ext uri="{FF2B5EF4-FFF2-40B4-BE49-F238E27FC236}">
                  <a16:creationId xmlns:a16="http://schemas.microsoft.com/office/drawing/2014/main" id="{D070C498-3FC4-4015-AF2C-61F820DDBD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2" name="Freeform 15">
              <a:extLst>
                <a:ext uri="{FF2B5EF4-FFF2-40B4-BE49-F238E27FC236}">
                  <a16:creationId xmlns:a16="http://schemas.microsoft.com/office/drawing/2014/main" id="{FBEB6BF4-3F62-4B10-8499-D5A1F03AE8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3" name="Freeform 16">
              <a:extLst>
                <a:ext uri="{FF2B5EF4-FFF2-40B4-BE49-F238E27FC236}">
                  <a16:creationId xmlns:a16="http://schemas.microsoft.com/office/drawing/2014/main" id="{A2C12FC1-AF31-4271-861F-B90DBB45B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4" name="Freeform 17">
              <a:extLst>
                <a:ext uri="{FF2B5EF4-FFF2-40B4-BE49-F238E27FC236}">
                  <a16:creationId xmlns:a16="http://schemas.microsoft.com/office/drawing/2014/main" id="{B587ECE7-11F9-4B30-92D7-0D7EAFFAC7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Freeform 18">
              <a:extLst>
                <a:ext uri="{FF2B5EF4-FFF2-40B4-BE49-F238E27FC236}">
                  <a16:creationId xmlns:a16="http://schemas.microsoft.com/office/drawing/2014/main" id="{630FD7AA-3E84-40A2-9DA0-D51BF49ABA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Freeform 19">
              <a:extLst>
                <a:ext uri="{FF2B5EF4-FFF2-40B4-BE49-F238E27FC236}">
                  <a16:creationId xmlns:a16="http://schemas.microsoft.com/office/drawing/2014/main" id="{BE0D5C82-7108-4A50-AF09-2EB4DB800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Freeform 20">
              <a:extLst>
                <a:ext uri="{FF2B5EF4-FFF2-40B4-BE49-F238E27FC236}">
                  <a16:creationId xmlns:a16="http://schemas.microsoft.com/office/drawing/2014/main" id="{337DC503-8C87-404D-90BC-8668AFF321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Freeform 21">
              <a:extLst>
                <a:ext uri="{FF2B5EF4-FFF2-40B4-BE49-F238E27FC236}">
                  <a16:creationId xmlns:a16="http://schemas.microsoft.com/office/drawing/2014/main" id="{28DFC2F7-E838-4798-A55E-2F5ABF994A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Freeform 22">
              <a:extLst>
                <a:ext uri="{FF2B5EF4-FFF2-40B4-BE49-F238E27FC236}">
                  <a16:creationId xmlns:a16="http://schemas.microsoft.com/office/drawing/2014/main" id="{34242AF8-C10B-4ABC-A503-EB64D42E52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Freeform 23">
              <a:extLst>
                <a:ext uri="{FF2B5EF4-FFF2-40B4-BE49-F238E27FC236}">
                  <a16:creationId xmlns:a16="http://schemas.microsoft.com/office/drawing/2014/main" id="{50818DA0-3E04-41B1-97C6-581BE27539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1" name="Freeform 24">
              <a:extLst>
                <a:ext uri="{FF2B5EF4-FFF2-40B4-BE49-F238E27FC236}">
                  <a16:creationId xmlns:a16="http://schemas.microsoft.com/office/drawing/2014/main" id="{BEF19548-AF92-4707-98AB-11F94B3967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2" name="Freeform 25">
              <a:extLst>
                <a:ext uri="{FF2B5EF4-FFF2-40B4-BE49-F238E27FC236}">
                  <a16:creationId xmlns:a16="http://schemas.microsoft.com/office/drawing/2014/main" id="{76F5971A-CE48-4EE6-92E0-15020374D85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12" name="Picture 11" descr="Bride walking through guests">
            <a:extLst>
              <a:ext uri="{FF2B5EF4-FFF2-40B4-BE49-F238E27FC236}">
                <a16:creationId xmlns:a16="http://schemas.microsoft.com/office/drawing/2014/main" id="{F958E96F-BBD0-40B0-D413-3FAC689609B1}"/>
              </a:ext>
            </a:extLst>
          </p:cNvPr>
          <p:cNvPicPr>
            <a:picLocks noChangeAspect="1"/>
          </p:cNvPicPr>
          <p:nvPr/>
        </p:nvPicPr>
        <p:blipFill rotWithShape="1">
          <a:blip r:embed="rId5"/>
          <a:srcRect l="18201" r="-2" b="-2"/>
          <a:stretch/>
        </p:blipFill>
        <p:spPr>
          <a:xfrm>
            <a:off x="20" y="227"/>
            <a:ext cx="8404205" cy="6858000"/>
          </a:xfrm>
          <a:prstGeom prst="rect">
            <a:avLst/>
          </a:prstGeom>
          <a:ln>
            <a:noFill/>
          </a:ln>
        </p:spPr>
      </p:pic>
      <p:sp>
        <p:nvSpPr>
          <p:cNvPr id="73" name="Rectangle 43">
            <a:extLst>
              <a:ext uri="{FF2B5EF4-FFF2-40B4-BE49-F238E27FC236}">
                <a16:creationId xmlns:a16="http://schemas.microsoft.com/office/drawing/2014/main" id="{878B4644-581D-4EE8-B6D6-3DABC80A2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7860" cy="6858000"/>
          </a:xfrm>
          <a:prstGeom prst="rect">
            <a:avLst/>
          </a:prstGeom>
          <a:solidFill>
            <a:srgbClr val="000001">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Hotel bell">
            <a:extLst>
              <a:ext uri="{FF2B5EF4-FFF2-40B4-BE49-F238E27FC236}">
                <a16:creationId xmlns:a16="http://schemas.microsoft.com/office/drawing/2014/main" id="{1D9126D0-5C21-5838-8BB1-0EC628764E30}"/>
              </a:ext>
            </a:extLst>
          </p:cNvPr>
          <p:cNvPicPr>
            <a:picLocks noChangeAspect="1"/>
          </p:cNvPicPr>
          <p:nvPr/>
        </p:nvPicPr>
        <p:blipFill rotWithShape="1">
          <a:blip r:embed="rId6"/>
          <a:srcRect l="55385" r="7747" b="-1"/>
          <a:stretch/>
        </p:blipFill>
        <p:spPr>
          <a:xfrm>
            <a:off x="8404225" y="10"/>
            <a:ext cx="3787775" cy="6857990"/>
          </a:xfrm>
          <a:prstGeom prst="rect">
            <a:avLst/>
          </a:prstGeom>
          <a:ln>
            <a:noFill/>
          </a:ln>
        </p:spPr>
      </p:pic>
      <p:grpSp>
        <p:nvGrpSpPr>
          <p:cNvPr id="74" name="Group 45">
            <a:extLst>
              <a:ext uri="{FF2B5EF4-FFF2-40B4-BE49-F238E27FC236}">
                <a16:creationId xmlns:a16="http://schemas.microsoft.com/office/drawing/2014/main" id="{24A4A5A0-064F-4066-B4A0-E5FE94797D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69719" y="1699589"/>
            <a:ext cx="3671786" cy="3467610"/>
            <a:chOff x="700573" y="1816768"/>
            <a:chExt cx="3671786" cy="3467610"/>
          </a:xfrm>
        </p:grpSpPr>
        <p:sp>
          <p:nvSpPr>
            <p:cNvPr id="75" name="Rectangle 46">
              <a:extLst>
                <a:ext uri="{FF2B5EF4-FFF2-40B4-BE49-F238E27FC236}">
                  <a16:creationId xmlns:a16="http://schemas.microsoft.com/office/drawing/2014/main" id="{5DC395F4-17B7-41B6-8DC4-6792B82844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0573" y="1816768"/>
              <a:ext cx="3671785" cy="50292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Isosceles Triangle 22">
              <a:extLst>
                <a:ext uri="{FF2B5EF4-FFF2-40B4-BE49-F238E27FC236}">
                  <a16:creationId xmlns:a16="http://schemas.microsoft.com/office/drawing/2014/main" id="{EBA8BF95-991B-41B8-B1A9-FB1484F48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1975"/>
              <a:ext cx="315988" cy="27240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1606412C-F685-4BB4-B0EE-A09851ABE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7C5D985B-B708-344E-BCD9-E1E93D0FD47B}"/>
              </a:ext>
            </a:extLst>
          </p:cNvPr>
          <p:cNvSpPr>
            <a:spLocks noGrp="1"/>
          </p:cNvSpPr>
          <p:nvPr>
            <p:ph type="title"/>
          </p:nvPr>
        </p:nvSpPr>
        <p:spPr>
          <a:xfrm>
            <a:off x="6656123" y="2358391"/>
            <a:ext cx="3498979" cy="2453676"/>
          </a:xfrm>
        </p:spPr>
        <p:txBody>
          <a:bodyPr>
            <a:normAutofit/>
          </a:bodyPr>
          <a:lstStyle/>
          <a:p>
            <a:r>
              <a:rPr lang="en-US" dirty="0"/>
              <a:t>Value Proposition:</a:t>
            </a:r>
          </a:p>
        </p:txBody>
      </p:sp>
      <p:sp>
        <p:nvSpPr>
          <p:cNvPr id="3" name="Content Placeholder 2">
            <a:extLst>
              <a:ext uri="{FF2B5EF4-FFF2-40B4-BE49-F238E27FC236}">
                <a16:creationId xmlns:a16="http://schemas.microsoft.com/office/drawing/2014/main" id="{949DE9F9-CD30-1B4A-B3D4-65CE90262E57}"/>
              </a:ext>
            </a:extLst>
          </p:cNvPr>
          <p:cNvSpPr>
            <a:spLocks noGrp="1"/>
          </p:cNvSpPr>
          <p:nvPr>
            <p:ph idx="1"/>
          </p:nvPr>
        </p:nvSpPr>
        <p:spPr>
          <a:xfrm>
            <a:off x="816297" y="803186"/>
            <a:ext cx="3032542" cy="5248622"/>
          </a:xfrm>
        </p:spPr>
        <p:txBody>
          <a:bodyPr>
            <a:normAutofit/>
          </a:bodyPr>
          <a:lstStyle/>
          <a:p>
            <a:r>
              <a:rPr lang="en-US">
                <a:solidFill>
                  <a:srgbClr val="FFFFFE"/>
                </a:solidFill>
              </a:rPr>
              <a:t>Value to hosts</a:t>
            </a:r>
          </a:p>
          <a:p>
            <a:r>
              <a:rPr lang="en-US">
                <a:solidFill>
                  <a:srgbClr val="FFFFFE"/>
                </a:solidFill>
              </a:rPr>
              <a:t>Value to guests </a:t>
            </a:r>
          </a:p>
        </p:txBody>
      </p:sp>
      <p:pic>
        <p:nvPicPr>
          <p:cNvPr id="6" name="Audio 5">
            <a:hlinkClick r:id="" action="ppaction://media"/>
            <a:extLst>
              <a:ext uri="{FF2B5EF4-FFF2-40B4-BE49-F238E27FC236}">
                <a16:creationId xmlns:a16="http://schemas.microsoft.com/office/drawing/2014/main" id="{2E902B3F-A0E9-9213-7783-025D87F8CC0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9868173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114378"/>
    </mc:Choice>
    <mc:Fallback>
      <p:transition spd="slow" advTm="114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822FE057-BE05-4741-8284-EF9676E2DD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EA7A02D2-EEBB-4EEB-8ABE-56EB0AF9E1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DFA4B6AB-6C70-47CD-A5BF-5DC42046E1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BD11837B-445E-45F6-9CDD-848F7FD02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D3888DB2-6D32-426F-A20D-9A32C5B91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90FF4613-718A-4971-87A2-2176F248B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12456294-B685-48D2-82AB-874FEC431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51574C30-0B3B-4D3D-B767-8257528CE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A7238EE8-F333-4F0C-B618-12C099FBD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AA0A3168-FA1F-4DD7-877D-F12C1AD5E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6BDEFF7B-ADD8-4365-9677-718E91E45A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7C8BD75C-9A84-4EC0-BAF0-8360D21B5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9E9B0039-0282-4530-9D76-FAF0B1A5F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02F3D8B9-55F8-4FE2-8966-C2788CD09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5DDC17AE-9606-4289-BD04-B931BEFC3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507188FF-5EDB-4B58-ADC6-6CE53FA1E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04442101-3369-4CCB-B6FF-B153C682D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A17769AA-0522-4208-A322-09A4EA5D6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1C84664A-621E-4145-8778-CA8AB2495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25FDCFBA-8E26-4F17-840A-45B11E763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39B639AC-74A1-48AB-BF9C-43B0DCFE65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5" name="Rectangle 34">
              <a:extLst>
                <a:ext uri="{FF2B5EF4-FFF2-40B4-BE49-F238E27FC236}">
                  <a16:creationId xmlns:a16="http://schemas.microsoft.com/office/drawing/2014/main" id="{0882082C-0F2F-4DB2-ABA4-E89B82252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35">
              <a:extLst>
                <a:ext uri="{FF2B5EF4-FFF2-40B4-BE49-F238E27FC236}">
                  <a16:creationId xmlns:a16="http://schemas.microsoft.com/office/drawing/2014/main" id="{310ECD7A-540A-48E6-8614-6094C46B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E7C2599D-0CE7-45D8-BE5E-70330FEDB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9" name="Rectangle 38">
            <a:extLst>
              <a:ext uri="{FF2B5EF4-FFF2-40B4-BE49-F238E27FC236}">
                <a16:creationId xmlns:a16="http://schemas.microsoft.com/office/drawing/2014/main" id="{48502E80-6460-41BE-8708-59DE6ECB6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0C8EBAE9-9B99-4CB5-85CC-F11CCDC98A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2" name="Freeform 5">
              <a:extLst>
                <a:ext uri="{FF2B5EF4-FFF2-40B4-BE49-F238E27FC236}">
                  <a16:creationId xmlns:a16="http://schemas.microsoft.com/office/drawing/2014/main" id="{5F0095B9-A141-4AE9-BB9C-16579A2B1C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6">
              <a:extLst>
                <a:ext uri="{FF2B5EF4-FFF2-40B4-BE49-F238E27FC236}">
                  <a16:creationId xmlns:a16="http://schemas.microsoft.com/office/drawing/2014/main" id="{BA8E1E54-3862-4108-A183-B01E3C3E9C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7">
              <a:extLst>
                <a:ext uri="{FF2B5EF4-FFF2-40B4-BE49-F238E27FC236}">
                  <a16:creationId xmlns:a16="http://schemas.microsoft.com/office/drawing/2014/main" id="{FDA69704-3B28-4C3D-8B20-41F1902F36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8">
              <a:extLst>
                <a:ext uri="{FF2B5EF4-FFF2-40B4-BE49-F238E27FC236}">
                  <a16:creationId xmlns:a16="http://schemas.microsoft.com/office/drawing/2014/main" id="{89A6646F-4051-41E3-87E2-3D5B9D7B1E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9">
              <a:extLst>
                <a:ext uri="{FF2B5EF4-FFF2-40B4-BE49-F238E27FC236}">
                  <a16:creationId xmlns:a16="http://schemas.microsoft.com/office/drawing/2014/main" id="{035FEA69-F4E8-43E4-95CA-14ECA6E5CA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0">
              <a:extLst>
                <a:ext uri="{FF2B5EF4-FFF2-40B4-BE49-F238E27FC236}">
                  <a16:creationId xmlns:a16="http://schemas.microsoft.com/office/drawing/2014/main" id="{09D1F508-74C3-497C-AD91-5ACBAED295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1">
              <a:extLst>
                <a:ext uri="{FF2B5EF4-FFF2-40B4-BE49-F238E27FC236}">
                  <a16:creationId xmlns:a16="http://schemas.microsoft.com/office/drawing/2014/main" id="{7B47B7BC-036B-4C5B-AD61-B98AEB516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2">
              <a:extLst>
                <a:ext uri="{FF2B5EF4-FFF2-40B4-BE49-F238E27FC236}">
                  <a16:creationId xmlns:a16="http://schemas.microsoft.com/office/drawing/2014/main" id="{365F1294-8198-4D31-87B3-DAC36A5938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3">
              <a:extLst>
                <a:ext uri="{FF2B5EF4-FFF2-40B4-BE49-F238E27FC236}">
                  <a16:creationId xmlns:a16="http://schemas.microsoft.com/office/drawing/2014/main" id="{9E7E38C0-135C-4949-A4DC-549FB4C0D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4">
              <a:extLst>
                <a:ext uri="{FF2B5EF4-FFF2-40B4-BE49-F238E27FC236}">
                  <a16:creationId xmlns:a16="http://schemas.microsoft.com/office/drawing/2014/main" id="{89BE5198-1263-476F-81E1-EAF14E963B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5">
              <a:extLst>
                <a:ext uri="{FF2B5EF4-FFF2-40B4-BE49-F238E27FC236}">
                  <a16:creationId xmlns:a16="http://schemas.microsoft.com/office/drawing/2014/main" id="{1324063F-BBAF-4488-84AC-9A4C1AB04D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6">
              <a:extLst>
                <a:ext uri="{FF2B5EF4-FFF2-40B4-BE49-F238E27FC236}">
                  <a16:creationId xmlns:a16="http://schemas.microsoft.com/office/drawing/2014/main" id="{1E3962D8-32D4-4E54-80BD-7FAD9A4619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7">
              <a:extLst>
                <a:ext uri="{FF2B5EF4-FFF2-40B4-BE49-F238E27FC236}">
                  <a16:creationId xmlns:a16="http://schemas.microsoft.com/office/drawing/2014/main" id="{45488580-9C5F-49F5-B46F-B54990385E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18">
              <a:extLst>
                <a:ext uri="{FF2B5EF4-FFF2-40B4-BE49-F238E27FC236}">
                  <a16:creationId xmlns:a16="http://schemas.microsoft.com/office/drawing/2014/main" id="{A7DF7100-5C0C-4DBA-ACC0-3793AEADA0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19">
              <a:extLst>
                <a:ext uri="{FF2B5EF4-FFF2-40B4-BE49-F238E27FC236}">
                  <a16:creationId xmlns:a16="http://schemas.microsoft.com/office/drawing/2014/main" id="{DD2839F0-E13C-4AB3-A994-FAB7B87CB2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0">
              <a:extLst>
                <a:ext uri="{FF2B5EF4-FFF2-40B4-BE49-F238E27FC236}">
                  <a16:creationId xmlns:a16="http://schemas.microsoft.com/office/drawing/2014/main" id="{127331AC-02E5-4481-A4F1-833A1B051D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8" name="Freeform 21">
              <a:extLst>
                <a:ext uri="{FF2B5EF4-FFF2-40B4-BE49-F238E27FC236}">
                  <a16:creationId xmlns:a16="http://schemas.microsoft.com/office/drawing/2014/main" id="{BE2FD2C4-1A55-4C4E-B40C-DCFB889334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2">
              <a:extLst>
                <a:ext uri="{FF2B5EF4-FFF2-40B4-BE49-F238E27FC236}">
                  <a16:creationId xmlns:a16="http://schemas.microsoft.com/office/drawing/2014/main" id="{D7E08625-CA4C-4D09-9293-647AE3568B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3">
              <a:extLst>
                <a:ext uri="{FF2B5EF4-FFF2-40B4-BE49-F238E27FC236}">
                  <a16:creationId xmlns:a16="http://schemas.microsoft.com/office/drawing/2014/main" id="{F7CF32BB-61DD-4DCF-B694-7DEA123E73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2" name="Group 61">
            <a:extLst>
              <a:ext uri="{FF2B5EF4-FFF2-40B4-BE49-F238E27FC236}">
                <a16:creationId xmlns:a16="http://schemas.microsoft.com/office/drawing/2014/main" id="{59E14C03-15CB-40D3-A676-BE53E47AA8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3893141"/>
            <a:ext cx="8845667" cy="1771275"/>
            <a:chOff x="1669293" y="3893141"/>
            <a:chExt cx="8845667" cy="1771275"/>
          </a:xfrm>
        </p:grpSpPr>
        <p:sp>
          <p:nvSpPr>
            <p:cNvPr id="63" name="Isosceles Triangle 39">
              <a:extLst>
                <a:ext uri="{FF2B5EF4-FFF2-40B4-BE49-F238E27FC236}">
                  <a16:creationId xmlns:a16="http://schemas.microsoft.com/office/drawing/2014/main" id="{A18BD06B-DEE8-42AF-A229-8A7BD4580E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59373421-D95F-4194-9AFC-B405FD3692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3893141"/>
              <a:ext cx="8845667" cy="142021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3">
            <a:extLst>
              <a:ext uri="{FF2B5EF4-FFF2-40B4-BE49-F238E27FC236}">
                <a16:creationId xmlns:a16="http://schemas.microsoft.com/office/drawing/2014/main" id="{0EA860F9-D0D3-054D-A7C5-9405CBAC2FF1}"/>
              </a:ext>
            </a:extLst>
          </p:cNvPr>
          <p:cNvSpPr>
            <a:spLocks noGrp="1"/>
          </p:cNvSpPr>
          <p:nvPr>
            <p:ph type="title"/>
          </p:nvPr>
        </p:nvSpPr>
        <p:spPr>
          <a:xfrm>
            <a:off x="1759236" y="3980237"/>
            <a:ext cx="8672295" cy="727748"/>
          </a:xfrm>
        </p:spPr>
        <p:txBody>
          <a:bodyPr vert="horz" lIns="228600" tIns="228600" rIns="228600" bIns="0" rtlCol="0" anchor="b">
            <a:normAutofit/>
          </a:bodyPr>
          <a:lstStyle/>
          <a:p>
            <a:pPr>
              <a:lnSpc>
                <a:spcPct val="80000"/>
              </a:lnSpc>
            </a:pPr>
            <a:r>
              <a:rPr lang="en-US" sz="3700"/>
              <a:t>Value Creation: </a:t>
            </a:r>
          </a:p>
        </p:txBody>
      </p:sp>
      <p:sp>
        <p:nvSpPr>
          <p:cNvPr id="6" name="Text Placeholder 5">
            <a:extLst>
              <a:ext uri="{FF2B5EF4-FFF2-40B4-BE49-F238E27FC236}">
                <a16:creationId xmlns:a16="http://schemas.microsoft.com/office/drawing/2014/main" id="{08C71D04-DA85-214F-9984-9BD7B12D011B}"/>
              </a:ext>
            </a:extLst>
          </p:cNvPr>
          <p:cNvSpPr>
            <a:spLocks noGrp="1"/>
          </p:cNvSpPr>
          <p:nvPr>
            <p:ph type="body" sz="half" idx="2"/>
          </p:nvPr>
        </p:nvSpPr>
        <p:spPr>
          <a:xfrm>
            <a:off x="1759237" y="4707986"/>
            <a:ext cx="8673427" cy="522636"/>
          </a:xfrm>
        </p:spPr>
        <p:txBody>
          <a:bodyPr vert="horz" lIns="91440" tIns="0" rIns="91440" bIns="45720" rtlCol="0">
            <a:normAutofit lnSpcReduction="10000"/>
          </a:bodyPr>
          <a:lstStyle/>
          <a:p>
            <a:pPr>
              <a:lnSpc>
                <a:spcPct val="100000"/>
              </a:lnSpc>
            </a:pPr>
            <a:r>
              <a:rPr lang="en-US" sz="1600" dirty="0"/>
              <a:t>Airbnb Community created through its own Airbnb marketplace website which was also is used to update hosts and guests on current Covid-19 Regulations. </a:t>
            </a:r>
          </a:p>
        </p:txBody>
      </p:sp>
      <p:sp>
        <p:nvSpPr>
          <p:cNvPr id="66" name="Rectangle 65">
            <a:extLst>
              <a:ext uri="{FF2B5EF4-FFF2-40B4-BE49-F238E27FC236}">
                <a16:creationId xmlns:a16="http://schemas.microsoft.com/office/drawing/2014/main" id="{F07E43FC-AC87-461F-90C3-68415BC9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8032" y="1179555"/>
            <a:ext cx="8850737" cy="262144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Graphic 9" descr="Suburban scene">
            <a:extLst>
              <a:ext uri="{FF2B5EF4-FFF2-40B4-BE49-F238E27FC236}">
                <a16:creationId xmlns:a16="http://schemas.microsoft.com/office/drawing/2014/main" id="{83CD36F0-A1C7-6C13-91C6-15B3E093FEE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941885" y="1346402"/>
            <a:ext cx="2302486" cy="2302486"/>
          </a:xfrm>
          <a:prstGeom prst="rect">
            <a:avLst/>
          </a:prstGeom>
          <a:ln w="12700">
            <a:noFill/>
          </a:ln>
        </p:spPr>
      </p:pic>
      <p:pic>
        <p:nvPicPr>
          <p:cNvPr id="9" name="Audio 8">
            <a:hlinkClick r:id="" action="ppaction://media"/>
            <a:extLst>
              <a:ext uri="{FF2B5EF4-FFF2-40B4-BE49-F238E27FC236}">
                <a16:creationId xmlns:a16="http://schemas.microsoft.com/office/drawing/2014/main" id="{0654F571-4D95-9BAD-102E-85F75201692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570401581"/>
      </p:ext>
    </p:extLst>
  </p:cSld>
  <p:clrMapOvr>
    <a:masterClrMapping/>
  </p:clrMapOvr>
  <mc:AlternateContent xmlns:mc="http://schemas.openxmlformats.org/markup-compatibility/2006">
    <mc:Choice xmlns:p14="http://schemas.microsoft.com/office/powerpoint/2010/main" Requires="p14">
      <p:transition spd="slow" p14:dur="2000" advTm="90954"/>
    </mc:Choice>
    <mc:Fallback>
      <p:transition spd="slow" advTm="90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DBA91-DB44-E144-991F-CA966E06FE87}"/>
              </a:ext>
            </a:extLst>
          </p:cNvPr>
          <p:cNvSpPr>
            <a:spLocks noGrp="1"/>
          </p:cNvSpPr>
          <p:nvPr>
            <p:ph type="title"/>
          </p:nvPr>
        </p:nvSpPr>
        <p:spPr/>
        <p:txBody>
          <a:bodyPr>
            <a:normAutofit/>
          </a:bodyPr>
          <a:lstStyle/>
          <a:p>
            <a:r>
              <a:rPr lang="en-US" dirty="0"/>
              <a:t>Regulatory Reactions around the world: </a:t>
            </a:r>
          </a:p>
        </p:txBody>
      </p:sp>
      <p:sp>
        <p:nvSpPr>
          <p:cNvPr id="3" name="Text Placeholder 2">
            <a:extLst>
              <a:ext uri="{FF2B5EF4-FFF2-40B4-BE49-F238E27FC236}">
                <a16:creationId xmlns:a16="http://schemas.microsoft.com/office/drawing/2014/main" id="{9CFCC074-0EED-AE49-94D4-D262BE696F35}"/>
              </a:ext>
            </a:extLst>
          </p:cNvPr>
          <p:cNvSpPr>
            <a:spLocks noGrp="1"/>
          </p:cNvSpPr>
          <p:nvPr>
            <p:ph type="body" idx="1"/>
          </p:nvPr>
        </p:nvSpPr>
        <p:spPr/>
        <p:txBody>
          <a:bodyPr/>
          <a:lstStyle/>
          <a:p>
            <a:r>
              <a:rPr lang="en-US" dirty="0"/>
              <a:t>Berlin (Germany)</a:t>
            </a:r>
          </a:p>
        </p:txBody>
      </p:sp>
      <p:sp>
        <p:nvSpPr>
          <p:cNvPr id="4" name="Content Placeholder 3">
            <a:extLst>
              <a:ext uri="{FF2B5EF4-FFF2-40B4-BE49-F238E27FC236}">
                <a16:creationId xmlns:a16="http://schemas.microsoft.com/office/drawing/2014/main" id="{08329950-5688-744C-BD36-40426CD11D59}"/>
              </a:ext>
            </a:extLst>
          </p:cNvPr>
          <p:cNvSpPr>
            <a:spLocks noGrp="1"/>
          </p:cNvSpPr>
          <p:nvPr>
            <p:ph sz="half" idx="2"/>
          </p:nvPr>
        </p:nvSpPr>
        <p:spPr/>
        <p:txBody>
          <a:bodyPr/>
          <a:lstStyle/>
          <a:p>
            <a:r>
              <a:rPr lang="en-GB" dirty="0"/>
              <a:t>Zweckentfremdungsverbot, which translates to “Prohibition of misuse”</a:t>
            </a:r>
          </a:p>
          <a:p>
            <a:r>
              <a:rPr lang="en-GB" dirty="0"/>
              <a:t>Legal to rent out less that 50% of your floor plan</a:t>
            </a:r>
            <a:endParaRPr lang="en-US" dirty="0"/>
          </a:p>
        </p:txBody>
      </p:sp>
      <p:sp>
        <p:nvSpPr>
          <p:cNvPr id="5" name="Text Placeholder 4">
            <a:extLst>
              <a:ext uri="{FF2B5EF4-FFF2-40B4-BE49-F238E27FC236}">
                <a16:creationId xmlns:a16="http://schemas.microsoft.com/office/drawing/2014/main" id="{9F7FCD12-2032-B044-8632-A85E4A5B537F}"/>
              </a:ext>
            </a:extLst>
          </p:cNvPr>
          <p:cNvSpPr>
            <a:spLocks noGrp="1"/>
          </p:cNvSpPr>
          <p:nvPr>
            <p:ph type="body" sz="quarter" idx="3"/>
          </p:nvPr>
        </p:nvSpPr>
        <p:spPr/>
        <p:txBody>
          <a:bodyPr/>
          <a:lstStyle/>
          <a:p>
            <a:r>
              <a:rPr lang="en-US" dirty="0"/>
              <a:t>New York (United States)</a:t>
            </a:r>
          </a:p>
        </p:txBody>
      </p:sp>
      <p:sp>
        <p:nvSpPr>
          <p:cNvPr id="6" name="Content Placeholder 5">
            <a:extLst>
              <a:ext uri="{FF2B5EF4-FFF2-40B4-BE49-F238E27FC236}">
                <a16:creationId xmlns:a16="http://schemas.microsoft.com/office/drawing/2014/main" id="{BF97F5FA-49A7-654A-A0EF-BAC4F88B11C8}"/>
              </a:ext>
            </a:extLst>
          </p:cNvPr>
          <p:cNvSpPr>
            <a:spLocks noGrp="1"/>
          </p:cNvSpPr>
          <p:nvPr>
            <p:ph sz="quarter" idx="4"/>
          </p:nvPr>
        </p:nvSpPr>
        <p:spPr/>
        <p:txBody>
          <a:bodyPr/>
          <a:lstStyle/>
          <a:p>
            <a:r>
              <a:rPr lang="en-US" dirty="0"/>
              <a:t>Cannot rent property for less than 30 days… Interacts with the business model of Airbnb – short term stays. </a:t>
            </a:r>
          </a:p>
          <a:p>
            <a:r>
              <a:rPr lang="en-US" dirty="0"/>
              <a:t>This dropped Airbnb listings from 20,000 to 300. </a:t>
            </a:r>
          </a:p>
        </p:txBody>
      </p:sp>
      <p:pic>
        <p:nvPicPr>
          <p:cNvPr id="8" name="Picture 7" descr="The Statue of Liberty in New York">
            <a:extLst>
              <a:ext uri="{FF2B5EF4-FFF2-40B4-BE49-F238E27FC236}">
                <a16:creationId xmlns:a16="http://schemas.microsoft.com/office/drawing/2014/main" id="{2E018A13-E06D-2563-1822-BFFA282FE604}"/>
              </a:ext>
            </a:extLst>
          </p:cNvPr>
          <p:cNvPicPr>
            <a:picLocks noChangeAspect="1"/>
          </p:cNvPicPr>
          <p:nvPr/>
        </p:nvPicPr>
        <p:blipFill>
          <a:blip r:embed="rId5"/>
          <a:stretch>
            <a:fillRect/>
          </a:stretch>
        </p:blipFill>
        <p:spPr>
          <a:xfrm>
            <a:off x="9477035" y="2654834"/>
            <a:ext cx="2714965" cy="1696853"/>
          </a:xfrm>
          <a:prstGeom prst="rect">
            <a:avLst/>
          </a:prstGeom>
        </p:spPr>
      </p:pic>
      <p:pic>
        <p:nvPicPr>
          <p:cNvPr id="10" name="Picture 9" descr="Brandenburg Gate Germany at sunset">
            <a:extLst>
              <a:ext uri="{FF2B5EF4-FFF2-40B4-BE49-F238E27FC236}">
                <a16:creationId xmlns:a16="http://schemas.microsoft.com/office/drawing/2014/main" id="{9076058E-DC47-286A-2670-3B4422234CC8}"/>
              </a:ext>
            </a:extLst>
          </p:cNvPr>
          <p:cNvPicPr>
            <a:picLocks noChangeAspect="1"/>
          </p:cNvPicPr>
          <p:nvPr/>
        </p:nvPicPr>
        <p:blipFill>
          <a:blip r:embed="rId6"/>
          <a:stretch>
            <a:fillRect/>
          </a:stretch>
        </p:blipFill>
        <p:spPr>
          <a:xfrm>
            <a:off x="9530531" y="-8091"/>
            <a:ext cx="2661469" cy="1497076"/>
          </a:xfrm>
          <a:prstGeom prst="rect">
            <a:avLst/>
          </a:prstGeom>
        </p:spPr>
      </p:pic>
      <p:pic>
        <p:nvPicPr>
          <p:cNvPr id="15" name="Audio 14">
            <a:hlinkClick r:id="" action="ppaction://media"/>
            <a:extLst>
              <a:ext uri="{FF2B5EF4-FFF2-40B4-BE49-F238E27FC236}">
                <a16:creationId xmlns:a16="http://schemas.microsoft.com/office/drawing/2014/main" id="{1DFCC36E-B420-F08E-3613-B411D0A39E59}"/>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62135581"/>
      </p:ext>
    </p:extLst>
  </p:cSld>
  <p:clrMapOvr>
    <a:masterClrMapping/>
  </p:clrMapOvr>
  <mc:AlternateContent xmlns:mc="http://schemas.openxmlformats.org/markup-compatibility/2006">
    <mc:Choice xmlns:p14="http://schemas.microsoft.com/office/powerpoint/2010/main" Requires="p14">
      <p:transition spd="slow" p14:dur="2000" advTm="116170"/>
    </mc:Choice>
    <mc:Fallback>
      <p:transition spd="slow" advTm="116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75627FE-0AC5-4349-AC08-45A58BEC9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F87AAF7B-2090-475D-9C3E-FDC03DD87A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23" name="Freeform 5">
              <a:extLst>
                <a:ext uri="{FF2B5EF4-FFF2-40B4-BE49-F238E27FC236}">
                  <a16:creationId xmlns:a16="http://schemas.microsoft.com/office/drawing/2014/main" id="{F2DCEC33-4B31-44BC-99CB-9E4845DC4C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24" name="Freeform 6">
              <a:extLst>
                <a:ext uri="{FF2B5EF4-FFF2-40B4-BE49-F238E27FC236}">
                  <a16:creationId xmlns:a16="http://schemas.microsoft.com/office/drawing/2014/main" id="{204E0A10-D288-4B22-87A1-737B0A37D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7">
              <a:extLst>
                <a:ext uri="{FF2B5EF4-FFF2-40B4-BE49-F238E27FC236}">
                  <a16:creationId xmlns:a16="http://schemas.microsoft.com/office/drawing/2014/main" id="{9A3E042E-4911-425A-84BB-04BF90D07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8">
              <a:extLst>
                <a:ext uri="{FF2B5EF4-FFF2-40B4-BE49-F238E27FC236}">
                  <a16:creationId xmlns:a16="http://schemas.microsoft.com/office/drawing/2014/main" id="{3A49226D-3129-4C5A-9641-3D03BEEA79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9">
              <a:extLst>
                <a:ext uri="{FF2B5EF4-FFF2-40B4-BE49-F238E27FC236}">
                  <a16:creationId xmlns:a16="http://schemas.microsoft.com/office/drawing/2014/main" id="{9CC3C315-B515-4DD8-AC22-9D8417B37F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10">
              <a:extLst>
                <a:ext uri="{FF2B5EF4-FFF2-40B4-BE49-F238E27FC236}">
                  <a16:creationId xmlns:a16="http://schemas.microsoft.com/office/drawing/2014/main" id="{1A961828-F78F-4D56-A98E-037806C637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9" name="Freeform 11">
              <a:extLst>
                <a:ext uri="{FF2B5EF4-FFF2-40B4-BE49-F238E27FC236}">
                  <a16:creationId xmlns:a16="http://schemas.microsoft.com/office/drawing/2014/main" id="{739D4F9D-3728-42C1-8302-452D51321C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12">
              <a:extLst>
                <a:ext uri="{FF2B5EF4-FFF2-40B4-BE49-F238E27FC236}">
                  <a16:creationId xmlns:a16="http://schemas.microsoft.com/office/drawing/2014/main" id="{B4D9647E-354D-4CA8-B4A7-39172E5EA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13">
              <a:extLst>
                <a:ext uri="{FF2B5EF4-FFF2-40B4-BE49-F238E27FC236}">
                  <a16:creationId xmlns:a16="http://schemas.microsoft.com/office/drawing/2014/main" id="{A3EC74E0-5222-4ACC-BCEC-1AA189D3BC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14">
              <a:extLst>
                <a:ext uri="{FF2B5EF4-FFF2-40B4-BE49-F238E27FC236}">
                  <a16:creationId xmlns:a16="http://schemas.microsoft.com/office/drawing/2014/main" id="{C0AE72B4-084D-42E6-ABED-5FD4650D4B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15">
              <a:extLst>
                <a:ext uri="{FF2B5EF4-FFF2-40B4-BE49-F238E27FC236}">
                  <a16:creationId xmlns:a16="http://schemas.microsoft.com/office/drawing/2014/main" id="{C9D1F5DD-8D50-4098-8D2B-10E284752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4" name="Freeform 16">
              <a:extLst>
                <a:ext uri="{FF2B5EF4-FFF2-40B4-BE49-F238E27FC236}">
                  <a16:creationId xmlns:a16="http://schemas.microsoft.com/office/drawing/2014/main" id="{D48F3941-C3C7-4589-AA46-067F6BB2D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5" name="Freeform 17">
              <a:extLst>
                <a:ext uri="{FF2B5EF4-FFF2-40B4-BE49-F238E27FC236}">
                  <a16:creationId xmlns:a16="http://schemas.microsoft.com/office/drawing/2014/main" id="{C16BBE9A-4BE3-4401-82C5-8041DB14E5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6" name="Freeform 18">
              <a:extLst>
                <a:ext uri="{FF2B5EF4-FFF2-40B4-BE49-F238E27FC236}">
                  <a16:creationId xmlns:a16="http://schemas.microsoft.com/office/drawing/2014/main" id="{06180330-CCD3-4D14-A652-D60C28252D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7" name="Freeform 19">
              <a:extLst>
                <a:ext uri="{FF2B5EF4-FFF2-40B4-BE49-F238E27FC236}">
                  <a16:creationId xmlns:a16="http://schemas.microsoft.com/office/drawing/2014/main" id="{616C90F6-4133-43A5-B47C-7750FE28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20">
              <a:extLst>
                <a:ext uri="{FF2B5EF4-FFF2-40B4-BE49-F238E27FC236}">
                  <a16:creationId xmlns:a16="http://schemas.microsoft.com/office/drawing/2014/main" id="{D7C03F90-E828-4414-8A53-92069FFB6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9" name="Freeform 21">
              <a:extLst>
                <a:ext uri="{FF2B5EF4-FFF2-40B4-BE49-F238E27FC236}">
                  <a16:creationId xmlns:a16="http://schemas.microsoft.com/office/drawing/2014/main" id="{6ADDE443-75AA-4F32-A2EE-272C4347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40" name="Freeform 22">
              <a:extLst>
                <a:ext uri="{FF2B5EF4-FFF2-40B4-BE49-F238E27FC236}">
                  <a16:creationId xmlns:a16="http://schemas.microsoft.com/office/drawing/2014/main" id="{ACD281C1-1D59-453F-A33A-D83E39EB0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23">
              <a:extLst>
                <a:ext uri="{FF2B5EF4-FFF2-40B4-BE49-F238E27FC236}">
                  <a16:creationId xmlns:a16="http://schemas.microsoft.com/office/drawing/2014/main" id="{60217FAC-29FE-4D6B-9BB4-FF41AA756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24">
              <a:extLst>
                <a:ext uri="{FF2B5EF4-FFF2-40B4-BE49-F238E27FC236}">
                  <a16:creationId xmlns:a16="http://schemas.microsoft.com/office/drawing/2014/main" id="{0D3CC33A-6E36-4A72-9965-8E20FB05D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25">
              <a:extLst>
                <a:ext uri="{FF2B5EF4-FFF2-40B4-BE49-F238E27FC236}">
                  <a16:creationId xmlns:a16="http://schemas.microsoft.com/office/drawing/2014/main" id="{F128F04E-05CD-4035-A32B-6E9ABAB9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5" name="Rectangle 44">
            <a:extLst>
              <a:ext uri="{FF2B5EF4-FFF2-40B4-BE49-F238E27FC236}">
                <a16:creationId xmlns:a16="http://schemas.microsoft.com/office/drawing/2014/main" id="{BC2574CF-1D35-4994-87BD-5A3378E1A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57883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622825-3265-744C-9BE0-E1645811DF2C}"/>
              </a:ext>
            </a:extLst>
          </p:cNvPr>
          <p:cNvSpPr>
            <a:spLocks noGrp="1"/>
          </p:cNvSpPr>
          <p:nvPr>
            <p:ph type="title"/>
          </p:nvPr>
        </p:nvSpPr>
        <p:spPr>
          <a:xfrm>
            <a:off x="645459" y="960120"/>
            <a:ext cx="3865695" cy="4171278"/>
          </a:xfrm>
        </p:spPr>
        <p:txBody>
          <a:bodyPr vert="horz" lIns="91440" tIns="45720" rIns="91440" bIns="45720" rtlCol="0">
            <a:normAutofit/>
          </a:bodyPr>
          <a:lstStyle/>
          <a:p>
            <a:pPr algn="r"/>
            <a:r>
              <a:rPr lang="en-US" sz="4400">
                <a:solidFill>
                  <a:schemeClr val="tx1"/>
                </a:solidFill>
              </a:rPr>
              <a:t>Wales and Second Homes</a:t>
            </a:r>
          </a:p>
        </p:txBody>
      </p:sp>
      <p:cxnSp>
        <p:nvCxnSpPr>
          <p:cNvPr id="47" name="Straight Connector 46">
            <a:extLst>
              <a:ext uri="{FF2B5EF4-FFF2-40B4-BE49-F238E27FC236}">
                <a16:creationId xmlns:a16="http://schemas.microsoft.com/office/drawing/2014/main" id="{68B6AB33-DFE6-4FE4-94FE-C9E25424AD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52263" y="1200150"/>
            <a:ext cx="0" cy="3543972"/>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EB345412-2ACA-F98F-88D7-9F25C6BBCF7F}"/>
              </a:ext>
            </a:extLst>
          </p:cNvPr>
          <p:cNvSpPr>
            <a:spLocks noGrp="1"/>
          </p:cNvSpPr>
          <p:nvPr>
            <p:ph idx="1"/>
          </p:nvPr>
        </p:nvSpPr>
        <p:spPr>
          <a:xfrm>
            <a:off x="4983164" y="960120"/>
            <a:ext cx="5511800" cy="4171278"/>
          </a:xfrm>
        </p:spPr>
        <p:txBody>
          <a:bodyPr>
            <a:normAutofit/>
          </a:bodyPr>
          <a:lstStyle/>
          <a:p>
            <a:r>
              <a:rPr lang="en-GB" dirty="0"/>
              <a:t>Welsh Government pilot scheme of planning applications being made for short-term holiday accommodation intentions.</a:t>
            </a:r>
          </a:p>
          <a:p>
            <a:r>
              <a:rPr lang="en-GB" dirty="0"/>
              <a:t>Airbnb drives people out of their local towns and people fear this will impact the Welsh language. </a:t>
            </a:r>
          </a:p>
          <a:p>
            <a:endParaRPr lang="en-US" dirty="0"/>
          </a:p>
        </p:txBody>
      </p:sp>
      <p:pic>
        <p:nvPicPr>
          <p:cNvPr id="4" name="Audio 3">
            <a:hlinkClick r:id="" action="ppaction://media"/>
            <a:extLst>
              <a:ext uri="{FF2B5EF4-FFF2-40B4-BE49-F238E27FC236}">
                <a16:creationId xmlns:a16="http://schemas.microsoft.com/office/drawing/2014/main" id="{87249E1F-3EDF-B54D-CDE4-EFC3834FDDC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28510364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9861"/>
    </mc:Choice>
    <mc:Fallback>
      <p:transition spd="slow" advTm="59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7738584-4FF5-4587-90CD-7DBC057CB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331FEB8B-34DA-4949-A747-E456AEB605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6" name="Freeform 5">
              <a:extLst>
                <a:ext uri="{FF2B5EF4-FFF2-40B4-BE49-F238E27FC236}">
                  <a16:creationId xmlns:a16="http://schemas.microsoft.com/office/drawing/2014/main" id="{E2C0E37F-AF07-492A-A279-DA26CE7B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6">
              <a:extLst>
                <a:ext uri="{FF2B5EF4-FFF2-40B4-BE49-F238E27FC236}">
                  <a16:creationId xmlns:a16="http://schemas.microsoft.com/office/drawing/2014/main" id="{E5A4CBBD-EE5A-45EC-9BC9-30721DAA57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A72465E-D6CF-4A0B-9D7E-B6A67DE66E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8">
              <a:extLst>
                <a:ext uri="{FF2B5EF4-FFF2-40B4-BE49-F238E27FC236}">
                  <a16:creationId xmlns:a16="http://schemas.microsoft.com/office/drawing/2014/main" id="{8A913FD7-7ADB-4D3A-9EFC-6AEC40800A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9">
              <a:extLst>
                <a:ext uri="{FF2B5EF4-FFF2-40B4-BE49-F238E27FC236}">
                  <a16:creationId xmlns:a16="http://schemas.microsoft.com/office/drawing/2014/main" id="{5317CED2-06BE-474F-A30D-9D288E7F58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0">
              <a:extLst>
                <a:ext uri="{FF2B5EF4-FFF2-40B4-BE49-F238E27FC236}">
                  <a16:creationId xmlns:a16="http://schemas.microsoft.com/office/drawing/2014/main" id="{839863F7-DEBA-4476-AC32-15C58371E9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1">
              <a:extLst>
                <a:ext uri="{FF2B5EF4-FFF2-40B4-BE49-F238E27FC236}">
                  <a16:creationId xmlns:a16="http://schemas.microsoft.com/office/drawing/2014/main" id="{80DAD443-B5AE-471F-85AB-10D53EA9BA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2">
              <a:extLst>
                <a:ext uri="{FF2B5EF4-FFF2-40B4-BE49-F238E27FC236}">
                  <a16:creationId xmlns:a16="http://schemas.microsoft.com/office/drawing/2014/main" id="{4AC256D8-0B2A-4D31-BE8D-C65E8D9307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3">
              <a:extLst>
                <a:ext uri="{FF2B5EF4-FFF2-40B4-BE49-F238E27FC236}">
                  <a16:creationId xmlns:a16="http://schemas.microsoft.com/office/drawing/2014/main" id="{2289052D-ADF4-4995-974E-857FE799C8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4">
              <a:extLst>
                <a:ext uri="{FF2B5EF4-FFF2-40B4-BE49-F238E27FC236}">
                  <a16:creationId xmlns:a16="http://schemas.microsoft.com/office/drawing/2014/main" id="{2AE029EC-182F-4A59-ABB1-2AD3E6A271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5">
              <a:extLst>
                <a:ext uri="{FF2B5EF4-FFF2-40B4-BE49-F238E27FC236}">
                  <a16:creationId xmlns:a16="http://schemas.microsoft.com/office/drawing/2014/main" id="{CB5EAF53-22B7-4CE7-8F2B-E6E5D6C9A8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6">
              <a:extLst>
                <a:ext uri="{FF2B5EF4-FFF2-40B4-BE49-F238E27FC236}">
                  <a16:creationId xmlns:a16="http://schemas.microsoft.com/office/drawing/2014/main" id="{A4F6286A-96AE-4640-8CD9-0A37F72CE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17">
              <a:extLst>
                <a:ext uri="{FF2B5EF4-FFF2-40B4-BE49-F238E27FC236}">
                  <a16:creationId xmlns:a16="http://schemas.microsoft.com/office/drawing/2014/main" id="{B171C312-CDA4-46AE-8FAC-5596269466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18">
              <a:extLst>
                <a:ext uri="{FF2B5EF4-FFF2-40B4-BE49-F238E27FC236}">
                  <a16:creationId xmlns:a16="http://schemas.microsoft.com/office/drawing/2014/main" id="{362D7B25-2A53-4479-86D2-1F008B3913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19">
              <a:extLst>
                <a:ext uri="{FF2B5EF4-FFF2-40B4-BE49-F238E27FC236}">
                  <a16:creationId xmlns:a16="http://schemas.microsoft.com/office/drawing/2014/main" id="{74E4194C-4008-420B-934A-44E4A33998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0">
              <a:extLst>
                <a:ext uri="{FF2B5EF4-FFF2-40B4-BE49-F238E27FC236}">
                  <a16:creationId xmlns:a16="http://schemas.microsoft.com/office/drawing/2014/main" id="{F03EE6E2-6D04-4395-A942-906DD781B02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1">
              <a:extLst>
                <a:ext uri="{FF2B5EF4-FFF2-40B4-BE49-F238E27FC236}">
                  <a16:creationId xmlns:a16="http://schemas.microsoft.com/office/drawing/2014/main" id="{C0DA5597-663D-40BF-A49E-7F97CEFC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2">
              <a:extLst>
                <a:ext uri="{FF2B5EF4-FFF2-40B4-BE49-F238E27FC236}">
                  <a16:creationId xmlns:a16="http://schemas.microsoft.com/office/drawing/2014/main" id="{A462B6E4-C0D9-4B39-ACFD-809919B5BA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4" name="Freeform 23">
              <a:extLst>
                <a:ext uri="{FF2B5EF4-FFF2-40B4-BE49-F238E27FC236}">
                  <a16:creationId xmlns:a16="http://schemas.microsoft.com/office/drawing/2014/main" id="{40F996EA-5494-4E45-91A9-BC3AC19FB3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5" name="Freeform 24">
              <a:extLst>
                <a:ext uri="{FF2B5EF4-FFF2-40B4-BE49-F238E27FC236}">
                  <a16:creationId xmlns:a16="http://schemas.microsoft.com/office/drawing/2014/main" id="{E4C72616-3189-4480-878A-47DAE2EAB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6" name="Freeform 25">
              <a:extLst>
                <a:ext uri="{FF2B5EF4-FFF2-40B4-BE49-F238E27FC236}">
                  <a16:creationId xmlns:a16="http://schemas.microsoft.com/office/drawing/2014/main" id="{3A4AD113-F13C-4731-BB21-3E500420DD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7" name="Title 6">
            <a:extLst>
              <a:ext uri="{FF2B5EF4-FFF2-40B4-BE49-F238E27FC236}">
                <a16:creationId xmlns:a16="http://schemas.microsoft.com/office/drawing/2014/main" id="{F016E083-133C-494B-A51D-8AF7F9880161}"/>
              </a:ext>
            </a:extLst>
          </p:cNvPr>
          <p:cNvSpPr>
            <a:spLocks noGrp="1"/>
          </p:cNvSpPr>
          <p:nvPr>
            <p:ph type="title"/>
          </p:nvPr>
        </p:nvSpPr>
        <p:spPr>
          <a:xfrm>
            <a:off x="7269686" y="795527"/>
            <a:ext cx="4123738" cy="1433323"/>
          </a:xfrm>
        </p:spPr>
        <p:txBody>
          <a:bodyPr>
            <a:normAutofit/>
          </a:bodyPr>
          <a:lstStyle/>
          <a:p>
            <a:pPr algn="l"/>
            <a:r>
              <a:rPr lang="en-US" sz="3200">
                <a:solidFill>
                  <a:schemeClr val="tx2"/>
                </a:solidFill>
              </a:rPr>
              <a:t>Unsafe Tourist Accommodation:</a:t>
            </a:r>
          </a:p>
        </p:txBody>
      </p:sp>
      <p:sp>
        <p:nvSpPr>
          <p:cNvPr id="38" name="Rectangle 37">
            <a:extLst>
              <a:ext uri="{FF2B5EF4-FFF2-40B4-BE49-F238E27FC236}">
                <a16:creationId xmlns:a16="http://schemas.microsoft.com/office/drawing/2014/main" id="{E972DE0D-2E53-4159-ABD3-C60152426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C08C4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oman walking">
            <a:extLst>
              <a:ext uri="{FF2B5EF4-FFF2-40B4-BE49-F238E27FC236}">
                <a16:creationId xmlns:a16="http://schemas.microsoft.com/office/drawing/2014/main" id="{BFDE9681-3ED4-0242-C611-330FDA0E0688}"/>
              </a:ext>
            </a:extLst>
          </p:cNvPr>
          <p:cNvPicPr>
            <a:picLocks noChangeAspect="1"/>
          </p:cNvPicPr>
          <p:nvPr/>
        </p:nvPicPr>
        <p:blipFill rotWithShape="1">
          <a:blip r:embed="rId5"/>
          <a:srcRect l="18543" r="4906"/>
          <a:stretch/>
        </p:blipFill>
        <p:spPr>
          <a:xfrm>
            <a:off x="972115" y="960214"/>
            <a:ext cx="5641848" cy="4919472"/>
          </a:xfrm>
          <a:prstGeom prst="rect">
            <a:avLst/>
          </a:prstGeom>
          <a:ln w="12700">
            <a:noFill/>
          </a:ln>
        </p:spPr>
      </p:pic>
      <p:sp>
        <p:nvSpPr>
          <p:cNvPr id="8" name="Content Placeholder 7">
            <a:extLst>
              <a:ext uri="{FF2B5EF4-FFF2-40B4-BE49-F238E27FC236}">
                <a16:creationId xmlns:a16="http://schemas.microsoft.com/office/drawing/2014/main" id="{E63F6F97-E179-A94D-8FA0-0A752C4267DD}"/>
              </a:ext>
            </a:extLst>
          </p:cNvPr>
          <p:cNvSpPr>
            <a:spLocks noGrp="1"/>
          </p:cNvSpPr>
          <p:nvPr>
            <p:ph idx="1"/>
          </p:nvPr>
        </p:nvSpPr>
        <p:spPr>
          <a:xfrm>
            <a:off x="7293817" y="2338388"/>
            <a:ext cx="4099607" cy="3678237"/>
          </a:xfrm>
        </p:spPr>
        <p:txBody>
          <a:bodyPr>
            <a:normAutofit/>
          </a:bodyPr>
          <a:lstStyle/>
          <a:p>
            <a:pPr>
              <a:buClr>
                <a:srgbClr val="C08C42"/>
              </a:buClr>
            </a:pPr>
            <a:r>
              <a:rPr lang="en-GB"/>
              <a:t>Airbnb does not have the same safety regulations as commercial tourism providers</a:t>
            </a:r>
          </a:p>
          <a:p>
            <a:pPr>
              <a:buClr>
                <a:srgbClr val="C08C42"/>
              </a:buClr>
            </a:pPr>
            <a:r>
              <a:rPr lang="en-GB"/>
              <a:t>Airbnb website has a ‘safety tips’ page </a:t>
            </a:r>
          </a:p>
          <a:p>
            <a:pPr>
              <a:buClr>
                <a:srgbClr val="C08C42"/>
              </a:buClr>
            </a:pPr>
            <a:r>
              <a:rPr lang="en-GB"/>
              <a:t>Do the governments need to set up an inquiry about Airbnb and put the relevant Legislation in place to protect people from unsafe tourist attractions? </a:t>
            </a:r>
            <a:endParaRPr lang="en-US"/>
          </a:p>
        </p:txBody>
      </p:sp>
      <p:pic>
        <p:nvPicPr>
          <p:cNvPr id="2" name="Audio 1">
            <a:hlinkClick r:id="" action="ppaction://media"/>
            <a:extLst>
              <a:ext uri="{FF2B5EF4-FFF2-40B4-BE49-F238E27FC236}">
                <a16:creationId xmlns:a16="http://schemas.microsoft.com/office/drawing/2014/main" id="{0C2C5D3C-E089-A027-5AF1-BB3BCC80921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622676736"/>
      </p:ext>
    </p:extLst>
  </p:cSld>
  <p:clrMapOvr>
    <a:masterClrMapping/>
  </p:clrMapOvr>
  <mc:AlternateContent xmlns:mc="http://schemas.openxmlformats.org/markup-compatibility/2006">
    <mc:Choice xmlns:p14="http://schemas.microsoft.com/office/powerpoint/2010/main" Requires="p14">
      <p:transition spd="slow" p14:dur="2000" advTm="108245"/>
    </mc:Choice>
    <mc:Fallback>
      <p:transition spd="slow" advTm="108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4FBA6-4EBA-BF4A-8E8E-48E3C42FAF0B}"/>
              </a:ext>
            </a:extLst>
          </p:cNvPr>
          <p:cNvSpPr>
            <a:spLocks noGrp="1"/>
          </p:cNvSpPr>
          <p:nvPr>
            <p:ph type="title"/>
          </p:nvPr>
        </p:nvSpPr>
        <p:spPr>
          <a:xfrm>
            <a:off x="888631" y="2349925"/>
            <a:ext cx="3498979" cy="2456442"/>
          </a:xfrm>
        </p:spPr>
        <p:txBody>
          <a:bodyPr>
            <a:normAutofit/>
          </a:bodyPr>
          <a:lstStyle/>
          <a:p>
            <a:r>
              <a:rPr lang="en-US" dirty="0"/>
              <a:t>Do Hosts Discriminate?</a:t>
            </a:r>
          </a:p>
        </p:txBody>
      </p:sp>
      <p:graphicFrame>
        <p:nvGraphicFramePr>
          <p:cNvPr id="5" name="Content Placeholder 2">
            <a:extLst>
              <a:ext uri="{FF2B5EF4-FFF2-40B4-BE49-F238E27FC236}">
                <a16:creationId xmlns:a16="http://schemas.microsoft.com/office/drawing/2014/main" id="{8AD85381-74E1-5405-542B-3EE803717891}"/>
              </a:ext>
            </a:extLst>
          </p:cNvPr>
          <p:cNvGraphicFramePr>
            <a:graphicFrameLocks noGrp="1"/>
          </p:cNvGraphicFramePr>
          <p:nvPr>
            <p:ph idx="1"/>
            <p:extLst>
              <p:ext uri="{D42A27DB-BD31-4B8C-83A1-F6EECF244321}">
                <p14:modId xmlns:p14="http://schemas.microsoft.com/office/powerpoint/2010/main" val="2232099817"/>
              </p:ext>
            </p:extLst>
          </p:nvPr>
        </p:nvGraphicFramePr>
        <p:xfrm>
          <a:off x="5574890" y="803186"/>
          <a:ext cx="5821767" cy="5287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26514893"/>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A9399-BCFB-8D4B-973A-7536C0B17581}"/>
              </a:ext>
            </a:extLst>
          </p:cNvPr>
          <p:cNvSpPr>
            <a:spLocks noGrp="1"/>
          </p:cNvSpPr>
          <p:nvPr>
            <p:ph type="title"/>
          </p:nvPr>
        </p:nvSpPr>
        <p:spPr>
          <a:xfrm>
            <a:off x="888631" y="2349925"/>
            <a:ext cx="3498979" cy="2456442"/>
          </a:xfrm>
        </p:spPr>
        <p:txBody>
          <a:bodyPr>
            <a:normAutofit/>
          </a:bodyPr>
          <a:lstStyle/>
          <a:p>
            <a:r>
              <a:rPr lang="en-US" dirty="0"/>
              <a:t>Discrimination Policy: </a:t>
            </a:r>
          </a:p>
        </p:txBody>
      </p:sp>
      <p:graphicFrame>
        <p:nvGraphicFramePr>
          <p:cNvPr id="42" name="Content Placeholder 2">
            <a:extLst>
              <a:ext uri="{FF2B5EF4-FFF2-40B4-BE49-F238E27FC236}">
                <a16:creationId xmlns:a16="http://schemas.microsoft.com/office/drawing/2014/main" id="{A4702CA6-CAE2-2DCC-D0A6-523D6883B452}"/>
              </a:ext>
            </a:extLst>
          </p:cNvPr>
          <p:cNvGraphicFramePr>
            <a:graphicFrameLocks noGrp="1"/>
          </p:cNvGraphicFramePr>
          <p:nvPr>
            <p:ph idx="1"/>
            <p:extLst>
              <p:ext uri="{D42A27DB-BD31-4B8C-83A1-F6EECF244321}">
                <p14:modId xmlns:p14="http://schemas.microsoft.com/office/powerpoint/2010/main" val="1047090049"/>
              </p:ext>
            </p:extLst>
          </p:nvPr>
        </p:nvGraphicFramePr>
        <p:xfrm>
          <a:off x="5440363" y="1125538"/>
          <a:ext cx="5638800" cy="46037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67A10AF6-4761-B706-69FA-B71DD75D101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86934259"/>
      </p:ext>
    </p:extLst>
  </p:cSld>
  <p:clrMapOvr>
    <a:masterClrMapping/>
  </p:clrMapOvr>
  <mc:AlternateContent xmlns:mc="http://schemas.openxmlformats.org/markup-compatibility/2006">
    <mc:Choice xmlns:p14="http://schemas.microsoft.com/office/powerpoint/2010/main" Requires="p14">
      <p:transition spd="slow" p14:dur="2000" advTm="128810"/>
    </mc:Choice>
    <mc:Fallback>
      <p:transition spd="slow" advTm="12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7" name="Group 66">
            <a:extLst>
              <a:ext uri="{FF2B5EF4-FFF2-40B4-BE49-F238E27FC236}">
                <a16:creationId xmlns:a16="http://schemas.microsoft.com/office/drawing/2014/main" id="{5BD46425-1A1D-4A85-8298-B2D306740C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8" name="Freeform 5">
              <a:extLst>
                <a:ext uri="{FF2B5EF4-FFF2-40B4-BE49-F238E27FC236}">
                  <a16:creationId xmlns:a16="http://schemas.microsoft.com/office/drawing/2014/main" id="{32D4BA3B-71CF-47E6-B1B4-F609DE0D3F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6">
              <a:extLst>
                <a:ext uri="{FF2B5EF4-FFF2-40B4-BE49-F238E27FC236}">
                  <a16:creationId xmlns:a16="http://schemas.microsoft.com/office/drawing/2014/main" id="{58551517-8828-4A3F-A12C-97370765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7">
              <a:extLst>
                <a:ext uri="{FF2B5EF4-FFF2-40B4-BE49-F238E27FC236}">
                  <a16:creationId xmlns:a16="http://schemas.microsoft.com/office/drawing/2014/main" id="{BB07D1FC-7636-46B3-B3FD-ED176FC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1" name="Freeform 8">
              <a:extLst>
                <a:ext uri="{FF2B5EF4-FFF2-40B4-BE49-F238E27FC236}">
                  <a16:creationId xmlns:a16="http://schemas.microsoft.com/office/drawing/2014/main" id="{1F8F0514-0BF8-4767-8041-02C5EB5E6D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2" name="Freeform 9">
              <a:extLst>
                <a:ext uri="{FF2B5EF4-FFF2-40B4-BE49-F238E27FC236}">
                  <a16:creationId xmlns:a16="http://schemas.microsoft.com/office/drawing/2014/main" id="{10C4D70D-CC7C-469A-8112-6751D7C5C4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3" name="Freeform 10">
              <a:extLst>
                <a:ext uri="{FF2B5EF4-FFF2-40B4-BE49-F238E27FC236}">
                  <a16:creationId xmlns:a16="http://schemas.microsoft.com/office/drawing/2014/main" id="{9B22CD3A-9DEF-4CA7-BCEA-A8FDEE1F5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11">
              <a:extLst>
                <a:ext uri="{FF2B5EF4-FFF2-40B4-BE49-F238E27FC236}">
                  <a16:creationId xmlns:a16="http://schemas.microsoft.com/office/drawing/2014/main" id="{51D97B61-0DD7-406B-AA26-7D18AC60A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12">
              <a:extLst>
                <a:ext uri="{FF2B5EF4-FFF2-40B4-BE49-F238E27FC236}">
                  <a16:creationId xmlns:a16="http://schemas.microsoft.com/office/drawing/2014/main" id="{6E02D9B0-F1F5-4F02-933A-23444ADD82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3">
              <a:extLst>
                <a:ext uri="{FF2B5EF4-FFF2-40B4-BE49-F238E27FC236}">
                  <a16:creationId xmlns:a16="http://schemas.microsoft.com/office/drawing/2014/main" id="{75CED5D4-541F-42BD-A0EC-684012EB8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14">
              <a:extLst>
                <a:ext uri="{FF2B5EF4-FFF2-40B4-BE49-F238E27FC236}">
                  <a16:creationId xmlns:a16="http://schemas.microsoft.com/office/drawing/2014/main" id="{445A774D-6566-4A15-B81A-74407F6158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8" name="Freeform 15">
              <a:extLst>
                <a:ext uri="{FF2B5EF4-FFF2-40B4-BE49-F238E27FC236}">
                  <a16:creationId xmlns:a16="http://schemas.microsoft.com/office/drawing/2014/main" id="{E548AE79-DD11-479E-9279-8E116D2B0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9" name="Freeform 16">
              <a:extLst>
                <a:ext uri="{FF2B5EF4-FFF2-40B4-BE49-F238E27FC236}">
                  <a16:creationId xmlns:a16="http://schemas.microsoft.com/office/drawing/2014/main" id="{FCADD9C5-9C65-4CD4-96E1-C3581938E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0" name="Freeform 17">
              <a:extLst>
                <a:ext uri="{FF2B5EF4-FFF2-40B4-BE49-F238E27FC236}">
                  <a16:creationId xmlns:a16="http://schemas.microsoft.com/office/drawing/2014/main" id="{A645A873-E20B-46FC-B9BB-C36CF251E2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8">
              <a:extLst>
                <a:ext uri="{FF2B5EF4-FFF2-40B4-BE49-F238E27FC236}">
                  <a16:creationId xmlns:a16="http://schemas.microsoft.com/office/drawing/2014/main" id="{3C6EB4E3-4CBF-4658-8CA4-C8EAA0726F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9">
              <a:extLst>
                <a:ext uri="{FF2B5EF4-FFF2-40B4-BE49-F238E27FC236}">
                  <a16:creationId xmlns:a16="http://schemas.microsoft.com/office/drawing/2014/main" id="{B6A95A13-3252-4058-8B4E-D86819FBB6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20">
              <a:extLst>
                <a:ext uri="{FF2B5EF4-FFF2-40B4-BE49-F238E27FC236}">
                  <a16:creationId xmlns:a16="http://schemas.microsoft.com/office/drawing/2014/main" id="{5F42D653-69CC-49B0-BED9-97FB6A2B60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21">
              <a:extLst>
                <a:ext uri="{FF2B5EF4-FFF2-40B4-BE49-F238E27FC236}">
                  <a16:creationId xmlns:a16="http://schemas.microsoft.com/office/drawing/2014/main" id="{4B356AFF-E927-4EA2-91B4-2CA41148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22">
              <a:extLst>
                <a:ext uri="{FF2B5EF4-FFF2-40B4-BE49-F238E27FC236}">
                  <a16:creationId xmlns:a16="http://schemas.microsoft.com/office/drawing/2014/main" id="{54A60266-1E66-4523-AF44-990090BF4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23">
              <a:extLst>
                <a:ext uri="{FF2B5EF4-FFF2-40B4-BE49-F238E27FC236}">
                  <a16:creationId xmlns:a16="http://schemas.microsoft.com/office/drawing/2014/main" id="{3FA49AC4-8840-4C3B-AE22-2BD2787EC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8" name="Group 87">
            <a:extLst>
              <a:ext uri="{FF2B5EF4-FFF2-40B4-BE49-F238E27FC236}">
                <a16:creationId xmlns:a16="http://schemas.microsoft.com/office/drawing/2014/main" id="{5B00B80E-0BE0-4C6D-8BD5-FD0874C527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9" name="Rectangle 88">
              <a:extLst>
                <a:ext uri="{FF2B5EF4-FFF2-40B4-BE49-F238E27FC236}">
                  <a16:creationId xmlns:a16="http://schemas.microsoft.com/office/drawing/2014/main" id="{9B24B417-22EA-421E-90D7-844E04D55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0" name="Isosceles Triangle 89">
              <a:extLst>
                <a:ext uri="{FF2B5EF4-FFF2-40B4-BE49-F238E27FC236}">
                  <a16:creationId xmlns:a16="http://schemas.microsoft.com/office/drawing/2014/main" id="{CCA2A386-3A2C-45AA-BDED-530C2E0E7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1" name="Rectangle 90">
              <a:extLst>
                <a:ext uri="{FF2B5EF4-FFF2-40B4-BE49-F238E27FC236}">
                  <a16:creationId xmlns:a16="http://schemas.microsoft.com/office/drawing/2014/main" id="{39C281C3-AA5C-41EA-97D0-7C7124152C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3" name="Rectangle 92">
            <a:extLst>
              <a:ext uri="{FF2B5EF4-FFF2-40B4-BE49-F238E27FC236}">
                <a16:creationId xmlns:a16="http://schemas.microsoft.com/office/drawing/2014/main" id="{F8ACECC9-3772-43B0-9D4F-3AC1CC41C1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 name="Group 94">
            <a:extLst>
              <a:ext uri="{FF2B5EF4-FFF2-40B4-BE49-F238E27FC236}">
                <a16:creationId xmlns:a16="http://schemas.microsoft.com/office/drawing/2014/main" id="{1460CF34-56DB-4716-84C1-B62E665277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6" name="Freeform 5">
              <a:extLst>
                <a:ext uri="{FF2B5EF4-FFF2-40B4-BE49-F238E27FC236}">
                  <a16:creationId xmlns:a16="http://schemas.microsoft.com/office/drawing/2014/main" id="{1DAD93AC-3BDD-4C75-91FA-C7877D6E66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6">
              <a:extLst>
                <a:ext uri="{FF2B5EF4-FFF2-40B4-BE49-F238E27FC236}">
                  <a16:creationId xmlns:a16="http://schemas.microsoft.com/office/drawing/2014/main" id="{345F05B2-E6A2-45B8-A05F-E27080B40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7">
              <a:extLst>
                <a:ext uri="{FF2B5EF4-FFF2-40B4-BE49-F238E27FC236}">
                  <a16:creationId xmlns:a16="http://schemas.microsoft.com/office/drawing/2014/main" id="{2850C448-77E9-4C82-B797-118A309B6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8">
              <a:extLst>
                <a:ext uri="{FF2B5EF4-FFF2-40B4-BE49-F238E27FC236}">
                  <a16:creationId xmlns:a16="http://schemas.microsoft.com/office/drawing/2014/main" id="{25050AE0-4630-42A7-999D-FE27E86E16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9">
              <a:extLst>
                <a:ext uri="{FF2B5EF4-FFF2-40B4-BE49-F238E27FC236}">
                  <a16:creationId xmlns:a16="http://schemas.microsoft.com/office/drawing/2014/main" id="{E960833C-E277-48FC-A999-AA46CACD1B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0">
              <a:extLst>
                <a:ext uri="{FF2B5EF4-FFF2-40B4-BE49-F238E27FC236}">
                  <a16:creationId xmlns:a16="http://schemas.microsoft.com/office/drawing/2014/main" id="{ED6A3CED-6872-4E79-B64D-DDF3692668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1">
              <a:extLst>
                <a:ext uri="{FF2B5EF4-FFF2-40B4-BE49-F238E27FC236}">
                  <a16:creationId xmlns:a16="http://schemas.microsoft.com/office/drawing/2014/main" id="{08B0944E-EBA0-4F6C-82CE-BE366AFF57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2">
              <a:extLst>
                <a:ext uri="{FF2B5EF4-FFF2-40B4-BE49-F238E27FC236}">
                  <a16:creationId xmlns:a16="http://schemas.microsoft.com/office/drawing/2014/main" id="{F5FFD423-6975-46DF-95D0-0E316F328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3">
              <a:extLst>
                <a:ext uri="{FF2B5EF4-FFF2-40B4-BE49-F238E27FC236}">
                  <a16:creationId xmlns:a16="http://schemas.microsoft.com/office/drawing/2014/main" id="{495E0ACD-8239-4EFD-9103-8C92FCE37F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4">
              <a:extLst>
                <a:ext uri="{FF2B5EF4-FFF2-40B4-BE49-F238E27FC236}">
                  <a16:creationId xmlns:a16="http://schemas.microsoft.com/office/drawing/2014/main" id="{74E73A25-8640-474F-A275-FBAA2473DD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15">
              <a:extLst>
                <a:ext uri="{FF2B5EF4-FFF2-40B4-BE49-F238E27FC236}">
                  <a16:creationId xmlns:a16="http://schemas.microsoft.com/office/drawing/2014/main" id="{4FD685A7-DA72-4DCB-9F0C-F2B4299F1E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6">
              <a:extLst>
                <a:ext uri="{FF2B5EF4-FFF2-40B4-BE49-F238E27FC236}">
                  <a16:creationId xmlns:a16="http://schemas.microsoft.com/office/drawing/2014/main" id="{B0D768CF-56BB-4DD3-AC09-096E88DE6F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7">
              <a:extLst>
                <a:ext uri="{FF2B5EF4-FFF2-40B4-BE49-F238E27FC236}">
                  <a16:creationId xmlns:a16="http://schemas.microsoft.com/office/drawing/2014/main" id="{0911B52F-E6C1-4A08-865F-16D8428B10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8">
              <a:extLst>
                <a:ext uri="{FF2B5EF4-FFF2-40B4-BE49-F238E27FC236}">
                  <a16:creationId xmlns:a16="http://schemas.microsoft.com/office/drawing/2014/main" id="{12786CC1-EA0B-4F9E-885D-BB2BDEE2AF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9">
              <a:extLst>
                <a:ext uri="{FF2B5EF4-FFF2-40B4-BE49-F238E27FC236}">
                  <a16:creationId xmlns:a16="http://schemas.microsoft.com/office/drawing/2014/main" id="{F54DBA36-C8F5-4A75-BB0C-00E1C9535B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20">
              <a:extLst>
                <a:ext uri="{FF2B5EF4-FFF2-40B4-BE49-F238E27FC236}">
                  <a16:creationId xmlns:a16="http://schemas.microsoft.com/office/drawing/2014/main" id="{F7A616B9-C637-4880-BB08-606084D59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21">
              <a:extLst>
                <a:ext uri="{FF2B5EF4-FFF2-40B4-BE49-F238E27FC236}">
                  <a16:creationId xmlns:a16="http://schemas.microsoft.com/office/drawing/2014/main" id="{82BC2612-2036-4EDB-A7F4-02AAD760C2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22">
              <a:extLst>
                <a:ext uri="{FF2B5EF4-FFF2-40B4-BE49-F238E27FC236}">
                  <a16:creationId xmlns:a16="http://schemas.microsoft.com/office/drawing/2014/main" id="{974C292E-0F84-47A5-8E5B-ED2C7A3BB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23">
              <a:extLst>
                <a:ext uri="{FF2B5EF4-FFF2-40B4-BE49-F238E27FC236}">
                  <a16:creationId xmlns:a16="http://schemas.microsoft.com/office/drawing/2014/main" id="{C0B640EF-5132-473E-9DA7-C3AC69A3E3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6" name="Picture 5" descr="One big red drawing pin in front of many smaller black drawing pins">
            <a:extLst>
              <a:ext uri="{FF2B5EF4-FFF2-40B4-BE49-F238E27FC236}">
                <a16:creationId xmlns:a16="http://schemas.microsoft.com/office/drawing/2014/main" id="{60B68D92-362F-168F-814D-77F90EA06EAA}"/>
              </a:ext>
            </a:extLst>
          </p:cNvPr>
          <p:cNvPicPr>
            <a:picLocks noChangeAspect="1"/>
          </p:cNvPicPr>
          <p:nvPr/>
        </p:nvPicPr>
        <p:blipFill rotWithShape="1">
          <a:blip r:embed="rId5"/>
          <a:srcRect t="16413" r="-1" b="6530"/>
          <a:stretch/>
        </p:blipFill>
        <p:spPr>
          <a:xfrm>
            <a:off x="20" y="227"/>
            <a:ext cx="12191675" cy="6858000"/>
          </a:xfrm>
          <a:prstGeom prst="rect">
            <a:avLst/>
          </a:prstGeom>
        </p:spPr>
      </p:pic>
      <p:grpSp>
        <p:nvGrpSpPr>
          <p:cNvPr id="116" name="Group 115">
            <a:extLst>
              <a:ext uri="{FF2B5EF4-FFF2-40B4-BE49-F238E27FC236}">
                <a16:creationId xmlns:a16="http://schemas.microsoft.com/office/drawing/2014/main" id="{289F1675-7138-4C5E-ACBA-9C0DD65A5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63607" y="1186483"/>
            <a:ext cx="5659072" cy="4477933"/>
            <a:chOff x="3263607" y="1186483"/>
            <a:chExt cx="5659072" cy="4477933"/>
          </a:xfrm>
        </p:grpSpPr>
        <p:sp>
          <p:nvSpPr>
            <p:cNvPr id="117" name="Rectangle 116">
              <a:extLst>
                <a:ext uri="{FF2B5EF4-FFF2-40B4-BE49-F238E27FC236}">
                  <a16:creationId xmlns:a16="http://schemas.microsoft.com/office/drawing/2014/main" id="{E94778EB-0044-43BA-B5AE-39CAA14AC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67982" y="1186483"/>
              <a:ext cx="5654697"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Isosceles Triangle 39">
              <a:extLst>
                <a:ext uri="{FF2B5EF4-FFF2-40B4-BE49-F238E27FC236}">
                  <a16:creationId xmlns:a16="http://schemas.microsoft.com/office/drawing/2014/main" id="{D5A0508B-6180-4A50-8788-05DFAF4624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9" name="Rectangle 118">
              <a:extLst>
                <a:ext uri="{FF2B5EF4-FFF2-40B4-BE49-F238E27FC236}">
                  <a16:creationId xmlns:a16="http://schemas.microsoft.com/office/drawing/2014/main" id="{3C922BBD-48AE-41AA-90A2-232729F7C8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63607" y="1991156"/>
              <a:ext cx="5659072"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A24AE24-63CB-C344-B31D-41CD394DF732}"/>
              </a:ext>
            </a:extLst>
          </p:cNvPr>
          <p:cNvSpPr>
            <a:spLocks noGrp="1"/>
          </p:cNvSpPr>
          <p:nvPr>
            <p:ph type="title"/>
          </p:nvPr>
        </p:nvSpPr>
        <p:spPr>
          <a:xfrm>
            <a:off x="3339592" y="2075504"/>
            <a:ext cx="5496715" cy="1748729"/>
          </a:xfrm>
        </p:spPr>
        <p:txBody>
          <a:bodyPr vert="horz" lIns="228600" tIns="228600" rIns="228600" bIns="0" rtlCol="0" anchor="b">
            <a:normAutofit/>
          </a:bodyPr>
          <a:lstStyle/>
          <a:p>
            <a:pPr>
              <a:lnSpc>
                <a:spcPct val="80000"/>
              </a:lnSpc>
            </a:pPr>
            <a:r>
              <a:rPr lang="en-US" sz="5400" dirty="0"/>
              <a:t>Conclusion</a:t>
            </a:r>
          </a:p>
        </p:txBody>
      </p:sp>
      <p:sp>
        <p:nvSpPr>
          <p:cNvPr id="4" name="Text Placeholder 3">
            <a:extLst>
              <a:ext uri="{FF2B5EF4-FFF2-40B4-BE49-F238E27FC236}">
                <a16:creationId xmlns:a16="http://schemas.microsoft.com/office/drawing/2014/main" id="{81BD6C15-3603-AD60-276E-9AEF9E458A8A}"/>
              </a:ext>
            </a:extLst>
          </p:cNvPr>
          <p:cNvSpPr>
            <a:spLocks noGrp="1"/>
          </p:cNvSpPr>
          <p:nvPr>
            <p:ph type="body" idx="1"/>
          </p:nvPr>
        </p:nvSpPr>
        <p:spPr>
          <a:xfrm>
            <a:off x="3339592" y="3906266"/>
            <a:ext cx="5496716" cy="1322587"/>
          </a:xfrm>
        </p:spPr>
        <p:txBody>
          <a:bodyPr vert="horz" lIns="91440" tIns="0" rIns="91440" bIns="45720" rtlCol="0">
            <a:normAutofit/>
          </a:bodyPr>
          <a:lstStyle/>
          <a:p>
            <a:pPr>
              <a:lnSpc>
                <a:spcPct val="100000"/>
              </a:lnSpc>
            </a:pPr>
            <a:r>
              <a:rPr lang="en-US" dirty="0"/>
              <a:t>Is this book still relevant to digital business in 2021?</a:t>
            </a:r>
          </a:p>
        </p:txBody>
      </p:sp>
      <p:pic>
        <p:nvPicPr>
          <p:cNvPr id="3" name="Audio 2">
            <a:hlinkClick r:id="" action="ppaction://media"/>
            <a:extLst>
              <a:ext uri="{FF2B5EF4-FFF2-40B4-BE49-F238E27FC236}">
                <a16:creationId xmlns:a16="http://schemas.microsoft.com/office/drawing/2014/main" id="{303CBFA8-C7D2-7286-D653-478B0FCA23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110491203"/>
      </p:ext>
    </p:extLst>
  </p:cSld>
  <p:clrMapOvr>
    <a:masterClrMapping/>
  </p:clrMapOvr>
  <mc:AlternateContent xmlns:mc="http://schemas.openxmlformats.org/markup-compatibility/2006">
    <mc:Choice xmlns:p14="http://schemas.microsoft.com/office/powerpoint/2010/main" Requires="p14">
      <p:transition spd="slow" p14:dur="2000" advTm="97973"/>
    </mc:Choice>
    <mc:Fallback>
      <p:transition spd="slow" advTm="97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2" name="Group 61">
            <a:extLst>
              <a:ext uri="{FF2B5EF4-FFF2-40B4-BE49-F238E27FC236}">
                <a16:creationId xmlns:a16="http://schemas.microsoft.com/office/drawing/2014/main" id="{822FE057-BE05-4741-8284-EF9676E2DD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63" name="Freeform 5">
              <a:extLst>
                <a:ext uri="{FF2B5EF4-FFF2-40B4-BE49-F238E27FC236}">
                  <a16:creationId xmlns:a16="http://schemas.microsoft.com/office/drawing/2014/main" id="{EA7A02D2-EEBB-4EEB-8ABE-56EB0AF9E1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6">
              <a:extLst>
                <a:ext uri="{FF2B5EF4-FFF2-40B4-BE49-F238E27FC236}">
                  <a16:creationId xmlns:a16="http://schemas.microsoft.com/office/drawing/2014/main" id="{DFA4B6AB-6C70-47CD-A5BF-5DC42046E1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7">
              <a:extLst>
                <a:ext uri="{FF2B5EF4-FFF2-40B4-BE49-F238E27FC236}">
                  <a16:creationId xmlns:a16="http://schemas.microsoft.com/office/drawing/2014/main" id="{BD11837B-445E-45F6-9CDD-848F7FD02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6" name="Freeform 8">
              <a:extLst>
                <a:ext uri="{FF2B5EF4-FFF2-40B4-BE49-F238E27FC236}">
                  <a16:creationId xmlns:a16="http://schemas.microsoft.com/office/drawing/2014/main" id="{D3888DB2-6D32-426F-A20D-9A32C5B91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9">
              <a:extLst>
                <a:ext uri="{FF2B5EF4-FFF2-40B4-BE49-F238E27FC236}">
                  <a16:creationId xmlns:a16="http://schemas.microsoft.com/office/drawing/2014/main" id="{90FF4613-718A-4971-87A2-2176F248BF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0">
              <a:extLst>
                <a:ext uri="{FF2B5EF4-FFF2-40B4-BE49-F238E27FC236}">
                  <a16:creationId xmlns:a16="http://schemas.microsoft.com/office/drawing/2014/main" id="{12456294-B685-48D2-82AB-874FEC431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1">
              <a:extLst>
                <a:ext uri="{FF2B5EF4-FFF2-40B4-BE49-F238E27FC236}">
                  <a16:creationId xmlns:a16="http://schemas.microsoft.com/office/drawing/2014/main" id="{51574C30-0B3B-4D3D-B767-8257528CE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2">
              <a:extLst>
                <a:ext uri="{FF2B5EF4-FFF2-40B4-BE49-F238E27FC236}">
                  <a16:creationId xmlns:a16="http://schemas.microsoft.com/office/drawing/2014/main" id="{A7238EE8-F333-4F0C-B618-12C099FBD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13">
              <a:extLst>
                <a:ext uri="{FF2B5EF4-FFF2-40B4-BE49-F238E27FC236}">
                  <a16:creationId xmlns:a16="http://schemas.microsoft.com/office/drawing/2014/main" id="{AA0A3168-FA1F-4DD7-877D-F12C1AD5EB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2" name="Freeform 14">
              <a:extLst>
                <a:ext uri="{FF2B5EF4-FFF2-40B4-BE49-F238E27FC236}">
                  <a16:creationId xmlns:a16="http://schemas.microsoft.com/office/drawing/2014/main" id="{6BDEFF7B-ADD8-4365-9677-718E91E45A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3" name="Freeform 15">
              <a:extLst>
                <a:ext uri="{FF2B5EF4-FFF2-40B4-BE49-F238E27FC236}">
                  <a16:creationId xmlns:a16="http://schemas.microsoft.com/office/drawing/2014/main" id="{7C8BD75C-9A84-4EC0-BAF0-8360D21B5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4" name="Freeform 16">
              <a:extLst>
                <a:ext uri="{FF2B5EF4-FFF2-40B4-BE49-F238E27FC236}">
                  <a16:creationId xmlns:a16="http://schemas.microsoft.com/office/drawing/2014/main" id="{9E9B0039-0282-4530-9D76-FAF0B1A5F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5" name="Freeform 17">
              <a:extLst>
                <a:ext uri="{FF2B5EF4-FFF2-40B4-BE49-F238E27FC236}">
                  <a16:creationId xmlns:a16="http://schemas.microsoft.com/office/drawing/2014/main" id="{02F3D8B9-55F8-4FE2-8966-C2788CD098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18">
              <a:extLst>
                <a:ext uri="{FF2B5EF4-FFF2-40B4-BE49-F238E27FC236}">
                  <a16:creationId xmlns:a16="http://schemas.microsoft.com/office/drawing/2014/main" id="{5DDC17AE-9606-4289-BD04-B931BEFC3C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19">
              <a:extLst>
                <a:ext uri="{FF2B5EF4-FFF2-40B4-BE49-F238E27FC236}">
                  <a16:creationId xmlns:a16="http://schemas.microsoft.com/office/drawing/2014/main" id="{507188FF-5EDB-4B58-ADC6-6CE53FA1E0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20">
              <a:extLst>
                <a:ext uri="{FF2B5EF4-FFF2-40B4-BE49-F238E27FC236}">
                  <a16:creationId xmlns:a16="http://schemas.microsoft.com/office/drawing/2014/main" id="{04442101-3369-4CCB-B6FF-B153C682D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21">
              <a:extLst>
                <a:ext uri="{FF2B5EF4-FFF2-40B4-BE49-F238E27FC236}">
                  <a16:creationId xmlns:a16="http://schemas.microsoft.com/office/drawing/2014/main" id="{A17769AA-0522-4208-A322-09A4EA5D6C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22">
              <a:extLst>
                <a:ext uri="{FF2B5EF4-FFF2-40B4-BE49-F238E27FC236}">
                  <a16:creationId xmlns:a16="http://schemas.microsoft.com/office/drawing/2014/main" id="{1C84664A-621E-4145-8778-CA8AB24953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23">
              <a:extLst>
                <a:ext uri="{FF2B5EF4-FFF2-40B4-BE49-F238E27FC236}">
                  <a16:creationId xmlns:a16="http://schemas.microsoft.com/office/drawing/2014/main" id="{25FDCFBA-8E26-4F17-840A-45B11E763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83" name="Group 82">
            <a:extLst>
              <a:ext uri="{FF2B5EF4-FFF2-40B4-BE49-F238E27FC236}">
                <a16:creationId xmlns:a16="http://schemas.microsoft.com/office/drawing/2014/main" id="{39B639AC-74A1-48AB-BF9C-43B0DCFE65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84" name="Rectangle 83">
              <a:extLst>
                <a:ext uri="{FF2B5EF4-FFF2-40B4-BE49-F238E27FC236}">
                  <a16:creationId xmlns:a16="http://schemas.microsoft.com/office/drawing/2014/main" id="{0882082C-0F2F-4DB2-ABA4-E89B82252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5" name="Isosceles Triangle 84">
              <a:extLst>
                <a:ext uri="{FF2B5EF4-FFF2-40B4-BE49-F238E27FC236}">
                  <a16:creationId xmlns:a16="http://schemas.microsoft.com/office/drawing/2014/main" id="{310ECD7A-540A-48E6-8614-6094C46B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6" name="Rectangle 85">
              <a:extLst>
                <a:ext uri="{FF2B5EF4-FFF2-40B4-BE49-F238E27FC236}">
                  <a16:creationId xmlns:a16="http://schemas.microsoft.com/office/drawing/2014/main" id="{E7C2599D-0CE7-45D8-BE5E-70330FEDBB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88" name="Rectangle 87">
            <a:extLst>
              <a:ext uri="{FF2B5EF4-FFF2-40B4-BE49-F238E27FC236}">
                <a16:creationId xmlns:a16="http://schemas.microsoft.com/office/drawing/2014/main" id="{02D246DE-5051-41C9-AD89-96B07AD161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0" name="Group 89">
            <a:extLst>
              <a:ext uri="{FF2B5EF4-FFF2-40B4-BE49-F238E27FC236}">
                <a16:creationId xmlns:a16="http://schemas.microsoft.com/office/drawing/2014/main" id="{82CC6989-7B06-461D-8EED-08EEC631D1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1" name="Freeform 5">
              <a:extLst>
                <a:ext uri="{FF2B5EF4-FFF2-40B4-BE49-F238E27FC236}">
                  <a16:creationId xmlns:a16="http://schemas.microsoft.com/office/drawing/2014/main" id="{B478F84B-2CEE-4D83-B969-F8901AC66D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Freeform 6">
              <a:extLst>
                <a:ext uri="{FF2B5EF4-FFF2-40B4-BE49-F238E27FC236}">
                  <a16:creationId xmlns:a16="http://schemas.microsoft.com/office/drawing/2014/main" id="{55AE9A59-F8A8-401F-93B7-A9CA7CBC26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Freeform 7">
              <a:extLst>
                <a:ext uri="{FF2B5EF4-FFF2-40B4-BE49-F238E27FC236}">
                  <a16:creationId xmlns:a16="http://schemas.microsoft.com/office/drawing/2014/main" id="{21C8037F-1046-42BD-BFD2-C73DEBC897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Freeform 8">
              <a:extLst>
                <a:ext uri="{FF2B5EF4-FFF2-40B4-BE49-F238E27FC236}">
                  <a16:creationId xmlns:a16="http://schemas.microsoft.com/office/drawing/2014/main" id="{BEF77386-4B40-4F80-9F71-8D8F00489E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Freeform 9">
              <a:extLst>
                <a:ext uri="{FF2B5EF4-FFF2-40B4-BE49-F238E27FC236}">
                  <a16:creationId xmlns:a16="http://schemas.microsoft.com/office/drawing/2014/main" id="{3A1FD69E-2FC7-487D-B707-1086AB5B2B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Freeform 10">
              <a:extLst>
                <a:ext uri="{FF2B5EF4-FFF2-40B4-BE49-F238E27FC236}">
                  <a16:creationId xmlns:a16="http://schemas.microsoft.com/office/drawing/2014/main" id="{85A56BBF-E3E2-4297-9FA8-3BFB585C26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7" name="Freeform 11">
              <a:extLst>
                <a:ext uri="{FF2B5EF4-FFF2-40B4-BE49-F238E27FC236}">
                  <a16:creationId xmlns:a16="http://schemas.microsoft.com/office/drawing/2014/main" id="{036139DC-99E2-4C4C-BBF2-D7D254CA7A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8" name="Freeform 12">
              <a:extLst>
                <a:ext uri="{FF2B5EF4-FFF2-40B4-BE49-F238E27FC236}">
                  <a16:creationId xmlns:a16="http://schemas.microsoft.com/office/drawing/2014/main" id="{F6255517-CFBC-4453-A24C-336F42C8A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9" name="Freeform 13">
              <a:extLst>
                <a:ext uri="{FF2B5EF4-FFF2-40B4-BE49-F238E27FC236}">
                  <a16:creationId xmlns:a16="http://schemas.microsoft.com/office/drawing/2014/main" id="{941ABA3F-3DB6-42A0-B7BA-F33CD7D469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0" name="Freeform 14">
              <a:extLst>
                <a:ext uri="{FF2B5EF4-FFF2-40B4-BE49-F238E27FC236}">
                  <a16:creationId xmlns:a16="http://schemas.microsoft.com/office/drawing/2014/main" id="{D4251752-DACB-4058-BFB0-1224B495B4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1" name="Freeform 15">
              <a:extLst>
                <a:ext uri="{FF2B5EF4-FFF2-40B4-BE49-F238E27FC236}">
                  <a16:creationId xmlns:a16="http://schemas.microsoft.com/office/drawing/2014/main" id="{889F3518-DDF6-49C5-B671-249042C8A11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2" name="Freeform 16">
              <a:extLst>
                <a:ext uri="{FF2B5EF4-FFF2-40B4-BE49-F238E27FC236}">
                  <a16:creationId xmlns:a16="http://schemas.microsoft.com/office/drawing/2014/main" id="{9E485B9B-25EF-42DA-AF1A-5B3854EB9E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17">
              <a:extLst>
                <a:ext uri="{FF2B5EF4-FFF2-40B4-BE49-F238E27FC236}">
                  <a16:creationId xmlns:a16="http://schemas.microsoft.com/office/drawing/2014/main" id="{901847A4-EB07-49FD-B500-EA50AB53BC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18">
              <a:extLst>
                <a:ext uri="{FF2B5EF4-FFF2-40B4-BE49-F238E27FC236}">
                  <a16:creationId xmlns:a16="http://schemas.microsoft.com/office/drawing/2014/main" id="{E986D345-FCE8-4EC1-85CF-51A449E113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19">
              <a:extLst>
                <a:ext uri="{FF2B5EF4-FFF2-40B4-BE49-F238E27FC236}">
                  <a16:creationId xmlns:a16="http://schemas.microsoft.com/office/drawing/2014/main" id="{15E1AD3B-CB78-463E-9B95-6CDB53E7BC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20">
              <a:extLst>
                <a:ext uri="{FF2B5EF4-FFF2-40B4-BE49-F238E27FC236}">
                  <a16:creationId xmlns:a16="http://schemas.microsoft.com/office/drawing/2014/main" id="{86D00A28-8798-4314-9EE3-A6EDF79203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21">
              <a:extLst>
                <a:ext uri="{FF2B5EF4-FFF2-40B4-BE49-F238E27FC236}">
                  <a16:creationId xmlns:a16="http://schemas.microsoft.com/office/drawing/2014/main" id="{2B2DC2AC-28E0-4E83-A507-09FFCDE38A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22">
              <a:extLst>
                <a:ext uri="{FF2B5EF4-FFF2-40B4-BE49-F238E27FC236}">
                  <a16:creationId xmlns:a16="http://schemas.microsoft.com/office/drawing/2014/main" id="{FB5718E2-7425-4447-B117-82215B2AD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23">
              <a:extLst>
                <a:ext uri="{FF2B5EF4-FFF2-40B4-BE49-F238E27FC236}">
                  <a16:creationId xmlns:a16="http://schemas.microsoft.com/office/drawing/2014/main" id="{F925972A-4E45-434D-B884-FA2A7CC80A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1" name="Group 110">
            <a:extLst>
              <a:ext uri="{FF2B5EF4-FFF2-40B4-BE49-F238E27FC236}">
                <a16:creationId xmlns:a16="http://schemas.microsoft.com/office/drawing/2014/main" id="{0973C576-421A-4406-AEBD-966C859F6A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7084" y="1186483"/>
            <a:ext cx="3822597" cy="4477933"/>
            <a:chOff x="807084" y="1186483"/>
            <a:chExt cx="3822597" cy="4477933"/>
          </a:xfrm>
        </p:grpSpPr>
        <p:sp>
          <p:nvSpPr>
            <p:cNvPr id="112" name="Rectangle 111">
              <a:extLst>
                <a:ext uri="{FF2B5EF4-FFF2-40B4-BE49-F238E27FC236}">
                  <a16:creationId xmlns:a16="http://schemas.microsoft.com/office/drawing/2014/main" id="{335B8BEB-AE75-4A80-8521-F5ECD7AFD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531" y="1186483"/>
              <a:ext cx="3821702"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3" name="Isosceles Triangle 39">
              <a:extLst>
                <a:ext uri="{FF2B5EF4-FFF2-40B4-BE49-F238E27FC236}">
                  <a16:creationId xmlns:a16="http://schemas.microsoft.com/office/drawing/2014/main" id="{2E9D36E8-017B-427E-BD6E-4CD5C10FBE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514766"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a:extLst>
                <a:ext uri="{FF2B5EF4-FFF2-40B4-BE49-F238E27FC236}">
                  <a16:creationId xmlns:a16="http://schemas.microsoft.com/office/drawing/2014/main" id="{1D1361E2-0340-41BA-B7D5-0CC4C4C1EE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7084" y="1991156"/>
              <a:ext cx="382259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42849F4E-14AA-13EF-5156-605B75BD6327}"/>
              </a:ext>
            </a:extLst>
          </p:cNvPr>
          <p:cNvSpPr>
            <a:spLocks noGrp="1"/>
          </p:cNvSpPr>
          <p:nvPr>
            <p:ph type="title"/>
          </p:nvPr>
        </p:nvSpPr>
        <p:spPr>
          <a:xfrm>
            <a:off x="895415" y="2075504"/>
            <a:ext cx="3654569" cy="2042725"/>
          </a:xfrm>
        </p:spPr>
        <p:txBody>
          <a:bodyPr vert="horz" lIns="228600" tIns="228600" rIns="228600" bIns="0" rtlCol="0" anchor="b">
            <a:normAutofit/>
          </a:bodyPr>
          <a:lstStyle/>
          <a:p>
            <a:pPr>
              <a:lnSpc>
                <a:spcPct val="80000"/>
              </a:lnSpc>
            </a:pPr>
            <a:r>
              <a:rPr lang="en-US" sz="5400"/>
              <a:t>References: </a:t>
            </a:r>
          </a:p>
        </p:txBody>
      </p:sp>
      <p:sp>
        <p:nvSpPr>
          <p:cNvPr id="3" name="Text Placeholder 2">
            <a:extLst>
              <a:ext uri="{FF2B5EF4-FFF2-40B4-BE49-F238E27FC236}">
                <a16:creationId xmlns:a16="http://schemas.microsoft.com/office/drawing/2014/main" id="{7F944EB4-A610-E362-5E48-1EC690C1B635}"/>
              </a:ext>
            </a:extLst>
          </p:cNvPr>
          <p:cNvSpPr>
            <a:spLocks noGrp="1"/>
          </p:cNvSpPr>
          <p:nvPr>
            <p:ph type="body" idx="1"/>
          </p:nvPr>
        </p:nvSpPr>
        <p:spPr>
          <a:xfrm>
            <a:off x="895417" y="4202728"/>
            <a:ext cx="3654568" cy="1026125"/>
          </a:xfrm>
        </p:spPr>
        <p:txBody>
          <a:bodyPr vert="horz" lIns="91440" tIns="0" rIns="91440" bIns="45720" rtlCol="0">
            <a:normAutofit/>
          </a:bodyPr>
          <a:lstStyle/>
          <a:p>
            <a:pPr>
              <a:lnSpc>
                <a:spcPct val="100000"/>
              </a:lnSpc>
            </a:pPr>
            <a:endParaRPr lang="en-US"/>
          </a:p>
        </p:txBody>
      </p:sp>
      <p:sp>
        <p:nvSpPr>
          <p:cNvPr id="116" name="Rectangle 115">
            <a:extLst>
              <a:ext uri="{FF2B5EF4-FFF2-40B4-BE49-F238E27FC236}">
                <a16:creationId xmlns:a16="http://schemas.microsoft.com/office/drawing/2014/main" id="{89EEE72E-E093-4F9A-AE83-B7FA5E7A4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0150" y="-6706"/>
            <a:ext cx="6751849" cy="6871125"/>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2CE6403-0CE8-3A7E-50CD-B8C687CEA2CA}"/>
              </a:ext>
            </a:extLst>
          </p:cNvPr>
          <p:cNvPicPr>
            <a:picLocks noChangeAspect="1"/>
          </p:cNvPicPr>
          <p:nvPr/>
        </p:nvPicPr>
        <p:blipFill>
          <a:blip r:embed="rId3"/>
          <a:stretch>
            <a:fillRect/>
          </a:stretch>
        </p:blipFill>
        <p:spPr>
          <a:xfrm>
            <a:off x="6522868" y="320040"/>
            <a:ext cx="4589106" cy="6227064"/>
          </a:xfrm>
          <a:prstGeom prst="rect">
            <a:avLst/>
          </a:prstGeom>
          <a:ln w="9525">
            <a:noFill/>
          </a:ln>
        </p:spPr>
      </p:pic>
    </p:spTree>
    <p:extLst>
      <p:ext uri="{BB962C8B-B14F-4D97-AF65-F5344CB8AC3E}">
        <p14:creationId xmlns:p14="http://schemas.microsoft.com/office/powerpoint/2010/main" val="325862313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{02BD99FA-D442-F74B-9EFB-F3AEE61E23F0}tf16401369</Template>
  <TotalTime>75707</TotalTime>
  <Words>2593</Words>
  <Application>Microsoft Macintosh PowerPoint</Application>
  <PresentationFormat>Widescreen</PresentationFormat>
  <Paragraphs>129</Paragraphs>
  <Slides>13</Slides>
  <Notes>13</Notes>
  <HiddenSlides>0</HiddenSlides>
  <MMClips>10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Rockwell</vt:lpstr>
      <vt:lpstr>Wingdings</vt:lpstr>
      <vt:lpstr>Atlas</vt:lpstr>
      <vt:lpstr>Digital Business: BMSP6002</vt:lpstr>
      <vt:lpstr>What is the purpose of this presentation?</vt:lpstr>
      <vt:lpstr>What is a Business Model? </vt:lpstr>
      <vt:lpstr>How is Airbnb's Business Model  Different?</vt:lpstr>
      <vt:lpstr>Value Proposition:</vt:lpstr>
      <vt:lpstr>Value Creation: </vt:lpstr>
      <vt:lpstr>Regulatory Reactions around the world: </vt:lpstr>
      <vt:lpstr>Wales and Second Homes</vt:lpstr>
      <vt:lpstr>Unsafe Tourist Accommodation:</vt:lpstr>
      <vt:lpstr>Do Hosts Discriminate?</vt:lpstr>
      <vt:lpstr>Discrimination Policy: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Business: BMSP6002</dc:title>
  <dc:creator>Samuel James Rossiter (1910129)</dc:creator>
  <cp:lastModifiedBy>Samuel Rossiter (1910129)</cp:lastModifiedBy>
  <cp:revision>14</cp:revision>
  <dcterms:created xsi:type="dcterms:W3CDTF">2021-11-16T09:39:18Z</dcterms:created>
  <dcterms:modified xsi:type="dcterms:W3CDTF">2022-05-25T13:09:31Z</dcterms:modified>
</cp:coreProperties>
</file>