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sldIdLst>
    <p:sldId id="256" r:id="rId2"/>
    <p:sldId id="287" r:id="rId3"/>
    <p:sldId id="257" r:id="rId4"/>
    <p:sldId id="263" r:id="rId5"/>
    <p:sldId id="258" r:id="rId6"/>
    <p:sldId id="259" r:id="rId7"/>
    <p:sldId id="260" r:id="rId8"/>
    <p:sldId id="261"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9" autoAdjust="0"/>
    <p:restoredTop sz="94660"/>
  </p:normalViewPr>
  <p:slideViewPr>
    <p:cSldViewPr snapToGrid="0">
      <p:cViewPr varScale="1">
        <p:scale>
          <a:sx n="73" d="100"/>
          <a:sy n="73" d="100"/>
        </p:scale>
        <p:origin x="328"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45687A-E181-4092-8C92-1C89DFB7E57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6CF4A8E-A211-4E29-8A85-A493EA89EE3F}">
      <dgm:prSet/>
      <dgm:spPr/>
      <dgm:t>
        <a:bodyPr/>
        <a:lstStyle/>
        <a:p>
          <a:r>
            <a:rPr lang="en-US" b="1"/>
            <a:t>Benefits of staff members learning this language </a:t>
          </a:r>
          <a:endParaRPr lang="en-US"/>
        </a:p>
      </dgm:t>
    </dgm:pt>
    <dgm:pt modelId="{451B28DC-6466-4A32-896D-4BAC7A363874}" type="parTrans" cxnId="{20A9064F-0E24-42DF-922E-B469FE7BC149}">
      <dgm:prSet/>
      <dgm:spPr/>
      <dgm:t>
        <a:bodyPr/>
        <a:lstStyle/>
        <a:p>
          <a:endParaRPr lang="en-US"/>
        </a:p>
      </dgm:t>
    </dgm:pt>
    <dgm:pt modelId="{292F265C-5C1E-4EBB-87C9-C95EBDFFF069}" type="sibTrans" cxnId="{20A9064F-0E24-42DF-922E-B469FE7BC149}">
      <dgm:prSet/>
      <dgm:spPr/>
      <dgm:t>
        <a:bodyPr/>
        <a:lstStyle/>
        <a:p>
          <a:endParaRPr lang="en-US"/>
        </a:p>
      </dgm:t>
    </dgm:pt>
    <dgm:pt modelId="{C6D722E3-34E5-4C5A-9348-4F4CD00AE12F}">
      <dgm:prSet/>
      <dgm:spPr/>
      <dgm:t>
        <a:bodyPr/>
        <a:lstStyle/>
        <a:p>
          <a:r>
            <a:rPr lang="en-US"/>
            <a:t>Multilingual staff at Diversity Hotel &amp; Spa London bring a host of advantages to the  establishment (Szabó et al., 2021).</a:t>
          </a:r>
        </a:p>
      </dgm:t>
    </dgm:pt>
    <dgm:pt modelId="{714127D4-D166-4ED8-BE7B-4D7DD5AD644A}" type="parTrans" cxnId="{0ED44D1D-E38E-4229-987A-24C8B2F5BDA9}">
      <dgm:prSet/>
      <dgm:spPr/>
      <dgm:t>
        <a:bodyPr/>
        <a:lstStyle/>
        <a:p>
          <a:endParaRPr lang="en-US"/>
        </a:p>
      </dgm:t>
    </dgm:pt>
    <dgm:pt modelId="{C5F9279D-7B8F-487B-A769-C8AE605DC4FF}" type="sibTrans" cxnId="{0ED44D1D-E38E-4229-987A-24C8B2F5BDA9}">
      <dgm:prSet/>
      <dgm:spPr/>
      <dgm:t>
        <a:bodyPr/>
        <a:lstStyle/>
        <a:p>
          <a:endParaRPr lang="en-US"/>
        </a:p>
      </dgm:t>
    </dgm:pt>
    <dgm:pt modelId="{9E522A03-D390-4BB6-8BD8-6E3F77223DC6}">
      <dgm:prSet/>
      <dgm:spPr/>
      <dgm:t>
        <a:bodyPr/>
        <a:lstStyle/>
        <a:p>
          <a:r>
            <a:rPr lang="en-US" b="1"/>
            <a:t>Improved guest satisfaction and loyalty</a:t>
          </a:r>
          <a:endParaRPr lang="en-US"/>
        </a:p>
      </dgm:t>
    </dgm:pt>
    <dgm:pt modelId="{848BB358-3723-44B3-8807-6331327F20CD}" type="parTrans" cxnId="{20207B25-C8E8-4BBF-A73D-C9ED825B0B1E}">
      <dgm:prSet/>
      <dgm:spPr/>
      <dgm:t>
        <a:bodyPr/>
        <a:lstStyle/>
        <a:p>
          <a:endParaRPr lang="en-US"/>
        </a:p>
      </dgm:t>
    </dgm:pt>
    <dgm:pt modelId="{B790D55D-6F5A-4B22-8BF0-DE354301BAA2}" type="sibTrans" cxnId="{20207B25-C8E8-4BBF-A73D-C9ED825B0B1E}">
      <dgm:prSet/>
      <dgm:spPr/>
      <dgm:t>
        <a:bodyPr/>
        <a:lstStyle/>
        <a:p>
          <a:endParaRPr lang="en-US"/>
        </a:p>
      </dgm:t>
    </dgm:pt>
    <dgm:pt modelId="{FBFA8F03-B206-434A-B140-AF175DBA448F}">
      <dgm:prSet/>
      <dgm:spPr/>
      <dgm:t>
        <a:bodyPr/>
        <a:lstStyle/>
        <a:p>
          <a:r>
            <a:rPr lang="en-US"/>
            <a:t>By having employees who can communicate effectively in Spanish, it ensures that Spanish-speaking guests feel welcomed and valued.</a:t>
          </a:r>
        </a:p>
      </dgm:t>
    </dgm:pt>
    <dgm:pt modelId="{D0686F2E-0E9E-458C-A5E6-1B93B26B0A59}" type="parTrans" cxnId="{AABCA765-E4F4-4419-B52C-DE4765D02853}">
      <dgm:prSet/>
      <dgm:spPr/>
      <dgm:t>
        <a:bodyPr/>
        <a:lstStyle/>
        <a:p>
          <a:endParaRPr lang="en-US"/>
        </a:p>
      </dgm:t>
    </dgm:pt>
    <dgm:pt modelId="{B428FB63-9FDB-43E4-8782-03DBC4BDABC4}" type="sibTrans" cxnId="{AABCA765-E4F4-4419-B52C-DE4765D02853}">
      <dgm:prSet/>
      <dgm:spPr/>
      <dgm:t>
        <a:bodyPr/>
        <a:lstStyle/>
        <a:p>
          <a:endParaRPr lang="en-US"/>
        </a:p>
      </dgm:t>
    </dgm:pt>
    <dgm:pt modelId="{B54ACCD3-CA22-40A2-AC28-3E2756F60D8C}">
      <dgm:prSet/>
      <dgm:spPr/>
      <dgm:t>
        <a:bodyPr/>
        <a:lstStyle/>
        <a:p>
          <a:r>
            <a:rPr lang="en-US"/>
            <a:t>Satisfied guests are more likely to return, leading to increased customer loyalty and positive reviews.</a:t>
          </a:r>
        </a:p>
      </dgm:t>
    </dgm:pt>
    <dgm:pt modelId="{B2512A4D-0873-4E2E-8106-42A0D411B2DE}" type="parTrans" cxnId="{60561A26-309B-492A-A4FB-9A0EE3D1472F}">
      <dgm:prSet/>
      <dgm:spPr/>
      <dgm:t>
        <a:bodyPr/>
        <a:lstStyle/>
        <a:p>
          <a:endParaRPr lang="en-US"/>
        </a:p>
      </dgm:t>
    </dgm:pt>
    <dgm:pt modelId="{F839FF83-2A7A-4B93-BF49-EC7828D816AD}" type="sibTrans" cxnId="{60561A26-309B-492A-A4FB-9A0EE3D1472F}">
      <dgm:prSet/>
      <dgm:spPr/>
      <dgm:t>
        <a:bodyPr/>
        <a:lstStyle/>
        <a:p>
          <a:endParaRPr lang="en-US"/>
        </a:p>
      </dgm:t>
    </dgm:pt>
    <dgm:pt modelId="{5ED2D8D8-7637-439A-AF57-CE79EC191FFB}">
      <dgm:prSet/>
      <dgm:spPr/>
      <dgm:t>
        <a:bodyPr/>
        <a:lstStyle/>
        <a:p>
          <a:r>
            <a:rPr lang="en-US" b="1"/>
            <a:t>Enhanced communication with guests from Spanish-speaking regions</a:t>
          </a:r>
          <a:endParaRPr lang="en-US"/>
        </a:p>
      </dgm:t>
    </dgm:pt>
    <dgm:pt modelId="{36A22721-5E06-48B0-98C4-48E1CDDF5DE0}" type="parTrans" cxnId="{0AA60397-0888-482A-92FF-7AD7B26A269F}">
      <dgm:prSet/>
      <dgm:spPr/>
      <dgm:t>
        <a:bodyPr/>
        <a:lstStyle/>
        <a:p>
          <a:endParaRPr lang="en-US"/>
        </a:p>
      </dgm:t>
    </dgm:pt>
    <dgm:pt modelId="{4F8CEC0F-4A5D-49D2-A4F0-48F0828D4758}" type="sibTrans" cxnId="{0AA60397-0888-482A-92FF-7AD7B26A269F}">
      <dgm:prSet/>
      <dgm:spPr/>
      <dgm:t>
        <a:bodyPr/>
        <a:lstStyle/>
        <a:p>
          <a:endParaRPr lang="en-US"/>
        </a:p>
      </dgm:t>
    </dgm:pt>
    <dgm:pt modelId="{CB244CAE-9E76-4FEB-8BD1-06075F0B233E}">
      <dgm:prSet/>
      <dgm:spPr/>
      <dgm:t>
        <a:bodyPr/>
        <a:lstStyle/>
        <a:p>
          <a:r>
            <a:rPr lang="en-US"/>
            <a:t>Language proficiency allows our staff to understand guest needs and preferences, ensuring a seamless stay (Gorter, Cenoz and der, 2021).</a:t>
          </a:r>
        </a:p>
      </dgm:t>
    </dgm:pt>
    <dgm:pt modelId="{E8FB4A94-4227-440F-958C-3C382821298E}" type="parTrans" cxnId="{7E125C2E-CCC4-4A1C-8FB2-DDEB53F5B8D2}">
      <dgm:prSet/>
      <dgm:spPr/>
      <dgm:t>
        <a:bodyPr/>
        <a:lstStyle/>
        <a:p>
          <a:endParaRPr lang="en-US"/>
        </a:p>
      </dgm:t>
    </dgm:pt>
    <dgm:pt modelId="{0FAE9135-DDFB-406D-B2C0-C6FF895DC0D3}" type="sibTrans" cxnId="{7E125C2E-CCC4-4A1C-8FB2-DDEB53F5B8D2}">
      <dgm:prSet/>
      <dgm:spPr/>
      <dgm:t>
        <a:bodyPr/>
        <a:lstStyle/>
        <a:p>
          <a:endParaRPr lang="en-US"/>
        </a:p>
      </dgm:t>
    </dgm:pt>
    <dgm:pt modelId="{B2CAAAF1-B179-4809-AA2D-C0B311716911}">
      <dgm:prSet/>
      <dgm:spPr/>
      <dgm:t>
        <a:bodyPr/>
        <a:lstStyle/>
        <a:p>
          <a:r>
            <a:rPr lang="en-US" b="1"/>
            <a:t>Opportunities for upselling and cross-selling</a:t>
          </a:r>
          <a:endParaRPr lang="en-US"/>
        </a:p>
      </dgm:t>
    </dgm:pt>
    <dgm:pt modelId="{AEDD656E-27E5-4583-9FF1-B015D2F24B0E}" type="parTrans" cxnId="{F3A7EBD7-7AAA-4569-809F-B148B18422BA}">
      <dgm:prSet/>
      <dgm:spPr/>
      <dgm:t>
        <a:bodyPr/>
        <a:lstStyle/>
        <a:p>
          <a:endParaRPr lang="en-US"/>
        </a:p>
      </dgm:t>
    </dgm:pt>
    <dgm:pt modelId="{BE7B077E-DC0D-410C-BBCB-11F63A7C7266}" type="sibTrans" cxnId="{F3A7EBD7-7AAA-4569-809F-B148B18422BA}">
      <dgm:prSet/>
      <dgm:spPr/>
      <dgm:t>
        <a:bodyPr/>
        <a:lstStyle/>
        <a:p>
          <a:endParaRPr lang="en-US"/>
        </a:p>
      </dgm:t>
    </dgm:pt>
    <dgm:pt modelId="{2D58E222-4372-48EF-9F96-DB94887F1786}">
      <dgm:prSet/>
      <dgm:spPr/>
      <dgm:t>
        <a:bodyPr/>
        <a:lstStyle/>
        <a:p>
          <a:r>
            <a:rPr lang="en-US"/>
            <a:t>Multilingual staff can provide tailored recommendations and upsell services, enhancing the guest's overall experience.</a:t>
          </a:r>
        </a:p>
      </dgm:t>
    </dgm:pt>
    <dgm:pt modelId="{130707AE-432C-463F-967B-38184AF2FC3E}" type="parTrans" cxnId="{665977E3-6757-40CB-B783-18AC14B04B14}">
      <dgm:prSet/>
      <dgm:spPr/>
      <dgm:t>
        <a:bodyPr/>
        <a:lstStyle/>
        <a:p>
          <a:endParaRPr lang="en-US"/>
        </a:p>
      </dgm:t>
    </dgm:pt>
    <dgm:pt modelId="{77B50B08-55CA-41C8-A8D8-C492D4AB3F8A}" type="sibTrans" cxnId="{665977E3-6757-40CB-B783-18AC14B04B14}">
      <dgm:prSet/>
      <dgm:spPr/>
      <dgm:t>
        <a:bodyPr/>
        <a:lstStyle/>
        <a:p>
          <a:endParaRPr lang="en-US"/>
        </a:p>
      </dgm:t>
    </dgm:pt>
    <dgm:pt modelId="{C12E7D10-4BBF-4A51-8589-77560BC095C2}">
      <dgm:prSet/>
      <dgm:spPr/>
      <dgm:t>
        <a:bodyPr/>
        <a:lstStyle/>
        <a:p>
          <a:r>
            <a:rPr lang="en-US"/>
            <a:t>For instance, suggesting Spanish-speaking tour guides or spa services can lead to additional revenue.</a:t>
          </a:r>
        </a:p>
      </dgm:t>
    </dgm:pt>
    <dgm:pt modelId="{0BA31A2B-9E1C-4887-A52F-03C15C4002B6}" type="parTrans" cxnId="{1C310E58-A9EB-4E6A-BAA3-036C679F570E}">
      <dgm:prSet/>
      <dgm:spPr/>
      <dgm:t>
        <a:bodyPr/>
        <a:lstStyle/>
        <a:p>
          <a:endParaRPr lang="en-US"/>
        </a:p>
      </dgm:t>
    </dgm:pt>
    <dgm:pt modelId="{68EF391C-3236-4C6B-8318-AE2810E38021}" type="sibTrans" cxnId="{1C310E58-A9EB-4E6A-BAA3-036C679F570E}">
      <dgm:prSet/>
      <dgm:spPr/>
      <dgm:t>
        <a:bodyPr/>
        <a:lstStyle/>
        <a:p>
          <a:endParaRPr lang="en-US"/>
        </a:p>
      </dgm:t>
    </dgm:pt>
    <dgm:pt modelId="{606A9898-E7AF-4CA5-A810-AE1DBB80FB2B}" type="pres">
      <dgm:prSet presAssocID="{8645687A-E181-4092-8C92-1C89DFB7E575}" presName="diagram" presStyleCnt="0">
        <dgm:presLayoutVars>
          <dgm:dir/>
          <dgm:resizeHandles val="exact"/>
        </dgm:presLayoutVars>
      </dgm:prSet>
      <dgm:spPr/>
    </dgm:pt>
    <dgm:pt modelId="{64713CF6-8980-4E2F-A0D2-26FE0C2D705E}" type="pres">
      <dgm:prSet presAssocID="{26CF4A8E-A211-4E29-8A85-A493EA89EE3F}" presName="node" presStyleLbl="node1" presStyleIdx="0" presStyleCnt="10">
        <dgm:presLayoutVars>
          <dgm:bulletEnabled val="1"/>
        </dgm:presLayoutVars>
      </dgm:prSet>
      <dgm:spPr/>
    </dgm:pt>
    <dgm:pt modelId="{05C2CCD1-5CA5-457C-809E-925D58241FB4}" type="pres">
      <dgm:prSet presAssocID="{292F265C-5C1E-4EBB-87C9-C95EBDFFF069}" presName="sibTrans" presStyleCnt="0"/>
      <dgm:spPr/>
    </dgm:pt>
    <dgm:pt modelId="{E53C9DBA-6ED2-4B4B-ACAC-E77F8F21A81F}" type="pres">
      <dgm:prSet presAssocID="{C6D722E3-34E5-4C5A-9348-4F4CD00AE12F}" presName="node" presStyleLbl="node1" presStyleIdx="1" presStyleCnt="10">
        <dgm:presLayoutVars>
          <dgm:bulletEnabled val="1"/>
        </dgm:presLayoutVars>
      </dgm:prSet>
      <dgm:spPr/>
    </dgm:pt>
    <dgm:pt modelId="{43160BEB-7868-43B2-B05D-963E5F38671A}" type="pres">
      <dgm:prSet presAssocID="{C5F9279D-7B8F-487B-A769-C8AE605DC4FF}" presName="sibTrans" presStyleCnt="0"/>
      <dgm:spPr/>
    </dgm:pt>
    <dgm:pt modelId="{6178E167-8E6E-4D34-96DC-FC6A59C8BDED}" type="pres">
      <dgm:prSet presAssocID="{9E522A03-D390-4BB6-8BD8-6E3F77223DC6}" presName="node" presStyleLbl="node1" presStyleIdx="2" presStyleCnt="10">
        <dgm:presLayoutVars>
          <dgm:bulletEnabled val="1"/>
        </dgm:presLayoutVars>
      </dgm:prSet>
      <dgm:spPr/>
    </dgm:pt>
    <dgm:pt modelId="{828F6021-4EE8-49E5-B02B-40E5C5A2DFA6}" type="pres">
      <dgm:prSet presAssocID="{B790D55D-6F5A-4B22-8BF0-DE354301BAA2}" presName="sibTrans" presStyleCnt="0"/>
      <dgm:spPr/>
    </dgm:pt>
    <dgm:pt modelId="{55DA6A3A-205F-4FD2-A9FD-4CDCEC950BA4}" type="pres">
      <dgm:prSet presAssocID="{FBFA8F03-B206-434A-B140-AF175DBA448F}" presName="node" presStyleLbl="node1" presStyleIdx="3" presStyleCnt="10">
        <dgm:presLayoutVars>
          <dgm:bulletEnabled val="1"/>
        </dgm:presLayoutVars>
      </dgm:prSet>
      <dgm:spPr/>
    </dgm:pt>
    <dgm:pt modelId="{FF49D6D4-AAE3-4775-AF6F-50927E717943}" type="pres">
      <dgm:prSet presAssocID="{B428FB63-9FDB-43E4-8782-03DBC4BDABC4}" presName="sibTrans" presStyleCnt="0"/>
      <dgm:spPr/>
    </dgm:pt>
    <dgm:pt modelId="{72A67025-9E6A-48F4-8CFA-2E28ADA079AE}" type="pres">
      <dgm:prSet presAssocID="{B54ACCD3-CA22-40A2-AC28-3E2756F60D8C}" presName="node" presStyleLbl="node1" presStyleIdx="4" presStyleCnt="10">
        <dgm:presLayoutVars>
          <dgm:bulletEnabled val="1"/>
        </dgm:presLayoutVars>
      </dgm:prSet>
      <dgm:spPr/>
    </dgm:pt>
    <dgm:pt modelId="{CBB7AA33-D402-4ACE-AF35-562BF7C9FB08}" type="pres">
      <dgm:prSet presAssocID="{F839FF83-2A7A-4B93-BF49-EC7828D816AD}" presName="sibTrans" presStyleCnt="0"/>
      <dgm:spPr/>
    </dgm:pt>
    <dgm:pt modelId="{18E3EA88-8080-475B-AEF7-347C4B203615}" type="pres">
      <dgm:prSet presAssocID="{5ED2D8D8-7637-439A-AF57-CE79EC191FFB}" presName="node" presStyleLbl="node1" presStyleIdx="5" presStyleCnt="10">
        <dgm:presLayoutVars>
          <dgm:bulletEnabled val="1"/>
        </dgm:presLayoutVars>
      </dgm:prSet>
      <dgm:spPr/>
    </dgm:pt>
    <dgm:pt modelId="{ACCBA195-1FA5-4DD3-813A-2CFCD0315C77}" type="pres">
      <dgm:prSet presAssocID="{4F8CEC0F-4A5D-49D2-A4F0-48F0828D4758}" presName="sibTrans" presStyleCnt="0"/>
      <dgm:spPr/>
    </dgm:pt>
    <dgm:pt modelId="{2CF2650E-A0A5-4E13-A575-47B1779BEF5E}" type="pres">
      <dgm:prSet presAssocID="{CB244CAE-9E76-4FEB-8BD1-06075F0B233E}" presName="node" presStyleLbl="node1" presStyleIdx="6" presStyleCnt="10">
        <dgm:presLayoutVars>
          <dgm:bulletEnabled val="1"/>
        </dgm:presLayoutVars>
      </dgm:prSet>
      <dgm:spPr/>
    </dgm:pt>
    <dgm:pt modelId="{3FA0D9E0-636E-4362-9E1A-2514E9488F69}" type="pres">
      <dgm:prSet presAssocID="{0FAE9135-DDFB-406D-B2C0-C6FF895DC0D3}" presName="sibTrans" presStyleCnt="0"/>
      <dgm:spPr/>
    </dgm:pt>
    <dgm:pt modelId="{E3081B31-A21B-4C77-87F8-C5350E0A3508}" type="pres">
      <dgm:prSet presAssocID="{B2CAAAF1-B179-4809-AA2D-C0B311716911}" presName="node" presStyleLbl="node1" presStyleIdx="7" presStyleCnt="10">
        <dgm:presLayoutVars>
          <dgm:bulletEnabled val="1"/>
        </dgm:presLayoutVars>
      </dgm:prSet>
      <dgm:spPr/>
    </dgm:pt>
    <dgm:pt modelId="{3E9F35D3-449C-4EA6-AF2D-C5E7473C8761}" type="pres">
      <dgm:prSet presAssocID="{BE7B077E-DC0D-410C-BBCB-11F63A7C7266}" presName="sibTrans" presStyleCnt="0"/>
      <dgm:spPr/>
    </dgm:pt>
    <dgm:pt modelId="{7C0CCB73-CF2C-4D3B-BCC0-912DF01133FD}" type="pres">
      <dgm:prSet presAssocID="{2D58E222-4372-48EF-9F96-DB94887F1786}" presName="node" presStyleLbl="node1" presStyleIdx="8" presStyleCnt="10">
        <dgm:presLayoutVars>
          <dgm:bulletEnabled val="1"/>
        </dgm:presLayoutVars>
      </dgm:prSet>
      <dgm:spPr/>
    </dgm:pt>
    <dgm:pt modelId="{27C0442D-E51B-405F-A6C0-6AE59CB56C78}" type="pres">
      <dgm:prSet presAssocID="{77B50B08-55CA-41C8-A8D8-C492D4AB3F8A}" presName="sibTrans" presStyleCnt="0"/>
      <dgm:spPr/>
    </dgm:pt>
    <dgm:pt modelId="{D6075FAC-FD30-4BC0-A09C-6F9887BBD0BF}" type="pres">
      <dgm:prSet presAssocID="{C12E7D10-4BBF-4A51-8589-77560BC095C2}" presName="node" presStyleLbl="node1" presStyleIdx="9" presStyleCnt="10">
        <dgm:presLayoutVars>
          <dgm:bulletEnabled val="1"/>
        </dgm:presLayoutVars>
      </dgm:prSet>
      <dgm:spPr/>
    </dgm:pt>
  </dgm:ptLst>
  <dgm:cxnLst>
    <dgm:cxn modelId="{FDAA5704-7806-4EB9-B88D-5978F6CF12E6}" type="presOf" srcId="{8645687A-E181-4092-8C92-1C89DFB7E575}" destId="{606A9898-E7AF-4CA5-A810-AE1DBB80FB2B}" srcOrd="0" destOrd="0" presId="urn:microsoft.com/office/officeart/2005/8/layout/default"/>
    <dgm:cxn modelId="{8ED30714-5AA2-4B6D-B521-491B0F9B31FC}" type="presOf" srcId="{C6D722E3-34E5-4C5A-9348-4F4CD00AE12F}" destId="{E53C9DBA-6ED2-4B4B-ACAC-E77F8F21A81F}" srcOrd="0" destOrd="0" presId="urn:microsoft.com/office/officeart/2005/8/layout/default"/>
    <dgm:cxn modelId="{5D6C9818-0170-4B19-9C43-DBD05A9AD0A0}" type="presOf" srcId="{B54ACCD3-CA22-40A2-AC28-3E2756F60D8C}" destId="{72A67025-9E6A-48F4-8CFA-2E28ADA079AE}" srcOrd="0" destOrd="0" presId="urn:microsoft.com/office/officeart/2005/8/layout/default"/>
    <dgm:cxn modelId="{47A40F1B-B648-4683-814E-17542F4AE4E6}" type="presOf" srcId="{26CF4A8E-A211-4E29-8A85-A493EA89EE3F}" destId="{64713CF6-8980-4E2F-A0D2-26FE0C2D705E}" srcOrd="0" destOrd="0" presId="urn:microsoft.com/office/officeart/2005/8/layout/default"/>
    <dgm:cxn modelId="{0ED44D1D-E38E-4229-987A-24C8B2F5BDA9}" srcId="{8645687A-E181-4092-8C92-1C89DFB7E575}" destId="{C6D722E3-34E5-4C5A-9348-4F4CD00AE12F}" srcOrd="1" destOrd="0" parTransId="{714127D4-D166-4ED8-BE7B-4D7DD5AD644A}" sibTransId="{C5F9279D-7B8F-487B-A769-C8AE605DC4FF}"/>
    <dgm:cxn modelId="{20207B25-C8E8-4BBF-A73D-C9ED825B0B1E}" srcId="{8645687A-E181-4092-8C92-1C89DFB7E575}" destId="{9E522A03-D390-4BB6-8BD8-6E3F77223DC6}" srcOrd="2" destOrd="0" parTransId="{848BB358-3723-44B3-8807-6331327F20CD}" sibTransId="{B790D55D-6F5A-4B22-8BF0-DE354301BAA2}"/>
    <dgm:cxn modelId="{60561A26-309B-492A-A4FB-9A0EE3D1472F}" srcId="{8645687A-E181-4092-8C92-1C89DFB7E575}" destId="{B54ACCD3-CA22-40A2-AC28-3E2756F60D8C}" srcOrd="4" destOrd="0" parTransId="{B2512A4D-0873-4E2E-8106-42A0D411B2DE}" sibTransId="{F839FF83-2A7A-4B93-BF49-EC7828D816AD}"/>
    <dgm:cxn modelId="{A82FA22C-7312-4E26-9ED3-8D6F3331CFC3}" type="presOf" srcId="{5ED2D8D8-7637-439A-AF57-CE79EC191FFB}" destId="{18E3EA88-8080-475B-AEF7-347C4B203615}" srcOrd="0" destOrd="0" presId="urn:microsoft.com/office/officeart/2005/8/layout/default"/>
    <dgm:cxn modelId="{7E125C2E-CCC4-4A1C-8FB2-DDEB53F5B8D2}" srcId="{8645687A-E181-4092-8C92-1C89DFB7E575}" destId="{CB244CAE-9E76-4FEB-8BD1-06075F0B233E}" srcOrd="6" destOrd="0" parTransId="{E8FB4A94-4227-440F-958C-3C382821298E}" sibTransId="{0FAE9135-DDFB-406D-B2C0-C6FF895DC0D3}"/>
    <dgm:cxn modelId="{AABCA765-E4F4-4419-B52C-DE4765D02853}" srcId="{8645687A-E181-4092-8C92-1C89DFB7E575}" destId="{FBFA8F03-B206-434A-B140-AF175DBA448F}" srcOrd="3" destOrd="0" parTransId="{D0686F2E-0E9E-458C-A5E6-1B93B26B0A59}" sibTransId="{B428FB63-9FDB-43E4-8782-03DBC4BDABC4}"/>
    <dgm:cxn modelId="{20A9064F-0E24-42DF-922E-B469FE7BC149}" srcId="{8645687A-E181-4092-8C92-1C89DFB7E575}" destId="{26CF4A8E-A211-4E29-8A85-A493EA89EE3F}" srcOrd="0" destOrd="0" parTransId="{451B28DC-6466-4A32-896D-4BAC7A363874}" sibTransId="{292F265C-5C1E-4EBB-87C9-C95EBDFFF069}"/>
    <dgm:cxn modelId="{1C310E58-A9EB-4E6A-BAA3-036C679F570E}" srcId="{8645687A-E181-4092-8C92-1C89DFB7E575}" destId="{C12E7D10-4BBF-4A51-8589-77560BC095C2}" srcOrd="9" destOrd="0" parTransId="{0BA31A2B-9E1C-4887-A52F-03C15C4002B6}" sibTransId="{68EF391C-3236-4C6B-8318-AE2810E38021}"/>
    <dgm:cxn modelId="{59863478-49F9-4B0B-84BE-F4BE58138075}" type="presOf" srcId="{FBFA8F03-B206-434A-B140-AF175DBA448F}" destId="{55DA6A3A-205F-4FD2-A9FD-4CDCEC950BA4}" srcOrd="0" destOrd="0" presId="urn:microsoft.com/office/officeart/2005/8/layout/default"/>
    <dgm:cxn modelId="{0AA60397-0888-482A-92FF-7AD7B26A269F}" srcId="{8645687A-E181-4092-8C92-1C89DFB7E575}" destId="{5ED2D8D8-7637-439A-AF57-CE79EC191FFB}" srcOrd="5" destOrd="0" parTransId="{36A22721-5E06-48B0-98C4-48E1CDDF5DE0}" sibTransId="{4F8CEC0F-4A5D-49D2-A4F0-48F0828D4758}"/>
    <dgm:cxn modelId="{0EC3B599-ABE6-414F-A2F6-3954A47A954C}" type="presOf" srcId="{9E522A03-D390-4BB6-8BD8-6E3F77223DC6}" destId="{6178E167-8E6E-4D34-96DC-FC6A59C8BDED}" srcOrd="0" destOrd="0" presId="urn:microsoft.com/office/officeart/2005/8/layout/default"/>
    <dgm:cxn modelId="{9DDB6AA8-B3B4-469F-AC95-FC5A6B8C57E2}" type="presOf" srcId="{2D58E222-4372-48EF-9F96-DB94887F1786}" destId="{7C0CCB73-CF2C-4D3B-BCC0-912DF01133FD}" srcOrd="0" destOrd="0" presId="urn:microsoft.com/office/officeart/2005/8/layout/default"/>
    <dgm:cxn modelId="{CF6643CA-C14C-4794-8C75-9EB59EB78C4E}" type="presOf" srcId="{CB244CAE-9E76-4FEB-8BD1-06075F0B233E}" destId="{2CF2650E-A0A5-4E13-A575-47B1779BEF5E}" srcOrd="0" destOrd="0" presId="urn:microsoft.com/office/officeart/2005/8/layout/default"/>
    <dgm:cxn modelId="{F3A7EBD7-7AAA-4569-809F-B148B18422BA}" srcId="{8645687A-E181-4092-8C92-1C89DFB7E575}" destId="{B2CAAAF1-B179-4809-AA2D-C0B311716911}" srcOrd="7" destOrd="0" parTransId="{AEDD656E-27E5-4583-9FF1-B015D2F24B0E}" sibTransId="{BE7B077E-DC0D-410C-BBCB-11F63A7C7266}"/>
    <dgm:cxn modelId="{B32664E0-87A4-43B0-9C48-B03F07CBCA93}" type="presOf" srcId="{C12E7D10-4BBF-4A51-8589-77560BC095C2}" destId="{D6075FAC-FD30-4BC0-A09C-6F9887BBD0BF}" srcOrd="0" destOrd="0" presId="urn:microsoft.com/office/officeart/2005/8/layout/default"/>
    <dgm:cxn modelId="{665977E3-6757-40CB-B783-18AC14B04B14}" srcId="{8645687A-E181-4092-8C92-1C89DFB7E575}" destId="{2D58E222-4372-48EF-9F96-DB94887F1786}" srcOrd="8" destOrd="0" parTransId="{130707AE-432C-463F-967B-38184AF2FC3E}" sibTransId="{77B50B08-55CA-41C8-A8D8-C492D4AB3F8A}"/>
    <dgm:cxn modelId="{210367FD-1FF7-4471-A23D-80B722BEE5CA}" type="presOf" srcId="{B2CAAAF1-B179-4809-AA2D-C0B311716911}" destId="{E3081B31-A21B-4C77-87F8-C5350E0A3508}" srcOrd="0" destOrd="0" presId="urn:microsoft.com/office/officeart/2005/8/layout/default"/>
    <dgm:cxn modelId="{3A29822B-C8F8-4CFC-8E86-FBD59178DF3D}" type="presParOf" srcId="{606A9898-E7AF-4CA5-A810-AE1DBB80FB2B}" destId="{64713CF6-8980-4E2F-A0D2-26FE0C2D705E}" srcOrd="0" destOrd="0" presId="urn:microsoft.com/office/officeart/2005/8/layout/default"/>
    <dgm:cxn modelId="{C5E9DDFF-13F2-4FB1-AEDF-5F33EEC3A037}" type="presParOf" srcId="{606A9898-E7AF-4CA5-A810-AE1DBB80FB2B}" destId="{05C2CCD1-5CA5-457C-809E-925D58241FB4}" srcOrd="1" destOrd="0" presId="urn:microsoft.com/office/officeart/2005/8/layout/default"/>
    <dgm:cxn modelId="{47FBE8D2-78D4-4DE7-A194-B3FAC817A46D}" type="presParOf" srcId="{606A9898-E7AF-4CA5-A810-AE1DBB80FB2B}" destId="{E53C9DBA-6ED2-4B4B-ACAC-E77F8F21A81F}" srcOrd="2" destOrd="0" presId="urn:microsoft.com/office/officeart/2005/8/layout/default"/>
    <dgm:cxn modelId="{05884B42-AFDF-4B5B-AD64-DA912B7AFACA}" type="presParOf" srcId="{606A9898-E7AF-4CA5-A810-AE1DBB80FB2B}" destId="{43160BEB-7868-43B2-B05D-963E5F38671A}" srcOrd="3" destOrd="0" presId="urn:microsoft.com/office/officeart/2005/8/layout/default"/>
    <dgm:cxn modelId="{C45E747F-9E6F-44C1-B479-34CEE66E9ED1}" type="presParOf" srcId="{606A9898-E7AF-4CA5-A810-AE1DBB80FB2B}" destId="{6178E167-8E6E-4D34-96DC-FC6A59C8BDED}" srcOrd="4" destOrd="0" presId="urn:microsoft.com/office/officeart/2005/8/layout/default"/>
    <dgm:cxn modelId="{CDE07A4A-598B-4DCD-9BD9-226A5364C740}" type="presParOf" srcId="{606A9898-E7AF-4CA5-A810-AE1DBB80FB2B}" destId="{828F6021-4EE8-49E5-B02B-40E5C5A2DFA6}" srcOrd="5" destOrd="0" presId="urn:microsoft.com/office/officeart/2005/8/layout/default"/>
    <dgm:cxn modelId="{7C3048E5-16D1-4DCF-AB6E-73020EF32615}" type="presParOf" srcId="{606A9898-E7AF-4CA5-A810-AE1DBB80FB2B}" destId="{55DA6A3A-205F-4FD2-A9FD-4CDCEC950BA4}" srcOrd="6" destOrd="0" presId="urn:microsoft.com/office/officeart/2005/8/layout/default"/>
    <dgm:cxn modelId="{0FEB8BD4-0178-4D5C-8E20-C92A26842B93}" type="presParOf" srcId="{606A9898-E7AF-4CA5-A810-AE1DBB80FB2B}" destId="{FF49D6D4-AAE3-4775-AF6F-50927E717943}" srcOrd="7" destOrd="0" presId="urn:microsoft.com/office/officeart/2005/8/layout/default"/>
    <dgm:cxn modelId="{4C9CB968-1176-4707-97D8-CD1929CC3673}" type="presParOf" srcId="{606A9898-E7AF-4CA5-A810-AE1DBB80FB2B}" destId="{72A67025-9E6A-48F4-8CFA-2E28ADA079AE}" srcOrd="8" destOrd="0" presId="urn:microsoft.com/office/officeart/2005/8/layout/default"/>
    <dgm:cxn modelId="{C72A4C3F-B684-4B01-BA80-165B729EA986}" type="presParOf" srcId="{606A9898-E7AF-4CA5-A810-AE1DBB80FB2B}" destId="{CBB7AA33-D402-4ACE-AF35-562BF7C9FB08}" srcOrd="9" destOrd="0" presId="urn:microsoft.com/office/officeart/2005/8/layout/default"/>
    <dgm:cxn modelId="{44889028-8BA4-4548-8ABC-DF7BDF6045C1}" type="presParOf" srcId="{606A9898-E7AF-4CA5-A810-AE1DBB80FB2B}" destId="{18E3EA88-8080-475B-AEF7-347C4B203615}" srcOrd="10" destOrd="0" presId="urn:microsoft.com/office/officeart/2005/8/layout/default"/>
    <dgm:cxn modelId="{6B58F69D-2E02-4029-BB4B-14AB078E9CCE}" type="presParOf" srcId="{606A9898-E7AF-4CA5-A810-AE1DBB80FB2B}" destId="{ACCBA195-1FA5-4DD3-813A-2CFCD0315C77}" srcOrd="11" destOrd="0" presId="urn:microsoft.com/office/officeart/2005/8/layout/default"/>
    <dgm:cxn modelId="{181C40BA-B669-4FFB-A923-006E11C436AE}" type="presParOf" srcId="{606A9898-E7AF-4CA5-A810-AE1DBB80FB2B}" destId="{2CF2650E-A0A5-4E13-A575-47B1779BEF5E}" srcOrd="12" destOrd="0" presId="urn:microsoft.com/office/officeart/2005/8/layout/default"/>
    <dgm:cxn modelId="{41E14945-66CC-4125-87B4-03FA14F9B4A0}" type="presParOf" srcId="{606A9898-E7AF-4CA5-A810-AE1DBB80FB2B}" destId="{3FA0D9E0-636E-4362-9E1A-2514E9488F69}" srcOrd="13" destOrd="0" presId="urn:microsoft.com/office/officeart/2005/8/layout/default"/>
    <dgm:cxn modelId="{E070FC9E-8761-4B92-AAE6-C6D0F1D95A99}" type="presParOf" srcId="{606A9898-E7AF-4CA5-A810-AE1DBB80FB2B}" destId="{E3081B31-A21B-4C77-87F8-C5350E0A3508}" srcOrd="14" destOrd="0" presId="urn:microsoft.com/office/officeart/2005/8/layout/default"/>
    <dgm:cxn modelId="{6E9693CF-CFE4-423C-9D9F-AA5479B2F4F7}" type="presParOf" srcId="{606A9898-E7AF-4CA5-A810-AE1DBB80FB2B}" destId="{3E9F35D3-449C-4EA6-AF2D-C5E7473C8761}" srcOrd="15" destOrd="0" presId="urn:microsoft.com/office/officeart/2005/8/layout/default"/>
    <dgm:cxn modelId="{A8F0DDDC-FA33-47DB-943A-A32DFEDFA4B7}" type="presParOf" srcId="{606A9898-E7AF-4CA5-A810-AE1DBB80FB2B}" destId="{7C0CCB73-CF2C-4D3B-BCC0-912DF01133FD}" srcOrd="16" destOrd="0" presId="urn:microsoft.com/office/officeart/2005/8/layout/default"/>
    <dgm:cxn modelId="{6E9C4F97-6145-4443-8D7A-933F6094E9CC}" type="presParOf" srcId="{606A9898-E7AF-4CA5-A810-AE1DBB80FB2B}" destId="{27C0442D-E51B-405F-A6C0-6AE59CB56C78}" srcOrd="17" destOrd="0" presId="urn:microsoft.com/office/officeart/2005/8/layout/default"/>
    <dgm:cxn modelId="{5E7E73F3-0E0E-4C91-BCC5-9B1D2B029EF7}" type="presParOf" srcId="{606A9898-E7AF-4CA5-A810-AE1DBB80FB2B}" destId="{D6075FAC-FD30-4BC0-A09C-6F9887BBD0BF}"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E7A768-EB71-4A10-862B-669AC326FECD}"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E7EB1B11-517D-4140-9B22-846B57491310}">
      <dgm:prSet/>
      <dgm:spPr/>
      <dgm:t>
        <a:bodyPr/>
        <a:lstStyle/>
        <a:p>
          <a:r>
            <a:rPr lang="en-US"/>
            <a:t>Britton, E.R. and Leonard, R.L., 2020. The social justice potential of critical reflection and critical language awareness pedagogies for L2 writers. Journal of second language writing, 50, p.100776.</a:t>
          </a:r>
        </a:p>
      </dgm:t>
    </dgm:pt>
    <dgm:pt modelId="{88D078E8-C360-448D-900D-5D7C054EA85D}" type="parTrans" cxnId="{6FC13215-F9CE-46B3-AC1E-E0F02E13E0C5}">
      <dgm:prSet/>
      <dgm:spPr/>
      <dgm:t>
        <a:bodyPr/>
        <a:lstStyle/>
        <a:p>
          <a:endParaRPr lang="en-US"/>
        </a:p>
      </dgm:t>
    </dgm:pt>
    <dgm:pt modelId="{6D06C144-BDC2-4DA2-B395-8D4A97D0E43A}" type="sibTrans" cxnId="{6FC13215-F9CE-46B3-AC1E-E0F02E13E0C5}">
      <dgm:prSet/>
      <dgm:spPr/>
      <dgm:t>
        <a:bodyPr/>
        <a:lstStyle/>
        <a:p>
          <a:endParaRPr lang="en-US"/>
        </a:p>
      </dgm:t>
    </dgm:pt>
    <dgm:pt modelId="{752DD5AE-4A3C-4C32-B3A3-E628D2AC7DDA}">
      <dgm:prSet/>
      <dgm:spPr/>
      <dgm:t>
        <a:bodyPr/>
        <a:lstStyle/>
        <a:p>
          <a:r>
            <a:rPr lang="en-US"/>
            <a:t>Gorter, D., Cenoz, J. and der Worp, K.V., 2021. The linguistic landscape as a resource for language learning and raising language awareness. Journal of Spanish Language Teaching, 8(2), pp.161-181.</a:t>
          </a:r>
        </a:p>
      </dgm:t>
    </dgm:pt>
    <dgm:pt modelId="{28D2BDA6-F2E3-459F-9001-E9A303205296}" type="parTrans" cxnId="{1A2F382A-1AB3-4526-8290-067143339CCE}">
      <dgm:prSet/>
      <dgm:spPr/>
      <dgm:t>
        <a:bodyPr/>
        <a:lstStyle/>
        <a:p>
          <a:endParaRPr lang="en-US"/>
        </a:p>
      </dgm:t>
    </dgm:pt>
    <dgm:pt modelId="{7501DA1D-FD13-4C37-BD81-D08F89E9F4CB}" type="sibTrans" cxnId="{1A2F382A-1AB3-4526-8290-067143339CCE}">
      <dgm:prSet/>
      <dgm:spPr/>
      <dgm:t>
        <a:bodyPr/>
        <a:lstStyle/>
        <a:p>
          <a:endParaRPr lang="en-US"/>
        </a:p>
      </dgm:t>
    </dgm:pt>
    <dgm:pt modelId="{6DD6CF59-1065-4753-ADEE-3728A92E3970}">
      <dgm:prSet/>
      <dgm:spPr/>
      <dgm:t>
        <a:bodyPr/>
        <a:lstStyle/>
        <a:p>
          <a:r>
            <a:rPr lang="en-US"/>
            <a:t>Park, S., Moon, J., Kim, S., Cho, W.I., Han, J., Park, J., Song, C., Kim, J., Song, Y., Oh, T. and Lee, J., 2021. Klue: Korean language understanding evaluation. arXiv preprint arXiv:2105.09680.</a:t>
          </a:r>
        </a:p>
      </dgm:t>
    </dgm:pt>
    <dgm:pt modelId="{4EAC5952-3237-43DB-A889-2DF1D4F10030}" type="parTrans" cxnId="{E2180351-6235-4ABB-96B8-D606BF8FD5E3}">
      <dgm:prSet/>
      <dgm:spPr/>
      <dgm:t>
        <a:bodyPr/>
        <a:lstStyle/>
        <a:p>
          <a:endParaRPr lang="en-US"/>
        </a:p>
      </dgm:t>
    </dgm:pt>
    <dgm:pt modelId="{B8E2E055-A91B-4B5D-AB92-8EF4830F3A48}" type="sibTrans" cxnId="{E2180351-6235-4ABB-96B8-D606BF8FD5E3}">
      <dgm:prSet/>
      <dgm:spPr/>
      <dgm:t>
        <a:bodyPr/>
        <a:lstStyle/>
        <a:p>
          <a:endParaRPr lang="en-US"/>
        </a:p>
      </dgm:t>
    </dgm:pt>
    <dgm:pt modelId="{259BDE6B-3588-4C39-884B-5C1C6881E15C}">
      <dgm:prSet/>
      <dgm:spPr/>
      <dgm:t>
        <a:bodyPr/>
        <a:lstStyle/>
        <a:p>
          <a:r>
            <a:rPr lang="en-US"/>
            <a:t>Szabó, T.P., Repo, E., Kekki, N. and Skinnari, K., 2021. Multilingualism in Finnish teacher education. Preparing teachers to work with multilingual learners.</a:t>
          </a:r>
        </a:p>
      </dgm:t>
    </dgm:pt>
    <dgm:pt modelId="{40B1E9C2-5A28-4E03-846C-58C30C18D4C4}" type="parTrans" cxnId="{91484DF1-57F2-45E0-8E68-70A9AB441E5E}">
      <dgm:prSet/>
      <dgm:spPr/>
      <dgm:t>
        <a:bodyPr/>
        <a:lstStyle/>
        <a:p>
          <a:endParaRPr lang="en-US"/>
        </a:p>
      </dgm:t>
    </dgm:pt>
    <dgm:pt modelId="{9E56EE61-B41D-4E13-BF19-A1FCCD597182}" type="sibTrans" cxnId="{91484DF1-57F2-45E0-8E68-70A9AB441E5E}">
      <dgm:prSet/>
      <dgm:spPr/>
      <dgm:t>
        <a:bodyPr/>
        <a:lstStyle/>
        <a:p>
          <a:endParaRPr lang="en-US"/>
        </a:p>
      </dgm:t>
    </dgm:pt>
    <dgm:pt modelId="{6C2CA546-4C8B-4D9A-B54B-CEF898151B65}">
      <dgm:prSet/>
      <dgm:spPr/>
      <dgm:t>
        <a:bodyPr/>
        <a:lstStyle/>
        <a:p>
          <a:r>
            <a:rPr lang="en-US"/>
            <a:t>Zaidi, R., 2020. Dual-language books: Enhancing engagement and language awareness. Journal of Literacy Research, 52(3), pp.269-292.</a:t>
          </a:r>
        </a:p>
      </dgm:t>
    </dgm:pt>
    <dgm:pt modelId="{9CAEEE64-6FFB-42A3-AA09-DC396C990228}" type="parTrans" cxnId="{C4373ED1-223B-4F20-B531-DE51804EA4E9}">
      <dgm:prSet/>
      <dgm:spPr/>
      <dgm:t>
        <a:bodyPr/>
        <a:lstStyle/>
        <a:p>
          <a:endParaRPr lang="en-US"/>
        </a:p>
      </dgm:t>
    </dgm:pt>
    <dgm:pt modelId="{F60F432F-6545-4B82-806E-D37939E28942}" type="sibTrans" cxnId="{C4373ED1-223B-4F20-B531-DE51804EA4E9}">
      <dgm:prSet/>
      <dgm:spPr/>
      <dgm:t>
        <a:bodyPr/>
        <a:lstStyle/>
        <a:p>
          <a:endParaRPr lang="en-US"/>
        </a:p>
      </dgm:t>
    </dgm:pt>
    <dgm:pt modelId="{43455733-F4C5-4FC3-8EFB-FB6E042ADA4F}" type="pres">
      <dgm:prSet presAssocID="{0FE7A768-EB71-4A10-862B-669AC326FECD}" presName="vert0" presStyleCnt="0">
        <dgm:presLayoutVars>
          <dgm:dir/>
          <dgm:animOne val="branch"/>
          <dgm:animLvl val="lvl"/>
        </dgm:presLayoutVars>
      </dgm:prSet>
      <dgm:spPr/>
    </dgm:pt>
    <dgm:pt modelId="{CB6D1963-E9B0-48EC-B087-DAFC1393B4BE}" type="pres">
      <dgm:prSet presAssocID="{E7EB1B11-517D-4140-9B22-846B57491310}" presName="thickLine" presStyleLbl="alignNode1" presStyleIdx="0" presStyleCnt="5"/>
      <dgm:spPr/>
    </dgm:pt>
    <dgm:pt modelId="{E0C6A21B-B868-4E83-B53A-065AC7AA13A0}" type="pres">
      <dgm:prSet presAssocID="{E7EB1B11-517D-4140-9B22-846B57491310}" presName="horz1" presStyleCnt="0"/>
      <dgm:spPr/>
    </dgm:pt>
    <dgm:pt modelId="{2B722322-CD29-4FE4-9B71-A41684A559F4}" type="pres">
      <dgm:prSet presAssocID="{E7EB1B11-517D-4140-9B22-846B57491310}" presName="tx1" presStyleLbl="revTx" presStyleIdx="0" presStyleCnt="5"/>
      <dgm:spPr/>
    </dgm:pt>
    <dgm:pt modelId="{0044F997-8706-4255-8DED-FE4B0F70E4FF}" type="pres">
      <dgm:prSet presAssocID="{E7EB1B11-517D-4140-9B22-846B57491310}" presName="vert1" presStyleCnt="0"/>
      <dgm:spPr/>
    </dgm:pt>
    <dgm:pt modelId="{7EBB9779-C56D-4E86-ABDD-FBE2D9973C6D}" type="pres">
      <dgm:prSet presAssocID="{752DD5AE-4A3C-4C32-B3A3-E628D2AC7DDA}" presName="thickLine" presStyleLbl="alignNode1" presStyleIdx="1" presStyleCnt="5"/>
      <dgm:spPr/>
    </dgm:pt>
    <dgm:pt modelId="{CC566464-D133-482C-846C-19A7BE91C524}" type="pres">
      <dgm:prSet presAssocID="{752DD5AE-4A3C-4C32-B3A3-E628D2AC7DDA}" presName="horz1" presStyleCnt="0"/>
      <dgm:spPr/>
    </dgm:pt>
    <dgm:pt modelId="{DDD9B9CA-DF98-4DC0-BAC4-D2B952051ACE}" type="pres">
      <dgm:prSet presAssocID="{752DD5AE-4A3C-4C32-B3A3-E628D2AC7DDA}" presName="tx1" presStyleLbl="revTx" presStyleIdx="1" presStyleCnt="5"/>
      <dgm:spPr/>
    </dgm:pt>
    <dgm:pt modelId="{22052EDE-7DCC-4316-80EE-B84FEA53CF86}" type="pres">
      <dgm:prSet presAssocID="{752DD5AE-4A3C-4C32-B3A3-E628D2AC7DDA}" presName="vert1" presStyleCnt="0"/>
      <dgm:spPr/>
    </dgm:pt>
    <dgm:pt modelId="{D0422490-4503-4670-820F-83576A9D3D36}" type="pres">
      <dgm:prSet presAssocID="{6DD6CF59-1065-4753-ADEE-3728A92E3970}" presName="thickLine" presStyleLbl="alignNode1" presStyleIdx="2" presStyleCnt="5"/>
      <dgm:spPr/>
    </dgm:pt>
    <dgm:pt modelId="{D0BAEA6A-4C81-4A0E-84ED-082ABD7A38C7}" type="pres">
      <dgm:prSet presAssocID="{6DD6CF59-1065-4753-ADEE-3728A92E3970}" presName="horz1" presStyleCnt="0"/>
      <dgm:spPr/>
    </dgm:pt>
    <dgm:pt modelId="{EE790CCA-ED6D-4CF5-937D-32493B041234}" type="pres">
      <dgm:prSet presAssocID="{6DD6CF59-1065-4753-ADEE-3728A92E3970}" presName="tx1" presStyleLbl="revTx" presStyleIdx="2" presStyleCnt="5"/>
      <dgm:spPr/>
    </dgm:pt>
    <dgm:pt modelId="{C09E67A6-8668-4FE0-9A50-E369DBB18798}" type="pres">
      <dgm:prSet presAssocID="{6DD6CF59-1065-4753-ADEE-3728A92E3970}" presName="vert1" presStyleCnt="0"/>
      <dgm:spPr/>
    </dgm:pt>
    <dgm:pt modelId="{0CE2E282-FDF2-4B1D-B7F6-018E17415D43}" type="pres">
      <dgm:prSet presAssocID="{259BDE6B-3588-4C39-884B-5C1C6881E15C}" presName="thickLine" presStyleLbl="alignNode1" presStyleIdx="3" presStyleCnt="5"/>
      <dgm:spPr/>
    </dgm:pt>
    <dgm:pt modelId="{F92FC6AC-C2F9-4241-B128-FA340B7F436A}" type="pres">
      <dgm:prSet presAssocID="{259BDE6B-3588-4C39-884B-5C1C6881E15C}" presName="horz1" presStyleCnt="0"/>
      <dgm:spPr/>
    </dgm:pt>
    <dgm:pt modelId="{B64C5D53-6085-419F-BE85-502E150B63E0}" type="pres">
      <dgm:prSet presAssocID="{259BDE6B-3588-4C39-884B-5C1C6881E15C}" presName="tx1" presStyleLbl="revTx" presStyleIdx="3" presStyleCnt="5"/>
      <dgm:spPr/>
    </dgm:pt>
    <dgm:pt modelId="{E7E2C42A-DF23-4F72-92FE-4FD3F8AF26F5}" type="pres">
      <dgm:prSet presAssocID="{259BDE6B-3588-4C39-884B-5C1C6881E15C}" presName="vert1" presStyleCnt="0"/>
      <dgm:spPr/>
    </dgm:pt>
    <dgm:pt modelId="{5C69DC88-ED1B-4C71-8C42-BA1A40E824C8}" type="pres">
      <dgm:prSet presAssocID="{6C2CA546-4C8B-4D9A-B54B-CEF898151B65}" presName="thickLine" presStyleLbl="alignNode1" presStyleIdx="4" presStyleCnt="5"/>
      <dgm:spPr/>
    </dgm:pt>
    <dgm:pt modelId="{2CD1D318-B671-47FF-8FA1-D8302B64E7C6}" type="pres">
      <dgm:prSet presAssocID="{6C2CA546-4C8B-4D9A-B54B-CEF898151B65}" presName="horz1" presStyleCnt="0"/>
      <dgm:spPr/>
    </dgm:pt>
    <dgm:pt modelId="{3A84C894-41ED-4CF8-8911-4A4F7A8ADDCA}" type="pres">
      <dgm:prSet presAssocID="{6C2CA546-4C8B-4D9A-B54B-CEF898151B65}" presName="tx1" presStyleLbl="revTx" presStyleIdx="4" presStyleCnt="5"/>
      <dgm:spPr/>
    </dgm:pt>
    <dgm:pt modelId="{9A478E09-924B-4CB5-B9D3-1D8B0E6E5909}" type="pres">
      <dgm:prSet presAssocID="{6C2CA546-4C8B-4D9A-B54B-CEF898151B65}" presName="vert1" presStyleCnt="0"/>
      <dgm:spPr/>
    </dgm:pt>
  </dgm:ptLst>
  <dgm:cxnLst>
    <dgm:cxn modelId="{6FC13215-F9CE-46B3-AC1E-E0F02E13E0C5}" srcId="{0FE7A768-EB71-4A10-862B-669AC326FECD}" destId="{E7EB1B11-517D-4140-9B22-846B57491310}" srcOrd="0" destOrd="0" parTransId="{88D078E8-C360-448D-900D-5D7C054EA85D}" sibTransId="{6D06C144-BDC2-4DA2-B395-8D4A97D0E43A}"/>
    <dgm:cxn modelId="{1A2F382A-1AB3-4526-8290-067143339CCE}" srcId="{0FE7A768-EB71-4A10-862B-669AC326FECD}" destId="{752DD5AE-4A3C-4C32-B3A3-E628D2AC7DDA}" srcOrd="1" destOrd="0" parTransId="{28D2BDA6-F2E3-459F-9001-E9A303205296}" sibTransId="{7501DA1D-FD13-4C37-BD81-D08F89E9F4CB}"/>
    <dgm:cxn modelId="{41A2212C-4EA7-4707-A923-7BF13DB58459}" type="presOf" srcId="{6C2CA546-4C8B-4D9A-B54B-CEF898151B65}" destId="{3A84C894-41ED-4CF8-8911-4A4F7A8ADDCA}" srcOrd="0" destOrd="0" presId="urn:microsoft.com/office/officeart/2008/layout/LinedList"/>
    <dgm:cxn modelId="{45BC403B-EEF6-4585-A154-5AC6DE707491}" type="presOf" srcId="{0FE7A768-EB71-4A10-862B-669AC326FECD}" destId="{43455733-F4C5-4FC3-8EFB-FB6E042ADA4F}" srcOrd="0" destOrd="0" presId="urn:microsoft.com/office/officeart/2008/layout/LinedList"/>
    <dgm:cxn modelId="{4D46244C-6B04-44D2-B73E-E3906ED8FB5B}" type="presOf" srcId="{6DD6CF59-1065-4753-ADEE-3728A92E3970}" destId="{EE790CCA-ED6D-4CF5-937D-32493B041234}" srcOrd="0" destOrd="0" presId="urn:microsoft.com/office/officeart/2008/layout/LinedList"/>
    <dgm:cxn modelId="{E2180351-6235-4ABB-96B8-D606BF8FD5E3}" srcId="{0FE7A768-EB71-4A10-862B-669AC326FECD}" destId="{6DD6CF59-1065-4753-ADEE-3728A92E3970}" srcOrd="2" destOrd="0" parTransId="{4EAC5952-3237-43DB-A889-2DF1D4F10030}" sibTransId="{B8E2E055-A91B-4B5D-AB92-8EF4830F3A48}"/>
    <dgm:cxn modelId="{05310988-3B1C-4E18-B84A-015747AABD79}" type="presOf" srcId="{259BDE6B-3588-4C39-884B-5C1C6881E15C}" destId="{B64C5D53-6085-419F-BE85-502E150B63E0}" srcOrd="0" destOrd="0" presId="urn:microsoft.com/office/officeart/2008/layout/LinedList"/>
    <dgm:cxn modelId="{E2B551CA-01E2-4C21-B91A-A01EAF39B18A}" type="presOf" srcId="{752DD5AE-4A3C-4C32-B3A3-E628D2AC7DDA}" destId="{DDD9B9CA-DF98-4DC0-BAC4-D2B952051ACE}" srcOrd="0" destOrd="0" presId="urn:microsoft.com/office/officeart/2008/layout/LinedList"/>
    <dgm:cxn modelId="{5710E3CA-F102-45FE-9134-23C40E208CAC}" type="presOf" srcId="{E7EB1B11-517D-4140-9B22-846B57491310}" destId="{2B722322-CD29-4FE4-9B71-A41684A559F4}" srcOrd="0" destOrd="0" presId="urn:microsoft.com/office/officeart/2008/layout/LinedList"/>
    <dgm:cxn modelId="{C4373ED1-223B-4F20-B531-DE51804EA4E9}" srcId="{0FE7A768-EB71-4A10-862B-669AC326FECD}" destId="{6C2CA546-4C8B-4D9A-B54B-CEF898151B65}" srcOrd="4" destOrd="0" parTransId="{9CAEEE64-6FFB-42A3-AA09-DC396C990228}" sibTransId="{F60F432F-6545-4B82-806E-D37939E28942}"/>
    <dgm:cxn modelId="{91484DF1-57F2-45E0-8E68-70A9AB441E5E}" srcId="{0FE7A768-EB71-4A10-862B-669AC326FECD}" destId="{259BDE6B-3588-4C39-884B-5C1C6881E15C}" srcOrd="3" destOrd="0" parTransId="{40B1E9C2-5A28-4E03-846C-58C30C18D4C4}" sibTransId="{9E56EE61-B41D-4E13-BF19-A1FCCD597182}"/>
    <dgm:cxn modelId="{514A1E9E-7632-4619-9F85-B329BDA867F7}" type="presParOf" srcId="{43455733-F4C5-4FC3-8EFB-FB6E042ADA4F}" destId="{CB6D1963-E9B0-48EC-B087-DAFC1393B4BE}" srcOrd="0" destOrd="0" presId="urn:microsoft.com/office/officeart/2008/layout/LinedList"/>
    <dgm:cxn modelId="{D26AD634-598B-412C-9108-63E1B725FA15}" type="presParOf" srcId="{43455733-F4C5-4FC3-8EFB-FB6E042ADA4F}" destId="{E0C6A21B-B868-4E83-B53A-065AC7AA13A0}" srcOrd="1" destOrd="0" presId="urn:microsoft.com/office/officeart/2008/layout/LinedList"/>
    <dgm:cxn modelId="{16EB3575-6ACE-43E7-951E-08FC711574CF}" type="presParOf" srcId="{E0C6A21B-B868-4E83-B53A-065AC7AA13A0}" destId="{2B722322-CD29-4FE4-9B71-A41684A559F4}" srcOrd="0" destOrd="0" presId="urn:microsoft.com/office/officeart/2008/layout/LinedList"/>
    <dgm:cxn modelId="{E77C9D9F-D73F-47A0-88F9-15D46F640D9C}" type="presParOf" srcId="{E0C6A21B-B868-4E83-B53A-065AC7AA13A0}" destId="{0044F997-8706-4255-8DED-FE4B0F70E4FF}" srcOrd="1" destOrd="0" presId="urn:microsoft.com/office/officeart/2008/layout/LinedList"/>
    <dgm:cxn modelId="{0ED363D1-4C1A-4655-AE01-731C7B86632D}" type="presParOf" srcId="{43455733-F4C5-4FC3-8EFB-FB6E042ADA4F}" destId="{7EBB9779-C56D-4E86-ABDD-FBE2D9973C6D}" srcOrd="2" destOrd="0" presId="urn:microsoft.com/office/officeart/2008/layout/LinedList"/>
    <dgm:cxn modelId="{437F1933-7A6A-4E45-B066-BDE761555B22}" type="presParOf" srcId="{43455733-F4C5-4FC3-8EFB-FB6E042ADA4F}" destId="{CC566464-D133-482C-846C-19A7BE91C524}" srcOrd="3" destOrd="0" presId="urn:microsoft.com/office/officeart/2008/layout/LinedList"/>
    <dgm:cxn modelId="{2744BC31-A1D1-4212-9998-75279CF92078}" type="presParOf" srcId="{CC566464-D133-482C-846C-19A7BE91C524}" destId="{DDD9B9CA-DF98-4DC0-BAC4-D2B952051ACE}" srcOrd="0" destOrd="0" presId="urn:microsoft.com/office/officeart/2008/layout/LinedList"/>
    <dgm:cxn modelId="{948D81CC-8470-4BE4-898C-8E063C1AFFD6}" type="presParOf" srcId="{CC566464-D133-482C-846C-19A7BE91C524}" destId="{22052EDE-7DCC-4316-80EE-B84FEA53CF86}" srcOrd="1" destOrd="0" presId="urn:microsoft.com/office/officeart/2008/layout/LinedList"/>
    <dgm:cxn modelId="{56664CB7-8F48-4529-A741-EC891F6556D6}" type="presParOf" srcId="{43455733-F4C5-4FC3-8EFB-FB6E042ADA4F}" destId="{D0422490-4503-4670-820F-83576A9D3D36}" srcOrd="4" destOrd="0" presId="urn:microsoft.com/office/officeart/2008/layout/LinedList"/>
    <dgm:cxn modelId="{AC1D2891-FCAF-490D-BC81-51645C16FBE6}" type="presParOf" srcId="{43455733-F4C5-4FC3-8EFB-FB6E042ADA4F}" destId="{D0BAEA6A-4C81-4A0E-84ED-082ABD7A38C7}" srcOrd="5" destOrd="0" presId="urn:microsoft.com/office/officeart/2008/layout/LinedList"/>
    <dgm:cxn modelId="{45E2E70C-6107-49F0-AA70-8739E105841E}" type="presParOf" srcId="{D0BAEA6A-4C81-4A0E-84ED-082ABD7A38C7}" destId="{EE790CCA-ED6D-4CF5-937D-32493B041234}" srcOrd="0" destOrd="0" presId="urn:microsoft.com/office/officeart/2008/layout/LinedList"/>
    <dgm:cxn modelId="{C45278C9-C7AC-4241-80A4-A3736C1B0119}" type="presParOf" srcId="{D0BAEA6A-4C81-4A0E-84ED-082ABD7A38C7}" destId="{C09E67A6-8668-4FE0-9A50-E369DBB18798}" srcOrd="1" destOrd="0" presId="urn:microsoft.com/office/officeart/2008/layout/LinedList"/>
    <dgm:cxn modelId="{C5C8BF92-B47A-4D0D-8E1C-F342C3D1B762}" type="presParOf" srcId="{43455733-F4C5-4FC3-8EFB-FB6E042ADA4F}" destId="{0CE2E282-FDF2-4B1D-B7F6-018E17415D43}" srcOrd="6" destOrd="0" presId="urn:microsoft.com/office/officeart/2008/layout/LinedList"/>
    <dgm:cxn modelId="{58D8B3F4-426C-412D-B2DF-D055AD47BFA1}" type="presParOf" srcId="{43455733-F4C5-4FC3-8EFB-FB6E042ADA4F}" destId="{F92FC6AC-C2F9-4241-B128-FA340B7F436A}" srcOrd="7" destOrd="0" presId="urn:microsoft.com/office/officeart/2008/layout/LinedList"/>
    <dgm:cxn modelId="{07D5227B-D240-465D-999F-0C60549E1F4E}" type="presParOf" srcId="{F92FC6AC-C2F9-4241-B128-FA340B7F436A}" destId="{B64C5D53-6085-419F-BE85-502E150B63E0}" srcOrd="0" destOrd="0" presId="urn:microsoft.com/office/officeart/2008/layout/LinedList"/>
    <dgm:cxn modelId="{271C997E-F879-41C3-9778-0265D2447B89}" type="presParOf" srcId="{F92FC6AC-C2F9-4241-B128-FA340B7F436A}" destId="{E7E2C42A-DF23-4F72-92FE-4FD3F8AF26F5}" srcOrd="1" destOrd="0" presId="urn:microsoft.com/office/officeart/2008/layout/LinedList"/>
    <dgm:cxn modelId="{4E92D0D0-8DCF-4AB7-84EB-31AD8F6D24A5}" type="presParOf" srcId="{43455733-F4C5-4FC3-8EFB-FB6E042ADA4F}" destId="{5C69DC88-ED1B-4C71-8C42-BA1A40E824C8}" srcOrd="8" destOrd="0" presId="urn:microsoft.com/office/officeart/2008/layout/LinedList"/>
    <dgm:cxn modelId="{2BD4A07D-2819-46E4-952E-6C8A7F42C2BB}" type="presParOf" srcId="{43455733-F4C5-4FC3-8EFB-FB6E042ADA4F}" destId="{2CD1D318-B671-47FF-8FA1-D8302B64E7C6}" srcOrd="9" destOrd="0" presId="urn:microsoft.com/office/officeart/2008/layout/LinedList"/>
    <dgm:cxn modelId="{81A7D802-2CB2-4B63-A88B-B55C560EBCC0}" type="presParOf" srcId="{2CD1D318-B671-47FF-8FA1-D8302B64E7C6}" destId="{3A84C894-41ED-4CF8-8911-4A4F7A8ADDCA}" srcOrd="0" destOrd="0" presId="urn:microsoft.com/office/officeart/2008/layout/LinedList"/>
    <dgm:cxn modelId="{B612D1E9-684D-4698-9081-2FA843DCF862}" type="presParOf" srcId="{2CD1D318-B671-47FF-8FA1-D8302B64E7C6}" destId="{9A478E09-924B-4CB5-B9D3-1D8B0E6E59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713CF6-8980-4E2F-A0D2-26FE0C2D705E}">
      <dsp:nvSpPr>
        <dsp:cNvPr id="0" name=""/>
        <dsp:cNvSpPr/>
      </dsp:nvSpPr>
      <dsp:spPr>
        <a:xfrm>
          <a:off x="411752" y="1478"/>
          <a:ext cx="2045262" cy="122715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Benefits of staff members learning this language </a:t>
          </a:r>
          <a:endParaRPr lang="en-US" sz="1300" kern="1200"/>
        </a:p>
      </dsp:txBody>
      <dsp:txXfrm>
        <a:off x="411752" y="1478"/>
        <a:ext cx="2045262" cy="1227157"/>
      </dsp:txXfrm>
    </dsp:sp>
    <dsp:sp modelId="{E53C9DBA-6ED2-4B4B-ACAC-E77F8F21A81F}">
      <dsp:nvSpPr>
        <dsp:cNvPr id="0" name=""/>
        <dsp:cNvSpPr/>
      </dsp:nvSpPr>
      <dsp:spPr>
        <a:xfrm>
          <a:off x="2661541" y="1478"/>
          <a:ext cx="2045262" cy="122715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Multilingual staff at Diversity Hotel &amp; Spa London bring a host of advantages to the  establishment (Szabó et al., 2021).</a:t>
          </a:r>
        </a:p>
      </dsp:txBody>
      <dsp:txXfrm>
        <a:off x="2661541" y="1478"/>
        <a:ext cx="2045262" cy="1227157"/>
      </dsp:txXfrm>
    </dsp:sp>
    <dsp:sp modelId="{6178E167-8E6E-4D34-96DC-FC6A59C8BDED}">
      <dsp:nvSpPr>
        <dsp:cNvPr id="0" name=""/>
        <dsp:cNvSpPr/>
      </dsp:nvSpPr>
      <dsp:spPr>
        <a:xfrm>
          <a:off x="4911329" y="1478"/>
          <a:ext cx="2045262" cy="122715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Improved guest satisfaction and loyalty</a:t>
          </a:r>
          <a:endParaRPr lang="en-US" sz="1300" kern="1200"/>
        </a:p>
      </dsp:txBody>
      <dsp:txXfrm>
        <a:off x="4911329" y="1478"/>
        <a:ext cx="2045262" cy="1227157"/>
      </dsp:txXfrm>
    </dsp:sp>
    <dsp:sp modelId="{55DA6A3A-205F-4FD2-A9FD-4CDCEC950BA4}">
      <dsp:nvSpPr>
        <dsp:cNvPr id="0" name=""/>
        <dsp:cNvSpPr/>
      </dsp:nvSpPr>
      <dsp:spPr>
        <a:xfrm>
          <a:off x="7161117" y="1478"/>
          <a:ext cx="2045262" cy="122715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By having employees who can communicate effectively in Spanish, it ensures that Spanish-speaking guests feel welcomed and valued.</a:t>
          </a:r>
        </a:p>
      </dsp:txBody>
      <dsp:txXfrm>
        <a:off x="7161117" y="1478"/>
        <a:ext cx="2045262" cy="1227157"/>
      </dsp:txXfrm>
    </dsp:sp>
    <dsp:sp modelId="{72A67025-9E6A-48F4-8CFA-2E28ADA079AE}">
      <dsp:nvSpPr>
        <dsp:cNvPr id="0" name=""/>
        <dsp:cNvSpPr/>
      </dsp:nvSpPr>
      <dsp:spPr>
        <a:xfrm>
          <a:off x="411752" y="1433162"/>
          <a:ext cx="2045262" cy="1227157"/>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Satisfied guests are more likely to return, leading to increased customer loyalty and positive reviews.</a:t>
          </a:r>
        </a:p>
      </dsp:txBody>
      <dsp:txXfrm>
        <a:off x="411752" y="1433162"/>
        <a:ext cx="2045262" cy="1227157"/>
      </dsp:txXfrm>
    </dsp:sp>
    <dsp:sp modelId="{18E3EA88-8080-475B-AEF7-347C4B203615}">
      <dsp:nvSpPr>
        <dsp:cNvPr id="0" name=""/>
        <dsp:cNvSpPr/>
      </dsp:nvSpPr>
      <dsp:spPr>
        <a:xfrm>
          <a:off x="2661541" y="1433162"/>
          <a:ext cx="2045262" cy="122715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Enhanced communication with guests from Spanish-speaking regions</a:t>
          </a:r>
          <a:endParaRPr lang="en-US" sz="1300" kern="1200"/>
        </a:p>
      </dsp:txBody>
      <dsp:txXfrm>
        <a:off x="2661541" y="1433162"/>
        <a:ext cx="2045262" cy="1227157"/>
      </dsp:txXfrm>
    </dsp:sp>
    <dsp:sp modelId="{2CF2650E-A0A5-4E13-A575-47B1779BEF5E}">
      <dsp:nvSpPr>
        <dsp:cNvPr id="0" name=""/>
        <dsp:cNvSpPr/>
      </dsp:nvSpPr>
      <dsp:spPr>
        <a:xfrm>
          <a:off x="4911329" y="1433162"/>
          <a:ext cx="2045262" cy="122715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Language proficiency allows our staff to understand guest needs and preferences, ensuring a seamless stay (Gorter, Cenoz and der, 2021).</a:t>
          </a:r>
        </a:p>
      </dsp:txBody>
      <dsp:txXfrm>
        <a:off x="4911329" y="1433162"/>
        <a:ext cx="2045262" cy="1227157"/>
      </dsp:txXfrm>
    </dsp:sp>
    <dsp:sp modelId="{E3081B31-A21B-4C77-87F8-C5350E0A3508}">
      <dsp:nvSpPr>
        <dsp:cNvPr id="0" name=""/>
        <dsp:cNvSpPr/>
      </dsp:nvSpPr>
      <dsp:spPr>
        <a:xfrm>
          <a:off x="7161117" y="1433162"/>
          <a:ext cx="2045262" cy="122715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Opportunities for upselling and cross-selling</a:t>
          </a:r>
          <a:endParaRPr lang="en-US" sz="1300" kern="1200"/>
        </a:p>
      </dsp:txBody>
      <dsp:txXfrm>
        <a:off x="7161117" y="1433162"/>
        <a:ext cx="2045262" cy="1227157"/>
      </dsp:txXfrm>
    </dsp:sp>
    <dsp:sp modelId="{7C0CCB73-CF2C-4D3B-BCC0-912DF01133FD}">
      <dsp:nvSpPr>
        <dsp:cNvPr id="0" name=""/>
        <dsp:cNvSpPr/>
      </dsp:nvSpPr>
      <dsp:spPr>
        <a:xfrm>
          <a:off x="2661541" y="2864845"/>
          <a:ext cx="2045262" cy="122715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Multilingual staff can provide tailored recommendations and upsell services, enhancing the guest's overall experience.</a:t>
          </a:r>
        </a:p>
      </dsp:txBody>
      <dsp:txXfrm>
        <a:off x="2661541" y="2864845"/>
        <a:ext cx="2045262" cy="1227157"/>
      </dsp:txXfrm>
    </dsp:sp>
    <dsp:sp modelId="{D6075FAC-FD30-4BC0-A09C-6F9887BBD0BF}">
      <dsp:nvSpPr>
        <dsp:cNvPr id="0" name=""/>
        <dsp:cNvSpPr/>
      </dsp:nvSpPr>
      <dsp:spPr>
        <a:xfrm>
          <a:off x="4911329" y="2864845"/>
          <a:ext cx="2045262" cy="1227157"/>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For instance, suggesting Spanish-speaking tour guides or spa services can lead to additional revenue.</a:t>
          </a:r>
        </a:p>
      </dsp:txBody>
      <dsp:txXfrm>
        <a:off x="4911329" y="2864845"/>
        <a:ext cx="2045262" cy="1227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6D1963-E9B0-48EC-B087-DAFC1393B4BE}">
      <dsp:nvSpPr>
        <dsp:cNvPr id="0" name=""/>
        <dsp:cNvSpPr/>
      </dsp:nvSpPr>
      <dsp:spPr>
        <a:xfrm>
          <a:off x="0" y="499"/>
          <a:ext cx="9618133"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722322-CD29-4FE4-9B71-A41684A559F4}">
      <dsp:nvSpPr>
        <dsp:cNvPr id="0" name=""/>
        <dsp:cNvSpPr/>
      </dsp:nvSpPr>
      <dsp:spPr>
        <a:xfrm>
          <a:off x="0" y="499"/>
          <a:ext cx="9618133" cy="818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Britton, E.R. and Leonard, R.L., 2020. The social justice potential of critical reflection and critical language awareness pedagogies for L2 writers. Journal of second language writing, 50, p.100776.</a:t>
          </a:r>
        </a:p>
      </dsp:txBody>
      <dsp:txXfrm>
        <a:off x="0" y="499"/>
        <a:ext cx="9618133" cy="818496"/>
      </dsp:txXfrm>
    </dsp:sp>
    <dsp:sp modelId="{7EBB9779-C56D-4E86-ABDD-FBE2D9973C6D}">
      <dsp:nvSpPr>
        <dsp:cNvPr id="0" name=""/>
        <dsp:cNvSpPr/>
      </dsp:nvSpPr>
      <dsp:spPr>
        <a:xfrm>
          <a:off x="0" y="818996"/>
          <a:ext cx="9618133"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D9B9CA-DF98-4DC0-BAC4-D2B952051ACE}">
      <dsp:nvSpPr>
        <dsp:cNvPr id="0" name=""/>
        <dsp:cNvSpPr/>
      </dsp:nvSpPr>
      <dsp:spPr>
        <a:xfrm>
          <a:off x="0" y="818996"/>
          <a:ext cx="9618133" cy="818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Gorter, D., Cenoz, J. and der Worp, K.V., 2021. The linguistic landscape as a resource for language learning and raising language awareness. Journal of Spanish Language Teaching, 8(2), pp.161-181.</a:t>
          </a:r>
        </a:p>
      </dsp:txBody>
      <dsp:txXfrm>
        <a:off x="0" y="818996"/>
        <a:ext cx="9618133" cy="818496"/>
      </dsp:txXfrm>
    </dsp:sp>
    <dsp:sp modelId="{D0422490-4503-4670-820F-83576A9D3D36}">
      <dsp:nvSpPr>
        <dsp:cNvPr id="0" name=""/>
        <dsp:cNvSpPr/>
      </dsp:nvSpPr>
      <dsp:spPr>
        <a:xfrm>
          <a:off x="0" y="1637492"/>
          <a:ext cx="9618133"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790CCA-ED6D-4CF5-937D-32493B041234}">
      <dsp:nvSpPr>
        <dsp:cNvPr id="0" name=""/>
        <dsp:cNvSpPr/>
      </dsp:nvSpPr>
      <dsp:spPr>
        <a:xfrm>
          <a:off x="0" y="1637492"/>
          <a:ext cx="9618133" cy="818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Park, S., Moon, J., Kim, S., Cho, W.I., Han, J., Park, J., Song, C., Kim, J., Song, Y., Oh, T. and Lee, J., 2021. Klue: Korean language understanding evaluation. arXiv preprint arXiv:2105.09680.</a:t>
          </a:r>
        </a:p>
      </dsp:txBody>
      <dsp:txXfrm>
        <a:off x="0" y="1637492"/>
        <a:ext cx="9618133" cy="818496"/>
      </dsp:txXfrm>
    </dsp:sp>
    <dsp:sp modelId="{0CE2E282-FDF2-4B1D-B7F6-018E17415D43}">
      <dsp:nvSpPr>
        <dsp:cNvPr id="0" name=""/>
        <dsp:cNvSpPr/>
      </dsp:nvSpPr>
      <dsp:spPr>
        <a:xfrm>
          <a:off x="0" y="2455989"/>
          <a:ext cx="9618133"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4C5D53-6085-419F-BE85-502E150B63E0}">
      <dsp:nvSpPr>
        <dsp:cNvPr id="0" name=""/>
        <dsp:cNvSpPr/>
      </dsp:nvSpPr>
      <dsp:spPr>
        <a:xfrm>
          <a:off x="0" y="2455989"/>
          <a:ext cx="9618133" cy="818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Szabó, T.P., Repo, E., Kekki, N. and Skinnari, K., 2021. Multilingualism in Finnish teacher education. Preparing teachers to work with multilingual learners.</a:t>
          </a:r>
        </a:p>
      </dsp:txBody>
      <dsp:txXfrm>
        <a:off x="0" y="2455989"/>
        <a:ext cx="9618133" cy="818496"/>
      </dsp:txXfrm>
    </dsp:sp>
    <dsp:sp modelId="{5C69DC88-ED1B-4C71-8C42-BA1A40E824C8}">
      <dsp:nvSpPr>
        <dsp:cNvPr id="0" name=""/>
        <dsp:cNvSpPr/>
      </dsp:nvSpPr>
      <dsp:spPr>
        <a:xfrm>
          <a:off x="0" y="3274485"/>
          <a:ext cx="9618133"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84C894-41ED-4CF8-8911-4A4F7A8ADDCA}">
      <dsp:nvSpPr>
        <dsp:cNvPr id="0" name=""/>
        <dsp:cNvSpPr/>
      </dsp:nvSpPr>
      <dsp:spPr>
        <a:xfrm>
          <a:off x="0" y="3274485"/>
          <a:ext cx="9618133" cy="818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Zaidi, R., 2020. Dual-language books: Enhancing engagement and language awareness. Journal of Literacy Research, 52(3), pp.269-292.</a:t>
          </a:r>
        </a:p>
      </dsp:txBody>
      <dsp:txXfrm>
        <a:off x="0" y="3274485"/>
        <a:ext cx="9618133" cy="81849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7FC9D15-A1A9-45ED-908E-F7F5A3428967}"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B1EE1C-272E-45C1-ABDB-CA9F1F0DF19D}" type="slidenum">
              <a:rPr lang="en-US" smtClean="0"/>
              <a:t>‹#›</a:t>
            </a:fld>
            <a:endParaRPr lang="en-US"/>
          </a:p>
        </p:txBody>
      </p:sp>
    </p:spTree>
    <p:extLst>
      <p:ext uri="{BB962C8B-B14F-4D97-AF65-F5344CB8AC3E}">
        <p14:creationId xmlns:p14="http://schemas.microsoft.com/office/powerpoint/2010/main" val="18093604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C9D15-A1A9-45ED-908E-F7F5A3428967}"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B1EE1C-272E-45C1-ABDB-CA9F1F0DF19D}" type="slidenum">
              <a:rPr lang="en-US" smtClean="0"/>
              <a:t>‹#›</a:t>
            </a:fld>
            <a:endParaRPr lang="en-US"/>
          </a:p>
        </p:txBody>
      </p:sp>
    </p:spTree>
    <p:extLst>
      <p:ext uri="{BB962C8B-B14F-4D97-AF65-F5344CB8AC3E}">
        <p14:creationId xmlns:p14="http://schemas.microsoft.com/office/powerpoint/2010/main" val="3634954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C9D15-A1A9-45ED-908E-F7F5A3428967}"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B1EE1C-272E-45C1-ABDB-CA9F1F0DF19D}" type="slidenum">
              <a:rPr lang="en-US" smtClean="0"/>
              <a:t>‹#›</a:t>
            </a:fld>
            <a:endParaRPr lang="en-US"/>
          </a:p>
        </p:txBody>
      </p:sp>
    </p:spTree>
    <p:extLst>
      <p:ext uri="{BB962C8B-B14F-4D97-AF65-F5344CB8AC3E}">
        <p14:creationId xmlns:p14="http://schemas.microsoft.com/office/powerpoint/2010/main" val="1852076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FC9D15-A1A9-45ED-908E-F7F5A3428967}" type="datetimeFigureOut">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B1EE1C-272E-45C1-ABDB-CA9F1F0DF19D}" type="slidenum">
              <a:rPr lang="en-US" smtClean="0"/>
              <a:t>‹#›</a:t>
            </a:fld>
            <a:endParaRPr lang="en-US"/>
          </a:p>
        </p:txBody>
      </p:sp>
    </p:spTree>
    <p:extLst>
      <p:ext uri="{BB962C8B-B14F-4D97-AF65-F5344CB8AC3E}">
        <p14:creationId xmlns:p14="http://schemas.microsoft.com/office/powerpoint/2010/main" val="2328530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FC9D15-A1A9-45ED-908E-F7F5A3428967}" type="datetimeFigureOut">
              <a:rPr lang="en-US" smtClean="0"/>
              <a:t>10/27/2023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DB1EE1C-272E-45C1-ABDB-CA9F1F0DF19D}" type="slidenum">
              <a:rPr lang="en-US" smtClean="0"/>
              <a:t>‹#›</a:t>
            </a:fld>
            <a:endParaRPr lang="en-US"/>
          </a:p>
        </p:txBody>
      </p:sp>
    </p:spTree>
    <p:extLst>
      <p:ext uri="{BB962C8B-B14F-4D97-AF65-F5344CB8AC3E}">
        <p14:creationId xmlns:p14="http://schemas.microsoft.com/office/powerpoint/2010/main" val="915957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FC9D15-A1A9-45ED-908E-F7F5A3428967}" type="datetimeFigureOut">
              <a:rPr lang="en-US" smtClean="0"/>
              <a:t>10/27/2023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DB1EE1C-272E-45C1-ABDB-CA9F1F0DF19D}" type="slidenum">
              <a:rPr lang="en-US" smtClean="0"/>
              <a:t>‹#›</a:t>
            </a:fld>
            <a:endParaRPr lang="en-US"/>
          </a:p>
        </p:txBody>
      </p:sp>
    </p:spTree>
    <p:extLst>
      <p:ext uri="{BB962C8B-B14F-4D97-AF65-F5344CB8AC3E}">
        <p14:creationId xmlns:p14="http://schemas.microsoft.com/office/powerpoint/2010/main" val="2764131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FC9D15-A1A9-45ED-908E-F7F5A3428967}" type="datetimeFigureOut">
              <a:rPr lang="en-US" smtClean="0"/>
              <a:t>10/27/2023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DB1EE1C-272E-45C1-ABDB-CA9F1F0DF19D}" type="slidenum">
              <a:rPr lang="en-US" smtClean="0"/>
              <a:t>‹#›</a:t>
            </a:fld>
            <a:endParaRPr lang="en-US"/>
          </a:p>
        </p:txBody>
      </p:sp>
    </p:spTree>
    <p:extLst>
      <p:ext uri="{BB962C8B-B14F-4D97-AF65-F5344CB8AC3E}">
        <p14:creationId xmlns:p14="http://schemas.microsoft.com/office/powerpoint/2010/main" val="2045812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FC9D15-A1A9-45ED-908E-F7F5A3428967}" type="datetimeFigureOut">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B1EE1C-272E-45C1-ABDB-CA9F1F0DF19D}" type="slidenum">
              <a:rPr lang="en-US" smtClean="0"/>
              <a:t>‹#›</a:t>
            </a:fld>
            <a:endParaRPr lang="en-US"/>
          </a:p>
        </p:txBody>
      </p:sp>
    </p:spTree>
    <p:extLst>
      <p:ext uri="{BB962C8B-B14F-4D97-AF65-F5344CB8AC3E}">
        <p14:creationId xmlns:p14="http://schemas.microsoft.com/office/powerpoint/2010/main" val="1492910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FC9D15-A1A9-45ED-908E-F7F5A3428967}" type="datetimeFigureOut">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B1EE1C-272E-45C1-ABDB-CA9F1F0DF19D}" type="slidenum">
              <a:rPr lang="en-US" smtClean="0"/>
              <a:t>‹#›</a:t>
            </a:fld>
            <a:endParaRPr lang="en-US"/>
          </a:p>
        </p:txBody>
      </p:sp>
    </p:spTree>
    <p:extLst>
      <p:ext uri="{BB962C8B-B14F-4D97-AF65-F5344CB8AC3E}">
        <p14:creationId xmlns:p14="http://schemas.microsoft.com/office/powerpoint/2010/main" val="2908709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C9D15-A1A9-45ED-908E-F7F5A3428967}"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B1EE1C-272E-45C1-ABDB-CA9F1F0DF19D}" type="slidenum">
              <a:rPr lang="en-US" smtClean="0"/>
              <a:t>‹#›</a:t>
            </a:fld>
            <a:endParaRPr lang="en-US"/>
          </a:p>
        </p:txBody>
      </p:sp>
    </p:spTree>
    <p:extLst>
      <p:ext uri="{BB962C8B-B14F-4D97-AF65-F5344CB8AC3E}">
        <p14:creationId xmlns:p14="http://schemas.microsoft.com/office/powerpoint/2010/main" val="3156499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C9D15-A1A9-45ED-908E-F7F5A3428967}"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B1EE1C-272E-45C1-ABDB-CA9F1F0DF19D}"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68371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C9D15-A1A9-45ED-908E-F7F5A3428967}"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B1EE1C-272E-45C1-ABDB-CA9F1F0DF19D}" type="slidenum">
              <a:rPr lang="en-US" smtClean="0"/>
              <a:t>‹#›</a:t>
            </a:fld>
            <a:endParaRPr lang="en-US"/>
          </a:p>
        </p:txBody>
      </p:sp>
    </p:spTree>
    <p:extLst>
      <p:ext uri="{BB962C8B-B14F-4D97-AF65-F5344CB8AC3E}">
        <p14:creationId xmlns:p14="http://schemas.microsoft.com/office/powerpoint/2010/main" val="3825695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C9D15-A1A9-45ED-908E-F7F5A3428967}"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B1EE1C-272E-45C1-ABDB-CA9F1F0DF19D}"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802059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C9D15-A1A9-45ED-908E-F7F5A3428967}"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B1EE1C-272E-45C1-ABDB-CA9F1F0DF19D}" type="slidenum">
              <a:rPr lang="en-US" smtClean="0"/>
              <a:t>‹#›</a:t>
            </a:fld>
            <a:endParaRPr lang="en-US"/>
          </a:p>
        </p:txBody>
      </p:sp>
    </p:spTree>
    <p:extLst>
      <p:ext uri="{BB962C8B-B14F-4D97-AF65-F5344CB8AC3E}">
        <p14:creationId xmlns:p14="http://schemas.microsoft.com/office/powerpoint/2010/main" val="1512977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C9D15-A1A9-45ED-908E-F7F5A3428967}"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B1EE1C-272E-45C1-ABDB-CA9F1F0DF19D}" type="slidenum">
              <a:rPr lang="en-US" smtClean="0"/>
              <a:t>‹#›</a:t>
            </a:fld>
            <a:endParaRPr lang="en-US"/>
          </a:p>
        </p:txBody>
      </p:sp>
    </p:spTree>
    <p:extLst>
      <p:ext uri="{BB962C8B-B14F-4D97-AF65-F5344CB8AC3E}">
        <p14:creationId xmlns:p14="http://schemas.microsoft.com/office/powerpoint/2010/main" val="12918405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C9D15-A1A9-45ED-908E-F7F5A3428967}"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B1EE1C-272E-45C1-ABDB-CA9F1F0DF19D}" type="slidenum">
              <a:rPr lang="en-US" smtClean="0"/>
              <a:t>‹#›</a:t>
            </a:fld>
            <a:endParaRPr lang="en-US"/>
          </a:p>
        </p:txBody>
      </p:sp>
    </p:spTree>
    <p:extLst>
      <p:ext uri="{BB962C8B-B14F-4D97-AF65-F5344CB8AC3E}">
        <p14:creationId xmlns:p14="http://schemas.microsoft.com/office/powerpoint/2010/main" val="3207024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7FC9D15-A1A9-45ED-908E-F7F5A3428967}" type="datetimeFigureOut">
              <a:rPr lang="en-US" smtClean="0"/>
              <a:t>10/27/2023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DB1EE1C-272E-45C1-ABDB-CA9F1F0DF19D}" type="slidenum">
              <a:rPr lang="en-US" smtClean="0"/>
              <a:t>‹#›</a:t>
            </a:fld>
            <a:endParaRPr lang="en-US"/>
          </a:p>
        </p:txBody>
      </p:sp>
    </p:spTree>
    <p:extLst>
      <p:ext uri="{BB962C8B-B14F-4D97-AF65-F5344CB8AC3E}">
        <p14:creationId xmlns:p14="http://schemas.microsoft.com/office/powerpoint/2010/main" val="2845196572"/>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uowtsd-my.sharepoint.com/:v:/r/personal/2211255_student_uwtsd_ac_uk/Documents/Recording-20231027_203731.webm?csf=1&amp;web=1&amp;e=mjcivC&amp;nav=eyJyZWZlcnJhbEluZm8iOnsicmVmZXJyYWxBcHAiOiJTdHJlYW1XZWJBcHAiLCJyZWZlcnJhbFZpZXciOiJTaGFyZURpYWxvZyIsInJlZmVycmFsQXBwUGxhdGZvcm0iOiJXZWIiLCJyZWZlcnJhbE1vZGUiOiJ2aWV3In19" TargetMode="External"/><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6024" y="237581"/>
            <a:ext cx="5512526" cy="5105127"/>
          </a:xfrm>
        </p:spPr>
        <p:txBody>
          <a:bodyPr>
            <a:normAutofit/>
          </a:bodyPr>
          <a:lstStyle/>
          <a:p>
            <a:r>
              <a:rPr lang="en-US" b="1" dirty="0"/>
              <a:t>Enhancing Guest Experiences through Multilingualism and Language Awareness</a:t>
            </a:r>
          </a:p>
        </p:txBody>
      </p:sp>
      <p:sp>
        <p:nvSpPr>
          <p:cNvPr id="3" name="Subtitle 2"/>
          <p:cNvSpPr>
            <a:spLocks noGrp="1"/>
          </p:cNvSpPr>
          <p:nvPr>
            <p:ph type="subTitle" idx="1"/>
          </p:nvPr>
        </p:nvSpPr>
        <p:spPr>
          <a:xfrm>
            <a:off x="1477487" y="5486401"/>
            <a:ext cx="3447212" cy="457199"/>
          </a:xfrm>
        </p:spPr>
        <p:txBody>
          <a:bodyPr/>
          <a:lstStyle/>
          <a:p>
            <a:r>
              <a:rPr lang="en-US" b="1" dirty="0">
                <a:solidFill>
                  <a:schemeClr val="tx1"/>
                </a:solidFill>
              </a:rPr>
              <a:t>Diversity Hotel &amp; Spa London</a:t>
            </a:r>
          </a:p>
        </p:txBody>
      </p:sp>
      <p:pic>
        <p:nvPicPr>
          <p:cNvPr id="6" name="Picture 5"/>
          <p:cNvPicPr>
            <a:picLocks noChangeAspect="1"/>
          </p:cNvPicPr>
          <p:nvPr/>
        </p:nvPicPr>
        <p:blipFill>
          <a:blip r:embed="rId2"/>
          <a:stretch>
            <a:fillRect/>
          </a:stretch>
        </p:blipFill>
        <p:spPr>
          <a:xfrm>
            <a:off x="6719207" y="237580"/>
            <a:ext cx="5311684" cy="6346099"/>
          </a:xfrm>
          <a:prstGeom prst="rect">
            <a:avLst/>
          </a:prstGeom>
        </p:spPr>
      </p:pic>
    </p:spTree>
    <p:extLst>
      <p:ext uri="{BB962C8B-B14F-4D97-AF65-F5344CB8AC3E}">
        <p14:creationId xmlns:p14="http://schemas.microsoft.com/office/powerpoint/2010/main" val="24368920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0E9AA-BD05-3F3B-29D8-7638F7795FEE}"/>
              </a:ext>
            </a:extLst>
          </p:cNvPr>
          <p:cNvSpPr>
            <a:spLocks noGrp="1"/>
          </p:cNvSpPr>
          <p:nvPr>
            <p:ph type="title"/>
          </p:nvPr>
        </p:nvSpPr>
        <p:spPr>
          <a:xfrm>
            <a:off x="2095500" y="803326"/>
            <a:ext cx="3985902" cy="1325563"/>
          </a:xfrm>
        </p:spPr>
        <p:txBody>
          <a:bodyPr>
            <a:normAutofit fontScale="90000"/>
          </a:bodyPr>
          <a:lstStyle/>
          <a:p>
            <a:r>
              <a:rPr lang="en-GB" b="1" dirty="0">
                <a:solidFill>
                  <a:srgbClr val="00B0F0"/>
                </a:solidFill>
              </a:rPr>
              <a:t> DIVERSITY HOTEL</a:t>
            </a:r>
            <a:br>
              <a:rPr lang="en-GB" b="1" dirty="0">
                <a:solidFill>
                  <a:srgbClr val="00B0F0"/>
                </a:solidFill>
              </a:rPr>
            </a:br>
            <a:r>
              <a:rPr lang="en-GB" b="1" dirty="0">
                <a:solidFill>
                  <a:srgbClr val="00B0F0"/>
                </a:solidFill>
              </a:rPr>
              <a:t>AND SPA, LONDON</a:t>
            </a:r>
          </a:p>
        </p:txBody>
      </p:sp>
      <p:sp>
        <p:nvSpPr>
          <p:cNvPr id="3" name="Content Placeholder 2">
            <a:extLst>
              <a:ext uri="{FF2B5EF4-FFF2-40B4-BE49-F238E27FC236}">
                <a16:creationId xmlns:a16="http://schemas.microsoft.com/office/drawing/2014/main" id="{0EC0B058-BFEE-3E73-DD38-22CE5362E37F}"/>
              </a:ext>
            </a:extLst>
          </p:cNvPr>
          <p:cNvSpPr>
            <a:spLocks noGrp="1"/>
          </p:cNvSpPr>
          <p:nvPr>
            <p:ph idx="1"/>
          </p:nvPr>
        </p:nvSpPr>
        <p:spPr>
          <a:xfrm>
            <a:off x="2023836" y="2296262"/>
            <a:ext cx="3985703" cy="3337866"/>
          </a:xfrm>
        </p:spPr>
        <p:txBody>
          <a:bodyPr anchor="t">
            <a:normAutofit/>
          </a:bodyPr>
          <a:lstStyle/>
          <a:p>
            <a:r>
              <a:rPr lang="en-GB" sz="1600" b="1" dirty="0"/>
              <a:t>Rifat Jahan</a:t>
            </a:r>
          </a:p>
          <a:p>
            <a:r>
              <a:rPr lang="en-GB" sz="1600" b="1" dirty="0"/>
              <a:t>Student ID: 2211255</a:t>
            </a:r>
          </a:p>
          <a:p>
            <a:r>
              <a:rPr lang="en-GB" sz="1600" b="1" dirty="0"/>
              <a:t>Module name: Foreign Languages and Cultural Awareness</a:t>
            </a:r>
          </a:p>
          <a:p>
            <a:r>
              <a:rPr lang="en-GB" sz="1600" b="1" dirty="0"/>
              <a:t>Module ID: BMIH5003</a:t>
            </a:r>
          </a:p>
          <a:p>
            <a:r>
              <a:rPr lang="en-GB" sz="1600" b="1" dirty="0"/>
              <a:t>Tutor name: Lisa </a:t>
            </a:r>
            <a:r>
              <a:rPr lang="en-GB" sz="1600" b="1" dirty="0" err="1"/>
              <a:t>Bassler</a:t>
            </a:r>
            <a:endParaRPr lang="en-GB" sz="1600" b="1" dirty="0"/>
          </a:p>
          <a:p>
            <a:r>
              <a:rPr lang="en-GB" sz="1600" b="1" dirty="0"/>
              <a:t>Date: 27/10/2023</a:t>
            </a:r>
          </a:p>
          <a:p>
            <a:pPr marL="0" indent="0">
              <a:buNone/>
            </a:pPr>
            <a:endParaRPr lang="en-GB" sz="1600" b="1" dirty="0"/>
          </a:p>
          <a:p>
            <a:r>
              <a:rPr lang="en-GB" sz="1600" dirty="0">
                <a:hlinkClick r:id="rId2"/>
              </a:rPr>
              <a:t>Recording-20231027_203731.webm</a:t>
            </a:r>
            <a:endParaRPr lang="en-GB" sz="1600" b="1" dirty="0"/>
          </a:p>
        </p:txBody>
      </p:sp>
      <p:pic>
        <p:nvPicPr>
          <p:cNvPr id="19" name="Graphic 6" descr="Employee Badge">
            <a:extLst>
              <a:ext uri="{FF2B5EF4-FFF2-40B4-BE49-F238E27FC236}">
                <a16:creationId xmlns:a16="http://schemas.microsoft.com/office/drawing/2014/main" id="{B57E212F-8269-0414-EDEA-0F7A6546D79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37043" y="1117602"/>
            <a:ext cx="2847593" cy="2847593"/>
          </a:xfrm>
          <a:prstGeom prst="rect">
            <a:avLst/>
          </a:prstGeom>
        </p:spPr>
      </p:pic>
      <p:pic>
        <p:nvPicPr>
          <p:cNvPr id="4" name="Content Placeholder 4" descr="A person in water with a black background">
            <a:extLst>
              <a:ext uri="{FF2B5EF4-FFF2-40B4-BE49-F238E27FC236}">
                <a16:creationId xmlns:a16="http://schemas.microsoft.com/office/drawing/2014/main" id="{4C0397EE-9497-B06C-2A85-189AF6B954B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52893" y="663475"/>
            <a:ext cx="5129672" cy="5247747"/>
          </a:xfrm>
          <a:prstGeom prst="rect">
            <a:avLst/>
          </a:prstGeom>
        </p:spPr>
      </p:pic>
    </p:spTree>
    <p:extLst>
      <p:ext uri="{BB962C8B-B14F-4D97-AF65-F5344CB8AC3E}">
        <p14:creationId xmlns:p14="http://schemas.microsoft.com/office/powerpoint/2010/main" val="3963412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8916" y="611047"/>
            <a:ext cx="9216844" cy="917307"/>
          </a:xfrm>
        </p:spPr>
        <p:txBody>
          <a:bodyPr/>
          <a:lstStyle/>
          <a:p>
            <a:pPr algn="ctr"/>
            <a:r>
              <a:rPr lang="en-GB" b="1"/>
              <a:t>Introduction </a:t>
            </a:r>
            <a:endParaRPr lang="en-US" b="1" dirty="0"/>
          </a:p>
        </p:txBody>
      </p:sp>
      <p:sp>
        <p:nvSpPr>
          <p:cNvPr id="3" name="Content Placeholder 2"/>
          <p:cNvSpPr>
            <a:spLocks noGrp="1"/>
          </p:cNvSpPr>
          <p:nvPr>
            <p:ph idx="1"/>
          </p:nvPr>
        </p:nvSpPr>
        <p:spPr>
          <a:xfrm>
            <a:off x="2729638" y="1624149"/>
            <a:ext cx="9066122" cy="4972594"/>
          </a:xfrm>
        </p:spPr>
        <p:txBody>
          <a:bodyPr>
            <a:normAutofit/>
          </a:bodyPr>
          <a:lstStyle/>
          <a:p>
            <a:pPr>
              <a:buFont typeface="Wingdings" panose="05000000000000000000" pitchFamily="2" charset="2"/>
              <a:buChar char="v"/>
            </a:pPr>
            <a:r>
              <a:rPr lang="en-US"/>
              <a:t>The global hospitality industry is increasingly diverse, with guests from all over the world. As a result, multilingualism and language awareness are becoming increasingly important for businesses in this sector.</a:t>
            </a:r>
          </a:p>
          <a:p>
            <a:pPr>
              <a:buFont typeface="Wingdings" panose="05000000000000000000" pitchFamily="2" charset="2"/>
              <a:buChar char="v"/>
            </a:pPr>
            <a:r>
              <a:rPr lang="en-US"/>
              <a:t>Importance of multilingualism in the hospitality industry</a:t>
            </a:r>
          </a:p>
          <a:p>
            <a:pPr marL="0" indent="0">
              <a:buNone/>
            </a:pPr>
            <a:r>
              <a:rPr lang="en-US"/>
              <a:t>Multilingualism in the hospitality industry can enhance the guest experience in a number of ways:</a:t>
            </a:r>
          </a:p>
          <a:p>
            <a:pPr marL="0" indent="0">
              <a:buNone/>
            </a:pPr>
            <a:r>
              <a:rPr lang="en-US"/>
              <a:t>•	Improved communication</a:t>
            </a:r>
          </a:p>
          <a:p>
            <a:pPr marL="0" indent="0">
              <a:buNone/>
            </a:pPr>
            <a:r>
              <a:rPr lang="en-US"/>
              <a:t>•	 Increased sales</a:t>
            </a:r>
          </a:p>
          <a:p>
            <a:pPr marL="0" indent="0">
              <a:buNone/>
            </a:pPr>
            <a:r>
              <a:rPr lang="en-US"/>
              <a:t>•	 Improved customer service</a:t>
            </a:r>
          </a:p>
          <a:p>
            <a:pPr>
              <a:buFont typeface="Wingdings" panose="05000000000000000000" pitchFamily="2" charset="2"/>
              <a:buChar char="v"/>
            </a:pPr>
            <a:r>
              <a:rPr lang="en-US"/>
              <a:t>Spanish is the second most spoken language in the world, with over 559 million native speakers. It is also the official language of 20 countries, including Spain, Mexico, Argentina, and Colombia.</a:t>
            </a:r>
            <a:endParaRPr lang="en-US" dirty="0"/>
          </a:p>
        </p:txBody>
      </p:sp>
    </p:spTree>
    <p:extLst>
      <p:ext uri="{BB962C8B-B14F-4D97-AF65-F5344CB8AC3E}">
        <p14:creationId xmlns:p14="http://schemas.microsoft.com/office/powerpoint/2010/main" val="1326185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074061"/>
          </a:xfrm>
        </p:spPr>
        <p:txBody>
          <a:bodyPr>
            <a:normAutofit fontScale="90000"/>
          </a:bodyPr>
          <a:lstStyle/>
          <a:p>
            <a:pPr algn="ctr"/>
            <a:r>
              <a:rPr lang="en-GB" b="1" dirty="0"/>
              <a:t>The Global Reach of Spanish</a:t>
            </a:r>
            <a:br>
              <a:rPr lang="en-GB" b="1" dirty="0"/>
            </a:br>
            <a:br>
              <a:rPr lang="en-GB" b="1" dirty="0"/>
            </a:br>
            <a:endParaRPr lang="en-GB" b="1" dirty="0"/>
          </a:p>
        </p:txBody>
      </p:sp>
      <p:sp>
        <p:nvSpPr>
          <p:cNvPr id="3" name="Content Placeholder 2"/>
          <p:cNvSpPr>
            <a:spLocks noGrp="1"/>
          </p:cNvSpPr>
          <p:nvPr>
            <p:ph idx="1"/>
          </p:nvPr>
        </p:nvSpPr>
        <p:spPr>
          <a:xfrm>
            <a:off x="2589212" y="1698171"/>
            <a:ext cx="8915400" cy="4213051"/>
          </a:xfrm>
        </p:spPr>
        <p:txBody>
          <a:bodyPr>
            <a:normAutofit lnSpcReduction="10000"/>
          </a:bodyPr>
          <a:lstStyle/>
          <a:p>
            <a:pPr marL="0" indent="0">
              <a:buNone/>
            </a:pPr>
            <a:endParaRPr lang="en-GB" dirty="0"/>
          </a:p>
          <a:p>
            <a:r>
              <a:rPr lang="en-GB" dirty="0"/>
              <a:t>Spanish is Spoken by over 460 million people worldwide, making it the second most spoken language globally.</a:t>
            </a:r>
          </a:p>
          <a:p>
            <a:endParaRPr lang="en-GB" dirty="0"/>
          </a:p>
          <a:p>
            <a:r>
              <a:rPr lang="en-GB" dirty="0"/>
              <a:t>Its an Official language in 21 countries, offering a vast market for businesses.</a:t>
            </a:r>
          </a:p>
          <a:p>
            <a:endParaRPr lang="en-GB" dirty="0"/>
          </a:p>
          <a:p>
            <a:r>
              <a:rPr lang="en-GB" dirty="0"/>
              <a:t>Spanish is a gateway to diverse and rich cultures, including those in Latin America, Spain, and the United States.</a:t>
            </a:r>
          </a:p>
          <a:p>
            <a:endParaRPr lang="en-GB" dirty="0"/>
          </a:p>
          <a:p>
            <a:r>
              <a:rPr lang="en-GB" dirty="0"/>
              <a:t>Its influence extends beyond borders, making it a strategic choice for enhancing guest experiences and fostering international connections, both of which can significantly benefit the hospitality industry.</a:t>
            </a:r>
          </a:p>
        </p:txBody>
      </p:sp>
    </p:spTree>
    <p:extLst>
      <p:ext uri="{BB962C8B-B14F-4D97-AF65-F5344CB8AC3E}">
        <p14:creationId xmlns:p14="http://schemas.microsoft.com/office/powerpoint/2010/main" val="2604323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a:t>Challenges and relevance of learning Spanish</a:t>
            </a:r>
            <a:endParaRPr lang="en-US" b="1" dirty="0"/>
          </a:p>
        </p:txBody>
      </p:sp>
      <p:sp>
        <p:nvSpPr>
          <p:cNvPr id="3" name="Content Placeholder 2"/>
          <p:cNvSpPr>
            <a:spLocks noGrp="1"/>
          </p:cNvSpPr>
          <p:nvPr>
            <p:ph idx="1"/>
          </p:nvPr>
        </p:nvSpPr>
        <p:spPr>
          <a:xfrm>
            <a:off x="2589212" y="1763486"/>
            <a:ext cx="8915400" cy="4859383"/>
          </a:xfrm>
        </p:spPr>
        <p:txBody>
          <a:bodyPr>
            <a:normAutofit fontScale="92500" lnSpcReduction="20000"/>
          </a:bodyPr>
          <a:lstStyle/>
          <a:p>
            <a:r>
              <a:rPr lang="en-US" b="1"/>
              <a:t>Verb conjugations</a:t>
            </a:r>
            <a:r>
              <a:rPr lang="en-US"/>
              <a:t>: Spanish has a complex system of verb conjugations, which can be difficult for English speakers to learn.</a:t>
            </a:r>
          </a:p>
          <a:p>
            <a:r>
              <a:rPr lang="en-US" b="1"/>
              <a:t>Gendered nouns</a:t>
            </a:r>
            <a:r>
              <a:rPr lang="en-US"/>
              <a:t>: Spanish nouns have a gender, which must be agreed upon with other words in the sentence. This can be tricky for English speakers, who do not have gendered nouns (Britton, and Leonard, 2020).</a:t>
            </a:r>
          </a:p>
          <a:p>
            <a:r>
              <a:rPr lang="en-US"/>
              <a:t> </a:t>
            </a:r>
            <a:r>
              <a:rPr lang="en-US" b="1"/>
              <a:t>Pronunciation</a:t>
            </a:r>
            <a:r>
              <a:rPr lang="en-US"/>
              <a:t>: Spanish has a few sounds that are not found in English, such as the rolled "r" and the "j" sound. This can make it difficult for English speakers to pronounce Spanish words correctly</a:t>
            </a:r>
            <a:br>
              <a:rPr lang="en-US"/>
            </a:br>
            <a:r>
              <a:rPr lang="en-US" b="1"/>
              <a:t>RELEVANCE</a:t>
            </a:r>
            <a:r>
              <a:rPr lang="en-US"/>
              <a:t> </a:t>
            </a:r>
          </a:p>
          <a:p>
            <a:r>
              <a:rPr lang="en-US"/>
              <a:t>Spanish-speaking staff can also help hotels to attract more guests from Spanish-speaking countries. By offering Spanish-language services and marketing materials, hotels can reach a wider market and increase sales (Zaidi, 2020).</a:t>
            </a:r>
          </a:p>
          <a:p>
            <a:r>
              <a:rPr lang="en-GB" b="1"/>
              <a:t>Examples </a:t>
            </a:r>
            <a:endParaRPr lang="en-US" b="1"/>
          </a:p>
          <a:p>
            <a:r>
              <a:rPr lang="en-US"/>
              <a:t>Translate marketing materials and menus into Spanish. </a:t>
            </a:r>
          </a:p>
          <a:p>
            <a:r>
              <a:rPr lang="en-US"/>
              <a:t>Hire Spanish-speaking staff. </a:t>
            </a:r>
          </a:p>
          <a:p>
            <a:r>
              <a:rPr lang="en-US"/>
              <a:t>Offer Spanish-language tours and activities</a:t>
            </a:r>
          </a:p>
          <a:p>
            <a:pPr marL="0" indent="0">
              <a:buNone/>
            </a:pPr>
            <a:r>
              <a:rPr lang="en-US"/>
              <a:t>	Provide Spanish-language signage in your hotel or restaurant. </a:t>
            </a:r>
          </a:p>
          <a:p>
            <a:endParaRPr lang="en-US"/>
          </a:p>
          <a:p>
            <a:endParaRPr lang="en-US" dirty="0"/>
          </a:p>
        </p:txBody>
      </p:sp>
    </p:spTree>
    <p:extLst>
      <p:ext uri="{BB962C8B-B14F-4D97-AF65-F5344CB8AC3E}">
        <p14:creationId xmlns:p14="http://schemas.microsoft.com/office/powerpoint/2010/main" val="291772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Cultural nuances and politeness in a business context</a:t>
            </a:r>
          </a:p>
        </p:txBody>
      </p:sp>
      <p:sp>
        <p:nvSpPr>
          <p:cNvPr id="3" name="Content Placeholder 2"/>
          <p:cNvSpPr>
            <a:spLocks noGrp="1"/>
          </p:cNvSpPr>
          <p:nvPr>
            <p:ph idx="1"/>
          </p:nvPr>
        </p:nvSpPr>
        <p:spPr>
          <a:xfrm>
            <a:off x="2589212" y="2133600"/>
            <a:ext cx="8915400" cy="4724400"/>
          </a:xfrm>
        </p:spPr>
        <p:txBody>
          <a:bodyPr>
            <a:normAutofit fontScale="92500" lnSpcReduction="20000"/>
          </a:bodyPr>
          <a:lstStyle/>
          <a:p>
            <a:r>
              <a:rPr lang="en-US" dirty="0"/>
              <a:t>Politeness in a business context can vary from culture to culture. It is important to be aware of these differences to avoid offending your colleagues or customers.</a:t>
            </a:r>
          </a:p>
          <a:p>
            <a:r>
              <a:rPr lang="en-US" b="1" dirty="0"/>
              <a:t>Example </a:t>
            </a:r>
          </a:p>
          <a:p>
            <a:r>
              <a:rPr lang="en-US" dirty="0"/>
              <a:t>Be respectful of everyone's time and personal space.</a:t>
            </a:r>
          </a:p>
          <a:p>
            <a:r>
              <a:rPr lang="en-US" dirty="0"/>
              <a:t>Be mindful of your body language and tone of voice.</a:t>
            </a:r>
          </a:p>
          <a:p>
            <a:r>
              <a:rPr lang="en-US" dirty="0"/>
              <a:t>Be polite and courteous to everyone, regardless of their position.</a:t>
            </a:r>
          </a:p>
          <a:p>
            <a:r>
              <a:rPr lang="en-US" dirty="0"/>
              <a:t>Avoid making assumptions about people based on their culture or background.</a:t>
            </a:r>
          </a:p>
          <a:p>
            <a:r>
              <a:rPr lang="en-US" dirty="0"/>
              <a:t>Be aware of the cultural norms of the country or region you are doing business in.</a:t>
            </a:r>
          </a:p>
          <a:p>
            <a:r>
              <a:rPr lang="en-US" b="1" dirty="0"/>
              <a:t>examples of how to be polite to guests in the hotel industry</a:t>
            </a:r>
          </a:p>
          <a:p>
            <a:r>
              <a:rPr lang="en-US" dirty="0"/>
              <a:t>Greet guests warmly and professionally.</a:t>
            </a:r>
          </a:p>
          <a:p>
            <a:r>
              <a:rPr lang="en-US" dirty="0"/>
              <a:t>Address guests by their name.</a:t>
            </a:r>
          </a:p>
          <a:p>
            <a:r>
              <a:rPr lang="en-US" dirty="0"/>
              <a:t>Be respectful of guests' privacy.</a:t>
            </a:r>
          </a:p>
          <a:p>
            <a:r>
              <a:rPr lang="en-US" dirty="0"/>
              <a:t>Be attentive to guests' needs.</a:t>
            </a:r>
          </a:p>
          <a:p>
            <a:r>
              <a:rPr lang="en-US" dirty="0"/>
              <a:t>Go the extra mile to make guests feel welcome and comfortable (Park, et al., 2021).</a:t>
            </a:r>
          </a:p>
          <a:p>
            <a:endParaRPr lang="en-US" dirty="0"/>
          </a:p>
        </p:txBody>
      </p:sp>
    </p:spTree>
    <p:extLst>
      <p:ext uri="{BB962C8B-B14F-4D97-AF65-F5344CB8AC3E}">
        <p14:creationId xmlns:p14="http://schemas.microsoft.com/office/powerpoint/2010/main" val="302005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r>
              <a:rPr lang="en-US" b="1"/>
              <a:t>Benefits for Diversity Hotel &amp; Spa London</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489B643C-5B56-A0DA-4A27-0A20CD55861E}"/>
              </a:ext>
            </a:extLst>
          </p:cNvPr>
          <p:cNvGraphicFramePr>
            <a:graphicFrameLocks noGrp="1"/>
          </p:cNvGraphicFramePr>
          <p:nvPr>
            <p:ph idx="1"/>
            <p:extLst>
              <p:ext uri="{D42A27DB-BD31-4B8C-83A1-F6EECF244321}">
                <p14:modId xmlns:p14="http://schemas.microsoft.com/office/powerpoint/2010/main" val="2208988157"/>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8010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36734" y="609600"/>
            <a:ext cx="3737268" cy="1320800"/>
          </a:xfrm>
        </p:spPr>
        <p:txBody>
          <a:bodyPr>
            <a:normAutofit/>
          </a:bodyPr>
          <a:lstStyle/>
          <a:p>
            <a:r>
              <a:rPr lang="en-US" b="1"/>
              <a:t>Conclusion </a:t>
            </a:r>
          </a:p>
        </p:txBody>
      </p:sp>
      <p:sp>
        <p:nvSpPr>
          <p:cNvPr id="3" name="Content Placeholder 2"/>
          <p:cNvSpPr>
            <a:spLocks noGrp="1"/>
          </p:cNvSpPr>
          <p:nvPr>
            <p:ph idx="1"/>
          </p:nvPr>
        </p:nvSpPr>
        <p:spPr>
          <a:xfrm>
            <a:off x="5209563" y="2160589"/>
            <a:ext cx="4064439" cy="3880773"/>
          </a:xfrm>
        </p:spPr>
        <p:txBody>
          <a:bodyPr>
            <a:normAutofit/>
          </a:bodyPr>
          <a:lstStyle/>
          <a:p>
            <a:r>
              <a:rPr lang="en-US" dirty="0"/>
              <a:t>By having staff members who speak Spanish, Diversity Hotel &amp; Spa London can improve guest satisfaction and loyalty</a:t>
            </a:r>
          </a:p>
          <a:p>
            <a:r>
              <a:rPr lang="en-US" dirty="0"/>
              <a:t>enhance communication with guests from Spanish-speaking regions</a:t>
            </a:r>
          </a:p>
          <a:p>
            <a:r>
              <a:rPr lang="en-US" dirty="0"/>
              <a:t>and create opportunities for upselling and cross-selling. </a:t>
            </a:r>
          </a:p>
          <a:p>
            <a:r>
              <a:rPr lang="en-US" dirty="0"/>
              <a:t>This can lead to increased revenue and profitability for the hotel.</a:t>
            </a:r>
          </a:p>
        </p:txBody>
      </p:sp>
      <p:pic>
        <p:nvPicPr>
          <p:cNvPr id="27" name="Picture 4">
            <a:extLst>
              <a:ext uri="{FF2B5EF4-FFF2-40B4-BE49-F238E27FC236}">
                <a16:creationId xmlns:a16="http://schemas.microsoft.com/office/drawing/2014/main" id="{4755DBAE-CAA1-7B40-4273-8B8200898879}"/>
              </a:ext>
            </a:extLst>
          </p:cNvPr>
          <p:cNvPicPr>
            <a:picLocks noChangeAspect="1"/>
          </p:cNvPicPr>
          <p:nvPr/>
        </p:nvPicPr>
        <p:blipFill rotWithShape="1">
          <a:blip r:embed="rId2"/>
          <a:srcRect l="3211" r="52539"/>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8"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82186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r>
              <a:rPr lang="en-GB" b="1"/>
              <a:t>References </a:t>
            </a:r>
            <a:endParaRPr lang="en-US" b="1"/>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4" name="Content Placeholder 2">
            <a:extLst>
              <a:ext uri="{FF2B5EF4-FFF2-40B4-BE49-F238E27FC236}">
                <a16:creationId xmlns:a16="http://schemas.microsoft.com/office/drawing/2014/main" id="{F962D751-99CB-E6FC-6FD8-8D851B7000F9}"/>
              </a:ext>
            </a:extLst>
          </p:cNvPr>
          <p:cNvGraphicFramePr>
            <a:graphicFrameLocks noGrp="1"/>
          </p:cNvGraphicFramePr>
          <p:nvPr>
            <p:ph idx="1"/>
            <p:extLst>
              <p:ext uri="{D42A27DB-BD31-4B8C-83A1-F6EECF244321}">
                <p14:modId xmlns:p14="http://schemas.microsoft.com/office/powerpoint/2010/main" val="175032907"/>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730077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996</Words>
  <Application>Microsoft Office PowerPoint</Application>
  <PresentationFormat>Widescreen</PresentationFormat>
  <Paragraphs>74</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Trebuchet MS</vt:lpstr>
      <vt:lpstr>Wingdings</vt:lpstr>
      <vt:lpstr>Wingdings 3</vt:lpstr>
      <vt:lpstr>Facet</vt:lpstr>
      <vt:lpstr>Enhancing Guest Experiences through Multilingualism and Language Awareness</vt:lpstr>
      <vt:lpstr> DIVERSITY HOTEL AND SPA, LONDON</vt:lpstr>
      <vt:lpstr>Introduction </vt:lpstr>
      <vt:lpstr>The Global Reach of Spanish  </vt:lpstr>
      <vt:lpstr>Challenges and relevance of learning Spanish</vt:lpstr>
      <vt:lpstr>Cultural nuances and politeness in a business context</vt:lpstr>
      <vt:lpstr>Benefits for Diversity Hotel &amp; Spa London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Enhancing Guest Experiences through Multilingualism and Language Awareness</dc:title>
  <dc:creator>Source Code</dc:creator>
  <cp:lastModifiedBy>Rifat Jahan (2211255)</cp:lastModifiedBy>
  <cp:revision>15</cp:revision>
  <dcterms:created xsi:type="dcterms:W3CDTF">2023-10-17T20:19:53Z</dcterms:created>
  <dcterms:modified xsi:type="dcterms:W3CDTF">2023-10-27T20:07:26Z</dcterms:modified>
</cp:coreProperties>
</file>