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8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6704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7276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1035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9188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32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2757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86444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537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0747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187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503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05423-89C5-42CD-B572-000D6009F16D}" type="datetimeFigureOut">
              <a:rPr lang="en-PK" smtClean="0"/>
              <a:t>02/02/2026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161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4253A-8345-9BCD-ED25-2E2FA037A8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/>
              <a:t>Diagnosing in-store Sales decline at Green Havel florists </a:t>
            </a:r>
            <a:endParaRPr lang="en-PK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67F90E-68FE-B196-EEA6-DA960361F2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6"/>
            <a:ext cx="6815669" cy="1920244"/>
          </a:xfrm>
        </p:spPr>
        <p:txBody>
          <a:bodyPr>
            <a:normAutofit/>
          </a:bodyPr>
          <a:lstStyle/>
          <a:p>
            <a:pPr algn="ctr"/>
            <a:r>
              <a:rPr lang="en-US" sz="1200" dirty="0"/>
              <a:t>Module: LCLM4004 – Problem Solving and Decision Making</a:t>
            </a:r>
          </a:p>
          <a:p>
            <a:pPr algn="ctr"/>
            <a:r>
              <a:rPr lang="en-US" sz="1200" dirty="0"/>
              <a:t>Module Leader: Annamarie Dufficy &amp; Anita Nan </a:t>
            </a:r>
          </a:p>
          <a:p>
            <a:pPr algn="ctr"/>
            <a:r>
              <a:rPr lang="en-US" sz="1200" dirty="0"/>
              <a:t>Assessment: Component 1 – Individual Presentation</a:t>
            </a:r>
          </a:p>
          <a:p>
            <a:pPr algn="ctr"/>
            <a:r>
              <a:rPr lang="en-US" sz="1200" dirty="0"/>
              <a:t>Student Name: </a:t>
            </a:r>
          </a:p>
          <a:p>
            <a:pPr algn="ctr"/>
            <a:r>
              <a:rPr lang="en-US" sz="1200" dirty="0"/>
              <a:t>Student ID: </a:t>
            </a:r>
            <a:endParaRPr lang="en-PK" sz="1200" dirty="0"/>
          </a:p>
        </p:txBody>
      </p:sp>
    </p:spTree>
    <p:extLst>
      <p:ext uri="{BB962C8B-B14F-4D97-AF65-F5344CB8AC3E}">
        <p14:creationId xmlns:p14="http://schemas.microsoft.com/office/powerpoint/2010/main" val="3022373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4FEA9-EF13-8504-AF25-A9DD0ECBA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this case require investigation?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AA2D0-DC2F-874D-FE54-C2237F538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independent retailers are becoming progressively less competitive in media-digital markets. </a:t>
            </a:r>
          </a:p>
          <a:p>
            <a:r>
              <a:rPr lang="en-US" dirty="0"/>
              <a:t>The success of physical retail is now integrated and not location-based. </a:t>
            </a:r>
          </a:p>
          <a:p>
            <a:r>
              <a:rPr lang="en-US" dirty="0"/>
              <a:t>The decrease of in-store sales indicates greater operational and strategic misfit. </a:t>
            </a:r>
          </a:p>
          <a:p>
            <a:r>
              <a:rPr lang="en-US" dirty="0"/>
              <a:t>Green Haven Florists is indicative of issues of lots of small businesses in the UK.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Porter &amp; </a:t>
            </a:r>
            <a:r>
              <a:rPr lang="en-US" dirty="0" err="1"/>
              <a:t>Heppelmann</a:t>
            </a:r>
            <a:r>
              <a:rPr lang="en-US" dirty="0"/>
              <a:t> (2015)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427769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2F688-4CFB-54CE-CEB6-3AAD937AE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Observed symptoms at Green Haven Florists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D90B5-CE83-2B35-5D02-D568681B9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Less number of customers visiting the physical store. </a:t>
            </a:r>
          </a:p>
          <a:p>
            <a:r>
              <a:rPr lang="en-US" dirty="0"/>
              <a:t>Reduced volume of transactions despite the quality of the products being the same. </a:t>
            </a:r>
          </a:p>
          <a:p>
            <a:r>
              <a:rPr lang="en-US" dirty="0"/>
              <a:t>More dependence on customers who visit more often than new ones. </a:t>
            </a:r>
          </a:p>
          <a:p>
            <a:r>
              <a:rPr lang="en-US" dirty="0"/>
              <a:t>Low effect of existing presence on the Web.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Verhoef et al. (2015)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708446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13D6D-6B75-3458-6913-A4BB55C2F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Distinguishing symptoms from root problems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66621-7D70-7F22-3288-404247DD3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most noticeable result is declining sales as opposed to the problem. </a:t>
            </a:r>
          </a:p>
          <a:p>
            <a:r>
              <a:rPr lang="en-US" dirty="0"/>
              <a:t>Change in customer </a:t>
            </a:r>
            <a:r>
              <a:rPr lang="en-US" dirty="0" err="1"/>
              <a:t>behaviour</a:t>
            </a:r>
            <a:r>
              <a:rPr lang="en-US" dirty="0"/>
              <a:t> is a sign of inappropriate alignment to service delivery. </a:t>
            </a:r>
          </a:p>
          <a:p>
            <a:r>
              <a:rPr lang="en-US" dirty="0"/>
              <a:t>Weaknesses in value communication manifest themselves in the face of aggressive competition. </a:t>
            </a:r>
          </a:p>
          <a:p>
            <a:r>
              <a:rPr lang="en-US" dirty="0"/>
              <a:t>Before corrective decisions are made, structural analysis must be done.</a:t>
            </a:r>
          </a:p>
          <a:p>
            <a:pPr marL="0" indent="0">
              <a:buNone/>
            </a:pPr>
            <a:r>
              <a:rPr lang="en-US" dirty="0" err="1"/>
              <a:t>Ackoff</a:t>
            </a:r>
            <a:r>
              <a:rPr lang="en-US" dirty="0"/>
              <a:t> (1978)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797910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BF9AC-B3D8-A85F-6A5F-0C143DCB1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Analytical tool selection rationale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32D74-0403-5804-AB4D-11DB84B8A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5W2H chose to clarify the operational clarity, as well as the scale of the issue. </a:t>
            </a:r>
          </a:p>
          <a:p>
            <a:r>
              <a:rPr lang="en-US" dirty="0"/>
              <a:t>PESTEL chose to evaluate forces of macro-environment that are not controllable. </a:t>
            </a:r>
          </a:p>
          <a:p>
            <a:r>
              <a:rPr lang="en-US" dirty="0"/>
              <a:t>Fishbone chose to isolate internal gaps in capability. </a:t>
            </a:r>
          </a:p>
          <a:p>
            <a:r>
              <a:rPr lang="en-US" dirty="0"/>
              <a:t>Triangulation of causes is possible by using a combination of them unlike blaming an individual factor.</a:t>
            </a:r>
          </a:p>
          <a:p>
            <a:pPr marL="0" indent="0">
              <a:buNone/>
            </a:pPr>
            <a:r>
              <a:rPr lang="en-US" dirty="0"/>
              <a:t>Robbins &amp; Coulter (2021)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902020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8791A-1763-BFFE-A36C-B881B8A47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5W2H Model: Strategic interpretation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10ADB-75B6-6D29-8E76-07FF5ACA8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model compels the responsibility and impact to be defined explicitly. </a:t>
            </a:r>
          </a:p>
          <a:p>
            <a:r>
              <a:rPr lang="en-US" dirty="0"/>
              <a:t>It avoids the ambiguity in problem framing and managerial assumptions. </a:t>
            </a:r>
          </a:p>
          <a:p>
            <a:r>
              <a:rPr lang="en-US" dirty="0"/>
              <a:t>It helps in prioritization of response areas. </a:t>
            </a:r>
          </a:p>
          <a:p>
            <a:r>
              <a:rPr lang="en-US" dirty="0"/>
              <a:t>It works in diagnosis at an early stage.</a:t>
            </a:r>
          </a:p>
          <a:p>
            <a:pPr marL="0" indent="0">
              <a:buNone/>
            </a:pPr>
            <a:r>
              <a:rPr lang="en-US" dirty="0"/>
              <a:t>Serrat (2017)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299765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9B092-6B8A-7837-B15F-0639BCAD9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5W2H MODEL APPLIED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5AE67-54E5-3FD6-1B7C-C93595451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When:</a:t>
            </a:r>
            <a:r>
              <a:rPr lang="en-US" dirty="0"/>
              <a:t> Physical-store revenue reduction.</a:t>
            </a:r>
          </a:p>
          <a:p>
            <a:r>
              <a:rPr lang="en-US" b="1" dirty="0"/>
              <a:t>Why: </a:t>
            </a:r>
            <a:r>
              <a:rPr lang="en-US" dirty="0"/>
              <a:t>Purchasing due to convenience and appearance of gaps in accessibility.</a:t>
            </a:r>
          </a:p>
          <a:p>
            <a:r>
              <a:rPr lang="en-US" b="1" dirty="0"/>
              <a:t>Where: </a:t>
            </a:r>
            <a:r>
              <a:rPr lang="en-US" dirty="0"/>
              <a:t>High-street retail location.</a:t>
            </a:r>
          </a:p>
          <a:p>
            <a:r>
              <a:rPr lang="en-US" b="1" dirty="0"/>
              <a:t>When: </a:t>
            </a:r>
            <a:r>
              <a:rPr lang="en-US" dirty="0"/>
              <a:t>A decline has been observed in a span of one year.</a:t>
            </a:r>
          </a:p>
          <a:p>
            <a:r>
              <a:rPr lang="en-US" b="1" dirty="0"/>
              <a:t>Who: </a:t>
            </a:r>
            <a:r>
              <a:rPr lang="en-US" dirty="0"/>
              <a:t>Firm owners, employees, customers in the locality, suppliers. </a:t>
            </a:r>
          </a:p>
          <a:p>
            <a:r>
              <a:rPr lang="en-US" b="1" dirty="0"/>
              <a:t>How:</a:t>
            </a:r>
            <a:r>
              <a:rPr lang="en-US" dirty="0"/>
              <a:t> Less engagement and a poor channel integration.</a:t>
            </a:r>
          </a:p>
          <a:p>
            <a:r>
              <a:rPr lang="en-US" b="1" dirty="0"/>
              <a:t>How Much: </a:t>
            </a:r>
            <a:r>
              <a:rPr lang="en-US" dirty="0"/>
              <a:t>Material minimization to improve sustainability.</a:t>
            </a:r>
          </a:p>
          <a:p>
            <a:pPr marL="0" indent="0">
              <a:buNone/>
            </a:pPr>
            <a:r>
              <a:rPr lang="en-US" dirty="0"/>
              <a:t>Serrat (2017)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4139902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60EC4-9203-3A87-717B-AFC2B4F8B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environment as a constraint system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4A46E-1612-406F-7DE7-4DDE1C5B0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2289" y="2282612"/>
            <a:ext cx="5544311" cy="3318936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Macro forces are forces that do not leave businesses operating in isolation. </a:t>
            </a:r>
          </a:p>
          <a:p>
            <a:r>
              <a:rPr lang="en-US" dirty="0"/>
              <a:t>The consumer expectations and tolerance are influenced by environmental pressures. </a:t>
            </a:r>
          </a:p>
          <a:p>
            <a:r>
              <a:rPr lang="en-US" dirty="0"/>
              <a:t>The uncontrollable variables should be considered in the strategic responses. </a:t>
            </a:r>
          </a:p>
          <a:p>
            <a:r>
              <a:rPr lang="en-US" dirty="0"/>
              <a:t>PESTEL facilitates systematic scanning of the environment.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Yüksel (2012)</a:t>
            </a:r>
            <a:endParaRPr lang="en-P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37D1A6-3640-464E-811B-4ABB45E186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1193" y="2766245"/>
            <a:ext cx="4471416" cy="223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136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18DAA-BB34-5676-2143-C921C2241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PESTEL factors influencing store performance</a:t>
            </a:r>
            <a:endParaRPr lang="en-PK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2DD07-3C90-971B-0EC5-800BFFB3C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Political: </a:t>
            </a:r>
            <a:r>
              <a:rPr lang="en-US" dirty="0"/>
              <a:t>Compliance and local planning policies in small business.</a:t>
            </a:r>
          </a:p>
          <a:p>
            <a:r>
              <a:rPr lang="en-US" b="1" dirty="0"/>
              <a:t>Economic: </a:t>
            </a:r>
            <a:r>
              <a:rPr lang="en-US" dirty="0"/>
              <a:t>Inflation lowering consumers non-essential expenditure.</a:t>
            </a:r>
          </a:p>
          <a:p>
            <a:r>
              <a:rPr lang="en-US" b="1" dirty="0"/>
              <a:t>Social: </a:t>
            </a:r>
            <a:r>
              <a:rPr lang="en-US" dirty="0"/>
              <a:t>Immediacy preference, delivery, and online comparison. </a:t>
            </a:r>
          </a:p>
          <a:p>
            <a:r>
              <a:rPr lang="en-US" b="1" dirty="0"/>
              <a:t>Technological: </a:t>
            </a:r>
            <a:r>
              <a:rPr lang="en-US" dirty="0"/>
              <a:t>Customer journey redesigning with platform-based retail.</a:t>
            </a:r>
          </a:p>
          <a:p>
            <a:r>
              <a:rPr lang="en-US" b="1" dirty="0"/>
              <a:t>Environmental: </a:t>
            </a:r>
            <a:r>
              <a:rPr lang="en-US" dirty="0"/>
              <a:t>The rising cost pressures due to ethical requirements.</a:t>
            </a:r>
          </a:p>
          <a:p>
            <a:r>
              <a:rPr lang="en-US" b="1" dirty="0"/>
              <a:t>Legal: </a:t>
            </a:r>
            <a:r>
              <a:rPr lang="en-US" dirty="0"/>
              <a:t>Law restricting the staff to flexibility.</a:t>
            </a:r>
          </a:p>
          <a:p>
            <a:pPr marL="0" indent="0">
              <a:buNone/>
            </a:pPr>
            <a:r>
              <a:rPr lang="en-US" dirty="0"/>
              <a:t>Yüksel (2012)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579518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9FB97-BA7F-2FEF-47BD-990C79D2C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Internal diagnosis beyond external pressure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FBA2E-1834-467F-8D8D-02B7C38EE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8593" y="2200316"/>
            <a:ext cx="8415527" cy="3318936"/>
          </a:xfrm>
        </p:spPr>
        <p:txBody>
          <a:bodyPr>
            <a:normAutofit/>
          </a:bodyPr>
          <a:lstStyle/>
          <a:p>
            <a:r>
              <a:rPr lang="en-US" dirty="0"/>
              <a:t>Successful forces magnify the frailties but do not make failures by themselves. </a:t>
            </a:r>
          </a:p>
          <a:p>
            <a:r>
              <a:rPr lang="en-US" dirty="0"/>
              <a:t>Adaptability and resilience are determined by internal systems. </a:t>
            </a:r>
          </a:p>
          <a:p>
            <a:r>
              <a:rPr lang="en-US" dirty="0"/>
              <a:t>Lack of capability slows down and lowers the effectiveness of response. </a:t>
            </a:r>
          </a:p>
          <a:p>
            <a:r>
              <a:rPr lang="en-US" dirty="0"/>
              <a:t>Operation level root-cause analysis is needed.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Senge (2006)</a:t>
            </a:r>
          </a:p>
        </p:txBody>
      </p:sp>
    </p:spTree>
    <p:extLst>
      <p:ext uri="{BB962C8B-B14F-4D97-AF65-F5344CB8AC3E}">
        <p14:creationId xmlns:p14="http://schemas.microsoft.com/office/powerpoint/2010/main" val="3129959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59C27-3B62-2A4F-1DCF-9B9F30BC1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Fishbone Analysis: Capability Based View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BBFE-AC17-F0C0-7469-B08A60D2B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632647" cy="3450613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Individuals: Low levels of digital literacy and readiness of change.</a:t>
            </a:r>
          </a:p>
          <a:p>
            <a:r>
              <a:rPr lang="en-US" dirty="0"/>
              <a:t>Processes: Disjointed customer experience online and in store.</a:t>
            </a:r>
          </a:p>
          <a:p>
            <a:r>
              <a:rPr lang="en-US" dirty="0"/>
              <a:t>Technology: Lack of conjoined ordering and engagement systems.</a:t>
            </a:r>
          </a:p>
          <a:p>
            <a:r>
              <a:rPr lang="en-US" dirty="0"/>
              <a:t>Management: Decision-making instead of strategic planning.</a:t>
            </a:r>
          </a:p>
          <a:p>
            <a:r>
              <a:rPr lang="en-US" dirty="0"/>
              <a:t>Environment: Saturation and low differentiation.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Liker (2004)</a:t>
            </a:r>
            <a:endParaRPr lang="en-P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C49768-AF94-D37C-B1EE-AEAFF375F8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4226" y="2642011"/>
            <a:ext cx="4142593" cy="200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32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48F79-C526-7E53-07D1-0619C6513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Cross-tool insight integration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31249-77CC-ECC8-12E8-78BDB8BE5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5W2H makes things clearer on what and to whom it is happening. </a:t>
            </a:r>
          </a:p>
          <a:p>
            <a:r>
              <a:rPr lang="en-US" dirty="0"/>
              <a:t>PESTEL justifies the reasons why pressures are mounting. </a:t>
            </a:r>
          </a:p>
          <a:p>
            <a:r>
              <a:rPr lang="en-US" dirty="0"/>
              <a:t>Fishbone indicates the points of internal failures. </a:t>
            </a:r>
          </a:p>
          <a:p>
            <a:r>
              <a:rPr lang="en-US" dirty="0"/>
              <a:t>The analysis is used in combination to eliminate simplistic inferences.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Mintzberg (2009)</a:t>
            </a:r>
          </a:p>
        </p:txBody>
      </p:sp>
    </p:spTree>
    <p:extLst>
      <p:ext uri="{BB962C8B-B14F-4D97-AF65-F5344CB8AC3E}">
        <p14:creationId xmlns:p14="http://schemas.microsoft.com/office/powerpoint/2010/main" val="2868267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47D7E-0908-3E33-FED3-6BB67C217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73004-C7DB-4C50-5B71-6BBB32130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Decision making implications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83FC6-8925-8C66-2915-78B84D740E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Treatment of symptoms will never turn sales back. </a:t>
            </a:r>
          </a:p>
          <a:p>
            <a:r>
              <a:rPr lang="en-US" dirty="0"/>
              <a:t>The changes in operations have to be preceded by strategic alignment. </a:t>
            </a:r>
          </a:p>
          <a:p>
            <a:r>
              <a:rPr lang="en-US" dirty="0"/>
              <a:t>One of the priorities areas is the development of digital capability. </a:t>
            </a:r>
          </a:p>
          <a:p>
            <a:r>
              <a:rPr lang="en-US" dirty="0"/>
              <a:t>Future planning should be enlightened by environmental awareness.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Simon (1997)</a:t>
            </a:r>
          </a:p>
        </p:txBody>
      </p:sp>
    </p:spTree>
    <p:extLst>
      <p:ext uri="{BB962C8B-B14F-4D97-AF65-F5344CB8AC3E}">
        <p14:creationId xmlns:p14="http://schemas.microsoft.com/office/powerpoint/2010/main" val="38831182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CE551-71C7-C47C-871A-2E9035699B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51A3E-DB4A-ED31-9394-C03227AF4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analytical conclusions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B8031-D3EF-3281-B3AC-5298B2BAF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fall of a store is indicative of misalignment in the system, rather than a product failure. </a:t>
            </a:r>
          </a:p>
          <a:p>
            <a:r>
              <a:rPr lang="en-US" dirty="0"/>
              <a:t>The customers have changed at a higher rate compared to the organizational response. </a:t>
            </a:r>
          </a:p>
          <a:p>
            <a:r>
              <a:rPr lang="en-US" dirty="0"/>
              <a:t>Competitive advantage is not something which should be isolated. </a:t>
            </a:r>
          </a:p>
          <a:p>
            <a:r>
              <a:rPr lang="en-US" dirty="0"/>
              <a:t>Decision making instruments allow informed action.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Teece (2010)</a:t>
            </a:r>
          </a:p>
        </p:txBody>
      </p:sp>
    </p:spTree>
    <p:extLst>
      <p:ext uri="{BB962C8B-B14F-4D97-AF65-F5344CB8AC3E}">
        <p14:creationId xmlns:p14="http://schemas.microsoft.com/office/powerpoint/2010/main" val="17999089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E786F-3BA0-4BB9-6557-7F44B15FB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EA85D-DF2A-FA96-5420-3B38978F2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err="1"/>
              <a:t>Ackoff</a:t>
            </a:r>
            <a:r>
              <a:rPr lang="en-US" dirty="0"/>
              <a:t>, R. L. (1978). </a:t>
            </a:r>
            <a:r>
              <a:rPr lang="en-US" i="1" dirty="0"/>
              <a:t>The Art of Problem Solving</a:t>
            </a:r>
            <a:r>
              <a:rPr lang="en-US" dirty="0"/>
              <a:t>. Wiley.</a:t>
            </a:r>
          </a:p>
          <a:p>
            <a:r>
              <a:rPr lang="en-US" dirty="0"/>
              <a:t>Liker, J. K. (2004). </a:t>
            </a:r>
            <a:r>
              <a:rPr lang="en-US" i="1" dirty="0"/>
              <a:t>The Toyota Way</a:t>
            </a:r>
            <a:r>
              <a:rPr lang="en-US" dirty="0"/>
              <a:t>. McGraw-Hill.</a:t>
            </a:r>
          </a:p>
          <a:p>
            <a:r>
              <a:rPr lang="en-US" dirty="0"/>
              <a:t>Mintzberg, H. (2009). </a:t>
            </a:r>
            <a:r>
              <a:rPr lang="en-US" i="1" dirty="0"/>
              <a:t>Managing</a:t>
            </a:r>
            <a:r>
              <a:rPr lang="en-US" dirty="0"/>
              <a:t>. Berrett-Koehler.</a:t>
            </a:r>
          </a:p>
          <a:p>
            <a:r>
              <a:rPr lang="en-US" dirty="0"/>
              <a:t>Porter, M. E., &amp; </a:t>
            </a:r>
            <a:r>
              <a:rPr lang="en-US" dirty="0" err="1"/>
              <a:t>Heppelmann</a:t>
            </a:r>
            <a:r>
              <a:rPr lang="en-US" dirty="0"/>
              <a:t>, J. E. (2015). How smart, connected products are transforming companies. </a:t>
            </a:r>
            <a:r>
              <a:rPr lang="en-US" i="1" dirty="0"/>
              <a:t>Harvard Business Review</a:t>
            </a:r>
            <a:r>
              <a:rPr lang="en-US" dirty="0"/>
              <a:t>.</a:t>
            </a:r>
          </a:p>
          <a:p>
            <a:r>
              <a:rPr lang="en-US" dirty="0"/>
              <a:t>Robbins, S. P., &amp; Coulter, M. (2021). </a:t>
            </a:r>
            <a:r>
              <a:rPr lang="en-US" i="1" dirty="0"/>
              <a:t>Management</a:t>
            </a:r>
            <a:r>
              <a:rPr lang="en-US" dirty="0"/>
              <a:t>. Pearson.</a:t>
            </a:r>
          </a:p>
          <a:p>
            <a:r>
              <a:rPr lang="en-US" dirty="0"/>
              <a:t>Serrat, O. (2017). </a:t>
            </a:r>
            <a:r>
              <a:rPr lang="en-US" i="1" dirty="0"/>
              <a:t>Knowledge Solutions</a:t>
            </a:r>
            <a:r>
              <a:rPr lang="en-US" dirty="0"/>
              <a:t>. Springer.</a:t>
            </a:r>
          </a:p>
          <a:p>
            <a:r>
              <a:rPr lang="en-US" dirty="0"/>
              <a:t>Simon, H. A. (1997). </a:t>
            </a:r>
            <a:r>
              <a:rPr lang="en-US" i="1" dirty="0"/>
              <a:t>Administrative Behavior</a:t>
            </a:r>
            <a:r>
              <a:rPr lang="en-US" dirty="0"/>
              <a:t>. Free Press.</a:t>
            </a:r>
          </a:p>
          <a:p>
            <a:r>
              <a:rPr lang="en-US" dirty="0"/>
              <a:t>Teece, D. J. (2010). Business models, strategy and innovation. </a:t>
            </a:r>
            <a:r>
              <a:rPr lang="en-US" i="1" dirty="0"/>
              <a:t>Long Range Planning</a:t>
            </a:r>
            <a:r>
              <a:rPr lang="en-US" dirty="0"/>
              <a:t>.</a:t>
            </a:r>
          </a:p>
          <a:p>
            <a:r>
              <a:rPr lang="en-US" dirty="0"/>
              <a:t>Verhoef, P. C., et al. (2015). Customer experience creation. </a:t>
            </a:r>
            <a:r>
              <a:rPr lang="en-US" i="1" dirty="0"/>
              <a:t>Journal of Retailing</a:t>
            </a:r>
            <a:r>
              <a:rPr lang="en-US" dirty="0"/>
              <a:t>.</a:t>
            </a:r>
          </a:p>
          <a:p>
            <a:r>
              <a:rPr lang="en-US" dirty="0"/>
              <a:t>Yüksel, I. (2012). Developing a multi-criteria decision-making model for PESTEL analysis. </a:t>
            </a:r>
            <a:r>
              <a:rPr lang="en-US" i="1" dirty="0"/>
              <a:t>International Journal of Business and Management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1430636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57</TotalTime>
  <Words>976</Words>
  <Application>Microsoft Office PowerPoint</Application>
  <PresentationFormat>Widescreen</PresentationFormat>
  <Paragraphs>109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Gill Sans MT</vt:lpstr>
      <vt:lpstr>Gallery</vt:lpstr>
      <vt:lpstr>Diagnosing in-store Sales decline at Green Havel florists </vt:lpstr>
      <vt:lpstr>Why this case require investigation?</vt:lpstr>
      <vt:lpstr>Observed symptoms at Green Haven Florists</vt:lpstr>
      <vt:lpstr>Distinguishing symptoms from root problems</vt:lpstr>
      <vt:lpstr>Analytical tool selection rationale</vt:lpstr>
      <vt:lpstr>5W2H Model: Strategic interpretation </vt:lpstr>
      <vt:lpstr>5W2H MODEL APPLIED</vt:lpstr>
      <vt:lpstr>External environment as a constraint system</vt:lpstr>
      <vt:lpstr>PESTEL factors influencing store performance</vt:lpstr>
      <vt:lpstr>Internal diagnosis beyond external pressure</vt:lpstr>
      <vt:lpstr>Fishbone Analysis: Capability Based View</vt:lpstr>
      <vt:lpstr>Cross-tool insight integration</vt:lpstr>
      <vt:lpstr>Decision making implications</vt:lpstr>
      <vt:lpstr>Key analytical conclusions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Raqeeb Ahmad Khan</dc:creator>
  <cp:lastModifiedBy>Raqeeb Ahmad Khan</cp:lastModifiedBy>
  <cp:revision>32</cp:revision>
  <dcterms:created xsi:type="dcterms:W3CDTF">2026-02-01T13:25:54Z</dcterms:created>
  <dcterms:modified xsi:type="dcterms:W3CDTF">2026-02-02T16:12:18Z</dcterms:modified>
</cp:coreProperties>
</file>