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6"/>
  </p:notesMasterIdLst>
  <p:sldIdLst>
    <p:sldId id="379" r:id="rId5"/>
    <p:sldId id="346" r:id="rId6"/>
    <p:sldId id="365" r:id="rId7"/>
    <p:sldId id="257" r:id="rId8"/>
    <p:sldId id="374" r:id="rId9"/>
    <p:sldId id="375" r:id="rId10"/>
    <p:sldId id="376" r:id="rId11"/>
    <p:sldId id="382" r:id="rId12"/>
    <p:sldId id="377" r:id="rId13"/>
    <p:sldId id="383" r:id="rId14"/>
    <p:sldId id="381" r:id="rId15"/>
    <p:sldId id="384" r:id="rId16"/>
    <p:sldId id="279" r:id="rId17"/>
    <p:sldId id="280" r:id="rId18"/>
    <p:sldId id="353" r:id="rId19"/>
    <p:sldId id="351" r:id="rId20"/>
    <p:sldId id="355" r:id="rId21"/>
    <p:sldId id="349" r:id="rId22"/>
    <p:sldId id="357" r:id="rId23"/>
    <p:sldId id="359" r:id="rId24"/>
    <p:sldId id="385" r:id="rId25"/>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81" userDrawn="1">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B"/>
    <a:srgbClr val="292E6C"/>
    <a:srgbClr val="756F9D"/>
    <a:srgbClr val="05A6C9"/>
    <a:srgbClr val="282E6C"/>
    <a:srgbClr val="1A294A"/>
    <a:srgbClr val="96ABDA"/>
    <a:srgbClr val="6E8BCC"/>
    <a:srgbClr val="EBEEF9"/>
    <a:srgbClr val="0482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36002-7899-40B7-9931-4249777210F8}" v="186" dt="2021-10-25T14:54:26.241"/>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28" autoAdjust="0"/>
    <p:restoredTop sz="66262" autoAdjust="0"/>
  </p:normalViewPr>
  <p:slideViewPr>
    <p:cSldViewPr snapToGrid="0">
      <p:cViewPr varScale="1">
        <p:scale>
          <a:sx n="69" d="100"/>
          <a:sy n="69" d="100"/>
        </p:scale>
        <p:origin x="1124" y="60"/>
      </p:cViewPr>
      <p:guideLst>
        <p:guide orient="horz" pos="1281"/>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7DA13267-9B3F-4AF1-97AC-8C9036203DF8}" type="datetimeFigureOut">
              <a:rPr lang="en-GB" smtClean="0"/>
              <a:t>29/10/2021</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B36DA1FE-3EFC-40C4-AB05-2904CA9DE4FD}" type="slidenum">
              <a:rPr lang="en-GB" smtClean="0"/>
              <a:t>‹#›</a:t>
            </a:fld>
            <a:endParaRPr lang="en-GB"/>
          </a:p>
        </p:txBody>
      </p:sp>
    </p:spTree>
    <p:extLst>
      <p:ext uri="{BB962C8B-B14F-4D97-AF65-F5344CB8AC3E}">
        <p14:creationId xmlns:p14="http://schemas.microsoft.com/office/powerpoint/2010/main" val="3065794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are studying for an MSc in Health informatics.. The first of it’s kind!  But why is this degree been developed? Why do we need an army of Health informatics experts?  </a:t>
            </a:r>
          </a:p>
        </p:txBody>
      </p:sp>
      <p:sp>
        <p:nvSpPr>
          <p:cNvPr id="4" name="Slide Number Placeholder 3"/>
          <p:cNvSpPr>
            <a:spLocks noGrp="1"/>
          </p:cNvSpPr>
          <p:nvPr>
            <p:ph type="sldNum" sz="quarter" idx="5"/>
          </p:nvPr>
        </p:nvSpPr>
        <p:spPr/>
        <p:txBody>
          <a:bodyPr/>
          <a:lstStyle/>
          <a:p>
            <a:fld id="{B36DA1FE-3EFC-40C4-AB05-2904CA9DE4FD}" type="slidenum">
              <a:rPr lang="en-GB" smtClean="0"/>
              <a:t>2</a:t>
            </a:fld>
            <a:endParaRPr lang="en-GB" dirty="0"/>
          </a:p>
        </p:txBody>
      </p:sp>
    </p:spTree>
    <p:extLst>
      <p:ext uri="{BB962C8B-B14F-4D97-AF65-F5344CB8AC3E}">
        <p14:creationId xmlns:p14="http://schemas.microsoft.com/office/powerpoint/2010/main" val="2487047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Future Generations Act.. When organisations plan ahead they consider the goals of the FGA and build their plans to ensure they contribute to the delivery of these goals.  </a:t>
            </a:r>
          </a:p>
          <a:p>
            <a:r>
              <a:rPr lang="en-GB" dirty="0"/>
              <a:t>There are  additional Welsh Government Strategies we consider that are also relevant to Health Informatics, have a look on the WG website and see how crucial the digitisation of the NHS is to the deliver of first class patient care.</a:t>
            </a:r>
          </a:p>
        </p:txBody>
      </p:sp>
      <p:sp>
        <p:nvSpPr>
          <p:cNvPr id="4" name="Slide Number Placeholder 3"/>
          <p:cNvSpPr>
            <a:spLocks noGrp="1"/>
          </p:cNvSpPr>
          <p:nvPr>
            <p:ph type="sldNum" sz="quarter" idx="5"/>
          </p:nvPr>
        </p:nvSpPr>
        <p:spPr/>
        <p:txBody>
          <a:bodyPr/>
          <a:lstStyle/>
          <a:p>
            <a:fld id="{B36DA1FE-3EFC-40C4-AB05-2904CA9DE4FD}" type="slidenum">
              <a:rPr lang="en-GB" smtClean="0"/>
              <a:t>3</a:t>
            </a:fld>
            <a:endParaRPr lang="en-GB" dirty="0"/>
          </a:p>
        </p:txBody>
      </p:sp>
    </p:spTree>
    <p:extLst>
      <p:ext uri="{BB962C8B-B14F-4D97-AF65-F5344CB8AC3E}">
        <p14:creationId xmlns:p14="http://schemas.microsoft.com/office/powerpoint/2010/main" val="512902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6DA1FE-3EFC-40C4-AB05-2904CA9DE4FD}" type="slidenum">
              <a:rPr lang="en-GB" smtClean="0"/>
              <a:t>4</a:t>
            </a:fld>
            <a:endParaRPr lang="en-GB" dirty="0"/>
          </a:p>
        </p:txBody>
      </p:sp>
    </p:spTree>
    <p:extLst>
      <p:ext uri="{BB962C8B-B14F-4D97-AF65-F5344CB8AC3E}">
        <p14:creationId xmlns:p14="http://schemas.microsoft.com/office/powerpoint/2010/main" val="2555954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with hands up on Teams.</a:t>
            </a:r>
          </a:p>
        </p:txBody>
      </p:sp>
      <p:sp>
        <p:nvSpPr>
          <p:cNvPr id="4" name="Slide Number Placeholder 3"/>
          <p:cNvSpPr>
            <a:spLocks noGrp="1"/>
          </p:cNvSpPr>
          <p:nvPr>
            <p:ph type="sldNum" sz="quarter" idx="5"/>
          </p:nvPr>
        </p:nvSpPr>
        <p:spPr/>
        <p:txBody>
          <a:bodyPr/>
          <a:lstStyle/>
          <a:p>
            <a:fld id="{B36DA1FE-3EFC-40C4-AB05-2904CA9DE4FD}" type="slidenum">
              <a:rPr lang="en-GB" smtClean="0"/>
              <a:t>5</a:t>
            </a:fld>
            <a:endParaRPr lang="en-GB" dirty="0"/>
          </a:p>
        </p:txBody>
      </p:sp>
    </p:spTree>
    <p:extLst>
      <p:ext uri="{BB962C8B-B14F-4D97-AF65-F5344CB8AC3E}">
        <p14:creationId xmlns:p14="http://schemas.microsoft.com/office/powerpoint/2010/main" val="3531891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6DA1FE-3EFC-40C4-AB05-2904CA9DE4FD}" type="slidenum">
              <a:rPr lang="en-GB" smtClean="0"/>
              <a:t>6</a:t>
            </a:fld>
            <a:endParaRPr lang="en-GB" dirty="0"/>
          </a:p>
        </p:txBody>
      </p:sp>
    </p:spTree>
    <p:extLst>
      <p:ext uri="{BB962C8B-B14F-4D97-AF65-F5344CB8AC3E}">
        <p14:creationId xmlns:p14="http://schemas.microsoft.com/office/powerpoint/2010/main" val="3668854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a:t>
            </a:r>
          </a:p>
        </p:txBody>
      </p:sp>
      <p:sp>
        <p:nvSpPr>
          <p:cNvPr id="4" name="Slide Number Placeholder 3"/>
          <p:cNvSpPr>
            <a:spLocks noGrp="1"/>
          </p:cNvSpPr>
          <p:nvPr>
            <p:ph type="sldNum" sz="quarter" idx="5"/>
          </p:nvPr>
        </p:nvSpPr>
        <p:spPr/>
        <p:txBody>
          <a:bodyPr/>
          <a:lstStyle/>
          <a:p>
            <a:fld id="{B36DA1FE-3EFC-40C4-AB05-2904CA9DE4FD}" type="slidenum">
              <a:rPr lang="en-GB" smtClean="0"/>
              <a:t>7</a:t>
            </a:fld>
            <a:endParaRPr lang="en-GB" dirty="0"/>
          </a:p>
        </p:txBody>
      </p:sp>
    </p:spTree>
    <p:extLst>
      <p:ext uri="{BB962C8B-B14F-4D97-AF65-F5344CB8AC3E}">
        <p14:creationId xmlns:p14="http://schemas.microsoft.com/office/powerpoint/2010/main" val="543543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6DA1FE-3EFC-40C4-AB05-2904CA9DE4FD}" type="slidenum">
              <a:rPr lang="en-GB" smtClean="0"/>
              <a:t>8</a:t>
            </a:fld>
            <a:endParaRPr lang="en-GB"/>
          </a:p>
        </p:txBody>
      </p:sp>
    </p:spTree>
    <p:extLst>
      <p:ext uri="{BB962C8B-B14F-4D97-AF65-F5344CB8AC3E}">
        <p14:creationId xmlns:p14="http://schemas.microsoft.com/office/powerpoint/2010/main" val="29875309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6DA1FE-3EFC-40C4-AB05-2904CA9DE4FD}" type="slidenum">
              <a:rPr lang="en-GB" smtClean="0"/>
              <a:t>9</a:t>
            </a:fld>
            <a:endParaRPr lang="en-GB" dirty="0"/>
          </a:p>
        </p:txBody>
      </p:sp>
    </p:spTree>
    <p:extLst>
      <p:ext uri="{BB962C8B-B14F-4D97-AF65-F5344CB8AC3E}">
        <p14:creationId xmlns:p14="http://schemas.microsoft.com/office/powerpoint/2010/main" val="1746170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imagine, In the digital innovation space </a:t>
            </a:r>
            <a:r>
              <a:rPr lang="en-GB" b="1" dirty="0"/>
              <a:t>lots</a:t>
            </a:r>
            <a:r>
              <a:rPr lang="en-GB" dirty="0"/>
              <a:t> of emphasis is put on building ‘the thing’ but actually 70% of transformations fail because of the human factors.  The stats show that this is largely due to the change management aspect of a digital implementation.  </a:t>
            </a:r>
          </a:p>
          <a:p>
            <a:endParaRPr lang="en-GB" dirty="0"/>
          </a:p>
          <a:p>
            <a:r>
              <a:rPr lang="en-GB" dirty="0"/>
              <a:t>32% of the failure is attributed to manager’s not role modelling belief and </a:t>
            </a:r>
            <a:r>
              <a:rPr lang="en-GB" dirty="0" err="1"/>
              <a:t>supportinh</a:t>
            </a:r>
            <a:r>
              <a:rPr lang="en-GB" dirty="0"/>
              <a:t> the change,  and 38% attributed to employee resistance.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B36DA1FE-3EFC-40C4-AB05-2904CA9DE4FD}" type="slidenum">
              <a:rPr lang="en-GB" smtClean="0"/>
              <a:t>10</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four quadrants is what a Business Change Team should focus on achieving. This visual management aid can be used as a gap analysis tool throughout a project cycle.  Write down what end users and stakeholders are telling you and stick their comments in these quadrants you can see very quickly what needs to be addressed, as well as using it at a feedback tool to both managers and those you have spoken too.   </a:t>
            </a:r>
          </a:p>
          <a:p>
            <a:endParaRPr lang="en-GB" dirty="0"/>
          </a:p>
          <a:p>
            <a:r>
              <a:rPr lang="en-GB" dirty="0"/>
              <a:t>SEE NEXT SLIDE FOR EXAMPLE</a:t>
            </a:r>
          </a:p>
        </p:txBody>
      </p:sp>
      <p:sp>
        <p:nvSpPr>
          <p:cNvPr id="4" name="Slide Number Placeholder 3"/>
          <p:cNvSpPr>
            <a:spLocks noGrp="1"/>
          </p:cNvSpPr>
          <p:nvPr>
            <p:ph type="sldNum" sz="quarter" idx="5"/>
          </p:nvPr>
        </p:nvSpPr>
        <p:spPr/>
        <p:txBody>
          <a:bodyPr/>
          <a:lstStyle/>
          <a:p>
            <a:fld id="{B36DA1FE-3EFC-40C4-AB05-2904CA9DE4FD}" type="slidenum">
              <a:rPr lang="en-GB" smtClean="0"/>
              <a:t>11</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6DA1FE-3EFC-40C4-AB05-2904CA9DE4FD}" type="slidenum">
              <a:rPr lang="en-GB" smtClean="0"/>
              <a:t>12</a:t>
            </a:fld>
            <a:endParaRPr lang="en-GB"/>
          </a:p>
        </p:txBody>
      </p:sp>
    </p:spTree>
    <p:extLst>
      <p:ext uri="{BB962C8B-B14F-4D97-AF65-F5344CB8AC3E}">
        <p14:creationId xmlns:p14="http://schemas.microsoft.com/office/powerpoint/2010/main" val="3156847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Discuss</a:t>
            </a:r>
            <a:r>
              <a:rPr lang="en-GB" sz="1200" kern="1200" dirty="0">
                <a:solidFill>
                  <a:schemeClr val="tx1"/>
                </a:solidFill>
                <a:effectLst/>
                <a:latin typeface="+mn-lt"/>
                <a:ea typeface="+mn-ea"/>
                <a:cs typeface="+mn-cs"/>
              </a:rPr>
              <a:t>: “People change what they do, less because they are given </a:t>
            </a:r>
            <a:r>
              <a:rPr lang="en-GB" sz="1200" i="1" kern="1200" dirty="0">
                <a:solidFill>
                  <a:schemeClr val="tx1"/>
                </a:solidFill>
                <a:effectLst/>
                <a:latin typeface="+mn-lt"/>
                <a:ea typeface="+mn-ea"/>
                <a:cs typeface="+mn-cs"/>
              </a:rPr>
              <a:t>analysis </a:t>
            </a:r>
            <a:r>
              <a:rPr lang="en-GB" sz="1200" kern="1200" dirty="0">
                <a:solidFill>
                  <a:schemeClr val="tx1"/>
                </a:solidFill>
                <a:effectLst/>
                <a:latin typeface="+mn-lt"/>
                <a:ea typeface="+mn-ea"/>
                <a:cs typeface="+mn-cs"/>
              </a:rPr>
              <a:t>that shifts their </a:t>
            </a:r>
            <a:r>
              <a:rPr lang="en-GB" sz="1200" i="1" kern="1200" dirty="0">
                <a:solidFill>
                  <a:schemeClr val="tx1"/>
                </a:solidFill>
                <a:effectLst/>
                <a:latin typeface="+mn-lt"/>
                <a:ea typeface="+mn-ea"/>
                <a:cs typeface="+mn-cs"/>
              </a:rPr>
              <a:t>thinking, </a:t>
            </a:r>
            <a:r>
              <a:rPr lang="en-GB" sz="1200" kern="1200" dirty="0">
                <a:solidFill>
                  <a:schemeClr val="tx1"/>
                </a:solidFill>
                <a:effectLst/>
                <a:latin typeface="+mn-lt"/>
                <a:ea typeface="+mn-ea"/>
                <a:cs typeface="+mn-cs"/>
              </a:rPr>
              <a:t>than because they are </a:t>
            </a:r>
            <a:r>
              <a:rPr lang="en-GB" sz="1200" i="1" kern="1200" dirty="0">
                <a:solidFill>
                  <a:schemeClr val="tx1"/>
                </a:solidFill>
                <a:effectLst/>
                <a:latin typeface="+mn-lt"/>
                <a:ea typeface="+mn-ea"/>
                <a:cs typeface="+mn-cs"/>
              </a:rPr>
              <a:t>shown </a:t>
            </a:r>
            <a:r>
              <a:rPr lang="en-GB" sz="1200" kern="1200" dirty="0">
                <a:solidFill>
                  <a:schemeClr val="tx1"/>
                </a:solidFill>
                <a:effectLst/>
                <a:latin typeface="+mn-lt"/>
                <a:ea typeface="+mn-ea"/>
                <a:cs typeface="+mn-cs"/>
              </a:rPr>
              <a:t>a truth that influences their </a:t>
            </a:r>
            <a:r>
              <a:rPr lang="en-GB" sz="1200" i="1" kern="1200" dirty="0">
                <a:solidFill>
                  <a:schemeClr val="tx1"/>
                </a:solidFill>
                <a:effectLst/>
                <a:latin typeface="+mn-lt"/>
                <a:ea typeface="+mn-ea"/>
                <a:cs typeface="+mn-cs"/>
              </a:rPr>
              <a:t>feelings”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Ask</a:t>
            </a:r>
            <a:r>
              <a:rPr lang="en-GB" sz="1200" kern="1200" dirty="0">
                <a:solidFill>
                  <a:schemeClr val="tx1"/>
                </a:solidFill>
                <a:effectLst/>
                <a:latin typeface="+mn-lt"/>
                <a:ea typeface="+mn-ea"/>
                <a:cs typeface="+mn-cs"/>
              </a:rPr>
              <a:t>: What do you think of this statement ?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Ask</a:t>
            </a:r>
            <a:r>
              <a:rPr lang="en-GB" sz="1200" kern="1200" dirty="0">
                <a:solidFill>
                  <a:schemeClr val="tx1"/>
                </a:solidFill>
                <a:effectLst/>
                <a:latin typeface="+mn-lt"/>
                <a:ea typeface="+mn-ea"/>
                <a:cs typeface="+mn-cs"/>
              </a:rPr>
              <a:t>: What experiences can you recall that fit this idea?</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NOTE TO FACILITATOR</a:t>
            </a:r>
            <a:r>
              <a:rPr lang="en-GB" sz="1200" b="1"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Facilitate responses to find out the level of experience with change in the room and try to explore the experiences through the use of open questioning techniques.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NOTE TO FACILITATOR</a:t>
            </a:r>
            <a:r>
              <a:rPr lang="en-GB" sz="1200" kern="1200" dirty="0">
                <a:solidFill>
                  <a:schemeClr val="tx1"/>
                </a:solidFill>
                <a:effectLst/>
                <a:latin typeface="+mn-lt"/>
                <a:ea typeface="+mn-ea"/>
                <a:cs typeface="+mn-cs"/>
              </a:rPr>
              <a:t>: This quote could be re-phrased into, "People don’t remember what you said or what you did but, how you made them feel". This may help the group focus on the subject at hand by a more popular saying.</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902FD37E-20AD-46D1-B922-11A09700EFED}" type="slidenum">
              <a:rPr lang="en-GB" smtClean="0"/>
              <a:t>13</a:t>
            </a:fld>
            <a:endParaRPr lang="en-GB"/>
          </a:p>
        </p:txBody>
      </p:sp>
    </p:spTree>
    <p:extLst>
      <p:ext uri="{BB962C8B-B14F-4D97-AF65-F5344CB8AC3E}">
        <p14:creationId xmlns:p14="http://schemas.microsoft.com/office/powerpoint/2010/main" val="1842747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Ask: </a:t>
            </a:r>
            <a:r>
              <a:rPr lang="en-GB" sz="1200" kern="1200" dirty="0">
                <a:solidFill>
                  <a:schemeClr val="tx1"/>
                </a:solidFill>
                <a:effectLst/>
                <a:latin typeface="+mn-lt"/>
                <a:ea typeface="+mn-ea"/>
                <a:cs typeface="+mn-cs"/>
              </a:rPr>
              <a:t>Has anyone here heard of the Change Curve?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NOTE TO FACILITATOR</a:t>
            </a:r>
            <a:r>
              <a:rPr lang="en-GB" sz="1200" kern="1200" dirty="0">
                <a:solidFill>
                  <a:schemeClr val="tx1"/>
                </a:solidFill>
                <a:effectLst/>
                <a:latin typeface="+mn-lt"/>
                <a:ea typeface="+mn-ea"/>
                <a:cs typeface="+mn-cs"/>
              </a:rPr>
              <a:t>: The change curve was created by Dr Elisabeth Kubler-Ross to show the emotional strains and typical behaviours when experiencing grief, but noticed its correlation across all change scenarios. The change of grief, being the loss of someone.</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Discuss: </a:t>
            </a:r>
            <a:r>
              <a:rPr lang="en-GB" sz="1200" kern="1200" dirty="0">
                <a:solidFill>
                  <a:schemeClr val="tx1"/>
                </a:solidFill>
                <a:effectLst/>
                <a:latin typeface="+mn-lt"/>
                <a:ea typeface="+mn-ea"/>
                <a:cs typeface="+mn-cs"/>
              </a:rPr>
              <a:t>What do you know about it? / What are your interpretations?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Explain: </a:t>
            </a:r>
            <a:r>
              <a:rPr lang="en-GB" sz="1200" kern="1200" dirty="0">
                <a:solidFill>
                  <a:schemeClr val="tx1"/>
                </a:solidFill>
                <a:effectLst/>
                <a:latin typeface="+mn-lt"/>
                <a:ea typeface="+mn-ea"/>
                <a:cs typeface="+mn-cs"/>
              </a:rPr>
              <a:t>The Change Curve Model is based on the following principles: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Change is continuous.</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Everyone has a different response to change.</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Everyone accepts change differently.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Ask: </a:t>
            </a:r>
            <a:r>
              <a:rPr lang="en-GB" sz="1200" kern="1200" dirty="0">
                <a:solidFill>
                  <a:schemeClr val="tx1"/>
                </a:solidFill>
                <a:effectLst/>
                <a:latin typeface="+mn-lt"/>
                <a:ea typeface="+mn-ea"/>
                <a:cs typeface="+mn-cs"/>
              </a:rPr>
              <a:t>What do you think the differences are in these ways of acceptance?</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Explain: </a:t>
            </a:r>
            <a:r>
              <a:rPr lang="en-GB" sz="1200" kern="1200" dirty="0">
                <a:solidFill>
                  <a:schemeClr val="tx1"/>
                </a:solidFill>
                <a:effectLst/>
                <a:latin typeface="+mn-lt"/>
                <a:ea typeface="+mn-ea"/>
                <a:cs typeface="+mn-cs"/>
              </a:rPr>
              <a:t>The different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acceptances, “I feel comfortable with this, and I can see its advantages now” and, “How can I play a part in the future?” will also be based on a variety of factors but, change managed successfully will usually lead to the second problem solving attitude that can be retained to help facilitate change in the future.</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Adaptation to change happens sequentially.</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Both positive and negative behaviours should be expected.</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Open, proactive dialogue can help to minimize disruption and dissention.</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Progression through the four phases often results in new opportunities and personal growth.</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02FD37E-20AD-46D1-B922-11A09700EFED}" type="slidenum">
              <a:rPr lang="en-GB" smtClean="0"/>
              <a:t>14</a:t>
            </a:fld>
            <a:endParaRPr lang="en-GB"/>
          </a:p>
        </p:txBody>
      </p:sp>
    </p:spTree>
    <p:extLst>
      <p:ext uri="{BB962C8B-B14F-4D97-AF65-F5344CB8AC3E}">
        <p14:creationId xmlns:p14="http://schemas.microsoft.com/office/powerpoint/2010/main" val="2896186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 whistle stop tour of some of the change methodologists and influencers you may have heard of.. </a:t>
            </a:r>
          </a:p>
        </p:txBody>
      </p:sp>
      <p:sp>
        <p:nvSpPr>
          <p:cNvPr id="4" name="Slide Number Placeholder 3"/>
          <p:cNvSpPr>
            <a:spLocks noGrp="1"/>
          </p:cNvSpPr>
          <p:nvPr>
            <p:ph type="sldNum" sz="quarter" idx="5"/>
          </p:nvPr>
        </p:nvSpPr>
        <p:spPr/>
        <p:txBody>
          <a:bodyPr/>
          <a:lstStyle/>
          <a:p>
            <a:fld id="{B36DA1FE-3EFC-40C4-AB05-2904CA9DE4FD}" type="slidenum">
              <a:rPr lang="en-GB" smtClean="0"/>
              <a:t>15</a:t>
            </a:fld>
            <a:endParaRPr lang="en-GB"/>
          </a:p>
        </p:txBody>
      </p:sp>
    </p:spTree>
    <p:extLst>
      <p:ext uri="{BB962C8B-B14F-4D97-AF65-F5344CB8AC3E}">
        <p14:creationId xmlns:p14="http://schemas.microsoft.com/office/powerpoint/2010/main" val="18158013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6DA1FE-3EFC-40C4-AB05-2904CA9DE4FD}" type="slidenum">
              <a:rPr lang="en-GB" smtClean="0"/>
              <a:t>16</a:t>
            </a:fld>
            <a:endParaRPr lang="en-GB"/>
          </a:p>
        </p:txBody>
      </p:sp>
    </p:spTree>
    <p:extLst>
      <p:ext uri="{BB962C8B-B14F-4D97-AF65-F5344CB8AC3E}">
        <p14:creationId xmlns:p14="http://schemas.microsoft.com/office/powerpoint/2010/main" val="41269761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6DA1FE-3EFC-40C4-AB05-2904CA9DE4FD}" type="slidenum">
              <a:rPr lang="en-GB" smtClean="0"/>
              <a:t>17</a:t>
            </a:fld>
            <a:endParaRPr lang="en-GB"/>
          </a:p>
        </p:txBody>
      </p:sp>
    </p:spTree>
    <p:extLst>
      <p:ext uri="{BB962C8B-B14F-4D97-AF65-F5344CB8AC3E}">
        <p14:creationId xmlns:p14="http://schemas.microsoft.com/office/powerpoint/2010/main" val="2210492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6DA1FE-3EFC-40C4-AB05-2904CA9DE4FD}" type="slidenum">
              <a:rPr lang="en-GB" smtClean="0"/>
              <a:t>18</a:t>
            </a:fld>
            <a:endParaRPr lang="en-GB"/>
          </a:p>
        </p:txBody>
      </p:sp>
    </p:spTree>
    <p:extLst>
      <p:ext uri="{BB962C8B-B14F-4D97-AF65-F5344CB8AC3E}">
        <p14:creationId xmlns:p14="http://schemas.microsoft.com/office/powerpoint/2010/main" val="34799206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6DA1FE-3EFC-40C4-AB05-2904CA9DE4FD}" type="slidenum">
              <a:rPr lang="en-GB" smtClean="0"/>
              <a:t>19</a:t>
            </a:fld>
            <a:endParaRPr lang="en-GB"/>
          </a:p>
        </p:txBody>
      </p:sp>
    </p:spTree>
    <p:extLst>
      <p:ext uri="{BB962C8B-B14F-4D97-AF65-F5344CB8AC3E}">
        <p14:creationId xmlns:p14="http://schemas.microsoft.com/office/powerpoint/2010/main" val="20772781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6DA1FE-3EFC-40C4-AB05-2904CA9DE4FD}" type="slidenum">
              <a:rPr lang="en-GB" smtClean="0"/>
              <a:t>20</a:t>
            </a:fld>
            <a:endParaRPr lang="en-GB"/>
          </a:p>
        </p:txBody>
      </p:sp>
    </p:spTree>
    <p:extLst>
      <p:ext uri="{BB962C8B-B14F-4D97-AF65-F5344CB8AC3E}">
        <p14:creationId xmlns:p14="http://schemas.microsoft.com/office/powerpoint/2010/main" val="39468241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There is so much you can research in this field.. </a:t>
            </a:r>
          </a:p>
        </p:txBody>
      </p:sp>
      <p:sp>
        <p:nvSpPr>
          <p:cNvPr id="4" name="Slide Number Placeholder 3"/>
          <p:cNvSpPr>
            <a:spLocks noGrp="1"/>
          </p:cNvSpPr>
          <p:nvPr>
            <p:ph type="sldNum" sz="quarter" idx="5"/>
          </p:nvPr>
        </p:nvSpPr>
        <p:spPr/>
        <p:txBody>
          <a:bodyPr/>
          <a:lstStyle/>
          <a:p>
            <a:fld id="{B36DA1FE-3EFC-40C4-AB05-2904CA9DE4FD}" type="slidenum">
              <a:rPr lang="en-GB" smtClean="0"/>
              <a:t>21</a:t>
            </a:fld>
            <a:endParaRPr lang="en-GB"/>
          </a:p>
        </p:txBody>
      </p:sp>
    </p:spTree>
    <p:extLst>
      <p:ext uri="{BB962C8B-B14F-4D97-AF65-F5344CB8AC3E}">
        <p14:creationId xmlns:p14="http://schemas.microsoft.com/office/powerpoint/2010/main" val="9608160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63500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a:p>
        </p:txBody>
      </p:sp>
      <p:sp>
        <p:nvSpPr>
          <p:cNvPr id="18" name="bg object 18"/>
          <p:cNvSpPr/>
          <p:nvPr/>
        </p:nvSpPr>
        <p:spPr>
          <a:xfrm>
            <a:off x="0" y="0"/>
            <a:ext cx="63500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24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10/29/2021</a:t>
            </a:fld>
            <a:endParaRPr lang="en-US"/>
          </a:p>
        </p:txBody>
      </p:sp>
      <p:sp>
        <p:nvSpPr>
          <p:cNvPr id="6" name="Holder 6"/>
          <p:cNvSpPr>
            <a:spLocks noGrp="1"/>
          </p:cNvSpPr>
          <p:nvPr>
            <p:ph type="sldNum" sz="quarter" idx="7"/>
          </p:nvPr>
        </p:nvSpPr>
        <p:spPr>
          <a:xfrm>
            <a:off x="2590800" y="2514600"/>
            <a:ext cx="748220"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Front-cover-image-1">
    <p:spTree>
      <p:nvGrpSpPr>
        <p:cNvPr id="1" name=""/>
        <p:cNvGrpSpPr/>
        <p:nvPr/>
      </p:nvGrpSpPr>
      <p:grpSpPr>
        <a:xfrm>
          <a:off x="0" y="0"/>
          <a:ext cx="0" cy="0"/>
          <a:chOff x="0" y="0"/>
          <a:chExt cx="0" cy="0"/>
        </a:xfrm>
      </p:grpSpPr>
      <p:pic>
        <p:nvPicPr>
          <p:cNvPr id="3" name="Picture 2" descr="A picture containing text, map, hanging, different&#10;&#10;Description automatically generated">
            <a:extLst>
              <a:ext uri="{FF2B5EF4-FFF2-40B4-BE49-F238E27FC236}">
                <a16:creationId xmlns:a16="http://schemas.microsoft.com/office/drawing/2014/main" id="{AA6AA777-34CD-43FD-A034-0BA2A1CB663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6286"/>
          </a:xfrm>
          <a:prstGeom prst="rect">
            <a:avLst/>
          </a:prstGeom>
        </p:spPr>
      </p:pic>
      <p:sp>
        <p:nvSpPr>
          <p:cNvPr id="17" name="Text Placeholder 30"/>
          <p:cNvSpPr>
            <a:spLocks noGrp="1"/>
          </p:cNvSpPr>
          <p:nvPr>
            <p:ph type="body" sz="quarter" idx="11"/>
          </p:nvPr>
        </p:nvSpPr>
        <p:spPr>
          <a:xfrm>
            <a:off x="659396" y="3056648"/>
            <a:ext cx="3168352" cy="852098"/>
          </a:xfrm>
          <a:prstGeom prst="rect">
            <a:avLst/>
          </a:prstGeom>
        </p:spPr>
        <p:txBody>
          <a:bodyPr/>
          <a:lstStyle>
            <a:lvl1pPr marL="14400">
              <a:lnSpc>
                <a:spcPts val="2400"/>
              </a:lnSpc>
              <a:spcBef>
                <a:spcPts val="0"/>
              </a:spcBef>
              <a:defRPr sz="1400">
                <a:solidFill>
                  <a:srgbClr val="616264"/>
                </a:solidFill>
                <a:latin typeface="Calibri Light" panose="020F0302020204030204" pitchFamily="34" charset="0"/>
                <a:cs typeface="Calibri Light" panose="020F0302020204030204" pitchFamily="34" charset="0"/>
              </a:defRPr>
            </a:lvl1pPr>
            <a:lvl2pPr>
              <a:defRPr sz="1200">
                <a:latin typeface="Calibri Light" panose="020F0302020204030204" pitchFamily="34" charset="0"/>
                <a:cs typeface="Calibri Light" panose="020F0302020204030204" pitchFamily="34" charset="0"/>
              </a:defRPr>
            </a:lvl2pPr>
            <a:lvl3pPr>
              <a:defRPr sz="1200">
                <a:latin typeface="Calibri Light" panose="020F0302020204030204" pitchFamily="34" charset="0"/>
                <a:cs typeface="Calibri Light" panose="020F0302020204030204" pitchFamily="34" charset="0"/>
              </a:defRPr>
            </a:lvl3pPr>
            <a:lvl4pPr>
              <a:defRPr sz="1200">
                <a:latin typeface="Calibri Light" panose="020F0302020204030204" pitchFamily="34" charset="0"/>
                <a:cs typeface="Calibri Light" panose="020F0302020204030204" pitchFamily="34" charset="0"/>
              </a:defRPr>
            </a:lvl4pPr>
            <a:lvl5pPr>
              <a:defRPr sz="1200">
                <a:latin typeface="Calibri Light" panose="020F0302020204030204" pitchFamily="34" charset="0"/>
                <a:cs typeface="Calibri Light" panose="020F0302020204030204" pitchFamily="34" charset="0"/>
              </a:defRPr>
            </a:lvl5pPr>
          </a:lstStyle>
          <a:p>
            <a:pPr lvl="0"/>
            <a:r>
              <a:rPr lang="en-US"/>
              <a:t>Click to edit Master text styles</a:t>
            </a:r>
          </a:p>
        </p:txBody>
      </p:sp>
      <p:sp>
        <p:nvSpPr>
          <p:cNvPr id="16" name="Text Placeholder 4">
            <a:extLst>
              <a:ext uri="{FF2B5EF4-FFF2-40B4-BE49-F238E27FC236}">
                <a16:creationId xmlns:a16="http://schemas.microsoft.com/office/drawing/2014/main" id="{3EF43290-6B27-488E-A5E7-0F836266F78E}"/>
              </a:ext>
            </a:extLst>
          </p:cNvPr>
          <p:cNvSpPr>
            <a:spLocks noGrp="1"/>
          </p:cNvSpPr>
          <p:nvPr>
            <p:ph type="body" sz="quarter" idx="12" hasCustomPrompt="1"/>
          </p:nvPr>
        </p:nvSpPr>
        <p:spPr>
          <a:xfrm>
            <a:off x="659396" y="1124744"/>
            <a:ext cx="3168352" cy="1234066"/>
          </a:xfrm>
          <a:prstGeom prst="rect">
            <a:avLst/>
          </a:prstGeom>
        </p:spPr>
        <p:txBody>
          <a:bodyPr/>
          <a:lstStyle>
            <a:lvl1pPr marL="14400">
              <a:lnSpc>
                <a:spcPts val="3200"/>
              </a:lnSpc>
              <a:spcBef>
                <a:spcPts val="0"/>
              </a:spcBef>
              <a:defRPr sz="2400" b="1" baseline="0">
                <a:solidFill>
                  <a:srgbClr val="2A3D71"/>
                </a:solidFill>
                <a:latin typeface="+mn-lt"/>
                <a:cs typeface="Calibri Light" panose="020F0302020204030204" pitchFamily="34" charset="0"/>
              </a:defRPr>
            </a:lvl1pPr>
            <a:lvl2pPr>
              <a:defRPr sz="2800">
                <a:solidFill>
                  <a:srgbClr val="262626"/>
                </a:solidFill>
                <a:latin typeface="Calibri" panose="020F0502020204030204" pitchFamily="34" charset="0"/>
                <a:cs typeface="Calibri" panose="020F0502020204030204" pitchFamily="34" charset="0"/>
              </a:defRPr>
            </a:lvl2pPr>
            <a:lvl3pPr>
              <a:defRPr sz="2800">
                <a:solidFill>
                  <a:srgbClr val="262626"/>
                </a:solidFill>
                <a:latin typeface="Calibri" panose="020F0502020204030204" pitchFamily="34" charset="0"/>
                <a:cs typeface="Calibri" panose="020F0502020204030204" pitchFamily="34" charset="0"/>
              </a:defRPr>
            </a:lvl3pPr>
            <a:lvl4pPr>
              <a:defRPr sz="2800">
                <a:solidFill>
                  <a:srgbClr val="262626"/>
                </a:solidFill>
                <a:latin typeface="Calibri" panose="020F0502020204030204" pitchFamily="34" charset="0"/>
                <a:cs typeface="Calibri" panose="020F0502020204030204" pitchFamily="34" charset="0"/>
              </a:defRPr>
            </a:lvl4pPr>
            <a:lvl5pPr>
              <a:defRPr sz="2800">
                <a:solidFill>
                  <a:srgbClr val="262626"/>
                </a:solidFill>
                <a:latin typeface="Calibri" panose="020F0502020204030204" pitchFamily="34" charset="0"/>
                <a:cs typeface="Calibri" panose="020F0502020204030204" pitchFamily="34" charset="0"/>
              </a:defRPr>
            </a:lvl5pPr>
          </a:lstStyle>
          <a:p>
            <a:pPr lvl="0"/>
            <a:r>
              <a:rPr lang="en-US" dirty="0"/>
              <a:t>Click to add a header</a:t>
            </a:r>
          </a:p>
        </p:txBody>
      </p:sp>
      <p:cxnSp>
        <p:nvCxnSpPr>
          <p:cNvPr id="9" name="Straight Connector 8">
            <a:extLst>
              <a:ext uri="{FF2B5EF4-FFF2-40B4-BE49-F238E27FC236}">
                <a16:creationId xmlns:a16="http://schemas.microsoft.com/office/drawing/2014/main" id="{B2643705-0397-4954-8529-21D2DD663139}"/>
              </a:ext>
            </a:extLst>
          </p:cNvPr>
          <p:cNvCxnSpPr>
            <a:cxnSpLocks/>
          </p:cNvCxnSpPr>
          <p:nvPr userDrawn="1"/>
        </p:nvCxnSpPr>
        <p:spPr>
          <a:xfrm>
            <a:off x="754264" y="2780928"/>
            <a:ext cx="612068" cy="0"/>
          </a:xfrm>
          <a:prstGeom prst="line">
            <a:avLst/>
          </a:prstGeom>
          <a:ln w="25400">
            <a:solidFill>
              <a:srgbClr val="0FA6C9"/>
            </a:solidFill>
          </a:ln>
        </p:spPr>
        <p:style>
          <a:lnRef idx="1">
            <a:schemeClr val="accent1"/>
          </a:lnRef>
          <a:fillRef idx="0">
            <a:schemeClr val="accent1"/>
          </a:fillRef>
          <a:effectRef idx="0">
            <a:schemeClr val="accent1"/>
          </a:effectRef>
          <a:fontRef idx="minor">
            <a:schemeClr val="tx1"/>
          </a:fontRef>
        </p:style>
      </p:cxnSp>
      <p:sp>
        <p:nvSpPr>
          <p:cNvPr id="21" name="Text Placeholder 30">
            <a:extLst>
              <a:ext uri="{FF2B5EF4-FFF2-40B4-BE49-F238E27FC236}">
                <a16:creationId xmlns:a16="http://schemas.microsoft.com/office/drawing/2014/main" id="{3FDD5C10-D36B-4573-9B09-F908E021762C}"/>
              </a:ext>
            </a:extLst>
          </p:cNvPr>
          <p:cNvSpPr>
            <a:spLocks noGrp="1"/>
          </p:cNvSpPr>
          <p:nvPr>
            <p:ph type="body" sz="quarter" idx="13" hasCustomPrompt="1"/>
          </p:nvPr>
        </p:nvSpPr>
        <p:spPr>
          <a:xfrm>
            <a:off x="659396" y="4954905"/>
            <a:ext cx="3168352" cy="382307"/>
          </a:xfrm>
          <a:prstGeom prst="rect">
            <a:avLst/>
          </a:prstGeom>
        </p:spPr>
        <p:txBody>
          <a:bodyPr/>
          <a:lstStyle>
            <a:lvl1pPr marL="14400">
              <a:lnSpc>
                <a:spcPts val="2400"/>
              </a:lnSpc>
              <a:spcBef>
                <a:spcPts val="0"/>
              </a:spcBef>
              <a:defRPr sz="1200" b="1">
                <a:solidFill>
                  <a:srgbClr val="2A3D71"/>
                </a:solidFill>
                <a:latin typeface="+mj-lt"/>
                <a:cs typeface="Calibri Light" panose="020F0302020204030204" pitchFamily="34" charset="0"/>
              </a:defRPr>
            </a:lvl1pPr>
            <a:lvl2pPr>
              <a:defRPr sz="1200">
                <a:latin typeface="Calibri Light" panose="020F0302020204030204" pitchFamily="34" charset="0"/>
                <a:cs typeface="Calibri Light" panose="020F0302020204030204" pitchFamily="34" charset="0"/>
              </a:defRPr>
            </a:lvl2pPr>
            <a:lvl3pPr>
              <a:defRPr sz="1200">
                <a:latin typeface="Calibri Light" panose="020F0302020204030204" pitchFamily="34" charset="0"/>
                <a:cs typeface="Calibri Light" panose="020F0302020204030204" pitchFamily="34" charset="0"/>
              </a:defRPr>
            </a:lvl3pPr>
            <a:lvl4pPr>
              <a:defRPr sz="1200">
                <a:latin typeface="Calibri Light" panose="020F0302020204030204" pitchFamily="34" charset="0"/>
                <a:cs typeface="Calibri Light" panose="020F0302020204030204" pitchFamily="34" charset="0"/>
              </a:defRPr>
            </a:lvl4pPr>
            <a:lvl5pPr>
              <a:defRPr sz="1200">
                <a:latin typeface="Calibri Light" panose="020F0302020204030204" pitchFamily="34" charset="0"/>
                <a:cs typeface="Calibri Light" panose="020F0302020204030204" pitchFamily="34" charset="0"/>
              </a:defRPr>
            </a:lvl5pPr>
          </a:lstStyle>
          <a:p>
            <a:pPr lvl="0"/>
            <a:r>
              <a:rPr lang="en-US" dirty="0"/>
              <a:t>First name Surname</a:t>
            </a:r>
          </a:p>
        </p:txBody>
      </p:sp>
      <p:sp>
        <p:nvSpPr>
          <p:cNvPr id="22" name="Text Placeholder 30">
            <a:extLst>
              <a:ext uri="{FF2B5EF4-FFF2-40B4-BE49-F238E27FC236}">
                <a16:creationId xmlns:a16="http://schemas.microsoft.com/office/drawing/2014/main" id="{1F6381B2-8F05-4F93-9510-B71DB32B595E}"/>
              </a:ext>
            </a:extLst>
          </p:cNvPr>
          <p:cNvSpPr>
            <a:spLocks noGrp="1"/>
          </p:cNvSpPr>
          <p:nvPr>
            <p:ph type="body" sz="quarter" idx="14" hasCustomPrompt="1"/>
          </p:nvPr>
        </p:nvSpPr>
        <p:spPr>
          <a:xfrm>
            <a:off x="659396" y="5350949"/>
            <a:ext cx="3168352" cy="382307"/>
          </a:xfrm>
          <a:prstGeom prst="rect">
            <a:avLst/>
          </a:prstGeom>
        </p:spPr>
        <p:txBody>
          <a:bodyPr/>
          <a:lstStyle>
            <a:lvl1pPr marL="14400">
              <a:lnSpc>
                <a:spcPts val="2400"/>
              </a:lnSpc>
              <a:spcBef>
                <a:spcPts val="0"/>
              </a:spcBef>
              <a:defRPr sz="1200" b="0">
                <a:solidFill>
                  <a:srgbClr val="0FA6C9"/>
                </a:solidFill>
                <a:latin typeface="Calibri Light" panose="020F0302020204030204" pitchFamily="34" charset="0"/>
                <a:cs typeface="Calibri Light" panose="020F0302020204030204" pitchFamily="34" charset="0"/>
              </a:defRPr>
            </a:lvl1pPr>
            <a:lvl2pPr>
              <a:defRPr sz="1200">
                <a:latin typeface="Calibri Light" panose="020F0302020204030204" pitchFamily="34" charset="0"/>
                <a:cs typeface="Calibri Light" panose="020F0302020204030204" pitchFamily="34" charset="0"/>
              </a:defRPr>
            </a:lvl2pPr>
            <a:lvl3pPr>
              <a:defRPr sz="1200">
                <a:latin typeface="Calibri Light" panose="020F0302020204030204" pitchFamily="34" charset="0"/>
                <a:cs typeface="Calibri Light" panose="020F0302020204030204" pitchFamily="34" charset="0"/>
              </a:defRPr>
            </a:lvl3pPr>
            <a:lvl4pPr>
              <a:defRPr sz="1200">
                <a:latin typeface="Calibri Light" panose="020F0302020204030204" pitchFamily="34" charset="0"/>
                <a:cs typeface="Calibri Light" panose="020F0302020204030204" pitchFamily="34" charset="0"/>
              </a:defRPr>
            </a:lvl4pPr>
            <a:lvl5pPr>
              <a:defRPr sz="1200">
                <a:latin typeface="Calibri Light" panose="020F0302020204030204" pitchFamily="34" charset="0"/>
                <a:cs typeface="Calibri Light" panose="020F0302020204030204" pitchFamily="34" charset="0"/>
              </a:defRPr>
            </a:lvl5pPr>
          </a:lstStyle>
          <a:p>
            <a:pPr lvl="0"/>
            <a:r>
              <a:rPr lang="en-US" dirty="0"/>
              <a:t>Job Title/Role</a:t>
            </a:r>
          </a:p>
        </p:txBody>
      </p:sp>
    </p:spTree>
    <p:extLst>
      <p:ext uri="{BB962C8B-B14F-4D97-AF65-F5344CB8AC3E}">
        <p14:creationId xmlns:p14="http://schemas.microsoft.com/office/powerpoint/2010/main" val="355373250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9_screenshot-layout">
    <p:spTree>
      <p:nvGrpSpPr>
        <p:cNvPr id="1" name=""/>
        <p:cNvGrpSpPr/>
        <p:nvPr/>
      </p:nvGrpSpPr>
      <p:grpSpPr>
        <a:xfrm>
          <a:off x="0" y="0"/>
          <a:ext cx="0" cy="0"/>
          <a:chOff x="0" y="0"/>
          <a:chExt cx="0" cy="0"/>
        </a:xfrm>
      </p:grpSpPr>
      <p:sp>
        <p:nvSpPr>
          <p:cNvPr id="15" name="Rectangle 14"/>
          <p:cNvSpPr/>
          <p:nvPr userDrawn="1"/>
        </p:nvSpPr>
        <p:spPr>
          <a:xfrm>
            <a:off x="0" y="0"/>
            <a:ext cx="12192000" cy="6165000"/>
          </a:xfrm>
          <a:prstGeom prst="rect">
            <a:avLst/>
          </a:prstGeom>
          <a:solidFill>
            <a:srgbClr val="EBEB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p:cNvSpPr>
            <a:spLocks noGrp="1"/>
          </p:cNvSpPr>
          <p:nvPr>
            <p:ph type="sldNum" sz="quarter" idx="12"/>
          </p:nvPr>
        </p:nvSpPr>
        <p:spPr>
          <a:xfrm>
            <a:off x="8392799" y="6356350"/>
            <a:ext cx="2743200" cy="365125"/>
          </a:xfrm>
        </p:spPr>
        <p:txBody>
          <a:bodyPr/>
          <a:lstStyle/>
          <a:p>
            <a:fld id="{67EDBAD9-A0D6-4F9F-84E0-3DC4AEA9F561}" type="slidenum">
              <a:rPr lang="en-GB" smtClean="0"/>
              <a:t>‹#›</a:t>
            </a:fld>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236081" y="6291770"/>
            <a:ext cx="1374200" cy="454523"/>
          </a:xfrm>
          <a:prstGeom prst="rect">
            <a:avLst/>
          </a:prstGeom>
        </p:spPr>
      </p:pic>
      <p:sp>
        <p:nvSpPr>
          <p:cNvPr id="11" name="Rectangle 10"/>
          <p:cNvSpPr/>
          <p:nvPr userDrawn="1"/>
        </p:nvSpPr>
        <p:spPr>
          <a:xfrm flipV="1">
            <a:off x="5736006" y="549000"/>
            <a:ext cx="719988" cy="36000"/>
          </a:xfrm>
          <a:prstGeom prst="rect">
            <a:avLst/>
          </a:prstGeom>
          <a:solidFill>
            <a:srgbClr val="0D91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12" name="Title 1"/>
          <p:cNvSpPr>
            <a:spLocks noGrp="1"/>
          </p:cNvSpPr>
          <p:nvPr>
            <p:ph type="ctrTitle" hasCustomPrompt="1"/>
          </p:nvPr>
        </p:nvSpPr>
        <p:spPr>
          <a:xfrm>
            <a:off x="1056000" y="854443"/>
            <a:ext cx="10080000" cy="414593"/>
          </a:xfrm>
        </p:spPr>
        <p:txBody>
          <a:bodyPr anchor="b">
            <a:noAutofit/>
          </a:bodyPr>
          <a:lstStyle>
            <a:lvl1pPr algn="ctr">
              <a:defRPr sz="2800" b="1" baseline="0">
                <a:solidFill>
                  <a:srgbClr val="383838"/>
                </a:solidFill>
                <a:latin typeface="+mn-lt"/>
              </a:defRPr>
            </a:lvl1pPr>
          </a:lstStyle>
          <a:p>
            <a:r>
              <a:rPr lang="en-US"/>
              <a:t>Title</a:t>
            </a:r>
            <a:endParaRPr lang="en-GB"/>
          </a:p>
        </p:txBody>
      </p:sp>
      <p:sp>
        <p:nvSpPr>
          <p:cNvPr id="4" name="Picture Placeholder 3"/>
          <p:cNvSpPr>
            <a:spLocks noGrp="1"/>
          </p:cNvSpPr>
          <p:nvPr>
            <p:ph type="pic" sz="quarter" idx="13"/>
          </p:nvPr>
        </p:nvSpPr>
        <p:spPr>
          <a:xfrm>
            <a:off x="6792006" y="1943638"/>
            <a:ext cx="1048780" cy="914400"/>
          </a:xfrm>
        </p:spPr>
        <p:txBody>
          <a:bodyPr>
            <a:normAutofit/>
          </a:bodyPr>
          <a:lstStyle>
            <a:lvl1pPr>
              <a:defRPr sz="1100">
                <a:solidFill>
                  <a:schemeClr val="bg1"/>
                </a:solidFill>
                <a:latin typeface="+mn-lt"/>
              </a:defRPr>
            </a:lvl1pPr>
          </a:lstStyle>
          <a:p>
            <a:endParaRPr lang="en-GB"/>
          </a:p>
        </p:txBody>
      </p:sp>
      <p:sp>
        <p:nvSpPr>
          <p:cNvPr id="25" name="Picture Placeholder 3"/>
          <p:cNvSpPr>
            <a:spLocks noGrp="1"/>
          </p:cNvSpPr>
          <p:nvPr>
            <p:ph type="pic" sz="quarter" idx="14"/>
          </p:nvPr>
        </p:nvSpPr>
        <p:spPr>
          <a:xfrm>
            <a:off x="9408000" y="1943638"/>
            <a:ext cx="1048780" cy="914400"/>
          </a:xfrm>
        </p:spPr>
        <p:txBody>
          <a:bodyPr>
            <a:normAutofit/>
          </a:bodyPr>
          <a:lstStyle>
            <a:lvl1pPr>
              <a:defRPr sz="1100">
                <a:solidFill>
                  <a:schemeClr val="bg1"/>
                </a:solidFill>
                <a:latin typeface="+mn-lt"/>
              </a:defRPr>
            </a:lvl1pPr>
          </a:lstStyle>
          <a:p>
            <a:endParaRPr lang="en-GB"/>
          </a:p>
        </p:txBody>
      </p:sp>
      <p:sp>
        <p:nvSpPr>
          <p:cNvPr id="27" name="Picture Placeholder 3"/>
          <p:cNvSpPr>
            <a:spLocks noGrp="1"/>
          </p:cNvSpPr>
          <p:nvPr>
            <p:ph type="pic" sz="quarter" idx="15"/>
          </p:nvPr>
        </p:nvSpPr>
        <p:spPr>
          <a:xfrm>
            <a:off x="9408000" y="4140671"/>
            <a:ext cx="1048780" cy="914400"/>
          </a:xfrm>
        </p:spPr>
        <p:txBody>
          <a:bodyPr>
            <a:normAutofit/>
          </a:bodyPr>
          <a:lstStyle>
            <a:lvl1pPr>
              <a:defRPr sz="1100">
                <a:solidFill>
                  <a:schemeClr val="bg1"/>
                </a:solidFill>
                <a:latin typeface="+mn-lt"/>
              </a:defRPr>
            </a:lvl1pPr>
          </a:lstStyle>
          <a:p>
            <a:endParaRPr lang="en-GB"/>
          </a:p>
        </p:txBody>
      </p:sp>
      <p:sp>
        <p:nvSpPr>
          <p:cNvPr id="29" name="Picture Placeholder 3"/>
          <p:cNvSpPr>
            <a:spLocks noGrp="1"/>
          </p:cNvSpPr>
          <p:nvPr>
            <p:ph type="pic" sz="quarter" idx="16"/>
          </p:nvPr>
        </p:nvSpPr>
        <p:spPr>
          <a:xfrm>
            <a:off x="6792006" y="4140671"/>
            <a:ext cx="1048780" cy="914400"/>
          </a:xfrm>
        </p:spPr>
        <p:txBody>
          <a:bodyPr>
            <a:normAutofit/>
          </a:bodyPr>
          <a:lstStyle>
            <a:lvl1pPr>
              <a:defRPr sz="1100">
                <a:solidFill>
                  <a:schemeClr val="bg1"/>
                </a:solidFill>
                <a:latin typeface="+mn-lt"/>
              </a:defRPr>
            </a:lvl1pPr>
          </a:lstStyle>
          <a:p>
            <a:endParaRPr lang="en-GB"/>
          </a:p>
        </p:txBody>
      </p:sp>
      <p:sp>
        <p:nvSpPr>
          <p:cNvPr id="30" name="Text Placeholder 13"/>
          <p:cNvSpPr>
            <a:spLocks noGrp="1"/>
          </p:cNvSpPr>
          <p:nvPr>
            <p:ph type="body" sz="quarter" idx="27" hasCustomPrompt="1"/>
          </p:nvPr>
        </p:nvSpPr>
        <p:spPr>
          <a:xfrm>
            <a:off x="6239993" y="2988184"/>
            <a:ext cx="2152806" cy="368789"/>
          </a:xfrm>
        </p:spPr>
        <p:txBody>
          <a:bodyP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2000" dirty="0">
                <a:solidFill>
                  <a:schemeClr val="bg1"/>
                </a:solidFill>
                <a:latin typeface="+mj-lt"/>
              </a:defRPr>
            </a:lvl1pPr>
          </a:lstStyle>
          <a:p>
            <a:pPr lvl="0"/>
            <a:r>
              <a:rPr lang="en-GB"/>
              <a:t>Lorem ipsum</a:t>
            </a:r>
          </a:p>
        </p:txBody>
      </p:sp>
      <p:sp>
        <p:nvSpPr>
          <p:cNvPr id="32" name="Text Placeholder 13"/>
          <p:cNvSpPr>
            <a:spLocks noGrp="1"/>
          </p:cNvSpPr>
          <p:nvPr>
            <p:ph type="body" sz="quarter" idx="28" hasCustomPrompt="1"/>
          </p:nvPr>
        </p:nvSpPr>
        <p:spPr>
          <a:xfrm>
            <a:off x="8835596" y="2988184"/>
            <a:ext cx="2152806" cy="368789"/>
          </a:xfrm>
        </p:spPr>
        <p:txBody>
          <a:bodyP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2000" dirty="0">
                <a:solidFill>
                  <a:schemeClr val="bg1"/>
                </a:solidFill>
                <a:latin typeface="+mj-lt"/>
              </a:defRPr>
            </a:lvl1pPr>
          </a:lstStyle>
          <a:p>
            <a:pPr lvl="0"/>
            <a:r>
              <a:rPr lang="en-GB"/>
              <a:t>Lorem ipsum</a:t>
            </a:r>
          </a:p>
        </p:txBody>
      </p:sp>
      <p:sp>
        <p:nvSpPr>
          <p:cNvPr id="33" name="Text Placeholder 13"/>
          <p:cNvSpPr>
            <a:spLocks noGrp="1"/>
          </p:cNvSpPr>
          <p:nvPr>
            <p:ph type="body" sz="quarter" idx="29" hasCustomPrompt="1"/>
          </p:nvPr>
        </p:nvSpPr>
        <p:spPr>
          <a:xfrm>
            <a:off x="8835596" y="5185218"/>
            <a:ext cx="2152806" cy="368789"/>
          </a:xfrm>
        </p:spPr>
        <p:txBody>
          <a:bodyP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2000" dirty="0">
                <a:solidFill>
                  <a:schemeClr val="bg1"/>
                </a:solidFill>
                <a:latin typeface="+mj-lt"/>
              </a:defRPr>
            </a:lvl1pPr>
          </a:lstStyle>
          <a:p>
            <a:pPr lvl="0"/>
            <a:r>
              <a:rPr lang="en-GB"/>
              <a:t>Lorem ipsum</a:t>
            </a:r>
          </a:p>
        </p:txBody>
      </p:sp>
      <p:sp>
        <p:nvSpPr>
          <p:cNvPr id="34" name="Text Placeholder 13"/>
          <p:cNvSpPr>
            <a:spLocks noGrp="1"/>
          </p:cNvSpPr>
          <p:nvPr>
            <p:ph type="body" sz="quarter" idx="30" hasCustomPrompt="1"/>
          </p:nvPr>
        </p:nvSpPr>
        <p:spPr>
          <a:xfrm>
            <a:off x="6239993" y="5185218"/>
            <a:ext cx="2152806" cy="368789"/>
          </a:xfrm>
        </p:spPr>
        <p:txBody>
          <a:bodyP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2000" dirty="0">
                <a:solidFill>
                  <a:schemeClr val="bg1"/>
                </a:solidFill>
                <a:latin typeface="+mj-lt"/>
              </a:defRPr>
            </a:lvl1pPr>
          </a:lstStyle>
          <a:p>
            <a:pPr lvl="0"/>
            <a:r>
              <a:rPr lang="en-GB"/>
              <a:t>Lorem ipsum</a:t>
            </a:r>
          </a:p>
        </p:txBody>
      </p:sp>
      <p:sp>
        <p:nvSpPr>
          <p:cNvPr id="35" name="Text Placeholder 13"/>
          <p:cNvSpPr>
            <a:spLocks noGrp="1"/>
          </p:cNvSpPr>
          <p:nvPr>
            <p:ph type="body" sz="quarter" idx="31" hasCustomPrompt="1"/>
          </p:nvPr>
        </p:nvSpPr>
        <p:spPr>
          <a:xfrm>
            <a:off x="1056026" y="1574849"/>
            <a:ext cx="4823974" cy="368789"/>
          </a:xfrm>
        </p:spPr>
        <p:txBody>
          <a:bodyPr>
            <a:no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2400" dirty="0">
                <a:solidFill>
                  <a:srgbClr val="393939"/>
                </a:solidFill>
                <a:latin typeface="+mn-lt"/>
              </a:defRPr>
            </a:lvl1pPr>
          </a:lstStyle>
          <a:p>
            <a:pPr lvl="0"/>
            <a:r>
              <a:rPr lang="en-GB"/>
              <a:t>Lorem ipsum</a:t>
            </a:r>
          </a:p>
        </p:txBody>
      </p:sp>
      <p:sp>
        <p:nvSpPr>
          <p:cNvPr id="36" name="Text Placeholder 13"/>
          <p:cNvSpPr>
            <a:spLocks noGrp="1"/>
          </p:cNvSpPr>
          <p:nvPr>
            <p:ph type="body" sz="quarter" idx="26" hasCustomPrompt="1"/>
          </p:nvPr>
        </p:nvSpPr>
        <p:spPr>
          <a:xfrm>
            <a:off x="1055998" y="2070408"/>
            <a:ext cx="4824002" cy="3790556"/>
          </a:xfrm>
        </p:spPr>
        <p:txBody>
          <a:bodyPr>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sz="1800" b="0">
                <a:solidFill>
                  <a:srgbClr val="767A80"/>
                </a:solidFill>
                <a:latin typeface="+mj-lt"/>
              </a:defRPr>
            </a:lvl1pPr>
          </a:lstStyle>
          <a:p>
            <a:pPr>
              <a:lnSpc>
                <a:spcPct val="100000"/>
              </a:lnSpc>
            </a:pPr>
            <a:r>
              <a:rPr lang="en-US" sz="1800" err="1">
                <a:solidFill>
                  <a:srgbClr val="616161"/>
                </a:solidFill>
              </a:rPr>
              <a:t>dolore</a:t>
            </a:r>
            <a:r>
              <a:rPr lang="en-US" sz="1800">
                <a:solidFill>
                  <a:srgbClr val="616161"/>
                </a:solidFill>
              </a:rPr>
              <a:t> magna </a:t>
            </a:r>
            <a:r>
              <a:rPr lang="en-US" sz="1800" err="1">
                <a:solidFill>
                  <a:srgbClr val="616161"/>
                </a:solidFill>
              </a:rPr>
              <a:t>aliquam</a:t>
            </a:r>
            <a:r>
              <a:rPr lang="en-US" sz="1800">
                <a:solidFill>
                  <a:srgbClr val="616161"/>
                </a:solidFill>
              </a:rPr>
              <a:t> </a:t>
            </a:r>
            <a:r>
              <a:rPr lang="en-US" sz="1800" err="1">
                <a:solidFill>
                  <a:srgbClr val="616161"/>
                </a:solidFill>
              </a:rPr>
              <a:t>erat</a:t>
            </a:r>
            <a:r>
              <a:rPr lang="en-US" sz="1800">
                <a:solidFill>
                  <a:srgbClr val="616161"/>
                </a:solidFill>
              </a:rPr>
              <a:t> </a:t>
            </a:r>
            <a:r>
              <a:rPr lang="en-US" sz="1800" err="1">
                <a:solidFill>
                  <a:srgbClr val="616161"/>
                </a:solidFill>
              </a:rPr>
              <a:t>volutpat</a:t>
            </a:r>
            <a:r>
              <a:rPr lang="en-US" sz="1800">
                <a:solidFill>
                  <a:srgbClr val="616161"/>
                </a:solidFill>
              </a:rPr>
              <a:t>. </a:t>
            </a:r>
            <a:r>
              <a:rPr lang="en-US" sz="1800" err="1">
                <a:solidFill>
                  <a:srgbClr val="616161"/>
                </a:solidFill>
              </a:rPr>
              <a:t>Ut</a:t>
            </a:r>
            <a:r>
              <a:rPr lang="en-US" sz="1800">
                <a:solidFill>
                  <a:srgbClr val="616161"/>
                </a:solidFill>
              </a:rPr>
              <a:t> </a:t>
            </a:r>
            <a:r>
              <a:rPr lang="en-US" sz="1800" err="1">
                <a:solidFill>
                  <a:srgbClr val="616161"/>
                </a:solidFill>
              </a:rPr>
              <a:t>wisi</a:t>
            </a:r>
            <a:r>
              <a:rPr lang="en-US" sz="1800">
                <a:solidFill>
                  <a:srgbClr val="616161"/>
                </a:solidFill>
              </a:rPr>
              <a:t> </a:t>
            </a:r>
            <a:r>
              <a:rPr lang="en-US" sz="1800" err="1">
                <a:solidFill>
                  <a:srgbClr val="616161"/>
                </a:solidFill>
              </a:rPr>
              <a:t>enim</a:t>
            </a:r>
            <a:r>
              <a:rPr lang="en-US" sz="1800">
                <a:solidFill>
                  <a:srgbClr val="616161"/>
                </a:solidFill>
              </a:rPr>
              <a:t> ad minim </a:t>
            </a:r>
            <a:r>
              <a:rPr lang="en-US" sz="1800" err="1">
                <a:solidFill>
                  <a:srgbClr val="616161"/>
                </a:solidFill>
              </a:rPr>
              <a:t>veniam</a:t>
            </a:r>
            <a:r>
              <a:rPr lang="en-US" sz="1800">
                <a:solidFill>
                  <a:srgbClr val="616161"/>
                </a:solidFill>
              </a:rPr>
              <a:t>, </a:t>
            </a:r>
            <a:r>
              <a:rPr lang="en-US" sz="1800" err="1">
                <a:solidFill>
                  <a:srgbClr val="616161"/>
                </a:solidFill>
              </a:rPr>
              <a:t>quis</a:t>
            </a:r>
            <a:r>
              <a:rPr lang="en-US" sz="1800">
                <a:solidFill>
                  <a:srgbClr val="616161"/>
                </a:solidFill>
              </a:rPr>
              <a:t> </a:t>
            </a:r>
            <a:r>
              <a:rPr lang="en-US" sz="1800" err="1">
                <a:solidFill>
                  <a:srgbClr val="616161"/>
                </a:solidFill>
              </a:rPr>
              <a:t>nostrud</a:t>
            </a:r>
            <a:r>
              <a:rPr lang="en-US" sz="1800">
                <a:solidFill>
                  <a:srgbClr val="616161"/>
                </a:solidFill>
              </a:rPr>
              <a:t> </a:t>
            </a:r>
            <a:r>
              <a:rPr lang="en-US" sz="1800" err="1">
                <a:solidFill>
                  <a:srgbClr val="616161"/>
                </a:solidFill>
              </a:rPr>
              <a:t>exerci</a:t>
            </a:r>
            <a:r>
              <a:rPr lang="en-US" sz="1800">
                <a:solidFill>
                  <a:srgbClr val="616161"/>
                </a:solidFill>
              </a:rPr>
              <a:t> </a:t>
            </a:r>
            <a:r>
              <a:rPr lang="en-US" sz="1800" err="1">
                <a:solidFill>
                  <a:srgbClr val="616161"/>
                </a:solidFill>
              </a:rPr>
              <a:t>tation</a:t>
            </a:r>
            <a:r>
              <a:rPr lang="en-US" sz="1800">
                <a:solidFill>
                  <a:srgbClr val="616161"/>
                </a:solidFill>
              </a:rPr>
              <a:t> </a:t>
            </a:r>
            <a:r>
              <a:rPr lang="en-US" sz="1800" err="1">
                <a:solidFill>
                  <a:srgbClr val="616161"/>
                </a:solidFill>
              </a:rPr>
              <a:t>ullamcorper</a:t>
            </a:r>
            <a:r>
              <a:rPr lang="en-US" sz="1800">
                <a:solidFill>
                  <a:srgbClr val="616161"/>
                </a:solidFill>
              </a:rPr>
              <a:t> </a:t>
            </a:r>
            <a:r>
              <a:rPr lang="en-US" sz="1800" err="1">
                <a:solidFill>
                  <a:srgbClr val="616161"/>
                </a:solidFill>
              </a:rPr>
              <a:t>suscipitut</a:t>
            </a:r>
            <a:r>
              <a:rPr lang="en-US" sz="1800">
                <a:solidFill>
                  <a:srgbClr val="616161"/>
                </a:solidFill>
              </a:rPr>
              <a:t> Lorem ipsum dolor sit </a:t>
            </a:r>
            <a:r>
              <a:rPr lang="en-US" sz="1800" err="1">
                <a:solidFill>
                  <a:srgbClr val="616161"/>
                </a:solidFill>
              </a:rPr>
              <a:t>amet</a:t>
            </a:r>
            <a:r>
              <a:rPr lang="en-US" sz="1800">
                <a:solidFill>
                  <a:srgbClr val="616161"/>
                </a:solidFill>
              </a:rPr>
              <a:t>, </a:t>
            </a:r>
            <a:r>
              <a:rPr lang="en-US" sz="1800" err="1">
                <a:solidFill>
                  <a:srgbClr val="616161"/>
                </a:solidFill>
              </a:rPr>
              <a:t>consectetuer</a:t>
            </a:r>
            <a:r>
              <a:rPr lang="en-US" sz="1800">
                <a:solidFill>
                  <a:srgbClr val="616161"/>
                </a:solidFill>
              </a:rPr>
              <a:t> </a:t>
            </a:r>
            <a:r>
              <a:rPr lang="en-US" sz="1800" err="1">
                <a:solidFill>
                  <a:srgbClr val="616161"/>
                </a:solidFill>
              </a:rPr>
              <a:t>adipiscing</a:t>
            </a:r>
            <a:r>
              <a:rPr lang="en-US" sz="1800">
                <a:solidFill>
                  <a:srgbClr val="616161"/>
                </a:solidFill>
              </a:rPr>
              <a:t> </a:t>
            </a:r>
            <a:r>
              <a:rPr lang="en-US" sz="1800" err="1">
                <a:solidFill>
                  <a:srgbClr val="616161"/>
                </a:solidFill>
              </a:rPr>
              <a:t>elit</a:t>
            </a:r>
            <a:r>
              <a:rPr lang="en-US" sz="1800">
                <a:solidFill>
                  <a:srgbClr val="616161"/>
                </a:solidFill>
              </a:rPr>
              <a:t>, </a:t>
            </a:r>
            <a:r>
              <a:rPr lang="en-US" sz="1800" err="1">
                <a:solidFill>
                  <a:srgbClr val="616161"/>
                </a:solidFill>
              </a:rPr>
              <a:t>sed</a:t>
            </a:r>
            <a:r>
              <a:rPr lang="en-US" sz="1800">
                <a:solidFill>
                  <a:srgbClr val="616161"/>
                </a:solidFill>
              </a:rPr>
              <a:t> </a:t>
            </a:r>
            <a:r>
              <a:rPr lang="en-US" sz="1800" err="1">
                <a:solidFill>
                  <a:srgbClr val="616161"/>
                </a:solidFill>
              </a:rPr>
              <a:t>diam</a:t>
            </a:r>
            <a:r>
              <a:rPr lang="en-US" sz="1800">
                <a:solidFill>
                  <a:srgbClr val="616161"/>
                </a:solidFill>
              </a:rPr>
              <a:t>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sz="1800" err="1">
                <a:solidFill>
                  <a:srgbClr val="616161"/>
                </a:solidFill>
              </a:rPr>
              <a:t>dolore</a:t>
            </a:r>
            <a:r>
              <a:rPr lang="en-US" sz="1800">
                <a:solidFill>
                  <a:srgbClr val="616161"/>
                </a:solidFill>
              </a:rPr>
              <a:t> magna </a:t>
            </a:r>
            <a:r>
              <a:rPr lang="en-US" sz="1800" err="1">
                <a:solidFill>
                  <a:srgbClr val="616161"/>
                </a:solidFill>
              </a:rPr>
              <a:t>aliquam</a:t>
            </a:r>
            <a:r>
              <a:rPr lang="en-US" sz="1800">
                <a:solidFill>
                  <a:srgbClr val="616161"/>
                </a:solidFill>
              </a:rPr>
              <a:t> </a:t>
            </a:r>
            <a:r>
              <a:rPr lang="en-US" sz="1800" err="1">
                <a:solidFill>
                  <a:srgbClr val="616161"/>
                </a:solidFill>
              </a:rPr>
              <a:t>erat</a:t>
            </a:r>
            <a:r>
              <a:rPr lang="en-US" sz="1800">
                <a:solidFill>
                  <a:srgbClr val="616161"/>
                </a:solidFill>
              </a:rPr>
              <a:t> </a:t>
            </a:r>
            <a:r>
              <a:rPr lang="en-US" sz="1800" err="1">
                <a:solidFill>
                  <a:srgbClr val="616161"/>
                </a:solidFill>
              </a:rPr>
              <a:t>volutpat</a:t>
            </a:r>
            <a:r>
              <a:rPr lang="en-US" sz="1800">
                <a:solidFill>
                  <a:srgbClr val="616161"/>
                </a:solidFill>
              </a:rPr>
              <a:t>. </a:t>
            </a:r>
            <a:r>
              <a:rPr lang="en-US" sz="1800" err="1">
                <a:solidFill>
                  <a:srgbClr val="616161"/>
                </a:solidFill>
              </a:rPr>
              <a:t>Ut</a:t>
            </a:r>
            <a:r>
              <a:rPr lang="en-US" sz="1800">
                <a:solidFill>
                  <a:srgbClr val="616161"/>
                </a:solidFill>
              </a:rPr>
              <a:t> </a:t>
            </a:r>
            <a:r>
              <a:rPr lang="en-US" sz="1800" err="1">
                <a:solidFill>
                  <a:srgbClr val="616161"/>
                </a:solidFill>
              </a:rPr>
              <a:t>wisi</a:t>
            </a:r>
            <a:r>
              <a:rPr lang="en-US" sz="1800">
                <a:solidFill>
                  <a:srgbClr val="616161"/>
                </a:solidFill>
              </a:rPr>
              <a:t> </a:t>
            </a:r>
            <a:r>
              <a:rPr lang="en-US" sz="1800" err="1">
                <a:solidFill>
                  <a:srgbClr val="616161"/>
                </a:solidFill>
              </a:rPr>
              <a:t>enim</a:t>
            </a:r>
            <a:r>
              <a:rPr lang="en-US" sz="1800">
                <a:solidFill>
                  <a:srgbClr val="616161"/>
                </a:solidFill>
              </a:rPr>
              <a:t> ad minim </a:t>
            </a:r>
            <a:r>
              <a:rPr lang="en-US" sz="1800" err="1">
                <a:solidFill>
                  <a:srgbClr val="616161"/>
                </a:solidFill>
              </a:rPr>
              <a:t>veniam</a:t>
            </a:r>
            <a:r>
              <a:rPr lang="en-US" sz="1800">
                <a:solidFill>
                  <a:srgbClr val="616161"/>
                </a:solidFill>
              </a:rPr>
              <a:t>, </a:t>
            </a:r>
            <a:r>
              <a:rPr lang="en-US" sz="1800" err="1">
                <a:solidFill>
                  <a:srgbClr val="616161"/>
                </a:solidFill>
              </a:rPr>
              <a:t>quis</a:t>
            </a:r>
            <a:r>
              <a:rPr lang="en-US" sz="1800">
                <a:solidFill>
                  <a:srgbClr val="616161"/>
                </a:solidFill>
              </a:rPr>
              <a:t> </a:t>
            </a:r>
            <a:r>
              <a:rPr lang="en-US" sz="1800" err="1">
                <a:solidFill>
                  <a:srgbClr val="616161"/>
                </a:solidFill>
              </a:rPr>
              <a:t>nostrud</a:t>
            </a:r>
            <a:r>
              <a:rPr lang="en-US" sz="1800">
                <a:solidFill>
                  <a:srgbClr val="616161"/>
                </a:solidFill>
              </a:rPr>
              <a:t> </a:t>
            </a:r>
            <a:r>
              <a:rPr lang="en-US" sz="1800" err="1">
                <a:solidFill>
                  <a:srgbClr val="616161"/>
                </a:solidFill>
              </a:rPr>
              <a:t>exerci</a:t>
            </a:r>
            <a:r>
              <a:rPr lang="en-US" sz="1800">
                <a:solidFill>
                  <a:srgbClr val="616161"/>
                </a:solidFill>
              </a:rPr>
              <a:t> </a:t>
            </a:r>
            <a:r>
              <a:rPr lang="en-US" sz="1800" err="1">
                <a:solidFill>
                  <a:srgbClr val="616161"/>
                </a:solidFill>
              </a:rPr>
              <a:t>tation</a:t>
            </a:r>
            <a:r>
              <a:rPr lang="en-US" sz="1800">
                <a:solidFill>
                  <a:srgbClr val="616161"/>
                </a:solidFill>
              </a:rPr>
              <a:t> </a:t>
            </a:r>
            <a:r>
              <a:rPr lang="en-US" sz="1800" err="1">
                <a:solidFill>
                  <a:srgbClr val="616161"/>
                </a:solidFill>
              </a:rPr>
              <a:t>ullamcorper</a:t>
            </a:r>
            <a:r>
              <a:rPr lang="en-US" sz="1800">
                <a:solidFill>
                  <a:srgbClr val="616161"/>
                </a:solidFill>
              </a:rPr>
              <a:t> </a:t>
            </a:r>
            <a:r>
              <a:rPr lang="en-US" sz="1800" err="1">
                <a:solidFill>
                  <a:srgbClr val="616161"/>
                </a:solidFill>
              </a:rPr>
              <a:t>suscipitut</a:t>
            </a:r>
            <a:r>
              <a:rPr lang="en-US" sz="1800">
                <a:solidFill>
                  <a:srgbClr val="616161"/>
                </a:solidFill>
              </a:rPr>
              <a:t> Lorem ipsum dolor sit </a:t>
            </a:r>
            <a:r>
              <a:rPr lang="en-US" sz="1800" err="1">
                <a:solidFill>
                  <a:srgbClr val="616161"/>
                </a:solidFill>
              </a:rPr>
              <a:t>amet</a:t>
            </a:r>
            <a:r>
              <a:rPr lang="en-US" sz="1800">
                <a:solidFill>
                  <a:srgbClr val="616161"/>
                </a:solidFill>
              </a:rPr>
              <a:t>, </a:t>
            </a:r>
            <a:r>
              <a:rPr lang="en-US" sz="1800" err="1">
                <a:solidFill>
                  <a:srgbClr val="616161"/>
                </a:solidFill>
              </a:rPr>
              <a:t>consectetuer</a:t>
            </a:r>
            <a:r>
              <a:rPr lang="en-US" sz="1800">
                <a:solidFill>
                  <a:srgbClr val="616161"/>
                </a:solidFill>
              </a:rPr>
              <a:t> </a:t>
            </a:r>
            <a:r>
              <a:rPr lang="en-US" sz="1800" err="1">
                <a:solidFill>
                  <a:srgbClr val="616161"/>
                </a:solidFill>
              </a:rPr>
              <a:t>adipiscing</a:t>
            </a:r>
            <a:r>
              <a:rPr lang="en-US" sz="1800">
                <a:solidFill>
                  <a:srgbClr val="616161"/>
                </a:solidFill>
              </a:rPr>
              <a:t> </a:t>
            </a:r>
            <a:r>
              <a:rPr lang="en-US" sz="1800" err="1">
                <a:solidFill>
                  <a:srgbClr val="616161"/>
                </a:solidFill>
              </a:rPr>
              <a:t>elit</a:t>
            </a:r>
            <a:r>
              <a:rPr lang="en-US" sz="1800">
                <a:solidFill>
                  <a:srgbClr val="616161"/>
                </a:solidFill>
              </a:rPr>
              <a:t>, </a:t>
            </a:r>
            <a:r>
              <a:rPr lang="en-US" sz="1800" err="1">
                <a:solidFill>
                  <a:srgbClr val="616161"/>
                </a:solidFill>
              </a:rPr>
              <a:t>sed</a:t>
            </a:r>
            <a:r>
              <a:rPr lang="en-US" sz="1800">
                <a:solidFill>
                  <a:srgbClr val="616161"/>
                </a:solidFill>
              </a:rPr>
              <a:t> </a:t>
            </a:r>
            <a:r>
              <a:rPr lang="en-US" sz="1800" err="1">
                <a:solidFill>
                  <a:srgbClr val="616161"/>
                </a:solidFill>
              </a:rPr>
              <a:t>diam</a:t>
            </a:r>
            <a:r>
              <a:rPr lang="en-US" sz="1800">
                <a:solidFill>
                  <a:srgbClr val="616161"/>
                </a:solidFill>
              </a:rPr>
              <a:t> </a:t>
            </a:r>
            <a:endParaRPr lang="en-GB" sz="1800">
              <a:solidFill>
                <a:srgbClr val="616161"/>
              </a:solidFill>
            </a:endParaRP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US" sz="1800" err="1">
                <a:solidFill>
                  <a:srgbClr val="616161"/>
                </a:solidFill>
              </a:rPr>
              <a:t>dolore</a:t>
            </a:r>
            <a:r>
              <a:rPr lang="en-US" sz="1800">
                <a:solidFill>
                  <a:srgbClr val="616161"/>
                </a:solidFill>
              </a:rPr>
              <a:t> magna </a:t>
            </a:r>
            <a:r>
              <a:rPr lang="en-US" sz="1800" err="1">
                <a:solidFill>
                  <a:srgbClr val="616161"/>
                </a:solidFill>
              </a:rPr>
              <a:t>aliquam</a:t>
            </a:r>
            <a:r>
              <a:rPr lang="en-US" sz="1800">
                <a:solidFill>
                  <a:srgbClr val="616161"/>
                </a:solidFill>
              </a:rPr>
              <a:t> </a:t>
            </a:r>
            <a:r>
              <a:rPr lang="en-US" sz="1800" err="1">
                <a:solidFill>
                  <a:srgbClr val="616161"/>
                </a:solidFill>
              </a:rPr>
              <a:t>erat</a:t>
            </a:r>
            <a:r>
              <a:rPr lang="en-US" sz="1800">
                <a:solidFill>
                  <a:srgbClr val="616161"/>
                </a:solidFill>
              </a:rPr>
              <a:t> </a:t>
            </a:r>
            <a:r>
              <a:rPr lang="en-US" sz="1800" err="1">
                <a:solidFill>
                  <a:srgbClr val="616161"/>
                </a:solidFill>
              </a:rPr>
              <a:t>volutpat</a:t>
            </a:r>
            <a:r>
              <a:rPr lang="en-US" sz="1800">
                <a:solidFill>
                  <a:srgbClr val="616161"/>
                </a:solidFill>
              </a:rPr>
              <a:t>. </a:t>
            </a:r>
            <a:r>
              <a:rPr lang="en-US" sz="1800" err="1">
                <a:solidFill>
                  <a:srgbClr val="616161"/>
                </a:solidFill>
              </a:rPr>
              <a:t>Ut</a:t>
            </a:r>
            <a:r>
              <a:rPr lang="en-US" sz="1800">
                <a:solidFill>
                  <a:srgbClr val="616161"/>
                </a:solidFill>
              </a:rPr>
              <a:t> </a:t>
            </a:r>
            <a:r>
              <a:rPr lang="en-US" sz="1800" err="1">
                <a:solidFill>
                  <a:srgbClr val="616161"/>
                </a:solidFill>
              </a:rPr>
              <a:t>wisi</a:t>
            </a:r>
            <a:r>
              <a:rPr lang="en-US" sz="1800">
                <a:solidFill>
                  <a:srgbClr val="616161"/>
                </a:solidFill>
              </a:rPr>
              <a:t> </a:t>
            </a:r>
            <a:r>
              <a:rPr lang="en-US" sz="1800" err="1">
                <a:solidFill>
                  <a:srgbClr val="616161"/>
                </a:solidFill>
              </a:rPr>
              <a:t>enim</a:t>
            </a:r>
            <a:r>
              <a:rPr lang="en-US" sz="1800">
                <a:solidFill>
                  <a:srgbClr val="616161"/>
                </a:solidFill>
              </a:rPr>
              <a:t> ad minim </a:t>
            </a:r>
            <a:r>
              <a:rPr lang="en-US" sz="1800" err="1">
                <a:solidFill>
                  <a:srgbClr val="616161"/>
                </a:solidFill>
              </a:rPr>
              <a:t>veniam</a:t>
            </a:r>
            <a:r>
              <a:rPr lang="en-US" sz="1800">
                <a:solidFill>
                  <a:srgbClr val="616161"/>
                </a:solidFill>
              </a:rPr>
              <a:t>, </a:t>
            </a:r>
            <a:r>
              <a:rPr lang="en-US" sz="1800" err="1">
                <a:solidFill>
                  <a:srgbClr val="616161"/>
                </a:solidFill>
              </a:rPr>
              <a:t>quis</a:t>
            </a:r>
            <a:r>
              <a:rPr lang="en-US" sz="1800">
                <a:solidFill>
                  <a:srgbClr val="616161"/>
                </a:solidFill>
              </a:rPr>
              <a:t> </a:t>
            </a:r>
            <a:r>
              <a:rPr lang="en-US" sz="1800" err="1">
                <a:solidFill>
                  <a:srgbClr val="616161"/>
                </a:solidFill>
              </a:rPr>
              <a:t>nostrud</a:t>
            </a:r>
            <a:r>
              <a:rPr lang="en-US" sz="1800">
                <a:solidFill>
                  <a:srgbClr val="616161"/>
                </a:solidFill>
              </a:rPr>
              <a:t> </a:t>
            </a:r>
            <a:r>
              <a:rPr lang="en-US" sz="1800" err="1">
                <a:solidFill>
                  <a:srgbClr val="616161"/>
                </a:solidFill>
              </a:rPr>
              <a:t>exerci</a:t>
            </a:r>
            <a:r>
              <a:rPr lang="en-US" sz="1800">
                <a:solidFill>
                  <a:srgbClr val="616161"/>
                </a:solidFill>
              </a:rPr>
              <a:t> </a:t>
            </a:r>
            <a:r>
              <a:rPr lang="en-US" sz="1800" err="1">
                <a:solidFill>
                  <a:srgbClr val="616161"/>
                </a:solidFill>
              </a:rPr>
              <a:t>tation</a:t>
            </a:r>
            <a:r>
              <a:rPr lang="en-US" sz="1800">
                <a:solidFill>
                  <a:srgbClr val="616161"/>
                </a:solidFill>
              </a:rPr>
              <a:t> </a:t>
            </a:r>
            <a:r>
              <a:rPr lang="en-US" sz="1800" err="1">
                <a:solidFill>
                  <a:srgbClr val="616161"/>
                </a:solidFill>
              </a:rPr>
              <a:t>ullamcorper</a:t>
            </a:r>
            <a:r>
              <a:rPr lang="en-US" sz="1800">
                <a:solidFill>
                  <a:srgbClr val="616161"/>
                </a:solidFill>
              </a:rPr>
              <a:t> </a:t>
            </a:r>
            <a:r>
              <a:rPr lang="en-US" sz="1800" err="1">
                <a:solidFill>
                  <a:srgbClr val="616161"/>
                </a:solidFill>
              </a:rPr>
              <a:t>suscipitut</a:t>
            </a:r>
            <a:r>
              <a:rPr lang="en-US" sz="1800">
                <a:solidFill>
                  <a:srgbClr val="616161"/>
                </a:solidFill>
              </a:rPr>
              <a:t> Lorem ipsum dolor sit </a:t>
            </a:r>
            <a:r>
              <a:rPr lang="en-US" sz="1800" err="1">
                <a:solidFill>
                  <a:srgbClr val="616161"/>
                </a:solidFill>
              </a:rPr>
              <a:t>amet</a:t>
            </a:r>
            <a:r>
              <a:rPr lang="en-US" sz="1800">
                <a:solidFill>
                  <a:srgbClr val="616161"/>
                </a:solidFill>
              </a:rPr>
              <a:t>, </a:t>
            </a:r>
            <a:r>
              <a:rPr lang="en-US" sz="1800" err="1">
                <a:solidFill>
                  <a:srgbClr val="616161"/>
                </a:solidFill>
              </a:rPr>
              <a:t>consectetuer</a:t>
            </a:r>
            <a:r>
              <a:rPr lang="en-US" sz="1800">
                <a:solidFill>
                  <a:srgbClr val="616161"/>
                </a:solidFill>
              </a:rPr>
              <a:t> </a:t>
            </a:r>
            <a:r>
              <a:rPr lang="en-US" sz="1800" err="1">
                <a:solidFill>
                  <a:srgbClr val="616161"/>
                </a:solidFill>
              </a:rPr>
              <a:t>adipiscing</a:t>
            </a:r>
            <a:r>
              <a:rPr lang="en-US" sz="1800">
                <a:solidFill>
                  <a:srgbClr val="616161"/>
                </a:solidFill>
              </a:rPr>
              <a:t> </a:t>
            </a:r>
            <a:r>
              <a:rPr lang="en-US" sz="1800" err="1">
                <a:solidFill>
                  <a:srgbClr val="616161"/>
                </a:solidFill>
              </a:rPr>
              <a:t>elit</a:t>
            </a:r>
            <a:r>
              <a:rPr lang="en-US" sz="1800">
                <a:solidFill>
                  <a:srgbClr val="616161"/>
                </a:solidFill>
              </a:rPr>
              <a:t>, </a:t>
            </a:r>
            <a:r>
              <a:rPr lang="en-US" sz="1800" err="1">
                <a:solidFill>
                  <a:srgbClr val="616161"/>
                </a:solidFill>
              </a:rPr>
              <a:t>sed</a:t>
            </a:r>
            <a:r>
              <a:rPr lang="en-US" sz="1800">
                <a:solidFill>
                  <a:srgbClr val="616161"/>
                </a:solidFill>
              </a:rPr>
              <a:t> </a:t>
            </a:r>
            <a:r>
              <a:rPr lang="en-US" sz="1800" err="1">
                <a:solidFill>
                  <a:srgbClr val="616161"/>
                </a:solidFill>
              </a:rPr>
              <a:t>diam</a:t>
            </a:r>
            <a:r>
              <a:rPr lang="en-US" sz="1800">
                <a:solidFill>
                  <a:srgbClr val="616161"/>
                </a:solidFill>
              </a:rPr>
              <a:t> </a:t>
            </a:r>
            <a:endParaRPr lang="en-GB" sz="1800">
              <a:solidFill>
                <a:srgbClr val="616161"/>
              </a:solidFill>
            </a:endParaRPr>
          </a:p>
        </p:txBody>
      </p:sp>
    </p:spTree>
    <p:extLst>
      <p:ext uri="{BB962C8B-B14F-4D97-AF65-F5344CB8AC3E}">
        <p14:creationId xmlns:p14="http://schemas.microsoft.com/office/powerpoint/2010/main" val="3663440089"/>
      </p:ext>
    </p:extLst>
  </p:cSld>
  <p:clrMapOvr>
    <a:masterClrMapping/>
  </p:clrMapOvr>
  <p:extLst>
    <p:ext uri="{DCECCB84-F9BA-43D5-87BE-67443E8EF086}">
      <p15:sldGuideLst xmlns:p15="http://schemas.microsoft.com/office/powerpoint/2012/main">
        <p15:guide id="1" pos="3840">
          <p15:clr>
            <a:srgbClr val="FBAE40"/>
          </p15:clr>
        </p15:guide>
        <p15:guide id="2" orient="horz" pos="2341">
          <p15:clr>
            <a:srgbClr val="FBAE40"/>
          </p15:clr>
        </p15:guide>
        <p15:guide id="3" orient="horz" pos="3702">
          <p15:clr>
            <a:srgbClr val="FBAE40"/>
          </p15:clr>
        </p15:guide>
        <p15:guide id="4" orient="horz" pos="981">
          <p15:clr>
            <a:srgbClr val="FBAE40"/>
          </p15:clr>
        </p15:guide>
        <p15:guide id="5" orient="horz" pos="527">
          <p15:clr>
            <a:srgbClr val="FBAE40"/>
          </p15:clr>
        </p15:guide>
        <p15:guide id="6" pos="2253">
          <p15:clr>
            <a:srgbClr val="FBAE40"/>
          </p15:clr>
        </p15:guide>
        <p15:guide id="7" pos="5427">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939800" y="927304"/>
            <a:ext cx="10318750"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609917" y="1577340"/>
            <a:ext cx="10978515"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7439" y="6377940"/>
            <a:ext cx="3903472"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917" y="6377940"/>
            <a:ext cx="28056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10/29/2021</a:t>
            </a:fld>
            <a:endParaRPr lang="en-US"/>
          </a:p>
        </p:txBody>
      </p:sp>
      <p:sp>
        <p:nvSpPr>
          <p:cNvPr id="6" name="Holder 6"/>
          <p:cNvSpPr>
            <a:spLocks noGrp="1"/>
          </p:cNvSpPr>
          <p:nvPr>
            <p:ph type="sldNum" sz="quarter" idx="7"/>
          </p:nvPr>
        </p:nvSpPr>
        <p:spPr>
          <a:xfrm>
            <a:off x="8782812" y="6377940"/>
            <a:ext cx="28056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2" r:id="rId1"/>
    <p:sldLayoutId id="2147483665" r:id="rId2"/>
    <p:sldLayoutId id="2147483669" r:id="rId3"/>
    <p:sldLayoutId id="2147483670" r:id="rId4"/>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4.sv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6.sv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8.sv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30.svg"/></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32.svg"/></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D60080A-A2DF-432C-8A89-3E3D23C2B498}"/>
              </a:ext>
            </a:extLst>
          </p:cNvPr>
          <p:cNvSpPr>
            <a:spLocks noGrp="1"/>
          </p:cNvSpPr>
          <p:nvPr>
            <p:ph type="body" sz="quarter" idx="12"/>
          </p:nvPr>
        </p:nvSpPr>
        <p:spPr>
          <a:xfrm>
            <a:off x="70338" y="1610266"/>
            <a:ext cx="4618892" cy="840038"/>
          </a:xfrm>
        </p:spPr>
        <p:txBody>
          <a:bodyPr/>
          <a:lstStyle/>
          <a:p>
            <a:pPr algn="l">
              <a:spcAft>
                <a:spcPts val="600"/>
              </a:spcAft>
            </a:pPr>
            <a:r>
              <a:rPr lang="en-US" sz="3600" b="1" kern="1200" dirty="0">
                <a:solidFill>
                  <a:schemeClr val="tx2">
                    <a:lumMod val="75000"/>
                  </a:schemeClr>
                </a:solidFill>
                <a:latin typeface="+mj-lt"/>
                <a:ea typeface="+mj-ea"/>
                <a:cs typeface="+mj-cs"/>
              </a:rPr>
              <a:t>Fundamentals of Change Management</a:t>
            </a:r>
          </a:p>
        </p:txBody>
      </p:sp>
      <p:sp>
        <p:nvSpPr>
          <p:cNvPr id="4" name="Text Placeholder 3">
            <a:extLst>
              <a:ext uri="{FF2B5EF4-FFF2-40B4-BE49-F238E27FC236}">
                <a16:creationId xmlns:a16="http://schemas.microsoft.com/office/drawing/2014/main" id="{4783B951-0481-4F29-9B71-A0B7B8C75AE3}"/>
              </a:ext>
            </a:extLst>
          </p:cNvPr>
          <p:cNvSpPr>
            <a:spLocks noGrp="1"/>
          </p:cNvSpPr>
          <p:nvPr>
            <p:ph type="body" sz="quarter" idx="13"/>
          </p:nvPr>
        </p:nvSpPr>
        <p:spPr>
          <a:xfrm>
            <a:off x="659396" y="4954905"/>
            <a:ext cx="3168352" cy="284950"/>
          </a:xfrm>
        </p:spPr>
        <p:txBody>
          <a:bodyPr/>
          <a:lstStyle/>
          <a:p>
            <a:r>
              <a:rPr lang="en-GB" sz="1600" dirty="0"/>
              <a:t>Professor Wendy Dearing </a:t>
            </a:r>
          </a:p>
        </p:txBody>
      </p:sp>
    </p:spTree>
    <p:extLst>
      <p:ext uri="{BB962C8B-B14F-4D97-AF65-F5344CB8AC3E}">
        <p14:creationId xmlns:p14="http://schemas.microsoft.com/office/powerpoint/2010/main" val="2206955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946F5E7F-3E31-4F2C-BB1F-9DE120E7A6B0}"/>
              </a:ext>
            </a:extLst>
          </p:cNvPr>
          <p:cNvSpPr/>
          <p:nvPr/>
        </p:nvSpPr>
        <p:spPr>
          <a:xfrm>
            <a:off x="700" y="825500"/>
            <a:ext cx="633600" cy="633600"/>
          </a:xfrm>
          <a:prstGeom prst="rect">
            <a:avLst/>
          </a:prstGeom>
          <a:solidFill>
            <a:srgbClr val="292E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object 2"/>
          <p:cNvSpPr txBox="1">
            <a:spLocks noGrp="1"/>
          </p:cNvSpPr>
          <p:nvPr>
            <p:ph type="title"/>
          </p:nvPr>
        </p:nvSpPr>
        <p:spPr>
          <a:xfrm>
            <a:off x="939799" y="947420"/>
            <a:ext cx="5953389" cy="382156"/>
          </a:xfrm>
          <a:prstGeom prst="rect">
            <a:avLst/>
          </a:prstGeom>
        </p:spPr>
        <p:txBody>
          <a:bodyPr vert="horz" wrap="square" lIns="0" tIns="12700" rIns="0" bIns="0" rtlCol="0">
            <a:spAutoFit/>
          </a:bodyPr>
          <a:lstStyle/>
          <a:p>
            <a:pPr marL="12700">
              <a:lnSpc>
                <a:spcPct val="100000"/>
              </a:lnSpc>
              <a:spcBef>
                <a:spcPts val="100"/>
              </a:spcBef>
            </a:pPr>
            <a:r>
              <a:rPr lang="en-GB" dirty="0"/>
              <a:t>The Evolution of the Health and Care System </a:t>
            </a:r>
            <a:endParaRPr spc="-110" dirty="0"/>
          </a:p>
        </p:txBody>
      </p:sp>
      <p:sp>
        <p:nvSpPr>
          <p:cNvPr id="16" name="object 16"/>
          <p:cNvSpPr txBox="1"/>
          <p:nvPr/>
        </p:nvSpPr>
        <p:spPr>
          <a:xfrm>
            <a:off x="0" y="825500"/>
            <a:ext cx="635000" cy="406522"/>
          </a:xfrm>
          <a:prstGeom prst="rect">
            <a:avLst/>
          </a:prstGeom>
          <a:noFill/>
        </p:spPr>
        <p:txBody>
          <a:bodyPr vert="horz" wrap="square" lIns="0" tIns="6350" rIns="0" bIns="0" rtlCol="0">
            <a:spAutoFit/>
          </a:bodyPr>
          <a:lstStyle/>
          <a:p>
            <a:pPr>
              <a:lnSpc>
                <a:spcPct val="100000"/>
              </a:lnSpc>
              <a:spcBef>
                <a:spcPts val="50"/>
              </a:spcBef>
            </a:pPr>
            <a:endParaRPr sz="1400" dirty="0">
              <a:latin typeface="Times New Roman"/>
              <a:cs typeface="Times New Roman"/>
            </a:endParaRPr>
          </a:p>
          <a:p>
            <a:pPr algn="ctr">
              <a:lnSpc>
                <a:spcPct val="100000"/>
              </a:lnSpc>
            </a:pPr>
            <a:r>
              <a:rPr lang="en-GB" sz="1200" b="1" dirty="0">
                <a:solidFill>
                  <a:srgbClr val="FFFFFF"/>
                </a:solidFill>
                <a:latin typeface="Calibri"/>
                <a:cs typeface="Calibri"/>
              </a:rPr>
              <a:t>08</a:t>
            </a:r>
            <a:endParaRPr sz="1200" dirty="0">
              <a:latin typeface="Calibri"/>
              <a:cs typeface="Calibri"/>
            </a:endParaRPr>
          </a:p>
        </p:txBody>
      </p:sp>
      <p:sp>
        <p:nvSpPr>
          <p:cNvPr id="17" name="object 17"/>
          <p:cNvSpPr/>
          <p:nvPr/>
        </p:nvSpPr>
        <p:spPr>
          <a:xfrm>
            <a:off x="120296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dirty="0"/>
          </a:p>
        </p:txBody>
      </p:sp>
      <p:sp>
        <p:nvSpPr>
          <p:cNvPr id="18" name="object 18"/>
          <p:cNvSpPr/>
          <p:nvPr/>
        </p:nvSpPr>
        <p:spPr>
          <a:xfrm>
            <a:off x="120296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dirty="0"/>
          </a:p>
        </p:txBody>
      </p:sp>
      <p:sp>
        <p:nvSpPr>
          <p:cNvPr id="19" name="object 19"/>
          <p:cNvSpPr/>
          <p:nvPr/>
        </p:nvSpPr>
        <p:spPr>
          <a:xfrm>
            <a:off x="120296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dirty="0"/>
          </a:p>
        </p:txBody>
      </p:sp>
      <p:sp>
        <p:nvSpPr>
          <p:cNvPr id="20" name="object 20"/>
          <p:cNvSpPr/>
          <p:nvPr/>
        </p:nvSpPr>
        <p:spPr>
          <a:xfrm>
            <a:off x="120296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dirty="0"/>
          </a:p>
        </p:txBody>
      </p:sp>
      <p:sp>
        <p:nvSpPr>
          <p:cNvPr id="21" name="object 21"/>
          <p:cNvSpPr/>
          <p:nvPr/>
        </p:nvSpPr>
        <p:spPr>
          <a:xfrm>
            <a:off x="118137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2" name="object 22"/>
          <p:cNvSpPr/>
          <p:nvPr/>
        </p:nvSpPr>
        <p:spPr>
          <a:xfrm>
            <a:off x="118137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6BFDA"/>
          </a:solidFill>
        </p:spPr>
        <p:txBody>
          <a:bodyPr wrap="square" lIns="0" tIns="0" rIns="0" bIns="0" rtlCol="0"/>
          <a:lstStyle/>
          <a:p>
            <a:endParaRPr dirty="0"/>
          </a:p>
        </p:txBody>
      </p:sp>
      <p:sp>
        <p:nvSpPr>
          <p:cNvPr id="23" name="object 23"/>
          <p:cNvSpPr/>
          <p:nvPr/>
        </p:nvSpPr>
        <p:spPr>
          <a:xfrm>
            <a:off x="118137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4" name="object 24"/>
          <p:cNvSpPr/>
          <p:nvPr/>
        </p:nvSpPr>
        <p:spPr>
          <a:xfrm>
            <a:off x="118137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5" name="object 25"/>
          <p:cNvSpPr/>
          <p:nvPr/>
        </p:nvSpPr>
        <p:spPr>
          <a:xfrm>
            <a:off x="115978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F5897D"/>
          </a:solidFill>
        </p:spPr>
        <p:txBody>
          <a:bodyPr wrap="square" lIns="0" tIns="0" rIns="0" bIns="0" rtlCol="0"/>
          <a:lstStyle/>
          <a:p>
            <a:endParaRPr dirty="0"/>
          </a:p>
        </p:txBody>
      </p:sp>
      <p:sp>
        <p:nvSpPr>
          <p:cNvPr id="26" name="object 26"/>
          <p:cNvSpPr/>
          <p:nvPr/>
        </p:nvSpPr>
        <p:spPr>
          <a:xfrm>
            <a:off x="115978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7" name="object 27"/>
          <p:cNvSpPr/>
          <p:nvPr/>
        </p:nvSpPr>
        <p:spPr>
          <a:xfrm>
            <a:off x="115978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14B4D6"/>
          </a:solidFill>
        </p:spPr>
        <p:txBody>
          <a:bodyPr wrap="square" lIns="0" tIns="0" rIns="0" bIns="0" rtlCol="0"/>
          <a:lstStyle/>
          <a:p>
            <a:endParaRPr dirty="0"/>
          </a:p>
        </p:txBody>
      </p:sp>
      <p:sp>
        <p:nvSpPr>
          <p:cNvPr id="28" name="object 28"/>
          <p:cNvSpPr/>
          <p:nvPr/>
        </p:nvSpPr>
        <p:spPr>
          <a:xfrm>
            <a:off x="115978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9" name="object 29"/>
          <p:cNvSpPr/>
          <p:nvPr/>
        </p:nvSpPr>
        <p:spPr>
          <a:xfrm>
            <a:off x="113819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0" name="object 30"/>
          <p:cNvSpPr/>
          <p:nvPr/>
        </p:nvSpPr>
        <p:spPr>
          <a:xfrm>
            <a:off x="113819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1" name="object 31"/>
          <p:cNvSpPr/>
          <p:nvPr/>
        </p:nvSpPr>
        <p:spPr>
          <a:xfrm>
            <a:off x="113819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2" name="object 32"/>
          <p:cNvSpPr/>
          <p:nvPr/>
        </p:nvSpPr>
        <p:spPr>
          <a:xfrm>
            <a:off x="113819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3" name="object 33"/>
          <p:cNvSpPr/>
          <p:nvPr/>
        </p:nvSpPr>
        <p:spPr>
          <a:xfrm>
            <a:off x="111660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4" name="object 34"/>
          <p:cNvSpPr/>
          <p:nvPr/>
        </p:nvSpPr>
        <p:spPr>
          <a:xfrm>
            <a:off x="111660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5" name="object 35"/>
          <p:cNvSpPr/>
          <p:nvPr/>
        </p:nvSpPr>
        <p:spPr>
          <a:xfrm>
            <a:off x="111660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6" name="object 36"/>
          <p:cNvSpPr/>
          <p:nvPr/>
        </p:nvSpPr>
        <p:spPr>
          <a:xfrm>
            <a:off x="111660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dirty="0"/>
          </a:p>
        </p:txBody>
      </p:sp>
      <p:cxnSp>
        <p:nvCxnSpPr>
          <p:cNvPr id="39" name="Straight Connector 38">
            <a:extLst>
              <a:ext uri="{FF2B5EF4-FFF2-40B4-BE49-F238E27FC236}">
                <a16:creationId xmlns:a16="http://schemas.microsoft.com/office/drawing/2014/main" id="{64A8300D-15FB-451C-9290-A9D935756DB2}"/>
              </a:ext>
            </a:extLst>
          </p:cNvPr>
          <p:cNvCxnSpPr>
            <a:cxnSpLocks/>
          </p:cNvCxnSpPr>
          <p:nvPr/>
        </p:nvCxnSpPr>
        <p:spPr>
          <a:xfrm flipV="1">
            <a:off x="6599043" y="4388070"/>
            <a:ext cx="73285" cy="17145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F207410-B633-4549-AEB4-1E12F35E2087}"/>
              </a:ext>
            </a:extLst>
          </p:cNvPr>
          <p:cNvCxnSpPr>
            <a:cxnSpLocks/>
          </p:cNvCxnSpPr>
          <p:nvPr/>
        </p:nvCxnSpPr>
        <p:spPr>
          <a:xfrm>
            <a:off x="6733581" y="3343565"/>
            <a:ext cx="0" cy="434483"/>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62" name="Text Placeholder 44">
            <a:extLst>
              <a:ext uri="{FF2B5EF4-FFF2-40B4-BE49-F238E27FC236}">
                <a16:creationId xmlns:a16="http://schemas.microsoft.com/office/drawing/2014/main" id="{A0944CB2-441A-4A03-A516-038E4B2C1354}"/>
              </a:ext>
            </a:extLst>
          </p:cNvPr>
          <p:cNvSpPr txBox="1">
            <a:spLocks/>
          </p:cNvSpPr>
          <p:nvPr/>
        </p:nvSpPr>
        <p:spPr>
          <a:xfrm>
            <a:off x="1385858" y="1634324"/>
            <a:ext cx="4729751" cy="2753746"/>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a:lnSpc>
                <a:spcPct val="125000"/>
              </a:lnSpc>
            </a:pPr>
            <a:r>
              <a:rPr lang="en-GB" b="1" spc="-10" dirty="0">
                <a:solidFill>
                  <a:schemeClr val="tx1">
                    <a:lumMod val="75000"/>
                    <a:lumOff val="25000"/>
                  </a:schemeClr>
                </a:solidFill>
                <a:latin typeface="Calibri Light"/>
                <a:cs typeface="Calibri Light"/>
              </a:rPr>
              <a:t>The expectations of patients and service users are shifting, with a greater desire for co-production of their health and care systems. </a:t>
            </a:r>
          </a:p>
          <a:p>
            <a:pPr>
              <a:lnSpc>
                <a:spcPct val="125000"/>
              </a:lnSpc>
              <a:spcBef>
                <a:spcPts val="1200"/>
              </a:spcBef>
            </a:pPr>
            <a:r>
              <a:rPr lang="en-GB" b="1" spc="-10" dirty="0">
                <a:solidFill>
                  <a:schemeClr val="tx1">
                    <a:lumMod val="75000"/>
                    <a:lumOff val="25000"/>
                  </a:schemeClr>
                </a:solidFill>
                <a:latin typeface="Calibri Light"/>
                <a:cs typeface="Calibri Light"/>
              </a:rPr>
              <a:t>The current rate of technology investment has not kept pace with advances in digital services, which means currently, we are not set up for future success.</a:t>
            </a:r>
          </a:p>
          <a:p>
            <a:pPr>
              <a:lnSpc>
                <a:spcPct val="125000"/>
              </a:lnSpc>
              <a:spcBef>
                <a:spcPts val="1200"/>
              </a:spcBef>
            </a:pPr>
            <a:endParaRPr lang="en-GB" b="1" spc="-10" dirty="0">
              <a:solidFill>
                <a:srgbClr val="292E6C"/>
              </a:solidFill>
              <a:cs typeface="Calibri Light"/>
            </a:endParaRPr>
          </a:p>
          <a:p>
            <a:pPr>
              <a:lnSpc>
                <a:spcPct val="125000"/>
              </a:lnSpc>
              <a:spcBef>
                <a:spcPts val="1200"/>
              </a:spcBef>
            </a:pPr>
            <a:r>
              <a:rPr lang="en-GB" b="1" spc="-10" dirty="0">
                <a:solidFill>
                  <a:srgbClr val="292E6C"/>
                </a:solidFill>
                <a:cs typeface="Calibri Light"/>
              </a:rPr>
              <a:t>We need to act now and grasp the opportunities to generate greater social and economic value.</a:t>
            </a:r>
          </a:p>
        </p:txBody>
      </p:sp>
      <p:grpSp>
        <p:nvGrpSpPr>
          <p:cNvPr id="3" name="Group 2">
            <a:extLst>
              <a:ext uri="{FF2B5EF4-FFF2-40B4-BE49-F238E27FC236}">
                <a16:creationId xmlns:a16="http://schemas.microsoft.com/office/drawing/2014/main" id="{4638D5FE-3EF1-49BC-A32F-F3B204455341}"/>
              </a:ext>
            </a:extLst>
          </p:cNvPr>
          <p:cNvGrpSpPr/>
          <p:nvPr/>
        </p:nvGrpSpPr>
        <p:grpSpPr>
          <a:xfrm>
            <a:off x="6904587" y="1574817"/>
            <a:ext cx="4934546" cy="1099934"/>
            <a:chOff x="9284747" y="5544740"/>
            <a:chExt cx="4934546" cy="1099934"/>
          </a:xfrm>
        </p:grpSpPr>
        <p:sp>
          <p:nvSpPr>
            <p:cNvPr id="49" name="object 10">
              <a:extLst>
                <a:ext uri="{FF2B5EF4-FFF2-40B4-BE49-F238E27FC236}">
                  <a16:creationId xmlns:a16="http://schemas.microsoft.com/office/drawing/2014/main" id="{CD4B0AD2-4A41-4322-A84F-BDDD098BD41A}"/>
                </a:ext>
              </a:extLst>
            </p:cNvPr>
            <p:cNvSpPr txBox="1"/>
            <p:nvPr/>
          </p:nvSpPr>
          <p:spPr>
            <a:xfrm>
              <a:off x="10424456" y="6078674"/>
              <a:ext cx="3794837" cy="527709"/>
            </a:xfrm>
            <a:prstGeom prst="rect">
              <a:avLst/>
            </a:prstGeom>
          </p:spPr>
          <p:txBody>
            <a:bodyPr vert="horz" wrap="square" lIns="0" tIns="12700" rIns="0" bIns="0" rtlCol="0">
              <a:spAutoFit/>
            </a:bodyPr>
            <a:lstStyle/>
            <a:p>
              <a:pPr marR="5080">
                <a:lnSpc>
                  <a:spcPct val="130200"/>
                </a:lnSpc>
              </a:pPr>
              <a:r>
                <a:rPr lang="en-GB" sz="2800" b="1" dirty="0">
                  <a:solidFill>
                    <a:srgbClr val="292E6C"/>
                  </a:solidFill>
                  <a:cs typeface="Agenda SemiboldItalic"/>
                </a:rPr>
                <a:t>The Future</a:t>
              </a:r>
            </a:p>
          </p:txBody>
        </p:sp>
        <p:pic>
          <p:nvPicPr>
            <p:cNvPr id="6" name="Graphic 5">
              <a:extLst>
                <a:ext uri="{FF2B5EF4-FFF2-40B4-BE49-F238E27FC236}">
                  <a16:creationId xmlns:a16="http://schemas.microsoft.com/office/drawing/2014/main" id="{CFBFD983-4D03-4AEF-AEA5-87B5DF150EF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84747" y="5544740"/>
              <a:ext cx="1021366" cy="1099934"/>
            </a:xfrm>
            <a:prstGeom prst="rect">
              <a:avLst/>
            </a:prstGeom>
          </p:spPr>
        </p:pic>
      </p:grpSp>
      <p:cxnSp>
        <p:nvCxnSpPr>
          <p:cNvPr id="53" name="Straight Connector 52">
            <a:extLst>
              <a:ext uri="{FF2B5EF4-FFF2-40B4-BE49-F238E27FC236}">
                <a16:creationId xmlns:a16="http://schemas.microsoft.com/office/drawing/2014/main" id="{EB30C15F-62FC-4CD0-83B8-E473AE2B1C61}"/>
              </a:ext>
            </a:extLst>
          </p:cNvPr>
          <p:cNvCxnSpPr>
            <a:cxnSpLocks/>
          </p:cNvCxnSpPr>
          <p:nvPr/>
        </p:nvCxnSpPr>
        <p:spPr>
          <a:xfrm>
            <a:off x="6733581" y="4910907"/>
            <a:ext cx="0" cy="231643"/>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F752672C-E3AF-4766-8D34-7F34282B5D0E}"/>
              </a:ext>
            </a:extLst>
          </p:cNvPr>
          <p:cNvSpPr txBox="1"/>
          <p:nvPr/>
        </p:nvSpPr>
        <p:spPr>
          <a:xfrm rot="16200000">
            <a:off x="-932749" y="5127265"/>
            <a:ext cx="2500497" cy="276999"/>
          </a:xfrm>
          <a:prstGeom prst="rect">
            <a:avLst/>
          </a:prstGeom>
          <a:noFill/>
        </p:spPr>
        <p:txBody>
          <a:bodyPr wrap="square" rtlCol="0">
            <a:spAutoFit/>
          </a:bodyPr>
          <a:lstStyle/>
          <a:p>
            <a:r>
              <a:rPr lang="en-GB" sz="1200" dirty="0">
                <a:solidFill>
                  <a:srgbClr val="756F9D"/>
                </a:solidFill>
                <a:cs typeface="Calibri Light" panose="020F0302020204030204" pitchFamily="34" charset="0"/>
              </a:rPr>
              <a:t>NHS Digital Health Care Wales</a:t>
            </a:r>
          </a:p>
        </p:txBody>
      </p:sp>
      <p:sp>
        <p:nvSpPr>
          <p:cNvPr id="58" name="Text Placeholder 44">
            <a:extLst>
              <a:ext uri="{FF2B5EF4-FFF2-40B4-BE49-F238E27FC236}">
                <a16:creationId xmlns:a16="http://schemas.microsoft.com/office/drawing/2014/main" id="{8195B539-B233-4D2C-AFFB-C767398A5EB3}"/>
              </a:ext>
            </a:extLst>
          </p:cNvPr>
          <p:cNvSpPr txBox="1">
            <a:spLocks/>
          </p:cNvSpPr>
          <p:nvPr/>
        </p:nvSpPr>
        <p:spPr>
          <a:xfrm>
            <a:off x="6682354" y="3291173"/>
            <a:ext cx="4942712" cy="1208129"/>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a:lnSpc>
                <a:spcPct val="125000"/>
              </a:lnSpc>
            </a:pPr>
            <a:r>
              <a:rPr lang="en-GB" sz="1400" b="1" spc="-10" dirty="0">
                <a:solidFill>
                  <a:schemeClr val="tx2">
                    <a:lumMod val="75000"/>
                  </a:schemeClr>
                </a:solidFill>
                <a:latin typeface="Calibri Light"/>
                <a:cs typeface="Calibri Light"/>
              </a:rPr>
              <a:t>Moving ahead we will need to build on our existing technical platform to enhance existing digital-first capabilities:</a:t>
            </a:r>
          </a:p>
          <a:p>
            <a:pPr>
              <a:lnSpc>
                <a:spcPct val="125000"/>
              </a:lnSpc>
            </a:pPr>
            <a:endParaRPr lang="en-GB" sz="1400" b="1" spc="-10" dirty="0">
              <a:solidFill>
                <a:schemeClr val="tx1">
                  <a:lumMod val="50000"/>
                  <a:lumOff val="50000"/>
                </a:schemeClr>
              </a:solidFill>
              <a:latin typeface="Calibri Light"/>
              <a:cs typeface="Calibri Light"/>
            </a:endParaRPr>
          </a:p>
          <a:p>
            <a:pPr>
              <a:lnSpc>
                <a:spcPct val="125000"/>
              </a:lnSpc>
            </a:pPr>
            <a:r>
              <a:rPr lang="en-GB" sz="1400" b="1" spc="-10" dirty="0">
                <a:solidFill>
                  <a:schemeClr val="tx1">
                    <a:lumMod val="50000"/>
                    <a:lumOff val="50000"/>
                  </a:schemeClr>
                </a:solidFill>
                <a:latin typeface="Calibri Light"/>
                <a:cs typeface="Calibri Light"/>
              </a:rPr>
              <a:t> </a:t>
            </a:r>
            <a:r>
              <a:rPr lang="en-GB" sz="1400" b="1" spc="-10" dirty="0">
                <a:solidFill>
                  <a:srgbClr val="292E6C"/>
                </a:solidFill>
                <a:cs typeface="Calibri Light"/>
              </a:rPr>
              <a:t>Digital services introduced during the pandemic are here to stay.</a:t>
            </a:r>
          </a:p>
        </p:txBody>
      </p:sp>
    </p:spTree>
    <p:extLst>
      <p:ext uri="{BB962C8B-B14F-4D97-AF65-F5344CB8AC3E}">
        <p14:creationId xmlns:p14="http://schemas.microsoft.com/office/powerpoint/2010/main" val="309845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2460"/>
                            </p:stCondLst>
                            <p:childTnLst>
                              <p:par>
                                <p:cTn id="8" presetID="10" presetClass="entr" presetSubtype="0" fill="hold" grpId="0" nodeType="afterEffect">
                                  <p:stCondLst>
                                    <p:cond delay="0"/>
                                  </p:stCondLst>
                                  <p:childTnLst>
                                    <p:set>
                                      <p:cBhvr>
                                        <p:cTn id="9" dur="1" fill="hold">
                                          <p:stCondLst>
                                            <p:cond delay="0"/>
                                          </p:stCondLst>
                                        </p:cTn>
                                        <p:tgtEl>
                                          <p:spTgt spid="62"/>
                                        </p:tgtEl>
                                        <p:attrNameLst>
                                          <p:attrName>style.visibility</p:attrName>
                                        </p:attrNameLst>
                                      </p:cBhvr>
                                      <p:to>
                                        <p:strVal val="visible"/>
                                      </p:to>
                                    </p:set>
                                    <p:animEffect transition="in" filter="fade">
                                      <p:cBhvr>
                                        <p:cTn id="10" dur="500"/>
                                        <p:tgtEl>
                                          <p:spTgt spid="62"/>
                                        </p:tgtEl>
                                      </p:cBhvr>
                                    </p:animEffect>
                                  </p:childTnLst>
                                </p:cTn>
                              </p:par>
                            </p:childTnLst>
                          </p:cTn>
                        </p:par>
                        <p:par>
                          <p:cTn id="11" fill="hold">
                            <p:stCondLst>
                              <p:cond delay="2960"/>
                            </p:stCondLst>
                            <p:childTnLst>
                              <p:par>
                                <p:cTn id="12" presetID="22" presetClass="entr" presetSubtype="1" fill="hold" nodeType="afterEffect">
                                  <p:stCondLst>
                                    <p:cond delay="0"/>
                                  </p:stCondLst>
                                  <p:childTnLst>
                                    <p:set>
                                      <p:cBhvr>
                                        <p:cTn id="13" dur="1" fill="hold">
                                          <p:stCondLst>
                                            <p:cond delay="0"/>
                                          </p:stCondLst>
                                        </p:cTn>
                                        <p:tgtEl>
                                          <p:spTgt spid="39"/>
                                        </p:tgtEl>
                                        <p:attrNameLst>
                                          <p:attrName>style.visibility</p:attrName>
                                        </p:attrNameLst>
                                      </p:cBhvr>
                                      <p:to>
                                        <p:strVal val="visible"/>
                                      </p:to>
                                    </p:set>
                                    <p:animEffect transition="in" filter="wipe(up)">
                                      <p:cBhvr>
                                        <p:cTn id="14" dur="500"/>
                                        <p:tgtEl>
                                          <p:spTgt spid="39"/>
                                        </p:tgtEl>
                                      </p:cBhvr>
                                    </p:animEffect>
                                  </p:childTnLst>
                                </p:cTn>
                              </p:par>
                            </p:childTnLst>
                          </p:cTn>
                        </p:par>
                        <p:par>
                          <p:cTn id="15" fill="hold">
                            <p:stCondLst>
                              <p:cond delay="3460"/>
                            </p:stCondLst>
                            <p:childTnLst>
                              <p:par>
                                <p:cTn id="16" presetID="22" presetClass="entr" presetSubtype="1" fill="hold" nodeType="afterEffect">
                                  <p:stCondLst>
                                    <p:cond delay="0"/>
                                  </p:stCondLst>
                                  <p:childTnLst>
                                    <p:set>
                                      <p:cBhvr>
                                        <p:cTn id="17" dur="1" fill="hold">
                                          <p:stCondLst>
                                            <p:cond delay="0"/>
                                          </p:stCondLst>
                                        </p:cTn>
                                        <p:tgtEl>
                                          <p:spTgt spid="46"/>
                                        </p:tgtEl>
                                        <p:attrNameLst>
                                          <p:attrName>style.visibility</p:attrName>
                                        </p:attrNameLst>
                                      </p:cBhvr>
                                      <p:to>
                                        <p:strVal val="visible"/>
                                      </p:to>
                                    </p:set>
                                    <p:animEffect transition="in" filter="wipe(up)">
                                      <p:cBhvr>
                                        <p:cTn id="18" dur="500"/>
                                        <p:tgtEl>
                                          <p:spTgt spid="46"/>
                                        </p:tgtEl>
                                      </p:cBhvr>
                                    </p:animEffect>
                                  </p:childTnLst>
                                </p:cTn>
                              </p:par>
                            </p:childTnLst>
                          </p:cTn>
                        </p:par>
                        <p:par>
                          <p:cTn id="19" fill="hold">
                            <p:stCondLst>
                              <p:cond delay="3960"/>
                            </p:stCondLst>
                            <p:childTnLst>
                              <p:par>
                                <p:cTn id="20" presetID="22" presetClass="entr" presetSubtype="1" fill="hold" nodeType="afterEffect">
                                  <p:stCondLst>
                                    <p:cond delay="0"/>
                                  </p:stCondLst>
                                  <p:childTnLst>
                                    <p:set>
                                      <p:cBhvr>
                                        <p:cTn id="21" dur="1" fill="hold">
                                          <p:stCondLst>
                                            <p:cond delay="0"/>
                                          </p:stCondLst>
                                        </p:cTn>
                                        <p:tgtEl>
                                          <p:spTgt spid="53"/>
                                        </p:tgtEl>
                                        <p:attrNameLst>
                                          <p:attrName>style.visibility</p:attrName>
                                        </p:attrNameLst>
                                      </p:cBhvr>
                                      <p:to>
                                        <p:strVal val="visible"/>
                                      </p:to>
                                    </p:set>
                                    <p:animEffect transition="in" filter="wipe(up)">
                                      <p:cBhvr>
                                        <p:cTn id="22" dur="500"/>
                                        <p:tgtEl>
                                          <p:spTgt spid="53"/>
                                        </p:tgtEl>
                                      </p:cBhvr>
                                    </p:animEffect>
                                  </p:childTnLst>
                                </p:cTn>
                              </p:par>
                            </p:childTnLst>
                          </p:cTn>
                        </p:par>
                        <p:par>
                          <p:cTn id="23" fill="hold">
                            <p:stCondLst>
                              <p:cond delay="4460"/>
                            </p:stCondLst>
                            <p:childTnLst>
                              <p:par>
                                <p:cTn id="24" presetID="10" presetClass="entr" presetSubtype="0" fill="hold" grpId="0" nodeType="afterEffect">
                                  <p:stCondLst>
                                    <p:cond delay="0"/>
                                  </p:stCondLst>
                                  <p:childTnLst>
                                    <p:set>
                                      <p:cBhvr>
                                        <p:cTn id="25" dur="1" fill="hold">
                                          <p:stCondLst>
                                            <p:cond delay="0"/>
                                          </p:stCondLst>
                                        </p:cTn>
                                        <p:tgtEl>
                                          <p:spTgt spid="58"/>
                                        </p:tgtEl>
                                        <p:attrNameLst>
                                          <p:attrName>style.visibility</p:attrName>
                                        </p:attrNameLst>
                                      </p:cBhvr>
                                      <p:to>
                                        <p:strVal val="visible"/>
                                      </p:to>
                                    </p:set>
                                    <p:animEffect transition="in" filter="fade">
                                      <p:cBhvr>
                                        <p:cTn id="26"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2" grpId="0"/>
      <p:bldP spid="5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AE2CB45-C2DB-4981-97A9-EBC05A6C8DB4}"/>
              </a:ext>
            </a:extLst>
          </p:cNvPr>
          <p:cNvSpPr/>
          <p:nvPr/>
        </p:nvSpPr>
        <p:spPr>
          <a:xfrm>
            <a:off x="6411002" y="0"/>
            <a:ext cx="5780998" cy="6858000"/>
          </a:xfrm>
          <a:prstGeom prst="rect">
            <a:avLst/>
          </a:prstGeom>
          <a:solidFill>
            <a:srgbClr val="F3F5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Rectangle 47">
            <a:extLst>
              <a:ext uri="{FF2B5EF4-FFF2-40B4-BE49-F238E27FC236}">
                <a16:creationId xmlns:a16="http://schemas.microsoft.com/office/drawing/2014/main" id="{946F5E7F-3E31-4F2C-BB1F-9DE120E7A6B0}"/>
              </a:ext>
            </a:extLst>
          </p:cNvPr>
          <p:cNvSpPr/>
          <p:nvPr/>
        </p:nvSpPr>
        <p:spPr>
          <a:xfrm>
            <a:off x="700" y="825500"/>
            <a:ext cx="633600" cy="633600"/>
          </a:xfrm>
          <a:prstGeom prst="rect">
            <a:avLst/>
          </a:prstGeom>
          <a:solidFill>
            <a:srgbClr val="292E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object 2"/>
          <p:cNvSpPr txBox="1">
            <a:spLocks noGrp="1"/>
          </p:cNvSpPr>
          <p:nvPr>
            <p:ph type="title"/>
          </p:nvPr>
        </p:nvSpPr>
        <p:spPr>
          <a:xfrm>
            <a:off x="1000567" y="372813"/>
            <a:ext cx="4841200" cy="382156"/>
          </a:xfrm>
          <a:prstGeom prst="rect">
            <a:avLst/>
          </a:prstGeom>
        </p:spPr>
        <p:txBody>
          <a:bodyPr vert="horz" wrap="square" lIns="0" tIns="12700" rIns="0" bIns="0" rtlCol="0">
            <a:spAutoFit/>
          </a:bodyPr>
          <a:lstStyle/>
          <a:p>
            <a:pPr marL="12700">
              <a:lnSpc>
                <a:spcPct val="100000"/>
              </a:lnSpc>
              <a:spcBef>
                <a:spcPts val="100"/>
              </a:spcBef>
            </a:pPr>
            <a:r>
              <a:rPr lang="en-GB" dirty="0"/>
              <a:t>The Future Generations Act 2015</a:t>
            </a:r>
            <a:endParaRPr spc="-110" dirty="0"/>
          </a:p>
        </p:txBody>
      </p:sp>
      <p:sp>
        <p:nvSpPr>
          <p:cNvPr id="16" name="object 16"/>
          <p:cNvSpPr txBox="1"/>
          <p:nvPr/>
        </p:nvSpPr>
        <p:spPr>
          <a:xfrm>
            <a:off x="0" y="825500"/>
            <a:ext cx="635000" cy="406522"/>
          </a:xfrm>
          <a:prstGeom prst="rect">
            <a:avLst/>
          </a:prstGeom>
          <a:noFill/>
        </p:spPr>
        <p:txBody>
          <a:bodyPr vert="horz" wrap="square" lIns="0" tIns="6350" rIns="0" bIns="0" rtlCol="0">
            <a:spAutoFit/>
          </a:bodyPr>
          <a:lstStyle/>
          <a:p>
            <a:pPr>
              <a:lnSpc>
                <a:spcPct val="100000"/>
              </a:lnSpc>
              <a:spcBef>
                <a:spcPts val="50"/>
              </a:spcBef>
            </a:pPr>
            <a:endParaRPr sz="1400" dirty="0">
              <a:latin typeface="Times New Roman"/>
              <a:cs typeface="Times New Roman"/>
            </a:endParaRPr>
          </a:p>
          <a:p>
            <a:pPr algn="ctr">
              <a:lnSpc>
                <a:spcPct val="100000"/>
              </a:lnSpc>
            </a:pPr>
            <a:r>
              <a:rPr lang="en-GB" sz="1200" b="1" dirty="0">
                <a:solidFill>
                  <a:srgbClr val="FFFFFF"/>
                </a:solidFill>
                <a:latin typeface="Calibri"/>
                <a:cs typeface="Calibri"/>
              </a:rPr>
              <a:t>09</a:t>
            </a:r>
            <a:endParaRPr sz="1200" dirty="0">
              <a:latin typeface="Calibri"/>
              <a:cs typeface="Calibri"/>
            </a:endParaRPr>
          </a:p>
        </p:txBody>
      </p:sp>
      <p:sp>
        <p:nvSpPr>
          <p:cNvPr id="17" name="object 17"/>
          <p:cNvSpPr/>
          <p:nvPr/>
        </p:nvSpPr>
        <p:spPr>
          <a:xfrm>
            <a:off x="120296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dirty="0"/>
          </a:p>
        </p:txBody>
      </p:sp>
      <p:sp>
        <p:nvSpPr>
          <p:cNvPr id="18" name="object 18"/>
          <p:cNvSpPr/>
          <p:nvPr/>
        </p:nvSpPr>
        <p:spPr>
          <a:xfrm>
            <a:off x="120296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dirty="0"/>
          </a:p>
        </p:txBody>
      </p:sp>
      <p:sp>
        <p:nvSpPr>
          <p:cNvPr id="19" name="object 19"/>
          <p:cNvSpPr/>
          <p:nvPr/>
        </p:nvSpPr>
        <p:spPr>
          <a:xfrm>
            <a:off x="120296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dirty="0"/>
          </a:p>
        </p:txBody>
      </p:sp>
      <p:sp>
        <p:nvSpPr>
          <p:cNvPr id="20" name="object 20"/>
          <p:cNvSpPr/>
          <p:nvPr/>
        </p:nvSpPr>
        <p:spPr>
          <a:xfrm>
            <a:off x="120296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dirty="0"/>
          </a:p>
        </p:txBody>
      </p:sp>
      <p:sp>
        <p:nvSpPr>
          <p:cNvPr id="21" name="object 21"/>
          <p:cNvSpPr/>
          <p:nvPr/>
        </p:nvSpPr>
        <p:spPr>
          <a:xfrm>
            <a:off x="118137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2" name="object 22"/>
          <p:cNvSpPr/>
          <p:nvPr/>
        </p:nvSpPr>
        <p:spPr>
          <a:xfrm>
            <a:off x="118137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6BFDA"/>
          </a:solidFill>
        </p:spPr>
        <p:txBody>
          <a:bodyPr wrap="square" lIns="0" tIns="0" rIns="0" bIns="0" rtlCol="0"/>
          <a:lstStyle/>
          <a:p>
            <a:endParaRPr dirty="0"/>
          </a:p>
        </p:txBody>
      </p:sp>
      <p:sp>
        <p:nvSpPr>
          <p:cNvPr id="23" name="object 23"/>
          <p:cNvSpPr/>
          <p:nvPr/>
        </p:nvSpPr>
        <p:spPr>
          <a:xfrm>
            <a:off x="118137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4" name="object 24"/>
          <p:cNvSpPr/>
          <p:nvPr/>
        </p:nvSpPr>
        <p:spPr>
          <a:xfrm>
            <a:off x="118137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5" name="object 25"/>
          <p:cNvSpPr/>
          <p:nvPr/>
        </p:nvSpPr>
        <p:spPr>
          <a:xfrm>
            <a:off x="115978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F5897D"/>
          </a:solidFill>
        </p:spPr>
        <p:txBody>
          <a:bodyPr wrap="square" lIns="0" tIns="0" rIns="0" bIns="0" rtlCol="0"/>
          <a:lstStyle/>
          <a:p>
            <a:endParaRPr dirty="0"/>
          </a:p>
        </p:txBody>
      </p:sp>
      <p:sp>
        <p:nvSpPr>
          <p:cNvPr id="26" name="object 26"/>
          <p:cNvSpPr/>
          <p:nvPr/>
        </p:nvSpPr>
        <p:spPr>
          <a:xfrm>
            <a:off x="115978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7" name="object 27"/>
          <p:cNvSpPr/>
          <p:nvPr/>
        </p:nvSpPr>
        <p:spPr>
          <a:xfrm>
            <a:off x="115978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14B4D6"/>
          </a:solidFill>
        </p:spPr>
        <p:txBody>
          <a:bodyPr wrap="square" lIns="0" tIns="0" rIns="0" bIns="0" rtlCol="0"/>
          <a:lstStyle/>
          <a:p>
            <a:endParaRPr dirty="0"/>
          </a:p>
        </p:txBody>
      </p:sp>
      <p:sp>
        <p:nvSpPr>
          <p:cNvPr id="28" name="object 28"/>
          <p:cNvSpPr/>
          <p:nvPr/>
        </p:nvSpPr>
        <p:spPr>
          <a:xfrm>
            <a:off x="115978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29" name="object 29"/>
          <p:cNvSpPr/>
          <p:nvPr/>
        </p:nvSpPr>
        <p:spPr>
          <a:xfrm>
            <a:off x="113819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0" name="object 30"/>
          <p:cNvSpPr/>
          <p:nvPr/>
        </p:nvSpPr>
        <p:spPr>
          <a:xfrm>
            <a:off x="113819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1" name="object 31"/>
          <p:cNvSpPr/>
          <p:nvPr/>
        </p:nvSpPr>
        <p:spPr>
          <a:xfrm>
            <a:off x="113819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2" name="object 32"/>
          <p:cNvSpPr/>
          <p:nvPr/>
        </p:nvSpPr>
        <p:spPr>
          <a:xfrm>
            <a:off x="113819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3" name="object 33"/>
          <p:cNvSpPr/>
          <p:nvPr/>
        </p:nvSpPr>
        <p:spPr>
          <a:xfrm>
            <a:off x="111660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4" name="object 34"/>
          <p:cNvSpPr/>
          <p:nvPr/>
        </p:nvSpPr>
        <p:spPr>
          <a:xfrm>
            <a:off x="111660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5" name="object 35"/>
          <p:cNvSpPr/>
          <p:nvPr/>
        </p:nvSpPr>
        <p:spPr>
          <a:xfrm>
            <a:off x="111660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dirty="0"/>
          </a:p>
        </p:txBody>
      </p:sp>
      <p:sp>
        <p:nvSpPr>
          <p:cNvPr id="36" name="object 36"/>
          <p:cNvSpPr/>
          <p:nvPr/>
        </p:nvSpPr>
        <p:spPr>
          <a:xfrm>
            <a:off x="111660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dirty="0"/>
          </a:p>
        </p:txBody>
      </p:sp>
      <p:sp>
        <p:nvSpPr>
          <p:cNvPr id="38" name="object 11">
            <a:extLst>
              <a:ext uri="{FF2B5EF4-FFF2-40B4-BE49-F238E27FC236}">
                <a16:creationId xmlns:a16="http://schemas.microsoft.com/office/drawing/2014/main" id="{5F8A5F09-2997-47E6-B1A6-F992CCD4D453}"/>
              </a:ext>
            </a:extLst>
          </p:cNvPr>
          <p:cNvSpPr/>
          <p:nvPr/>
        </p:nvSpPr>
        <p:spPr>
          <a:xfrm>
            <a:off x="6576410" y="597319"/>
            <a:ext cx="304800" cy="244475"/>
          </a:xfrm>
          <a:custGeom>
            <a:avLst/>
            <a:gdLst/>
            <a:ahLst/>
            <a:cxnLst/>
            <a:rect l="l" t="t" r="r" b="b"/>
            <a:pathLst>
              <a:path w="304800" h="244475">
                <a:moveTo>
                  <a:pt x="264045" y="0"/>
                </a:moveTo>
                <a:lnTo>
                  <a:pt x="226382" y="39962"/>
                </a:lnTo>
                <a:lnTo>
                  <a:pt x="193809" y="86474"/>
                </a:lnTo>
                <a:lnTo>
                  <a:pt x="170907" y="133366"/>
                </a:lnTo>
                <a:lnTo>
                  <a:pt x="162255" y="174472"/>
                </a:lnTo>
                <a:lnTo>
                  <a:pt x="170621" y="196571"/>
                </a:lnTo>
                <a:lnTo>
                  <a:pt x="190504" y="219371"/>
                </a:lnTo>
                <a:lnTo>
                  <a:pt x="214081" y="237207"/>
                </a:lnTo>
                <a:lnTo>
                  <a:pt x="233527" y="244411"/>
                </a:lnTo>
                <a:lnTo>
                  <a:pt x="254109" y="237016"/>
                </a:lnTo>
                <a:lnTo>
                  <a:pt x="277560" y="218862"/>
                </a:lnTo>
                <a:lnTo>
                  <a:pt x="296812" y="195998"/>
                </a:lnTo>
                <a:lnTo>
                  <a:pt x="304799" y="174472"/>
                </a:lnTo>
                <a:lnTo>
                  <a:pt x="298872" y="157364"/>
                </a:lnTo>
                <a:lnTo>
                  <a:pt x="284354" y="137969"/>
                </a:lnTo>
                <a:lnTo>
                  <a:pt x="266143" y="121380"/>
                </a:lnTo>
                <a:lnTo>
                  <a:pt x="249135" y="112687"/>
                </a:lnTo>
                <a:lnTo>
                  <a:pt x="257261" y="84977"/>
                </a:lnTo>
                <a:lnTo>
                  <a:pt x="269833" y="56945"/>
                </a:lnTo>
                <a:lnTo>
                  <a:pt x="285972" y="30310"/>
                </a:lnTo>
                <a:lnTo>
                  <a:pt x="304799" y="6794"/>
                </a:lnTo>
                <a:lnTo>
                  <a:pt x="264045" y="0"/>
                </a:lnTo>
                <a:close/>
              </a:path>
              <a:path w="304800" h="244475">
                <a:moveTo>
                  <a:pt x="101815" y="0"/>
                </a:moveTo>
                <a:lnTo>
                  <a:pt x="64138" y="39962"/>
                </a:lnTo>
                <a:lnTo>
                  <a:pt x="31557" y="86474"/>
                </a:lnTo>
                <a:lnTo>
                  <a:pt x="8652" y="133366"/>
                </a:lnTo>
                <a:lnTo>
                  <a:pt x="0" y="174472"/>
                </a:lnTo>
                <a:lnTo>
                  <a:pt x="8370" y="196571"/>
                </a:lnTo>
                <a:lnTo>
                  <a:pt x="28260" y="219371"/>
                </a:lnTo>
                <a:lnTo>
                  <a:pt x="51842" y="237207"/>
                </a:lnTo>
                <a:lnTo>
                  <a:pt x="71285" y="244411"/>
                </a:lnTo>
                <a:lnTo>
                  <a:pt x="91861" y="237016"/>
                </a:lnTo>
                <a:lnTo>
                  <a:pt x="115312" y="218862"/>
                </a:lnTo>
                <a:lnTo>
                  <a:pt x="134568" y="195998"/>
                </a:lnTo>
                <a:lnTo>
                  <a:pt x="142557" y="174472"/>
                </a:lnTo>
                <a:lnTo>
                  <a:pt x="136630" y="157364"/>
                </a:lnTo>
                <a:lnTo>
                  <a:pt x="122113" y="137969"/>
                </a:lnTo>
                <a:lnTo>
                  <a:pt x="103906" y="121380"/>
                </a:lnTo>
                <a:lnTo>
                  <a:pt x="86906" y="112687"/>
                </a:lnTo>
                <a:lnTo>
                  <a:pt x="95008" y="84977"/>
                </a:lnTo>
                <a:lnTo>
                  <a:pt x="107578" y="56945"/>
                </a:lnTo>
                <a:lnTo>
                  <a:pt x="123724" y="30310"/>
                </a:lnTo>
                <a:lnTo>
                  <a:pt x="142557" y="6794"/>
                </a:lnTo>
                <a:lnTo>
                  <a:pt x="101815" y="0"/>
                </a:lnTo>
                <a:close/>
              </a:path>
            </a:pathLst>
          </a:custGeom>
          <a:solidFill>
            <a:srgbClr val="05A6C9"/>
          </a:solidFill>
        </p:spPr>
        <p:txBody>
          <a:bodyPr wrap="square" lIns="0" tIns="0" rIns="0" bIns="0" rtlCol="0"/>
          <a:lstStyle/>
          <a:p>
            <a:endParaRPr dirty="0"/>
          </a:p>
        </p:txBody>
      </p:sp>
      <p:sp>
        <p:nvSpPr>
          <p:cNvPr id="62" name="Text Placeholder 44">
            <a:extLst>
              <a:ext uri="{FF2B5EF4-FFF2-40B4-BE49-F238E27FC236}">
                <a16:creationId xmlns:a16="http://schemas.microsoft.com/office/drawing/2014/main" id="{A0944CB2-441A-4A03-A516-038E4B2C1354}"/>
              </a:ext>
            </a:extLst>
          </p:cNvPr>
          <p:cNvSpPr txBox="1">
            <a:spLocks/>
          </p:cNvSpPr>
          <p:nvPr/>
        </p:nvSpPr>
        <p:spPr>
          <a:xfrm>
            <a:off x="6728810" y="1250004"/>
            <a:ext cx="4942712" cy="1208129"/>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fontAlgn="ctr"/>
            <a:r>
              <a:rPr lang="en-US" sz="1400" dirty="0">
                <a:solidFill>
                  <a:schemeClr val="tx1">
                    <a:lumMod val="75000"/>
                    <a:lumOff val="25000"/>
                  </a:schemeClr>
                </a:solidFill>
              </a:rPr>
              <a:t>Improve the health and wellbeing of citizens across Wales, helping to sustain a healthy productive population that contributes to society.  </a:t>
            </a:r>
            <a:r>
              <a:rPr lang="en-US" sz="1400" b="1" dirty="0">
                <a:solidFill>
                  <a:schemeClr val="tx1">
                    <a:lumMod val="75000"/>
                    <a:lumOff val="25000"/>
                  </a:schemeClr>
                </a:solidFill>
              </a:rPr>
              <a:t>(Resilient Wales) </a:t>
            </a:r>
            <a:endParaRPr lang="en-US" sz="1400" dirty="0">
              <a:solidFill>
                <a:schemeClr val="tx1">
                  <a:lumMod val="75000"/>
                  <a:lumOff val="25000"/>
                </a:schemeClr>
              </a:solidFill>
            </a:endParaRPr>
          </a:p>
          <a:p>
            <a:r>
              <a:rPr lang="en-GB" sz="1400" dirty="0">
                <a:solidFill>
                  <a:schemeClr val="tx1">
                    <a:lumMod val="75000"/>
                    <a:lumOff val="25000"/>
                  </a:schemeClr>
                </a:solidFill>
              </a:rPr>
              <a:t> </a:t>
            </a:r>
          </a:p>
          <a:p>
            <a:pPr fontAlgn="ctr"/>
            <a:r>
              <a:rPr lang="en-US" sz="1400" dirty="0">
                <a:solidFill>
                  <a:schemeClr val="tx1">
                    <a:lumMod val="75000"/>
                    <a:lumOff val="25000"/>
                  </a:schemeClr>
                </a:solidFill>
              </a:rPr>
              <a:t>Support the sharing of expert knowledge so that citizens of Wales are better informed about their health and able to access the best possible healthcare when they need it. (</a:t>
            </a:r>
            <a:r>
              <a:rPr lang="en-US" sz="1400" b="1" dirty="0">
                <a:solidFill>
                  <a:schemeClr val="tx1">
                    <a:lumMod val="75000"/>
                    <a:lumOff val="25000"/>
                  </a:schemeClr>
                </a:solidFill>
              </a:rPr>
              <a:t>Healthier Wales</a:t>
            </a:r>
            <a:r>
              <a:rPr lang="en-US" sz="1400" b="1" dirty="0">
                <a:solidFill>
                  <a:schemeClr val="tx1">
                    <a:lumMod val="50000"/>
                    <a:lumOff val="50000"/>
                  </a:schemeClr>
                </a:solidFill>
              </a:rPr>
              <a:t>)</a:t>
            </a:r>
            <a:endParaRPr lang="en-US" sz="1400" dirty="0">
              <a:solidFill>
                <a:schemeClr val="tx1">
                  <a:lumMod val="50000"/>
                  <a:lumOff val="50000"/>
                </a:schemeClr>
              </a:solidFill>
            </a:endParaRPr>
          </a:p>
          <a:p>
            <a:r>
              <a:rPr lang="en-GB" sz="1400" dirty="0"/>
              <a:t> </a:t>
            </a:r>
          </a:p>
          <a:p>
            <a:pPr fontAlgn="ctr"/>
            <a:r>
              <a:rPr lang="en-US" sz="1400" dirty="0"/>
              <a:t>Attract, develop skills and provide opportunities for the existing and future generations </a:t>
            </a:r>
            <a:r>
              <a:rPr lang="en-US" sz="1400" b="1" dirty="0"/>
              <a:t>(Prosperous Wales)</a:t>
            </a:r>
            <a:endParaRPr lang="en-US" sz="1400" dirty="0"/>
          </a:p>
          <a:p>
            <a:r>
              <a:rPr lang="en-GB" sz="1400" dirty="0">
                <a:solidFill>
                  <a:schemeClr val="tx1">
                    <a:lumMod val="75000"/>
                    <a:lumOff val="25000"/>
                  </a:schemeClr>
                </a:solidFill>
              </a:rPr>
              <a:t> </a:t>
            </a:r>
          </a:p>
          <a:p>
            <a:pPr fontAlgn="ctr"/>
            <a:r>
              <a:rPr lang="en-US" sz="1400" dirty="0">
                <a:solidFill>
                  <a:schemeClr val="tx1">
                    <a:lumMod val="75000"/>
                    <a:lumOff val="25000"/>
                  </a:schemeClr>
                </a:solidFill>
              </a:rPr>
              <a:t>Embed a sustainable culture to limit the impact on the environment </a:t>
            </a:r>
            <a:r>
              <a:rPr lang="en-US" sz="1400" b="1" dirty="0">
                <a:solidFill>
                  <a:schemeClr val="tx1">
                    <a:lumMod val="75000"/>
                    <a:lumOff val="25000"/>
                  </a:schemeClr>
                </a:solidFill>
              </a:rPr>
              <a:t>(Globally responsible Wales)</a:t>
            </a:r>
            <a:endParaRPr lang="en-US" sz="1400" dirty="0">
              <a:solidFill>
                <a:schemeClr val="tx1">
                  <a:lumMod val="75000"/>
                  <a:lumOff val="25000"/>
                </a:schemeClr>
              </a:solidFill>
            </a:endParaRPr>
          </a:p>
          <a:p>
            <a:r>
              <a:rPr lang="en-GB" sz="1400" dirty="0"/>
              <a:t> </a:t>
            </a:r>
          </a:p>
          <a:p>
            <a:pPr fontAlgn="ctr"/>
            <a:r>
              <a:rPr lang="en-US" sz="1400" dirty="0"/>
              <a:t>Promote a culture of volunteering, by creating the conditions for citizens to share their experience and to learn new skills </a:t>
            </a:r>
            <a:r>
              <a:rPr lang="en-US" sz="1400" b="1" dirty="0"/>
              <a:t>(Wales of cohesive communities) </a:t>
            </a:r>
            <a:endParaRPr lang="en-US" sz="1400" dirty="0"/>
          </a:p>
          <a:p>
            <a:r>
              <a:rPr lang="en-GB" sz="1400" dirty="0"/>
              <a:t> </a:t>
            </a:r>
          </a:p>
          <a:p>
            <a:pPr fontAlgn="ctr"/>
            <a:r>
              <a:rPr lang="en-US" sz="1400" dirty="0">
                <a:solidFill>
                  <a:schemeClr val="tx1">
                    <a:lumMod val="50000"/>
                    <a:lumOff val="50000"/>
                  </a:schemeClr>
                </a:solidFill>
              </a:rPr>
              <a:t>Actively promote the use of Welsh </a:t>
            </a:r>
            <a:r>
              <a:rPr lang="en-US" sz="1400" b="1" dirty="0">
                <a:solidFill>
                  <a:schemeClr val="tx1">
                    <a:lumMod val="50000"/>
                    <a:lumOff val="50000"/>
                  </a:schemeClr>
                </a:solidFill>
              </a:rPr>
              <a:t>(Wales of vibrant culture and thriving Welsh language)</a:t>
            </a:r>
            <a:endParaRPr lang="en-US" sz="1400" dirty="0">
              <a:solidFill>
                <a:schemeClr val="tx1">
                  <a:lumMod val="50000"/>
                  <a:lumOff val="50000"/>
                </a:schemeClr>
              </a:solidFill>
            </a:endParaRPr>
          </a:p>
          <a:p>
            <a:r>
              <a:rPr lang="en-GB" sz="1400" dirty="0"/>
              <a:t> </a:t>
            </a:r>
          </a:p>
          <a:p>
            <a:pPr fontAlgn="ctr"/>
            <a:r>
              <a:rPr lang="en-US" sz="1400" dirty="0"/>
              <a:t>Work to strengthen the international recognition of NHS Wales as a Centre of Excellence for Digital Innovation. </a:t>
            </a:r>
            <a:r>
              <a:rPr lang="en-US" sz="1400" b="1" dirty="0"/>
              <a:t>(Prosperous Wales)</a:t>
            </a:r>
            <a:endParaRPr lang="en-US" sz="1400" dirty="0"/>
          </a:p>
        </p:txBody>
      </p:sp>
      <p:grpSp>
        <p:nvGrpSpPr>
          <p:cNvPr id="6" name="Group 5">
            <a:extLst>
              <a:ext uri="{FF2B5EF4-FFF2-40B4-BE49-F238E27FC236}">
                <a16:creationId xmlns:a16="http://schemas.microsoft.com/office/drawing/2014/main" id="{9D9A45E9-9CDB-407D-A7B5-10639E61AF64}"/>
              </a:ext>
            </a:extLst>
          </p:cNvPr>
          <p:cNvGrpSpPr/>
          <p:nvPr/>
        </p:nvGrpSpPr>
        <p:grpSpPr>
          <a:xfrm>
            <a:off x="1049324" y="1112088"/>
            <a:ext cx="4731650" cy="5160767"/>
            <a:chOff x="1158874" y="1459100"/>
            <a:chExt cx="4371975" cy="4768473"/>
          </a:xfrm>
        </p:grpSpPr>
        <p:pic>
          <p:nvPicPr>
            <p:cNvPr id="1027" name="Picture 3" descr="Machine generated alternative text:&#10;A globally &#10;responsible &#10;Wales &#10;A Wales of &#10;vibrant culture &#10;and thriving &#10;Welsh &#10;Language &#10;A Wales Of &#10;cohesive &#10;communities &#10;A prosperous &#10;Wales &#10;A resilient &#10;Wales &#10;A healthier &#10;Wales &#10;A more equal &#10;Wales ">
              <a:extLst>
                <a:ext uri="{FF2B5EF4-FFF2-40B4-BE49-F238E27FC236}">
                  <a16:creationId xmlns:a16="http://schemas.microsoft.com/office/drawing/2014/main" id="{B109DD1B-F2B3-4B35-9789-5338984595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8874" y="1804252"/>
              <a:ext cx="4371975" cy="43529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arrow">
              <a:extLst>
                <a:ext uri="{FF2B5EF4-FFF2-40B4-BE49-F238E27FC236}">
                  <a16:creationId xmlns:a16="http://schemas.microsoft.com/office/drawing/2014/main" id="{8C9C9891-F159-41A1-B638-508AAB0D2B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5305" y="4970273"/>
              <a:ext cx="1038225" cy="12573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rrow">
              <a:extLst>
                <a:ext uri="{FF2B5EF4-FFF2-40B4-BE49-F238E27FC236}">
                  <a16:creationId xmlns:a16="http://schemas.microsoft.com/office/drawing/2014/main" id="{98330FC1-9270-4060-953D-6611365D41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34550" y="1459100"/>
              <a:ext cx="1257300" cy="1038225"/>
            </a:xfrm>
            <a:prstGeom prst="rect">
              <a:avLst/>
            </a:prstGeom>
            <a:noFill/>
            <a:extLst>
              <a:ext uri="{909E8E84-426E-40DD-AFC4-6F175D3DCCD1}">
                <a14:hiddenFill xmlns:a14="http://schemas.microsoft.com/office/drawing/2010/main">
                  <a:solidFill>
                    <a:srgbClr val="FFFFFF"/>
                  </a:solidFill>
                </a14:hiddenFill>
              </a:ext>
            </a:extLst>
          </p:spPr>
        </p:pic>
      </p:grpSp>
      <p:sp>
        <p:nvSpPr>
          <p:cNvPr id="58" name="object 2">
            <a:extLst>
              <a:ext uri="{FF2B5EF4-FFF2-40B4-BE49-F238E27FC236}">
                <a16:creationId xmlns:a16="http://schemas.microsoft.com/office/drawing/2014/main" id="{8A299F7C-AF8C-432F-8D0F-0298B57FF3B6}"/>
              </a:ext>
            </a:extLst>
          </p:cNvPr>
          <p:cNvSpPr txBox="1">
            <a:spLocks/>
          </p:cNvSpPr>
          <p:nvPr/>
        </p:nvSpPr>
        <p:spPr>
          <a:xfrm>
            <a:off x="7071710" y="758145"/>
            <a:ext cx="4841200" cy="382156"/>
          </a:xfrm>
          <a:prstGeom prst="rect">
            <a:avLst/>
          </a:prstGeom>
        </p:spPr>
        <p:txBody>
          <a:bodyPr vert="horz" wrap="square" lIns="0" tIns="12700" rIns="0" bIns="0" rtlCol="0">
            <a:spAutoFit/>
          </a:bodyPr>
          <a:lstStyle>
            <a:lvl1pPr>
              <a:defRPr sz="2400" b="1" i="0">
                <a:solidFill>
                  <a:srgbClr val="292E6C"/>
                </a:solidFill>
                <a:latin typeface="Calibri"/>
                <a:ea typeface="+mj-ea"/>
                <a:cs typeface="Calibri"/>
              </a:defRPr>
            </a:lvl1pPr>
          </a:lstStyle>
          <a:p>
            <a:pPr marL="12700">
              <a:spcBef>
                <a:spcPts val="100"/>
              </a:spcBef>
            </a:pPr>
            <a:r>
              <a:rPr lang="en-GB" kern="0" dirty="0"/>
              <a:t>The Wellbeing Objectives</a:t>
            </a:r>
            <a:endParaRPr lang="en-GB" kern="0" spc="-110" dirty="0"/>
          </a:p>
        </p:txBody>
      </p:sp>
      <p:sp>
        <p:nvSpPr>
          <p:cNvPr id="5" name="Rectangle: Rounded Corners 4">
            <a:extLst>
              <a:ext uri="{FF2B5EF4-FFF2-40B4-BE49-F238E27FC236}">
                <a16:creationId xmlns:a16="http://schemas.microsoft.com/office/drawing/2014/main" id="{275E828E-A212-404C-8305-F6B90FCFA79C}"/>
              </a:ext>
            </a:extLst>
          </p:cNvPr>
          <p:cNvSpPr/>
          <p:nvPr/>
        </p:nvSpPr>
        <p:spPr>
          <a:xfrm>
            <a:off x="6576410" y="2936232"/>
            <a:ext cx="5095112" cy="575353"/>
          </a:xfrm>
          <a:prstGeom prst="roundRect">
            <a:avLst>
              <a:gd name="adj" fmla="val 7738"/>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TextBox 36">
            <a:extLst>
              <a:ext uri="{FF2B5EF4-FFF2-40B4-BE49-F238E27FC236}">
                <a16:creationId xmlns:a16="http://schemas.microsoft.com/office/drawing/2014/main" id="{0860E558-C36A-40D3-94BF-55963AC98676}"/>
              </a:ext>
            </a:extLst>
          </p:cNvPr>
          <p:cNvSpPr txBox="1"/>
          <p:nvPr/>
        </p:nvSpPr>
        <p:spPr>
          <a:xfrm rot="16200000">
            <a:off x="-932749" y="5127265"/>
            <a:ext cx="2500497" cy="276999"/>
          </a:xfrm>
          <a:prstGeom prst="rect">
            <a:avLst/>
          </a:prstGeom>
          <a:noFill/>
        </p:spPr>
        <p:txBody>
          <a:bodyPr wrap="square" rtlCol="0">
            <a:spAutoFit/>
          </a:bodyPr>
          <a:lstStyle/>
          <a:p>
            <a:r>
              <a:rPr lang="en-GB" sz="1200" dirty="0">
                <a:solidFill>
                  <a:srgbClr val="756F9D"/>
                </a:solidFill>
                <a:cs typeface="Calibri Light" panose="020F0302020204030204" pitchFamily="34" charset="0"/>
              </a:rPr>
              <a:t>NHS Digital Health Care Wales</a:t>
            </a:r>
          </a:p>
        </p:txBody>
      </p:sp>
    </p:spTree>
    <p:extLst>
      <p:ext uri="{BB962C8B-B14F-4D97-AF65-F5344CB8AC3E}">
        <p14:creationId xmlns:p14="http://schemas.microsoft.com/office/powerpoint/2010/main" val="854393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1830"/>
                            </p:stCondLst>
                            <p:childTnLst>
                              <p:par>
                                <p:cTn id="8" presetID="10" presetClass="entr" presetSubtype="0" fill="hold" grpId="0" nodeType="afterEffect">
                                  <p:stCondLst>
                                    <p:cond delay="0"/>
                                  </p:stCondLst>
                                  <p:childTnLst>
                                    <p:set>
                                      <p:cBhvr>
                                        <p:cTn id="9" dur="1" fill="hold">
                                          <p:stCondLst>
                                            <p:cond delay="0"/>
                                          </p:stCondLst>
                                        </p:cTn>
                                        <p:tgtEl>
                                          <p:spTgt spid="62"/>
                                        </p:tgtEl>
                                        <p:attrNameLst>
                                          <p:attrName>style.visibility</p:attrName>
                                        </p:attrNameLst>
                                      </p:cBhvr>
                                      <p:to>
                                        <p:strVal val="visible"/>
                                      </p:to>
                                    </p:set>
                                    <p:animEffect transition="in" filter="fade">
                                      <p:cBhvr>
                                        <p:cTn id="10" dur="500"/>
                                        <p:tgtEl>
                                          <p:spTgt spid="62"/>
                                        </p:tgtEl>
                                      </p:cBhvr>
                                    </p:animEffect>
                                  </p:childTnLst>
                                </p:cTn>
                              </p:par>
                            </p:childTnLst>
                          </p:cTn>
                        </p:par>
                        <p:par>
                          <p:cTn id="11" fill="hold">
                            <p:stCondLst>
                              <p:cond delay="2330"/>
                            </p:stCondLst>
                            <p:childTnLst>
                              <p:par>
                                <p:cTn id="12" presetID="1" presetClass="entr" presetSubtype="0" fill="hold" grpId="0" nodeType="afterEffect">
                                  <p:stCondLst>
                                    <p:cond delay="0"/>
                                  </p:stCondLst>
                                  <p:iterate type="lt">
                                    <p:tmAbs val="70"/>
                                  </p:iterate>
                                  <p:childTnLst>
                                    <p:set>
                                      <p:cBhvr>
                                        <p:cTn id="13" dur="1" fill="hold">
                                          <p:stCondLst>
                                            <p:cond delay="9"/>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2" grpId="0"/>
      <p:bldP spid="5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357392" y="2257359"/>
            <a:ext cx="2112260" cy="2368295"/>
          </a:xfrm>
          <a:prstGeom prst="rect">
            <a:avLst/>
          </a:prstGeom>
          <a:blipFill>
            <a:blip r:embed="rId3" cstate="print"/>
            <a:stretch>
              <a:fillRect/>
            </a:stretch>
          </a:blipFill>
        </p:spPr>
        <p:txBody>
          <a:bodyPr wrap="square" lIns="0" tIns="0" rIns="0" bIns="0" rtlCol="0"/>
          <a:lstStyle/>
          <a:p>
            <a:endParaRPr sz="1600" dirty="0"/>
          </a:p>
        </p:txBody>
      </p:sp>
      <p:sp>
        <p:nvSpPr>
          <p:cNvPr id="2" name="object 2"/>
          <p:cNvSpPr txBox="1">
            <a:spLocks noGrp="1"/>
          </p:cNvSpPr>
          <p:nvPr>
            <p:ph type="title"/>
          </p:nvPr>
        </p:nvSpPr>
        <p:spPr>
          <a:xfrm>
            <a:off x="855578" y="825525"/>
            <a:ext cx="10031878" cy="505267"/>
          </a:xfrm>
          <a:prstGeom prst="rect">
            <a:avLst/>
          </a:prstGeom>
        </p:spPr>
        <p:txBody>
          <a:bodyPr vert="horz" wrap="square" lIns="0" tIns="12700" rIns="0" bIns="0" rtlCol="0">
            <a:spAutoFit/>
          </a:bodyPr>
          <a:lstStyle/>
          <a:p>
            <a:pPr marL="12700">
              <a:lnSpc>
                <a:spcPct val="100000"/>
              </a:lnSpc>
              <a:spcBef>
                <a:spcPts val="100"/>
              </a:spcBef>
            </a:pPr>
            <a:r>
              <a:rPr lang="en-GB" sz="3200" dirty="0"/>
              <a:t>Change Management ​(Business Change)</a:t>
            </a:r>
            <a:endParaRPr sz="3200" spc="-110" dirty="0"/>
          </a:p>
        </p:txBody>
      </p:sp>
      <p:sp>
        <p:nvSpPr>
          <p:cNvPr id="10" name="object 10"/>
          <p:cNvSpPr/>
          <p:nvPr/>
        </p:nvSpPr>
        <p:spPr>
          <a:xfrm>
            <a:off x="4009047" y="3700621"/>
            <a:ext cx="2112260" cy="2368295"/>
          </a:xfrm>
          <a:prstGeom prst="rect">
            <a:avLst/>
          </a:prstGeom>
          <a:blipFill>
            <a:blip r:embed="rId3" cstate="print"/>
            <a:stretch>
              <a:fillRect/>
            </a:stretch>
          </a:blipFill>
        </p:spPr>
        <p:txBody>
          <a:bodyPr wrap="square" lIns="0" tIns="0" rIns="0" bIns="0" rtlCol="0"/>
          <a:lstStyle/>
          <a:p>
            <a:endParaRPr dirty="0"/>
          </a:p>
        </p:txBody>
      </p:sp>
      <p:sp>
        <p:nvSpPr>
          <p:cNvPr id="12" name="object 12"/>
          <p:cNvSpPr/>
          <p:nvPr/>
        </p:nvSpPr>
        <p:spPr>
          <a:xfrm>
            <a:off x="6651662" y="2268060"/>
            <a:ext cx="2112260" cy="2368289"/>
          </a:xfrm>
          <a:prstGeom prst="rect">
            <a:avLst/>
          </a:prstGeom>
          <a:blipFill>
            <a:blip r:embed="rId3" cstate="print"/>
            <a:stretch>
              <a:fillRect/>
            </a:stretch>
          </a:blipFill>
        </p:spPr>
        <p:txBody>
          <a:bodyPr wrap="square" lIns="0" tIns="0" rIns="0" bIns="0" rtlCol="0"/>
          <a:lstStyle/>
          <a:p>
            <a:endParaRPr dirty="0"/>
          </a:p>
        </p:txBody>
      </p:sp>
      <p:sp>
        <p:nvSpPr>
          <p:cNvPr id="14" name="object 14"/>
          <p:cNvSpPr/>
          <p:nvPr/>
        </p:nvSpPr>
        <p:spPr>
          <a:xfrm>
            <a:off x="9294279" y="3700621"/>
            <a:ext cx="2112259" cy="2368295"/>
          </a:xfrm>
          <a:prstGeom prst="rect">
            <a:avLst/>
          </a:prstGeom>
          <a:blipFill>
            <a:blip r:embed="rId3" cstate="print"/>
            <a:stretch>
              <a:fillRect/>
            </a:stretch>
          </a:blipFill>
        </p:spPr>
        <p:txBody>
          <a:bodyPr wrap="square" lIns="0" tIns="0" rIns="0" bIns="0" rtlCol="0"/>
          <a:lstStyle/>
          <a:p>
            <a:endParaRPr dirty="0"/>
          </a:p>
        </p:txBody>
      </p:sp>
      <p:sp>
        <p:nvSpPr>
          <p:cNvPr id="37" name="Rectangle 36">
            <a:extLst>
              <a:ext uri="{FF2B5EF4-FFF2-40B4-BE49-F238E27FC236}">
                <a16:creationId xmlns:a16="http://schemas.microsoft.com/office/drawing/2014/main" id="{BD8184B8-7E16-4000-92AE-F09112B266F7}"/>
              </a:ext>
            </a:extLst>
          </p:cNvPr>
          <p:cNvSpPr/>
          <p:nvPr/>
        </p:nvSpPr>
        <p:spPr>
          <a:xfrm>
            <a:off x="1397336" y="230602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bject 9"/>
          <p:cNvSpPr txBox="1"/>
          <p:nvPr/>
        </p:nvSpPr>
        <p:spPr>
          <a:xfrm>
            <a:off x="1397336" y="2286000"/>
            <a:ext cx="2043430" cy="215444"/>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400" dirty="0"/>
          </a:p>
        </p:txBody>
      </p:sp>
      <p:sp>
        <p:nvSpPr>
          <p:cNvPr id="40" name="Rectangle 39">
            <a:extLst>
              <a:ext uri="{FF2B5EF4-FFF2-40B4-BE49-F238E27FC236}">
                <a16:creationId xmlns:a16="http://schemas.microsoft.com/office/drawing/2014/main" id="{CB76C1FB-07EF-46BE-80C0-56885BE3E9CB}"/>
              </a:ext>
            </a:extLst>
          </p:cNvPr>
          <p:cNvSpPr/>
          <p:nvPr/>
        </p:nvSpPr>
        <p:spPr>
          <a:xfrm>
            <a:off x="4042213" y="374153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a:extLst>
              <a:ext uri="{FF2B5EF4-FFF2-40B4-BE49-F238E27FC236}">
                <a16:creationId xmlns:a16="http://schemas.microsoft.com/office/drawing/2014/main" id="{1C2B0A38-3ECA-4DEF-A39A-40D4D66E69F8}"/>
              </a:ext>
            </a:extLst>
          </p:cNvPr>
          <p:cNvSpPr/>
          <p:nvPr/>
        </p:nvSpPr>
        <p:spPr>
          <a:xfrm>
            <a:off x="6685392" y="231381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Rectangle 45">
            <a:extLst>
              <a:ext uri="{FF2B5EF4-FFF2-40B4-BE49-F238E27FC236}">
                <a16:creationId xmlns:a16="http://schemas.microsoft.com/office/drawing/2014/main" id="{92A4FAF5-776C-404C-8306-F3652B276BF4}"/>
              </a:ext>
            </a:extLst>
          </p:cNvPr>
          <p:cNvSpPr/>
          <p:nvPr/>
        </p:nvSpPr>
        <p:spPr>
          <a:xfrm>
            <a:off x="9328008" y="3746383"/>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932749" y="5127265"/>
            <a:ext cx="2500497" cy="276999"/>
          </a:xfrm>
          <a:prstGeom prst="rect">
            <a:avLst/>
          </a:prstGeom>
          <a:noFill/>
        </p:spPr>
        <p:txBody>
          <a:bodyPr wrap="square" rtlCol="0">
            <a:spAutoFit/>
          </a:bodyPr>
          <a:lstStyle/>
          <a:p>
            <a:r>
              <a:rPr lang="en-GB" sz="1200" dirty="0">
                <a:solidFill>
                  <a:srgbClr val="756F9D"/>
                </a:solidFill>
                <a:cs typeface="Calibri Light" panose="020F0302020204030204" pitchFamily="34" charset="0"/>
              </a:rPr>
              <a:t>NHS Digital Health Care Wales</a:t>
            </a:r>
          </a:p>
        </p:txBody>
      </p:sp>
      <p:sp>
        <p:nvSpPr>
          <p:cNvPr id="45" name="TextBox 44">
            <a:extLst>
              <a:ext uri="{FF2B5EF4-FFF2-40B4-BE49-F238E27FC236}">
                <a16:creationId xmlns:a16="http://schemas.microsoft.com/office/drawing/2014/main" id="{4282A1EF-0070-4E7E-A890-A837820D1C1E}"/>
              </a:ext>
            </a:extLst>
          </p:cNvPr>
          <p:cNvSpPr txBox="1"/>
          <p:nvPr/>
        </p:nvSpPr>
        <p:spPr>
          <a:xfrm>
            <a:off x="1169737" y="1734568"/>
            <a:ext cx="10643996" cy="4524315"/>
          </a:xfrm>
          <a:prstGeom prst="rect">
            <a:avLst/>
          </a:prstGeom>
          <a:noFill/>
        </p:spPr>
        <p:txBody>
          <a:bodyPr wrap="square">
            <a:spAutoFit/>
          </a:bodyPr>
          <a:lstStyle/>
          <a:p>
            <a:pPr>
              <a:buFont typeface="Arial" panose="020B0604020202020204" pitchFamily="34" charset="0"/>
              <a:buNone/>
            </a:pPr>
            <a:r>
              <a:rPr lang="en-GB" sz="2400" dirty="0">
                <a:solidFill>
                  <a:schemeClr val="tx2">
                    <a:lumMod val="50000"/>
                  </a:schemeClr>
                </a:solidFill>
              </a:rPr>
              <a:t>Change management is a term freely bandied about; often it’s a scapegoat for less than stellar results …</a:t>
            </a:r>
          </a:p>
          <a:p>
            <a:pPr>
              <a:buFont typeface="Arial" panose="020B0604020202020204" pitchFamily="34" charset="0"/>
              <a:buNone/>
            </a:pPr>
            <a:endParaRPr lang="en-GB" sz="2400" dirty="0">
              <a:solidFill>
                <a:schemeClr val="tx2">
                  <a:lumMod val="50000"/>
                </a:schemeClr>
              </a:solidFill>
            </a:endParaRPr>
          </a:p>
          <a:p>
            <a:pPr>
              <a:buFont typeface="Arial" panose="020B0604020202020204" pitchFamily="34" charset="0"/>
              <a:buNone/>
            </a:pPr>
            <a:endParaRPr lang="en-GB" sz="2400" i="1" dirty="0">
              <a:solidFill>
                <a:schemeClr val="accent2">
                  <a:lumMod val="50000"/>
                </a:schemeClr>
              </a:solidFill>
            </a:endParaRPr>
          </a:p>
          <a:p>
            <a:pPr algn="ctr">
              <a:buFont typeface="Arial" panose="020B0604020202020204" pitchFamily="34" charset="0"/>
              <a:buNone/>
            </a:pPr>
            <a:r>
              <a:rPr lang="en-GB" sz="2400" i="1" dirty="0">
                <a:solidFill>
                  <a:schemeClr val="accent2">
                    <a:lumMod val="50000"/>
                  </a:schemeClr>
                </a:solidFill>
              </a:rPr>
              <a:t>“that initiative failed because we didn’t focus enough on change management” </a:t>
            </a:r>
          </a:p>
          <a:p>
            <a:pPr algn="ctr">
              <a:buFont typeface="Arial" panose="020B0604020202020204" pitchFamily="34" charset="0"/>
              <a:buNone/>
            </a:pPr>
            <a:endParaRPr lang="en-GB" sz="2400" dirty="0">
              <a:solidFill>
                <a:schemeClr val="tx2">
                  <a:lumMod val="50000"/>
                </a:schemeClr>
              </a:solidFill>
            </a:endParaRPr>
          </a:p>
          <a:p>
            <a:pPr algn="ctr">
              <a:buFont typeface="Arial" panose="020B0604020202020204" pitchFamily="34" charset="0"/>
              <a:buNone/>
            </a:pPr>
            <a:endParaRPr lang="en-GB" sz="2400" dirty="0">
              <a:solidFill>
                <a:schemeClr val="tx2">
                  <a:lumMod val="50000"/>
                </a:schemeClr>
              </a:solidFill>
            </a:endParaRPr>
          </a:p>
          <a:p>
            <a:pPr>
              <a:buFont typeface="Arial" panose="020B0604020202020204" pitchFamily="34" charset="0"/>
              <a:buNone/>
            </a:pPr>
            <a:r>
              <a:rPr lang="en-GB" sz="2400" dirty="0">
                <a:solidFill>
                  <a:schemeClr val="tx2">
                    <a:lumMod val="50000"/>
                  </a:schemeClr>
                </a:solidFill>
              </a:rPr>
              <a:t>Or it’s a catch all for project activities that may get overlooked</a:t>
            </a:r>
          </a:p>
          <a:p>
            <a:pPr>
              <a:buFont typeface="Arial" panose="020B0604020202020204" pitchFamily="34" charset="0"/>
              <a:buNone/>
            </a:pPr>
            <a:endParaRPr lang="en-GB" sz="2400" dirty="0">
              <a:solidFill>
                <a:schemeClr val="tx2">
                  <a:lumMod val="50000"/>
                </a:schemeClr>
              </a:solidFill>
            </a:endParaRPr>
          </a:p>
          <a:p>
            <a:pPr>
              <a:buFont typeface="Arial" panose="020B0604020202020204" pitchFamily="34" charset="0"/>
              <a:buNone/>
            </a:pPr>
            <a:endParaRPr lang="en-GB" sz="2400" dirty="0">
              <a:solidFill>
                <a:schemeClr val="tx2">
                  <a:lumMod val="50000"/>
                </a:schemeClr>
              </a:solidFill>
            </a:endParaRPr>
          </a:p>
          <a:p>
            <a:pPr algn="ctr">
              <a:buFont typeface="Arial" panose="020B0604020202020204" pitchFamily="34" charset="0"/>
              <a:buNone/>
            </a:pPr>
            <a:r>
              <a:rPr lang="en-GB" sz="2400" i="1" dirty="0">
                <a:solidFill>
                  <a:schemeClr val="accent2">
                    <a:lumMod val="50000"/>
                  </a:schemeClr>
                </a:solidFill>
              </a:rPr>
              <a:t>“when we implement that new process lets not forget about the change management”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2250"/>
                            </p:stCondLst>
                            <p:childTnLst>
                              <p:par>
                                <p:cTn id="8" presetID="10" presetClass="entr" presetSubtype="0" fill="hold" grpId="0" nodeType="after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ject 10"/>
          <p:cNvSpPr/>
          <p:nvPr/>
        </p:nvSpPr>
        <p:spPr>
          <a:xfrm>
            <a:off x="4009047" y="3700621"/>
            <a:ext cx="2112260" cy="2368295"/>
          </a:xfrm>
          <a:prstGeom prst="rect">
            <a:avLst/>
          </a:prstGeom>
          <a:blipFill>
            <a:blip r:embed="rId3" cstate="print"/>
            <a:stretch>
              <a:fillRect/>
            </a:stretch>
          </a:blipFill>
        </p:spPr>
        <p:txBody>
          <a:bodyPr wrap="square" lIns="0" tIns="0" rIns="0" bIns="0" rtlCol="0"/>
          <a:lstStyle/>
          <a:p>
            <a:endParaRPr dirty="0"/>
          </a:p>
        </p:txBody>
      </p:sp>
      <p:sp>
        <p:nvSpPr>
          <p:cNvPr id="12" name="object 12"/>
          <p:cNvSpPr/>
          <p:nvPr/>
        </p:nvSpPr>
        <p:spPr>
          <a:xfrm>
            <a:off x="6651662" y="2268060"/>
            <a:ext cx="2112260" cy="2368289"/>
          </a:xfrm>
          <a:prstGeom prst="rect">
            <a:avLst/>
          </a:prstGeom>
          <a:blipFill>
            <a:blip r:embed="rId3" cstate="print"/>
            <a:stretch>
              <a:fillRect/>
            </a:stretch>
          </a:blipFill>
        </p:spPr>
        <p:txBody>
          <a:bodyPr wrap="square" lIns="0" tIns="0" rIns="0" bIns="0" rtlCol="0"/>
          <a:lstStyle/>
          <a:p>
            <a:endParaRPr dirty="0"/>
          </a:p>
        </p:txBody>
      </p:sp>
      <p:sp>
        <p:nvSpPr>
          <p:cNvPr id="14" name="object 14"/>
          <p:cNvSpPr/>
          <p:nvPr/>
        </p:nvSpPr>
        <p:spPr>
          <a:xfrm>
            <a:off x="9294279" y="3700621"/>
            <a:ext cx="2112259" cy="2368295"/>
          </a:xfrm>
          <a:prstGeom prst="rect">
            <a:avLst/>
          </a:prstGeom>
          <a:blipFill>
            <a:blip r:embed="rId3" cstate="print"/>
            <a:stretch>
              <a:fillRect/>
            </a:stretch>
          </a:blipFill>
        </p:spPr>
        <p:txBody>
          <a:bodyPr wrap="square" lIns="0" tIns="0" rIns="0" bIns="0" rtlCol="0"/>
          <a:lstStyle/>
          <a:p>
            <a:endParaRPr dirty="0"/>
          </a:p>
        </p:txBody>
      </p:sp>
      <p:sp>
        <p:nvSpPr>
          <p:cNvPr id="37" name="Rectangle 36">
            <a:extLst>
              <a:ext uri="{FF2B5EF4-FFF2-40B4-BE49-F238E27FC236}">
                <a16:creationId xmlns:a16="http://schemas.microsoft.com/office/drawing/2014/main" id="{BD8184B8-7E16-4000-92AE-F09112B266F7}"/>
              </a:ext>
            </a:extLst>
          </p:cNvPr>
          <p:cNvSpPr/>
          <p:nvPr/>
        </p:nvSpPr>
        <p:spPr>
          <a:xfrm>
            <a:off x="1434396" y="1718716"/>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bject 9"/>
          <p:cNvSpPr txBox="1"/>
          <p:nvPr/>
        </p:nvSpPr>
        <p:spPr>
          <a:xfrm>
            <a:off x="1397336" y="2286000"/>
            <a:ext cx="2043430" cy="215444"/>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400" dirty="0"/>
          </a:p>
        </p:txBody>
      </p:sp>
      <p:sp>
        <p:nvSpPr>
          <p:cNvPr id="40" name="Rectangle 39">
            <a:extLst>
              <a:ext uri="{FF2B5EF4-FFF2-40B4-BE49-F238E27FC236}">
                <a16:creationId xmlns:a16="http://schemas.microsoft.com/office/drawing/2014/main" id="{CB76C1FB-07EF-46BE-80C0-56885BE3E9CB}"/>
              </a:ext>
            </a:extLst>
          </p:cNvPr>
          <p:cNvSpPr/>
          <p:nvPr/>
        </p:nvSpPr>
        <p:spPr>
          <a:xfrm>
            <a:off x="4042213" y="374153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a:extLst>
              <a:ext uri="{FF2B5EF4-FFF2-40B4-BE49-F238E27FC236}">
                <a16:creationId xmlns:a16="http://schemas.microsoft.com/office/drawing/2014/main" id="{1C2B0A38-3ECA-4DEF-A39A-40D4D66E69F8}"/>
              </a:ext>
            </a:extLst>
          </p:cNvPr>
          <p:cNvSpPr/>
          <p:nvPr/>
        </p:nvSpPr>
        <p:spPr>
          <a:xfrm>
            <a:off x="6685392" y="231381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Rectangle 45">
            <a:extLst>
              <a:ext uri="{FF2B5EF4-FFF2-40B4-BE49-F238E27FC236}">
                <a16:creationId xmlns:a16="http://schemas.microsoft.com/office/drawing/2014/main" id="{92A4FAF5-776C-404C-8306-F3652B276BF4}"/>
              </a:ext>
            </a:extLst>
          </p:cNvPr>
          <p:cNvSpPr/>
          <p:nvPr/>
        </p:nvSpPr>
        <p:spPr>
          <a:xfrm>
            <a:off x="9328008" y="3746383"/>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932749" y="5127265"/>
            <a:ext cx="2500497" cy="276999"/>
          </a:xfrm>
          <a:prstGeom prst="rect">
            <a:avLst/>
          </a:prstGeom>
          <a:noFill/>
        </p:spPr>
        <p:txBody>
          <a:bodyPr wrap="square" rtlCol="0">
            <a:spAutoFit/>
          </a:bodyPr>
          <a:lstStyle/>
          <a:p>
            <a:r>
              <a:rPr lang="en-GB" sz="1200" dirty="0">
                <a:solidFill>
                  <a:srgbClr val="756F9D"/>
                </a:solidFill>
                <a:cs typeface="Calibri Light" panose="020F0302020204030204" pitchFamily="34" charset="0"/>
              </a:rPr>
              <a:t>NHS Digital Health Care Wales</a:t>
            </a:r>
          </a:p>
        </p:txBody>
      </p:sp>
      <p:sp>
        <p:nvSpPr>
          <p:cNvPr id="5" name="Rectangle 4">
            <a:extLst>
              <a:ext uri="{FF2B5EF4-FFF2-40B4-BE49-F238E27FC236}">
                <a16:creationId xmlns:a16="http://schemas.microsoft.com/office/drawing/2014/main" id="{6042FA91-6B5C-4BAA-A343-2CA97DA0261A}"/>
              </a:ext>
            </a:extLst>
          </p:cNvPr>
          <p:cNvSpPr/>
          <p:nvPr/>
        </p:nvSpPr>
        <p:spPr>
          <a:xfrm>
            <a:off x="580634" y="1987296"/>
            <a:ext cx="11012758" cy="2123658"/>
          </a:xfrm>
          <a:prstGeom prst="rect">
            <a:avLst/>
          </a:prstGeom>
          <a:noFill/>
        </p:spPr>
        <p:txBody>
          <a:bodyPr wrap="none" lIns="91440" tIns="45720" rIns="91440" bIns="45720">
            <a:spAutoFit/>
          </a:bodyPr>
          <a:lstStyle/>
          <a:p>
            <a:pPr algn="ctr"/>
            <a:r>
              <a:rPr lang="en-US" sz="66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So .. </a:t>
            </a:r>
          </a:p>
          <a:p>
            <a:pPr algn="ctr"/>
            <a:r>
              <a:rPr lang="en-US" sz="66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What is change Management ?</a:t>
            </a:r>
          </a:p>
        </p:txBody>
      </p:sp>
    </p:spTree>
    <p:extLst>
      <p:ext uri="{BB962C8B-B14F-4D97-AF65-F5344CB8AC3E}">
        <p14:creationId xmlns:p14="http://schemas.microsoft.com/office/powerpoint/2010/main" val="2578953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357392" y="2257359"/>
            <a:ext cx="2112260" cy="2368295"/>
          </a:xfrm>
          <a:prstGeom prst="rect">
            <a:avLst/>
          </a:prstGeom>
          <a:blipFill>
            <a:blip r:embed="rId3" cstate="print"/>
            <a:stretch>
              <a:fillRect/>
            </a:stretch>
          </a:blipFill>
        </p:spPr>
        <p:txBody>
          <a:bodyPr wrap="square" lIns="0" tIns="0" rIns="0" bIns="0" rtlCol="0"/>
          <a:lstStyle/>
          <a:p>
            <a:endParaRPr sz="1600" dirty="0"/>
          </a:p>
        </p:txBody>
      </p:sp>
      <p:sp>
        <p:nvSpPr>
          <p:cNvPr id="10" name="object 10"/>
          <p:cNvSpPr/>
          <p:nvPr/>
        </p:nvSpPr>
        <p:spPr>
          <a:xfrm>
            <a:off x="4009047" y="3700621"/>
            <a:ext cx="2112260" cy="2368295"/>
          </a:xfrm>
          <a:prstGeom prst="rect">
            <a:avLst/>
          </a:prstGeom>
          <a:blipFill>
            <a:blip r:embed="rId3" cstate="print"/>
            <a:stretch>
              <a:fillRect/>
            </a:stretch>
          </a:blipFill>
        </p:spPr>
        <p:txBody>
          <a:bodyPr wrap="square" lIns="0" tIns="0" rIns="0" bIns="0" rtlCol="0"/>
          <a:lstStyle/>
          <a:p>
            <a:endParaRPr dirty="0"/>
          </a:p>
        </p:txBody>
      </p:sp>
      <p:sp>
        <p:nvSpPr>
          <p:cNvPr id="12" name="object 12"/>
          <p:cNvSpPr/>
          <p:nvPr/>
        </p:nvSpPr>
        <p:spPr>
          <a:xfrm>
            <a:off x="6651662" y="2268060"/>
            <a:ext cx="2112260" cy="2368289"/>
          </a:xfrm>
          <a:prstGeom prst="rect">
            <a:avLst/>
          </a:prstGeom>
          <a:blipFill>
            <a:blip r:embed="rId3" cstate="print"/>
            <a:stretch>
              <a:fillRect/>
            </a:stretch>
          </a:blipFill>
        </p:spPr>
        <p:txBody>
          <a:bodyPr wrap="square" lIns="0" tIns="0" rIns="0" bIns="0" rtlCol="0"/>
          <a:lstStyle/>
          <a:p>
            <a:endParaRPr dirty="0"/>
          </a:p>
        </p:txBody>
      </p:sp>
      <p:sp>
        <p:nvSpPr>
          <p:cNvPr id="37" name="Rectangle 36">
            <a:extLst>
              <a:ext uri="{FF2B5EF4-FFF2-40B4-BE49-F238E27FC236}">
                <a16:creationId xmlns:a16="http://schemas.microsoft.com/office/drawing/2014/main" id="{BD8184B8-7E16-4000-92AE-F09112B266F7}"/>
              </a:ext>
            </a:extLst>
          </p:cNvPr>
          <p:cNvSpPr/>
          <p:nvPr/>
        </p:nvSpPr>
        <p:spPr>
          <a:xfrm>
            <a:off x="1397336" y="230602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bject 9"/>
          <p:cNvSpPr txBox="1"/>
          <p:nvPr/>
        </p:nvSpPr>
        <p:spPr>
          <a:xfrm>
            <a:off x="1397336" y="2286000"/>
            <a:ext cx="2043430" cy="215444"/>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400" dirty="0"/>
          </a:p>
        </p:txBody>
      </p:sp>
      <p:sp>
        <p:nvSpPr>
          <p:cNvPr id="40" name="Rectangle 39">
            <a:extLst>
              <a:ext uri="{FF2B5EF4-FFF2-40B4-BE49-F238E27FC236}">
                <a16:creationId xmlns:a16="http://schemas.microsoft.com/office/drawing/2014/main" id="{CB76C1FB-07EF-46BE-80C0-56885BE3E9CB}"/>
              </a:ext>
            </a:extLst>
          </p:cNvPr>
          <p:cNvSpPr/>
          <p:nvPr/>
        </p:nvSpPr>
        <p:spPr>
          <a:xfrm>
            <a:off x="4042213" y="374153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a:extLst>
              <a:ext uri="{FF2B5EF4-FFF2-40B4-BE49-F238E27FC236}">
                <a16:creationId xmlns:a16="http://schemas.microsoft.com/office/drawing/2014/main" id="{1C2B0A38-3ECA-4DEF-A39A-40D4D66E69F8}"/>
              </a:ext>
            </a:extLst>
          </p:cNvPr>
          <p:cNvSpPr/>
          <p:nvPr/>
        </p:nvSpPr>
        <p:spPr>
          <a:xfrm>
            <a:off x="6685392" y="231381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932749" y="5127265"/>
            <a:ext cx="2500497" cy="276999"/>
          </a:xfrm>
          <a:prstGeom prst="rect">
            <a:avLst/>
          </a:prstGeom>
          <a:noFill/>
        </p:spPr>
        <p:txBody>
          <a:bodyPr wrap="square" rtlCol="0">
            <a:spAutoFit/>
          </a:bodyPr>
          <a:lstStyle/>
          <a:p>
            <a:r>
              <a:rPr lang="en-GB" sz="1200" dirty="0">
                <a:solidFill>
                  <a:srgbClr val="756F9D"/>
                </a:solidFill>
                <a:cs typeface="Calibri Light" panose="020F0302020204030204" pitchFamily="34" charset="0"/>
              </a:rPr>
              <a:t>NHS Digital Health Care Wales</a:t>
            </a:r>
          </a:p>
        </p:txBody>
      </p:sp>
      <p:sp>
        <p:nvSpPr>
          <p:cNvPr id="38" name="Content Placeholder 2">
            <a:extLst>
              <a:ext uri="{FF2B5EF4-FFF2-40B4-BE49-F238E27FC236}">
                <a16:creationId xmlns:a16="http://schemas.microsoft.com/office/drawing/2014/main" id="{DDC10529-62B4-4FB3-B07B-79C14D9CEE48}"/>
              </a:ext>
            </a:extLst>
          </p:cNvPr>
          <p:cNvSpPr txBox="1">
            <a:spLocks/>
          </p:cNvSpPr>
          <p:nvPr/>
        </p:nvSpPr>
        <p:spPr>
          <a:xfrm>
            <a:off x="1202048" y="556054"/>
            <a:ext cx="9769929" cy="61165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pPr marL="0" indent="0">
              <a:buNone/>
            </a:pPr>
            <a:r>
              <a:rPr lang="en-GB" dirty="0">
                <a:solidFill>
                  <a:schemeClr val="tx2">
                    <a:lumMod val="75000"/>
                  </a:schemeClr>
                </a:solidFill>
              </a:rPr>
              <a:t>It’s a noun </a:t>
            </a:r>
            <a:r>
              <a:rPr lang="en-GB" b="1" i="1" dirty="0">
                <a:solidFill>
                  <a:srgbClr val="00B0F0"/>
                </a:solidFill>
              </a:rPr>
              <a:t>“change management is the key to the project”</a:t>
            </a:r>
          </a:p>
          <a:p>
            <a:pPr marL="0" indent="0">
              <a:buNone/>
            </a:pPr>
            <a:endParaRPr lang="en-GB" dirty="0">
              <a:solidFill>
                <a:schemeClr val="accent2">
                  <a:lumMod val="50000"/>
                </a:schemeClr>
              </a:solidFill>
            </a:endParaRPr>
          </a:p>
          <a:p>
            <a:endParaRPr lang="en-GB" dirty="0">
              <a:solidFill>
                <a:schemeClr val="accent2">
                  <a:lumMod val="50000"/>
                </a:schemeClr>
              </a:solidFill>
            </a:endParaRPr>
          </a:p>
          <a:p>
            <a:pPr marL="0" indent="0" algn="r">
              <a:buNone/>
            </a:pPr>
            <a:r>
              <a:rPr lang="en-GB" dirty="0">
                <a:solidFill>
                  <a:schemeClr val="tx2">
                    <a:lumMod val="75000"/>
                  </a:schemeClr>
                </a:solidFill>
              </a:rPr>
              <a:t>It’s a verb </a:t>
            </a:r>
            <a:r>
              <a:rPr lang="en-GB" b="1" i="1" dirty="0">
                <a:solidFill>
                  <a:srgbClr val="00B050"/>
                </a:solidFill>
              </a:rPr>
              <a:t>“ we really need to change manage that process”</a:t>
            </a:r>
          </a:p>
          <a:p>
            <a:endParaRPr lang="en-GB" b="1" dirty="0">
              <a:solidFill>
                <a:srgbClr val="00B050"/>
              </a:solidFill>
            </a:endParaRPr>
          </a:p>
          <a:p>
            <a:pPr marL="0" indent="0">
              <a:buNone/>
            </a:pPr>
            <a:endParaRPr lang="en-GB" dirty="0">
              <a:solidFill>
                <a:schemeClr val="accent2">
                  <a:lumMod val="50000"/>
                </a:schemeClr>
              </a:solidFill>
            </a:endParaRPr>
          </a:p>
          <a:p>
            <a:pPr marL="0" indent="0">
              <a:buNone/>
            </a:pPr>
            <a:r>
              <a:rPr lang="en-GB" dirty="0">
                <a:solidFill>
                  <a:schemeClr val="tx2">
                    <a:lumMod val="75000"/>
                  </a:schemeClr>
                </a:solidFill>
              </a:rPr>
              <a:t>It’s an adjective </a:t>
            </a:r>
            <a:r>
              <a:rPr lang="en-GB" b="1" i="1" dirty="0">
                <a:solidFill>
                  <a:schemeClr val="accent6">
                    <a:lumMod val="75000"/>
                  </a:schemeClr>
                </a:solidFill>
              </a:rPr>
              <a:t>“my change management skills are improving”</a:t>
            </a:r>
          </a:p>
          <a:p>
            <a:pPr marL="0" indent="0">
              <a:buNone/>
            </a:pPr>
            <a:endParaRPr lang="en-GB" b="1" dirty="0">
              <a:solidFill>
                <a:schemeClr val="accent6">
                  <a:lumMod val="75000"/>
                </a:schemeClr>
              </a:solidFill>
            </a:endParaRPr>
          </a:p>
          <a:p>
            <a:endParaRPr lang="en-GB" dirty="0">
              <a:solidFill>
                <a:schemeClr val="accent2">
                  <a:lumMod val="50000"/>
                </a:schemeClr>
              </a:solidFill>
            </a:endParaRPr>
          </a:p>
          <a:p>
            <a:pPr marL="0" indent="0" algn="r">
              <a:buNone/>
            </a:pPr>
            <a:r>
              <a:rPr lang="en-GB" dirty="0">
                <a:solidFill>
                  <a:schemeClr val="tx2">
                    <a:lumMod val="75000"/>
                  </a:schemeClr>
                </a:solidFill>
              </a:rPr>
              <a:t>It’s an expletive </a:t>
            </a:r>
            <a:r>
              <a:rPr lang="en-GB" b="1" i="1" dirty="0">
                <a:solidFill>
                  <a:srgbClr val="FF0000"/>
                </a:solidFill>
              </a:rPr>
              <a:t>“CHANGE MANAGEMENT!!!” </a:t>
            </a:r>
          </a:p>
        </p:txBody>
      </p:sp>
    </p:spTree>
    <p:extLst>
      <p:ext uri="{BB962C8B-B14F-4D97-AF65-F5344CB8AC3E}">
        <p14:creationId xmlns:p14="http://schemas.microsoft.com/office/powerpoint/2010/main" val="2169548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357392" y="2257359"/>
            <a:ext cx="2112260" cy="2368295"/>
          </a:xfrm>
          <a:prstGeom prst="rect">
            <a:avLst/>
          </a:prstGeom>
          <a:blipFill>
            <a:blip r:embed="rId3" cstate="print"/>
            <a:stretch>
              <a:fillRect/>
            </a:stretch>
          </a:blipFill>
        </p:spPr>
        <p:txBody>
          <a:bodyPr wrap="square" lIns="0" tIns="0" rIns="0" bIns="0" rtlCol="0"/>
          <a:lstStyle/>
          <a:p>
            <a:endParaRPr sz="1600" dirty="0"/>
          </a:p>
        </p:txBody>
      </p:sp>
      <p:sp>
        <p:nvSpPr>
          <p:cNvPr id="10" name="object 10"/>
          <p:cNvSpPr/>
          <p:nvPr/>
        </p:nvSpPr>
        <p:spPr>
          <a:xfrm>
            <a:off x="4009047" y="3700621"/>
            <a:ext cx="2112260" cy="2368295"/>
          </a:xfrm>
          <a:prstGeom prst="rect">
            <a:avLst/>
          </a:prstGeom>
          <a:blipFill>
            <a:blip r:embed="rId3" cstate="print"/>
            <a:stretch>
              <a:fillRect/>
            </a:stretch>
          </a:blipFill>
        </p:spPr>
        <p:txBody>
          <a:bodyPr wrap="square" lIns="0" tIns="0" rIns="0" bIns="0" rtlCol="0"/>
          <a:lstStyle/>
          <a:p>
            <a:endParaRPr dirty="0"/>
          </a:p>
        </p:txBody>
      </p:sp>
      <p:sp>
        <p:nvSpPr>
          <p:cNvPr id="12" name="object 12"/>
          <p:cNvSpPr/>
          <p:nvPr/>
        </p:nvSpPr>
        <p:spPr>
          <a:xfrm>
            <a:off x="6651662" y="2268060"/>
            <a:ext cx="2112260" cy="2368289"/>
          </a:xfrm>
          <a:prstGeom prst="rect">
            <a:avLst/>
          </a:prstGeom>
          <a:blipFill>
            <a:blip r:embed="rId3" cstate="print"/>
            <a:stretch>
              <a:fillRect/>
            </a:stretch>
          </a:blipFill>
        </p:spPr>
        <p:txBody>
          <a:bodyPr wrap="square" lIns="0" tIns="0" rIns="0" bIns="0" rtlCol="0"/>
          <a:lstStyle/>
          <a:p>
            <a:endParaRPr dirty="0"/>
          </a:p>
        </p:txBody>
      </p:sp>
      <p:sp>
        <p:nvSpPr>
          <p:cNvPr id="37" name="Rectangle 36">
            <a:extLst>
              <a:ext uri="{FF2B5EF4-FFF2-40B4-BE49-F238E27FC236}">
                <a16:creationId xmlns:a16="http://schemas.microsoft.com/office/drawing/2014/main" id="{BD8184B8-7E16-4000-92AE-F09112B266F7}"/>
              </a:ext>
            </a:extLst>
          </p:cNvPr>
          <p:cNvSpPr/>
          <p:nvPr/>
        </p:nvSpPr>
        <p:spPr>
          <a:xfrm>
            <a:off x="1397336" y="230602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bject 9"/>
          <p:cNvSpPr txBox="1"/>
          <p:nvPr/>
        </p:nvSpPr>
        <p:spPr>
          <a:xfrm>
            <a:off x="1397336" y="2286000"/>
            <a:ext cx="2043430" cy="215444"/>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400" dirty="0"/>
          </a:p>
        </p:txBody>
      </p:sp>
      <p:sp>
        <p:nvSpPr>
          <p:cNvPr id="40" name="Rectangle 39">
            <a:extLst>
              <a:ext uri="{FF2B5EF4-FFF2-40B4-BE49-F238E27FC236}">
                <a16:creationId xmlns:a16="http://schemas.microsoft.com/office/drawing/2014/main" id="{CB76C1FB-07EF-46BE-80C0-56885BE3E9CB}"/>
              </a:ext>
            </a:extLst>
          </p:cNvPr>
          <p:cNvSpPr/>
          <p:nvPr/>
        </p:nvSpPr>
        <p:spPr>
          <a:xfrm>
            <a:off x="4042213" y="374153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a:extLst>
              <a:ext uri="{FF2B5EF4-FFF2-40B4-BE49-F238E27FC236}">
                <a16:creationId xmlns:a16="http://schemas.microsoft.com/office/drawing/2014/main" id="{1C2B0A38-3ECA-4DEF-A39A-40D4D66E69F8}"/>
              </a:ext>
            </a:extLst>
          </p:cNvPr>
          <p:cNvSpPr/>
          <p:nvPr/>
        </p:nvSpPr>
        <p:spPr>
          <a:xfrm>
            <a:off x="6685392" y="231381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932749" y="5127265"/>
            <a:ext cx="2500497" cy="276999"/>
          </a:xfrm>
          <a:prstGeom prst="rect">
            <a:avLst/>
          </a:prstGeom>
          <a:noFill/>
        </p:spPr>
        <p:txBody>
          <a:bodyPr wrap="square" rtlCol="0">
            <a:spAutoFit/>
          </a:bodyPr>
          <a:lstStyle/>
          <a:p>
            <a:r>
              <a:rPr lang="en-GB" sz="1200" dirty="0">
                <a:solidFill>
                  <a:srgbClr val="756F9D"/>
                </a:solidFill>
                <a:cs typeface="Calibri Light" panose="020F0302020204030204" pitchFamily="34" charset="0"/>
              </a:rPr>
              <a:t>NHS Digital Health Care Wales</a:t>
            </a:r>
          </a:p>
        </p:txBody>
      </p:sp>
      <p:sp>
        <p:nvSpPr>
          <p:cNvPr id="38" name="Content Placeholder 2">
            <a:extLst>
              <a:ext uri="{FF2B5EF4-FFF2-40B4-BE49-F238E27FC236}">
                <a16:creationId xmlns:a16="http://schemas.microsoft.com/office/drawing/2014/main" id="{DDC10529-62B4-4FB3-B07B-79C14D9CEE48}"/>
              </a:ext>
            </a:extLst>
          </p:cNvPr>
          <p:cNvSpPr txBox="1">
            <a:spLocks/>
          </p:cNvSpPr>
          <p:nvPr/>
        </p:nvSpPr>
        <p:spPr>
          <a:xfrm>
            <a:off x="1064678" y="1318418"/>
            <a:ext cx="9769929" cy="45259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b="1" dirty="0">
              <a:solidFill>
                <a:schemeClr val="tx2">
                  <a:lumMod val="75000"/>
                </a:schemeClr>
              </a:solidFill>
            </a:endParaRPr>
          </a:p>
          <a:p>
            <a:pPr>
              <a:buFont typeface="Arial" panose="020B0604020202020204" pitchFamily="34" charset="0"/>
              <a:buNone/>
            </a:pPr>
            <a:r>
              <a:rPr lang="en-GB" b="1" dirty="0">
                <a:solidFill>
                  <a:schemeClr val="tx2">
                    <a:lumMod val="75000"/>
                  </a:schemeClr>
                </a:solidFill>
              </a:rPr>
              <a:t>…</a:t>
            </a:r>
            <a:r>
              <a:rPr lang="en-GB" b="1" i="1" dirty="0">
                <a:solidFill>
                  <a:schemeClr val="tx2">
                    <a:lumMod val="75000"/>
                  </a:schemeClr>
                </a:solidFill>
              </a:rPr>
              <a:t>It’s a structured approach for ensuring that changes are thoroughly and smoothly implemented, and that lasting benefits of change are achieved…</a:t>
            </a:r>
          </a:p>
          <a:p>
            <a:pPr>
              <a:buFont typeface="Arial" panose="020B0604020202020204" pitchFamily="34" charset="0"/>
              <a:buNone/>
            </a:pPr>
            <a:endParaRPr lang="en-GB" b="1" i="1" dirty="0">
              <a:solidFill>
                <a:schemeClr val="tx2">
                  <a:lumMod val="75000"/>
                </a:schemeClr>
              </a:solidFill>
            </a:endParaRPr>
          </a:p>
          <a:p>
            <a:pPr>
              <a:buFont typeface="Arial" panose="020B0604020202020204" pitchFamily="34" charset="0"/>
              <a:buNone/>
            </a:pPr>
            <a:r>
              <a:rPr lang="en-GB" b="1" i="1" dirty="0">
                <a:solidFill>
                  <a:schemeClr val="tx2">
                    <a:lumMod val="75000"/>
                  </a:schemeClr>
                </a:solidFill>
              </a:rPr>
              <a:t>   With a focus on the wider impact of change, particularly the people and how they as individuals and teams move from the current to the new </a:t>
            </a:r>
          </a:p>
        </p:txBody>
      </p:sp>
    </p:spTree>
    <p:extLst>
      <p:ext uri="{BB962C8B-B14F-4D97-AF65-F5344CB8AC3E}">
        <p14:creationId xmlns:p14="http://schemas.microsoft.com/office/powerpoint/2010/main" val="3713513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BDE981-1B2A-4CCB-B513-2F8B7ADE7D53}"/>
              </a:ext>
            </a:extLst>
          </p:cNvPr>
          <p:cNvSpPr txBox="1">
            <a:spLocks/>
          </p:cNvSpPr>
          <p:nvPr/>
        </p:nvSpPr>
        <p:spPr>
          <a:xfrm>
            <a:off x="838200" y="1825625"/>
            <a:ext cx="10515600" cy="4351338"/>
          </a:xfrm>
          <a:prstGeom prst="rect">
            <a:avLst/>
          </a:prstGeom>
        </p:spPr>
        <p:txBody>
          <a:bodyPr/>
          <a:lst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a:lstStyle>
          <a:p>
            <a:pPr algn="just"/>
            <a:endParaRPr lang="en-GB" kern="0" dirty="0">
              <a:solidFill>
                <a:sysClr val="windowText" lastClr="000000"/>
              </a:solidFill>
              <a:latin typeface="Calibri" panose="020F0502020204030204" pitchFamily="34" charset="0"/>
              <a:ea typeface="Calibri" panose="020F0502020204030204" pitchFamily="34" charset="0"/>
              <a:cs typeface="Times New Roman" panose="02020603050405020304" pitchFamily="18" charset="0"/>
            </a:endParaRPr>
          </a:p>
          <a:p>
            <a:endParaRPr lang="en-GB" kern="0" dirty="0">
              <a:solidFill>
                <a:sysClr val="windowText" lastClr="000000"/>
              </a:solidFill>
            </a:endParaRPr>
          </a:p>
        </p:txBody>
      </p:sp>
      <p:sp>
        <p:nvSpPr>
          <p:cNvPr id="3" name="Rectangle 2">
            <a:extLst>
              <a:ext uri="{FF2B5EF4-FFF2-40B4-BE49-F238E27FC236}">
                <a16:creationId xmlns:a16="http://schemas.microsoft.com/office/drawing/2014/main" id="{68B7E5F3-27C5-4685-9897-8C3CB72E028C}"/>
              </a:ext>
            </a:extLst>
          </p:cNvPr>
          <p:cNvSpPr/>
          <p:nvPr/>
        </p:nvSpPr>
        <p:spPr>
          <a:xfrm>
            <a:off x="152400" y="1151448"/>
            <a:ext cx="11811000" cy="4616648"/>
          </a:xfrm>
          <a:prstGeom prst="rect">
            <a:avLst/>
          </a:prstGeom>
        </p:spPr>
        <p:txBody>
          <a:bodyPr wrap="square">
            <a:spAutoFit/>
          </a:bodyPr>
          <a:lstStyle/>
          <a:p>
            <a:pPr lvl="0" algn="just">
              <a:spcAft>
                <a:spcPts val="0"/>
              </a:spcAft>
            </a:pPr>
            <a:endParaRPr lang="en-GB" sz="1400" b="1" dirty="0">
              <a:solidFill>
                <a:srgbClr val="0070C0"/>
              </a:solidFill>
              <a:ea typeface="Calibri" panose="020F0502020204030204" pitchFamily="34" charset="0"/>
              <a:cs typeface="Times New Roman" panose="02020603050405020304" pitchFamily="18" charset="0"/>
            </a:endParaRPr>
          </a:p>
          <a:p>
            <a:pPr lvl="0" algn="just">
              <a:spcAft>
                <a:spcPts val="0"/>
              </a:spcAft>
            </a:pPr>
            <a:r>
              <a:rPr lang="en-GB" sz="2000" b="1" dirty="0">
                <a:solidFill>
                  <a:schemeClr val="tx2">
                    <a:lumMod val="75000"/>
                  </a:schemeClr>
                </a:solidFill>
                <a:ea typeface="Calibri" panose="020F0502020204030204" pitchFamily="34" charset="0"/>
                <a:cs typeface="Calibri Light" panose="020F0302020204030204" pitchFamily="34" charset="0"/>
              </a:rPr>
              <a:t>Change Alignment</a:t>
            </a:r>
          </a:p>
          <a:p>
            <a:pPr marL="342900" indent="-342900" algn="just">
              <a:spcAft>
                <a:spcPts val="0"/>
              </a:spcAft>
              <a:buFont typeface="Arial" panose="020B0604020202020204" pitchFamily="34" charset="0"/>
              <a:buChar char="•"/>
            </a:pPr>
            <a:r>
              <a:rPr lang="en-GB" dirty="0">
                <a:solidFill>
                  <a:schemeClr val="accent1">
                    <a:lumMod val="50000"/>
                  </a:schemeClr>
                </a:solidFill>
                <a:ea typeface="Calibri" panose="020F0502020204030204" pitchFamily="34" charset="0"/>
                <a:cs typeface="Calibri Light" panose="020F0302020204030204" pitchFamily="34" charset="0"/>
              </a:rPr>
              <a:t>Standardised change management tools are incorporated into decision making, program design and project planning across the organisation.</a:t>
            </a:r>
          </a:p>
          <a:p>
            <a:pPr marL="342900" indent="-342900" algn="just">
              <a:spcAft>
                <a:spcPts val="0"/>
              </a:spcAft>
              <a:buFont typeface="Arial" panose="020B0604020202020204" pitchFamily="34" charset="0"/>
              <a:buChar char="•"/>
            </a:pPr>
            <a:r>
              <a:rPr lang="en-GB" dirty="0">
                <a:solidFill>
                  <a:schemeClr val="accent1">
                    <a:lumMod val="50000"/>
                  </a:schemeClr>
                </a:solidFill>
                <a:ea typeface="Times New Roman" panose="02020603050405020304" pitchFamily="18" charset="0"/>
                <a:cs typeface="Calibri Light" panose="020F0302020204030204" pitchFamily="34" charset="0"/>
              </a:rPr>
              <a:t>Change management is based on standardised processes, and change management processes are re-evaluated and continuously improved. </a:t>
            </a:r>
          </a:p>
          <a:p>
            <a:pPr algn="just">
              <a:spcAft>
                <a:spcPts val="0"/>
              </a:spcAft>
            </a:pPr>
            <a:endParaRPr lang="en-GB" sz="2000" dirty="0">
              <a:solidFill>
                <a:srgbClr val="0070C0"/>
              </a:solidFill>
              <a:ea typeface="Calibri" panose="020F0502020204030204" pitchFamily="34" charset="0"/>
              <a:cs typeface="Calibri Light" panose="020F0302020204030204" pitchFamily="34" charset="0"/>
            </a:endParaRPr>
          </a:p>
          <a:p>
            <a:pPr lvl="0" algn="just">
              <a:spcAft>
                <a:spcPts val="0"/>
              </a:spcAft>
            </a:pPr>
            <a:r>
              <a:rPr lang="en-GB" sz="2000" b="1" dirty="0">
                <a:solidFill>
                  <a:schemeClr val="tx2">
                    <a:lumMod val="75000"/>
                  </a:schemeClr>
                </a:solidFill>
                <a:ea typeface="Calibri" panose="020F0502020204030204" pitchFamily="34" charset="0"/>
                <a:cs typeface="Calibri Light" panose="020F0302020204030204" pitchFamily="34" charset="0"/>
              </a:rPr>
              <a:t>Change Communication</a:t>
            </a:r>
          </a:p>
          <a:p>
            <a:pPr marL="342900" indent="-342900" algn="just">
              <a:spcAft>
                <a:spcPts val="0"/>
              </a:spcAft>
              <a:buFont typeface="Arial" panose="020B0604020202020204" pitchFamily="34" charset="0"/>
              <a:buChar char="•"/>
            </a:pPr>
            <a:r>
              <a:rPr lang="en-GB" dirty="0">
                <a:solidFill>
                  <a:schemeClr val="accent1">
                    <a:lumMod val="50000"/>
                  </a:schemeClr>
                </a:solidFill>
                <a:ea typeface="Calibri" panose="020F0502020204030204" pitchFamily="34" charset="0"/>
                <a:cs typeface="Calibri Light" panose="020F0302020204030204" pitchFamily="34" charset="0"/>
              </a:rPr>
              <a:t>Change is widely communicated to the organisation and change communications will be clear, comprehensive, candid and timely. </a:t>
            </a:r>
          </a:p>
          <a:p>
            <a:pPr algn="just">
              <a:spcAft>
                <a:spcPts val="0"/>
              </a:spcAft>
            </a:pPr>
            <a:endParaRPr lang="en-GB" sz="2000" i="1" dirty="0">
              <a:solidFill>
                <a:srgbClr val="0070C0"/>
              </a:solidFill>
              <a:ea typeface="Calibri" panose="020F0502020204030204" pitchFamily="34" charset="0"/>
              <a:cs typeface="Calibri Light" panose="020F0302020204030204" pitchFamily="34" charset="0"/>
            </a:endParaRPr>
          </a:p>
          <a:p>
            <a:pPr lvl="0" algn="just">
              <a:spcAft>
                <a:spcPts val="0"/>
              </a:spcAft>
            </a:pPr>
            <a:r>
              <a:rPr lang="en-GB" sz="2000" b="1" dirty="0">
                <a:solidFill>
                  <a:schemeClr val="tx2">
                    <a:lumMod val="75000"/>
                  </a:schemeClr>
                </a:solidFill>
                <a:ea typeface="Calibri" panose="020F0502020204030204" pitchFamily="34" charset="0"/>
                <a:cs typeface="Calibri Light" panose="020F0302020204030204" pitchFamily="34" charset="0"/>
              </a:rPr>
              <a:t>Commitment &amp; Buy-in</a:t>
            </a:r>
          </a:p>
          <a:p>
            <a:pPr marL="342900" indent="-342900" algn="just">
              <a:spcAft>
                <a:spcPts val="0"/>
              </a:spcAft>
              <a:buFont typeface="Arial" panose="020B0604020202020204" pitchFamily="34" charset="0"/>
              <a:buChar char="•"/>
            </a:pPr>
            <a:r>
              <a:rPr lang="en-GB" dirty="0">
                <a:solidFill>
                  <a:schemeClr val="accent1">
                    <a:lumMod val="50000"/>
                  </a:schemeClr>
                </a:solidFill>
                <a:ea typeface="Calibri" panose="020F0502020204030204" pitchFamily="34" charset="0"/>
                <a:cs typeface="Calibri Light" panose="020F0302020204030204" pitchFamily="34" charset="0"/>
              </a:rPr>
              <a:t>Stakeholders and end-users are consulted &amp; change impact is assessed for each change.</a:t>
            </a:r>
          </a:p>
          <a:p>
            <a:pPr marL="342900" indent="-342900" algn="just">
              <a:spcAft>
                <a:spcPts val="0"/>
              </a:spcAft>
              <a:buFont typeface="Arial" panose="020B0604020202020204" pitchFamily="34" charset="0"/>
              <a:buChar char="•"/>
            </a:pPr>
            <a:r>
              <a:rPr lang="en-GB" dirty="0">
                <a:solidFill>
                  <a:schemeClr val="accent1">
                    <a:lumMod val="50000"/>
                  </a:schemeClr>
                </a:solidFill>
                <a:ea typeface="Calibri" panose="020F0502020204030204" pitchFamily="34" charset="0"/>
                <a:cs typeface="Calibri Light" panose="020F0302020204030204" pitchFamily="34" charset="0"/>
              </a:rPr>
              <a:t>Service implementation activities and customer engagement will take place in the community and on the front-line pre, during and post implementation.</a:t>
            </a:r>
          </a:p>
          <a:p>
            <a:pPr marL="342900" indent="-342900" algn="just">
              <a:spcAft>
                <a:spcPts val="0"/>
              </a:spcAft>
              <a:buFont typeface="Arial" panose="020B0604020202020204" pitchFamily="34" charset="0"/>
              <a:buChar char="•"/>
            </a:pPr>
            <a:r>
              <a:rPr lang="en-GB" dirty="0">
                <a:solidFill>
                  <a:schemeClr val="accent1">
                    <a:lumMod val="50000"/>
                  </a:schemeClr>
                </a:solidFill>
                <a:ea typeface="Calibri" panose="020F0502020204030204" pitchFamily="34" charset="0"/>
                <a:cs typeface="Calibri Light" panose="020F0302020204030204" pitchFamily="34" charset="0"/>
              </a:rPr>
              <a:t>Change communication is two-way</a:t>
            </a:r>
            <a:r>
              <a:rPr lang="en-GB" i="1" dirty="0">
                <a:solidFill>
                  <a:schemeClr val="accent1">
                    <a:lumMod val="50000"/>
                  </a:schemeClr>
                </a:solidFill>
                <a:ea typeface="Calibri" panose="020F0502020204030204" pitchFamily="34" charset="0"/>
                <a:cs typeface="Calibri Light" panose="020F0302020204030204" pitchFamily="34" charset="0"/>
              </a:rPr>
              <a:t>.</a:t>
            </a:r>
            <a:endParaRPr lang="en-GB" sz="1600" b="1" i="1" dirty="0">
              <a:ea typeface="Calibri" panose="020F0502020204030204" pitchFamily="34" charset="0"/>
              <a:cs typeface="Calibri Light" panose="020F0302020204030204" pitchFamily="34" charset="0"/>
            </a:endParaRPr>
          </a:p>
        </p:txBody>
      </p:sp>
      <p:sp>
        <p:nvSpPr>
          <p:cNvPr id="4" name="TextBox 3">
            <a:extLst>
              <a:ext uri="{FF2B5EF4-FFF2-40B4-BE49-F238E27FC236}">
                <a16:creationId xmlns:a16="http://schemas.microsoft.com/office/drawing/2014/main" id="{89B73A05-3B0C-422E-9A99-815D8AB68F5E}"/>
              </a:ext>
            </a:extLst>
          </p:cNvPr>
          <p:cNvSpPr txBox="1"/>
          <p:nvPr/>
        </p:nvSpPr>
        <p:spPr>
          <a:xfrm>
            <a:off x="273050" y="327094"/>
            <a:ext cx="11645900" cy="707886"/>
          </a:xfrm>
          <a:prstGeom prst="rect">
            <a:avLst/>
          </a:prstGeom>
          <a:noFill/>
        </p:spPr>
        <p:txBody>
          <a:bodyPr wrap="square" rtlCol="0">
            <a:spAutoFit/>
          </a:bodyPr>
          <a:lstStyle/>
          <a:p>
            <a:pPr algn="ctr"/>
            <a:r>
              <a:rPr lang="en-GB" sz="4000" dirty="0">
                <a:solidFill>
                  <a:schemeClr val="accent1">
                    <a:lumMod val="50000"/>
                  </a:schemeClr>
                </a:solidFill>
                <a:ea typeface="Calibri" panose="020F0502020204030204" pitchFamily="34" charset="0"/>
                <a:cs typeface="Times New Roman" panose="02020603050405020304" pitchFamily="18" charset="0"/>
              </a:rPr>
              <a:t>Change Management strategies</a:t>
            </a:r>
          </a:p>
        </p:txBody>
      </p:sp>
    </p:spTree>
    <p:extLst>
      <p:ext uri="{BB962C8B-B14F-4D97-AF65-F5344CB8AC3E}">
        <p14:creationId xmlns:p14="http://schemas.microsoft.com/office/powerpoint/2010/main" val="250552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BD8184B8-7E16-4000-92AE-F09112B266F7}"/>
              </a:ext>
            </a:extLst>
          </p:cNvPr>
          <p:cNvSpPr/>
          <p:nvPr/>
        </p:nvSpPr>
        <p:spPr>
          <a:xfrm>
            <a:off x="1101597" y="2322096"/>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bject 9"/>
          <p:cNvSpPr txBox="1"/>
          <p:nvPr/>
        </p:nvSpPr>
        <p:spPr>
          <a:xfrm>
            <a:off x="1397336" y="2286000"/>
            <a:ext cx="2043430" cy="215444"/>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40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932749" y="5127265"/>
            <a:ext cx="2500497" cy="276999"/>
          </a:xfrm>
          <a:prstGeom prst="rect">
            <a:avLst/>
          </a:prstGeom>
          <a:noFill/>
        </p:spPr>
        <p:txBody>
          <a:bodyPr wrap="square" rtlCol="0">
            <a:spAutoFit/>
          </a:bodyPr>
          <a:lstStyle/>
          <a:p>
            <a:r>
              <a:rPr lang="en-GB" sz="1200" dirty="0">
                <a:solidFill>
                  <a:srgbClr val="756F9D"/>
                </a:solidFill>
                <a:cs typeface="Calibri Light" panose="020F0302020204030204" pitchFamily="34" charset="0"/>
              </a:rPr>
              <a:t>NHS Digital Health Care Wales</a:t>
            </a:r>
          </a:p>
        </p:txBody>
      </p:sp>
      <p:sp>
        <p:nvSpPr>
          <p:cNvPr id="15" name="TextBox 14">
            <a:extLst>
              <a:ext uri="{FF2B5EF4-FFF2-40B4-BE49-F238E27FC236}">
                <a16:creationId xmlns:a16="http://schemas.microsoft.com/office/drawing/2014/main" id="{F74C3DEF-0F67-440D-8C25-55D3119F359D}"/>
              </a:ext>
            </a:extLst>
          </p:cNvPr>
          <p:cNvSpPr txBox="1"/>
          <p:nvPr/>
        </p:nvSpPr>
        <p:spPr>
          <a:xfrm>
            <a:off x="720627" y="957620"/>
            <a:ext cx="6093994" cy="748923"/>
          </a:xfrm>
          <a:prstGeom prst="rect">
            <a:avLst/>
          </a:prstGeom>
          <a:noFill/>
        </p:spPr>
        <p:txBody>
          <a:bodyPr wrap="square">
            <a:spAutoFit/>
          </a:bodyPr>
          <a:lstStyle/>
          <a:p>
            <a:pPr>
              <a:spcBef>
                <a:spcPts val="800"/>
              </a:spcBef>
              <a:buSzPct val="100000"/>
              <a:buFont typeface="Arial" panose="020B0604020202020204" pitchFamily="34" charset="0"/>
              <a:buNone/>
            </a:pPr>
            <a:r>
              <a:rPr lang="en-GB" b="1" dirty="0">
                <a:solidFill>
                  <a:schemeClr val="tx2">
                    <a:lumMod val="75000"/>
                  </a:schemeClr>
                </a:solidFill>
                <a:latin typeface="Arial" pitchFamily="34" charset="0"/>
                <a:sym typeface="Arial" pitchFamily="34" charset="0"/>
              </a:rPr>
              <a:t>So … You have the hardware and the software</a:t>
            </a:r>
          </a:p>
          <a:p>
            <a:pPr>
              <a:spcBef>
                <a:spcPts val="800"/>
              </a:spcBef>
              <a:buSzPct val="100000"/>
              <a:buFont typeface="Arial" panose="020B0604020202020204" pitchFamily="34" charset="0"/>
              <a:buNone/>
            </a:pPr>
            <a:endParaRPr lang="en-GB" b="1" dirty="0">
              <a:solidFill>
                <a:srgbClr val="474747"/>
              </a:solidFill>
              <a:latin typeface="Arial" pitchFamily="34" charset="0"/>
              <a:sym typeface="Arial" pitchFamily="34" charset="0"/>
            </a:endParaRPr>
          </a:p>
        </p:txBody>
      </p:sp>
      <p:sp>
        <p:nvSpPr>
          <p:cNvPr id="23" name="TextBox 22">
            <a:extLst>
              <a:ext uri="{FF2B5EF4-FFF2-40B4-BE49-F238E27FC236}">
                <a16:creationId xmlns:a16="http://schemas.microsoft.com/office/drawing/2014/main" id="{2DCC09CB-5638-47CB-90B4-C39C518E8C7F}"/>
              </a:ext>
            </a:extLst>
          </p:cNvPr>
          <p:cNvSpPr txBox="1"/>
          <p:nvPr/>
        </p:nvSpPr>
        <p:spPr>
          <a:xfrm>
            <a:off x="8637286" y="3456345"/>
            <a:ext cx="6093994" cy="369332"/>
          </a:xfrm>
          <a:prstGeom prst="rect">
            <a:avLst/>
          </a:prstGeom>
          <a:noFill/>
        </p:spPr>
        <p:txBody>
          <a:bodyPr wrap="square">
            <a:spAutoFit/>
          </a:bodyPr>
          <a:lstStyle/>
          <a:p>
            <a:r>
              <a:rPr lang="en-GB" b="1" dirty="0">
                <a:solidFill>
                  <a:schemeClr val="tx2">
                    <a:lumMod val="75000"/>
                  </a:schemeClr>
                </a:solidFill>
                <a:latin typeface="Arial" panose="020B0604020202020204" pitchFamily="34" charset="0"/>
                <a:cs typeface="Arial" panose="020B0604020202020204" pitchFamily="34" charset="0"/>
              </a:rPr>
              <a:t>You have the “Techies”…</a:t>
            </a:r>
          </a:p>
        </p:txBody>
      </p:sp>
      <p:sp>
        <p:nvSpPr>
          <p:cNvPr id="25" name="TextBox 24">
            <a:extLst>
              <a:ext uri="{FF2B5EF4-FFF2-40B4-BE49-F238E27FC236}">
                <a16:creationId xmlns:a16="http://schemas.microsoft.com/office/drawing/2014/main" id="{3CF4E816-7EB2-4B54-B451-1434BE6331D0}"/>
              </a:ext>
            </a:extLst>
          </p:cNvPr>
          <p:cNvSpPr txBox="1"/>
          <p:nvPr/>
        </p:nvSpPr>
        <p:spPr>
          <a:xfrm>
            <a:off x="1101597" y="5575478"/>
            <a:ext cx="7603958" cy="369332"/>
          </a:xfrm>
          <a:prstGeom prst="rect">
            <a:avLst/>
          </a:prstGeom>
          <a:noFill/>
        </p:spPr>
        <p:txBody>
          <a:bodyPr wrap="square">
            <a:spAutoFit/>
          </a:bodyPr>
          <a:lstStyle/>
          <a:p>
            <a:r>
              <a:rPr lang="en-GB" b="1" dirty="0">
                <a:solidFill>
                  <a:schemeClr val="tx2">
                    <a:lumMod val="75000"/>
                  </a:schemeClr>
                </a:solidFill>
                <a:latin typeface="Arial" panose="020B0604020202020204" pitchFamily="34" charset="0"/>
                <a:cs typeface="Arial" panose="020B0604020202020204" pitchFamily="34" charset="0"/>
                <a:sym typeface="Arial" pitchFamily="34" charset="0"/>
              </a:rPr>
              <a:t>You have the workforce…</a:t>
            </a:r>
          </a:p>
        </p:txBody>
      </p:sp>
      <p:pic>
        <p:nvPicPr>
          <p:cNvPr id="19" name="Graphic 18" descr="Computer outline">
            <a:extLst>
              <a:ext uri="{FF2B5EF4-FFF2-40B4-BE49-F238E27FC236}">
                <a16:creationId xmlns:a16="http://schemas.microsoft.com/office/drawing/2014/main" id="{8D7953EB-AC60-4F61-B3CD-0BB522B3AE9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94329" y="1262615"/>
            <a:ext cx="3365500" cy="3201007"/>
          </a:xfrm>
          <a:prstGeom prst="rect">
            <a:avLst/>
          </a:prstGeom>
        </p:spPr>
      </p:pic>
      <p:pic>
        <p:nvPicPr>
          <p:cNvPr id="22" name="Graphic 21" descr="Head with gears outline">
            <a:extLst>
              <a:ext uri="{FF2B5EF4-FFF2-40B4-BE49-F238E27FC236}">
                <a16:creationId xmlns:a16="http://schemas.microsoft.com/office/drawing/2014/main" id="{0C228D31-266D-47DE-BEB2-DF5C1B54ED8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47827" y="1262615"/>
            <a:ext cx="1781494" cy="1616493"/>
          </a:xfrm>
          <a:prstGeom prst="rect">
            <a:avLst/>
          </a:prstGeom>
        </p:spPr>
      </p:pic>
      <p:pic>
        <p:nvPicPr>
          <p:cNvPr id="34" name="Graphic 33" descr="Download from cloud outline">
            <a:extLst>
              <a:ext uri="{FF2B5EF4-FFF2-40B4-BE49-F238E27FC236}">
                <a16:creationId xmlns:a16="http://schemas.microsoft.com/office/drawing/2014/main" id="{67A40882-6195-4F6C-B4D4-84D48895985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419051" y="2191134"/>
            <a:ext cx="914400" cy="914400"/>
          </a:xfrm>
          <a:prstGeom prst="rect">
            <a:avLst/>
          </a:prstGeom>
        </p:spPr>
      </p:pic>
      <p:pic>
        <p:nvPicPr>
          <p:cNvPr id="36" name="Graphic 35" descr="Group of people outline">
            <a:extLst>
              <a:ext uri="{FF2B5EF4-FFF2-40B4-BE49-F238E27FC236}">
                <a16:creationId xmlns:a16="http://schemas.microsoft.com/office/drawing/2014/main" id="{E77C7939-9646-45F5-A988-2EE1328D1C0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074131" y="4511929"/>
            <a:ext cx="2737864" cy="1836653"/>
          </a:xfrm>
          <a:prstGeom prst="rect">
            <a:avLst/>
          </a:prstGeom>
        </p:spPr>
      </p:pic>
      <p:pic>
        <p:nvPicPr>
          <p:cNvPr id="41" name="Graphic 40" descr="Tools outline">
            <a:extLst>
              <a:ext uri="{FF2B5EF4-FFF2-40B4-BE49-F238E27FC236}">
                <a16:creationId xmlns:a16="http://schemas.microsoft.com/office/drawing/2014/main" id="{6DBEF562-87FC-4AD3-8F50-7AA46D4F55B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85236" y="2191134"/>
            <a:ext cx="914400" cy="914400"/>
          </a:xfrm>
          <a:prstGeom prst="rect">
            <a:avLst/>
          </a:prstGeom>
        </p:spPr>
      </p:pic>
    </p:spTree>
    <p:extLst>
      <p:ext uri="{BB962C8B-B14F-4D97-AF65-F5344CB8AC3E}">
        <p14:creationId xmlns:p14="http://schemas.microsoft.com/office/powerpoint/2010/main" val="376769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357392" y="2257359"/>
            <a:ext cx="2112260" cy="2368295"/>
          </a:xfrm>
          <a:prstGeom prst="rect">
            <a:avLst/>
          </a:prstGeom>
          <a:blipFill>
            <a:blip r:embed="rId3" cstate="print"/>
            <a:stretch>
              <a:fillRect/>
            </a:stretch>
          </a:blipFill>
        </p:spPr>
        <p:txBody>
          <a:bodyPr wrap="square" lIns="0" tIns="0" rIns="0" bIns="0" rtlCol="0"/>
          <a:lstStyle/>
          <a:p>
            <a:endParaRPr sz="1600" dirty="0"/>
          </a:p>
        </p:txBody>
      </p:sp>
      <p:sp>
        <p:nvSpPr>
          <p:cNvPr id="10" name="object 10"/>
          <p:cNvSpPr/>
          <p:nvPr/>
        </p:nvSpPr>
        <p:spPr>
          <a:xfrm>
            <a:off x="4009047" y="3700621"/>
            <a:ext cx="2112260" cy="2368295"/>
          </a:xfrm>
          <a:prstGeom prst="rect">
            <a:avLst/>
          </a:prstGeom>
          <a:blipFill>
            <a:blip r:embed="rId3" cstate="print"/>
            <a:stretch>
              <a:fillRect/>
            </a:stretch>
          </a:blipFill>
        </p:spPr>
        <p:txBody>
          <a:bodyPr wrap="square" lIns="0" tIns="0" rIns="0" bIns="0" rtlCol="0"/>
          <a:lstStyle/>
          <a:p>
            <a:endParaRPr dirty="0"/>
          </a:p>
        </p:txBody>
      </p:sp>
      <p:sp>
        <p:nvSpPr>
          <p:cNvPr id="12" name="object 12"/>
          <p:cNvSpPr/>
          <p:nvPr/>
        </p:nvSpPr>
        <p:spPr>
          <a:xfrm>
            <a:off x="6651662" y="2268060"/>
            <a:ext cx="2112260" cy="2368289"/>
          </a:xfrm>
          <a:prstGeom prst="rect">
            <a:avLst/>
          </a:prstGeom>
          <a:blipFill>
            <a:blip r:embed="rId3" cstate="print"/>
            <a:stretch>
              <a:fillRect/>
            </a:stretch>
          </a:blipFill>
        </p:spPr>
        <p:txBody>
          <a:bodyPr wrap="square" lIns="0" tIns="0" rIns="0" bIns="0" rtlCol="0"/>
          <a:lstStyle/>
          <a:p>
            <a:endParaRPr dirty="0"/>
          </a:p>
        </p:txBody>
      </p:sp>
      <p:sp>
        <p:nvSpPr>
          <p:cNvPr id="14" name="object 14"/>
          <p:cNvSpPr/>
          <p:nvPr/>
        </p:nvSpPr>
        <p:spPr>
          <a:xfrm>
            <a:off x="9294279" y="3700621"/>
            <a:ext cx="2112259" cy="2368295"/>
          </a:xfrm>
          <a:prstGeom prst="rect">
            <a:avLst/>
          </a:prstGeom>
          <a:blipFill>
            <a:blip r:embed="rId3" cstate="print"/>
            <a:stretch>
              <a:fillRect/>
            </a:stretch>
          </a:blipFill>
        </p:spPr>
        <p:txBody>
          <a:bodyPr wrap="square" lIns="0" tIns="0" rIns="0" bIns="0" rtlCol="0"/>
          <a:lstStyle/>
          <a:p>
            <a:endParaRPr dirty="0"/>
          </a:p>
        </p:txBody>
      </p:sp>
      <p:sp>
        <p:nvSpPr>
          <p:cNvPr id="37" name="Rectangle 36">
            <a:extLst>
              <a:ext uri="{FF2B5EF4-FFF2-40B4-BE49-F238E27FC236}">
                <a16:creationId xmlns:a16="http://schemas.microsoft.com/office/drawing/2014/main" id="{BD8184B8-7E16-4000-92AE-F09112B266F7}"/>
              </a:ext>
            </a:extLst>
          </p:cNvPr>
          <p:cNvSpPr/>
          <p:nvPr/>
        </p:nvSpPr>
        <p:spPr>
          <a:xfrm>
            <a:off x="1397336" y="230602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bject 9"/>
          <p:cNvSpPr txBox="1"/>
          <p:nvPr/>
        </p:nvSpPr>
        <p:spPr>
          <a:xfrm>
            <a:off x="1397336" y="2286000"/>
            <a:ext cx="2043430" cy="215444"/>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400" dirty="0"/>
          </a:p>
        </p:txBody>
      </p:sp>
      <p:sp>
        <p:nvSpPr>
          <p:cNvPr id="40" name="Rectangle 39">
            <a:extLst>
              <a:ext uri="{FF2B5EF4-FFF2-40B4-BE49-F238E27FC236}">
                <a16:creationId xmlns:a16="http://schemas.microsoft.com/office/drawing/2014/main" id="{CB76C1FB-07EF-46BE-80C0-56885BE3E9CB}"/>
              </a:ext>
            </a:extLst>
          </p:cNvPr>
          <p:cNvSpPr/>
          <p:nvPr/>
        </p:nvSpPr>
        <p:spPr>
          <a:xfrm>
            <a:off x="4042213" y="374153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a:extLst>
              <a:ext uri="{FF2B5EF4-FFF2-40B4-BE49-F238E27FC236}">
                <a16:creationId xmlns:a16="http://schemas.microsoft.com/office/drawing/2014/main" id="{1C2B0A38-3ECA-4DEF-A39A-40D4D66E69F8}"/>
              </a:ext>
            </a:extLst>
          </p:cNvPr>
          <p:cNvSpPr/>
          <p:nvPr/>
        </p:nvSpPr>
        <p:spPr>
          <a:xfrm>
            <a:off x="6685392" y="231381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Rectangle 45">
            <a:extLst>
              <a:ext uri="{FF2B5EF4-FFF2-40B4-BE49-F238E27FC236}">
                <a16:creationId xmlns:a16="http://schemas.microsoft.com/office/drawing/2014/main" id="{92A4FAF5-776C-404C-8306-F3652B276BF4}"/>
              </a:ext>
            </a:extLst>
          </p:cNvPr>
          <p:cNvSpPr/>
          <p:nvPr/>
        </p:nvSpPr>
        <p:spPr>
          <a:xfrm>
            <a:off x="9328008" y="3746383"/>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932749" y="5127265"/>
            <a:ext cx="2500497" cy="276999"/>
          </a:xfrm>
          <a:prstGeom prst="rect">
            <a:avLst/>
          </a:prstGeom>
          <a:noFill/>
        </p:spPr>
        <p:txBody>
          <a:bodyPr wrap="square" rtlCol="0">
            <a:spAutoFit/>
          </a:bodyPr>
          <a:lstStyle/>
          <a:p>
            <a:r>
              <a:rPr lang="en-GB" sz="1200" dirty="0">
                <a:solidFill>
                  <a:srgbClr val="756F9D"/>
                </a:solidFill>
                <a:cs typeface="Calibri Light" panose="020F0302020204030204" pitchFamily="34" charset="0"/>
              </a:rPr>
              <a:t>NHS Digital Health Care Wales</a:t>
            </a:r>
          </a:p>
        </p:txBody>
      </p:sp>
      <p:sp>
        <p:nvSpPr>
          <p:cNvPr id="45" name="TextBox 44">
            <a:extLst>
              <a:ext uri="{FF2B5EF4-FFF2-40B4-BE49-F238E27FC236}">
                <a16:creationId xmlns:a16="http://schemas.microsoft.com/office/drawing/2014/main" id="{4282A1EF-0070-4E7E-A890-A837820D1C1E}"/>
              </a:ext>
            </a:extLst>
          </p:cNvPr>
          <p:cNvSpPr txBox="1"/>
          <p:nvPr/>
        </p:nvSpPr>
        <p:spPr>
          <a:xfrm>
            <a:off x="1169737" y="1734568"/>
            <a:ext cx="10643996" cy="2492990"/>
          </a:xfrm>
          <a:prstGeom prst="rect">
            <a:avLst/>
          </a:prstGeom>
          <a:noFill/>
        </p:spPr>
        <p:txBody>
          <a:bodyPr wrap="square">
            <a:spAutoFit/>
          </a:bodyPr>
          <a:lstStyle/>
          <a:p>
            <a:pPr>
              <a:buFont typeface="Arial" panose="020B0604020202020204" pitchFamily="34" charset="0"/>
              <a:buNone/>
            </a:pPr>
            <a:endParaRPr lang="en-GB" sz="3600" dirty="0">
              <a:solidFill>
                <a:schemeClr val="tx2">
                  <a:lumMod val="50000"/>
                </a:schemeClr>
              </a:solidFill>
            </a:endParaRPr>
          </a:p>
          <a:p>
            <a:pPr>
              <a:buFont typeface="Arial" panose="020B0604020202020204" pitchFamily="34" charset="0"/>
              <a:buNone/>
            </a:pPr>
            <a:endParaRPr lang="en-GB" sz="3600" dirty="0">
              <a:solidFill>
                <a:schemeClr val="tx2">
                  <a:lumMod val="50000"/>
                </a:schemeClr>
              </a:solidFill>
            </a:endParaRPr>
          </a:p>
          <a:p>
            <a:pPr algn="ctr">
              <a:buFont typeface="Arial" panose="020B0604020202020204" pitchFamily="34" charset="0"/>
              <a:buNone/>
            </a:pPr>
            <a:endParaRPr lang="en-GB" sz="3600" i="1" dirty="0">
              <a:solidFill>
                <a:schemeClr val="accent2">
                  <a:lumMod val="50000"/>
                </a:schemeClr>
              </a:solidFill>
            </a:endParaRPr>
          </a:p>
          <a:p>
            <a:pPr algn="ctr">
              <a:buFont typeface="Arial" panose="020B0604020202020204" pitchFamily="34" charset="0"/>
              <a:buNone/>
            </a:pPr>
            <a:endParaRPr lang="en-GB" sz="2400" dirty="0">
              <a:solidFill>
                <a:schemeClr val="tx2">
                  <a:lumMod val="50000"/>
                </a:schemeClr>
              </a:solidFill>
            </a:endParaRPr>
          </a:p>
          <a:p>
            <a:pPr algn="ctr">
              <a:buFont typeface="Arial" panose="020B0604020202020204" pitchFamily="34" charset="0"/>
              <a:buNone/>
            </a:pPr>
            <a:endParaRPr lang="en-GB" sz="24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1169737" y="698500"/>
            <a:ext cx="10044363" cy="5613400"/>
          </a:xfrm>
          <a:prstGeom prst="rect">
            <a:avLst/>
          </a:prstGeom>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228064" y="609124"/>
            <a:ext cx="11735871" cy="587628"/>
          </a:xfrm>
          <a:prstGeom prst="rect">
            <a:avLst/>
          </a:prstGeom>
        </p:spPr>
        <p:txBody>
          <a:bodyPr>
            <a:noAutofit/>
          </a:bodyPr>
          <a:lstStyle>
            <a:lvl1pPr eaLnBrk="1" hangingPunct="1">
              <a:defRPr>
                <a:latin typeface="+mj-lt"/>
                <a:ea typeface="+mj-ea"/>
                <a:cs typeface="+mj-cs"/>
              </a:defRPr>
            </a:lvl1pPr>
          </a:lstStyle>
          <a:p>
            <a:pPr algn="ctr"/>
            <a:r>
              <a:rPr lang="en-GB" sz="2800" kern="0" dirty="0">
                <a:solidFill>
                  <a:schemeClr val="accent1">
                    <a:lumMod val="50000"/>
                  </a:schemeClr>
                </a:solidFill>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1959428" y="1102240"/>
            <a:ext cx="8229600" cy="45259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p:txBody>
      </p:sp>
      <p:sp>
        <p:nvSpPr>
          <p:cNvPr id="5" name="TextBox 4">
            <a:extLst>
              <a:ext uri="{FF2B5EF4-FFF2-40B4-BE49-F238E27FC236}">
                <a16:creationId xmlns:a16="http://schemas.microsoft.com/office/drawing/2014/main" id="{0627FA6C-5DE7-4733-AACF-A9DC120190A9}"/>
              </a:ext>
            </a:extLst>
          </p:cNvPr>
          <p:cNvSpPr txBox="1"/>
          <p:nvPr/>
        </p:nvSpPr>
        <p:spPr>
          <a:xfrm>
            <a:off x="7822205" y="6073551"/>
            <a:ext cx="3522455" cy="307777"/>
          </a:xfrm>
          <a:prstGeom prst="rect">
            <a:avLst/>
          </a:prstGeom>
          <a:noFill/>
        </p:spPr>
        <p:txBody>
          <a:bodyPr wrap="square" rtlCol="0">
            <a:spAutoFit/>
          </a:bodyPr>
          <a:lstStyle/>
          <a:p>
            <a:r>
              <a:rPr lang="en-GB" sz="140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2856000" y="1833538"/>
            <a:ext cx="6480000" cy="3611686"/>
            <a:chOff x="4319675" y="4355641"/>
            <a:chExt cx="6480000" cy="3611686"/>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600" b="1" dirty="0">
                  <a:solidFill>
                    <a:schemeClr val="accent6"/>
                  </a:solidFill>
                </a:rPr>
                <a:t>Role-modelling</a:t>
              </a:r>
            </a:p>
            <a:p>
              <a:r>
                <a:rPr lang="en-GB" sz="16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600" b="1" dirty="0">
                  <a:solidFill>
                    <a:schemeClr val="accent6"/>
                  </a:solidFill>
                </a:rPr>
                <a:t>Fostering understanding and conviction</a:t>
              </a:r>
            </a:p>
            <a:p>
              <a:r>
                <a:rPr lang="en-GB" sz="16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05719" y="6643888"/>
              <a:ext cx="3193956" cy="1323439"/>
            </a:xfrm>
            <a:prstGeom prst="rect">
              <a:avLst/>
            </a:prstGeom>
            <a:noFill/>
          </p:spPr>
          <p:txBody>
            <a:bodyPr wrap="square" rtlCol="0">
              <a:spAutoFit/>
            </a:bodyPr>
            <a:lstStyle/>
            <a:p>
              <a:r>
                <a:rPr lang="en-GB" sz="1600" b="1" dirty="0">
                  <a:solidFill>
                    <a:schemeClr val="accent6"/>
                  </a:solidFill>
                </a:rPr>
                <a:t>Reinforcing with formal mechanisms</a:t>
              </a:r>
            </a:p>
            <a:p>
              <a:r>
                <a:rPr lang="en-GB" sz="16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600" b="1" dirty="0">
                  <a:solidFill>
                    <a:schemeClr val="accent6"/>
                  </a:solidFill>
                </a:rPr>
                <a:t>Developing talent and skills</a:t>
              </a:r>
            </a:p>
            <a:p>
              <a:r>
                <a:rPr lang="en-GB" sz="1600" i="1" dirty="0">
                  <a:solidFill>
                    <a:schemeClr val="accent5">
                      <a:lumMod val="50000"/>
                    </a:schemeClr>
                  </a:solidFill>
                </a:rPr>
                <a:t>“I have the skills and competencies to </a:t>
              </a:r>
              <a:br>
                <a:rPr lang="en-GB" sz="1600" i="1" dirty="0">
                  <a:solidFill>
                    <a:schemeClr val="accent5">
                      <a:lumMod val="50000"/>
                    </a:schemeClr>
                  </a:solidFill>
                </a:rPr>
              </a:br>
              <a:r>
                <a:rPr lang="en-GB" sz="16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357392" y="2257359"/>
            <a:ext cx="2112260" cy="2368295"/>
          </a:xfrm>
          <a:prstGeom prst="rect">
            <a:avLst/>
          </a:prstGeom>
          <a:blipFill>
            <a:blip r:embed="rId3" cstate="print"/>
            <a:stretch>
              <a:fillRect/>
            </a:stretch>
          </a:blipFill>
        </p:spPr>
        <p:txBody>
          <a:bodyPr wrap="square" lIns="0" tIns="0" rIns="0" bIns="0" rtlCol="0"/>
          <a:lstStyle/>
          <a:p>
            <a:endParaRPr sz="1600"/>
          </a:p>
        </p:txBody>
      </p:sp>
      <p:sp>
        <p:nvSpPr>
          <p:cNvPr id="12" name="object 12"/>
          <p:cNvSpPr/>
          <p:nvPr/>
        </p:nvSpPr>
        <p:spPr>
          <a:xfrm>
            <a:off x="6651662" y="2268060"/>
            <a:ext cx="2112260" cy="2368289"/>
          </a:xfrm>
          <a:prstGeom prst="rect">
            <a:avLst/>
          </a:prstGeom>
          <a:blipFill>
            <a:blip r:embed="rId3" cstate="print"/>
            <a:stretch>
              <a:fillRect/>
            </a:stretch>
          </a:blipFill>
        </p:spPr>
        <p:txBody>
          <a:bodyPr wrap="square" lIns="0" tIns="0" rIns="0" bIns="0" rtlCol="0"/>
          <a:lstStyle/>
          <a:p>
            <a:endParaRPr/>
          </a:p>
        </p:txBody>
      </p:sp>
      <p:sp>
        <p:nvSpPr>
          <p:cNvPr id="14" name="object 14"/>
          <p:cNvSpPr/>
          <p:nvPr/>
        </p:nvSpPr>
        <p:spPr>
          <a:xfrm>
            <a:off x="9294279" y="3700621"/>
            <a:ext cx="2112259" cy="2368295"/>
          </a:xfrm>
          <a:prstGeom prst="rect">
            <a:avLst/>
          </a:prstGeom>
          <a:blipFill>
            <a:blip r:embed="rId3" cstate="print"/>
            <a:stretch>
              <a:fillRect/>
            </a:stretch>
          </a:blipFill>
        </p:spPr>
        <p:txBody>
          <a:bodyPr wrap="square" lIns="0" tIns="0" rIns="0" bIns="0" rtlCol="0"/>
          <a:lstStyle/>
          <a:p>
            <a:endParaRPr/>
          </a:p>
        </p:txBody>
      </p:sp>
      <p:sp>
        <p:nvSpPr>
          <p:cNvPr id="37" name="Rectangle 36">
            <a:extLst>
              <a:ext uri="{FF2B5EF4-FFF2-40B4-BE49-F238E27FC236}">
                <a16:creationId xmlns:a16="http://schemas.microsoft.com/office/drawing/2014/main" id="{BD8184B8-7E16-4000-92AE-F09112B266F7}"/>
              </a:ext>
            </a:extLst>
          </p:cNvPr>
          <p:cNvSpPr/>
          <p:nvPr/>
        </p:nvSpPr>
        <p:spPr>
          <a:xfrm>
            <a:off x="1395966" y="225735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bject 9"/>
          <p:cNvSpPr txBox="1"/>
          <p:nvPr/>
        </p:nvSpPr>
        <p:spPr>
          <a:xfrm>
            <a:off x="1397336" y="2286000"/>
            <a:ext cx="2043430" cy="215444"/>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400" dirty="0"/>
          </a:p>
        </p:txBody>
      </p:sp>
      <p:sp>
        <p:nvSpPr>
          <p:cNvPr id="43" name="Rectangle 42">
            <a:extLst>
              <a:ext uri="{FF2B5EF4-FFF2-40B4-BE49-F238E27FC236}">
                <a16:creationId xmlns:a16="http://schemas.microsoft.com/office/drawing/2014/main" id="{1C2B0A38-3ECA-4DEF-A39A-40D4D66E69F8}"/>
              </a:ext>
            </a:extLst>
          </p:cNvPr>
          <p:cNvSpPr/>
          <p:nvPr/>
        </p:nvSpPr>
        <p:spPr>
          <a:xfrm>
            <a:off x="6685392" y="2313819"/>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92A4FAF5-776C-404C-8306-F3652B276BF4}"/>
              </a:ext>
            </a:extLst>
          </p:cNvPr>
          <p:cNvSpPr/>
          <p:nvPr/>
        </p:nvSpPr>
        <p:spPr>
          <a:xfrm>
            <a:off x="9328008" y="3746383"/>
            <a:ext cx="2044800" cy="229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932749" y="5127265"/>
            <a:ext cx="2500497" cy="276999"/>
          </a:xfrm>
          <a:prstGeom prst="rect">
            <a:avLst/>
          </a:prstGeom>
          <a:noFill/>
        </p:spPr>
        <p:txBody>
          <a:bodyPr wrap="square" rtlCol="0">
            <a:spAutoFit/>
          </a:bodyPr>
          <a:lstStyle/>
          <a:p>
            <a:r>
              <a:rPr lang="en-GB" sz="1200">
                <a:solidFill>
                  <a:srgbClr val="756F9D"/>
                </a:solidFill>
                <a:cs typeface="Calibri Light" panose="020F0302020204030204" pitchFamily="34" charset="0"/>
              </a:rPr>
              <a:t>NHS Digital Health Care Wales</a:t>
            </a:r>
          </a:p>
        </p:txBody>
      </p:sp>
      <p:sp>
        <p:nvSpPr>
          <p:cNvPr id="45" name="TextBox 44">
            <a:extLst>
              <a:ext uri="{FF2B5EF4-FFF2-40B4-BE49-F238E27FC236}">
                <a16:creationId xmlns:a16="http://schemas.microsoft.com/office/drawing/2014/main" id="{4282A1EF-0070-4E7E-A890-A837820D1C1E}"/>
              </a:ext>
            </a:extLst>
          </p:cNvPr>
          <p:cNvSpPr txBox="1"/>
          <p:nvPr/>
        </p:nvSpPr>
        <p:spPr>
          <a:xfrm>
            <a:off x="1169737" y="1623751"/>
            <a:ext cx="10643996" cy="2492990"/>
          </a:xfrm>
          <a:prstGeom prst="rect">
            <a:avLst/>
          </a:prstGeom>
          <a:noFill/>
        </p:spPr>
        <p:txBody>
          <a:bodyPr wrap="square">
            <a:spAutoFit/>
          </a:bodyPr>
          <a:lstStyle/>
          <a:p>
            <a:pPr>
              <a:buFont typeface="Arial" panose="020B0604020202020204" pitchFamily="34" charset="0"/>
              <a:buNone/>
            </a:pPr>
            <a:endParaRPr lang="en-GB" sz="3600" dirty="0">
              <a:solidFill>
                <a:schemeClr val="tx2">
                  <a:lumMod val="50000"/>
                </a:schemeClr>
              </a:solidFill>
            </a:endParaRPr>
          </a:p>
          <a:p>
            <a:pPr>
              <a:buFont typeface="Arial" panose="020B0604020202020204" pitchFamily="34" charset="0"/>
              <a:buNone/>
            </a:pPr>
            <a:endParaRPr lang="en-GB" sz="3600" dirty="0">
              <a:solidFill>
                <a:schemeClr val="tx2">
                  <a:lumMod val="50000"/>
                </a:schemeClr>
              </a:solidFill>
            </a:endParaRPr>
          </a:p>
          <a:p>
            <a:pPr algn="ctr">
              <a:buFont typeface="Arial" panose="020B0604020202020204" pitchFamily="34" charset="0"/>
              <a:buNone/>
            </a:pPr>
            <a:endParaRPr lang="en-GB" sz="3600" i="1" dirty="0">
              <a:solidFill>
                <a:schemeClr val="accent2">
                  <a:lumMod val="50000"/>
                </a:schemeClr>
              </a:solidFill>
            </a:endParaRPr>
          </a:p>
          <a:p>
            <a:pPr algn="ctr">
              <a:buFont typeface="Arial" panose="020B0604020202020204" pitchFamily="34" charset="0"/>
              <a:buNone/>
            </a:pPr>
            <a:endParaRPr lang="en-GB" sz="2400" dirty="0">
              <a:solidFill>
                <a:schemeClr val="tx2">
                  <a:lumMod val="50000"/>
                </a:schemeClr>
              </a:solidFill>
            </a:endParaRPr>
          </a:p>
          <a:p>
            <a:pPr algn="ctr">
              <a:buFont typeface="Arial" panose="020B0604020202020204" pitchFamily="34" charset="0"/>
              <a:buNone/>
            </a:pPr>
            <a:endParaRPr lang="en-GB" sz="2400" dirty="0">
              <a:solidFill>
                <a:schemeClr val="tx2">
                  <a:lumMod val="50000"/>
                </a:schemeClr>
              </a:solidFill>
            </a:endParaRPr>
          </a:p>
        </p:txBody>
      </p:sp>
      <p:sp>
        <p:nvSpPr>
          <p:cNvPr id="15" name="Title 1">
            <a:extLst>
              <a:ext uri="{FF2B5EF4-FFF2-40B4-BE49-F238E27FC236}">
                <a16:creationId xmlns:a16="http://schemas.microsoft.com/office/drawing/2014/main" id="{7E334E98-CEFC-4852-B27F-35C6C8C69B37}"/>
              </a:ext>
            </a:extLst>
          </p:cNvPr>
          <p:cNvSpPr>
            <a:spLocks noGrp="1"/>
          </p:cNvSpPr>
          <p:nvPr>
            <p:ph type="title"/>
          </p:nvPr>
        </p:nvSpPr>
        <p:spPr bwMode="gray">
          <a:xfrm>
            <a:off x="1169737" y="419752"/>
            <a:ext cx="8813800" cy="36933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spAutoFit/>
          </a:bodyPr>
          <a:lstStyle/>
          <a:p>
            <a:pPr>
              <a:tabLst/>
            </a:pPr>
            <a:r>
              <a:rPr lang="en-US" dirty="0">
                <a:solidFill>
                  <a:srgbClr val="002060"/>
                </a:solidFill>
                <a:latin typeface="+mn-lt"/>
              </a:rPr>
              <a:t>Example : Use of the Influence Model to build the ‘to be’…</a:t>
            </a:r>
          </a:p>
        </p:txBody>
      </p:sp>
      <p:sp>
        <p:nvSpPr>
          <p:cNvPr id="17" name="TextBox 16">
            <a:extLst>
              <a:ext uri="{FF2B5EF4-FFF2-40B4-BE49-F238E27FC236}">
                <a16:creationId xmlns:a16="http://schemas.microsoft.com/office/drawing/2014/main" id="{3E900AC8-03C7-430B-91D3-52DD13FC19E7}"/>
              </a:ext>
            </a:extLst>
          </p:cNvPr>
          <p:cNvSpPr txBox="1"/>
          <p:nvPr/>
        </p:nvSpPr>
        <p:spPr>
          <a:xfrm>
            <a:off x="1169737" y="1059721"/>
            <a:ext cx="9951344" cy="400110"/>
          </a:xfrm>
          <a:prstGeom prst="rect">
            <a:avLst/>
          </a:prstGeom>
          <a:noFill/>
        </p:spPr>
        <p:txBody>
          <a:bodyPr wrap="square" rtlCol="0">
            <a:spAutoFit/>
          </a:bodyPr>
          <a:lstStyle/>
          <a:p>
            <a:r>
              <a:rPr lang="en-US" sz="2000" b="1" dirty="0">
                <a:solidFill>
                  <a:srgbClr val="0070C0"/>
                </a:solidFill>
              </a:rPr>
              <a:t>Focusing on the main levers for improvement increases performance in the future state</a:t>
            </a:r>
            <a:endParaRPr lang="en-GB" sz="2000" b="1" dirty="0">
              <a:solidFill>
                <a:srgbClr val="0070C0"/>
              </a:solidFill>
            </a:endParaRPr>
          </a:p>
        </p:txBody>
      </p:sp>
      <p:sp>
        <p:nvSpPr>
          <p:cNvPr id="2" name="TextBox 1">
            <a:extLst>
              <a:ext uri="{FF2B5EF4-FFF2-40B4-BE49-F238E27FC236}">
                <a16:creationId xmlns:a16="http://schemas.microsoft.com/office/drawing/2014/main" id="{F5589809-DFDD-480C-9B7E-C710167F1D8B}"/>
              </a:ext>
            </a:extLst>
          </p:cNvPr>
          <p:cNvSpPr txBox="1"/>
          <p:nvPr/>
        </p:nvSpPr>
        <p:spPr>
          <a:xfrm>
            <a:off x="1286829" y="1752849"/>
            <a:ext cx="3516819" cy="400110"/>
          </a:xfrm>
          <a:prstGeom prst="rect">
            <a:avLst/>
          </a:prstGeom>
          <a:solidFill>
            <a:schemeClr val="accent1">
              <a:lumMod val="60000"/>
              <a:lumOff val="40000"/>
            </a:schemeClr>
          </a:solidFill>
          <a:ln>
            <a:solidFill>
              <a:srgbClr val="0070C0"/>
            </a:solidFill>
          </a:ln>
        </p:spPr>
        <p:txBody>
          <a:bodyPr wrap="square" rtlCol="0">
            <a:spAutoFit/>
          </a:bodyPr>
          <a:lstStyle/>
          <a:p>
            <a:r>
              <a:rPr lang="en-GB" sz="2000" b="1" dirty="0">
                <a:solidFill>
                  <a:schemeClr val="tx2">
                    <a:lumMod val="75000"/>
                  </a:schemeClr>
                </a:solidFill>
              </a:rPr>
              <a:t>From …. Where are we now?</a:t>
            </a:r>
          </a:p>
        </p:txBody>
      </p:sp>
      <p:sp>
        <p:nvSpPr>
          <p:cNvPr id="18" name="TextBox 17">
            <a:extLst>
              <a:ext uri="{FF2B5EF4-FFF2-40B4-BE49-F238E27FC236}">
                <a16:creationId xmlns:a16="http://schemas.microsoft.com/office/drawing/2014/main" id="{4E7A9191-81FB-4AE0-8B04-9334A01F39C5}"/>
              </a:ext>
            </a:extLst>
          </p:cNvPr>
          <p:cNvSpPr txBox="1"/>
          <p:nvPr/>
        </p:nvSpPr>
        <p:spPr>
          <a:xfrm>
            <a:off x="6095497" y="1804251"/>
            <a:ext cx="4325268" cy="400110"/>
          </a:xfrm>
          <a:prstGeom prst="rect">
            <a:avLst/>
          </a:prstGeom>
          <a:solidFill>
            <a:schemeClr val="accent1">
              <a:lumMod val="60000"/>
              <a:lumOff val="40000"/>
            </a:schemeClr>
          </a:solidFill>
          <a:ln>
            <a:solidFill>
              <a:srgbClr val="0070C0"/>
            </a:solidFill>
          </a:ln>
        </p:spPr>
        <p:txBody>
          <a:bodyPr wrap="square" rtlCol="0">
            <a:spAutoFit/>
          </a:bodyPr>
          <a:lstStyle/>
          <a:p>
            <a:r>
              <a:rPr lang="en-GB" sz="2000" b="1" dirty="0">
                <a:solidFill>
                  <a:schemeClr val="tx2">
                    <a:lumMod val="75000"/>
                  </a:schemeClr>
                </a:solidFill>
              </a:rPr>
              <a:t>To be ..  Agree tasks and actions list..</a:t>
            </a:r>
          </a:p>
        </p:txBody>
      </p:sp>
      <p:sp>
        <p:nvSpPr>
          <p:cNvPr id="20" name="AutoShape 15">
            <a:extLst>
              <a:ext uri="{FF2B5EF4-FFF2-40B4-BE49-F238E27FC236}">
                <a16:creationId xmlns:a16="http://schemas.microsoft.com/office/drawing/2014/main" id="{69A23DCF-C1A4-45AE-9F90-B871AC7497D8}"/>
              </a:ext>
            </a:extLst>
          </p:cNvPr>
          <p:cNvSpPr>
            <a:spLocks noChangeArrowheads="1"/>
          </p:cNvSpPr>
          <p:nvPr/>
        </p:nvSpPr>
        <p:spPr bwMode="gray">
          <a:xfrm>
            <a:off x="1286829" y="2313819"/>
            <a:ext cx="4389740" cy="4062874"/>
          </a:xfrm>
          <a:prstGeom prst="homePlate">
            <a:avLst>
              <a:gd name="adj" fmla="val 9370"/>
            </a:avLst>
          </a:prstGeom>
          <a:solidFill>
            <a:schemeClr val="bg1"/>
          </a:solidFill>
          <a:ln w="19050">
            <a:solidFill>
              <a:schemeClr val="accent1">
                <a:lumMod val="75000"/>
              </a:schemeClr>
            </a:solidFill>
            <a:miter lim="800000"/>
            <a:headEnd/>
            <a:tailEnd/>
          </a:ln>
        </p:spPr>
        <p:txBody>
          <a:bodyPr wrap="none" lIns="88894" tIns="44447" rIns="88894" bIns="44447" anchor="ctr"/>
          <a:lstStyle/>
          <a:p>
            <a:pPr eaLnBrk="1" hangingPunct="1">
              <a:defRPr/>
            </a:pPr>
            <a:endParaRPr lang="en-US" sz="1428" dirty="0"/>
          </a:p>
        </p:txBody>
      </p:sp>
      <p:sp>
        <p:nvSpPr>
          <p:cNvPr id="21" name="Rectangle 6">
            <a:extLst>
              <a:ext uri="{FF2B5EF4-FFF2-40B4-BE49-F238E27FC236}">
                <a16:creationId xmlns:a16="http://schemas.microsoft.com/office/drawing/2014/main" id="{07938BBC-4CD6-4E55-A198-FD8B66CD3BEF}"/>
              </a:ext>
            </a:extLst>
          </p:cNvPr>
          <p:cNvSpPr txBox="1">
            <a:spLocks/>
          </p:cNvSpPr>
          <p:nvPr/>
        </p:nvSpPr>
        <p:spPr>
          <a:xfrm>
            <a:off x="1375027" y="2410059"/>
            <a:ext cx="3694357" cy="3877985"/>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lvl1pPr marL="0" lvl="0" indent="0" defTabSz="913526" eaLnBrk="1" hangingPunct="1">
              <a:buClr>
                <a:schemeClr val="tx2"/>
              </a:buClr>
              <a:defRPr baseline="0">
                <a:latin typeface="+mn-lt"/>
              </a:defRPr>
            </a:lvl1pPr>
            <a:lvl2pPr marL="197607" lvl="1" indent="-195987" defTabSz="913526" eaLnBrk="1" hangingPunct="1">
              <a:buClr>
                <a:schemeClr val="tx2"/>
              </a:buClr>
              <a:buSzPct val="125000"/>
              <a:buFont typeface="Arial" charset="0"/>
              <a:buChar char="▪"/>
              <a:defRPr baseline="0">
                <a:latin typeface="+mn-lt"/>
              </a:defRPr>
            </a:lvl2pPr>
            <a:lvl3pPr marL="466481" lvl="2" indent="-267255" defTabSz="913526" eaLnBrk="1" hangingPunct="1">
              <a:buClr>
                <a:schemeClr val="tx2"/>
              </a:buClr>
              <a:buSzPct val="120000"/>
              <a:buFont typeface="Arial" charset="0"/>
              <a:buChar char="–"/>
              <a:defRPr baseline="0">
                <a:latin typeface="+mn-lt"/>
              </a:defRPr>
            </a:lvl3pPr>
            <a:lvl4pPr marL="626835" lvl="3" indent="-158733" defTabSz="913526" eaLnBrk="1" hangingPunct="1">
              <a:buClr>
                <a:schemeClr val="tx2"/>
              </a:buClr>
              <a:buSzPct val="120000"/>
              <a:buFont typeface="Arial" charset="0"/>
              <a:buChar char="▫"/>
              <a:defRPr baseline="0">
                <a:latin typeface="+mn-lt"/>
              </a:defRPr>
            </a:lvl4pPr>
            <a:lvl5pPr marL="765029" lvl="4" indent="-132818" defTabSz="913526" eaLnBrk="1" hangingPunct="1">
              <a:buClr>
                <a:schemeClr val="tx2"/>
              </a:buClr>
              <a:buSzPct val="89000"/>
              <a:buFont typeface="Arial" charset="0"/>
              <a:buChar char="-"/>
              <a:defRPr baseline="0">
                <a:latin typeface="+mn-lt"/>
              </a:defRPr>
            </a:lvl5pPr>
            <a:lvl6pPr marL="765029" indent="-132818" defTabSz="913526" fontAlgn="base">
              <a:spcBef>
                <a:spcPct val="0"/>
              </a:spcBef>
              <a:spcAft>
                <a:spcPct val="0"/>
              </a:spcAft>
              <a:buClr>
                <a:schemeClr val="tx2"/>
              </a:buClr>
              <a:buSzPct val="89000"/>
              <a:buFont typeface="Arial" charset="0"/>
              <a:buChar char="-"/>
              <a:defRPr baseline="0">
                <a:latin typeface="+mn-lt"/>
              </a:defRPr>
            </a:lvl6pPr>
            <a:lvl7pPr marL="765029" indent="-132818" defTabSz="913526" fontAlgn="base">
              <a:spcBef>
                <a:spcPct val="0"/>
              </a:spcBef>
              <a:spcAft>
                <a:spcPct val="0"/>
              </a:spcAft>
              <a:buClr>
                <a:schemeClr val="tx2"/>
              </a:buClr>
              <a:buSzPct val="89000"/>
              <a:buFont typeface="Arial" charset="0"/>
              <a:buChar char="-"/>
              <a:defRPr baseline="0">
                <a:latin typeface="+mn-lt"/>
              </a:defRPr>
            </a:lvl7pPr>
            <a:lvl8pPr marL="765029" indent="-132818" defTabSz="913526" fontAlgn="base">
              <a:spcBef>
                <a:spcPct val="0"/>
              </a:spcBef>
              <a:spcAft>
                <a:spcPct val="0"/>
              </a:spcAft>
              <a:buClr>
                <a:schemeClr val="tx2"/>
              </a:buClr>
              <a:buSzPct val="89000"/>
              <a:buFont typeface="Arial" charset="0"/>
              <a:buChar char="-"/>
              <a:defRPr baseline="0">
                <a:latin typeface="+mn-lt"/>
              </a:defRPr>
            </a:lvl8pPr>
            <a:lvl9pPr marL="765029" indent="-132818" defTabSz="913526" fontAlgn="base">
              <a:spcBef>
                <a:spcPct val="0"/>
              </a:spcBef>
              <a:spcAft>
                <a:spcPct val="0"/>
              </a:spcAft>
              <a:buClr>
                <a:schemeClr val="tx2"/>
              </a:buClr>
              <a:buSzPct val="89000"/>
              <a:buFont typeface="Arial" charset="0"/>
              <a:buChar char="-"/>
              <a:defRPr baseline="0">
                <a:latin typeface="+mn-lt"/>
              </a:defRPr>
            </a:lvl9pPr>
          </a:lstStyle>
          <a:p>
            <a:pPr>
              <a:spcBef>
                <a:spcPct val="50000"/>
              </a:spcBef>
            </a:pPr>
            <a:r>
              <a:rPr lang="en-US" sz="1400" b="1" i="1" dirty="0">
                <a:solidFill>
                  <a:srgbClr val="0070C0"/>
                </a:solidFill>
              </a:rPr>
              <a:t>Role Modelling</a:t>
            </a:r>
          </a:p>
          <a:p>
            <a:pPr marL="1620" lvl="1" indent="0">
              <a:spcBef>
                <a:spcPct val="50000"/>
              </a:spcBef>
              <a:buNone/>
            </a:pPr>
            <a:r>
              <a:rPr lang="en-US" sz="1400" dirty="0">
                <a:solidFill>
                  <a:schemeClr val="tx2">
                    <a:lumMod val="75000"/>
                  </a:schemeClr>
                </a:solidFill>
              </a:rPr>
              <a:t>Survey / Self &amp; Team assessment tools / in-depth interviews</a:t>
            </a:r>
          </a:p>
          <a:p>
            <a:pPr lvl="1">
              <a:spcBef>
                <a:spcPct val="50000"/>
              </a:spcBef>
            </a:pPr>
            <a:r>
              <a:rPr lang="en-US" sz="1400" b="1" i="1" dirty="0">
                <a:solidFill>
                  <a:srgbClr val="0070C0"/>
                </a:solidFill>
              </a:rPr>
              <a:t>Fostering understanding and conviction</a:t>
            </a:r>
          </a:p>
          <a:p>
            <a:pPr marL="1620" lvl="1" indent="0">
              <a:spcBef>
                <a:spcPct val="50000"/>
              </a:spcBef>
              <a:buNone/>
            </a:pPr>
            <a:r>
              <a:rPr lang="en-US" sz="1400" dirty="0">
                <a:solidFill>
                  <a:schemeClr val="tx2">
                    <a:lumMod val="75000"/>
                  </a:schemeClr>
                </a:solidFill>
              </a:rPr>
              <a:t>Current comms tools (frequency) / Reward and  recognition / compelling stories / peer endorsement </a:t>
            </a:r>
          </a:p>
          <a:p>
            <a:pPr lvl="1">
              <a:spcBef>
                <a:spcPct val="50000"/>
              </a:spcBef>
            </a:pPr>
            <a:r>
              <a:rPr lang="en-US" sz="1400" i="1" dirty="0">
                <a:solidFill>
                  <a:srgbClr val="0070C0"/>
                </a:solidFill>
              </a:rPr>
              <a:t>  </a:t>
            </a:r>
            <a:r>
              <a:rPr lang="en-US" sz="1400" b="1" i="1" dirty="0">
                <a:solidFill>
                  <a:srgbClr val="0070C0"/>
                </a:solidFill>
              </a:rPr>
              <a:t>Developing Talent and skills</a:t>
            </a:r>
          </a:p>
          <a:p>
            <a:pPr marL="1620" lvl="1" indent="0">
              <a:buNone/>
            </a:pPr>
            <a:r>
              <a:rPr lang="en-US" sz="1400" dirty="0">
                <a:solidFill>
                  <a:schemeClr val="tx2">
                    <a:lumMod val="75000"/>
                  </a:schemeClr>
                </a:solidFill>
              </a:rPr>
              <a:t>Team skills matrix / PDR &amp; 1-2-1 output / coaching &amp; mentoring framework / progression planning </a:t>
            </a:r>
          </a:p>
          <a:p>
            <a:pPr marL="1620" lvl="1" indent="0">
              <a:buNone/>
            </a:pPr>
            <a:endParaRPr lang="en-US" sz="1400" dirty="0">
              <a:solidFill>
                <a:schemeClr val="tx2">
                  <a:lumMod val="75000"/>
                </a:schemeClr>
              </a:solidFill>
            </a:endParaRPr>
          </a:p>
          <a:p>
            <a:pPr lvl="1">
              <a:spcBef>
                <a:spcPct val="50000"/>
              </a:spcBef>
            </a:pPr>
            <a:r>
              <a:rPr lang="en-US" sz="1400" b="1" i="1" dirty="0">
                <a:solidFill>
                  <a:srgbClr val="0070C0"/>
                </a:solidFill>
              </a:rPr>
              <a:t>Reinforcing with formal mechanisms</a:t>
            </a:r>
          </a:p>
          <a:p>
            <a:pPr lvl="1">
              <a:spcBef>
                <a:spcPct val="50000"/>
              </a:spcBef>
            </a:pPr>
            <a:r>
              <a:rPr lang="en-US" sz="1400" dirty="0">
                <a:solidFill>
                  <a:schemeClr val="tx2">
                    <a:lumMod val="75000"/>
                  </a:schemeClr>
                </a:solidFill>
              </a:rPr>
              <a:t>Daily management tools in use and management infrastructure / SOPs’  competencies / WOW/Process mapping</a:t>
            </a:r>
          </a:p>
        </p:txBody>
      </p:sp>
      <p:sp>
        <p:nvSpPr>
          <p:cNvPr id="22" name="Rectangle 286">
            <a:extLst>
              <a:ext uri="{FF2B5EF4-FFF2-40B4-BE49-F238E27FC236}">
                <a16:creationId xmlns:a16="http://schemas.microsoft.com/office/drawing/2014/main" id="{B32CFD44-70E7-4A77-882D-78A51C4EE3EB}"/>
              </a:ext>
            </a:extLst>
          </p:cNvPr>
          <p:cNvSpPr txBox="1">
            <a:spLocks noChangeArrowheads="1"/>
          </p:cNvSpPr>
          <p:nvPr/>
        </p:nvSpPr>
        <p:spPr bwMode="auto">
          <a:xfrm>
            <a:off x="6117689" y="2410059"/>
            <a:ext cx="4303076" cy="3966634"/>
          </a:xfrm>
          <a:prstGeom prst="rect">
            <a:avLst/>
          </a:prstGeom>
          <a:solidFill>
            <a:schemeClr val="bg1"/>
          </a:solidFill>
          <a:ln w="19050">
            <a:solidFill>
              <a:schemeClr val="tx2">
                <a:lumMod val="75000"/>
              </a:schemeClr>
            </a:solidFill>
          </a:ln>
          <a:effectLst/>
        </p:spPr>
        <p:txBody>
          <a:bodyPr lIns="73144" tIns="73144" rIns="73144" bIns="73144"/>
          <a:lstStyle>
            <a:defPPr>
              <a:defRPr lang="en-US"/>
            </a:defPPr>
            <a:lvl1pPr marL="0" indent="0" defTabSz="895350" eaLnBrk="1" hangingPunct="1">
              <a:buClr>
                <a:schemeClr val="tx2"/>
              </a:buClr>
              <a:defRPr>
                <a:latin typeface="+mn-lt"/>
              </a:defRPr>
            </a:lvl1pPr>
            <a:lvl2pPr marL="193675" lvl="1" indent="-192088" defTabSz="895350" eaLnBrk="1" hangingPunct="1">
              <a:buClr>
                <a:schemeClr val="tx2"/>
              </a:buClr>
              <a:buSzPct val="125000"/>
              <a:buFont typeface="Arial" charset="0"/>
              <a:buChar char="▪"/>
              <a:defRPr>
                <a:latin typeface="+mn-lt"/>
              </a:defRPr>
            </a:lvl2pPr>
            <a:lvl3pPr marL="457200" indent="-261938" defTabSz="895350" eaLnBrk="1" hangingPunct="1">
              <a:buClr>
                <a:schemeClr val="tx2"/>
              </a:buClr>
              <a:buSzPct val="120000"/>
              <a:buFont typeface="Arial" charset="0"/>
              <a:buChar char="–"/>
              <a:defRPr>
                <a:latin typeface="+mn-lt"/>
              </a:defRPr>
            </a:lvl3pPr>
            <a:lvl4pPr marL="614363" indent="-155575" defTabSz="895350" eaLnBrk="1" hangingPunct="1">
              <a:buClr>
                <a:schemeClr val="tx2"/>
              </a:buClr>
              <a:buSzPct val="120000"/>
              <a:buFont typeface="Arial" charset="0"/>
              <a:buChar char="▫"/>
              <a:defRPr>
                <a:latin typeface="+mn-lt"/>
              </a:defRPr>
            </a:lvl4pPr>
            <a:lvl5pPr marL="746125" indent="-130175" defTabSz="895350" eaLnBrk="1" hangingPunct="1">
              <a:buClr>
                <a:schemeClr val="tx2"/>
              </a:buClr>
              <a:buSzPct val="89000"/>
              <a:buFont typeface="Arial" charset="0"/>
              <a:buChar char="-"/>
              <a:defRPr>
                <a:latin typeface="+mn-lt"/>
              </a:defRPr>
            </a:lvl5pPr>
            <a:lvl6pPr marL="749808" indent="-130175" defTabSz="895350" fontAlgn="base">
              <a:spcBef>
                <a:spcPct val="0"/>
              </a:spcBef>
              <a:spcAft>
                <a:spcPct val="0"/>
              </a:spcAft>
              <a:buClr>
                <a:schemeClr val="tx2"/>
              </a:buClr>
              <a:buSzPct val="89000"/>
              <a:buFont typeface="Arial" charset="0"/>
              <a:buChar char="-"/>
              <a:defRPr>
                <a:latin typeface="+mn-lt"/>
              </a:defRPr>
            </a:lvl6pPr>
            <a:lvl7pPr marL="749808" indent="-130175" defTabSz="895350" fontAlgn="base">
              <a:spcBef>
                <a:spcPct val="0"/>
              </a:spcBef>
              <a:spcAft>
                <a:spcPct val="0"/>
              </a:spcAft>
              <a:buClr>
                <a:schemeClr val="tx2"/>
              </a:buClr>
              <a:buSzPct val="89000"/>
              <a:buFont typeface="Arial" charset="0"/>
              <a:buChar char="-"/>
              <a:defRPr>
                <a:latin typeface="+mn-lt"/>
              </a:defRPr>
            </a:lvl7pPr>
            <a:lvl8pPr marL="749808" indent="-130175" defTabSz="895350" fontAlgn="base">
              <a:spcBef>
                <a:spcPct val="0"/>
              </a:spcBef>
              <a:spcAft>
                <a:spcPct val="0"/>
              </a:spcAft>
              <a:buClr>
                <a:schemeClr val="tx2"/>
              </a:buClr>
              <a:buSzPct val="89000"/>
              <a:buFont typeface="Arial" charset="0"/>
              <a:buChar char="-"/>
              <a:defRPr>
                <a:latin typeface="+mn-lt"/>
              </a:defRPr>
            </a:lvl8pPr>
            <a:lvl9pPr marL="749808" indent="-130175" defTabSz="895350" fontAlgn="base">
              <a:spcBef>
                <a:spcPct val="0"/>
              </a:spcBef>
              <a:spcAft>
                <a:spcPct val="0"/>
              </a:spcAft>
              <a:buClr>
                <a:schemeClr val="tx2"/>
              </a:buClr>
              <a:buSzPct val="89000"/>
              <a:buFont typeface="Arial" charset="0"/>
              <a:buChar char="-"/>
              <a:defRPr>
                <a:latin typeface="+mn-lt"/>
              </a:defRPr>
            </a:lvl9pPr>
          </a:lstStyle>
          <a:p>
            <a:pPr lvl="1"/>
            <a:endParaRPr lang="en-US" sz="1400" dirty="0"/>
          </a:p>
        </p:txBody>
      </p:sp>
      <p:sp>
        <p:nvSpPr>
          <p:cNvPr id="23" name="Rectangle 26">
            <a:extLst>
              <a:ext uri="{FF2B5EF4-FFF2-40B4-BE49-F238E27FC236}">
                <a16:creationId xmlns:a16="http://schemas.microsoft.com/office/drawing/2014/main" id="{18428CA5-BD67-40F7-A873-7786A4CFE996}"/>
              </a:ext>
            </a:extLst>
          </p:cNvPr>
          <p:cNvSpPr txBox="1">
            <a:spLocks/>
          </p:cNvSpPr>
          <p:nvPr/>
        </p:nvSpPr>
        <p:spPr>
          <a:xfrm>
            <a:off x="6491735" y="2730332"/>
            <a:ext cx="3694357" cy="2923877"/>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spAutoFit/>
          </a:bodyPr>
          <a:lstStyle>
            <a:lvl1pPr marL="0" lvl="0" indent="0" defTabSz="913526" eaLnBrk="1" hangingPunct="1">
              <a:buClr>
                <a:schemeClr val="tx2"/>
              </a:buClr>
              <a:defRPr baseline="0">
                <a:latin typeface="+mn-lt"/>
              </a:defRPr>
            </a:lvl1pPr>
            <a:lvl2pPr marL="197607" lvl="1" indent="-195987" defTabSz="913526" eaLnBrk="1" hangingPunct="1">
              <a:buClr>
                <a:schemeClr val="tx2"/>
              </a:buClr>
              <a:buSzPct val="125000"/>
              <a:buFont typeface="Arial" charset="0"/>
              <a:buChar char="▪"/>
              <a:defRPr baseline="0">
                <a:latin typeface="+mn-lt"/>
              </a:defRPr>
            </a:lvl2pPr>
            <a:lvl3pPr marL="466481" lvl="2" indent="-267255" defTabSz="913526" eaLnBrk="1" hangingPunct="1">
              <a:buClr>
                <a:schemeClr val="tx2"/>
              </a:buClr>
              <a:buSzPct val="120000"/>
              <a:buFont typeface="Arial" charset="0"/>
              <a:buChar char="–"/>
              <a:defRPr baseline="0">
                <a:latin typeface="+mn-lt"/>
              </a:defRPr>
            </a:lvl3pPr>
            <a:lvl4pPr marL="626835" lvl="3" indent="-158733" defTabSz="913526" eaLnBrk="1" hangingPunct="1">
              <a:buClr>
                <a:schemeClr val="tx2"/>
              </a:buClr>
              <a:buSzPct val="120000"/>
              <a:buFont typeface="Arial" charset="0"/>
              <a:buChar char="▫"/>
              <a:defRPr baseline="0">
                <a:latin typeface="+mn-lt"/>
              </a:defRPr>
            </a:lvl4pPr>
            <a:lvl5pPr marL="765029" lvl="4" indent="-132818" defTabSz="913526" eaLnBrk="1" hangingPunct="1">
              <a:buClr>
                <a:schemeClr val="tx2"/>
              </a:buClr>
              <a:buSzPct val="89000"/>
              <a:buFont typeface="Arial" charset="0"/>
              <a:buChar char="-"/>
              <a:defRPr baseline="0">
                <a:latin typeface="+mn-lt"/>
              </a:defRPr>
            </a:lvl5pPr>
            <a:lvl6pPr marL="765029" indent="-132818" defTabSz="913526" fontAlgn="base">
              <a:spcBef>
                <a:spcPct val="0"/>
              </a:spcBef>
              <a:spcAft>
                <a:spcPct val="0"/>
              </a:spcAft>
              <a:buClr>
                <a:schemeClr val="tx2"/>
              </a:buClr>
              <a:buSzPct val="89000"/>
              <a:buFont typeface="Arial" charset="0"/>
              <a:buChar char="-"/>
              <a:defRPr baseline="0">
                <a:latin typeface="+mn-lt"/>
              </a:defRPr>
            </a:lvl6pPr>
            <a:lvl7pPr marL="765029" indent="-132818" defTabSz="913526" fontAlgn="base">
              <a:spcBef>
                <a:spcPct val="0"/>
              </a:spcBef>
              <a:spcAft>
                <a:spcPct val="0"/>
              </a:spcAft>
              <a:buClr>
                <a:schemeClr val="tx2"/>
              </a:buClr>
              <a:buSzPct val="89000"/>
              <a:buFont typeface="Arial" charset="0"/>
              <a:buChar char="-"/>
              <a:defRPr baseline="0">
                <a:latin typeface="+mn-lt"/>
              </a:defRPr>
            </a:lvl7pPr>
            <a:lvl8pPr marL="765029" indent="-132818" defTabSz="913526" fontAlgn="base">
              <a:spcBef>
                <a:spcPct val="0"/>
              </a:spcBef>
              <a:spcAft>
                <a:spcPct val="0"/>
              </a:spcAft>
              <a:buClr>
                <a:schemeClr val="tx2"/>
              </a:buClr>
              <a:buSzPct val="89000"/>
              <a:buFont typeface="Arial" charset="0"/>
              <a:buChar char="-"/>
              <a:defRPr baseline="0">
                <a:latin typeface="+mn-lt"/>
              </a:defRPr>
            </a:lvl8pPr>
            <a:lvl9pPr marL="765029" indent="-132818" defTabSz="913526" fontAlgn="base">
              <a:spcBef>
                <a:spcPct val="0"/>
              </a:spcBef>
              <a:spcAft>
                <a:spcPct val="0"/>
              </a:spcAft>
              <a:buClr>
                <a:schemeClr val="tx2"/>
              </a:buClr>
              <a:buSzPct val="89000"/>
              <a:buFont typeface="Arial" charset="0"/>
              <a:buChar char="-"/>
              <a:defRPr baseline="0">
                <a:latin typeface="+mn-lt"/>
              </a:defRPr>
            </a:lvl9pPr>
          </a:lstStyle>
          <a:p>
            <a:pPr lvl="1">
              <a:spcBef>
                <a:spcPct val="50000"/>
              </a:spcBef>
            </a:pPr>
            <a:r>
              <a:rPr lang="en-US" sz="1600" i="1" dirty="0">
                <a:solidFill>
                  <a:schemeClr val="tx2">
                    <a:lumMod val="75000"/>
                  </a:schemeClr>
                </a:solidFill>
              </a:rPr>
              <a:t>Role Modelling</a:t>
            </a:r>
          </a:p>
          <a:p>
            <a:pPr lvl="1">
              <a:spcBef>
                <a:spcPct val="50000"/>
              </a:spcBef>
            </a:pPr>
            <a:endParaRPr lang="en-US" sz="1400" i="1" dirty="0">
              <a:solidFill>
                <a:schemeClr val="bg2">
                  <a:lumMod val="25000"/>
                </a:schemeClr>
              </a:solidFill>
            </a:endParaRPr>
          </a:p>
          <a:p>
            <a:pPr lvl="1">
              <a:spcBef>
                <a:spcPct val="50000"/>
              </a:spcBef>
            </a:pPr>
            <a:endParaRPr lang="en-US" sz="1400" i="1" dirty="0">
              <a:solidFill>
                <a:schemeClr val="bg2">
                  <a:lumMod val="25000"/>
                </a:schemeClr>
              </a:solidFill>
            </a:endParaRPr>
          </a:p>
          <a:p>
            <a:pPr lvl="1">
              <a:spcBef>
                <a:spcPct val="50000"/>
              </a:spcBef>
            </a:pPr>
            <a:r>
              <a:rPr lang="en-US" sz="1400" i="1" dirty="0">
                <a:solidFill>
                  <a:schemeClr val="tx2">
                    <a:lumMod val="75000"/>
                  </a:schemeClr>
                </a:solidFill>
              </a:rPr>
              <a:t>Fostering understanding and conviction</a:t>
            </a:r>
          </a:p>
          <a:p>
            <a:pPr lvl="1">
              <a:spcBef>
                <a:spcPct val="50000"/>
              </a:spcBef>
            </a:pPr>
            <a:endParaRPr lang="en-US" sz="1400" i="1" dirty="0">
              <a:solidFill>
                <a:schemeClr val="bg2">
                  <a:lumMod val="25000"/>
                </a:schemeClr>
              </a:solidFill>
            </a:endParaRPr>
          </a:p>
          <a:p>
            <a:pPr lvl="1">
              <a:spcBef>
                <a:spcPct val="50000"/>
              </a:spcBef>
            </a:pPr>
            <a:r>
              <a:rPr lang="en-US" sz="1600" i="1" dirty="0">
                <a:solidFill>
                  <a:schemeClr val="tx2">
                    <a:lumMod val="75000"/>
                  </a:schemeClr>
                </a:solidFill>
              </a:rPr>
              <a:t>  Developing Talent and skills</a:t>
            </a:r>
          </a:p>
          <a:p>
            <a:pPr lvl="1">
              <a:spcBef>
                <a:spcPct val="50000"/>
              </a:spcBef>
            </a:pPr>
            <a:endParaRPr lang="en-US" sz="1400" i="1" dirty="0">
              <a:solidFill>
                <a:schemeClr val="bg2">
                  <a:lumMod val="25000"/>
                </a:schemeClr>
              </a:solidFill>
            </a:endParaRPr>
          </a:p>
          <a:p>
            <a:pPr lvl="1">
              <a:spcBef>
                <a:spcPct val="50000"/>
              </a:spcBef>
            </a:pPr>
            <a:endParaRPr lang="en-US" sz="1400" i="1" dirty="0">
              <a:solidFill>
                <a:schemeClr val="bg2">
                  <a:lumMod val="25000"/>
                </a:schemeClr>
              </a:solidFill>
            </a:endParaRPr>
          </a:p>
          <a:p>
            <a:pPr lvl="1">
              <a:spcBef>
                <a:spcPct val="50000"/>
              </a:spcBef>
            </a:pPr>
            <a:r>
              <a:rPr lang="en-US" sz="1600" i="1" dirty="0">
                <a:solidFill>
                  <a:schemeClr val="tx2">
                    <a:lumMod val="75000"/>
                  </a:schemeClr>
                </a:solidFill>
              </a:rPr>
              <a:t>Reinforcing with formal mechanisms</a:t>
            </a:r>
          </a:p>
        </p:txBody>
      </p:sp>
      <p:pic>
        <p:nvPicPr>
          <p:cNvPr id="24" name="Picture 23">
            <a:extLst>
              <a:ext uri="{FF2B5EF4-FFF2-40B4-BE49-F238E27FC236}">
                <a16:creationId xmlns:a16="http://schemas.microsoft.com/office/drawing/2014/main" id="{A7950D19-C0F2-4B5B-BAD8-2B980BFE114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62079" y="3142282"/>
            <a:ext cx="500332" cy="379562"/>
          </a:xfrm>
          <a:prstGeom prst="rect">
            <a:avLst/>
          </a:prstGeom>
        </p:spPr>
      </p:pic>
      <p:pic>
        <p:nvPicPr>
          <p:cNvPr id="25" name="Picture 24">
            <a:extLst>
              <a:ext uri="{FF2B5EF4-FFF2-40B4-BE49-F238E27FC236}">
                <a16:creationId xmlns:a16="http://schemas.microsoft.com/office/drawing/2014/main" id="{022DD922-748F-42D3-B13E-057C8AE88D6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58131" y="3928006"/>
            <a:ext cx="500332" cy="379562"/>
          </a:xfrm>
          <a:prstGeom prst="rect">
            <a:avLst/>
          </a:prstGeom>
        </p:spPr>
      </p:pic>
      <p:pic>
        <p:nvPicPr>
          <p:cNvPr id="26" name="Picture 25">
            <a:extLst>
              <a:ext uri="{FF2B5EF4-FFF2-40B4-BE49-F238E27FC236}">
                <a16:creationId xmlns:a16="http://schemas.microsoft.com/office/drawing/2014/main" id="{632D7223-7DCD-4F2C-9137-F5CB2777F7D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37421" y="3906348"/>
            <a:ext cx="500332" cy="379562"/>
          </a:xfrm>
          <a:prstGeom prst="rect">
            <a:avLst/>
          </a:prstGeom>
        </p:spPr>
      </p:pic>
      <p:pic>
        <p:nvPicPr>
          <p:cNvPr id="27" name="Picture 26">
            <a:extLst>
              <a:ext uri="{FF2B5EF4-FFF2-40B4-BE49-F238E27FC236}">
                <a16:creationId xmlns:a16="http://schemas.microsoft.com/office/drawing/2014/main" id="{4199A3BE-3011-490D-9BD7-B8CBB826E0C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55256" y="3890976"/>
            <a:ext cx="500332" cy="379562"/>
          </a:xfrm>
          <a:prstGeom prst="rect">
            <a:avLst/>
          </a:prstGeom>
        </p:spPr>
      </p:pic>
      <p:pic>
        <p:nvPicPr>
          <p:cNvPr id="28" name="Picture 27">
            <a:extLst>
              <a:ext uri="{FF2B5EF4-FFF2-40B4-BE49-F238E27FC236}">
                <a16:creationId xmlns:a16="http://schemas.microsoft.com/office/drawing/2014/main" id="{9C9205D1-4FDF-4FBA-835D-72BC75CC2B4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95819" y="4753052"/>
            <a:ext cx="500332" cy="379562"/>
          </a:xfrm>
          <a:prstGeom prst="rect">
            <a:avLst/>
          </a:prstGeom>
        </p:spPr>
      </p:pic>
      <p:pic>
        <p:nvPicPr>
          <p:cNvPr id="29" name="Picture 28">
            <a:extLst>
              <a:ext uri="{FF2B5EF4-FFF2-40B4-BE49-F238E27FC236}">
                <a16:creationId xmlns:a16="http://schemas.microsoft.com/office/drawing/2014/main" id="{086EEE3E-7002-4AFB-807D-33F4434E4D0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37421" y="4778348"/>
            <a:ext cx="500332" cy="379562"/>
          </a:xfrm>
          <a:prstGeom prst="rect">
            <a:avLst/>
          </a:prstGeom>
        </p:spPr>
      </p:pic>
      <p:pic>
        <p:nvPicPr>
          <p:cNvPr id="30" name="Picture 29">
            <a:extLst>
              <a:ext uri="{FF2B5EF4-FFF2-40B4-BE49-F238E27FC236}">
                <a16:creationId xmlns:a16="http://schemas.microsoft.com/office/drawing/2014/main" id="{ABFE7588-E552-442E-85D7-953FF0E35F4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84309" y="4778348"/>
            <a:ext cx="500332" cy="379562"/>
          </a:xfrm>
          <a:prstGeom prst="rect">
            <a:avLst/>
          </a:prstGeom>
        </p:spPr>
      </p:pic>
      <p:pic>
        <p:nvPicPr>
          <p:cNvPr id="31" name="Picture 30">
            <a:extLst>
              <a:ext uri="{FF2B5EF4-FFF2-40B4-BE49-F238E27FC236}">
                <a16:creationId xmlns:a16="http://schemas.microsoft.com/office/drawing/2014/main" id="{0A6DE79C-0893-4288-BDDC-CA58953628C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16541" y="5559317"/>
            <a:ext cx="500332" cy="379562"/>
          </a:xfrm>
          <a:prstGeom prst="rect">
            <a:avLst/>
          </a:prstGeom>
        </p:spPr>
      </p:pic>
      <p:pic>
        <p:nvPicPr>
          <p:cNvPr id="32" name="Picture 31">
            <a:extLst>
              <a:ext uri="{FF2B5EF4-FFF2-40B4-BE49-F238E27FC236}">
                <a16:creationId xmlns:a16="http://schemas.microsoft.com/office/drawing/2014/main" id="{C675C54B-7F30-4831-8108-60D9003CD8A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74163" y="5559317"/>
            <a:ext cx="500332" cy="379562"/>
          </a:xfrm>
          <a:prstGeom prst="rect">
            <a:avLst/>
          </a:prstGeom>
        </p:spPr>
      </p:pic>
      <p:pic>
        <p:nvPicPr>
          <p:cNvPr id="33" name="Picture 32">
            <a:extLst>
              <a:ext uri="{FF2B5EF4-FFF2-40B4-BE49-F238E27FC236}">
                <a16:creationId xmlns:a16="http://schemas.microsoft.com/office/drawing/2014/main" id="{692A2460-3E6A-4969-936D-B41535B3FA5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46187" y="5559317"/>
            <a:ext cx="500332" cy="379562"/>
          </a:xfrm>
          <a:prstGeom prst="rect">
            <a:avLst/>
          </a:prstGeom>
        </p:spPr>
      </p:pic>
      <p:pic>
        <p:nvPicPr>
          <p:cNvPr id="34" name="Picture 33">
            <a:extLst>
              <a:ext uri="{FF2B5EF4-FFF2-40B4-BE49-F238E27FC236}">
                <a16:creationId xmlns:a16="http://schemas.microsoft.com/office/drawing/2014/main" id="{A2747951-D92C-434F-9384-2458241F87F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36875" y="3191073"/>
            <a:ext cx="500332" cy="379562"/>
          </a:xfrm>
          <a:prstGeom prst="rect">
            <a:avLst/>
          </a:prstGeom>
        </p:spPr>
      </p:pic>
      <p:pic>
        <p:nvPicPr>
          <p:cNvPr id="35" name="Picture 34">
            <a:extLst>
              <a:ext uri="{FF2B5EF4-FFF2-40B4-BE49-F238E27FC236}">
                <a16:creationId xmlns:a16="http://schemas.microsoft.com/office/drawing/2014/main" id="{20A5A46F-41E6-4611-B649-F9F1A80B910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47356" y="3082331"/>
            <a:ext cx="500332" cy="379562"/>
          </a:xfrm>
          <a:prstGeom prst="rect">
            <a:avLst/>
          </a:prstGeom>
        </p:spPr>
      </p:pic>
    </p:spTree>
    <p:extLst>
      <p:ext uri="{BB962C8B-B14F-4D97-AF65-F5344CB8AC3E}">
        <p14:creationId xmlns:p14="http://schemas.microsoft.com/office/powerpoint/2010/main" val="259775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8392799" y="6356350"/>
            <a:ext cx="2743200" cy="365125"/>
          </a:xfrm>
        </p:spPr>
        <p:txBody>
          <a:bodyPr/>
          <a:lstStyle/>
          <a:p>
            <a:fld id="{67EDBAD9-A0D6-4F9F-84E0-3DC4AEA9F561}" type="slidenum">
              <a:rPr lang="en-GB" smtClean="0"/>
              <a:t>13</a:t>
            </a:fld>
            <a:endParaRPr lang="en-GB"/>
          </a:p>
        </p:txBody>
      </p:sp>
      <p:pic>
        <p:nvPicPr>
          <p:cNvPr id="3" name="Picture 2">
            <a:extLst>
              <a:ext uri="{FF2B5EF4-FFF2-40B4-BE49-F238E27FC236}">
                <a16:creationId xmlns:a16="http://schemas.microsoft.com/office/drawing/2014/main" id="{DEDE8977-F6CA-4067-B89B-A9DAECB3FA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59999" y="981000"/>
            <a:ext cx="5472001" cy="3363000"/>
          </a:xfrm>
          <a:prstGeom prst="rect">
            <a:avLst/>
          </a:prstGeom>
        </p:spPr>
      </p:pic>
      <p:sp>
        <p:nvSpPr>
          <p:cNvPr id="6" name="Title 1">
            <a:extLst>
              <a:ext uri="{FF2B5EF4-FFF2-40B4-BE49-F238E27FC236}">
                <a16:creationId xmlns:a16="http://schemas.microsoft.com/office/drawing/2014/main" id="{EFE04436-7D46-4D24-82D0-A0426F5D4C6E}"/>
              </a:ext>
            </a:extLst>
          </p:cNvPr>
          <p:cNvSpPr txBox="1">
            <a:spLocks/>
          </p:cNvSpPr>
          <p:nvPr/>
        </p:nvSpPr>
        <p:spPr>
          <a:xfrm>
            <a:off x="152892" y="382214"/>
            <a:ext cx="7283450" cy="504056"/>
          </a:xfrm>
          <a:prstGeom prst="rect">
            <a:avLst/>
          </a:prstGeom>
          <a:solidFill>
            <a:schemeClr val="bg1">
              <a:lumMod val="95000"/>
            </a:schemeClr>
          </a:solidFill>
        </p:spPr>
        <p:txBody>
          <a:bodyPr vert="horz" lIns="91440" tIns="45720" rIns="91440" bIns="45720" rtlCol="0" anchor="b">
            <a:noAutofit/>
          </a:bodyPr>
          <a:lstStyle>
            <a:lvl1pPr algn="ctr" defTabSz="914400" rtl="0" eaLnBrk="1" latinLnBrk="0" hangingPunct="1">
              <a:lnSpc>
                <a:spcPct val="90000"/>
              </a:lnSpc>
              <a:spcBef>
                <a:spcPct val="0"/>
              </a:spcBef>
              <a:buNone/>
              <a:defRPr sz="2800" b="1" kern="1200" baseline="0">
                <a:solidFill>
                  <a:srgbClr val="383838"/>
                </a:solidFill>
                <a:latin typeface="+mn-lt"/>
                <a:ea typeface="+mj-ea"/>
                <a:cs typeface="+mj-cs"/>
              </a:defRPr>
            </a:lvl1pPr>
          </a:lstStyle>
          <a:p>
            <a:r>
              <a:rPr lang="en-GB" dirty="0">
                <a:solidFill>
                  <a:srgbClr val="2C3E72"/>
                </a:solidFill>
                <a:latin typeface="+mj-lt"/>
              </a:rPr>
              <a:t>But… how do we think about change?</a:t>
            </a:r>
          </a:p>
        </p:txBody>
      </p:sp>
      <p:sp>
        <p:nvSpPr>
          <p:cNvPr id="4" name="Rectangle 3">
            <a:extLst>
              <a:ext uri="{FF2B5EF4-FFF2-40B4-BE49-F238E27FC236}">
                <a16:creationId xmlns:a16="http://schemas.microsoft.com/office/drawing/2014/main" id="{28809E5E-E6BE-4A42-9426-D85840BB076E}"/>
              </a:ext>
            </a:extLst>
          </p:cNvPr>
          <p:cNvSpPr/>
          <p:nvPr/>
        </p:nvSpPr>
        <p:spPr>
          <a:xfrm>
            <a:off x="4728000" y="6213871"/>
            <a:ext cx="6096000" cy="523220"/>
          </a:xfrm>
          <a:prstGeom prst="rect">
            <a:avLst/>
          </a:prstGeom>
        </p:spPr>
        <p:txBody>
          <a:bodyPr>
            <a:spAutoFit/>
          </a:bodyPr>
          <a:lstStyle/>
          <a:p>
            <a:r>
              <a:rPr lang="en-GB" sz="1400" i="1">
                <a:solidFill>
                  <a:srgbClr val="3F4857"/>
                </a:solidFill>
                <a:latin typeface="+mj-lt"/>
              </a:rPr>
              <a:t>John P. Kotter, Dan Cohen (2013). “The Heart of Change: Real-Life Stories of How People Change Their Organizations”, p.14, Harvard Business Press</a:t>
            </a:r>
            <a:endParaRPr lang="en-GB" sz="1400">
              <a:latin typeface="+mj-lt"/>
            </a:endParaRPr>
          </a:p>
        </p:txBody>
      </p:sp>
      <p:sp>
        <p:nvSpPr>
          <p:cNvPr id="7" name="Rectangle 6">
            <a:extLst>
              <a:ext uri="{FF2B5EF4-FFF2-40B4-BE49-F238E27FC236}">
                <a16:creationId xmlns:a16="http://schemas.microsoft.com/office/drawing/2014/main" id="{975273DB-CAD9-4D22-92D1-0ABF6F957BF8}"/>
              </a:ext>
            </a:extLst>
          </p:cNvPr>
          <p:cNvSpPr/>
          <p:nvPr/>
        </p:nvSpPr>
        <p:spPr>
          <a:xfrm>
            <a:off x="983999" y="4362418"/>
            <a:ext cx="10223999" cy="1661993"/>
          </a:xfrm>
          <a:prstGeom prst="rect">
            <a:avLst/>
          </a:prstGeom>
        </p:spPr>
        <p:txBody>
          <a:bodyPr wrap="square">
            <a:spAutoFit/>
          </a:bodyPr>
          <a:lstStyle/>
          <a:p>
            <a:pPr algn="ctr"/>
            <a:r>
              <a:rPr lang="en-GB" sz="2800" b="1">
                <a:solidFill>
                  <a:srgbClr val="2C3E72"/>
                </a:solidFill>
                <a:latin typeface="+mj-lt"/>
              </a:rPr>
              <a:t>“People change what they do, less because they are given </a:t>
            </a:r>
            <a:r>
              <a:rPr lang="en-GB" sz="2800" b="1" i="1">
                <a:solidFill>
                  <a:srgbClr val="2C3E72"/>
                </a:solidFill>
                <a:latin typeface="+mj-lt"/>
              </a:rPr>
              <a:t>analysis </a:t>
            </a:r>
            <a:r>
              <a:rPr lang="en-GB" sz="2800" b="1">
                <a:solidFill>
                  <a:srgbClr val="2C3E72"/>
                </a:solidFill>
                <a:latin typeface="+mj-lt"/>
              </a:rPr>
              <a:t>that shifts their </a:t>
            </a:r>
            <a:r>
              <a:rPr lang="en-GB" sz="2800" b="1" i="1">
                <a:solidFill>
                  <a:srgbClr val="2C3E72"/>
                </a:solidFill>
                <a:latin typeface="+mj-lt"/>
              </a:rPr>
              <a:t>thinking, </a:t>
            </a:r>
            <a:r>
              <a:rPr lang="en-GB" sz="2800" b="1">
                <a:solidFill>
                  <a:srgbClr val="2C3E72"/>
                </a:solidFill>
                <a:latin typeface="+mj-lt"/>
              </a:rPr>
              <a:t>than because they are </a:t>
            </a:r>
            <a:r>
              <a:rPr lang="en-GB" sz="2800" b="1" i="1">
                <a:solidFill>
                  <a:srgbClr val="2C3E72"/>
                </a:solidFill>
                <a:latin typeface="+mj-lt"/>
              </a:rPr>
              <a:t>shown </a:t>
            </a:r>
            <a:r>
              <a:rPr lang="en-GB" sz="2800" b="1">
                <a:solidFill>
                  <a:srgbClr val="2C3E72"/>
                </a:solidFill>
                <a:latin typeface="+mj-lt"/>
              </a:rPr>
              <a:t>a truth that influences their </a:t>
            </a:r>
            <a:r>
              <a:rPr lang="en-GB" sz="2800" b="1" i="1">
                <a:solidFill>
                  <a:srgbClr val="2C3E72"/>
                </a:solidFill>
                <a:latin typeface="+mj-lt"/>
              </a:rPr>
              <a:t>feelings”</a:t>
            </a:r>
            <a:br>
              <a:rPr lang="en-GB" i="1">
                <a:solidFill>
                  <a:srgbClr val="2C3E72"/>
                </a:solidFill>
              </a:rPr>
            </a:br>
            <a:endParaRPr lang="en-GB" i="1">
              <a:solidFill>
                <a:srgbClr val="2C3E72"/>
              </a:solidFill>
            </a:endParaRPr>
          </a:p>
        </p:txBody>
      </p:sp>
    </p:spTree>
    <p:extLst>
      <p:ext uri="{BB962C8B-B14F-4D97-AF65-F5344CB8AC3E}">
        <p14:creationId xmlns:p14="http://schemas.microsoft.com/office/powerpoint/2010/main" val="3363781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8392799" y="6356350"/>
            <a:ext cx="2458339" cy="484622"/>
          </a:xfrm>
        </p:spPr>
        <p:txBody>
          <a:bodyPr/>
          <a:lstStyle/>
          <a:p>
            <a:fld id="{67EDBAD9-A0D6-4F9F-84E0-3DC4AEA9F561}" type="slidenum">
              <a:rPr lang="en-GB" sz="1100" smtClean="0"/>
              <a:t>14</a:t>
            </a:fld>
            <a:endParaRPr lang="en-GB" sz="1100"/>
          </a:p>
        </p:txBody>
      </p:sp>
      <p:cxnSp>
        <p:nvCxnSpPr>
          <p:cNvPr id="20" name="Straight Connector 19">
            <a:extLst>
              <a:ext uri="{FF2B5EF4-FFF2-40B4-BE49-F238E27FC236}">
                <a16:creationId xmlns:a16="http://schemas.microsoft.com/office/drawing/2014/main" id="{61395ACC-D756-43DE-80C0-DE1A002DDE38}"/>
              </a:ext>
            </a:extLst>
          </p:cNvPr>
          <p:cNvCxnSpPr>
            <a:cxnSpLocks/>
            <a:endCxn id="24" idx="0"/>
          </p:cNvCxnSpPr>
          <p:nvPr/>
        </p:nvCxnSpPr>
        <p:spPr>
          <a:xfrm>
            <a:off x="719596" y="1354600"/>
            <a:ext cx="48032" cy="4365682"/>
          </a:xfrm>
          <a:prstGeom prst="line">
            <a:avLst/>
          </a:prstGeom>
          <a:ln w="28575">
            <a:solidFill>
              <a:srgbClr val="2C3E72"/>
            </a:solidFill>
            <a:prstDash val="solid"/>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B47F2E3-7A0D-4AB6-867F-1DA6F23155C1}"/>
              </a:ext>
            </a:extLst>
          </p:cNvPr>
          <p:cNvCxnSpPr>
            <a:cxnSpLocks/>
          </p:cNvCxnSpPr>
          <p:nvPr/>
        </p:nvCxnSpPr>
        <p:spPr>
          <a:xfrm>
            <a:off x="755576" y="2571750"/>
            <a:ext cx="9275682" cy="1"/>
          </a:xfrm>
          <a:prstGeom prst="line">
            <a:avLst/>
          </a:prstGeom>
          <a:ln w="28575">
            <a:solidFill>
              <a:srgbClr val="2C3E72"/>
            </a:solidFill>
            <a:prstDash val="dash"/>
            <a:tailEnd type="triangle" w="lg" len="lg"/>
          </a:ln>
        </p:spPr>
        <p:style>
          <a:lnRef idx="1">
            <a:schemeClr val="accent1"/>
          </a:lnRef>
          <a:fillRef idx="0">
            <a:schemeClr val="accent1"/>
          </a:fillRef>
          <a:effectRef idx="0">
            <a:schemeClr val="accent1"/>
          </a:effectRef>
          <a:fontRef idx="minor">
            <a:schemeClr val="tx1"/>
          </a:fontRef>
        </p:style>
      </p:cxnSp>
      <p:sp>
        <p:nvSpPr>
          <p:cNvPr id="22" name="Freeform 8">
            <a:extLst>
              <a:ext uri="{FF2B5EF4-FFF2-40B4-BE49-F238E27FC236}">
                <a16:creationId xmlns:a16="http://schemas.microsoft.com/office/drawing/2014/main" id="{79181992-541B-423D-B0A2-E1A0F12DEF52}"/>
              </a:ext>
            </a:extLst>
          </p:cNvPr>
          <p:cNvSpPr/>
          <p:nvPr/>
        </p:nvSpPr>
        <p:spPr>
          <a:xfrm>
            <a:off x="871888" y="904568"/>
            <a:ext cx="9360409" cy="5174127"/>
          </a:xfrm>
          <a:custGeom>
            <a:avLst/>
            <a:gdLst>
              <a:gd name="connsiteX0" fmla="*/ 0 w 6631255"/>
              <a:gd name="connsiteY0" fmla="*/ 816818 h 2428982"/>
              <a:gd name="connsiteX1" fmla="*/ 781235 w 6631255"/>
              <a:gd name="connsiteY1" fmla="*/ 2414799 h 2428982"/>
              <a:gd name="connsiteX2" fmla="*/ 2112885 w 6631255"/>
              <a:gd name="connsiteY2" fmla="*/ 73 h 2428982"/>
              <a:gd name="connsiteX3" fmla="*/ 3675355 w 6631255"/>
              <a:gd name="connsiteY3" fmla="*/ 2326022 h 2428982"/>
              <a:gd name="connsiteX4" fmla="*/ 6320901 w 6631255"/>
              <a:gd name="connsiteY4" fmla="*/ 719164 h 2428982"/>
              <a:gd name="connsiteX5" fmla="*/ 6578353 w 6631255"/>
              <a:gd name="connsiteY5" fmla="*/ 568243 h 2428982"/>
              <a:gd name="connsiteX6" fmla="*/ 6578353 w 6631255"/>
              <a:gd name="connsiteY6" fmla="*/ 568243 h 2428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31255" h="2428982">
                <a:moveTo>
                  <a:pt x="0" y="816818"/>
                </a:moveTo>
                <a:cubicBezTo>
                  <a:pt x="214544" y="1683870"/>
                  <a:pt x="429088" y="2550923"/>
                  <a:pt x="781235" y="2414799"/>
                </a:cubicBezTo>
                <a:cubicBezTo>
                  <a:pt x="1133383" y="2278675"/>
                  <a:pt x="1630532" y="14869"/>
                  <a:pt x="2112885" y="73"/>
                </a:cubicBezTo>
                <a:cubicBezTo>
                  <a:pt x="2595238" y="-14723"/>
                  <a:pt x="2974019" y="2206174"/>
                  <a:pt x="3675355" y="2326022"/>
                </a:cubicBezTo>
                <a:cubicBezTo>
                  <a:pt x="4376691" y="2445870"/>
                  <a:pt x="5837068" y="1012127"/>
                  <a:pt x="6320901" y="719164"/>
                </a:cubicBezTo>
                <a:cubicBezTo>
                  <a:pt x="6804734" y="426201"/>
                  <a:pt x="6578353" y="568243"/>
                  <a:pt x="6578353" y="568243"/>
                </a:cubicBezTo>
                <a:lnTo>
                  <a:pt x="6578353" y="568243"/>
                </a:lnTo>
              </a:path>
            </a:pathLst>
          </a:custGeom>
          <a:ln w="38100">
            <a:solidFill>
              <a:srgbClr val="00A8B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1600">
              <a:solidFill>
                <a:srgbClr val="2C3E72"/>
              </a:solidFill>
            </a:endParaRPr>
          </a:p>
        </p:txBody>
      </p:sp>
      <p:sp>
        <p:nvSpPr>
          <p:cNvPr id="23" name="TextBox 22">
            <a:extLst>
              <a:ext uri="{FF2B5EF4-FFF2-40B4-BE49-F238E27FC236}">
                <a16:creationId xmlns:a16="http://schemas.microsoft.com/office/drawing/2014/main" id="{97DE285E-47CA-46DB-BB83-0E39CA5C6A82}"/>
              </a:ext>
            </a:extLst>
          </p:cNvPr>
          <p:cNvSpPr txBox="1"/>
          <p:nvPr/>
        </p:nvSpPr>
        <p:spPr>
          <a:xfrm>
            <a:off x="285662" y="740456"/>
            <a:ext cx="1091556" cy="461665"/>
          </a:xfrm>
          <a:prstGeom prst="rect">
            <a:avLst/>
          </a:prstGeom>
          <a:noFill/>
        </p:spPr>
        <p:txBody>
          <a:bodyPr wrap="square" rtlCol="0">
            <a:spAutoFit/>
          </a:bodyPr>
          <a:lstStyle/>
          <a:p>
            <a:r>
              <a:rPr lang="en-GB" sz="2400" b="1">
                <a:solidFill>
                  <a:srgbClr val="2C3E72"/>
                </a:solidFill>
              </a:rPr>
              <a:t>Active</a:t>
            </a:r>
            <a:endParaRPr lang="en-GB" b="1">
              <a:solidFill>
                <a:srgbClr val="2C3E72"/>
              </a:solidFill>
            </a:endParaRPr>
          </a:p>
        </p:txBody>
      </p:sp>
      <p:sp>
        <p:nvSpPr>
          <p:cNvPr id="24" name="TextBox 23">
            <a:extLst>
              <a:ext uri="{FF2B5EF4-FFF2-40B4-BE49-F238E27FC236}">
                <a16:creationId xmlns:a16="http://schemas.microsoft.com/office/drawing/2014/main" id="{29D5F119-63E7-4DAB-A9E5-433597CF965D}"/>
              </a:ext>
            </a:extLst>
          </p:cNvPr>
          <p:cNvSpPr txBox="1"/>
          <p:nvPr/>
        </p:nvSpPr>
        <p:spPr>
          <a:xfrm>
            <a:off x="216929" y="5720282"/>
            <a:ext cx="1101397" cy="400110"/>
          </a:xfrm>
          <a:prstGeom prst="rect">
            <a:avLst/>
          </a:prstGeom>
          <a:noFill/>
        </p:spPr>
        <p:txBody>
          <a:bodyPr wrap="square" rtlCol="0">
            <a:spAutoFit/>
          </a:bodyPr>
          <a:lstStyle/>
          <a:p>
            <a:r>
              <a:rPr lang="en-GB" sz="2000" b="1">
                <a:solidFill>
                  <a:srgbClr val="2C3E72"/>
                </a:solidFill>
              </a:rPr>
              <a:t>Passive</a:t>
            </a:r>
            <a:endParaRPr lang="en-GB" sz="1600" b="1">
              <a:solidFill>
                <a:srgbClr val="2C3E72"/>
              </a:solidFill>
            </a:endParaRPr>
          </a:p>
        </p:txBody>
      </p:sp>
      <p:sp>
        <p:nvSpPr>
          <p:cNvPr id="25" name="TextBox 24">
            <a:extLst>
              <a:ext uri="{FF2B5EF4-FFF2-40B4-BE49-F238E27FC236}">
                <a16:creationId xmlns:a16="http://schemas.microsoft.com/office/drawing/2014/main" id="{EE37F372-59A6-483F-89BA-FAA88196CCEF}"/>
              </a:ext>
            </a:extLst>
          </p:cNvPr>
          <p:cNvSpPr txBox="1"/>
          <p:nvPr/>
        </p:nvSpPr>
        <p:spPr>
          <a:xfrm rot="16200000">
            <a:off x="-1631644" y="2579405"/>
            <a:ext cx="4128358" cy="461665"/>
          </a:xfrm>
          <a:prstGeom prst="rect">
            <a:avLst/>
          </a:prstGeom>
          <a:noFill/>
        </p:spPr>
        <p:txBody>
          <a:bodyPr wrap="square" rtlCol="0">
            <a:spAutoFit/>
          </a:bodyPr>
          <a:lstStyle/>
          <a:p>
            <a:r>
              <a:rPr lang="en-GB" sz="2400" b="1">
                <a:solidFill>
                  <a:srgbClr val="2C3E72"/>
                </a:solidFill>
              </a:rPr>
              <a:t>Emotional response</a:t>
            </a:r>
          </a:p>
        </p:txBody>
      </p:sp>
      <p:sp>
        <p:nvSpPr>
          <p:cNvPr id="26" name="TextBox 25">
            <a:extLst>
              <a:ext uri="{FF2B5EF4-FFF2-40B4-BE49-F238E27FC236}">
                <a16:creationId xmlns:a16="http://schemas.microsoft.com/office/drawing/2014/main" id="{C1916B67-58FE-48D8-BFF0-DB663ADA4FD8}"/>
              </a:ext>
            </a:extLst>
          </p:cNvPr>
          <p:cNvSpPr txBox="1"/>
          <p:nvPr/>
        </p:nvSpPr>
        <p:spPr>
          <a:xfrm>
            <a:off x="968667" y="1951355"/>
            <a:ext cx="992682" cy="369332"/>
          </a:xfrm>
          <a:prstGeom prst="rect">
            <a:avLst/>
          </a:prstGeom>
          <a:noFill/>
        </p:spPr>
        <p:txBody>
          <a:bodyPr wrap="square" rtlCol="0">
            <a:spAutoFit/>
          </a:bodyPr>
          <a:lstStyle/>
          <a:p>
            <a:r>
              <a:rPr lang="en-GB" b="1">
                <a:solidFill>
                  <a:srgbClr val="00A8B1"/>
                </a:solidFill>
              </a:rPr>
              <a:t>Stability</a:t>
            </a:r>
            <a:endParaRPr lang="en-GB" sz="1200" b="1">
              <a:solidFill>
                <a:srgbClr val="00A8B1"/>
              </a:solidFill>
            </a:endParaRPr>
          </a:p>
        </p:txBody>
      </p:sp>
      <p:sp>
        <p:nvSpPr>
          <p:cNvPr id="27" name="TextBox 26">
            <a:extLst>
              <a:ext uri="{FF2B5EF4-FFF2-40B4-BE49-F238E27FC236}">
                <a16:creationId xmlns:a16="http://schemas.microsoft.com/office/drawing/2014/main" id="{70885408-4BB0-4538-B728-57AC645D189F}"/>
              </a:ext>
            </a:extLst>
          </p:cNvPr>
          <p:cNvSpPr txBox="1"/>
          <p:nvPr/>
        </p:nvSpPr>
        <p:spPr>
          <a:xfrm>
            <a:off x="2262539" y="5090044"/>
            <a:ext cx="1773358" cy="923330"/>
          </a:xfrm>
          <a:prstGeom prst="rect">
            <a:avLst/>
          </a:prstGeom>
          <a:noFill/>
        </p:spPr>
        <p:txBody>
          <a:bodyPr wrap="square" rtlCol="0">
            <a:spAutoFit/>
          </a:bodyPr>
          <a:lstStyle/>
          <a:p>
            <a:pPr algn="ctr"/>
            <a:r>
              <a:rPr lang="en-GB" b="1">
                <a:solidFill>
                  <a:srgbClr val="00A8B1"/>
                </a:solidFill>
              </a:rPr>
              <a:t>Immobilisation</a:t>
            </a:r>
          </a:p>
          <a:p>
            <a:pPr algn="ctr"/>
            <a:r>
              <a:rPr lang="en-GB">
                <a:solidFill>
                  <a:srgbClr val="00A8B1"/>
                </a:solidFill>
              </a:rPr>
              <a:t>“I cant believe it”</a:t>
            </a:r>
          </a:p>
        </p:txBody>
      </p:sp>
      <p:sp>
        <p:nvSpPr>
          <p:cNvPr id="28" name="TextBox 27">
            <a:extLst>
              <a:ext uri="{FF2B5EF4-FFF2-40B4-BE49-F238E27FC236}">
                <a16:creationId xmlns:a16="http://schemas.microsoft.com/office/drawing/2014/main" id="{C968EBB4-D50F-4B12-ADFF-F5EA5378DE32}"/>
              </a:ext>
            </a:extLst>
          </p:cNvPr>
          <p:cNvSpPr txBox="1"/>
          <p:nvPr/>
        </p:nvSpPr>
        <p:spPr>
          <a:xfrm>
            <a:off x="3950954" y="329964"/>
            <a:ext cx="1614488" cy="646331"/>
          </a:xfrm>
          <a:prstGeom prst="rect">
            <a:avLst/>
          </a:prstGeom>
          <a:noFill/>
        </p:spPr>
        <p:txBody>
          <a:bodyPr wrap="square" rtlCol="0">
            <a:spAutoFit/>
          </a:bodyPr>
          <a:lstStyle/>
          <a:p>
            <a:r>
              <a:rPr lang="en-GB" b="1">
                <a:solidFill>
                  <a:srgbClr val="00A8B1"/>
                </a:solidFill>
              </a:rPr>
              <a:t>Anger</a:t>
            </a:r>
            <a:endParaRPr lang="en-GB" sz="2000" b="1">
              <a:solidFill>
                <a:srgbClr val="00A8B1"/>
              </a:solidFill>
            </a:endParaRPr>
          </a:p>
          <a:p>
            <a:r>
              <a:rPr lang="en-GB">
                <a:solidFill>
                  <a:srgbClr val="00A8B1"/>
                </a:solidFill>
              </a:rPr>
              <a:t>“Its not fair!”</a:t>
            </a:r>
          </a:p>
        </p:txBody>
      </p:sp>
      <p:sp>
        <p:nvSpPr>
          <p:cNvPr id="29" name="TextBox 28">
            <a:extLst>
              <a:ext uri="{FF2B5EF4-FFF2-40B4-BE49-F238E27FC236}">
                <a16:creationId xmlns:a16="http://schemas.microsoft.com/office/drawing/2014/main" id="{B16FBBB4-63AD-4A6D-9D2D-1C16D2879BE2}"/>
              </a:ext>
            </a:extLst>
          </p:cNvPr>
          <p:cNvSpPr txBox="1"/>
          <p:nvPr/>
        </p:nvSpPr>
        <p:spPr>
          <a:xfrm>
            <a:off x="3086327" y="2614111"/>
            <a:ext cx="1899140" cy="923330"/>
          </a:xfrm>
          <a:prstGeom prst="rect">
            <a:avLst/>
          </a:prstGeom>
          <a:noFill/>
        </p:spPr>
        <p:txBody>
          <a:bodyPr wrap="square" rtlCol="0">
            <a:spAutoFit/>
          </a:bodyPr>
          <a:lstStyle/>
          <a:p>
            <a:r>
              <a:rPr lang="en-GB" b="1">
                <a:solidFill>
                  <a:srgbClr val="00A8B1"/>
                </a:solidFill>
              </a:rPr>
              <a:t>Denial</a:t>
            </a:r>
          </a:p>
          <a:p>
            <a:r>
              <a:rPr lang="en-GB">
                <a:solidFill>
                  <a:srgbClr val="00A8B1"/>
                </a:solidFill>
              </a:rPr>
              <a:t>“It will never happen”</a:t>
            </a:r>
            <a:endParaRPr lang="en-GB" sz="1200">
              <a:solidFill>
                <a:srgbClr val="00A8B1"/>
              </a:solidFill>
            </a:endParaRPr>
          </a:p>
        </p:txBody>
      </p:sp>
      <p:sp>
        <p:nvSpPr>
          <p:cNvPr id="30" name="TextBox 29">
            <a:extLst>
              <a:ext uri="{FF2B5EF4-FFF2-40B4-BE49-F238E27FC236}">
                <a16:creationId xmlns:a16="http://schemas.microsoft.com/office/drawing/2014/main" id="{5B13ED2F-F7E3-4A46-AD4B-4FB5B6D5F44C}"/>
              </a:ext>
            </a:extLst>
          </p:cNvPr>
          <p:cNvSpPr txBox="1"/>
          <p:nvPr/>
        </p:nvSpPr>
        <p:spPr>
          <a:xfrm>
            <a:off x="4758198" y="1890064"/>
            <a:ext cx="2221065" cy="646331"/>
          </a:xfrm>
          <a:prstGeom prst="rect">
            <a:avLst/>
          </a:prstGeom>
          <a:noFill/>
        </p:spPr>
        <p:txBody>
          <a:bodyPr wrap="square" rtlCol="0">
            <a:spAutoFit/>
          </a:bodyPr>
          <a:lstStyle/>
          <a:p>
            <a:r>
              <a:rPr lang="en-GB" b="1">
                <a:solidFill>
                  <a:srgbClr val="00A8B1"/>
                </a:solidFill>
              </a:rPr>
              <a:t>Bargaining</a:t>
            </a:r>
          </a:p>
          <a:p>
            <a:r>
              <a:rPr lang="en-GB">
                <a:solidFill>
                  <a:srgbClr val="00A8B1"/>
                </a:solidFill>
              </a:rPr>
              <a:t>“I’ll do x to prevent y”</a:t>
            </a:r>
            <a:endParaRPr lang="en-GB" sz="1200">
              <a:solidFill>
                <a:srgbClr val="00A8B1"/>
              </a:solidFill>
            </a:endParaRPr>
          </a:p>
        </p:txBody>
      </p:sp>
      <p:sp>
        <p:nvSpPr>
          <p:cNvPr id="31" name="TextBox 30">
            <a:extLst>
              <a:ext uri="{FF2B5EF4-FFF2-40B4-BE49-F238E27FC236}">
                <a16:creationId xmlns:a16="http://schemas.microsoft.com/office/drawing/2014/main" id="{6577E370-CBF9-4E3D-9190-273612468BBC}"/>
              </a:ext>
            </a:extLst>
          </p:cNvPr>
          <p:cNvSpPr txBox="1"/>
          <p:nvPr/>
        </p:nvSpPr>
        <p:spPr>
          <a:xfrm>
            <a:off x="7432018" y="5070092"/>
            <a:ext cx="2113558" cy="646331"/>
          </a:xfrm>
          <a:prstGeom prst="rect">
            <a:avLst/>
          </a:prstGeom>
          <a:noFill/>
        </p:spPr>
        <p:txBody>
          <a:bodyPr wrap="square" rtlCol="0">
            <a:spAutoFit/>
          </a:bodyPr>
          <a:lstStyle/>
          <a:p>
            <a:r>
              <a:rPr lang="en-GB" b="1">
                <a:solidFill>
                  <a:srgbClr val="00A8B1"/>
                </a:solidFill>
              </a:rPr>
              <a:t>Depression</a:t>
            </a:r>
          </a:p>
          <a:p>
            <a:r>
              <a:rPr lang="en-GB">
                <a:solidFill>
                  <a:srgbClr val="00A8B1"/>
                </a:solidFill>
              </a:rPr>
              <a:t>“What’s the point?”</a:t>
            </a:r>
          </a:p>
        </p:txBody>
      </p:sp>
      <p:sp>
        <p:nvSpPr>
          <p:cNvPr id="32" name="TextBox 31">
            <a:extLst>
              <a:ext uri="{FF2B5EF4-FFF2-40B4-BE49-F238E27FC236}">
                <a16:creationId xmlns:a16="http://schemas.microsoft.com/office/drawing/2014/main" id="{9DA36AA3-D1DF-4C75-A7FD-6B33D271984A}"/>
              </a:ext>
            </a:extLst>
          </p:cNvPr>
          <p:cNvSpPr txBox="1"/>
          <p:nvPr/>
        </p:nvSpPr>
        <p:spPr>
          <a:xfrm>
            <a:off x="7634222" y="1404963"/>
            <a:ext cx="2221064" cy="923330"/>
          </a:xfrm>
          <a:prstGeom prst="rect">
            <a:avLst/>
          </a:prstGeom>
          <a:noFill/>
        </p:spPr>
        <p:txBody>
          <a:bodyPr wrap="square" rtlCol="0">
            <a:spAutoFit/>
          </a:bodyPr>
          <a:lstStyle/>
          <a:p>
            <a:r>
              <a:rPr lang="en-GB" b="1">
                <a:solidFill>
                  <a:srgbClr val="00A8B1"/>
                </a:solidFill>
              </a:rPr>
              <a:t>Testing</a:t>
            </a:r>
          </a:p>
          <a:p>
            <a:r>
              <a:rPr lang="en-GB">
                <a:solidFill>
                  <a:srgbClr val="00A8B1"/>
                </a:solidFill>
              </a:rPr>
              <a:t>“I can’t fight it, I may as well prepare for it”</a:t>
            </a:r>
            <a:endParaRPr lang="en-GB" sz="1200">
              <a:solidFill>
                <a:srgbClr val="00A8B1"/>
              </a:solidFill>
            </a:endParaRPr>
          </a:p>
        </p:txBody>
      </p:sp>
      <p:sp>
        <p:nvSpPr>
          <p:cNvPr id="33" name="TextBox 32">
            <a:extLst>
              <a:ext uri="{FF2B5EF4-FFF2-40B4-BE49-F238E27FC236}">
                <a16:creationId xmlns:a16="http://schemas.microsoft.com/office/drawing/2014/main" id="{B459687F-B46C-492B-9ED8-97FA5ACB5B64}"/>
              </a:ext>
            </a:extLst>
          </p:cNvPr>
          <p:cNvSpPr txBox="1"/>
          <p:nvPr/>
        </p:nvSpPr>
        <p:spPr>
          <a:xfrm>
            <a:off x="10440817" y="1866628"/>
            <a:ext cx="1702146" cy="1600438"/>
          </a:xfrm>
          <a:prstGeom prst="rect">
            <a:avLst/>
          </a:prstGeom>
          <a:noFill/>
        </p:spPr>
        <p:txBody>
          <a:bodyPr wrap="square" rtlCol="0">
            <a:spAutoFit/>
          </a:bodyPr>
          <a:lstStyle/>
          <a:p>
            <a:pPr algn="ctr"/>
            <a:r>
              <a:rPr lang="en-GB" b="1">
                <a:solidFill>
                  <a:srgbClr val="00A8B1"/>
                </a:solidFill>
              </a:rPr>
              <a:t>Acceptance</a:t>
            </a:r>
            <a:endParaRPr lang="en-GB" sz="1600" b="1">
              <a:solidFill>
                <a:srgbClr val="00A8B1"/>
              </a:solidFill>
            </a:endParaRPr>
          </a:p>
          <a:p>
            <a:pPr algn="ctr"/>
            <a:r>
              <a:rPr lang="en-GB" sz="1600" b="1">
                <a:solidFill>
                  <a:srgbClr val="00A8B1"/>
                </a:solidFill>
              </a:rPr>
              <a:t>“I feel comfortable with this, and I can see its advantages now”</a:t>
            </a:r>
          </a:p>
        </p:txBody>
      </p:sp>
      <p:sp>
        <p:nvSpPr>
          <p:cNvPr id="34" name="TextBox 33">
            <a:extLst>
              <a:ext uri="{FF2B5EF4-FFF2-40B4-BE49-F238E27FC236}">
                <a16:creationId xmlns:a16="http://schemas.microsoft.com/office/drawing/2014/main" id="{DEF8C4E7-7D1E-4289-876E-E60930C9541A}"/>
              </a:ext>
            </a:extLst>
          </p:cNvPr>
          <p:cNvSpPr txBox="1"/>
          <p:nvPr/>
        </p:nvSpPr>
        <p:spPr>
          <a:xfrm>
            <a:off x="9765218" y="2681893"/>
            <a:ext cx="833058" cy="400110"/>
          </a:xfrm>
          <a:prstGeom prst="rect">
            <a:avLst/>
          </a:prstGeom>
          <a:noFill/>
        </p:spPr>
        <p:txBody>
          <a:bodyPr wrap="square" rtlCol="0">
            <a:spAutoFit/>
          </a:bodyPr>
          <a:lstStyle/>
          <a:p>
            <a:r>
              <a:rPr lang="en-GB" sz="2000" b="1">
                <a:solidFill>
                  <a:srgbClr val="2C3E72"/>
                </a:solidFill>
              </a:rPr>
              <a:t>Time</a:t>
            </a:r>
            <a:endParaRPr lang="en-GB" sz="1600" b="1">
              <a:solidFill>
                <a:srgbClr val="2C3E72"/>
              </a:solidFill>
            </a:endParaRPr>
          </a:p>
        </p:txBody>
      </p:sp>
      <p:sp>
        <p:nvSpPr>
          <p:cNvPr id="54" name="Title 1">
            <a:extLst>
              <a:ext uri="{FF2B5EF4-FFF2-40B4-BE49-F238E27FC236}">
                <a16:creationId xmlns:a16="http://schemas.microsoft.com/office/drawing/2014/main" id="{62143BB0-2651-4ECF-A01D-ADCB2E2A6ACA}"/>
              </a:ext>
            </a:extLst>
          </p:cNvPr>
          <p:cNvSpPr txBox="1">
            <a:spLocks/>
          </p:cNvSpPr>
          <p:nvPr/>
        </p:nvSpPr>
        <p:spPr>
          <a:xfrm>
            <a:off x="6122674" y="134908"/>
            <a:ext cx="7283450" cy="504056"/>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2800" b="1" kern="1200" baseline="0">
                <a:solidFill>
                  <a:srgbClr val="383838"/>
                </a:solidFill>
                <a:latin typeface="+mn-lt"/>
                <a:ea typeface="+mj-ea"/>
                <a:cs typeface="+mj-cs"/>
              </a:defRPr>
            </a:lvl1pPr>
          </a:lstStyle>
          <a:p>
            <a:r>
              <a:rPr lang="en-GB">
                <a:solidFill>
                  <a:srgbClr val="2C3E72"/>
                </a:solidFill>
                <a:latin typeface="+mj-lt"/>
              </a:rPr>
              <a:t>Reacting to change</a:t>
            </a:r>
          </a:p>
        </p:txBody>
      </p:sp>
    </p:spTree>
    <p:extLst>
      <p:ext uri="{BB962C8B-B14F-4D97-AF65-F5344CB8AC3E}">
        <p14:creationId xmlns:p14="http://schemas.microsoft.com/office/powerpoint/2010/main" val="788032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AE2CB45-C2DB-4981-97A9-EBC05A6C8DB4}"/>
              </a:ext>
            </a:extLst>
          </p:cNvPr>
          <p:cNvSpPr/>
          <p:nvPr/>
        </p:nvSpPr>
        <p:spPr>
          <a:xfrm>
            <a:off x="6432499" y="0"/>
            <a:ext cx="5780998" cy="6858000"/>
          </a:xfrm>
          <a:prstGeom prst="rect">
            <a:avLst/>
          </a:prstGeom>
          <a:solidFill>
            <a:srgbClr val="F3F5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46F5E7F-3E31-4F2C-BB1F-9DE120E7A6B0}"/>
              </a:ext>
            </a:extLst>
          </p:cNvPr>
          <p:cNvSpPr/>
          <p:nvPr/>
        </p:nvSpPr>
        <p:spPr>
          <a:xfrm>
            <a:off x="700" y="825500"/>
            <a:ext cx="633600" cy="633600"/>
          </a:xfrm>
          <a:prstGeom prst="rect">
            <a:avLst/>
          </a:prstGeom>
          <a:solidFill>
            <a:srgbClr val="292E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bject 2"/>
          <p:cNvSpPr txBox="1">
            <a:spLocks noGrp="1"/>
          </p:cNvSpPr>
          <p:nvPr>
            <p:ph type="title"/>
          </p:nvPr>
        </p:nvSpPr>
        <p:spPr>
          <a:xfrm>
            <a:off x="939800" y="947420"/>
            <a:ext cx="5066200" cy="382156"/>
          </a:xfrm>
          <a:prstGeom prst="rect">
            <a:avLst/>
          </a:prstGeom>
        </p:spPr>
        <p:txBody>
          <a:bodyPr vert="horz" wrap="square" lIns="0" tIns="12700" rIns="0" bIns="0" rtlCol="0">
            <a:spAutoFit/>
          </a:bodyPr>
          <a:lstStyle/>
          <a:p>
            <a:pPr marL="12700">
              <a:lnSpc>
                <a:spcPct val="100000"/>
              </a:lnSpc>
              <a:spcBef>
                <a:spcPts val="100"/>
              </a:spcBef>
            </a:pPr>
            <a:r>
              <a:rPr lang="en-GB"/>
              <a:t>Meet the Methodologists</a:t>
            </a:r>
            <a:endParaRPr spc="-110"/>
          </a:p>
        </p:txBody>
      </p:sp>
      <p:sp>
        <p:nvSpPr>
          <p:cNvPr id="16" name="object 16"/>
          <p:cNvSpPr txBox="1"/>
          <p:nvPr/>
        </p:nvSpPr>
        <p:spPr>
          <a:xfrm>
            <a:off x="0" y="825500"/>
            <a:ext cx="635000" cy="406522"/>
          </a:xfrm>
          <a:prstGeom prst="rect">
            <a:avLst/>
          </a:prstGeom>
          <a:noFill/>
        </p:spPr>
        <p:txBody>
          <a:bodyPr vert="horz" wrap="square" lIns="0" tIns="6350" rIns="0" bIns="0" rtlCol="0">
            <a:spAutoFit/>
          </a:bodyPr>
          <a:lstStyle/>
          <a:p>
            <a:pPr>
              <a:lnSpc>
                <a:spcPct val="100000"/>
              </a:lnSpc>
              <a:spcBef>
                <a:spcPts val="50"/>
              </a:spcBef>
            </a:pPr>
            <a:endParaRPr sz="1400">
              <a:latin typeface="Times New Roman"/>
              <a:cs typeface="Times New Roman"/>
            </a:endParaRPr>
          </a:p>
          <a:p>
            <a:pPr algn="ctr">
              <a:lnSpc>
                <a:spcPct val="100000"/>
              </a:lnSpc>
            </a:pPr>
            <a:r>
              <a:rPr lang="en-GB" sz="1200" b="1">
                <a:solidFill>
                  <a:srgbClr val="FFFFFF"/>
                </a:solidFill>
                <a:latin typeface="Calibri"/>
                <a:cs typeface="Calibri"/>
              </a:rPr>
              <a:t>20</a:t>
            </a:r>
            <a:endParaRPr sz="1200">
              <a:latin typeface="Calibri"/>
              <a:cs typeface="Calibri"/>
            </a:endParaRPr>
          </a:p>
        </p:txBody>
      </p:sp>
      <p:sp>
        <p:nvSpPr>
          <p:cNvPr id="17" name="object 17"/>
          <p:cNvSpPr/>
          <p:nvPr/>
        </p:nvSpPr>
        <p:spPr>
          <a:xfrm>
            <a:off x="120296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18" name="object 18"/>
          <p:cNvSpPr/>
          <p:nvPr/>
        </p:nvSpPr>
        <p:spPr>
          <a:xfrm>
            <a:off x="120296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19" name="object 19"/>
          <p:cNvSpPr/>
          <p:nvPr/>
        </p:nvSpPr>
        <p:spPr>
          <a:xfrm>
            <a:off x="120296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0" name="object 20"/>
          <p:cNvSpPr/>
          <p:nvPr/>
        </p:nvSpPr>
        <p:spPr>
          <a:xfrm>
            <a:off x="120296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1" name="object 21"/>
          <p:cNvSpPr/>
          <p:nvPr/>
        </p:nvSpPr>
        <p:spPr>
          <a:xfrm>
            <a:off x="118137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2" name="object 22"/>
          <p:cNvSpPr/>
          <p:nvPr/>
        </p:nvSpPr>
        <p:spPr>
          <a:xfrm>
            <a:off x="118137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6BFDA"/>
          </a:solidFill>
        </p:spPr>
        <p:txBody>
          <a:bodyPr wrap="square" lIns="0" tIns="0" rIns="0" bIns="0" rtlCol="0"/>
          <a:lstStyle/>
          <a:p>
            <a:endParaRPr/>
          </a:p>
        </p:txBody>
      </p:sp>
      <p:sp>
        <p:nvSpPr>
          <p:cNvPr id="23" name="object 23"/>
          <p:cNvSpPr/>
          <p:nvPr/>
        </p:nvSpPr>
        <p:spPr>
          <a:xfrm>
            <a:off x="118137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4" name="object 24"/>
          <p:cNvSpPr/>
          <p:nvPr/>
        </p:nvSpPr>
        <p:spPr>
          <a:xfrm>
            <a:off x="118137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5" name="object 25"/>
          <p:cNvSpPr/>
          <p:nvPr/>
        </p:nvSpPr>
        <p:spPr>
          <a:xfrm>
            <a:off x="115978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F5897D"/>
          </a:solidFill>
        </p:spPr>
        <p:txBody>
          <a:bodyPr wrap="square" lIns="0" tIns="0" rIns="0" bIns="0" rtlCol="0"/>
          <a:lstStyle/>
          <a:p>
            <a:endParaRPr/>
          </a:p>
        </p:txBody>
      </p:sp>
      <p:sp>
        <p:nvSpPr>
          <p:cNvPr id="26" name="object 26"/>
          <p:cNvSpPr/>
          <p:nvPr/>
        </p:nvSpPr>
        <p:spPr>
          <a:xfrm>
            <a:off x="115978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7" name="object 27"/>
          <p:cNvSpPr/>
          <p:nvPr/>
        </p:nvSpPr>
        <p:spPr>
          <a:xfrm>
            <a:off x="115978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14B4D6"/>
          </a:solidFill>
        </p:spPr>
        <p:txBody>
          <a:bodyPr wrap="square" lIns="0" tIns="0" rIns="0" bIns="0" rtlCol="0"/>
          <a:lstStyle/>
          <a:p>
            <a:endParaRPr/>
          </a:p>
        </p:txBody>
      </p:sp>
      <p:sp>
        <p:nvSpPr>
          <p:cNvPr id="28" name="object 28"/>
          <p:cNvSpPr/>
          <p:nvPr/>
        </p:nvSpPr>
        <p:spPr>
          <a:xfrm>
            <a:off x="115978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9" name="object 29"/>
          <p:cNvSpPr/>
          <p:nvPr/>
        </p:nvSpPr>
        <p:spPr>
          <a:xfrm>
            <a:off x="113819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0" name="object 30"/>
          <p:cNvSpPr/>
          <p:nvPr/>
        </p:nvSpPr>
        <p:spPr>
          <a:xfrm>
            <a:off x="113819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1" name="object 31"/>
          <p:cNvSpPr/>
          <p:nvPr/>
        </p:nvSpPr>
        <p:spPr>
          <a:xfrm>
            <a:off x="113819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2" name="object 32"/>
          <p:cNvSpPr/>
          <p:nvPr/>
        </p:nvSpPr>
        <p:spPr>
          <a:xfrm>
            <a:off x="113819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3" name="object 33"/>
          <p:cNvSpPr/>
          <p:nvPr/>
        </p:nvSpPr>
        <p:spPr>
          <a:xfrm>
            <a:off x="111660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4" name="object 34"/>
          <p:cNvSpPr/>
          <p:nvPr/>
        </p:nvSpPr>
        <p:spPr>
          <a:xfrm>
            <a:off x="111660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5" name="object 35"/>
          <p:cNvSpPr/>
          <p:nvPr/>
        </p:nvSpPr>
        <p:spPr>
          <a:xfrm>
            <a:off x="111660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6" name="object 36"/>
          <p:cNvSpPr/>
          <p:nvPr/>
        </p:nvSpPr>
        <p:spPr>
          <a:xfrm>
            <a:off x="111660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49" name="object 10">
            <a:extLst>
              <a:ext uri="{FF2B5EF4-FFF2-40B4-BE49-F238E27FC236}">
                <a16:creationId xmlns:a16="http://schemas.microsoft.com/office/drawing/2014/main" id="{CD4B0AD2-4A41-4322-A84F-BDDD098BD41A}"/>
              </a:ext>
            </a:extLst>
          </p:cNvPr>
          <p:cNvSpPr txBox="1"/>
          <p:nvPr/>
        </p:nvSpPr>
        <p:spPr>
          <a:xfrm>
            <a:off x="6426466" y="1896396"/>
            <a:ext cx="4771375" cy="259045"/>
          </a:xfrm>
          <a:prstGeom prst="rect">
            <a:avLst/>
          </a:prstGeom>
        </p:spPr>
        <p:txBody>
          <a:bodyPr vert="horz" wrap="square" lIns="0" tIns="12700" rIns="0" bIns="0" rtlCol="0">
            <a:spAutoFit/>
          </a:bodyPr>
          <a:lstStyle/>
          <a:p>
            <a:pPr marL="180000" marR="5080"/>
            <a:r>
              <a:rPr lang="en-GB" sz="1600" b="1">
                <a:solidFill>
                  <a:srgbClr val="292E6C"/>
                </a:solidFill>
                <a:cs typeface="Agenda SemiboldItalic"/>
              </a:rPr>
              <a:t>Dr Elisabeth Kübler-Ross </a:t>
            </a:r>
            <a:r>
              <a:rPr lang="en-GB" sz="1600">
                <a:solidFill>
                  <a:srgbClr val="292E6C"/>
                </a:solidFill>
                <a:cs typeface="Agenda SemiboldItalic"/>
              </a:rPr>
              <a:t>- </a:t>
            </a:r>
            <a:r>
              <a:rPr lang="en-GB" sz="1400">
                <a:solidFill>
                  <a:srgbClr val="292E6C"/>
                </a:solidFill>
                <a:cs typeface="Agenda SemiboldItalic"/>
              </a:rPr>
              <a:t>The Kübler-Ross Change Curve</a:t>
            </a:r>
            <a:endParaRPr lang="en-GB" sz="1600">
              <a:solidFill>
                <a:srgbClr val="292E6C"/>
              </a:solidFill>
              <a:cs typeface="Agenda SemiboldItalic"/>
            </a:endParaRPr>
          </a:p>
        </p:txBody>
      </p:sp>
      <p:sp>
        <p:nvSpPr>
          <p:cNvPr id="50" name="Text Placeholder 44">
            <a:extLst>
              <a:ext uri="{FF2B5EF4-FFF2-40B4-BE49-F238E27FC236}">
                <a16:creationId xmlns:a16="http://schemas.microsoft.com/office/drawing/2014/main" id="{BACB034D-0CA0-45EF-94BE-7B0841385A76}"/>
              </a:ext>
            </a:extLst>
          </p:cNvPr>
          <p:cNvSpPr txBox="1">
            <a:spLocks/>
          </p:cNvSpPr>
          <p:nvPr/>
        </p:nvSpPr>
        <p:spPr>
          <a:xfrm>
            <a:off x="939800" y="1540055"/>
            <a:ext cx="5011841" cy="4716144"/>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a:lnSpc>
                <a:spcPct val="125000"/>
              </a:lnSpc>
            </a:pPr>
            <a:r>
              <a:rPr lang="en-GB" sz="1400" b="1" spc="-10" dirty="0">
                <a:solidFill>
                  <a:schemeClr val="tx1">
                    <a:lumMod val="50000"/>
                    <a:lumOff val="50000"/>
                  </a:schemeClr>
                </a:solidFill>
                <a:latin typeface="Calibri Light"/>
                <a:cs typeface="Calibri Light"/>
              </a:rPr>
              <a:t>Elisabeth Kübler-Ross was the first individual to transfigure the way that the world looks at the terminally ill, she pioneered hospice-care and near-death research, becoming the driving force behind the movement for doctors and nurses to “treat the dying with dignity”. She proposed the famous Five Stages of Grief as a pattern of adjustment to support those facing an imminent death and survivors of a loved one's death. After 2000, an increasing number of companies began using the Five Stages to explain reactions to change and loss. This is now known as the Kubler-Ross Change Curve and is used by a large variety of companies internationally to support, understand others reactions, and help facilitate the change journey.</a:t>
            </a:r>
          </a:p>
          <a:p>
            <a:pPr>
              <a:lnSpc>
                <a:spcPct val="125000"/>
              </a:lnSpc>
            </a:pPr>
            <a:endParaRPr lang="en-GB" sz="1200" spc="-10" dirty="0">
              <a:solidFill>
                <a:schemeClr val="tx1">
                  <a:lumMod val="50000"/>
                  <a:lumOff val="50000"/>
                </a:schemeClr>
              </a:solidFill>
              <a:latin typeface="Calibri Light"/>
              <a:cs typeface="Calibri Light"/>
            </a:endParaRPr>
          </a:p>
          <a:p>
            <a:pPr algn="ctr">
              <a:lnSpc>
                <a:spcPct val="125000"/>
              </a:lnSpc>
            </a:pPr>
            <a:r>
              <a:rPr lang="en-GB" sz="1400" b="1" spc="-10" dirty="0">
                <a:solidFill>
                  <a:srgbClr val="292E6C"/>
                </a:solidFill>
                <a:cs typeface="Calibri Light"/>
              </a:rPr>
              <a:t>"Now you are reacting like human beings instead of scientists. Maybe now you'll not only know how a dying patient feels but you will also be able to treat them with compassion, the same compassion that you would want for yourself" </a:t>
            </a:r>
          </a:p>
          <a:p>
            <a:pPr>
              <a:lnSpc>
                <a:spcPct val="125000"/>
              </a:lnSpc>
            </a:pPr>
            <a:endParaRPr lang="en-GB" sz="1200" b="1" spc="-10" dirty="0">
              <a:solidFill>
                <a:srgbClr val="292E6C"/>
              </a:solidFill>
              <a:cs typeface="Calibri Light"/>
            </a:endParaRPr>
          </a:p>
          <a:p>
            <a:pPr algn="ctr">
              <a:lnSpc>
                <a:spcPct val="125000"/>
              </a:lnSpc>
              <a:spcBef>
                <a:spcPts val="600"/>
              </a:spcBef>
            </a:pPr>
            <a:r>
              <a:rPr lang="en-GB" sz="1200" spc="-10" dirty="0">
                <a:solidFill>
                  <a:schemeClr val="tx1">
                    <a:lumMod val="50000"/>
                    <a:lumOff val="50000"/>
                  </a:schemeClr>
                </a:solidFill>
                <a:latin typeface="Calibri Light"/>
                <a:cs typeface="Calibri Light"/>
              </a:rPr>
              <a:t>- Blaylock, B (2005). "In memoriam: Elisabeth Kübler-Ross, 1926-2004". Families, Systems, &amp; Health. 23: 108–109 – via EBSCO."</a:t>
            </a:r>
          </a:p>
        </p:txBody>
      </p:sp>
      <p:cxnSp>
        <p:nvCxnSpPr>
          <p:cNvPr id="7" name="Straight Connector 6">
            <a:extLst>
              <a:ext uri="{FF2B5EF4-FFF2-40B4-BE49-F238E27FC236}">
                <a16:creationId xmlns:a16="http://schemas.microsoft.com/office/drawing/2014/main" id="{CE25E80C-AA30-4F73-A3C3-AF43A7653A48}"/>
              </a:ext>
            </a:extLst>
          </p:cNvPr>
          <p:cNvCxnSpPr/>
          <p:nvPr/>
        </p:nvCxnSpPr>
        <p:spPr>
          <a:xfrm>
            <a:off x="6426467" y="1837836"/>
            <a:ext cx="0" cy="376164"/>
          </a:xfrm>
          <a:prstGeom prst="line">
            <a:avLst/>
          </a:prstGeom>
          <a:ln w="38100">
            <a:solidFill>
              <a:srgbClr val="05A6C9"/>
            </a:solidFill>
          </a:ln>
        </p:spPr>
        <p:style>
          <a:lnRef idx="1">
            <a:schemeClr val="accent1"/>
          </a:lnRef>
          <a:fillRef idx="0">
            <a:schemeClr val="accent1"/>
          </a:fillRef>
          <a:effectRef idx="0">
            <a:schemeClr val="accent1"/>
          </a:effectRef>
          <a:fontRef idx="minor">
            <a:schemeClr val="tx1"/>
          </a:fontRef>
        </p:style>
      </p:cxnSp>
      <p:pic>
        <p:nvPicPr>
          <p:cNvPr id="38" name="Graphic 37">
            <a:extLst>
              <a:ext uri="{FF2B5EF4-FFF2-40B4-BE49-F238E27FC236}">
                <a16:creationId xmlns:a16="http://schemas.microsoft.com/office/drawing/2014/main" id="{3C627FB0-A5A6-4FA5-B99C-EA777E1CC729}"/>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t="14789"/>
          <a:stretch/>
        </p:blipFill>
        <p:spPr>
          <a:xfrm>
            <a:off x="6936365" y="2371726"/>
            <a:ext cx="5164407" cy="4400660"/>
          </a:xfrm>
          <a:prstGeom prst="rect">
            <a:avLst/>
          </a:prstGeom>
        </p:spPr>
      </p:pic>
      <p:sp>
        <p:nvSpPr>
          <p:cNvPr id="40" name="object 10">
            <a:extLst>
              <a:ext uri="{FF2B5EF4-FFF2-40B4-BE49-F238E27FC236}">
                <a16:creationId xmlns:a16="http://schemas.microsoft.com/office/drawing/2014/main" id="{19495147-69AF-4A24-A334-52EB0FB7B0CD}"/>
              </a:ext>
            </a:extLst>
          </p:cNvPr>
          <p:cNvSpPr txBox="1"/>
          <p:nvPr/>
        </p:nvSpPr>
        <p:spPr>
          <a:xfrm>
            <a:off x="9397946" y="6028906"/>
            <a:ext cx="2521385" cy="259045"/>
          </a:xfrm>
          <a:prstGeom prst="rect">
            <a:avLst/>
          </a:prstGeom>
        </p:spPr>
        <p:txBody>
          <a:bodyPr vert="horz" wrap="square" lIns="0" tIns="12700" rIns="0" bIns="0" rtlCol="0">
            <a:spAutoFit/>
          </a:bodyPr>
          <a:lstStyle/>
          <a:p>
            <a:pPr marR="5080" algn="ctr"/>
            <a:r>
              <a:rPr lang="en-GB" sz="1600" b="1">
                <a:solidFill>
                  <a:srgbClr val="1A294A"/>
                </a:solidFill>
                <a:cs typeface="Agenda SemiboldItalic"/>
              </a:rPr>
              <a:t>Dr Elisabeth Kübler-Ross</a:t>
            </a:r>
          </a:p>
        </p:txBody>
      </p:sp>
      <p:sp>
        <p:nvSpPr>
          <p:cNvPr id="37" name="TextBox 36">
            <a:extLst>
              <a:ext uri="{FF2B5EF4-FFF2-40B4-BE49-F238E27FC236}">
                <a16:creationId xmlns:a16="http://schemas.microsoft.com/office/drawing/2014/main" id="{AAEBA0AD-EFAF-41CD-984A-0C8BC0269F29}"/>
              </a:ext>
            </a:extLst>
          </p:cNvPr>
          <p:cNvSpPr txBox="1"/>
          <p:nvPr/>
        </p:nvSpPr>
        <p:spPr>
          <a:xfrm rot="16200000">
            <a:off x="-932749" y="5127265"/>
            <a:ext cx="2500497" cy="276999"/>
          </a:xfrm>
          <a:prstGeom prst="rect">
            <a:avLst/>
          </a:prstGeom>
          <a:noFill/>
        </p:spPr>
        <p:txBody>
          <a:bodyPr wrap="square" rtlCol="0">
            <a:spAutoFit/>
          </a:bodyPr>
          <a:lstStyle/>
          <a:p>
            <a:r>
              <a:rPr lang="en-GB" sz="1200">
                <a:solidFill>
                  <a:srgbClr val="756F9D"/>
                </a:solidFill>
                <a:cs typeface="Calibri Light" panose="020F0302020204030204" pitchFamily="34" charset="0"/>
              </a:rPr>
              <a:t>NHS Digital Health Care Wales</a:t>
            </a:r>
          </a:p>
        </p:txBody>
      </p:sp>
    </p:spTree>
    <p:extLst>
      <p:ext uri="{BB962C8B-B14F-4D97-AF65-F5344CB8AC3E}">
        <p14:creationId xmlns:p14="http://schemas.microsoft.com/office/powerpoint/2010/main" val="369939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1410"/>
                            </p:stCondLst>
                            <p:childTnLst>
                              <p:par>
                                <p:cTn id="8" presetID="22" presetClass="entr" presetSubtype="1" fill="hold"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1910"/>
                            </p:stCondLst>
                            <p:childTnLst>
                              <p:par>
                                <p:cTn id="12" presetID="1" presetClass="entr" presetSubtype="0" fill="hold" grpId="0" nodeType="afterEffect">
                                  <p:stCondLst>
                                    <p:cond delay="0"/>
                                  </p:stCondLst>
                                  <p:iterate type="lt">
                                    <p:tmAbs val="70"/>
                                  </p:iterate>
                                  <p:childTnLst>
                                    <p:set>
                                      <p:cBhvr>
                                        <p:cTn id="13" dur="1" fill="hold">
                                          <p:stCondLst>
                                            <p:cond delay="9"/>
                                          </p:stCondLst>
                                        </p:cTn>
                                        <p:tgtEl>
                                          <p:spTgt spid="49"/>
                                        </p:tgtEl>
                                        <p:attrNameLst>
                                          <p:attrName>style.visibility</p:attrName>
                                        </p:attrNameLst>
                                      </p:cBhvr>
                                      <p:to>
                                        <p:strVal val="visible"/>
                                      </p:to>
                                    </p:set>
                                  </p:childTnLst>
                                </p:cTn>
                              </p:par>
                            </p:childTnLst>
                          </p:cTn>
                        </p:par>
                        <p:par>
                          <p:cTn id="14" fill="hold">
                            <p:stCondLst>
                              <p:cond delay="5210"/>
                            </p:stCondLst>
                            <p:childTnLst>
                              <p:par>
                                <p:cTn id="15" presetID="10" presetClass="entr" presetSubtype="0" fill="hold" grpId="0" nodeType="afterEffect">
                                  <p:stCondLst>
                                    <p:cond delay="0"/>
                                  </p:stCondLst>
                                  <p:childTnLst>
                                    <p:set>
                                      <p:cBhvr>
                                        <p:cTn id="16" dur="1" fill="hold">
                                          <p:stCondLst>
                                            <p:cond delay="0"/>
                                          </p:stCondLst>
                                        </p:cTn>
                                        <p:tgtEl>
                                          <p:spTgt spid="50"/>
                                        </p:tgtEl>
                                        <p:attrNameLst>
                                          <p:attrName>style.visibility</p:attrName>
                                        </p:attrNameLst>
                                      </p:cBhvr>
                                      <p:to>
                                        <p:strVal val="visible"/>
                                      </p:to>
                                    </p:set>
                                    <p:animEffect transition="in" filter="fade">
                                      <p:cBhvr>
                                        <p:cTn id="1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9" grpId="0"/>
      <p:bldP spid="5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AE2CB45-C2DB-4981-97A9-EBC05A6C8DB4}"/>
              </a:ext>
            </a:extLst>
          </p:cNvPr>
          <p:cNvSpPr/>
          <p:nvPr/>
        </p:nvSpPr>
        <p:spPr>
          <a:xfrm>
            <a:off x="6411002" y="0"/>
            <a:ext cx="5780998" cy="6858000"/>
          </a:xfrm>
          <a:prstGeom prst="rect">
            <a:avLst/>
          </a:prstGeom>
          <a:solidFill>
            <a:srgbClr val="F3F5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46F5E7F-3E31-4F2C-BB1F-9DE120E7A6B0}"/>
              </a:ext>
            </a:extLst>
          </p:cNvPr>
          <p:cNvSpPr/>
          <p:nvPr/>
        </p:nvSpPr>
        <p:spPr>
          <a:xfrm>
            <a:off x="700" y="825500"/>
            <a:ext cx="633600" cy="633600"/>
          </a:xfrm>
          <a:prstGeom prst="rect">
            <a:avLst/>
          </a:prstGeom>
          <a:solidFill>
            <a:srgbClr val="292E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bject 2"/>
          <p:cNvSpPr txBox="1">
            <a:spLocks noGrp="1"/>
          </p:cNvSpPr>
          <p:nvPr>
            <p:ph type="title"/>
          </p:nvPr>
        </p:nvSpPr>
        <p:spPr>
          <a:xfrm>
            <a:off x="939800" y="947420"/>
            <a:ext cx="5066200" cy="382156"/>
          </a:xfrm>
          <a:prstGeom prst="rect">
            <a:avLst/>
          </a:prstGeom>
        </p:spPr>
        <p:txBody>
          <a:bodyPr vert="horz" wrap="square" lIns="0" tIns="12700" rIns="0" bIns="0" rtlCol="0">
            <a:spAutoFit/>
          </a:bodyPr>
          <a:lstStyle/>
          <a:p>
            <a:pPr marL="12700">
              <a:lnSpc>
                <a:spcPct val="100000"/>
              </a:lnSpc>
              <a:spcBef>
                <a:spcPts val="100"/>
              </a:spcBef>
            </a:pPr>
            <a:r>
              <a:rPr lang="en-GB"/>
              <a:t>Meet the Methodologists</a:t>
            </a:r>
            <a:endParaRPr spc="-110"/>
          </a:p>
        </p:txBody>
      </p:sp>
      <p:sp>
        <p:nvSpPr>
          <p:cNvPr id="16" name="object 16"/>
          <p:cNvSpPr txBox="1"/>
          <p:nvPr/>
        </p:nvSpPr>
        <p:spPr>
          <a:xfrm>
            <a:off x="0" y="825500"/>
            <a:ext cx="635000" cy="406522"/>
          </a:xfrm>
          <a:prstGeom prst="rect">
            <a:avLst/>
          </a:prstGeom>
          <a:noFill/>
        </p:spPr>
        <p:txBody>
          <a:bodyPr vert="horz" wrap="square" lIns="0" tIns="6350" rIns="0" bIns="0" rtlCol="0">
            <a:spAutoFit/>
          </a:bodyPr>
          <a:lstStyle/>
          <a:p>
            <a:pPr>
              <a:lnSpc>
                <a:spcPct val="100000"/>
              </a:lnSpc>
              <a:spcBef>
                <a:spcPts val="50"/>
              </a:spcBef>
            </a:pPr>
            <a:endParaRPr sz="1400">
              <a:latin typeface="Times New Roman"/>
              <a:cs typeface="Times New Roman"/>
            </a:endParaRPr>
          </a:p>
          <a:p>
            <a:pPr algn="ctr">
              <a:lnSpc>
                <a:spcPct val="100000"/>
              </a:lnSpc>
            </a:pPr>
            <a:r>
              <a:rPr lang="en-GB" sz="1200" b="1">
                <a:solidFill>
                  <a:srgbClr val="FFFFFF"/>
                </a:solidFill>
                <a:latin typeface="Calibri"/>
                <a:cs typeface="Calibri"/>
              </a:rPr>
              <a:t>18</a:t>
            </a:r>
            <a:endParaRPr sz="1200">
              <a:latin typeface="Calibri"/>
              <a:cs typeface="Calibri"/>
            </a:endParaRPr>
          </a:p>
        </p:txBody>
      </p:sp>
      <p:sp>
        <p:nvSpPr>
          <p:cNvPr id="17" name="object 17"/>
          <p:cNvSpPr/>
          <p:nvPr/>
        </p:nvSpPr>
        <p:spPr>
          <a:xfrm>
            <a:off x="120296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18" name="object 18"/>
          <p:cNvSpPr/>
          <p:nvPr/>
        </p:nvSpPr>
        <p:spPr>
          <a:xfrm>
            <a:off x="120296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19" name="object 19"/>
          <p:cNvSpPr/>
          <p:nvPr/>
        </p:nvSpPr>
        <p:spPr>
          <a:xfrm>
            <a:off x="120296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0" name="object 20"/>
          <p:cNvSpPr/>
          <p:nvPr/>
        </p:nvSpPr>
        <p:spPr>
          <a:xfrm>
            <a:off x="120296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1" name="object 21"/>
          <p:cNvSpPr/>
          <p:nvPr/>
        </p:nvSpPr>
        <p:spPr>
          <a:xfrm>
            <a:off x="118137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2" name="object 22"/>
          <p:cNvSpPr/>
          <p:nvPr/>
        </p:nvSpPr>
        <p:spPr>
          <a:xfrm>
            <a:off x="118137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6BFDA"/>
          </a:solidFill>
        </p:spPr>
        <p:txBody>
          <a:bodyPr wrap="square" lIns="0" tIns="0" rIns="0" bIns="0" rtlCol="0"/>
          <a:lstStyle/>
          <a:p>
            <a:endParaRPr/>
          </a:p>
        </p:txBody>
      </p:sp>
      <p:sp>
        <p:nvSpPr>
          <p:cNvPr id="23" name="object 23"/>
          <p:cNvSpPr/>
          <p:nvPr/>
        </p:nvSpPr>
        <p:spPr>
          <a:xfrm>
            <a:off x="118137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4" name="object 24"/>
          <p:cNvSpPr/>
          <p:nvPr/>
        </p:nvSpPr>
        <p:spPr>
          <a:xfrm>
            <a:off x="118137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5" name="object 25"/>
          <p:cNvSpPr/>
          <p:nvPr/>
        </p:nvSpPr>
        <p:spPr>
          <a:xfrm>
            <a:off x="115978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F5897D"/>
          </a:solidFill>
        </p:spPr>
        <p:txBody>
          <a:bodyPr wrap="square" lIns="0" tIns="0" rIns="0" bIns="0" rtlCol="0"/>
          <a:lstStyle/>
          <a:p>
            <a:endParaRPr/>
          </a:p>
        </p:txBody>
      </p:sp>
      <p:sp>
        <p:nvSpPr>
          <p:cNvPr id="26" name="object 26"/>
          <p:cNvSpPr/>
          <p:nvPr/>
        </p:nvSpPr>
        <p:spPr>
          <a:xfrm>
            <a:off x="115978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7" name="object 27"/>
          <p:cNvSpPr/>
          <p:nvPr/>
        </p:nvSpPr>
        <p:spPr>
          <a:xfrm>
            <a:off x="115978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14B4D6"/>
          </a:solidFill>
        </p:spPr>
        <p:txBody>
          <a:bodyPr wrap="square" lIns="0" tIns="0" rIns="0" bIns="0" rtlCol="0"/>
          <a:lstStyle/>
          <a:p>
            <a:endParaRPr/>
          </a:p>
        </p:txBody>
      </p:sp>
      <p:sp>
        <p:nvSpPr>
          <p:cNvPr id="28" name="object 28"/>
          <p:cNvSpPr/>
          <p:nvPr/>
        </p:nvSpPr>
        <p:spPr>
          <a:xfrm>
            <a:off x="115978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9" name="object 29"/>
          <p:cNvSpPr/>
          <p:nvPr/>
        </p:nvSpPr>
        <p:spPr>
          <a:xfrm>
            <a:off x="113819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0" name="object 30"/>
          <p:cNvSpPr/>
          <p:nvPr/>
        </p:nvSpPr>
        <p:spPr>
          <a:xfrm>
            <a:off x="113819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1" name="object 31"/>
          <p:cNvSpPr/>
          <p:nvPr/>
        </p:nvSpPr>
        <p:spPr>
          <a:xfrm>
            <a:off x="113819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2" name="object 32"/>
          <p:cNvSpPr/>
          <p:nvPr/>
        </p:nvSpPr>
        <p:spPr>
          <a:xfrm>
            <a:off x="113819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3" name="object 33"/>
          <p:cNvSpPr/>
          <p:nvPr/>
        </p:nvSpPr>
        <p:spPr>
          <a:xfrm>
            <a:off x="111660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4" name="object 34"/>
          <p:cNvSpPr/>
          <p:nvPr/>
        </p:nvSpPr>
        <p:spPr>
          <a:xfrm>
            <a:off x="111660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5" name="object 35"/>
          <p:cNvSpPr/>
          <p:nvPr/>
        </p:nvSpPr>
        <p:spPr>
          <a:xfrm>
            <a:off x="111660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6" name="object 36"/>
          <p:cNvSpPr/>
          <p:nvPr/>
        </p:nvSpPr>
        <p:spPr>
          <a:xfrm>
            <a:off x="111660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49" name="object 10">
            <a:extLst>
              <a:ext uri="{FF2B5EF4-FFF2-40B4-BE49-F238E27FC236}">
                <a16:creationId xmlns:a16="http://schemas.microsoft.com/office/drawing/2014/main" id="{CD4B0AD2-4A41-4322-A84F-BDDD098BD41A}"/>
              </a:ext>
            </a:extLst>
          </p:cNvPr>
          <p:cNvSpPr txBox="1"/>
          <p:nvPr/>
        </p:nvSpPr>
        <p:spPr>
          <a:xfrm>
            <a:off x="6426466" y="1896396"/>
            <a:ext cx="4771375" cy="259045"/>
          </a:xfrm>
          <a:prstGeom prst="rect">
            <a:avLst/>
          </a:prstGeom>
        </p:spPr>
        <p:txBody>
          <a:bodyPr vert="horz" wrap="square" lIns="0" tIns="12700" rIns="0" bIns="0" rtlCol="0">
            <a:spAutoFit/>
          </a:bodyPr>
          <a:lstStyle/>
          <a:p>
            <a:pPr marL="180000" marR="5080"/>
            <a:r>
              <a:rPr lang="en-GB" sz="1600" b="1">
                <a:solidFill>
                  <a:srgbClr val="292E6C"/>
                </a:solidFill>
                <a:cs typeface="Agenda SemiboldItalic"/>
              </a:rPr>
              <a:t>Dr John P. Kotter</a:t>
            </a:r>
            <a:r>
              <a:rPr lang="en-GB" sz="1400" b="1">
                <a:solidFill>
                  <a:srgbClr val="292E6C"/>
                </a:solidFill>
                <a:cs typeface="Agenda SemiboldItalic"/>
              </a:rPr>
              <a:t> </a:t>
            </a:r>
            <a:r>
              <a:rPr lang="en-GB" sz="1400">
                <a:solidFill>
                  <a:srgbClr val="292E6C"/>
                </a:solidFill>
                <a:cs typeface="Agenda SemiboldItalic"/>
              </a:rPr>
              <a:t>– Leading Change with the 8-Step Process</a:t>
            </a:r>
            <a:endParaRPr lang="en-GB" sz="1600">
              <a:solidFill>
                <a:srgbClr val="292E6C"/>
              </a:solidFill>
              <a:cs typeface="Agenda SemiboldItalic"/>
            </a:endParaRPr>
          </a:p>
        </p:txBody>
      </p:sp>
      <p:sp>
        <p:nvSpPr>
          <p:cNvPr id="50" name="Text Placeholder 44">
            <a:extLst>
              <a:ext uri="{FF2B5EF4-FFF2-40B4-BE49-F238E27FC236}">
                <a16:creationId xmlns:a16="http://schemas.microsoft.com/office/drawing/2014/main" id="{BACB034D-0CA0-45EF-94BE-7B0841385A76}"/>
              </a:ext>
            </a:extLst>
          </p:cNvPr>
          <p:cNvSpPr txBox="1">
            <a:spLocks/>
          </p:cNvSpPr>
          <p:nvPr/>
        </p:nvSpPr>
        <p:spPr>
          <a:xfrm>
            <a:off x="1063288" y="1753395"/>
            <a:ext cx="4717711" cy="2949165"/>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a:lnSpc>
                <a:spcPct val="125000"/>
              </a:lnSpc>
            </a:pPr>
            <a:r>
              <a:rPr lang="en-GB" sz="1600" b="1" spc="-10">
                <a:solidFill>
                  <a:schemeClr val="tx1">
                    <a:lumMod val="50000"/>
                    <a:lumOff val="50000"/>
                  </a:schemeClr>
                </a:solidFill>
                <a:latin typeface="Calibri Light"/>
                <a:cs typeface="Calibri Light"/>
              </a:rPr>
              <a:t>John Paul Kotter is a thought-leader in business, leadership, and change. He was a Professor of Leadership at the Harvard Business School, an author, and the founder of Kotter International (a management consulting firm based in Seattle and Boston).</a:t>
            </a:r>
          </a:p>
          <a:p>
            <a:pPr>
              <a:lnSpc>
                <a:spcPct val="125000"/>
              </a:lnSpc>
            </a:pPr>
            <a:r>
              <a:rPr lang="en-GB" sz="1600" b="1" spc="-10">
                <a:solidFill>
                  <a:schemeClr val="tx1">
                    <a:lumMod val="50000"/>
                    <a:lumOff val="50000"/>
                  </a:schemeClr>
                </a:solidFill>
                <a:latin typeface="Calibri Light"/>
                <a:cs typeface="Calibri Light"/>
              </a:rPr>
              <a:t> </a:t>
            </a:r>
          </a:p>
          <a:p>
            <a:pPr>
              <a:lnSpc>
                <a:spcPct val="125000"/>
              </a:lnSpc>
            </a:pPr>
            <a:r>
              <a:rPr lang="en-GB" sz="1600" b="1" spc="-10">
                <a:solidFill>
                  <a:schemeClr val="tx1">
                    <a:lumMod val="50000"/>
                    <a:lumOff val="50000"/>
                  </a:schemeClr>
                </a:solidFill>
                <a:latin typeface="Calibri Light"/>
                <a:cs typeface="Calibri Light"/>
              </a:rPr>
              <a:t>The 8-Step Process for Leading Change was cultivated from over four decades of Kotter’s observations of countless leaders and organisations as they were trying to transform or execute their strategies.  He identified and extracted the success factors and combined them into a methodology of the 8-Step Process for successfully leading change, which is now used internationally in all sectors.</a:t>
            </a:r>
          </a:p>
        </p:txBody>
      </p:sp>
      <p:cxnSp>
        <p:nvCxnSpPr>
          <p:cNvPr id="7" name="Straight Connector 6">
            <a:extLst>
              <a:ext uri="{FF2B5EF4-FFF2-40B4-BE49-F238E27FC236}">
                <a16:creationId xmlns:a16="http://schemas.microsoft.com/office/drawing/2014/main" id="{CE25E80C-AA30-4F73-A3C3-AF43A7653A48}"/>
              </a:ext>
            </a:extLst>
          </p:cNvPr>
          <p:cNvCxnSpPr/>
          <p:nvPr/>
        </p:nvCxnSpPr>
        <p:spPr>
          <a:xfrm>
            <a:off x="6426467" y="1837836"/>
            <a:ext cx="0" cy="376164"/>
          </a:xfrm>
          <a:prstGeom prst="line">
            <a:avLst/>
          </a:prstGeom>
          <a:ln w="38100">
            <a:solidFill>
              <a:srgbClr val="05A6C9"/>
            </a:solidFill>
          </a:ln>
        </p:spPr>
        <p:style>
          <a:lnRef idx="1">
            <a:schemeClr val="accent1"/>
          </a:lnRef>
          <a:fillRef idx="0">
            <a:schemeClr val="accent1"/>
          </a:fillRef>
          <a:effectRef idx="0">
            <a:schemeClr val="accent1"/>
          </a:effectRef>
          <a:fontRef idx="minor">
            <a:schemeClr val="tx1"/>
          </a:fontRef>
        </p:style>
      </p:cxnSp>
      <p:pic>
        <p:nvPicPr>
          <p:cNvPr id="37" name="Graphic 36">
            <a:extLst>
              <a:ext uri="{FF2B5EF4-FFF2-40B4-BE49-F238E27FC236}">
                <a16:creationId xmlns:a16="http://schemas.microsoft.com/office/drawing/2014/main" id="{6DC44600-7D83-48B8-8C54-462ACF77034E}"/>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t="14558"/>
          <a:stretch/>
        </p:blipFill>
        <p:spPr>
          <a:xfrm>
            <a:off x="6939931" y="2569831"/>
            <a:ext cx="4992204" cy="4265458"/>
          </a:xfrm>
          <a:prstGeom prst="rect">
            <a:avLst/>
          </a:prstGeom>
        </p:spPr>
      </p:pic>
      <p:sp>
        <p:nvSpPr>
          <p:cNvPr id="40" name="object 10">
            <a:extLst>
              <a:ext uri="{FF2B5EF4-FFF2-40B4-BE49-F238E27FC236}">
                <a16:creationId xmlns:a16="http://schemas.microsoft.com/office/drawing/2014/main" id="{19495147-69AF-4A24-A334-52EB0FB7B0CD}"/>
              </a:ext>
            </a:extLst>
          </p:cNvPr>
          <p:cNvSpPr txBox="1"/>
          <p:nvPr/>
        </p:nvSpPr>
        <p:spPr>
          <a:xfrm>
            <a:off x="9670615" y="5995071"/>
            <a:ext cx="2521385" cy="259045"/>
          </a:xfrm>
          <a:prstGeom prst="rect">
            <a:avLst/>
          </a:prstGeom>
        </p:spPr>
        <p:txBody>
          <a:bodyPr vert="horz" wrap="square" lIns="0" tIns="12700" rIns="0" bIns="0" rtlCol="0">
            <a:spAutoFit/>
          </a:bodyPr>
          <a:lstStyle/>
          <a:p>
            <a:pPr marR="5080" algn="ctr"/>
            <a:r>
              <a:rPr lang="en-GB" sz="1600" b="1">
                <a:solidFill>
                  <a:srgbClr val="1A294A"/>
                </a:solidFill>
                <a:cs typeface="Agenda SemiboldItalic"/>
              </a:rPr>
              <a:t>Dr John P. Kotter</a:t>
            </a:r>
          </a:p>
        </p:txBody>
      </p:sp>
      <p:sp>
        <p:nvSpPr>
          <p:cNvPr id="42" name="object 10">
            <a:extLst>
              <a:ext uri="{FF2B5EF4-FFF2-40B4-BE49-F238E27FC236}">
                <a16:creationId xmlns:a16="http://schemas.microsoft.com/office/drawing/2014/main" id="{1CFF3CA5-6ECB-4945-A8DE-C86C6F54D57E}"/>
              </a:ext>
            </a:extLst>
          </p:cNvPr>
          <p:cNvSpPr txBox="1"/>
          <p:nvPr/>
        </p:nvSpPr>
        <p:spPr>
          <a:xfrm>
            <a:off x="7740342" y="3588759"/>
            <a:ext cx="2542883" cy="228268"/>
          </a:xfrm>
          <a:prstGeom prst="rect">
            <a:avLst/>
          </a:prstGeom>
        </p:spPr>
        <p:txBody>
          <a:bodyPr vert="horz" wrap="square" lIns="0" tIns="12700" rIns="0" bIns="0" rtlCol="0">
            <a:spAutoFit/>
          </a:bodyPr>
          <a:lstStyle/>
          <a:p>
            <a:pPr marR="5080" algn="ctr"/>
            <a:endParaRPr lang="en-GB" sz="1400">
              <a:solidFill>
                <a:schemeClr val="tx1">
                  <a:lumMod val="50000"/>
                  <a:lumOff val="50000"/>
                </a:schemeClr>
              </a:solidFill>
              <a:cs typeface="Agenda SemiboldItalic"/>
            </a:endParaRPr>
          </a:p>
        </p:txBody>
      </p:sp>
      <p:sp>
        <p:nvSpPr>
          <p:cNvPr id="38" name="TextBox 37">
            <a:extLst>
              <a:ext uri="{FF2B5EF4-FFF2-40B4-BE49-F238E27FC236}">
                <a16:creationId xmlns:a16="http://schemas.microsoft.com/office/drawing/2014/main" id="{B63E8903-27DF-48CD-8D41-5BC18AC78009}"/>
              </a:ext>
            </a:extLst>
          </p:cNvPr>
          <p:cNvSpPr txBox="1"/>
          <p:nvPr/>
        </p:nvSpPr>
        <p:spPr>
          <a:xfrm rot="16200000">
            <a:off x="-932749" y="5127265"/>
            <a:ext cx="2500497" cy="276999"/>
          </a:xfrm>
          <a:prstGeom prst="rect">
            <a:avLst/>
          </a:prstGeom>
          <a:noFill/>
        </p:spPr>
        <p:txBody>
          <a:bodyPr wrap="square" rtlCol="0">
            <a:spAutoFit/>
          </a:bodyPr>
          <a:lstStyle/>
          <a:p>
            <a:r>
              <a:rPr lang="en-GB" sz="1200">
                <a:solidFill>
                  <a:srgbClr val="756F9D"/>
                </a:solidFill>
                <a:cs typeface="Calibri Light" panose="020F0302020204030204" pitchFamily="34" charset="0"/>
              </a:rPr>
              <a:t>NHS Digital Health Care Wales</a:t>
            </a:r>
          </a:p>
        </p:txBody>
      </p:sp>
    </p:spTree>
    <p:extLst>
      <p:ext uri="{BB962C8B-B14F-4D97-AF65-F5344CB8AC3E}">
        <p14:creationId xmlns:p14="http://schemas.microsoft.com/office/powerpoint/2010/main" val="129645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1410"/>
                            </p:stCondLst>
                            <p:childTnLst>
                              <p:par>
                                <p:cTn id="8" presetID="22" presetClass="entr" presetSubtype="1" fill="hold"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1910"/>
                            </p:stCondLst>
                            <p:childTnLst>
                              <p:par>
                                <p:cTn id="12" presetID="1" presetClass="entr" presetSubtype="0" fill="hold" grpId="0" nodeType="afterEffect">
                                  <p:stCondLst>
                                    <p:cond delay="0"/>
                                  </p:stCondLst>
                                  <p:iterate type="lt">
                                    <p:tmAbs val="70"/>
                                  </p:iterate>
                                  <p:childTnLst>
                                    <p:set>
                                      <p:cBhvr>
                                        <p:cTn id="13" dur="1" fill="hold">
                                          <p:stCondLst>
                                            <p:cond delay="9"/>
                                          </p:stCondLst>
                                        </p:cTn>
                                        <p:tgtEl>
                                          <p:spTgt spid="49"/>
                                        </p:tgtEl>
                                        <p:attrNameLst>
                                          <p:attrName>style.visibility</p:attrName>
                                        </p:attrNameLst>
                                      </p:cBhvr>
                                      <p:to>
                                        <p:strVal val="visible"/>
                                      </p:to>
                                    </p:set>
                                  </p:childTnLst>
                                </p:cTn>
                              </p:par>
                            </p:childTnLst>
                          </p:cTn>
                        </p:par>
                        <p:par>
                          <p:cTn id="14" fill="hold">
                            <p:stCondLst>
                              <p:cond delay="5210"/>
                            </p:stCondLst>
                            <p:childTnLst>
                              <p:par>
                                <p:cTn id="15" presetID="10" presetClass="entr" presetSubtype="0" fill="hold" grpId="0" nodeType="afterEffect">
                                  <p:stCondLst>
                                    <p:cond delay="0"/>
                                  </p:stCondLst>
                                  <p:childTnLst>
                                    <p:set>
                                      <p:cBhvr>
                                        <p:cTn id="16" dur="1" fill="hold">
                                          <p:stCondLst>
                                            <p:cond delay="0"/>
                                          </p:stCondLst>
                                        </p:cTn>
                                        <p:tgtEl>
                                          <p:spTgt spid="50"/>
                                        </p:tgtEl>
                                        <p:attrNameLst>
                                          <p:attrName>style.visibility</p:attrName>
                                        </p:attrNameLst>
                                      </p:cBhvr>
                                      <p:to>
                                        <p:strVal val="visible"/>
                                      </p:to>
                                    </p:set>
                                    <p:animEffect transition="in" filter="fade">
                                      <p:cBhvr>
                                        <p:cTn id="1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9" grpId="0"/>
      <p:bldP spid="5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AE2CB45-C2DB-4981-97A9-EBC05A6C8DB4}"/>
              </a:ext>
            </a:extLst>
          </p:cNvPr>
          <p:cNvSpPr/>
          <p:nvPr/>
        </p:nvSpPr>
        <p:spPr>
          <a:xfrm>
            <a:off x="6411002" y="0"/>
            <a:ext cx="5780998" cy="6858000"/>
          </a:xfrm>
          <a:prstGeom prst="rect">
            <a:avLst/>
          </a:prstGeom>
          <a:solidFill>
            <a:srgbClr val="F3F5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46F5E7F-3E31-4F2C-BB1F-9DE120E7A6B0}"/>
              </a:ext>
            </a:extLst>
          </p:cNvPr>
          <p:cNvSpPr/>
          <p:nvPr/>
        </p:nvSpPr>
        <p:spPr>
          <a:xfrm>
            <a:off x="700" y="825500"/>
            <a:ext cx="633600" cy="633600"/>
          </a:xfrm>
          <a:prstGeom prst="rect">
            <a:avLst/>
          </a:prstGeom>
          <a:solidFill>
            <a:srgbClr val="292E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bject 2"/>
          <p:cNvSpPr txBox="1">
            <a:spLocks noGrp="1"/>
          </p:cNvSpPr>
          <p:nvPr>
            <p:ph type="title"/>
          </p:nvPr>
        </p:nvSpPr>
        <p:spPr>
          <a:xfrm>
            <a:off x="939800" y="947420"/>
            <a:ext cx="5066200" cy="382156"/>
          </a:xfrm>
          <a:prstGeom prst="rect">
            <a:avLst/>
          </a:prstGeom>
        </p:spPr>
        <p:txBody>
          <a:bodyPr vert="horz" wrap="square" lIns="0" tIns="12700" rIns="0" bIns="0" rtlCol="0">
            <a:spAutoFit/>
          </a:bodyPr>
          <a:lstStyle/>
          <a:p>
            <a:pPr marL="12700">
              <a:lnSpc>
                <a:spcPct val="100000"/>
              </a:lnSpc>
              <a:spcBef>
                <a:spcPts val="100"/>
              </a:spcBef>
            </a:pPr>
            <a:r>
              <a:rPr lang="en-GB"/>
              <a:t>Meet the Methodologists</a:t>
            </a:r>
            <a:endParaRPr spc="-110"/>
          </a:p>
        </p:txBody>
      </p:sp>
      <p:sp>
        <p:nvSpPr>
          <p:cNvPr id="16" name="object 16"/>
          <p:cNvSpPr txBox="1"/>
          <p:nvPr/>
        </p:nvSpPr>
        <p:spPr>
          <a:xfrm>
            <a:off x="0" y="825500"/>
            <a:ext cx="635000" cy="406522"/>
          </a:xfrm>
          <a:prstGeom prst="rect">
            <a:avLst/>
          </a:prstGeom>
          <a:noFill/>
        </p:spPr>
        <p:txBody>
          <a:bodyPr vert="horz" wrap="square" lIns="0" tIns="6350" rIns="0" bIns="0" rtlCol="0">
            <a:spAutoFit/>
          </a:bodyPr>
          <a:lstStyle/>
          <a:p>
            <a:pPr>
              <a:lnSpc>
                <a:spcPct val="100000"/>
              </a:lnSpc>
              <a:spcBef>
                <a:spcPts val="50"/>
              </a:spcBef>
            </a:pPr>
            <a:endParaRPr sz="1400">
              <a:latin typeface="Times New Roman"/>
              <a:cs typeface="Times New Roman"/>
            </a:endParaRPr>
          </a:p>
          <a:p>
            <a:pPr algn="ctr">
              <a:lnSpc>
                <a:spcPct val="100000"/>
              </a:lnSpc>
            </a:pPr>
            <a:r>
              <a:rPr lang="en-GB" sz="1200" b="1">
                <a:solidFill>
                  <a:srgbClr val="FFFFFF"/>
                </a:solidFill>
                <a:latin typeface="Calibri"/>
                <a:cs typeface="Calibri"/>
              </a:rPr>
              <a:t>22</a:t>
            </a:r>
            <a:endParaRPr sz="1200">
              <a:latin typeface="Calibri"/>
              <a:cs typeface="Calibri"/>
            </a:endParaRPr>
          </a:p>
        </p:txBody>
      </p:sp>
      <p:sp>
        <p:nvSpPr>
          <p:cNvPr id="17" name="object 17"/>
          <p:cNvSpPr/>
          <p:nvPr/>
        </p:nvSpPr>
        <p:spPr>
          <a:xfrm>
            <a:off x="120296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18" name="object 18"/>
          <p:cNvSpPr/>
          <p:nvPr/>
        </p:nvSpPr>
        <p:spPr>
          <a:xfrm>
            <a:off x="120296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19" name="object 19"/>
          <p:cNvSpPr/>
          <p:nvPr/>
        </p:nvSpPr>
        <p:spPr>
          <a:xfrm>
            <a:off x="120296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0" name="object 20"/>
          <p:cNvSpPr/>
          <p:nvPr/>
        </p:nvSpPr>
        <p:spPr>
          <a:xfrm>
            <a:off x="120296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1" name="object 21"/>
          <p:cNvSpPr/>
          <p:nvPr/>
        </p:nvSpPr>
        <p:spPr>
          <a:xfrm>
            <a:off x="118137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2" name="object 22"/>
          <p:cNvSpPr/>
          <p:nvPr/>
        </p:nvSpPr>
        <p:spPr>
          <a:xfrm>
            <a:off x="118137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6BFDA"/>
          </a:solidFill>
        </p:spPr>
        <p:txBody>
          <a:bodyPr wrap="square" lIns="0" tIns="0" rIns="0" bIns="0" rtlCol="0"/>
          <a:lstStyle/>
          <a:p>
            <a:endParaRPr/>
          </a:p>
        </p:txBody>
      </p:sp>
      <p:sp>
        <p:nvSpPr>
          <p:cNvPr id="23" name="object 23"/>
          <p:cNvSpPr/>
          <p:nvPr/>
        </p:nvSpPr>
        <p:spPr>
          <a:xfrm>
            <a:off x="118137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4" name="object 24"/>
          <p:cNvSpPr/>
          <p:nvPr/>
        </p:nvSpPr>
        <p:spPr>
          <a:xfrm>
            <a:off x="118137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5" name="object 25"/>
          <p:cNvSpPr/>
          <p:nvPr/>
        </p:nvSpPr>
        <p:spPr>
          <a:xfrm>
            <a:off x="115978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F5897D"/>
          </a:solidFill>
        </p:spPr>
        <p:txBody>
          <a:bodyPr wrap="square" lIns="0" tIns="0" rIns="0" bIns="0" rtlCol="0"/>
          <a:lstStyle/>
          <a:p>
            <a:endParaRPr/>
          </a:p>
        </p:txBody>
      </p:sp>
      <p:sp>
        <p:nvSpPr>
          <p:cNvPr id="26" name="object 26"/>
          <p:cNvSpPr/>
          <p:nvPr/>
        </p:nvSpPr>
        <p:spPr>
          <a:xfrm>
            <a:off x="115978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7" name="object 27"/>
          <p:cNvSpPr/>
          <p:nvPr/>
        </p:nvSpPr>
        <p:spPr>
          <a:xfrm>
            <a:off x="115978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14B4D6"/>
          </a:solidFill>
        </p:spPr>
        <p:txBody>
          <a:bodyPr wrap="square" lIns="0" tIns="0" rIns="0" bIns="0" rtlCol="0"/>
          <a:lstStyle/>
          <a:p>
            <a:endParaRPr/>
          </a:p>
        </p:txBody>
      </p:sp>
      <p:sp>
        <p:nvSpPr>
          <p:cNvPr id="28" name="object 28"/>
          <p:cNvSpPr/>
          <p:nvPr/>
        </p:nvSpPr>
        <p:spPr>
          <a:xfrm>
            <a:off x="115978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9" name="object 29"/>
          <p:cNvSpPr/>
          <p:nvPr/>
        </p:nvSpPr>
        <p:spPr>
          <a:xfrm>
            <a:off x="113819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0" name="object 30"/>
          <p:cNvSpPr/>
          <p:nvPr/>
        </p:nvSpPr>
        <p:spPr>
          <a:xfrm>
            <a:off x="113819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1" name="object 31"/>
          <p:cNvSpPr/>
          <p:nvPr/>
        </p:nvSpPr>
        <p:spPr>
          <a:xfrm>
            <a:off x="113819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2" name="object 32"/>
          <p:cNvSpPr/>
          <p:nvPr/>
        </p:nvSpPr>
        <p:spPr>
          <a:xfrm>
            <a:off x="113819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3" name="object 33"/>
          <p:cNvSpPr/>
          <p:nvPr/>
        </p:nvSpPr>
        <p:spPr>
          <a:xfrm>
            <a:off x="111660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4" name="object 34"/>
          <p:cNvSpPr/>
          <p:nvPr/>
        </p:nvSpPr>
        <p:spPr>
          <a:xfrm>
            <a:off x="111660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5" name="object 35"/>
          <p:cNvSpPr/>
          <p:nvPr/>
        </p:nvSpPr>
        <p:spPr>
          <a:xfrm>
            <a:off x="111660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6" name="object 36"/>
          <p:cNvSpPr/>
          <p:nvPr/>
        </p:nvSpPr>
        <p:spPr>
          <a:xfrm>
            <a:off x="111660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49" name="object 10">
            <a:extLst>
              <a:ext uri="{FF2B5EF4-FFF2-40B4-BE49-F238E27FC236}">
                <a16:creationId xmlns:a16="http://schemas.microsoft.com/office/drawing/2014/main" id="{CD4B0AD2-4A41-4322-A84F-BDDD098BD41A}"/>
              </a:ext>
            </a:extLst>
          </p:cNvPr>
          <p:cNvSpPr txBox="1"/>
          <p:nvPr/>
        </p:nvSpPr>
        <p:spPr>
          <a:xfrm>
            <a:off x="6426466" y="1896396"/>
            <a:ext cx="4771375" cy="259045"/>
          </a:xfrm>
          <a:prstGeom prst="rect">
            <a:avLst/>
          </a:prstGeom>
        </p:spPr>
        <p:txBody>
          <a:bodyPr vert="horz" wrap="square" lIns="0" tIns="12700" rIns="0" bIns="0" rtlCol="0">
            <a:spAutoFit/>
          </a:bodyPr>
          <a:lstStyle/>
          <a:p>
            <a:pPr marL="180000" marR="5080"/>
            <a:r>
              <a:rPr lang="en-GB" sz="1600" b="1">
                <a:solidFill>
                  <a:srgbClr val="292E6C"/>
                </a:solidFill>
                <a:cs typeface="Agenda SemiboldItalic"/>
              </a:rPr>
              <a:t>Dr Carl Jung - </a:t>
            </a:r>
            <a:r>
              <a:rPr lang="en-GB" sz="1400">
                <a:solidFill>
                  <a:srgbClr val="292E6C"/>
                </a:solidFill>
                <a:cs typeface="Agenda SemiboldItalic"/>
              </a:rPr>
              <a:t>Analytical Psychology</a:t>
            </a:r>
            <a:endParaRPr lang="en-GB" sz="1600">
              <a:solidFill>
                <a:srgbClr val="292E6C"/>
              </a:solidFill>
              <a:cs typeface="Agenda SemiboldItalic"/>
            </a:endParaRPr>
          </a:p>
        </p:txBody>
      </p:sp>
      <p:sp>
        <p:nvSpPr>
          <p:cNvPr id="50" name="Text Placeholder 44">
            <a:extLst>
              <a:ext uri="{FF2B5EF4-FFF2-40B4-BE49-F238E27FC236}">
                <a16:creationId xmlns:a16="http://schemas.microsoft.com/office/drawing/2014/main" id="{BACB034D-0CA0-45EF-94BE-7B0841385A76}"/>
              </a:ext>
            </a:extLst>
          </p:cNvPr>
          <p:cNvSpPr txBox="1">
            <a:spLocks/>
          </p:cNvSpPr>
          <p:nvPr/>
        </p:nvSpPr>
        <p:spPr>
          <a:xfrm>
            <a:off x="994159" y="1671524"/>
            <a:ext cx="4717711" cy="4724626"/>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a:lnSpc>
                <a:spcPct val="125000"/>
              </a:lnSpc>
            </a:pPr>
            <a:r>
              <a:rPr lang="en-GB" sz="1400" b="1" spc="-10" dirty="0">
                <a:solidFill>
                  <a:schemeClr val="tx1">
                    <a:lumMod val="50000"/>
                    <a:lumOff val="50000"/>
                  </a:schemeClr>
                </a:solidFill>
                <a:latin typeface="Calibri Light"/>
                <a:cs typeface="Calibri Light"/>
              </a:rPr>
              <a:t>Carl Jung was a famous swiss psychologist famed for his relationship with Sigmund Freud and the creation of analytical psychology, furthering Freud’s psychoanalysis theories. Jung is known for the creation of the concept introversion and extraversion amongst other concepts like synchronicity and the collective conscious.</a:t>
            </a:r>
          </a:p>
          <a:p>
            <a:pPr>
              <a:lnSpc>
                <a:spcPct val="125000"/>
              </a:lnSpc>
            </a:pPr>
            <a:endParaRPr lang="en-GB" sz="1400" b="1" spc="-10" dirty="0">
              <a:solidFill>
                <a:schemeClr val="tx1">
                  <a:lumMod val="50000"/>
                  <a:lumOff val="50000"/>
                </a:schemeClr>
              </a:solidFill>
              <a:latin typeface="Calibri Light"/>
              <a:cs typeface="Calibri Light"/>
            </a:endParaRPr>
          </a:p>
          <a:p>
            <a:pPr>
              <a:lnSpc>
                <a:spcPct val="125000"/>
              </a:lnSpc>
            </a:pPr>
            <a:r>
              <a:rPr lang="en-GB" sz="1400" b="1" spc="-10" dirty="0">
                <a:solidFill>
                  <a:schemeClr val="tx1">
                    <a:lumMod val="50000"/>
                    <a:lumOff val="50000"/>
                  </a:schemeClr>
                </a:solidFill>
                <a:latin typeface="Calibri Light"/>
                <a:cs typeface="Calibri Light"/>
              </a:rPr>
              <a:t>In Jung's theory of analytical psychology, individuation is the process of developing an individual out of a collective conscious/unconscious during which innate elements of personality, and the experiences of the person's life become integrated over time into a functioning whole. Other psychoanalytic theorists describe it as the stage where an individual transcends group attachment and narcissistic self-absorption. Jung’s theories have proved a major factor in helping individuals understand themselves, and ultimately leading to the better understanding of why we behave in the ways that we do.</a:t>
            </a:r>
          </a:p>
        </p:txBody>
      </p:sp>
      <p:cxnSp>
        <p:nvCxnSpPr>
          <p:cNvPr id="7" name="Straight Connector 6">
            <a:extLst>
              <a:ext uri="{FF2B5EF4-FFF2-40B4-BE49-F238E27FC236}">
                <a16:creationId xmlns:a16="http://schemas.microsoft.com/office/drawing/2014/main" id="{CE25E80C-AA30-4F73-A3C3-AF43A7653A48}"/>
              </a:ext>
            </a:extLst>
          </p:cNvPr>
          <p:cNvCxnSpPr/>
          <p:nvPr/>
        </p:nvCxnSpPr>
        <p:spPr>
          <a:xfrm>
            <a:off x="6426467" y="1837836"/>
            <a:ext cx="0" cy="376164"/>
          </a:xfrm>
          <a:prstGeom prst="line">
            <a:avLst/>
          </a:prstGeom>
          <a:ln w="38100">
            <a:solidFill>
              <a:srgbClr val="05A6C9"/>
            </a:solidFill>
          </a:ln>
        </p:spPr>
        <p:style>
          <a:lnRef idx="1">
            <a:schemeClr val="accent1"/>
          </a:lnRef>
          <a:fillRef idx="0">
            <a:schemeClr val="accent1"/>
          </a:fillRef>
          <a:effectRef idx="0">
            <a:schemeClr val="accent1"/>
          </a:effectRef>
          <a:fontRef idx="minor">
            <a:schemeClr val="tx1"/>
          </a:fontRef>
        </p:style>
      </p:cxnSp>
      <p:pic>
        <p:nvPicPr>
          <p:cNvPr id="37" name="Graphic 36">
            <a:extLst>
              <a:ext uri="{FF2B5EF4-FFF2-40B4-BE49-F238E27FC236}">
                <a16:creationId xmlns:a16="http://schemas.microsoft.com/office/drawing/2014/main" id="{211B461F-30A1-4220-8744-499469A16BE6}"/>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t="14791"/>
          <a:stretch/>
        </p:blipFill>
        <p:spPr>
          <a:xfrm>
            <a:off x="6826355" y="2266204"/>
            <a:ext cx="5365645" cy="4572022"/>
          </a:xfrm>
          <a:prstGeom prst="rect">
            <a:avLst/>
          </a:prstGeom>
        </p:spPr>
      </p:pic>
      <p:sp>
        <p:nvSpPr>
          <p:cNvPr id="40" name="object 10">
            <a:extLst>
              <a:ext uri="{FF2B5EF4-FFF2-40B4-BE49-F238E27FC236}">
                <a16:creationId xmlns:a16="http://schemas.microsoft.com/office/drawing/2014/main" id="{19495147-69AF-4A24-A334-52EB0FB7B0CD}"/>
              </a:ext>
            </a:extLst>
          </p:cNvPr>
          <p:cNvSpPr txBox="1"/>
          <p:nvPr/>
        </p:nvSpPr>
        <p:spPr>
          <a:xfrm>
            <a:off x="9390257" y="5999838"/>
            <a:ext cx="2521385" cy="259045"/>
          </a:xfrm>
          <a:prstGeom prst="rect">
            <a:avLst/>
          </a:prstGeom>
        </p:spPr>
        <p:txBody>
          <a:bodyPr vert="horz" wrap="square" lIns="0" tIns="12700" rIns="0" bIns="0" rtlCol="0">
            <a:spAutoFit/>
          </a:bodyPr>
          <a:lstStyle/>
          <a:p>
            <a:pPr marR="5080" algn="ctr"/>
            <a:r>
              <a:rPr lang="en-GB" sz="1600" b="1">
                <a:solidFill>
                  <a:srgbClr val="292E6C"/>
                </a:solidFill>
                <a:cs typeface="Agenda SemiboldItalic"/>
              </a:rPr>
              <a:t>Dr Carl Jung</a:t>
            </a:r>
            <a:endParaRPr lang="en-GB" sz="1600" b="1">
              <a:solidFill>
                <a:srgbClr val="1A294A"/>
              </a:solidFill>
              <a:cs typeface="Agenda SemiboldItalic"/>
            </a:endParaRPr>
          </a:p>
        </p:txBody>
      </p:sp>
      <p:sp>
        <p:nvSpPr>
          <p:cNvPr id="38" name="TextBox 37">
            <a:extLst>
              <a:ext uri="{FF2B5EF4-FFF2-40B4-BE49-F238E27FC236}">
                <a16:creationId xmlns:a16="http://schemas.microsoft.com/office/drawing/2014/main" id="{5CEEB23D-D68B-494B-A63C-BEB07FE643BD}"/>
              </a:ext>
            </a:extLst>
          </p:cNvPr>
          <p:cNvSpPr txBox="1"/>
          <p:nvPr/>
        </p:nvSpPr>
        <p:spPr>
          <a:xfrm rot="16200000">
            <a:off x="-932749" y="5127265"/>
            <a:ext cx="2500497" cy="276999"/>
          </a:xfrm>
          <a:prstGeom prst="rect">
            <a:avLst/>
          </a:prstGeom>
          <a:noFill/>
        </p:spPr>
        <p:txBody>
          <a:bodyPr wrap="square" rtlCol="0">
            <a:spAutoFit/>
          </a:bodyPr>
          <a:lstStyle/>
          <a:p>
            <a:r>
              <a:rPr lang="en-GB" sz="1200">
                <a:solidFill>
                  <a:srgbClr val="756F9D"/>
                </a:solidFill>
                <a:cs typeface="Calibri Light" panose="020F0302020204030204" pitchFamily="34" charset="0"/>
              </a:rPr>
              <a:t>NHS Digital Health Care Wales</a:t>
            </a:r>
          </a:p>
        </p:txBody>
      </p:sp>
    </p:spTree>
    <p:extLst>
      <p:ext uri="{BB962C8B-B14F-4D97-AF65-F5344CB8AC3E}">
        <p14:creationId xmlns:p14="http://schemas.microsoft.com/office/powerpoint/2010/main" val="2873921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1410"/>
                            </p:stCondLst>
                            <p:childTnLst>
                              <p:par>
                                <p:cTn id="8" presetID="22" presetClass="entr" presetSubtype="1" fill="hold"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1910"/>
                            </p:stCondLst>
                            <p:childTnLst>
                              <p:par>
                                <p:cTn id="12" presetID="1" presetClass="entr" presetSubtype="0" fill="hold" grpId="0" nodeType="afterEffect">
                                  <p:stCondLst>
                                    <p:cond delay="0"/>
                                  </p:stCondLst>
                                  <p:iterate type="lt">
                                    <p:tmAbs val="70"/>
                                  </p:iterate>
                                  <p:childTnLst>
                                    <p:set>
                                      <p:cBhvr>
                                        <p:cTn id="13" dur="1" fill="hold">
                                          <p:stCondLst>
                                            <p:cond delay="9"/>
                                          </p:stCondLst>
                                        </p:cTn>
                                        <p:tgtEl>
                                          <p:spTgt spid="49"/>
                                        </p:tgtEl>
                                        <p:attrNameLst>
                                          <p:attrName>style.visibility</p:attrName>
                                        </p:attrNameLst>
                                      </p:cBhvr>
                                      <p:to>
                                        <p:strVal val="visible"/>
                                      </p:to>
                                    </p:set>
                                  </p:childTnLst>
                                </p:cTn>
                              </p:par>
                            </p:childTnLst>
                          </p:cTn>
                        </p:par>
                        <p:par>
                          <p:cTn id="14" fill="hold">
                            <p:stCondLst>
                              <p:cond delay="4020"/>
                            </p:stCondLst>
                            <p:childTnLst>
                              <p:par>
                                <p:cTn id="15" presetID="10" presetClass="entr" presetSubtype="0" fill="hold" grpId="0" nodeType="afterEffect">
                                  <p:stCondLst>
                                    <p:cond delay="0"/>
                                  </p:stCondLst>
                                  <p:childTnLst>
                                    <p:set>
                                      <p:cBhvr>
                                        <p:cTn id="16" dur="1" fill="hold">
                                          <p:stCondLst>
                                            <p:cond delay="0"/>
                                          </p:stCondLst>
                                        </p:cTn>
                                        <p:tgtEl>
                                          <p:spTgt spid="50"/>
                                        </p:tgtEl>
                                        <p:attrNameLst>
                                          <p:attrName>style.visibility</p:attrName>
                                        </p:attrNameLst>
                                      </p:cBhvr>
                                      <p:to>
                                        <p:strVal val="visible"/>
                                      </p:to>
                                    </p:set>
                                    <p:animEffect transition="in" filter="fade">
                                      <p:cBhvr>
                                        <p:cTn id="1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9" grpId="0"/>
      <p:bldP spid="5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AE2CB45-C2DB-4981-97A9-EBC05A6C8DB4}"/>
              </a:ext>
            </a:extLst>
          </p:cNvPr>
          <p:cNvSpPr/>
          <p:nvPr/>
        </p:nvSpPr>
        <p:spPr>
          <a:xfrm>
            <a:off x="6411002" y="0"/>
            <a:ext cx="5780998" cy="6858000"/>
          </a:xfrm>
          <a:prstGeom prst="rect">
            <a:avLst/>
          </a:prstGeom>
          <a:solidFill>
            <a:srgbClr val="F3F5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46F5E7F-3E31-4F2C-BB1F-9DE120E7A6B0}"/>
              </a:ext>
            </a:extLst>
          </p:cNvPr>
          <p:cNvSpPr/>
          <p:nvPr/>
        </p:nvSpPr>
        <p:spPr>
          <a:xfrm>
            <a:off x="700" y="825500"/>
            <a:ext cx="633600" cy="633600"/>
          </a:xfrm>
          <a:prstGeom prst="rect">
            <a:avLst/>
          </a:prstGeom>
          <a:solidFill>
            <a:srgbClr val="292E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bject 2"/>
          <p:cNvSpPr txBox="1">
            <a:spLocks noGrp="1"/>
          </p:cNvSpPr>
          <p:nvPr>
            <p:ph type="title"/>
          </p:nvPr>
        </p:nvSpPr>
        <p:spPr>
          <a:xfrm>
            <a:off x="939800" y="947420"/>
            <a:ext cx="5066200" cy="382156"/>
          </a:xfrm>
          <a:prstGeom prst="rect">
            <a:avLst/>
          </a:prstGeom>
        </p:spPr>
        <p:txBody>
          <a:bodyPr vert="horz" wrap="square" lIns="0" tIns="12700" rIns="0" bIns="0" rtlCol="0">
            <a:spAutoFit/>
          </a:bodyPr>
          <a:lstStyle/>
          <a:p>
            <a:pPr marL="12700">
              <a:lnSpc>
                <a:spcPct val="100000"/>
              </a:lnSpc>
              <a:spcBef>
                <a:spcPts val="100"/>
              </a:spcBef>
            </a:pPr>
            <a:r>
              <a:rPr lang="en-GB"/>
              <a:t>Meet the Methodologists</a:t>
            </a:r>
            <a:endParaRPr spc="-110"/>
          </a:p>
        </p:txBody>
      </p:sp>
      <p:sp>
        <p:nvSpPr>
          <p:cNvPr id="16" name="object 16"/>
          <p:cNvSpPr txBox="1"/>
          <p:nvPr/>
        </p:nvSpPr>
        <p:spPr>
          <a:xfrm>
            <a:off x="0" y="825500"/>
            <a:ext cx="635000" cy="406522"/>
          </a:xfrm>
          <a:prstGeom prst="rect">
            <a:avLst/>
          </a:prstGeom>
          <a:noFill/>
        </p:spPr>
        <p:txBody>
          <a:bodyPr vert="horz" wrap="square" lIns="0" tIns="6350" rIns="0" bIns="0" rtlCol="0">
            <a:spAutoFit/>
          </a:bodyPr>
          <a:lstStyle/>
          <a:p>
            <a:pPr>
              <a:lnSpc>
                <a:spcPct val="100000"/>
              </a:lnSpc>
              <a:spcBef>
                <a:spcPts val="50"/>
              </a:spcBef>
            </a:pPr>
            <a:endParaRPr sz="1400">
              <a:latin typeface="Times New Roman"/>
              <a:cs typeface="Times New Roman"/>
            </a:endParaRPr>
          </a:p>
          <a:p>
            <a:pPr algn="ctr">
              <a:lnSpc>
                <a:spcPct val="100000"/>
              </a:lnSpc>
            </a:pPr>
            <a:r>
              <a:rPr lang="en-GB" sz="1200" b="1">
                <a:solidFill>
                  <a:srgbClr val="FFFFFF"/>
                </a:solidFill>
                <a:latin typeface="Calibri"/>
                <a:cs typeface="Calibri"/>
              </a:rPr>
              <a:t>16</a:t>
            </a:r>
            <a:endParaRPr sz="1200">
              <a:latin typeface="Calibri"/>
              <a:cs typeface="Calibri"/>
            </a:endParaRPr>
          </a:p>
        </p:txBody>
      </p:sp>
      <p:sp>
        <p:nvSpPr>
          <p:cNvPr id="17" name="object 17"/>
          <p:cNvSpPr/>
          <p:nvPr/>
        </p:nvSpPr>
        <p:spPr>
          <a:xfrm>
            <a:off x="120296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18" name="object 18"/>
          <p:cNvSpPr/>
          <p:nvPr/>
        </p:nvSpPr>
        <p:spPr>
          <a:xfrm>
            <a:off x="120296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19" name="object 19"/>
          <p:cNvSpPr/>
          <p:nvPr/>
        </p:nvSpPr>
        <p:spPr>
          <a:xfrm>
            <a:off x="120296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0" name="object 20"/>
          <p:cNvSpPr/>
          <p:nvPr/>
        </p:nvSpPr>
        <p:spPr>
          <a:xfrm>
            <a:off x="120296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1" name="object 21"/>
          <p:cNvSpPr/>
          <p:nvPr/>
        </p:nvSpPr>
        <p:spPr>
          <a:xfrm>
            <a:off x="118137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2" name="object 22"/>
          <p:cNvSpPr/>
          <p:nvPr/>
        </p:nvSpPr>
        <p:spPr>
          <a:xfrm>
            <a:off x="118137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6BFDA"/>
          </a:solidFill>
        </p:spPr>
        <p:txBody>
          <a:bodyPr wrap="square" lIns="0" tIns="0" rIns="0" bIns="0" rtlCol="0"/>
          <a:lstStyle/>
          <a:p>
            <a:endParaRPr/>
          </a:p>
        </p:txBody>
      </p:sp>
      <p:sp>
        <p:nvSpPr>
          <p:cNvPr id="23" name="object 23"/>
          <p:cNvSpPr/>
          <p:nvPr/>
        </p:nvSpPr>
        <p:spPr>
          <a:xfrm>
            <a:off x="118137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4" name="object 24"/>
          <p:cNvSpPr/>
          <p:nvPr/>
        </p:nvSpPr>
        <p:spPr>
          <a:xfrm>
            <a:off x="118137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5" name="object 25"/>
          <p:cNvSpPr/>
          <p:nvPr/>
        </p:nvSpPr>
        <p:spPr>
          <a:xfrm>
            <a:off x="115978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F5897D"/>
          </a:solidFill>
        </p:spPr>
        <p:txBody>
          <a:bodyPr wrap="square" lIns="0" tIns="0" rIns="0" bIns="0" rtlCol="0"/>
          <a:lstStyle/>
          <a:p>
            <a:endParaRPr/>
          </a:p>
        </p:txBody>
      </p:sp>
      <p:sp>
        <p:nvSpPr>
          <p:cNvPr id="26" name="object 26"/>
          <p:cNvSpPr/>
          <p:nvPr/>
        </p:nvSpPr>
        <p:spPr>
          <a:xfrm>
            <a:off x="115978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7" name="object 27"/>
          <p:cNvSpPr/>
          <p:nvPr/>
        </p:nvSpPr>
        <p:spPr>
          <a:xfrm>
            <a:off x="115978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14B4D6"/>
          </a:solidFill>
        </p:spPr>
        <p:txBody>
          <a:bodyPr wrap="square" lIns="0" tIns="0" rIns="0" bIns="0" rtlCol="0"/>
          <a:lstStyle/>
          <a:p>
            <a:endParaRPr/>
          </a:p>
        </p:txBody>
      </p:sp>
      <p:sp>
        <p:nvSpPr>
          <p:cNvPr id="28" name="object 28"/>
          <p:cNvSpPr/>
          <p:nvPr/>
        </p:nvSpPr>
        <p:spPr>
          <a:xfrm>
            <a:off x="115978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9" name="object 29"/>
          <p:cNvSpPr/>
          <p:nvPr/>
        </p:nvSpPr>
        <p:spPr>
          <a:xfrm>
            <a:off x="113819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0" name="object 30"/>
          <p:cNvSpPr/>
          <p:nvPr/>
        </p:nvSpPr>
        <p:spPr>
          <a:xfrm>
            <a:off x="113819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1" name="object 31"/>
          <p:cNvSpPr/>
          <p:nvPr/>
        </p:nvSpPr>
        <p:spPr>
          <a:xfrm>
            <a:off x="113819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2" name="object 32"/>
          <p:cNvSpPr/>
          <p:nvPr/>
        </p:nvSpPr>
        <p:spPr>
          <a:xfrm>
            <a:off x="113819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3" name="object 33"/>
          <p:cNvSpPr/>
          <p:nvPr/>
        </p:nvSpPr>
        <p:spPr>
          <a:xfrm>
            <a:off x="111660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4" name="object 34"/>
          <p:cNvSpPr/>
          <p:nvPr/>
        </p:nvSpPr>
        <p:spPr>
          <a:xfrm>
            <a:off x="111660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5" name="object 35"/>
          <p:cNvSpPr/>
          <p:nvPr/>
        </p:nvSpPr>
        <p:spPr>
          <a:xfrm>
            <a:off x="111660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6" name="object 36"/>
          <p:cNvSpPr/>
          <p:nvPr/>
        </p:nvSpPr>
        <p:spPr>
          <a:xfrm>
            <a:off x="111660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49" name="object 10">
            <a:extLst>
              <a:ext uri="{FF2B5EF4-FFF2-40B4-BE49-F238E27FC236}">
                <a16:creationId xmlns:a16="http://schemas.microsoft.com/office/drawing/2014/main" id="{CD4B0AD2-4A41-4322-A84F-BDDD098BD41A}"/>
              </a:ext>
            </a:extLst>
          </p:cNvPr>
          <p:cNvSpPr txBox="1"/>
          <p:nvPr/>
        </p:nvSpPr>
        <p:spPr>
          <a:xfrm>
            <a:off x="6426466" y="1896396"/>
            <a:ext cx="4771375" cy="259045"/>
          </a:xfrm>
          <a:prstGeom prst="rect">
            <a:avLst/>
          </a:prstGeom>
        </p:spPr>
        <p:txBody>
          <a:bodyPr vert="horz" wrap="square" lIns="0" tIns="12700" rIns="0" bIns="0" rtlCol="0">
            <a:spAutoFit/>
          </a:bodyPr>
          <a:lstStyle/>
          <a:p>
            <a:pPr marL="180000" marR="5080"/>
            <a:r>
              <a:rPr lang="en-GB" sz="1600" b="1">
                <a:solidFill>
                  <a:srgbClr val="292E6C"/>
                </a:solidFill>
                <a:cs typeface="Agenda SemiboldItalic"/>
              </a:rPr>
              <a:t>John Adair: </a:t>
            </a:r>
            <a:r>
              <a:rPr lang="en-GB" sz="1400">
                <a:solidFill>
                  <a:srgbClr val="292E6C"/>
                </a:solidFill>
                <a:cs typeface="Agenda SemiboldItalic"/>
              </a:rPr>
              <a:t>Action-Centred Leadership</a:t>
            </a:r>
            <a:endParaRPr lang="en-GB" sz="1600">
              <a:solidFill>
                <a:srgbClr val="292E6C"/>
              </a:solidFill>
              <a:cs typeface="Agenda SemiboldItalic"/>
            </a:endParaRPr>
          </a:p>
        </p:txBody>
      </p:sp>
      <p:sp>
        <p:nvSpPr>
          <p:cNvPr id="50" name="Text Placeholder 44">
            <a:extLst>
              <a:ext uri="{FF2B5EF4-FFF2-40B4-BE49-F238E27FC236}">
                <a16:creationId xmlns:a16="http://schemas.microsoft.com/office/drawing/2014/main" id="{BACB034D-0CA0-45EF-94BE-7B0841385A76}"/>
              </a:ext>
            </a:extLst>
          </p:cNvPr>
          <p:cNvSpPr txBox="1">
            <a:spLocks/>
          </p:cNvSpPr>
          <p:nvPr/>
        </p:nvSpPr>
        <p:spPr>
          <a:xfrm>
            <a:off x="876289" y="2777386"/>
            <a:ext cx="4879636" cy="3415890"/>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a:lnSpc>
                <a:spcPct val="125000"/>
              </a:lnSpc>
            </a:pPr>
            <a:r>
              <a:rPr lang="en-GB" sz="1400" b="1" spc="-10">
                <a:solidFill>
                  <a:schemeClr val="tx1">
                    <a:lumMod val="50000"/>
                    <a:lumOff val="50000"/>
                  </a:schemeClr>
                </a:solidFill>
                <a:latin typeface="Calibri Light"/>
                <a:cs typeface="Calibri Light"/>
              </a:rPr>
              <a:t>Throughout his diverse career, John Adair kept contacts in all the different fields so when it came to developing his functional leadership theory he wasn’t just drawing on his military experience but a wide variety of working environments and organisations.</a:t>
            </a:r>
          </a:p>
          <a:p>
            <a:pPr>
              <a:lnSpc>
                <a:spcPct val="125000"/>
              </a:lnSpc>
            </a:pPr>
            <a:endParaRPr lang="en-GB" sz="1400" b="1" spc="-10">
              <a:solidFill>
                <a:schemeClr val="tx1">
                  <a:lumMod val="50000"/>
                  <a:lumOff val="50000"/>
                </a:schemeClr>
              </a:solidFill>
              <a:latin typeface="Calibri Light"/>
              <a:cs typeface="Calibri Light"/>
            </a:endParaRPr>
          </a:p>
          <a:p>
            <a:pPr>
              <a:lnSpc>
                <a:spcPct val="125000"/>
              </a:lnSpc>
            </a:pPr>
            <a:r>
              <a:rPr lang="en-GB" sz="1400" b="1" spc="-10">
                <a:solidFill>
                  <a:schemeClr val="tx1">
                    <a:lumMod val="50000"/>
                    <a:lumOff val="50000"/>
                  </a:schemeClr>
                </a:solidFill>
                <a:latin typeface="Calibri Light"/>
                <a:cs typeface="Calibri Light"/>
              </a:rPr>
              <a:t>Adair’s ‘Action Centred Leadership’ approach was a reaction to the general trend in the 1960’s that saw many ‘overly scientific’ approaches to leadership. Suspicious of scientific, psychological, and complex leadership models, Adair wanted to ‘demystify’ leadership by shifting the emphasis from the characteristics of the leader to the actions taken by that leader. Adair also believed you could learn to be a leader and did not need to be ‘born with it’. </a:t>
            </a:r>
          </a:p>
        </p:txBody>
      </p:sp>
      <p:cxnSp>
        <p:nvCxnSpPr>
          <p:cNvPr id="7" name="Straight Connector 6">
            <a:extLst>
              <a:ext uri="{FF2B5EF4-FFF2-40B4-BE49-F238E27FC236}">
                <a16:creationId xmlns:a16="http://schemas.microsoft.com/office/drawing/2014/main" id="{CE25E80C-AA30-4F73-A3C3-AF43A7653A48}"/>
              </a:ext>
            </a:extLst>
          </p:cNvPr>
          <p:cNvCxnSpPr/>
          <p:nvPr/>
        </p:nvCxnSpPr>
        <p:spPr>
          <a:xfrm>
            <a:off x="6426467" y="1837836"/>
            <a:ext cx="0" cy="376164"/>
          </a:xfrm>
          <a:prstGeom prst="line">
            <a:avLst/>
          </a:prstGeom>
          <a:ln w="38100">
            <a:solidFill>
              <a:srgbClr val="05A6C9"/>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AE93F3FF-747E-44AF-8E06-241D947FFC68}"/>
              </a:ext>
            </a:extLst>
          </p:cNvPr>
          <p:cNvGrpSpPr/>
          <p:nvPr/>
        </p:nvGrpSpPr>
        <p:grpSpPr>
          <a:xfrm>
            <a:off x="7436079" y="2471051"/>
            <a:ext cx="5544734" cy="4078406"/>
            <a:chOff x="8431448" y="2220472"/>
            <a:chExt cx="3940768" cy="2898616"/>
          </a:xfrm>
        </p:grpSpPr>
        <p:pic>
          <p:nvPicPr>
            <p:cNvPr id="5" name="Graphic 4">
              <a:extLst>
                <a:ext uri="{FF2B5EF4-FFF2-40B4-BE49-F238E27FC236}">
                  <a16:creationId xmlns:a16="http://schemas.microsoft.com/office/drawing/2014/main" id="{673C9087-1DD6-4D2A-9A6B-7F6EDDD999FD}"/>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t="11854"/>
            <a:stretch/>
          </p:blipFill>
          <p:spPr>
            <a:xfrm>
              <a:off x="8431448" y="2220472"/>
              <a:ext cx="3288397" cy="2898616"/>
            </a:xfrm>
            <a:prstGeom prst="rect">
              <a:avLst/>
            </a:prstGeom>
            <a:effectLst/>
          </p:spPr>
        </p:pic>
        <p:sp>
          <p:nvSpPr>
            <p:cNvPr id="40" name="object 10">
              <a:extLst>
                <a:ext uri="{FF2B5EF4-FFF2-40B4-BE49-F238E27FC236}">
                  <a16:creationId xmlns:a16="http://schemas.microsoft.com/office/drawing/2014/main" id="{19495147-69AF-4A24-A334-52EB0FB7B0CD}"/>
                </a:ext>
              </a:extLst>
            </p:cNvPr>
            <p:cNvSpPr txBox="1"/>
            <p:nvPr/>
          </p:nvSpPr>
          <p:spPr>
            <a:xfrm>
              <a:off x="9850831" y="4360761"/>
              <a:ext cx="2521385" cy="259045"/>
            </a:xfrm>
            <a:prstGeom prst="rect">
              <a:avLst/>
            </a:prstGeom>
          </p:spPr>
          <p:txBody>
            <a:bodyPr vert="horz" wrap="square" lIns="0" tIns="12700" rIns="0" bIns="0" rtlCol="0">
              <a:spAutoFit/>
            </a:bodyPr>
            <a:lstStyle/>
            <a:p>
              <a:pPr marR="5080" algn="ctr"/>
              <a:r>
                <a:rPr lang="en-GB" sz="1600" b="1">
                  <a:solidFill>
                    <a:srgbClr val="1A294A"/>
                  </a:solidFill>
                  <a:cs typeface="Agenda SemiboldItalic"/>
                </a:rPr>
                <a:t>John Adair</a:t>
              </a:r>
            </a:p>
          </p:txBody>
        </p:sp>
      </p:grpSp>
      <p:sp>
        <p:nvSpPr>
          <p:cNvPr id="43" name="Text Placeholder 44">
            <a:extLst>
              <a:ext uri="{FF2B5EF4-FFF2-40B4-BE49-F238E27FC236}">
                <a16:creationId xmlns:a16="http://schemas.microsoft.com/office/drawing/2014/main" id="{97F38D98-C949-4CAC-86F2-C74F25DB33E7}"/>
              </a:ext>
            </a:extLst>
          </p:cNvPr>
          <p:cNvSpPr txBox="1">
            <a:spLocks/>
          </p:cNvSpPr>
          <p:nvPr/>
        </p:nvSpPr>
        <p:spPr>
          <a:xfrm>
            <a:off x="864806" y="2216028"/>
            <a:ext cx="4717711" cy="324829"/>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r>
              <a:rPr lang="en-GB" sz="1600">
                <a:solidFill>
                  <a:srgbClr val="292E6C"/>
                </a:solidFill>
              </a:rPr>
              <a:t>‘What the leader </a:t>
            </a:r>
            <a:r>
              <a:rPr lang="en-GB" sz="1600" b="1">
                <a:solidFill>
                  <a:srgbClr val="292E6C"/>
                </a:solidFill>
              </a:rPr>
              <a:t>does</a:t>
            </a:r>
            <a:r>
              <a:rPr lang="en-GB" sz="1600">
                <a:solidFill>
                  <a:srgbClr val="292E6C"/>
                </a:solidFill>
              </a:rPr>
              <a:t>, not what the leader </a:t>
            </a:r>
            <a:r>
              <a:rPr lang="en-GB" sz="1600" b="1">
                <a:solidFill>
                  <a:srgbClr val="292E6C"/>
                </a:solidFill>
              </a:rPr>
              <a:t>is’</a:t>
            </a:r>
            <a:endParaRPr lang="en-GB" sz="1600" spc="-10">
              <a:solidFill>
                <a:srgbClr val="292E6C"/>
              </a:solidFill>
              <a:cs typeface="Calibri Light"/>
            </a:endParaRPr>
          </a:p>
        </p:txBody>
      </p:sp>
      <p:sp>
        <p:nvSpPr>
          <p:cNvPr id="37" name="object 10">
            <a:extLst>
              <a:ext uri="{FF2B5EF4-FFF2-40B4-BE49-F238E27FC236}">
                <a16:creationId xmlns:a16="http://schemas.microsoft.com/office/drawing/2014/main" id="{B7013529-22BD-4D31-B505-2D5FC650CF46}"/>
              </a:ext>
            </a:extLst>
          </p:cNvPr>
          <p:cNvSpPr txBox="1"/>
          <p:nvPr/>
        </p:nvSpPr>
        <p:spPr>
          <a:xfrm>
            <a:off x="994159" y="1751484"/>
            <a:ext cx="3577883" cy="289823"/>
          </a:xfrm>
          <a:prstGeom prst="rect">
            <a:avLst/>
          </a:prstGeom>
        </p:spPr>
        <p:txBody>
          <a:bodyPr vert="horz" wrap="square" lIns="0" tIns="12700" rIns="0" bIns="0" rtlCol="0" anchor="t">
            <a:spAutoFit/>
          </a:bodyPr>
          <a:lstStyle/>
          <a:p>
            <a:pPr marR="5080"/>
            <a:r>
              <a:rPr lang="en-GB" b="1">
                <a:solidFill>
                  <a:schemeClr val="tx1">
                    <a:lumMod val="50000"/>
                    <a:lumOff val="50000"/>
                  </a:schemeClr>
                </a:solidFill>
                <a:cs typeface="Agenda SemiboldItalic"/>
              </a:rPr>
              <a:t>Functional Leadership</a:t>
            </a:r>
            <a:endParaRPr lang="en-US">
              <a:solidFill>
                <a:schemeClr val="tx1">
                  <a:lumMod val="50000"/>
                  <a:lumOff val="50000"/>
                </a:schemeClr>
              </a:solidFill>
            </a:endParaRPr>
          </a:p>
        </p:txBody>
      </p:sp>
      <p:sp>
        <p:nvSpPr>
          <p:cNvPr id="38" name="TextBox 37">
            <a:extLst>
              <a:ext uri="{FF2B5EF4-FFF2-40B4-BE49-F238E27FC236}">
                <a16:creationId xmlns:a16="http://schemas.microsoft.com/office/drawing/2014/main" id="{3C98CA61-48CE-4839-B805-99F353F8238E}"/>
              </a:ext>
            </a:extLst>
          </p:cNvPr>
          <p:cNvSpPr txBox="1"/>
          <p:nvPr/>
        </p:nvSpPr>
        <p:spPr>
          <a:xfrm rot="16200000">
            <a:off x="-932749" y="5127265"/>
            <a:ext cx="2500497" cy="276999"/>
          </a:xfrm>
          <a:prstGeom prst="rect">
            <a:avLst/>
          </a:prstGeom>
          <a:noFill/>
        </p:spPr>
        <p:txBody>
          <a:bodyPr wrap="square" rtlCol="0">
            <a:spAutoFit/>
          </a:bodyPr>
          <a:lstStyle/>
          <a:p>
            <a:r>
              <a:rPr lang="en-GB" sz="1200">
                <a:solidFill>
                  <a:srgbClr val="756F9D"/>
                </a:solidFill>
                <a:cs typeface="Calibri Light" panose="020F0302020204030204" pitchFamily="34" charset="0"/>
              </a:rPr>
              <a:t>NHS Digital Health Care Wales</a:t>
            </a:r>
          </a:p>
        </p:txBody>
      </p:sp>
    </p:spTree>
    <p:extLst>
      <p:ext uri="{BB962C8B-B14F-4D97-AF65-F5344CB8AC3E}">
        <p14:creationId xmlns:p14="http://schemas.microsoft.com/office/powerpoint/2010/main" val="1645254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1410"/>
                            </p:stCondLst>
                            <p:childTnLst>
                              <p:par>
                                <p:cTn id="8" presetID="22" presetClass="entr" presetSubtype="1" fill="hold"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1910"/>
                            </p:stCondLst>
                            <p:childTnLst>
                              <p:par>
                                <p:cTn id="12" presetID="1" presetClass="entr" presetSubtype="0" fill="hold" grpId="0" nodeType="afterEffect">
                                  <p:stCondLst>
                                    <p:cond delay="0"/>
                                  </p:stCondLst>
                                  <p:iterate type="lt">
                                    <p:tmAbs val="70"/>
                                  </p:iterate>
                                  <p:childTnLst>
                                    <p:set>
                                      <p:cBhvr>
                                        <p:cTn id="13" dur="1" fill="hold">
                                          <p:stCondLst>
                                            <p:cond delay="9"/>
                                          </p:stCondLst>
                                        </p:cTn>
                                        <p:tgtEl>
                                          <p:spTgt spid="49"/>
                                        </p:tgtEl>
                                        <p:attrNameLst>
                                          <p:attrName>style.visibility</p:attrName>
                                        </p:attrNameLst>
                                      </p:cBhvr>
                                      <p:to>
                                        <p:strVal val="visible"/>
                                      </p:to>
                                    </p:set>
                                  </p:childTnLst>
                                </p:cTn>
                              </p:par>
                            </p:childTnLst>
                          </p:cTn>
                        </p:par>
                        <p:par>
                          <p:cTn id="14" fill="hold">
                            <p:stCondLst>
                              <p:cond delay="4230"/>
                            </p:stCondLst>
                            <p:childTnLst>
                              <p:par>
                                <p:cTn id="15" presetID="10" presetClass="entr" presetSubtype="0" fill="hold"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par>
                          <p:cTn id="18" fill="hold">
                            <p:stCondLst>
                              <p:cond delay="4730"/>
                            </p:stCondLst>
                            <p:childTnLst>
                              <p:par>
                                <p:cTn id="19" presetID="1" presetClass="entr" presetSubtype="0" fill="hold" grpId="0" nodeType="afterEffect">
                                  <p:stCondLst>
                                    <p:cond delay="0"/>
                                  </p:stCondLst>
                                  <p:childTnLst>
                                    <p:set>
                                      <p:cBhvr>
                                        <p:cTn id="20" dur="1" fill="hold">
                                          <p:stCondLst>
                                            <p:cond delay="0"/>
                                          </p:stCondLst>
                                        </p:cTn>
                                        <p:tgtEl>
                                          <p:spTgt spid="37"/>
                                        </p:tgtEl>
                                        <p:attrNameLst>
                                          <p:attrName>style.visibility</p:attrName>
                                        </p:attrNameLst>
                                      </p:cBhvr>
                                      <p:to>
                                        <p:strVal val="visible"/>
                                      </p:to>
                                    </p:set>
                                  </p:childTnLst>
                                </p:cTn>
                              </p:par>
                            </p:childTnLst>
                          </p:cTn>
                        </p:par>
                        <p:par>
                          <p:cTn id="21" fill="hold">
                            <p:stCondLst>
                              <p:cond delay="4730"/>
                            </p:stCondLst>
                            <p:childTnLst>
                              <p:par>
                                <p:cTn id="22" presetID="1" presetClass="entr" presetSubtype="0" fill="hold" grpId="0" nodeType="afterEffect">
                                  <p:stCondLst>
                                    <p:cond delay="0"/>
                                  </p:stCondLst>
                                  <p:iterate type="lt">
                                    <p:tmAbs val="70"/>
                                  </p:iterate>
                                  <p:childTnLst>
                                    <p:set>
                                      <p:cBhvr>
                                        <p:cTn id="23" dur="1" fill="hold">
                                          <p:stCondLst>
                                            <p:cond delay="9"/>
                                          </p:stCondLst>
                                        </p:cTn>
                                        <p:tgtEl>
                                          <p:spTgt spid="43"/>
                                        </p:tgtEl>
                                        <p:attrNameLst>
                                          <p:attrName>style.visibility</p:attrName>
                                        </p:attrNameLst>
                                      </p:cBhvr>
                                      <p:to>
                                        <p:strVal val="visible"/>
                                      </p:to>
                                    </p:set>
                                  </p:childTnLst>
                                </p:cTn>
                              </p:par>
                            </p:childTnLst>
                          </p:cTn>
                        </p:par>
                        <p:par>
                          <p:cTn id="24" fill="hold">
                            <p:stCondLst>
                              <p:cond delay="7330"/>
                            </p:stCondLst>
                            <p:childTnLst>
                              <p:par>
                                <p:cTn id="25" presetID="10" presetClass="entr" presetSubtype="0" fill="hold" grpId="0" nodeType="afterEffect">
                                  <p:stCondLst>
                                    <p:cond delay="0"/>
                                  </p:stCondLst>
                                  <p:childTnLst>
                                    <p:set>
                                      <p:cBhvr>
                                        <p:cTn id="26" dur="1" fill="hold">
                                          <p:stCondLst>
                                            <p:cond delay="0"/>
                                          </p:stCondLst>
                                        </p:cTn>
                                        <p:tgtEl>
                                          <p:spTgt spid="50"/>
                                        </p:tgtEl>
                                        <p:attrNameLst>
                                          <p:attrName>style.visibility</p:attrName>
                                        </p:attrNameLst>
                                      </p:cBhvr>
                                      <p:to>
                                        <p:strVal val="visible"/>
                                      </p:to>
                                    </p:set>
                                    <p:animEffect transition="in" filter="fade">
                                      <p:cBhvr>
                                        <p:cTn id="2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9" grpId="0"/>
      <p:bldP spid="50" grpId="0"/>
      <p:bldP spid="43" grpId="0"/>
      <p:bldP spid="3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AE2CB45-C2DB-4981-97A9-EBC05A6C8DB4}"/>
              </a:ext>
            </a:extLst>
          </p:cNvPr>
          <p:cNvSpPr/>
          <p:nvPr/>
        </p:nvSpPr>
        <p:spPr>
          <a:xfrm>
            <a:off x="6411002" y="0"/>
            <a:ext cx="5780998" cy="6858000"/>
          </a:xfrm>
          <a:prstGeom prst="rect">
            <a:avLst/>
          </a:prstGeom>
          <a:solidFill>
            <a:srgbClr val="F3F5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46F5E7F-3E31-4F2C-BB1F-9DE120E7A6B0}"/>
              </a:ext>
            </a:extLst>
          </p:cNvPr>
          <p:cNvSpPr/>
          <p:nvPr/>
        </p:nvSpPr>
        <p:spPr>
          <a:xfrm>
            <a:off x="700" y="825500"/>
            <a:ext cx="633600" cy="633600"/>
          </a:xfrm>
          <a:prstGeom prst="rect">
            <a:avLst/>
          </a:prstGeom>
          <a:solidFill>
            <a:srgbClr val="292E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bject 2"/>
          <p:cNvSpPr txBox="1">
            <a:spLocks noGrp="1"/>
          </p:cNvSpPr>
          <p:nvPr>
            <p:ph type="title"/>
          </p:nvPr>
        </p:nvSpPr>
        <p:spPr>
          <a:xfrm>
            <a:off x="939800" y="947420"/>
            <a:ext cx="5066200" cy="382156"/>
          </a:xfrm>
          <a:prstGeom prst="rect">
            <a:avLst/>
          </a:prstGeom>
        </p:spPr>
        <p:txBody>
          <a:bodyPr vert="horz" wrap="square" lIns="0" tIns="12700" rIns="0" bIns="0" rtlCol="0">
            <a:spAutoFit/>
          </a:bodyPr>
          <a:lstStyle/>
          <a:p>
            <a:pPr marL="12700">
              <a:lnSpc>
                <a:spcPct val="100000"/>
              </a:lnSpc>
              <a:spcBef>
                <a:spcPts val="100"/>
              </a:spcBef>
            </a:pPr>
            <a:r>
              <a:rPr lang="en-GB"/>
              <a:t>Meet the Methodologists</a:t>
            </a:r>
            <a:endParaRPr spc="-110"/>
          </a:p>
        </p:txBody>
      </p:sp>
      <p:sp>
        <p:nvSpPr>
          <p:cNvPr id="16" name="object 16"/>
          <p:cNvSpPr txBox="1"/>
          <p:nvPr/>
        </p:nvSpPr>
        <p:spPr>
          <a:xfrm>
            <a:off x="0" y="825500"/>
            <a:ext cx="635000" cy="406522"/>
          </a:xfrm>
          <a:prstGeom prst="rect">
            <a:avLst/>
          </a:prstGeom>
          <a:noFill/>
        </p:spPr>
        <p:txBody>
          <a:bodyPr vert="horz" wrap="square" lIns="0" tIns="6350" rIns="0" bIns="0" rtlCol="0">
            <a:spAutoFit/>
          </a:bodyPr>
          <a:lstStyle/>
          <a:p>
            <a:pPr>
              <a:lnSpc>
                <a:spcPct val="100000"/>
              </a:lnSpc>
              <a:spcBef>
                <a:spcPts val="50"/>
              </a:spcBef>
            </a:pPr>
            <a:endParaRPr sz="1400">
              <a:latin typeface="Times New Roman"/>
              <a:cs typeface="Times New Roman"/>
            </a:endParaRPr>
          </a:p>
          <a:p>
            <a:pPr algn="ctr">
              <a:lnSpc>
                <a:spcPct val="100000"/>
              </a:lnSpc>
            </a:pPr>
            <a:r>
              <a:rPr lang="en-GB" sz="1200" b="1">
                <a:solidFill>
                  <a:srgbClr val="FFFFFF"/>
                </a:solidFill>
                <a:latin typeface="Calibri"/>
                <a:cs typeface="Calibri"/>
              </a:rPr>
              <a:t>24</a:t>
            </a:r>
            <a:endParaRPr sz="1200">
              <a:latin typeface="Calibri"/>
              <a:cs typeface="Calibri"/>
            </a:endParaRPr>
          </a:p>
        </p:txBody>
      </p:sp>
      <p:sp>
        <p:nvSpPr>
          <p:cNvPr id="17" name="object 17"/>
          <p:cNvSpPr/>
          <p:nvPr/>
        </p:nvSpPr>
        <p:spPr>
          <a:xfrm>
            <a:off x="120296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18" name="object 18"/>
          <p:cNvSpPr/>
          <p:nvPr/>
        </p:nvSpPr>
        <p:spPr>
          <a:xfrm>
            <a:off x="120296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19" name="object 19"/>
          <p:cNvSpPr/>
          <p:nvPr/>
        </p:nvSpPr>
        <p:spPr>
          <a:xfrm>
            <a:off x="120296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0" name="object 20"/>
          <p:cNvSpPr/>
          <p:nvPr/>
        </p:nvSpPr>
        <p:spPr>
          <a:xfrm>
            <a:off x="120296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1" name="object 21"/>
          <p:cNvSpPr/>
          <p:nvPr/>
        </p:nvSpPr>
        <p:spPr>
          <a:xfrm>
            <a:off x="118137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2" name="object 22"/>
          <p:cNvSpPr/>
          <p:nvPr/>
        </p:nvSpPr>
        <p:spPr>
          <a:xfrm>
            <a:off x="118137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6BFDA"/>
          </a:solidFill>
        </p:spPr>
        <p:txBody>
          <a:bodyPr wrap="square" lIns="0" tIns="0" rIns="0" bIns="0" rtlCol="0"/>
          <a:lstStyle/>
          <a:p>
            <a:endParaRPr/>
          </a:p>
        </p:txBody>
      </p:sp>
      <p:sp>
        <p:nvSpPr>
          <p:cNvPr id="23" name="object 23"/>
          <p:cNvSpPr/>
          <p:nvPr/>
        </p:nvSpPr>
        <p:spPr>
          <a:xfrm>
            <a:off x="118137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4" name="object 24"/>
          <p:cNvSpPr/>
          <p:nvPr/>
        </p:nvSpPr>
        <p:spPr>
          <a:xfrm>
            <a:off x="118137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5" name="object 25"/>
          <p:cNvSpPr/>
          <p:nvPr/>
        </p:nvSpPr>
        <p:spPr>
          <a:xfrm>
            <a:off x="115978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F5897D"/>
          </a:solidFill>
        </p:spPr>
        <p:txBody>
          <a:bodyPr wrap="square" lIns="0" tIns="0" rIns="0" bIns="0" rtlCol="0"/>
          <a:lstStyle/>
          <a:p>
            <a:endParaRPr/>
          </a:p>
        </p:txBody>
      </p:sp>
      <p:sp>
        <p:nvSpPr>
          <p:cNvPr id="26" name="object 26"/>
          <p:cNvSpPr/>
          <p:nvPr/>
        </p:nvSpPr>
        <p:spPr>
          <a:xfrm>
            <a:off x="115978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7" name="object 27"/>
          <p:cNvSpPr/>
          <p:nvPr/>
        </p:nvSpPr>
        <p:spPr>
          <a:xfrm>
            <a:off x="115978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14B4D6"/>
          </a:solidFill>
        </p:spPr>
        <p:txBody>
          <a:bodyPr wrap="square" lIns="0" tIns="0" rIns="0" bIns="0" rtlCol="0"/>
          <a:lstStyle/>
          <a:p>
            <a:endParaRPr/>
          </a:p>
        </p:txBody>
      </p:sp>
      <p:sp>
        <p:nvSpPr>
          <p:cNvPr id="28" name="object 28"/>
          <p:cNvSpPr/>
          <p:nvPr/>
        </p:nvSpPr>
        <p:spPr>
          <a:xfrm>
            <a:off x="115978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9" name="object 29"/>
          <p:cNvSpPr/>
          <p:nvPr/>
        </p:nvSpPr>
        <p:spPr>
          <a:xfrm>
            <a:off x="113819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0" name="object 30"/>
          <p:cNvSpPr/>
          <p:nvPr/>
        </p:nvSpPr>
        <p:spPr>
          <a:xfrm>
            <a:off x="113819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1" name="object 31"/>
          <p:cNvSpPr/>
          <p:nvPr/>
        </p:nvSpPr>
        <p:spPr>
          <a:xfrm>
            <a:off x="113819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2" name="object 32"/>
          <p:cNvSpPr/>
          <p:nvPr/>
        </p:nvSpPr>
        <p:spPr>
          <a:xfrm>
            <a:off x="113819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3" name="object 33"/>
          <p:cNvSpPr/>
          <p:nvPr/>
        </p:nvSpPr>
        <p:spPr>
          <a:xfrm>
            <a:off x="111660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4" name="object 34"/>
          <p:cNvSpPr/>
          <p:nvPr/>
        </p:nvSpPr>
        <p:spPr>
          <a:xfrm>
            <a:off x="111660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5" name="object 35"/>
          <p:cNvSpPr/>
          <p:nvPr/>
        </p:nvSpPr>
        <p:spPr>
          <a:xfrm>
            <a:off x="111660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6" name="object 36"/>
          <p:cNvSpPr/>
          <p:nvPr/>
        </p:nvSpPr>
        <p:spPr>
          <a:xfrm>
            <a:off x="111660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49" name="object 10">
            <a:extLst>
              <a:ext uri="{FF2B5EF4-FFF2-40B4-BE49-F238E27FC236}">
                <a16:creationId xmlns:a16="http://schemas.microsoft.com/office/drawing/2014/main" id="{CD4B0AD2-4A41-4322-A84F-BDDD098BD41A}"/>
              </a:ext>
            </a:extLst>
          </p:cNvPr>
          <p:cNvSpPr txBox="1"/>
          <p:nvPr/>
        </p:nvSpPr>
        <p:spPr>
          <a:xfrm>
            <a:off x="6426466" y="1896396"/>
            <a:ext cx="4771375" cy="259045"/>
          </a:xfrm>
          <a:prstGeom prst="rect">
            <a:avLst/>
          </a:prstGeom>
        </p:spPr>
        <p:txBody>
          <a:bodyPr vert="horz" wrap="square" lIns="0" tIns="12700" rIns="0" bIns="0" rtlCol="0">
            <a:spAutoFit/>
          </a:bodyPr>
          <a:lstStyle/>
          <a:p>
            <a:pPr marL="180000" marR="5080"/>
            <a:r>
              <a:rPr lang="en-GB" sz="1600" b="1">
                <a:solidFill>
                  <a:srgbClr val="292E6C"/>
                </a:solidFill>
                <a:cs typeface="Agenda SemiboldItalic"/>
              </a:rPr>
              <a:t>Dr David Kantor </a:t>
            </a:r>
            <a:r>
              <a:rPr lang="en-GB" sz="1400">
                <a:solidFill>
                  <a:srgbClr val="292E6C"/>
                </a:solidFill>
                <a:cs typeface="Agenda SemiboldItalic"/>
              </a:rPr>
              <a:t>- Structural Dynamics</a:t>
            </a:r>
            <a:endParaRPr lang="en-GB" sz="1600">
              <a:solidFill>
                <a:srgbClr val="292E6C"/>
              </a:solidFill>
              <a:cs typeface="Agenda SemiboldItalic"/>
            </a:endParaRPr>
          </a:p>
        </p:txBody>
      </p:sp>
      <p:sp>
        <p:nvSpPr>
          <p:cNvPr id="50" name="Text Placeholder 44">
            <a:extLst>
              <a:ext uri="{FF2B5EF4-FFF2-40B4-BE49-F238E27FC236}">
                <a16:creationId xmlns:a16="http://schemas.microsoft.com/office/drawing/2014/main" id="{BACB034D-0CA0-45EF-94BE-7B0841385A76}"/>
              </a:ext>
            </a:extLst>
          </p:cNvPr>
          <p:cNvSpPr txBox="1">
            <a:spLocks/>
          </p:cNvSpPr>
          <p:nvPr/>
        </p:nvSpPr>
        <p:spPr>
          <a:xfrm>
            <a:off x="994159" y="2025918"/>
            <a:ext cx="4717711" cy="2671164"/>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a:lnSpc>
                <a:spcPct val="125000"/>
              </a:lnSpc>
            </a:pPr>
            <a:r>
              <a:rPr lang="en-GB" sz="1400" b="1" spc="-10">
                <a:solidFill>
                  <a:schemeClr val="tx1">
                    <a:lumMod val="50000"/>
                    <a:lumOff val="50000"/>
                  </a:schemeClr>
                </a:solidFill>
                <a:latin typeface="Calibri Light"/>
                <a:cs typeface="Calibri Light"/>
              </a:rPr>
              <a:t>Over several years working with other experts in the field, such as Senge, Schein and Argyris, Kantor is a leading expert in group dynamics, developing the Structural Dynamics Model as a way of understanding, assessing, and changing these patterns.</a:t>
            </a:r>
          </a:p>
          <a:p>
            <a:pPr>
              <a:lnSpc>
                <a:spcPct val="125000"/>
              </a:lnSpc>
            </a:pPr>
            <a:r>
              <a:rPr lang="en-GB" sz="1400" b="1" spc="-10">
                <a:solidFill>
                  <a:schemeClr val="tx1">
                    <a:lumMod val="50000"/>
                    <a:lumOff val="50000"/>
                  </a:schemeClr>
                </a:solidFill>
                <a:latin typeface="Calibri Light"/>
                <a:cs typeface="Calibri Light"/>
              </a:rPr>
              <a:t> </a:t>
            </a:r>
          </a:p>
          <a:p>
            <a:pPr>
              <a:lnSpc>
                <a:spcPct val="125000"/>
              </a:lnSpc>
            </a:pPr>
            <a:r>
              <a:rPr lang="en-GB" sz="1400" b="1" spc="-10">
                <a:solidFill>
                  <a:schemeClr val="tx1">
                    <a:lumMod val="50000"/>
                    <a:lumOff val="50000"/>
                  </a:schemeClr>
                </a:solidFill>
                <a:latin typeface="Calibri Light"/>
                <a:cs typeface="Calibri Light"/>
              </a:rPr>
              <a:t>Structural dynamics is rooted in how human communication does, or does not work.  Kantor argues that being aware of the ‘structural dynamics’, or the unseen signals in a conversation is the first step towards being able to change the pattern of your own conversational behaviour, as well as the direction of the conversation itself. He argues that the nature of communication can in fact be deliberate, and thus be designed to help direct conversations to generate success or failure as an organisation.</a:t>
            </a:r>
          </a:p>
          <a:p>
            <a:pPr>
              <a:lnSpc>
                <a:spcPct val="125000"/>
              </a:lnSpc>
            </a:pPr>
            <a:endParaRPr lang="en-GB" sz="1400" b="1" spc="-10">
              <a:solidFill>
                <a:schemeClr val="tx1">
                  <a:lumMod val="50000"/>
                  <a:lumOff val="50000"/>
                </a:schemeClr>
              </a:solidFill>
              <a:latin typeface="Calibri Light"/>
              <a:cs typeface="Calibri Light"/>
            </a:endParaRPr>
          </a:p>
        </p:txBody>
      </p:sp>
      <p:cxnSp>
        <p:nvCxnSpPr>
          <p:cNvPr id="7" name="Straight Connector 6">
            <a:extLst>
              <a:ext uri="{FF2B5EF4-FFF2-40B4-BE49-F238E27FC236}">
                <a16:creationId xmlns:a16="http://schemas.microsoft.com/office/drawing/2014/main" id="{CE25E80C-AA30-4F73-A3C3-AF43A7653A48}"/>
              </a:ext>
            </a:extLst>
          </p:cNvPr>
          <p:cNvCxnSpPr/>
          <p:nvPr/>
        </p:nvCxnSpPr>
        <p:spPr>
          <a:xfrm>
            <a:off x="6426467" y="1837836"/>
            <a:ext cx="0" cy="376164"/>
          </a:xfrm>
          <a:prstGeom prst="line">
            <a:avLst/>
          </a:prstGeom>
          <a:ln w="38100">
            <a:solidFill>
              <a:srgbClr val="05A6C9"/>
            </a:solidFill>
          </a:ln>
        </p:spPr>
        <p:style>
          <a:lnRef idx="1">
            <a:schemeClr val="accent1"/>
          </a:lnRef>
          <a:fillRef idx="0">
            <a:schemeClr val="accent1"/>
          </a:fillRef>
          <a:effectRef idx="0">
            <a:schemeClr val="accent1"/>
          </a:effectRef>
          <a:fontRef idx="minor">
            <a:schemeClr val="tx1"/>
          </a:fontRef>
        </p:style>
      </p:cxnSp>
      <p:pic>
        <p:nvPicPr>
          <p:cNvPr id="8" name="Graphic 7">
            <a:extLst>
              <a:ext uri="{FF2B5EF4-FFF2-40B4-BE49-F238E27FC236}">
                <a16:creationId xmlns:a16="http://schemas.microsoft.com/office/drawing/2014/main" id="{ED3E0632-8CCE-4EDD-99C4-2C1F2711D531}"/>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t="14390"/>
          <a:stretch/>
        </p:blipFill>
        <p:spPr>
          <a:xfrm>
            <a:off x="6809097" y="2348266"/>
            <a:ext cx="5220536" cy="4469297"/>
          </a:xfrm>
          <a:prstGeom prst="rect">
            <a:avLst/>
          </a:prstGeom>
        </p:spPr>
      </p:pic>
      <p:sp>
        <p:nvSpPr>
          <p:cNvPr id="41" name="object 10">
            <a:extLst>
              <a:ext uri="{FF2B5EF4-FFF2-40B4-BE49-F238E27FC236}">
                <a16:creationId xmlns:a16="http://schemas.microsoft.com/office/drawing/2014/main" id="{D1094C22-ECB2-42EC-9F92-0A21C7E88064}"/>
              </a:ext>
            </a:extLst>
          </p:cNvPr>
          <p:cNvSpPr txBox="1"/>
          <p:nvPr/>
        </p:nvSpPr>
        <p:spPr>
          <a:xfrm>
            <a:off x="9444765" y="6020580"/>
            <a:ext cx="2521385" cy="259045"/>
          </a:xfrm>
          <a:prstGeom prst="rect">
            <a:avLst/>
          </a:prstGeom>
        </p:spPr>
        <p:txBody>
          <a:bodyPr vert="horz" wrap="square" lIns="0" tIns="12700" rIns="0" bIns="0" rtlCol="0">
            <a:spAutoFit/>
          </a:bodyPr>
          <a:lstStyle/>
          <a:p>
            <a:pPr marR="5080" algn="ctr"/>
            <a:r>
              <a:rPr lang="en-GB" sz="1600" b="1">
                <a:solidFill>
                  <a:srgbClr val="292E6C"/>
                </a:solidFill>
                <a:cs typeface="Agenda SemiboldItalic"/>
              </a:rPr>
              <a:t>Dr David Kantor</a:t>
            </a:r>
            <a:endParaRPr lang="en-GB" sz="1600" b="1">
              <a:solidFill>
                <a:srgbClr val="1A294A"/>
              </a:solidFill>
              <a:cs typeface="Agenda SemiboldItalic"/>
            </a:endParaRPr>
          </a:p>
        </p:txBody>
      </p:sp>
      <p:sp>
        <p:nvSpPr>
          <p:cNvPr id="37" name="TextBox 36">
            <a:extLst>
              <a:ext uri="{FF2B5EF4-FFF2-40B4-BE49-F238E27FC236}">
                <a16:creationId xmlns:a16="http://schemas.microsoft.com/office/drawing/2014/main" id="{EC3B307A-AAB3-4F22-9BCF-A817BE516C86}"/>
              </a:ext>
            </a:extLst>
          </p:cNvPr>
          <p:cNvSpPr txBox="1"/>
          <p:nvPr/>
        </p:nvSpPr>
        <p:spPr>
          <a:xfrm rot="16200000">
            <a:off x="-932749" y="5127265"/>
            <a:ext cx="2500497" cy="276999"/>
          </a:xfrm>
          <a:prstGeom prst="rect">
            <a:avLst/>
          </a:prstGeom>
          <a:noFill/>
        </p:spPr>
        <p:txBody>
          <a:bodyPr wrap="square" rtlCol="0">
            <a:spAutoFit/>
          </a:bodyPr>
          <a:lstStyle/>
          <a:p>
            <a:r>
              <a:rPr lang="en-GB" sz="1200">
                <a:solidFill>
                  <a:srgbClr val="756F9D"/>
                </a:solidFill>
                <a:cs typeface="Calibri Light" panose="020F0302020204030204" pitchFamily="34" charset="0"/>
              </a:rPr>
              <a:t>NHS Digital Health Care Wales</a:t>
            </a:r>
          </a:p>
        </p:txBody>
      </p:sp>
    </p:spTree>
    <p:extLst>
      <p:ext uri="{BB962C8B-B14F-4D97-AF65-F5344CB8AC3E}">
        <p14:creationId xmlns:p14="http://schemas.microsoft.com/office/powerpoint/2010/main" val="3349048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1410"/>
                            </p:stCondLst>
                            <p:childTnLst>
                              <p:par>
                                <p:cTn id="8" presetID="22" presetClass="entr" presetSubtype="1" fill="hold"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1910"/>
                            </p:stCondLst>
                            <p:childTnLst>
                              <p:par>
                                <p:cTn id="12" presetID="1" presetClass="entr" presetSubtype="0" fill="hold" grpId="0" nodeType="afterEffect">
                                  <p:stCondLst>
                                    <p:cond delay="0"/>
                                  </p:stCondLst>
                                  <p:iterate type="lt">
                                    <p:tmAbs val="70"/>
                                  </p:iterate>
                                  <p:childTnLst>
                                    <p:set>
                                      <p:cBhvr>
                                        <p:cTn id="13" dur="1" fill="hold">
                                          <p:stCondLst>
                                            <p:cond delay="9"/>
                                          </p:stCondLst>
                                        </p:cTn>
                                        <p:tgtEl>
                                          <p:spTgt spid="49"/>
                                        </p:tgtEl>
                                        <p:attrNameLst>
                                          <p:attrName>style.visibility</p:attrName>
                                        </p:attrNameLst>
                                      </p:cBhvr>
                                      <p:to>
                                        <p:strVal val="visible"/>
                                      </p:to>
                                    </p:set>
                                  </p:childTnLst>
                                </p:cTn>
                              </p:par>
                            </p:childTnLst>
                          </p:cTn>
                        </p:par>
                        <p:par>
                          <p:cTn id="14" fill="hold">
                            <p:stCondLst>
                              <p:cond delay="4090"/>
                            </p:stCondLst>
                            <p:childTnLst>
                              <p:par>
                                <p:cTn id="15" presetID="10" presetClass="entr" presetSubtype="0" fill="hold" grpId="0" nodeType="afterEffect">
                                  <p:stCondLst>
                                    <p:cond delay="0"/>
                                  </p:stCondLst>
                                  <p:childTnLst>
                                    <p:set>
                                      <p:cBhvr>
                                        <p:cTn id="16" dur="1" fill="hold">
                                          <p:stCondLst>
                                            <p:cond delay="0"/>
                                          </p:stCondLst>
                                        </p:cTn>
                                        <p:tgtEl>
                                          <p:spTgt spid="50"/>
                                        </p:tgtEl>
                                        <p:attrNameLst>
                                          <p:attrName>style.visibility</p:attrName>
                                        </p:attrNameLst>
                                      </p:cBhvr>
                                      <p:to>
                                        <p:strVal val="visible"/>
                                      </p:to>
                                    </p:set>
                                    <p:animEffect transition="in" filter="fade">
                                      <p:cBhvr>
                                        <p:cTn id="1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9" grpId="0"/>
      <p:bldP spid="5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AE2CB45-C2DB-4981-97A9-EBC05A6C8DB4}"/>
              </a:ext>
            </a:extLst>
          </p:cNvPr>
          <p:cNvSpPr/>
          <p:nvPr/>
        </p:nvSpPr>
        <p:spPr>
          <a:xfrm>
            <a:off x="6411002" y="0"/>
            <a:ext cx="5780998" cy="6858000"/>
          </a:xfrm>
          <a:prstGeom prst="rect">
            <a:avLst/>
          </a:prstGeom>
          <a:solidFill>
            <a:srgbClr val="F3F5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46F5E7F-3E31-4F2C-BB1F-9DE120E7A6B0}"/>
              </a:ext>
            </a:extLst>
          </p:cNvPr>
          <p:cNvSpPr/>
          <p:nvPr/>
        </p:nvSpPr>
        <p:spPr>
          <a:xfrm>
            <a:off x="700" y="825500"/>
            <a:ext cx="633600" cy="633600"/>
          </a:xfrm>
          <a:prstGeom prst="rect">
            <a:avLst/>
          </a:prstGeom>
          <a:solidFill>
            <a:srgbClr val="292E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bject 2"/>
          <p:cNvSpPr txBox="1">
            <a:spLocks noGrp="1"/>
          </p:cNvSpPr>
          <p:nvPr>
            <p:ph type="title"/>
          </p:nvPr>
        </p:nvSpPr>
        <p:spPr>
          <a:xfrm>
            <a:off x="939800" y="947420"/>
            <a:ext cx="5066200" cy="382156"/>
          </a:xfrm>
          <a:prstGeom prst="rect">
            <a:avLst/>
          </a:prstGeom>
        </p:spPr>
        <p:txBody>
          <a:bodyPr vert="horz" wrap="square" lIns="0" tIns="12700" rIns="0" bIns="0" rtlCol="0">
            <a:spAutoFit/>
          </a:bodyPr>
          <a:lstStyle/>
          <a:p>
            <a:pPr marL="12700">
              <a:lnSpc>
                <a:spcPct val="100000"/>
              </a:lnSpc>
              <a:spcBef>
                <a:spcPts val="100"/>
              </a:spcBef>
            </a:pPr>
            <a:r>
              <a:rPr lang="en-GB"/>
              <a:t>Meet the Methodologists</a:t>
            </a:r>
            <a:endParaRPr spc="-110"/>
          </a:p>
        </p:txBody>
      </p:sp>
      <p:sp>
        <p:nvSpPr>
          <p:cNvPr id="16" name="object 16"/>
          <p:cNvSpPr txBox="1"/>
          <p:nvPr/>
        </p:nvSpPr>
        <p:spPr>
          <a:xfrm>
            <a:off x="0" y="825500"/>
            <a:ext cx="635000" cy="406522"/>
          </a:xfrm>
          <a:prstGeom prst="rect">
            <a:avLst/>
          </a:prstGeom>
          <a:noFill/>
        </p:spPr>
        <p:txBody>
          <a:bodyPr vert="horz" wrap="square" lIns="0" tIns="6350" rIns="0" bIns="0" rtlCol="0">
            <a:spAutoFit/>
          </a:bodyPr>
          <a:lstStyle/>
          <a:p>
            <a:pPr>
              <a:lnSpc>
                <a:spcPct val="100000"/>
              </a:lnSpc>
              <a:spcBef>
                <a:spcPts val="50"/>
              </a:spcBef>
            </a:pPr>
            <a:endParaRPr sz="1400">
              <a:latin typeface="Times New Roman"/>
              <a:cs typeface="Times New Roman"/>
            </a:endParaRPr>
          </a:p>
          <a:p>
            <a:pPr algn="ctr">
              <a:lnSpc>
                <a:spcPct val="100000"/>
              </a:lnSpc>
            </a:pPr>
            <a:r>
              <a:rPr lang="en-GB" sz="1200" b="1">
                <a:solidFill>
                  <a:srgbClr val="FFFFFF"/>
                </a:solidFill>
                <a:latin typeface="Calibri"/>
                <a:cs typeface="Calibri"/>
              </a:rPr>
              <a:t>25</a:t>
            </a:r>
            <a:endParaRPr sz="1200">
              <a:latin typeface="Calibri"/>
              <a:cs typeface="Calibri"/>
            </a:endParaRPr>
          </a:p>
        </p:txBody>
      </p:sp>
      <p:sp>
        <p:nvSpPr>
          <p:cNvPr id="17" name="object 17"/>
          <p:cNvSpPr/>
          <p:nvPr/>
        </p:nvSpPr>
        <p:spPr>
          <a:xfrm>
            <a:off x="120296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18" name="object 18"/>
          <p:cNvSpPr/>
          <p:nvPr/>
        </p:nvSpPr>
        <p:spPr>
          <a:xfrm>
            <a:off x="120296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19" name="object 19"/>
          <p:cNvSpPr/>
          <p:nvPr/>
        </p:nvSpPr>
        <p:spPr>
          <a:xfrm>
            <a:off x="120296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0" name="object 20"/>
          <p:cNvSpPr/>
          <p:nvPr/>
        </p:nvSpPr>
        <p:spPr>
          <a:xfrm>
            <a:off x="120296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A6A6BA"/>
          </a:solidFill>
        </p:spPr>
        <p:txBody>
          <a:bodyPr wrap="square" lIns="0" tIns="0" rIns="0" bIns="0" rtlCol="0"/>
          <a:lstStyle/>
          <a:p>
            <a:endParaRPr/>
          </a:p>
        </p:txBody>
      </p:sp>
      <p:sp>
        <p:nvSpPr>
          <p:cNvPr id="21" name="object 21"/>
          <p:cNvSpPr/>
          <p:nvPr/>
        </p:nvSpPr>
        <p:spPr>
          <a:xfrm>
            <a:off x="118137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2" name="object 22"/>
          <p:cNvSpPr/>
          <p:nvPr/>
        </p:nvSpPr>
        <p:spPr>
          <a:xfrm>
            <a:off x="118137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6BFDA"/>
          </a:solidFill>
        </p:spPr>
        <p:txBody>
          <a:bodyPr wrap="square" lIns="0" tIns="0" rIns="0" bIns="0" rtlCol="0"/>
          <a:lstStyle/>
          <a:p>
            <a:endParaRPr/>
          </a:p>
        </p:txBody>
      </p:sp>
      <p:sp>
        <p:nvSpPr>
          <p:cNvPr id="23" name="object 23"/>
          <p:cNvSpPr/>
          <p:nvPr/>
        </p:nvSpPr>
        <p:spPr>
          <a:xfrm>
            <a:off x="118137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4" name="object 24"/>
          <p:cNvSpPr/>
          <p:nvPr/>
        </p:nvSpPr>
        <p:spPr>
          <a:xfrm>
            <a:off x="118137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5" name="object 25"/>
          <p:cNvSpPr/>
          <p:nvPr/>
        </p:nvSpPr>
        <p:spPr>
          <a:xfrm>
            <a:off x="115978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F5897D"/>
          </a:solidFill>
        </p:spPr>
        <p:txBody>
          <a:bodyPr wrap="square" lIns="0" tIns="0" rIns="0" bIns="0" rtlCol="0"/>
          <a:lstStyle/>
          <a:p>
            <a:endParaRPr/>
          </a:p>
        </p:txBody>
      </p:sp>
      <p:sp>
        <p:nvSpPr>
          <p:cNvPr id="26" name="object 26"/>
          <p:cNvSpPr/>
          <p:nvPr/>
        </p:nvSpPr>
        <p:spPr>
          <a:xfrm>
            <a:off x="115978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7" name="object 27"/>
          <p:cNvSpPr/>
          <p:nvPr/>
        </p:nvSpPr>
        <p:spPr>
          <a:xfrm>
            <a:off x="115978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14B4D6"/>
          </a:solidFill>
        </p:spPr>
        <p:txBody>
          <a:bodyPr wrap="square" lIns="0" tIns="0" rIns="0" bIns="0" rtlCol="0"/>
          <a:lstStyle/>
          <a:p>
            <a:endParaRPr/>
          </a:p>
        </p:txBody>
      </p:sp>
      <p:sp>
        <p:nvSpPr>
          <p:cNvPr id="28" name="object 28"/>
          <p:cNvSpPr/>
          <p:nvPr/>
        </p:nvSpPr>
        <p:spPr>
          <a:xfrm>
            <a:off x="115978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29" name="object 29"/>
          <p:cNvSpPr/>
          <p:nvPr/>
        </p:nvSpPr>
        <p:spPr>
          <a:xfrm>
            <a:off x="113819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0" name="object 30"/>
          <p:cNvSpPr/>
          <p:nvPr/>
        </p:nvSpPr>
        <p:spPr>
          <a:xfrm>
            <a:off x="113819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1" name="object 31"/>
          <p:cNvSpPr/>
          <p:nvPr/>
        </p:nvSpPr>
        <p:spPr>
          <a:xfrm>
            <a:off x="113819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2" name="object 32"/>
          <p:cNvSpPr/>
          <p:nvPr/>
        </p:nvSpPr>
        <p:spPr>
          <a:xfrm>
            <a:off x="113819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3" name="object 33"/>
          <p:cNvSpPr/>
          <p:nvPr/>
        </p:nvSpPr>
        <p:spPr>
          <a:xfrm>
            <a:off x="11166033" y="1377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4" name="object 34"/>
          <p:cNvSpPr/>
          <p:nvPr/>
        </p:nvSpPr>
        <p:spPr>
          <a:xfrm>
            <a:off x="11166033" y="36638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5" name="object 35"/>
          <p:cNvSpPr/>
          <p:nvPr/>
        </p:nvSpPr>
        <p:spPr>
          <a:xfrm>
            <a:off x="11166033" y="599117"/>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202153"/>
          </a:solidFill>
        </p:spPr>
        <p:txBody>
          <a:bodyPr wrap="square" lIns="0" tIns="0" rIns="0" bIns="0" rtlCol="0"/>
          <a:lstStyle/>
          <a:p>
            <a:endParaRPr/>
          </a:p>
        </p:txBody>
      </p:sp>
      <p:sp>
        <p:nvSpPr>
          <p:cNvPr id="36" name="object 36"/>
          <p:cNvSpPr/>
          <p:nvPr/>
        </p:nvSpPr>
        <p:spPr>
          <a:xfrm>
            <a:off x="11166033" y="829094"/>
            <a:ext cx="25400" cy="25400"/>
          </a:xfrm>
          <a:custGeom>
            <a:avLst/>
            <a:gdLst/>
            <a:ahLst/>
            <a:cxnLst/>
            <a:rect l="l" t="t" r="r" b="b"/>
            <a:pathLst>
              <a:path w="25400" h="25400">
                <a:moveTo>
                  <a:pt x="19723" y="0"/>
                </a:moveTo>
                <a:lnTo>
                  <a:pt x="5689" y="0"/>
                </a:lnTo>
                <a:lnTo>
                  <a:pt x="0" y="5689"/>
                </a:lnTo>
                <a:lnTo>
                  <a:pt x="0" y="19710"/>
                </a:lnTo>
                <a:lnTo>
                  <a:pt x="5689" y="25400"/>
                </a:lnTo>
                <a:lnTo>
                  <a:pt x="12700" y="25400"/>
                </a:lnTo>
                <a:lnTo>
                  <a:pt x="19723" y="25400"/>
                </a:lnTo>
                <a:lnTo>
                  <a:pt x="25400" y="19710"/>
                </a:lnTo>
                <a:lnTo>
                  <a:pt x="25400" y="5689"/>
                </a:lnTo>
                <a:lnTo>
                  <a:pt x="19723" y="0"/>
                </a:lnTo>
                <a:close/>
              </a:path>
            </a:pathLst>
          </a:custGeom>
          <a:solidFill>
            <a:srgbClr val="EB5397"/>
          </a:solidFill>
        </p:spPr>
        <p:txBody>
          <a:bodyPr wrap="square" lIns="0" tIns="0" rIns="0" bIns="0" rtlCol="0"/>
          <a:lstStyle/>
          <a:p>
            <a:endParaRPr/>
          </a:p>
        </p:txBody>
      </p:sp>
      <p:sp>
        <p:nvSpPr>
          <p:cNvPr id="49" name="object 10">
            <a:extLst>
              <a:ext uri="{FF2B5EF4-FFF2-40B4-BE49-F238E27FC236}">
                <a16:creationId xmlns:a16="http://schemas.microsoft.com/office/drawing/2014/main" id="{CD4B0AD2-4A41-4322-A84F-BDDD098BD41A}"/>
              </a:ext>
            </a:extLst>
          </p:cNvPr>
          <p:cNvSpPr txBox="1"/>
          <p:nvPr/>
        </p:nvSpPr>
        <p:spPr>
          <a:xfrm>
            <a:off x="6426466" y="1896396"/>
            <a:ext cx="4771375" cy="259045"/>
          </a:xfrm>
          <a:prstGeom prst="rect">
            <a:avLst/>
          </a:prstGeom>
        </p:spPr>
        <p:txBody>
          <a:bodyPr vert="horz" wrap="square" lIns="0" tIns="12700" rIns="0" bIns="0" rtlCol="0">
            <a:spAutoFit/>
          </a:bodyPr>
          <a:lstStyle/>
          <a:p>
            <a:pPr marL="180000" marR="5080"/>
            <a:r>
              <a:rPr lang="en-GB" sz="1600" b="1">
                <a:solidFill>
                  <a:srgbClr val="292E6C"/>
                </a:solidFill>
                <a:cs typeface="Agenda SemiboldItalic"/>
              </a:rPr>
              <a:t>Toyota Production System: The Twelve Steps</a:t>
            </a:r>
            <a:endParaRPr lang="en-GB" sz="1600">
              <a:solidFill>
                <a:srgbClr val="292E6C"/>
              </a:solidFill>
              <a:cs typeface="Agenda SemiboldItalic"/>
            </a:endParaRPr>
          </a:p>
        </p:txBody>
      </p:sp>
      <p:sp>
        <p:nvSpPr>
          <p:cNvPr id="50" name="Text Placeholder 44">
            <a:extLst>
              <a:ext uri="{FF2B5EF4-FFF2-40B4-BE49-F238E27FC236}">
                <a16:creationId xmlns:a16="http://schemas.microsoft.com/office/drawing/2014/main" id="{BACB034D-0CA0-45EF-94BE-7B0841385A76}"/>
              </a:ext>
            </a:extLst>
          </p:cNvPr>
          <p:cNvSpPr txBox="1">
            <a:spLocks/>
          </p:cNvSpPr>
          <p:nvPr/>
        </p:nvSpPr>
        <p:spPr>
          <a:xfrm>
            <a:off x="939800" y="1837837"/>
            <a:ext cx="4717711" cy="2671164"/>
          </a:xfrm>
          <a:prstGeom prst="rect">
            <a:avLst/>
          </a:prstGeom>
        </p:spPr>
        <p:txBody>
          <a:bodyPr/>
          <a:lst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a:lstStyle>
          <a:p>
            <a:pPr>
              <a:lnSpc>
                <a:spcPct val="125000"/>
              </a:lnSpc>
            </a:pPr>
            <a:r>
              <a:rPr lang="en-GB" sz="1400" b="1" spc="-10">
                <a:solidFill>
                  <a:schemeClr val="tx1">
                    <a:lumMod val="50000"/>
                    <a:lumOff val="50000"/>
                  </a:schemeClr>
                </a:solidFill>
                <a:latin typeface="Calibri Light"/>
                <a:cs typeface="Calibri Light"/>
              </a:rPr>
              <a:t>Toyota car manufacturing has its own specific words and terms to describe various processes, methods, and philosophies within the process of the Toyota production system (TPS). In the twelve steps we aim to explore some of these processes and phrases in order that we can all have a better understanding of how it has furthered the continuous improvement methodology. </a:t>
            </a:r>
          </a:p>
          <a:p>
            <a:pPr>
              <a:lnSpc>
                <a:spcPct val="125000"/>
              </a:lnSpc>
            </a:pPr>
            <a:endParaRPr lang="en-GB" sz="1400" b="1" spc="-10">
              <a:solidFill>
                <a:schemeClr val="tx1">
                  <a:lumMod val="50000"/>
                  <a:lumOff val="50000"/>
                </a:schemeClr>
              </a:solidFill>
              <a:latin typeface="Calibri Light"/>
              <a:cs typeface="Calibri Light"/>
            </a:endParaRPr>
          </a:p>
          <a:p>
            <a:pPr>
              <a:lnSpc>
                <a:spcPct val="125000"/>
              </a:lnSpc>
            </a:pPr>
            <a:r>
              <a:rPr lang="en-GB" sz="1400" b="1" spc="-10">
                <a:solidFill>
                  <a:schemeClr val="tx1">
                    <a:lumMod val="50000"/>
                    <a:lumOff val="50000"/>
                  </a:schemeClr>
                </a:solidFill>
                <a:latin typeface="Calibri Light"/>
                <a:cs typeface="Calibri Light"/>
              </a:rPr>
              <a:t>The TPS being a huge part of the development of Lean Six Sigma, has been adopted by continuous improvement teams in manufacturing and wider since its inception. Our aim is to use these methods to enable us to sustain the changes we aim to implement.</a:t>
            </a:r>
          </a:p>
        </p:txBody>
      </p:sp>
      <p:cxnSp>
        <p:nvCxnSpPr>
          <p:cNvPr id="7" name="Straight Connector 6">
            <a:extLst>
              <a:ext uri="{FF2B5EF4-FFF2-40B4-BE49-F238E27FC236}">
                <a16:creationId xmlns:a16="http://schemas.microsoft.com/office/drawing/2014/main" id="{CE25E80C-AA30-4F73-A3C3-AF43A7653A48}"/>
              </a:ext>
            </a:extLst>
          </p:cNvPr>
          <p:cNvCxnSpPr/>
          <p:nvPr/>
        </p:nvCxnSpPr>
        <p:spPr>
          <a:xfrm>
            <a:off x="6426467" y="1837836"/>
            <a:ext cx="0" cy="376164"/>
          </a:xfrm>
          <a:prstGeom prst="line">
            <a:avLst/>
          </a:prstGeom>
          <a:ln w="38100">
            <a:solidFill>
              <a:srgbClr val="05A6C9"/>
            </a:solidFill>
          </a:ln>
        </p:spPr>
        <p:style>
          <a:lnRef idx="1">
            <a:schemeClr val="accent1"/>
          </a:lnRef>
          <a:fillRef idx="0">
            <a:schemeClr val="accent1"/>
          </a:fillRef>
          <a:effectRef idx="0">
            <a:schemeClr val="accent1"/>
          </a:effectRef>
          <a:fontRef idx="minor">
            <a:schemeClr val="tx1"/>
          </a:fontRef>
        </p:style>
      </p:cxnSp>
      <p:pic>
        <p:nvPicPr>
          <p:cNvPr id="39" name="Picture 2" descr="See the source image">
            <a:extLst>
              <a:ext uri="{FF2B5EF4-FFF2-40B4-BE49-F238E27FC236}">
                <a16:creationId xmlns:a16="http://schemas.microsoft.com/office/drawing/2014/main" id="{DF7CE4D9-CB81-4A9A-B712-B1560B72F8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371"/>
          <a:stretch/>
        </p:blipFill>
        <p:spPr bwMode="auto">
          <a:xfrm>
            <a:off x="7737001" y="3095309"/>
            <a:ext cx="3129000" cy="2040540"/>
          </a:xfrm>
          <a:prstGeom prst="rect">
            <a:avLst/>
          </a:prstGeom>
          <a:noFill/>
          <a:ln w="57150">
            <a:noFill/>
          </a:ln>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E36F523D-8FCB-47CF-B6CC-385080BECCAB}"/>
              </a:ext>
            </a:extLst>
          </p:cNvPr>
          <p:cNvSpPr txBox="1"/>
          <p:nvPr/>
        </p:nvSpPr>
        <p:spPr>
          <a:xfrm rot="16200000">
            <a:off x="-932749" y="5127265"/>
            <a:ext cx="2500497" cy="276999"/>
          </a:xfrm>
          <a:prstGeom prst="rect">
            <a:avLst/>
          </a:prstGeom>
          <a:noFill/>
        </p:spPr>
        <p:txBody>
          <a:bodyPr wrap="square" rtlCol="0">
            <a:spAutoFit/>
          </a:bodyPr>
          <a:lstStyle/>
          <a:p>
            <a:r>
              <a:rPr lang="en-GB" sz="1200">
                <a:solidFill>
                  <a:srgbClr val="756F9D"/>
                </a:solidFill>
                <a:cs typeface="Calibri Light" panose="020F0302020204030204" pitchFamily="34" charset="0"/>
              </a:rPr>
              <a:t>NHS Digital Health Care Wales</a:t>
            </a:r>
          </a:p>
        </p:txBody>
      </p:sp>
    </p:spTree>
    <p:extLst>
      <p:ext uri="{BB962C8B-B14F-4D97-AF65-F5344CB8AC3E}">
        <p14:creationId xmlns:p14="http://schemas.microsoft.com/office/powerpoint/2010/main" val="121323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iterate type="lt">
                                    <p:tmAbs val="70"/>
                                  </p:iterate>
                                  <p:childTnLst>
                                    <p:set>
                                      <p:cBhvr>
                                        <p:cTn id="6" dur="1" fill="hold">
                                          <p:stCondLst>
                                            <p:cond delay="9"/>
                                          </p:stCondLst>
                                        </p:cTn>
                                        <p:tgtEl>
                                          <p:spTgt spid="2"/>
                                        </p:tgtEl>
                                        <p:attrNameLst>
                                          <p:attrName>style.visibility</p:attrName>
                                        </p:attrNameLst>
                                      </p:cBhvr>
                                      <p:to>
                                        <p:strVal val="visible"/>
                                      </p:to>
                                    </p:set>
                                  </p:childTnLst>
                                </p:cTn>
                              </p:par>
                            </p:childTnLst>
                          </p:cTn>
                        </p:par>
                        <p:par>
                          <p:cTn id="7" fill="hold">
                            <p:stCondLst>
                              <p:cond delay="1410"/>
                            </p:stCondLst>
                            <p:childTnLst>
                              <p:par>
                                <p:cTn id="8" presetID="22" presetClass="entr" presetSubtype="1" fill="hold"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1910"/>
                            </p:stCondLst>
                            <p:childTnLst>
                              <p:par>
                                <p:cTn id="12" presetID="1" presetClass="entr" presetSubtype="0" fill="hold" grpId="0" nodeType="afterEffect">
                                  <p:stCondLst>
                                    <p:cond delay="0"/>
                                  </p:stCondLst>
                                  <p:iterate type="lt">
                                    <p:tmAbs val="70"/>
                                  </p:iterate>
                                  <p:childTnLst>
                                    <p:set>
                                      <p:cBhvr>
                                        <p:cTn id="13" dur="1" fill="hold">
                                          <p:stCondLst>
                                            <p:cond delay="9"/>
                                          </p:stCondLst>
                                        </p:cTn>
                                        <p:tgtEl>
                                          <p:spTgt spid="49"/>
                                        </p:tgtEl>
                                        <p:attrNameLst>
                                          <p:attrName>style.visibility</p:attrName>
                                        </p:attrNameLst>
                                      </p:cBhvr>
                                      <p:to>
                                        <p:strVal val="visible"/>
                                      </p:to>
                                    </p:set>
                                  </p:childTnLst>
                                </p:cTn>
                              </p:par>
                            </p:childTnLst>
                          </p:cTn>
                        </p:par>
                        <p:par>
                          <p:cTn id="14" fill="hold">
                            <p:stCondLst>
                              <p:cond delay="4440"/>
                            </p:stCondLst>
                            <p:childTnLst>
                              <p:par>
                                <p:cTn id="15" presetID="10" presetClass="entr" presetSubtype="0" fill="hold" nodeType="after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fade">
                                      <p:cBhvr>
                                        <p:cTn id="17" dur="500"/>
                                        <p:tgtEl>
                                          <p:spTgt spid="39"/>
                                        </p:tgtEl>
                                      </p:cBhvr>
                                    </p:animEffect>
                                  </p:childTnLst>
                                </p:cTn>
                              </p:par>
                            </p:childTnLst>
                          </p:cTn>
                        </p:par>
                        <p:par>
                          <p:cTn id="18" fill="hold">
                            <p:stCondLst>
                              <p:cond delay="4940"/>
                            </p:stCondLst>
                            <p:childTnLst>
                              <p:par>
                                <p:cTn id="19" presetID="10" presetClass="entr" presetSubtype="0" fill="hold" grpId="0" nodeType="afterEffect">
                                  <p:stCondLst>
                                    <p:cond delay="0"/>
                                  </p:stCondLst>
                                  <p:childTnLst>
                                    <p:set>
                                      <p:cBhvr>
                                        <p:cTn id="20" dur="1" fill="hold">
                                          <p:stCondLst>
                                            <p:cond delay="0"/>
                                          </p:stCondLst>
                                        </p:cTn>
                                        <p:tgtEl>
                                          <p:spTgt spid="50"/>
                                        </p:tgtEl>
                                        <p:attrNameLst>
                                          <p:attrName>style.visibility</p:attrName>
                                        </p:attrNameLst>
                                      </p:cBhvr>
                                      <p:to>
                                        <p:strVal val="visible"/>
                                      </p:to>
                                    </p:set>
                                    <p:animEffect transition="in" filter="fade">
                                      <p:cBhvr>
                                        <p:cTn id="21"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9" grpId="0"/>
      <p:bldP spid="5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imeline&#10;&#10;Description automatically generated">
            <a:extLst>
              <a:ext uri="{FF2B5EF4-FFF2-40B4-BE49-F238E27FC236}">
                <a16:creationId xmlns:a16="http://schemas.microsoft.com/office/drawing/2014/main" id="{53DAB3FD-89B5-4A47-B3DB-D777C4758C9F}"/>
              </a:ext>
            </a:extLst>
          </p:cNvPr>
          <p:cNvPicPr>
            <a:picLocks noChangeAspect="1"/>
          </p:cNvPicPr>
          <p:nvPr/>
        </p:nvPicPr>
        <p:blipFill>
          <a:blip r:embed="rId3"/>
          <a:stretch>
            <a:fillRect/>
          </a:stretch>
        </p:blipFill>
        <p:spPr>
          <a:xfrm>
            <a:off x="757980" y="740418"/>
            <a:ext cx="10905066" cy="3707722"/>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2DF3D98-8B20-4BEC-AB36-E1AB1C220AA9}"/>
              </a:ext>
            </a:extLst>
          </p:cNvPr>
          <p:cNvPicPr>
            <a:picLocks noChangeAspect="1"/>
          </p:cNvPicPr>
          <p:nvPr/>
        </p:nvPicPr>
        <p:blipFill>
          <a:blip r:embed="rId4"/>
          <a:stretch>
            <a:fillRect/>
          </a:stretch>
        </p:blipFill>
        <p:spPr>
          <a:xfrm>
            <a:off x="1004863" y="4506187"/>
            <a:ext cx="3009900" cy="1876425"/>
          </a:xfrm>
          <a:prstGeom prst="rect">
            <a:avLst/>
          </a:prstGeom>
        </p:spPr>
      </p:pic>
      <p:sp>
        <p:nvSpPr>
          <p:cNvPr id="6" name="Rectangle 5">
            <a:extLst>
              <a:ext uri="{FF2B5EF4-FFF2-40B4-BE49-F238E27FC236}">
                <a16:creationId xmlns:a16="http://schemas.microsoft.com/office/drawing/2014/main" id="{D4F749DD-5456-4A67-A28E-E3CA92ACD6F4}"/>
              </a:ext>
            </a:extLst>
          </p:cNvPr>
          <p:cNvSpPr/>
          <p:nvPr/>
        </p:nvSpPr>
        <p:spPr>
          <a:xfrm>
            <a:off x="3670452" y="5994137"/>
            <a:ext cx="917469" cy="513140"/>
          </a:xfrm>
          <a:prstGeom prst="rect">
            <a:avLst/>
          </a:prstGeom>
          <a:solidFill>
            <a:srgbClr val="F3F5F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14A97574-F31B-4ED2-A1F8-E92D648EC24A}"/>
              </a:ext>
            </a:extLst>
          </p:cNvPr>
          <p:cNvPicPr>
            <a:picLocks noChangeAspect="1"/>
          </p:cNvPicPr>
          <p:nvPr/>
        </p:nvPicPr>
        <p:blipFill>
          <a:blip r:embed="rId5"/>
          <a:stretch>
            <a:fillRect/>
          </a:stretch>
        </p:blipFill>
        <p:spPr>
          <a:xfrm>
            <a:off x="7320168" y="4675799"/>
            <a:ext cx="3067050" cy="962025"/>
          </a:xfrm>
          <a:prstGeom prst="rect">
            <a:avLst/>
          </a:prstGeom>
        </p:spPr>
      </p:pic>
    </p:spTree>
    <p:extLst>
      <p:ext uri="{BB962C8B-B14F-4D97-AF65-F5344CB8AC3E}">
        <p14:creationId xmlns:p14="http://schemas.microsoft.com/office/powerpoint/2010/main" val="4099393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C89ED4C9AB2F489EA7A43E1E7668AC" ma:contentTypeVersion="10" ma:contentTypeDescription="Create a new document." ma:contentTypeScope="" ma:versionID="6475b9bbb06f1c8d5b460b14ec9f32cf">
  <xsd:schema xmlns:xsd="http://www.w3.org/2001/XMLSchema" xmlns:xs="http://www.w3.org/2001/XMLSchema" xmlns:p="http://schemas.microsoft.com/office/2006/metadata/properties" xmlns:ns2="63727840-3142-48bb-b868-2065d50e631e" xmlns:ns3="dcd1ceaf-6565-4ccd-89ef-0226ecbab731" targetNamespace="http://schemas.microsoft.com/office/2006/metadata/properties" ma:root="true" ma:fieldsID="dbfeffb12847eb6fb1dc66c990c51f07" ns2:_="" ns3:_="">
    <xsd:import namespace="63727840-3142-48bb-b868-2065d50e631e"/>
    <xsd:import namespace="dcd1ceaf-6565-4ccd-89ef-0226ecbab73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727840-3142-48bb-b868-2065d50e631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cd1ceaf-6565-4ccd-89ef-0226ecbab731"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dcd1ceaf-6565-4ccd-89ef-0226ecbab731">
      <UserInfo>
        <DisplayName>Chris Habberley (NWIS - National Data Resource)</DisplayName>
        <AccountId>43</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09BA2D2-0E1D-4369-A049-C9AFEC543827}">
  <ds:schemaRefs>
    <ds:schemaRef ds:uri="63727840-3142-48bb-b868-2065d50e631e"/>
    <ds:schemaRef ds:uri="dcd1ceaf-6565-4ccd-89ef-0226ecbab73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1D4136BD-0EA7-4979-ACA6-003FCCAD3902}">
  <ds:schemaRefs>
    <ds:schemaRef ds:uri="http://schemas.microsoft.com/office/2006/documentManagement/types"/>
    <ds:schemaRef ds:uri="http://schemas.microsoft.com/office/2006/metadata/properties"/>
    <ds:schemaRef ds:uri="http://schemas.microsoft.com/office/infopath/2007/PartnerControls"/>
    <ds:schemaRef ds:uri="http://purl.org/dc/terms/"/>
    <ds:schemaRef ds:uri="http://schemas.openxmlformats.org/package/2006/metadata/core-properties"/>
    <ds:schemaRef ds:uri="http://purl.org/dc/dcmitype/"/>
    <ds:schemaRef ds:uri="dcd1ceaf-6565-4ccd-89ef-0226ecbab731"/>
    <ds:schemaRef ds:uri="63727840-3142-48bb-b868-2065d50e631e"/>
    <ds:schemaRef ds:uri="http://www.w3.org/XML/1998/namespace"/>
    <ds:schemaRef ds:uri="http://purl.org/dc/elements/1.1/"/>
  </ds:schemaRefs>
</ds:datastoreItem>
</file>

<file path=customXml/itemProps3.xml><?xml version="1.0" encoding="utf-8"?>
<ds:datastoreItem xmlns:ds="http://schemas.openxmlformats.org/officeDocument/2006/customXml" ds:itemID="{E196BA96-20CA-438D-8255-946E56C6D10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2665</Words>
  <Application>Microsoft Office PowerPoint</Application>
  <PresentationFormat>Widescreen</PresentationFormat>
  <Paragraphs>269</Paragraphs>
  <Slides>21</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PowerPoint Presentation</vt:lpstr>
      <vt:lpstr>The Evolution of the Health and Care System </vt:lpstr>
      <vt:lpstr>The Future Generations Act 2015</vt:lpstr>
      <vt:lpstr>Change Management ​(Business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 Use of the Influence Model to build the ‘to be’…</vt:lpstr>
      <vt:lpstr>PowerPoint Presentation</vt:lpstr>
      <vt:lpstr>PowerPoint Presentation</vt:lpstr>
      <vt:lpstr>Meet the Methodologists</vt:lpstr>
      <vt:lpstr>Meet the Methodologists</vt:lpstr>
      <vt:lpstr>Meet the Methodologists</vt:lpstr>
      <vt:lpstr>Meet the Methodologists</vt:lpstr>
      <vt:lpstr>Meet the Methodologists</vt:lpstr>
      <vt:lpstr>Meet the Methodologists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cover-ppt</dc:title>
  <dc:creator>Jamie Parry (NWIS - Service Transformation)</dc:creator>
  <cp:lastModifiedBy>Kalee Thomas</cp:lastModifiedBy>
  <cp:revision>3</cp:revision>
  <dcterms:created xsi:type="dcterms:W3CDTF">2020-09-17T10:19:52Z</dcterms:created>
  <dcterms:modified xsi:type="dcterms:W3CDTF">2021-10-29T14:09:46Z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2020-09-17T00:00:00Z</vt:filetime>
  </property>
  <property fmtid="{D5CDD505-2E9C-101B-9397-08002B2CF9AE}" pid="3" name="Creator">
    <vt:lpwstr>Adobe Illustrator 24.3 (Windows)</vt:lpwstr>
  </property>
  <property fmtid="{D5CDD505-2E9C-101B-9397-08002B2CF9AE}" pid="4" name="LastSaved">
    <vt:filetime>2020-09-17T00:00:00Z</vt:filetime>
  </property>
  <property fmtid="{D5CDD505-2E9C-101B-9397-08002B2CF9AE}" pid="5" name="ContentTypeId">
    <vt:lpwstr>0x010100DCC89ED4C9AB2F489EA7A43E1E7668AC</vt:lpwstr>
  </property>
</Properties>
</file>