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3"/>
  </p:notesMasterIdLst>
  <p:sldIdLst>
    <p:sldId id="288" r:id="rId5"/>
    <p:sldId id="257" r:id="rId6"/>
    <p:sldId id="277" r:id="rId7"/>
    <p:sldId id="258" r:id="rId8"/>
    <p:sldId id="267" r:id="rId9"/>
    <p:sldId id="269" r:id="rId10"/>
    <p:sldId id="281" r:id="rId11"/>
    <p:sldId id="270" r:id="rId12"/>
    <p:sldId id="271" r:id="rId13"/>
    <p:sldId id="272" r:id="rId14"/>
    <p:sldId id="273" r:id="rId15"/>
    <p:sldId id="274" r:id="rId16"/>
    <p:sldId id="283" r:id="rId17"/>
    <p:sldId id="286" r:id="rId18"/>
    <p:sldId id="284" r:id="rId19"/>
    <p:sldId id="287" r:id="rId20"/>
    <p:sldId id="275"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C1F00A-278C-E644-AD36-09B77637E1F2}" v="7" dt="2022-02-18T16:23:39.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96327"/>
  </p:normalViewPr>
  <p:slideViewPr>
    <p:cSldViewPr snapToGrid="0">
      <p:cViewPr varScale="1">
        <p:scale>
          <a:sx n="109" d="100"/>
          <a:sy n="109" d="100"/>
        </p:scale>
        <p:origin x="216"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Atkins" userId="82f8bce0-f08d-4ca3-9894-a9126b453351" providerId="ADAL" clId="{F7C1F00A-278C-E644-AD36-09B77637E1F2}"/>
    <pc:docChg chg="undo redo custSel addSld delSld modSld sldOrd">
      <pc:chgData name="Sharon Atkins" userId="82f8bce0-f08d-4ca3-9894-a9126b453351" providerId="ADAL" clId="{F7C1F00A-278C-E644-AD36-09B77637E1F2}" dt="2022-02-18T16:28:42.063" v="95" actId="20577"/>
      <pc:docMkLst>
        <pc:docMk/>
      </pc:docMkLst>
      <pc:sldChg chg="addSp delSp modSp del mod setBg addAnim delAnim modAnim setClrOvrMap">
        <pc:chgData name="Sharon Atkins" userId="82f8bce0-f08d-4ca3-9894-a9126b453351" providerId="ADAL" clId="{F7C1F00A-278C-E644-AD36-09B77637E1F2}" dt="2022-02-18T16:22:42.055" v="67" actId="2696"/>
        <pc:sldMkLst>
          <pc:docMk/>
          <pc:sldMk cId="333525793" sldId="268"/>
        </pc:sldMkLst>
        <pc:spChg chg="mod">
          <ac:chgData name="Sharon Atkins" userId="82f8bce0-f08d-4ca3-9894-a9126b453351" providerId="ADAL" clId="{F7C1F00A-278C-E644-AD36-09B77637E1F2}" dt="2022-02-18T16:20:19.255" v="30" actId="26606"/>
          <ac:spMkLst>
            <pc:docMk/>
            <pc:sldMk cId="333525793" sldId="268"/>
            <ac:spMk id="2" creationId="{0EC83A95-43A4-41A0-9EF7-D0F63CD80978}"/>
          </ac:spMkLst>
        </pc:spChg>
        <pc:spChg chg="add del mod">
          <ac:chgData name="Sharon Atkins" userId="82f8bce0-f08d-4ca3-9894-a9126b453351" providerId="ADAL" clId="{F7C1F00A-278C-E644-AD36-09B77637E1F2}" dt="2022-02-18T16:21:22.311" v="39"/>
          <ac:spMkLst>
            <pc:docMk/>
            <pc:sldMk cId="333525793" sldId="268"/>
            <ac:spMk id="3" creationId="{7C342302-ECC1-0043-96E5-F6D87774D930}"/>
          </ac:spMkLst>
        </pc:spChg>
        <pc:spChg chg="add del mod">
          <ac:chgData name="Sharon Atkins" userId="82f8bce0-f08d-4ca3-9894-a9126b453351" providerId="ADAL" clId="{F7C1F00A-278C-E644-AD36-09B77637E1F2}" dt="2022-02-18T16:21:21.103" v="37"/>
          <ac:spMkLst>
            <pc:docMk/>
            <pc:sldMk cId="333525793" sldId="268"/>
            <ac:spMk id="5" creationId="{DBBEE20E-5229-274D-9A8E-7DC8340C8C9E}"/>
          </ac:spMkLst>
        </pc:spChg>
        <pc:spChg chg="del">
          <ac:chgData name="Sharon Atkins" userId="82f8bce0-f08d-4ca3-9894-a9126b453351" providerId="ADAL" clId="{F7C1F00A-278C-E644-AD36-09B77637E1F2}" dt="2022-02-18T16:20:19.255" v="30" actId="26606"/>
          <ac:spMkLst>
            <pc:docMk/>
            <pc:sldMk cId="333525793" sldId="268"/>
            <ac:spMk id="19" creationId="{CD333CBE-B699-4E3B-9F45-C045F773434F}"/>
          </ac:spMkLst>
        </pc:spChg>
        <pc:spChg chg="add">
          <ac:chgData name="Sharon Atkins" userId="82f8bce0-f08d-4ca3-9894-a9126b453351" providerId="ADAL" clId="{F7C1F00A-278C-E644-AD36-09B77637E1F2}" dt="2022-02-18T16:20:19.255" v="30" actId="26606"/>
          <ac:spMkLst>
            <pc:docMk/>
            <pc:sldMk cId="333525793" sldId="268"/>
            <ac:spMk id="24" creationId="{5D4BBAA4-5350-4225-A232-680E7C33436B}"/>
          </ac:spMkLst>
        </pc:spChg>
        <pc:spChg chg="add">
          <ac:chgData name="Sharon Atkins" userId="82f8bce0-f08d-4ca3-9894-a9126b453351" providerId="ADAL" clId="{F7C1F00A-278C-E644-AD36-09B77637E1F2}" dt="2022-02-18T16:20:19.255" v="30" actId="26606"/>
          <ac:spMkLst>
            <pc:docMk/>
            <pc:sldMk cId="333525793" sldId="268"/>
            <ac:spMk id="26" creationId="{80574B87-291D-42D5-849E-368485E048A1}"/>
          </ac:spMkLst>
        </pc:spChg>
        <pc:spChg chg="add">
          <ac:chgData name="Sharon Atkins" userId="82f8bce0-f08d-4ca3-9894-a9126b453351" providerId="ADAL" clId="{F7C1F00A-278C-E644-AD36-09B77637E1F2}" dt="2022-02-18T16:20:19.255" v="30" actId="26606"/>
          <ac:spMkLst>
            <pc:docMk/>
            <pc:sldMk cId="333525793" sldId="268"/>
            <ac:spMk id="28" creationId="{DDBB8A1B-F478-46E3-B3D4-FC7E87D51182}"/>
          </ac:spMkLst>
        </pc:spChg>
        <pc:picChg chg="add del mod">
          <ac:chgData name="Sharon Atkins" userId="82f8bce0-f08d-4ca3-9894-a9126b453351" providerId="ADAL" clId="{F7C1F00A-278C-E644-AD36-09B77637E1F2}" dt="2022-02-18T16:21:13.004" v="33" actId="21"/>
          <ac:picMkLst>
            <pc:docMk/>
            <pc:sldMk cId="333525793" sldId="268"/>
            <ac:picMk id="4" creationId="{2821221C-1253-F44D-9ED7-D82F50A87089}"/>
          </ac:picMkLst>
        </pc:picChg>
        <pc:picChg chg="mod ord">
          <ac:chgData name="Sharon Atkins" userId="82f8bce0-f08d-4ca3-9894-a9126b453351" providerId="ADAL" clId="{F7C1F00A-278C-E644-AD36-09B77637E1F2}" dt="2022-02-18T16:20:19.255" v="30" actId="26606"/>
          <ac:picMkLst>
            <pc:docMk/>
            <pc:sldMk cId="333525793" sldId="268"/>
            <ac:picMk id="11" creationId="{9B983188-ABB0-4960-BDCE-9C991243869B}"/>
          </ac:picMkLst>
        </pc:picChg>
      </pc:sldChg>
      <pc:sldChg chg="modSp mod modNotesTx">
        <pc:chgData name="Sharon Atkins" userId="82f8bce0-f08d-4ca3-9894-a9126b453351" providerId="ADAL" clId="{F7C1F00A-278C-E644-AD36-09B77637E1F2}" dt="2022-02-18T16:16:56.028" v="26" actId="20577"/>
        <pc:sldMkLst>
          <pc:docMk/>
          <pc:sldMk cId="222726561" sldId="269"/>
        </pc:sldMkLst>
        <pc:spChg chg="mod">
          <ac:chgData name="Sharon Atkins" userId="82f8bce0-f08d-4ca3-9894-a9126b453351" providerId="ADAL" clId="{F7C1F00A-278C-E644-AD36-09B77637E1F2}" dt="2022-02-18T16:16:34.915" v="25" actId="20577"/>
          <ac:spMkLst>
            <pc:docMk/>
            <pc:sldMk cId="222726561" sldId="269"/>
            <ac:spMk id="3" creationId="{BD612E48-14ED-4CD7-BF01-CE565846E86B}"/>
          </ac:spMkLst>
        </pc:spChg>
      </pc:sldChg>
      <pc:sldChg chg="modNotesTx">
        <pc:chgData name="Sharon Atkins" userId="82f8bce0-f08d-4ca3-9894-a9126b453351" providerId="ADAL" clId="{F7C1F00A-278C-E644-AD36-09B77637E1F2}" dt="2022-02-18T16:19:05.751" v="28" actId="20577"/>
        <pc:sldMkLst>
          <pc:docMk/>
          <pc:sldMk cId="1164106079" sldId="270"/>
        </pc:sldMkLst>
      </pc:sldChg>
      <pc:sldChg chg="modSp mod modNotesTx">
        <pc:chgData name="Sharon Atkins" userId="82f8bce0-f08d-4ca3-9894-a9126b453351" providerId="ADAL" clId="{F7C1F00A-278C-E644-AD36-09B77637E1F2}" dt="2022-02-18T16:26:01.673" v="82" actId="20577"/>
        <pc:sldMkLst>
          <pc:docMk/>
          <pc:sldMk cId="3054392542" sldId="271"/>
        </pc:sldMkLst>
        <pc:spChg chg="mod">
          <ac:chgData name="Sharon Atkins" userId="82f8bce0-f08d-4ca3-9894-a9126b453351" providerId="ADAL" clId="{F7C1F00A-278C-E644-AD36-09B77637E1F2}" dt="2022-02-18T16:26:01.673" v="82" actId="20577"/>
          <ac:spMkLst>
            <pc:docMk/>
            <pc:sldMk cId="3054392542" sldId="271"/>
            <ac:spMk id="3" creationId="{D51E6821-6912-4B50-9472-907C106D72BA}"/>
          </ac:spMkLst>
        </pc:spChg>
      </pc:sldChg>
      <pc:sldChg chg="modNotesTx">
        <pc:chgData name="Sharon Atkins" userId="82f8bce0-f08d-4ca3-9894-a9126b453351" providerId="ADAL" clId="{F7C1F00A-278C-E644-AD36-09B77637E1F2}" dt="2022-02-18T16:26:21.249" v="83" actId="20577"/>
        <pc:sldMkLst>
          <pc:docMk/>
          <pc:sldMk cId="3093961552" sldId="272"/>
        </pc:sldMkLst>
      </pc:sldChg>
      <pc:sldChg chg="modSp mod modNotesTx">
        <pc:chgData name="Sharon Atkins" userId="82f8bce0-f08d-4ca3-9894-a9126b453351" providerId="ADAL" clId="{F7C1F00A-278C-E644-AD36-09B77637E1F2}" dt="2022-02-18T16:28:42.063" v="95" actId="20577"/>
        <pc:sldMkLst>
          <pc:docMk/>
          <pc:sldMk cId="1256909478" sldId="273"/>
        </pc:sldMkLst>
        <pc:spChg chg="mod">
          <ac:chgData name="Sharon Atkins" userId="82f8bce0-f08d-4ca3-9894-a9126b453351" providerId="ADAL" clId="{F7C1F00A-278C-E644-AD36-09B77637E1F2}" dt="2022-02-18T16:28:42.063" v="95" actId="20577"/>
          <ac:spMkLst>
            <pc:docMk/>
            <pc:sldMk cId="1256909478" sldId="273"/>
            <ac:spMk id="3" creationId="{667CBA70-1DC6-4A83-B5A7-E8447B4EFBD0}"/>
          </ac:spMkLst>
        </pc:spChg>
      </pc:sldChg>
      <pc:sldChg chg="modSp mod">
        <pc:chgData name="Sharon Atkins" userId="82f8bce0-f08d-4ca3-9894-a9126b453351" providerId="ADAL" clId="{F7C1F00A-278C-E644-AD36-09B77637E1F2}" dt="2022-02-18T16:13:52.491" v="10" actId="20577"/>
        <pc:sldMkLst>
          <pc:docMk/>
          <pc:sldMk cId="2156941187" sldId="277"/>
        </pc:sldMkLst>
        <pc:spChg chg="mod">
          <ac:chgData name="Sharon Atkins" userId="82f8bce0-f08d-4ca3-9894-a9126b453351" providerId="ADAL" clId="{F7C1F00A-278C-E644-AD36-09B77637E1F2}" dt="2022-02-18T16:13:52.491" v="10" actId="20577"/>
          <ac:spMkLst>
            <pc:docMk/>
            <pc:sldMk cId="2156941187" sldId="277"/>
            <ac:spMk id="3" creationId="{627DBB71-35CA-43C2-9C11-F5CA584F47C9}"/>
          </ac:spMkLst>
        </pc:spChg>
      </pc:sldChg>
      <pc:sldChg chg="del">
        <pc:chgData name="Sharon Atkins" userId="82f8bce0-f08d-4ca3-9894-a9126b453351" providerId="ADAL" clId="{F7C1F00A-278C-E644-AD36-09B77637E1F2}" dt="2022-02-18T16:13:31.404" v="0" actId="2696"/>
        <pc:sldMkLst>
          <pc:docMk/>
          <pc:sldMk cId="384328339" sldId="280"/>
        </pc:sldMkLst>
      </pc:sldChg>
      <pc:sldChg chg="modNotesTx">
        <pc:chgData name="Sharon Atkins" userId="82f8bce0-f08d-4ca3-9894-a9126b453351" providerId="ADAL" clId="{F7C1F00A-278C-E644-AD36-09B77637E1F2}" dt="2022-02-18T16:17:39.357" v="27" actId="20577"/>
        <pc:sldMkLst>
          <pc:docMk/>
          <pc:sldMk cId="2457776797" sldId="281"/>
        </pc:sldMkLst>
      </pc:sldChg>
      <pc:sldChg chg="addSp delSp modSp add mod ord setBg modAnim setClrOvrMap">
        <pc:chgData name="Sharon Atkins" userId="82f8bce0-f08d-4ca3-9894-a9126b453351" providerId="ADAL" clId="{F7C1F00A-278C-E644-AD36-09B77637E1F2}" dt="2022-02-18T16:24:03.088" v="75" actId="122"/>
        <pc:sldMkLst>
          <pc:docMk/>
          <pc:sldMk cId="4159945829" sldId="288"/>
        </pc:sldMkLst>
        <pc:spChg chg="mod">
          <ac:chgData name="Sharon Atkins" userId="82f8bce0-f08d-4ca3-9894-a9126b453351" providerId="ADAL" clId="{F7C1F00A-278C-E644-AD36-09B77637E1F2}" dt="2022-02-18T16:24:03.088" v="75" actId="122"/>
          <ac:spMkLst>
            <pc:docMk/>
            <pc:sldMk cId="4159945829" sldId="288"/>
            <ac:spMk id="2" creationId="{0EC83A95-43A4-41A0-9EF7-D0F63CD80978}"/>
          </ac:spMkLst>
        </pc:spChg>
        <pc:spChg chg="del">
          <ac:chgData name="Sharon Atkins" userId="82f8bce0-f08d-4ca3-9894-a9126b453351" providerId="ADAL" clId="{F7C1F00A-278C-E644-AD36-09B77637E1F2}" dt="2022-02-18T16:22:22.674" v="48" actId="26606"/>
          <ac:spMkLst>
            <pc:docMk/>
            <pc:sldMk cId="4159945829" sldId="288"/>
            <ac:spMk id="19" creationId="{CD333CBE-B699-4E3B-9F45-C045F773434F}"/>
          </ac:spMkLst>
        </pc:spChg>
        <pc:spChg chg="add del">
          <ac:chgData name="Sharon Atkins" userId="82f8bce0-f08d-4ca3-9894-a9126b453351" providerId="ADAL" clId="{F7C1F00A-278C-E644-AD36-09B77637E1F2}" dt="2022-02-18T16:23:41.775" v="74" actId="26606"/>
          <ac:spMkLst>
            <pc:docMk/>
            <pc:sldMk cId="4159945829" sldId="288"/>
            <ac:spMk id="24" creationId="{5D4BBAA4-5350-4225-A232-680E7C33436B}"/>
          </ac:spMkLst>
        </pc:spChg>
        <pc:spChg chg="add del">
          <ac:chgData name="Sharon Atkins" userId="82f8bce0-f08d-4ca3-9894-a9126b453351" providerId="ADAL" clId="{F7C1F00A-278C-E644-AD36-09B77637E1F2}" dt="2022-02-18T16:23:41.775" v="74" actId="26606"/>
          <ac:spMkLst>
            <pc:docMk/>
            <pc:sldMk cId="4159945829" sldId="288"/>
            <ac:spMk id="26" creationId="{73EA2C3E-E336-4F2C-AC83-50B4F69A4E81}"/>
          </ac:spMkLst>
        </pc:spChg>
        <pc:spChg chg="add">
          <ac:chgData name="Sharon Atkins" userId="82f8bce0-f08d-4ca3-9894-a9126b453351" providerId="ADAL" clId="{F7C1F00A-278C-E644-AD36-09B77637E1F2}" dt="2022-02-18T16:23:41.775" v="74" actId="26606"/>
          <ac:spMkLst>
            <pc:docMk/>
            <pc:sldMk cId="4159945829" sldId="288"/>
            <ac:spMk id="31" creationId="{5D4BBAA4-5350-4225-A232-680E7C33436B}"/>
          </ac:spMkLst>
        </pc:spChg>
        <pc:spChg chg="add">
          <ac:chgData name="Sharon Atkins" userId="82f8bce0-f08d-4ca3-9894-a9126b453351" providerId="ADAL" clId="{F7C1F00A-278C-E644-AD36-09B77637E1F2}" dt="2022-02-18T16:23:41.775" v="74" actId="26606"/>
          <ac:spMkLst>
            <pc:docMk/>
            <pc:sldMk cId="4159945829" sldId="288"/>
            <ac:spMk id="33" creationId="{80574B87-291D-42D5-849E-368485E048A1}"/>
          </ac:spMkLst>
        </pc:spChg>
        <pc:spChg chg="add">
          <ac:chgData name="Sharon Atkins" userId="82f8bce0-f08d-4ca3-9894-a9126b453351" providerId="ADAL" clId="{F7C1F00A-278C-E644-AD36-09B77637E1F2}" dt="2022-02-18T16:23:41.775" v="74" actId="26606"/>
          <ac:spMkLst>
            <pc:docMk/>
            <pc:sldMk cId="4159945829" sldId="288"/>
            <ac:spMk id="35" creationId="{DDBB8A1B-F478-46E3-B3D4-FC7E87D51182}"/>
          </ac:spMkLst>
        </pc:spChg>
        <pc:picChg chg="add mod">
          <ac:chgData name="Sharon Atkins" userId="82f8bce0-f08d-4ca3-9894-a9126b453351" providerId="ADAL" clId="{F7C1F00A-278C-E644-AD36-09B77637E1F2}" dt="2022-02-18T16:23:41.775" v="74" actId="26606"/>
          <ac:picMkLst>
            <pc:docMk/>
            <pc:sldMk cId="4159945829" sldId="288"/>
            <ac:picMk id="4" creationId="{F8091C9C-83D0-444B-96C1-141A97B07673}"/>
          </ac:picMkLst>
        </pc:picChg>
        <pc:picChg chg="add mod">
          <ac:chgData name="Sharon Atkins" userId="82f8bce0-f08d-4ca3-9894-a9126b453351" providerId="ADAL" clId="{F7C1F00A-278C-E644-AD36-09B77637E1F2}" dt="2022-02-18T16:23:26.901" v="71" actId="931"/>
          <ac:picMkLst>
            <pc:docMk/>
            <pc:sldMk cId="4159945829" sldId="288"/>
            <ac:picMk id="6" creationId="{C5323882-7EE3-4948-B173-E101D13DEE39}"/>
          </ac:picMkLst>
        </pc:picChg>
        <pc:picChg chg="add mod">
          <ac:chgData name="Sharon Atkins" userId="82f8bce0-f08d-4ca3-9894-a9126b453351" providerId="ADAL" clId="{F7C1F00A-278C-E644-AD36-09B77637E1F2}" dt="2022-02-18T16:23:41.775" v="74" actId="26606"/>
          <ac:picMkLst>
            <pc:docMk/>
            <pc:sldMk cId="4159945829" sldId="288"/>
            <ac:picMk id="8" creationId="{C86EAB0E-87FE-D042-9BB1-AC76492D91FE}"/>
          </ac:picMkLst>
        </pc:picChg>
        <pc:picChg chg="del mod ord">
          <ac:chgData name="Sharon Atkins" userId="82f8bce0-f08d-4ca3-9894-a9126b453351" providerId="ADAL" clId="{F7C1F00A-278C-E644-AD36-09B77637E1F2}" dt="2022-02-18T16:23:28.990" v="72" actId="478"/>
          <ac:picMkLst>
            <pc:docMk/>
            <pc:sldMk cId="4159945829" sldId="288"/>
            <ac:picMk id="11" creationId="{9B983188-ABB0-4960-BDCE-9C991243869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18/02/2022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a:t>
            </a:fld>
            <a:endParaRPr lang="en-GB"/>
          </a:p>
        </p:txBody>
      </p:sp>
    </p:spTree>
    <p:extLst>
      <p:ext uri="{BB962C8B-B14F-4D97-AF65-F5344CB8AC3E}">
        <p14:creationId xmlns:p14="http://schemas.microsoft.com/office/powerpoint/2010/main" val="324199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2</a:t>
            </a:fld>
            <a:endParaRPr lang="en-GB"/>
          </a:p>
        </p:txBody>
      </p:sp>
    </p:spTree>
    <p:extLst>
      <p:ext uri="{BB962C8B-B14F-4D97-AF65-F5344CB8AC3E}">
        <p14:creationId xmlns:p14="http://schemas.microsoft.com/office/powerpoint/2010/main" val="108421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3</a:t>
            </a:fld>
            <a:endParaRPr lang="en-GB"/>
          </a:p>
        </p:txBody>
      </p:sp>
    </p:spTree>
    <p:extLst>
      <p:ext uri="{BB962C8B-B14F-4D97-AF65-F5344CB8AC3E}">
        <p14:creationId xmlns:p14="http://schemas.microsoft.com/office/powerpoint/2010/main" val="329019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When applied to learning and development, this process has proven to be a fresh, innovative way to design and deliver impactful training initiatives.</a:t>
            </a:r>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4</a:t>
            </a:fld>
            <a:endParaRPr lang="en-GB"/>
          </a:p>
        </p:txBody>
      </p:sp>
    </p:spTree>
    <p:extLst>
      <p:ext uri="{BB962C8B-B14F-4D97-AF65-F5344CB8AC3E}">
        <p14:creationId xmlns:p14="http://schemas.microsoft.com/office/powerpoint/2010/main" val="4230669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5</a:t>
            </a:fld>
            <a:endParaRPr lang="en-GB"/>
          </a:p>
        </p:txBody>
      </p:sp>
    </p:spTree>
    <p:extLst>
      <p:ext uri="{BB962C8B-B14F-4D97-AF65-F5344CB8AC3E}">
        <p14:creationId xmlns:p14="http://schemas.microsoft.com/office/powerpoint/2010/main" val="407703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6</a:t>
            </a:fld>
            <a:endParaRPr lang="en-GB"/>
          </a:p>
        </p:txBody>
      </p:sp>
    </p:spTree>
    <p:extLst>
      <p:ext uri="{BB962C8B-B14F-4D97-AF65-F5344CB8AC3E}">
        <p14:creationId xmlns:p14="http://schemas.microsoft.com/office/powerpoint/2010/main" val="4166073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7</a:t>
            </a:fld>
            <a:endParaRPr lang="en-GB"/>
          </a:p>
        </p:txBody>
      </p:sp>
    </p:spTree>
    <p:extLst>
      <p:ext uri="{BB962C8B-B14F-4D97-AF65-F5344CB8AC3E}">
        <p14:creationId xmlns:p14="http://schemas.microsoft.com/office/powerpoint/2010/main" val="3923097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2C76D4D0-C2FC-4D88-9CE3-1AE0765043F8}" type="slidenum">
              <a:rPr lang="en-GB" smtClean="0"/>
              <a:t>8</a:t>
            </a:fld>
            <a:endParaRPr lang="en-GB"/>
          </a:p>
        </p:txBody>
      </p:sp>
    </p:spTree>
    <p:extLst>
      <p:ext uri="{BB962C8B-B14F-4D97-AF65-F5344CB8AC3E}">
        <p14:creationId xmlns:p14="http://schemas.microsoft.com/office/powerpoint/2010/main" val="235340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9</a:t>
            </a:fld>
            <a:endParaRPr lang="en-GB"/>
          </a:p>
        </p:txBody>
      </p:sp>
    </p:spTree>
    <p:extLst>
      <p:ext uri="{BB962C8B-B14F-4D97-AF65-F5344CB8AC3E}">
        <p14:creationId xmlns:p14="http://schemas.microsoft.com/office/powerpoint/2010/main" val="1839424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10</a:t>
            </a:fld>
            <a:endParaRPr lang="en-GB"/>
          </a:p>
        </p:txBody>
      </p:sp>
    </p:spTree>
    <p:extLst>
      <p:ext uri="{BB962C8B-B14F-4D97-AF65-F5344CB8AC3E}">
        <p14:creationId xmlns:p14="http://schemas.microsoft.com/office/powerpoint/2010/main" val="1615702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11</a:t>
            </a:fld>
            <a:endParaRPr lang="en-GB"/>
          </a:p>
        </p:txBody>
      </p:sp>
    </p:spTree>
    <p:extLst>
      <p:ext uri="{BB962C8B-B14F-4D97-AF65-F5344CB8AC3E}">
        <p14:creationId xmlns:p14="http://schemas.microsoft.com/office/powerpoint/2010/main" val="979125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12</a:t>
            </a:fld>
            <a:endParaRPr lang="en-GB"/>
          </a:p>
        </p:txBody>
      </p:sp>
    </p:spTree>
    <p:extLst>
      <p:ext uri="{BB962C8B-B14F-4D97-AF65-F5344CB8AC3E}">
        <p14:creationId xmlns:p14="http://schemas.microsoft.com/office/powerpoint/2010/main" val="2063243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13</a:t>
            </a:fld>
            <a:endParaRPr lang="en-GB"/>
          </a:p>
        </p:txBody>
      </p:sp>
    </p:spTree>
    <p:extLst>
      <p:ext uri="{BB962C8B-B14F-4D97-AF65-F5344CB8AC3E}">
        <p14:creationId xmlns:p14="http://schemas.microsoft.com/office/powerpoint/2010/main" val="1302432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ADDIE: </a:t>
            </a:r>
            <a:r>
              <a:rPr lang="en-US" dirty="0" err="1"/>
              <a:t>Analyse</a:t>
            </a:r>
            <a:r>
              <a:rPr lang="en-US" dirty="0"/>
              <a:t>, Design, Develop, Implement and Evaluate – 1970’s model developed at Florida State University </a:t>
            </a:r>
          </a:p>
        </p:txBody>
      </p:sp>
      <p:sp>
        <p:nvSpPr>
          <p:cNvPr id="4" name="Slide Number Placeholder 3"/>
          <p:cNvSpPr>
            <a:spLocks noGrp="1"/>
          </p:cNvSpPr>
          <p:nvPr>
            <p:ph type="sldNum" sz="quarter" idx="5"/>
          </p:nvPr>
        </p:nvSpPr>
        <p:spPr/>
        <p:txBody>
          <a:bodyPr/>
          <a:lstStyle/>
          <a:p>
            <a:fld id="{2C76D4D0-C2FC-4D88-9CE3-1AE0765043F8}" type="slidenum">
              <a:rPr lang="en-GB" smtClean="0"/>
              <a:t>14</a:t>
            </a:fld>
            <a:endParaRPr lang="en-GB"/>
          </a:p>
        </p:txBody>
      </p:sp>
    </p:spTree>
    <p:extLst>
      <p:ext uri="{BB962C8B-B14F-4D97-AF65-F5344CB8AC3E}">
        <p14:creationId xmlns:p14="http://schemas.microsoft.com/office/powerpoint/2010/main" val="3400903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Minimal viable product </a:t>
            </a:r>
          </a:p>
          <a:p>
            <a:endParaRPr lang="en-US" dirty="0"/>
          </a:p>
          <a:p>
            <a:pPr marL="342900" indent="-342900">
              <a:buFont typeface="Wingdings" pitchFamily="2" charset="2"/>
              <a:buChar char="Ø"/>
            </a:pPr>
            <a:r>
              <a:rPr lang="en-US" sz="1200" dirty="0"/>
              <a:t>The 5Di model for learning design puts the individual at the heart of the learning model</a:t>
            </a:r>
          </a:p>
          <a:p>
            <a:pPr marL="342900" indent="-342900">
              <a:buFont typeface="Wingdings" pitchFamily="2" charset="2"/>
              <a:buChar char="Ø"/>
            </a:pPr>
            <a:r>
              <a:rPr lang="en-US" sz="1200" dirty="0"/>
              <a:t>It is essential to discover the concerns and challenges people face since these will determine whether to create resources (that learners will ‘pull’) or experiences (that will ‘push’ new concerns). </a:t>
            </a:r>
          </a:p>
        </p:txBody>
      </p:sp>
      <p:sp>
        <p:nvSpPr>
          <p:cNvPr id="4" name="Slide Number Placeholder 3"/>
          <p:cNvSpPr>
            <a:spLocks noGrp="1"/>
          </p:cNvSpPr>
          <p:nvPr>
            <p:ph type="sldNum" sz="quarter" idx="5"/>
          </p:nvPr>
        </p:nvSpPr>
        <p:spPr/>
        <p:txBody>
          <a:bodyPr/>
          <a:lstStyle/>
          <a:p>
            <a:fld id="{2C76D4D0-C2FC-4D88-9CE3-1AE0765043F8}" type="slidenum">
              <a:rPr lang="en-GB" smtClean="0"/>
              <a:t>15</a:t>
            </a:fld>
            <a:endParaRPr lang="en-GB"/>
          </a:p>
        </p:txBody>
      </p:sp>
    </p:spTree>
    <p:extLst>
      <p:ext uri="{BB962C8B-B14F-4D97-AF65-F5344CB8AC3E}">
        <p14:creationId xmlns:p14="http://schemas.microsoft.com/office/powerpoint/2010/main" val="14072513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16</a:t>
            </a:fld>
            <a:endParaRPr lang="en-GB"/>
          </a:p>
        </p:txBody>
      </p:sp>
    </p:spTree>
    <p:extLst>
      <p:ext uri="{BB962C8B-B14F-4D97-AF65-F5344CB8AC3E}">
        <p14:creationId xmlns:p14="http://schemas.microsoft.com/office/powerpoint/2010/main" val="1260804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17</a:t>
            </a:fld>
            <a:endParaRPr lang="en-GB"/>
          </a:p>
        </p:txBody>
      </p:sp>
    </p:spTree>
    <p:extLst>
      <p:ext uri="{BB962C8B-B14F-4D97-AF65-F5344CB8AC3E}">
        <p14:creationId xmlns:p14="http://schemas.microsoft.com/office/powerpoint/2010/main" val="30351175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18</a:t>
            </a:fld>
            <a:endParaRPr lang="en-GB"/>
          </a:p>
        </p:txBody>
      </p:sp>
    </p:spTree>
    <p:extLst>
      <p:ext uri="{BB962C8B-B14F-4D97-AF65-F5344CB8AC3E}">
        <p14:creationId xmlns:p14="http://schemas.microsoft.com/office/powerpoint/2010/main" val="347527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2/18/22</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2/18/22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2/18/22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2/18/22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2/18/22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2/18/22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2/18/22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2/18/22</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2/18/22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2/18/22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6557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2/18/22</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mp4"/><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1.xml"/><Relationship Id="rId5" Type="http://schemas.openxmlformats.org/officeDocument/2006/relationships/slideLayout" Target="../slideLayouts/slideLayout9.xml"/><Relationship Id="rId4" Type="http://schemas.openxmlformats.org/officeDocument/2006/relationships/video" Target="../media/media2.mp4"/></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_r0VX-aU_T8"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video" Target="https://www.youtube.com/embed/vQytKCT563I"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gitalhrtech.com/design-thinking-disrupting-h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ideou.com/pages/design-thinking-resources#case-studies-the-impact-of-design-thinking" TargetMode="External"/><Relationship Id="rId4" Type="http://schemas.openxmlformats.org/officeDocument/2006/relationships/hyperlink" Target="https://www2.deloitte.com/us/en/insights/focus/human-capital-trends/2016/employee-experience-management-design-thinking.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xufy_DzpTks?feature=oembed" TargetMode="External"/><Relationship Id="rId5" Type="http://schemas.openxmlformats.org/officeDocument/2006/relationships/hyperlink" Target="https://www.youtube.com/watch?v=xufy_DzpTks" TargetMode="Externa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technofaq.org/posts/2020/04/when-you-hit-a-creative-wall-try-these-tips-for-succes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interaction-design.org/literature/topics/design-thinking"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hyperlink" Target="https://trainingindustry.com/wiki/content-development/design-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80574B87-291D-42D5-849E-368485E04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609601" y="4385066"/>
            <a:ext cx="10923638" cy="1349096"/>
          </a:xfrm>
        </p:spPr>
        <p:txBody>
          <a:bodyPr vert="horz" lIns="91440" tIns="45720" rIns="91440" bIns="45720" rtlCol="0" anchor="b">
            <a:normAutofit/>
          </a:bodyPr>
          <a:lstStyle/>
          <a:p>
            <a:pPr algn="ctr">
              <a:lnSpc>
                <a:spcPct val="80000"/>
              </a:lnSpc>
            </a:pPr>
            <a:r>
              <a:rPr lang="en-US" sz="8000" dirty="0"/>
              <a:t>Design Thinking</a:t>
            </a:r>
          </a:p>
        </p:txBody>
      </p:sp>
      <p:sp>
        <p:nvSpPr>
          <p:cNvPr id="35" name="Rectangle 34">
            <a:extLst>
              <a:ext uri="{FF2B5EF4-FFF2-40B4-BE49-F238E27FC236}">
                <a16:creationId xmlns:a16="http://schemas.microsoft.com/office/drawing/2014/main" id="{DDBB8A1B-F478-46E3-B3D4-FC7E87D51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428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3D Rendering Of The Brain">
            <a:hlinkClick r:id="" action="ppaction://media"/>
            <a:extLst>
              <a:ext uri="{FF2B5EF4-FFF2-40B4-BE49-F238E27FC236}">
                <a16:creationId xmlns:a16="http://schemas.microsoft.com/office/drawing/2014/main" id="{F8091C9C-83D0-444B-96C1-141A97B076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35457" y="725088"/>
            <a:ext cx="5299677" cy="2981068"/>
          </a:xfrm>
          <a:prstGeom prst="rect">
            <a:avLst/>
          </a:prstGeom>
        </p:spPr>
      </p:pic>
      <p:pic>
        <p:nvPicPr>
          <p:cNvPr id="8" name="Video 7" title="Four Lit Lightbulbs">
            <a:hlinkClick r:id="" action="ppaction://media"/>
            <a:extLst>
              <a:ext uri="{FF2B5EF4-FFF2-40B4-BE49-F238E27FC236}">
                <a16:creationId xmlns:a16="http://schemas.microsoft.com/office/drawing/2014/main" id="{C86EAB0E-87FE-D042-9BB1-AC76492D91FE}"/>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256867" y="725088"/>
            <a:ext cx="5299677" cy="2981068"/>
          </a:xfrm>
          <a:prstGeom prst="rect">
            <a:avLst/>
          </a:prstGeom>
        </p:spPr>
      </p:pic>
    </p:spTree>
    <p:extLst>
      <p:ext uri="{BB962C8B-B14F-4D97-AF65-F5344CB8AC3E}">
        <p14:creationId xmlns:p14="http://schemas.microsoft.com/office/powerpoint/2010/main" val="415994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8"/>
                                        </p:tgtEl>
                                      </p:cBhvr>
                                    </p:cmd>
                                  </p:childTnLst>
                                </p:cTn>
                              </p:par>
                              <p:par>
                                <p:cTn id="7" presetID="1" presetClass="mediacall" presetSubtype="0" fill="hold" nodeType="withEffect">
                                  <p:stCondLst>
                                    <p:cond delay="0"/>
                                  </p:stCondLst>
                                  <p:childTnLst>
                                    <p:cmd type="call" cmd="playFrom(0.0)">
                                      <p:cBhvr>
                                        <p:cTn id="8"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4"/>
                </p:tgtEl>
              </p:cMediaNode>
            </p:video>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mute="1">
                <p:cTn id="15" repeatCount="indefinite"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a:bodyPr>
          <a:lstStyle/>
          <a:p>
            <a:pPr>
              <a:lnSpc>
                <a:spcPct val="80000"/>
              </a:lnSpc>
            </a:pPr>
            <a:r>
              <a:rPr lang="en-US" sz="410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3"/>
          <a:stretch>
            <a:fillRect/>
          </a:stretch>
        </p:blipFill>
        <p:spPr>
          <a:xfrm>
            <a:off x="1385986" y="643467"/>
            <a:ext cx="9386160" cy="3590205"/>
          </a:xfrm>
          <a:prstGeom prst="rect">
            <a:avLst/>
          </a:prstGeom>
        </p:spPr>
      </p:pic>
    </p:spTree>
    <p:extLst>
      <p:ext uri="{BB962C8B-B14F-4D97-AF65-F5344CB8AC3E}">
        <p14:creationId xmlns:p14="http://schemas.microsoft.com/office/powerpoint/2010/main" val="1650504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1CA4-0F6F-44FF-BCBF-7BED54C484A8}"/>
              </a:ext>
            </a:extLst>
          </p:cNvPr>
          <p:cNvSpPr>
            <a:spLocks noGrp="1"/>
          </p:cNvSpPr>
          <p:nvPr>
            <p:ph type="title"/>
          </p:nvPr>
        </p:nvSpPr>
        <p:spPr>
          <a:xfrm>
            <a:off x="4683125" y="499533"/>
            <a:ext cx="6562726" cy="1658198"/>
          </a:xfrm>
        </p:spPr>
        <p:txBody>
          <a:bodyPr>
            <a:normAutofit/>
          </a:bodyPr>
          <a:lstStyle/>
          <a:p>
            <a:r>
              <a:rPr lang="en-GB" dirty="0">
                <a:solidFill>
                  <a:srgbClr val="FF0000"/>
                </a:solidFill>
                <a:cs typeface="Calibri Light"/>
              </a:rPr>
              <a:t>Learning Outcomes</a:t>
            </a:r>
          </a:p>
        </p:txBody>
      </p:sp>
      <p:pic>
        <p:nvPicPr>
          <p:cNvPr id="5" name="Picture 4" descr="White puzzle with one red piece">
            <a:extLst>
              <a:ext uri="{FF2B5EF4-FFF2-40B4-BE49-F238E27FC236}">
                <a16:creationId xmlns:a16="http://schemas.microsoft.com/office/drawing/2014/main" id="{4FF9B41C-B43B-4047-8D4D-54C2A1613562}"/>
              </a:ext>
            </a:extLst>
          </p:cNvPr>
          <p:cNvPicPr>
            <a:picLocks noChangeAspect="1"/>
          </p:cNvPicPr>
          <p:nvPr/>
        </p:nvPicPr>
        <p:blipFill rotWithShape="1">
          <a:blip r:embed="rId3"/>
          <a:srcRect l="34114" r="32475" b="5"/>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27DBB71-35CA-43C2-9C11-F5CA584F47C9}"/>
              </a:ext>
            </a:extLst>
          </p:cNvPr>
          <p:cNvSpPr>
            <a:spLocks noGrp="1"/>
          </p:cNvSpPr>
          <p:nvPr>
            <p:ph idx="1"/>
          </p:nvPr>
        </p:nvSpPr>
        <p:spPr>
          <a:xfrm>
            <a:off x="4702557" y="2011681"/>
            <a:ext cx="6428994" cy="3188970"/>
          </a:xfrm>
        </p:spPr>
        <p:txBody>
          <a:bodyPr vert="horz" lIns="91440" tIns="45720" rIns="91440" bIns="45720" rtlCol="0">
            <a:normAutofit/>
          </a:bodyPr>
          <a:lstStyle/>
          <a:p>
            <a:r>
              <a:rPr lang="en-GB" dirty="0">
                <a:cs typeface="Calibri Light"/>
              </a:rPr>
              <a:t>By the end of this session, you will be able to:</a:t>
            </a:r>
          </a:p>
          <a:p>
            <a:endParaRPr lang="en-GB" dirty="0">
              <a:cs typeface="Calibri Light"/>
            </a:endParaRPr>
          </a:p>
          <a:p>
            <a:r>
              <a:rPr lang="en-GB" dirty="0">
                <a:cs typeface="Calibri Light"/>
              </a:rPr>
              <a:t>1. Describe the concepts of design thinking and the 5Di learning model</a:t>
            </a:r>
          </a:p>
          <a:p>
            <a:r>
              <a:rPr lang="en-GB" dirty="0">
                <a:cs typeface="Calibri Light"/>
              </a:rPr>
              <a:t>2. Identify the different phases of the models</a:t>
            </a:r>
          </a:p>
          <a:p>
            <a:r>
              <a:rPr lang="en-GB" dirty="0">
                <a:cs typeface="Calibri Light"/>
              </a:rPr>
              <a:t>3. Recognise applications for each model</a:t>
            </a:r>
          </a:p>
        </p:txBody>
      </p:sp>
    </p:spTree>
    <p:extLst>
      <p:ext uri="{BB962C8B-B14F-4D97-AF65-F5344CB8AC3E}">
        <p14:creationId xmlns:p14="http://schemas.microsoft.com/office/powerpoint/2010/main" val="2156941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73212" y="499533"/>
            <a:ext cx="3401568" cy="1920240"/>
          </a:xfrm>
        </p:spPr>
        <p:txBody>
          <a:bodyPr vert="horz" lIns="91440" tIns="45720" rIns="91440" bIns="45720" rtlCol="0" anchor="b">
            <a:normAutofit/>
          </a:bodyPr>
          <a:lstStyle/>
          <a:p>
            <a:r>
              <a:rPr lang="en-US"/>
              <a:t>Design Thinking</a:t>
            </a:r>
          </a:p>
        </p:txBody>
      </p:sp>
      <p:pic>
        <p:nvPicPr>
          <p:cNvPr id="5" name="Content Placeholder 4">
            <a:hlinkClick r:id="rId3"/>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4182" r="1551"/>
          <a:stretch/>
        </p:blipFill>
        <p:spPr>
          <a:xfrm>
            <a:off x="633999" y="640080"/>
            <a:ext cx="6278529" cy="5588101"/>
          </a:xfrm>
          <a:prstGeom prst="rect">
            <a:avLst/>
          </a:prstGeom>
        </p:spPr>
      </p:pic>
      <p:sp>
        <p:nvSpPr>
          <p:cNvPr id="3" name="Rectangle 2"/>
          <p:cNvSpPr/>
          <p:nvPr/>
        </p:nvSpPr>
        <p:spPr>
          <a:xfrm>
            <a:off x="8173212" y="2419773"/>
            <a:ext cx="3401568" cy="3358092"/>
          </a:xfrm>
          <a:prstGeom prst="rect">
            <a:avLst/>
          </a:prstGeom>
        </p:spPr>
        <p:txBody>
          <a:bodyPr vert="horz" lIns="91440" tIns="45720" rIns="91440" bIns="45720" rtlCol="0" anchor="t">
            <a:normAutofit/>
          </a:bodyPr>
          <a:lstStyle/>
          <a:p>
            <a:pPr>
              <a:lnSpc>
                <a:spcPct val="85000"/>
              </a:lnSpc>
              <a:spcAft>
                <a:spcPts val="600"/>
              </a:spcAft>
            </a:pPr>
            <a:r>
              <a:rPr lang="en-US" sz="17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1700" dirty="0" err="1">
                <a:solidFill>
                  <a:schemeClr val="bg1"/>
                </a:solidFill>
              </a:rPr>
              <a:t>behaviour</a:t>
            </a:r>
            <a:r>
              <a:rPr lang="en-US" sz="1700" dirty="0">
                <a:solidFill>
                  <a:schemeClr val="bg1"/>
                </a:solidFill>
              </a:rPr>
              <a:t>. The world has become increasingly interconnected and complex, and design thinking offers a means to grapple with all this change in a more human-centric manner (Interaction Design Foundation, 2020)</a:t>
            </a:r>
            <a:endParaRPr lang="en-US" sz="17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Tree>
    <p:extLst>
      <p:ext uri="{BB962C8B-B14F-4D97-AF65-F5344CB8AC3E}">
        <p14:creationId xmlns:p14="http://schemas.microsoft.com/office/powerpoint/2010/main" val="124002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770467"/>
            <a:ext cx="3467051" cy="3352800"/>
          </a:xfrm>
        </p:spPr>
        <p:txBody>
          <a:bodyPr vert="horz" lIns="91440" tIns="45720" rIns="91440" bIns="45720" rtlCol="0" anchor="b">
            <a:normAutofit/>
          </a:bodyPr>
          <a:lstStyle/>
          <a:p>
            <a:pPr>
              <a:lnSpc>
                <a:spcPct val="80000"/>
              </a:lnSpc>
            </a:pPr>
            <a:r>
              <a:rPr lang="en-US" sz="6000"/>
              <a:t>Design Thinking</a:t>
            </a:r>
          </a:p>
        </p:txBody>
      </p:sp>
      <p:sp>
        <p:nvSpPr>
          <p:cNvPr id="4" name="Text Placeholder 3"/>
          <p:cNvSpPr>
            <a:spLocks noGrp="1"/>
          </p:cNvSpPr>
          <p:nvPr>
            <p:ph type="body" sz="half" idx="2"/>
          </p:nvPr>
        </p:nvSpPr>
        <p:spPr>
          <a:xfrm>
            <a:off x="667513" y="4206876"/>
            <a:ext cx="3403042" cy="1645920"/>
          </a:xfrm>
        </p:spPr>
        <p:txBody>
          <a:bodyPr vert="horz" lIns="91440" tIns="45720" rIns="91440" bIns="45720" rtlCol="0">
            <a:normAutofit/>
          </a:bodyPr>
          <a:lstStyle/>
          <a:p>
            <a:pPr>
              <a:lnSpc>
                <a:spcPct val="85000"/>
              </a:lnSpc>
              <a:spcBef>
                <a:spcPts val="1300"/>
              </a:spcBef>
            </a:pPr>
            <a:r>
              <a:rPr lang="en-US" sz="2200">
                <a:solidFill>
                  <a:srgbClr val="FFFFFF"/>
                </a:solidFill>
                <a:latin typeface="+mj-lt"/>
              </a:rPr>
              <a:t>A human-centred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QytKCT563I"/>
          <p:cNvPicPr>
            <a:picLocks noGrp="1" noRot="1" noChangeAspect="1"/>
          </p:cNvPicPr>
          <p:nvPr>
            <p:ph idx="1"/>
            <a:videoFile r:link="rId1"/>
          </p:nvPr>
        </p:nvPicPr>
        <p:blipFill>
          <a:blip r:embed="rId4"/>
          <a:stretch>
            <a:fillRect/>
          </a:stretch>
        </p:blipFill>
        <p:spPr>
          <a:xfrm>
            <a:off x="5282520" y="1490522"/>
            <a:ext cx="6266016" cy="3524634"/>
          </a:xfrm>
          <a:prstGeom prst="rect">
            <a:avLst/>
          </a:prstGeom>
        </p:spPr>
      </p:pic>
    </p:spTree>
    <p:extLst>
      <p:ext uri="{BB962C8B-B14F-4D97-AF65-F5344CB8AC3E}">
        <p14:creationId xmlns:p14="http://schemas.microsoft.com/office/powerpoint/2010/main" val="889834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sz="1500" b="1" i="1" dirty="0">
                <a:ea typeface="+mn-lt"/>
                <a:cs typeface="+mn-lt"/>
              </a:rPr>
              <a:t>Research Your Users' Needs</a:t>
            </a:r>
          </a:p>
          <a:p>
            <a:r>
              <a:rPr lang="en-GB" sz="1500" dirty="0">
                <a:ea typeface="+mn-lt"/>
                <a:cs typeface="+mn-lt"/>
              </a:rPr>
              <a:t>The first stage of the design thinking process allows you to gain an empathetic understanding of the problem you’re trying to solve, typically through user research. </a:t>
            </a:r>
          </a:p>
          <a:p>
            <a:r>
              <a:rPr lang="en-GB" sz="1500" dirty="0">
                <a:ea typeface="+mn-lt"/>
                <a:cs typeface="+mn-lt"/>
              </a:rPr>
              <a:t>Empathy is crucial to a human-centred design process like design thinking because it allows you to set aside your own assumptions about the world and gain real insight into users and their needs.</a:t>
            </a:r>
          </a:p>
          <a:p>
            <a:r>
              <a:rPr lang="en-GB" sz="1500" dirty="0">
                <a:ea typeface="+mn-lt"/>
                <a:cs typeface="+mn-lt"/>
              </a:rPr>
              <a:t>The idea is to gain insights into what they need, what they want, how they behave, feel, and think, and why they demonstrate such behaviours, feelings, and thoughts when interacting with products in a real-world setting. </a:t>
            </a:r>
          </a:p>
          <a:p>
            <a:r>
              <a:rPr lang="en-GB" sz="1500" dirty="0">
                <a:cs typeface="Calibri Light"/>
              </a:rPr>
              <a:t>Design Thinking can also help us to overcome cognitive bias</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7197213" y="499533"/>
            <a:ext cx="4345858" cy="1658198"/>
          </a:xfrm>
        </p:spPr>
        <p:txBody>
          <a:bodyPr>
            <a:normAutofit/>
          </a:bodyPr>
          <a:lstStyle/>
          <a:p>
            <a:r>
              <a:rPr lang="en-GB" sz="4800">
                <a:cs typeface="Calibri Light"/>
              </a:rPr>
              <a:t>Stage 1: Empathise</a:t>
            </a:r>
          </a:p>
        </p:txBody>
      </p:sp>
      <p:pic>
        <p:nvPicPr>
          <p:cNvPr id="5" name="Picture 4">
            <a:extLst>
              <a:ext uri="{FF2B5EF4-FFF2-40B4-BE49-F238E27FC236}">
                <a16:creationId xmlns:a16="http://schemas.microsoft.com/office/drawing/2014/main" id="{D2C35AEC-71CF-D345-B50E-9D4495EE28C2}"/>
              </a:ext>
            </a:extLst>
          </p:cNvPr>
          <p:cNvPicPr>
            <a:picLocks noChangeAspect="1"/>
          </p:cNvPicPr>
          <p:nvPr/>
        </p:nvPicPr>
        <p:blipFill>
          <a:blip r:embed="rId3"/>
          <a:stretch>
            <a:fillRect/>
          </a:stretch>
        </p:blipFill>
        <p:spPr>
          <a:xfrm>
            <a:off x="643192" y="1199839"/>
            <a:ext cx="5451627" cy="4138280"/>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7197213" y="2011680"/>
            <a:ext cx="4345858" cy="3864732"/>
          </a:xfrm>
        </p:spPr>
        <p:txBody>
          <a:bodyPr vert="horz" lIns="91440" tIns="45720" rIns="91440" bIns="45720" rtlCol="0">
            <a:normAutofit/>
          </a:bodyPr>
          <a:lstStyle/>
          <a:p>
            <a:pPr marL="0" indent="0">
              <a:buNone/>
            </a:pPr>
            <a:r>
              <a:rPr lang="en-GB" sz="1300" b="1"/>
              <a:t>So how does this translate into an L&amp;D context? </a:t>
            </a:r>
          </a:p>
          <a:p>
            <a:pPr marL="0" indent="0">
              <a:buNone/>
            </a:pPr>
            <a:r>
              <a:rPr lang="en-GB" sz="1300"/>
              <a:t>Empathy is the foundation of human-centred design. To create effective learning solutions, L&amp;D leaders must first understand who they’re creating them for: their learners. </a:t>
            </a:r>
          </a:p>
          <a:p>
            <a:pPr marL="0" indent="0">
              <a:buNone/>
            </a:pPr>
            <a:r>
              <a:rPr lang="en-GB" sz="1300"/>
              <a:t>To empathize with learners and, therefore, deliver learning initiatives that will improve their performance, learning leaders should:</a:t>
            </a:r>
          </a:p>
          <a:p>
            <a:pPr>
              <a:buFont typeface="Wingdings" pitchFamily="2" charset="2"/>
              <a:buChar char="Ø"/>
            </a:pPr>
            <a:r>
              <a:rPr lang="en-GB" sz="1300" i="1"/>
              <a:t>Engage:</a:t>
            </a:r>
            <a:r>
              <a:rPr lang="en-GB" sz="1300"/>
              <a:t> Interact with, observe and interview users.</a:t>
            </a:r>
          </a:p>
          <a:p>
            <a:pPr>
              <a:buFont typeface="Wingdings" pitchFamily="2" charset="2"/>
              <a:buChar char="Ø"/>
            </a:pPr>
            <a:r>
              <a:rPr lang="en-GB" sz="1300" i="1"/>
              <a:t>Immerse: </a:t>
            </a:r>
            <a:r>
              <a:rPr lang="en-GB" sz="1300"/>
              <a:t>Walk in learners’ shoes; experience what they experience.</a:t>
            </a:r>
          </a:p>
          <a:p>
            <a:pPr>
              <a:buFont typeface="Wingdings" pitchFamily="2" charset="2"/>
              <a:buChar char="Ø"/>
            </a:pPr>
            <a:r>
              <a:rPr lang="en-GB" sz="1300" i="1"/>
              <a:t>Observe:</a:t>
            </a:r>
            <a:r>
              <a:rPr lang="en-GB" sz="1300"/>
              <a:t> View learners’ behaviour in the context of their lives.</a:t>
            </a:r>
          </a:p>
          <a:p>
            <a:r>
              <a:rPr lang="en-GB" sz="1300"/>
              <a:t>For example, let’s say the learners are retail associates who don’t have access to a desktop or laptop computer and can only consume training content during short breaks.</a:t>
            </a:r>
          </a:p>
          <a:p>
            <a:endParaRPr lang="en-GB" sz="1300" b="1" i="1">
              <a:cs typeface="Calibri Light"/>
            </a:endParaRPr>
          </a:p>
        </p:txBody>
      </p:sp>
    </p:spTree>
    <p:extLst>
      <p:ext uri="{BB962C8B-B14F-4D97-AF65-F5344CB8AC3E}">
        <p14:creationId xmlns:p14="http://schemas.microsoft.com/office/powerpoint/2010/main" val="2457776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Stage 2: Define</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5" y="1783080"/>
            <a:ext cx="7115175" cy="4834890"/>
          </a:xfrm>
        </p:spPr>
        <p:txBody>
          <a:bodyPr vert="horz" lIns="91440" tIns="45720" rIns="91440" bIns="45720" rtlCol="0">
            <a:normAutofit fontScale="92500" lnSpcReduction="10000"/>
          </a:bodyPr>
          <a:lstStyle/>
          <a:p>
            <a:r>
              <a:rPr lang="en-GB" sz="1900" b="1" i="1" dirty="0">
                <a:ea typeface="+mn-lt"/>
                <a:cs typeface="+mn-lt"/>
              </a:rPr>
              <a:t>State Your Users' Needs and Problems</a:t>
            </a:r>
            <a:endParaRPr lang="en-GB" sz="1900" dirty="0">
              <a:ea typeface="+mn-lt"/>
              <a:cs typeface="+mn-lt"/>
            </a:endParaRPr>
          </a:p>
          <a:p>
            <a:r>
              <a:rPr lang="en-GB" sz="1900" dirty="0">
                <a:solidFill>
                  <a:schemeClr val="tx1"/>
                </a:solidFill>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sz="1900" dirty="0">
              <a:solidFill>
                <a:schemeClr val="tx1"/>
              </a:solidFill>
              <a:ea typeface="+mn-lt"/>
              <a:cs typeface="+mn-lt"/>
            </a:endParaRPr>
          </a:p>
          <a:p>
            <a:r>
              <a:rPr lang="en-GB" sz="1900" dirty="0">
                <a:solidFill>
                  <a:schemeClr val="tx1"/>
                </a:solidFill>
                <a:ea typeface="+mn-lt"/>
                <a:cs typeface="+mn-lt"/>
              </a:rPr>
              <a:t>You should always seek to define the problem statement in a human-centred manner as you do this. </a:t>
            </a:r>
          </a:p>
          <a:p>
            <a:endParaRPr lang="en-GB" sz="1900" dirty="0">
              <a:solidFill>
                <a:schemeClr val="tx1"/>
              </a:solidFill>
              <a:ea typeface="+mn-lt"/>
              <a:cs typeface="+mn-lt"/>
            </a:endParaRPr>
          </a:p>
          <a:p>
            <a:r>
              <a:rPr lang="en-GB" sz="1900" b="1" dirty="0">
                <a:ea typeface="+mn-lt"/>
                <a:cs typeface="+mn-lt"/>
              </a:rPr>
              <a:t>L&amp;D context: </a:t>
            </a:r>
          </a:p>
          <a:p>
            <a:r>
              <a:rPr lang="en-GB" sz="2000" dirty="0">
                <a:solidFill>
                  <a:schemeClr val="tx1"/>
                </a:solidFill>
              </a:rPr>
              <a:t>In this phase, learning leaders reframe the problem they’re trying to solve to help create more innovative solutions. Defining the problem involves looking at it from the learners’ point of view to determine their unmet needs.</a:t>
            </a:r>
          </a:p>
          <a:p>
            <a:r>
              <a:rPr lang="en-GB" sz="2000" dirty="0">
                <a:solidFill>
                  <a:schemeClr val="tx1"/>
                </a:solidFill>
              </a:rPr>
              <a:t>For example, the retail associates mentioned above might need content related to a new product the company is selling, and they need that content to be quickly and easily consumed on a mobile device.</a:t>
            </a:r>
          </a:p>
          <a:p>
            <a:endParaRPr lang="en-GB" sz="1900" dirty="0">
              <a:cs typeface="Calibri Light"/>
            </a:endParaRPr>
          </a:p>
          <a:p>
            <a:endParaRPr lang="en-GB" sz="1900"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702556" y="136312"/>
            <a:ext cx="6562726" cy="1658198"/>
          </a:xfrm>
        </p:spPr>
        <p:txBody>
          <a:bodyPr>
            <a:normAutofit/>
          </a:bodyPr>
          <a:lstStyle/>
          <a:p>
            <a:r>
              <a:rPr lang="en-GB" dirty="0">
                <a:solidFill>
                  <a:srgbClr val="7A2D6A"/>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2206" r="18394"/>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6" y="1794510"/>
            <a:ext cx="7148957" cy="4366260"/>
          </a:xfrm>
        </p:spPr>
        <p:txBody>
          <a:bodyPr vert="horz" lIns="91440" tIns="45720" rIns="91440" bIns="45720" rtlCol="0">
            <a:normAutofit fontScale="85000" lnSpcReduction="20000"/>
          </a:bodyPr>
          <a:lstStyle/>
          <a:p>
            <a:r>
              <a:rPr lang="en-GB" sz="2000" b="1" i="1" dirty="0">
                <a:ea typeface="+mn-lt"/>
                <a:cs typeface="+mn-lt"/>
              </a:rPr>
              <a:t>Challenge Assumptions and Create Ideas</a:t>
            </a:r>
            <a:endParaRPr lang="en-GB" sz="2000" dirty="0">
              <a:ea typeface="+mn-lt"/>
              <a:cs typeface="+mn-lt"/>
            </a:endParaRPr>
          </a:p>
          <a:p>
            <a:r>
              <a:rPr lang="en-GB" sz="2000" dirty="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p>
          <a:p>
            <a:endParaRPr lang="en-GB" sz="2000" dirty="0">
              <a:ea typeface="+mn-lt"/>
              <a:cs typeface="+mn-lt"/>
            </a:endParaRPr>
          </a:p>
          <a:p>
            <a:r>
              <a:rPr lang="en-GB" sz="2000" b="1" dirty="0">
                <a:solidFill>
                  <a:schemeClr val="tx1"/>
                </a:solidFill>
              </a:rPr>
              <a:t>L&amp;D Context: </a:t>
            </a:r>
            <a:r>
              <a:rPr lang="en-GB" sz="2000" dirty="0">
                <a:solidFill>
                  <a:schemeClr val="tx1"/>
                </a:solidFill>
              </a:rPr>
              <a:t>the goal is not to determine the solution but to brainstorm as many possible solutions as possible. Learning leaders should communicate with a diverse group of stakeholders to develop a comprehensive list of solutions that captures as many viewpoints as possible.</a:t>
            </a:r>
          </a:p>
          <a:p>
            <a:r>
              <a:rPr lang="en-GB" sz="2000" dirty="0">
                <a:solidFill>
                  <a:schemeClr val="tx1"/>
                </a:solidFill>
              </a:rPr>
              <a:t>For example, an instructional design team might come up with the following ideas for training retail associates on a new product:</a:t>
            </a:r>
          </a:p>
          <a:p>
            <a:pPr>
              <a:buFont typeface="Wingdings" pitchFamily="2" charset="2"/>
              <a:buChar char="Ø"/>
            </a:pPr>
            <a:r>
              <a:rPr lang="en-GB" sz="2000" dirty="0">
                <a:solidFill>
                  <a:schemeClr val="tx1"/>
                </a:solidFill>
              </a:rPr>
              <a:t>A five-minute video in which the product is demonstrated by people roleplaying as customers.</a:t>
            </a:r>
          </a:p>
          <a:p>
            <a:pPr>
              <a:buFont typeface="Wingdings" pitchFamily="2" charset="2"/>
              <a:buChar char="Ø"/>
            </a:pPr>
            <a:r>
              <a:rPr lang="en-GB" sz="2000" dirty="0">
                <a:solidFill>
                  <a:schemeClr val="tx1"/>
                </a:solidFill>
              </a:rPr>
              <a:t>An infographic that shows learners how to use the product step-by-step.</a:t>
            </a:r>
          </a:p>
          <a:p>
            <a:pPr>
              <a:buFont typeface="Wingdings" pitchFamily="2" charset="2"/>
              <a:buChar char="Ø"/>
            </a:pPr>
            <a:r>
              <a:rPr lang="en-GB" sz="2000" dirty="0">
                <a:solidFill>
                  <a:schemeClr val="tx1"/>
                </a:solidFill>
              </a:rPr>
              <a:t>A 500-word article that defines the product, explains why it was developed and shares the reasons why customers should buy it.</a:t>
            </a:r>
          </a:p>
          <a:p>
            <a:endParaRPr lang="en-US" sz="2000" dirty="0">
              <a:ea typeface="+mn-lt"/>
              <a:cs typeface="+mn-lt"/>
            </a:endParaRPr>
          </a:p>
          <a:p>
            <a:endParaRPr lang="en-GB" sz="2000" dirty="0">
              <a:cs typeface="Calibri Light"/>
            </a:endParaRPr>
          </a:p>
          <a:p>
            <a:endParaRPr lang="en-GB" sz="2000" dirty="0">
              <a:cs typeface="Calibri Light"/>
            </a:endParaRPr>
          </a:p>
        </p:txBody>
      </p:sp>
    </p:spTree>
    <p:extLst>
      <p:ext uri="{BB962C8B-B14F-4D97-AF65-F5344CB8AC3E}">
        <p14:creationId xmlns:p14="http://schemas.microsoft.com/office/powerpoint/2010/main" val="3054392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519876" y="0"/>
            <a:ext cx="7115176" cy="1658198"/>
          </a:xfrm>
        </p:spPr>
        <p:txBody>
          <a:bodyPr>
            <a:normAutofit/>
          </a:bodyPr>
          <a:lstStyle/>
          <a:p>
            <a:r>
              <a:rPr lang="en-GB" dirty="0">
                <a:solidFill>
                  <a:srgbClr val="E46C4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519876" y="1431607"/>
            <a:ext cx="6943914" cy="5014913"/>
          </a:xfrm>
        </p:spPr>
        <p:txBody>
          <a:bodyPr vert="horz" lIns="91440" tIns="45720" rIns="91440" bIns="45720" rtlCol="0">
            <a:normAutofit fontScale="85000" lnSpcReduction="10000"/>
          </a:bodyPr>
          <a:lstStyle/>
          <a:p>
            <a:r>
              <a:rPr lang="en-GB" sz="2000" b="1" i="1" dirty="0">
                <a:ea typeface="+mn-lt"/>
                <a:cs typeface="+mn-lt"/>
              </a:rPr>
              <a:t>Start to Create Solutions</a:t>
            </a:r>
            <a:endParaRPr lang="en-GB" sz="2000" dirty="0">
              <a:ea typeface="+mn-lt"/>
              <a:cs typeface="+mn-lt"/>
            </a:endParaRPr>
          </a:p>
          <a:p>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p>
          <a:p>
            <a:endParaRPr lang="en-GB" sz="2000" dirty="0">
              <a:ea typeface="+mn-lt"/>
              <a:cs typeface="+mn-lt"/>
            </a:endParaRPr>
          </a:p>
          <a:p>
            <a:r>
              <a:rPr lang="en-GB" sz="2000" b="1" dirty="0">
                <a:solidFill>
                  <a:schemeClr val="tx1"/>
                </a:solidFill>
              </a:rPr>
              <a:t>L&amp;D Context: </a:t>
            </a:r>
          </a:p>
          <a:p>
            <a:r>
              <a:rPr lang="en-GB" sz="2000" dirty="0">
                <a:solidFill>
                  <a:schemeClr val="tx1"/>
                </a:solidFill>
              </a:rPr>
              <a:t>This phase should happen as quickly and efficiently as possible, as the goal is not to create a perfect solution but to determine whether or not an idea solves the problem(s) at hand. High-resolution prototypes are costly and can delay projects.</a:t>
            </a:r>
          </a:p>
          <a:p>
            <a:r>
              <a:rPr lang="en-GB" sz="2000" dirty="0">
                <a:solidFill>
                  <a:schemeClr val="tx1"/>
                </a:solidFill>
              </a:rPr>
              <a:t>For example, an instructional design team might create the video, infographic or article. When prototyping, it’s important not to spend too much time on any specific prototype, as they will not all be used, and to create the prototype with the user’s needs in mind, based on the insights gathered in earlier stages.</a:t>
            </a:r>
          </a:p>
          <a:p>
            <a:br>
              <a:rPr lang="en-GB" sz="2000" dirty="0">
                <a:solidFill>
                  <a:schemeClr val="tx1"/>
                </a:solidFill>
              </a:rPr>
            </a:br>
            <a:endParaRPr lang="en-GB" sz="2000" dirty="0">
              <a:solidFill>
                <a:schemeClr val="tx1"/>
              </a:solidFill>
            </a:endParaRPr>
          </a:p>
          <a:p>
            <a:endParaRPr lang="en-US" sz="2000" dirty="0">
              <a:ea typeface="+mn-lt"/>
              <a:cs typeface="+mn-lt"/>
            </a:endParaRPr>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3"/>
          <a:srcRect l="15784" r="36696" b="-1"/>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562726" cy="4251960"/>
          </a:xfrm>
        </p:spPr>
        <p:txBody>
          <a:bodyPr vert="horz" lIns="91440" tIns="45720" rIns="91440" bIns="45720" rtlCol="0">
            <a:normAutofit fontScale="85000" lnSpcReduction="10000"/>
          </a:bodyPr>
          <a:lstStyle/>
          <a:p>
            <a:r>
              <a:rPr lang="en-GB" sz="1700" b="1" i="1" dirty="0">
                <a:ea typeface="+mn-lt"/>
                <a:cs typeface="+mn-lt"/>
              </a:rPr>
              <a:t>Try Your Solutions Out</a:t>
            </a:r>
          </a:p>
          <a:p>
            <a:r>
              <a:rPr lang="en-GB" sz="1700" dirty="0">
                <a:solidFill>
                  <a:schemeClr val="tx1"/>
                </a:solidFill>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sz="1700" i="1" dirty="0">
                <a:solidFill>
                  <a:schemeClr val="tx1"/>
                </a:solidFill>
                <a:ea typeface="+mn-lt"/>
                <a:cs typeface="+mn-lt"/>
              </a:rPr>
              <a:t>redefine </a:t>
            </a:r>
            <a:r>
              <a:rPr lang="en-GB" sz="1700" dirty="0">
                <a:solidFill>
                  <a:schemeClr val="tx1"/>
                </a:solidFill>
                <a:ea typeface="+mn-lt"/>
                <a:cs typeface="+mn-lt"/>
              </a:rPr>
              <a:t>one or more further problems. Designers can then choose to return to previous stages in the process to make further iterations, alterations </a:t>
            </a:r>
            <a:r>
              <a:rPr lang="en-GB" sz="1700">
                <a:solidFill>
                  <a:schemeClr val="tx1"/>
                </a:solidFill>
                <a:ea typeface="+mn-lt"/>
                <a:cs typeface="+mn-lt"/>
              </a:rPr>
              <a:t>and refinements. </a:t>
            </a:r>
            <a:endParaRPr lang="en-GB" sz="1700" b="1" i="1" dirty="0">
              <a:ea typeface="+mn-lt"/>
              <a:cs typeface="+mn-lt"/>
            </a:endParaRPr>
          </a:p>
          <a:p>
            <a:r>
              <a:rPr lang="en-GB" sz="1800" b="1" dirty="0">
                <a:solidFill>
                  <a:schemeClr val="tx1"/>
                </a:solidFill>
              </a:rPr>
              <a:t>L&amp;D context: </a:t>
            </a:r>
          </a:p>
          <a:p>
            <a:r>
              <a:rPr lang="en-GB" sz="1800" dirty="0">
                <a:solidFill>
                  <a:schemeClr val="tx1"/>
                </a:solidFill>
              </a:rPr>
              <a:t>The purpose of this phase is to gather feedback on the prototypes developed in the previous phase. Testing allows for fast feedback from learners, which is key in ensuring there’s enough time to make adjustments as needed.</a:t>
            </a:r>
          </a:p>
          <a:p>
            <a:r>
              <a:rPr lang="en-GB" sz="1800" dirty="0">
                <a:solidFill>
                  <a:schemeClr val="tx1"/>
                </a:solidFill>
              </a:rPr>
              <a:t>For example, the training team might find that the retail associates in their test group don’t engage well with an article and can’t view the infographic clearly on their mobile devices, but they do enjoy the video and are able to apply what they learn in the video to their customer interactions. Based on this testing, the organization would then make any changes needed to the video and launch it company-wide.</a:t>
            </a:r>
          </a:p>
          <a:p>
            <a:r>
              <a:rPr lang="en-GB" sz="1800" dirty="0">
                <a:solidFill>
                  <a:schemeClr val="tx1"/>
                </a:solidFill>
              </a:rPr>
              <a:t>By applying these five stages in the development and delivery of L&amp;D solutions, learning leaders gain a deeper understanding of business problems and are better able to deliver innovative solutions that solve them.</a:t>
            </a:r>
          </a:p>
          <a:p>
            <a:pPr marL="0" indent="0">
              <a:buNone/>
            </a:pPr>
            <a:endParaRPr lang="en-GB" sz="1700" b="1" i="1" dirty="0">
              <a:ea typeface="+mn-lt"/>
              <a:cs typeface="+mn-lt"/>
            </a:endParaRPr>
          </a:p>
          <a:p>
            <a:endParaRPr lang="en-GB" sz="1700"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F79F-DC01-45E5-9BE0-6C0EAA543254}"/>
              </a:ext>
            </a:extLst>
          </p:cNvPr>
          <p:cNvSpPr>
            <a:spLocks noGrp="1"/>
          </p:cNvSpPr>
          <p:nvPr>
            <p:ph type="title"/>
          </p:nvPr>
        </p:nvSpPr>
        <p:spPr/>
        <p:txBody>
          <a:bodyPr/>
          <a:lstStyle/>
          <a:p>
            <a:r>
              <a:rPr lang="en-GB" dirty="0">
                <a:cs typeface="Calibri Light"/>
              </a:rPr>
              <a:t>Change By Design</a:t>
            </a:r>
            <a:endParaRPr lang="en-GB" dirty="0"/>
          </a:p>
        </p:txBody>
      </p:sp>
      <p:sp>
        <p:nvSpPr>
          <p:cNvPr id="3" name="Content Placeholder 2">
            <a:extLst>
              <a:ext uri="{FF2B5EF4-FFF2-40B4-BE49-F238E27FC236}">
                <a16:creationId xmlns:a16="http://schemas.microsoft.com/office/drawing/2014/main" id="{B403BE72-0CEB-4BBC-ADD6-1555C17137A5}"/>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Design Thinking brings an innovate approach that will change the way HR teams deliver value, organize work and find solutions. As Josh Bersin, from Bersin Associates, put it: </a:t>
            </a:r>
          </a:p>
          <a:p>
            <a:pPr lvl="2"/>
            <a:r>
              <a:rPr lang="en-GB" dirty="0">
                <a:ea typeface="+mn-lt"/>
                <a:cs typeface="+mn-lt"/>
              </a:rPr>
              <a:t>“Design Thinking casts HR in a new role. It transforms HR from a “process developer” into an “experience architect.” It empowers HR to reimagine every aspect of work: the physical environment; how people meet and interact; how managers spend their time; and how companies select, train, engage, and evaluate people.”</a:t>
            </a:r>
          </a:p>
          <a:p>
            <a:pPr lvl="2"/>
            <a:endParaRPr lang="en-GB" dirty="0">
              <a:cs typeface="Calibri Light"/>
            </a:endParaRPr>
          </a:p>
          <a:p>
            <a:r>
              <a:rPr lang="en-GB" b="1" i="0" dirty="0">
                <a:cs typeface="Calibri Light"/>
              </a:rPr>
              <a:t>Useful resources</a:t>
            </a:r>
          </a:p>
          <a:p>
            <a:pPr lvl="2"/>
            <a:endParaRPr lang="en-GB" dirty="0">
              <a:ea typeface="+mn-lt"/>
              <a:cs typeface="+mn-lt"/>
            </a:endParaRPr>
          </a:p>
          <a:p>
            <a:pPr lvl="2">
              <a:buFont typeface="Wingdings"/>
              <a:buChar char="§"/>
            </a:pPr>
            <a:r>
              <a:rPr lang="en-GB" i="0" dirty="0">
                <a:ea typeface="+mn-lt"/>
                <a:cs typeface="+mn-lt"/>
                <a:hlinkClick r:id="rId3"/>
              </a:rPr>
              <a:t>https://www.digitalhrtech.com/design-thinking-disrupting-hr/</a:t>
            </a:r>
            <a:r>
              <a:rPr lang="en-GB" i="0" dirty="0">
                <a:ea typeface="+mn-lt"/>
                <a:cs typeface="+mn-lt"/>
              </a:rPr>
              <a:t> </a:t>
            </a:r>
            <a:endParaRPr lang="en-GB" dirty="0">
              <a:ea typeface="+mn-lt"/>
              <a:cs typeface="+mn-lt"/>
            </a:endParaRPr>
          </a:p>
          <a:p>
            <a:pPr marL="0" lvl="2" indent="0">
              <a:buNone/>
            </a:pPr>
            <a:endParaRPr lang="en-GB" i="0" dirty="0">
              <a:ea typeface="+mn-lt"/>
              <a:cs typeface="+mn-lt"/>
            </a:endParaRPr>
          </a:p>
          <a:p>
            <a:pPr lvl="2">
              <a:buFont typeface="Wingdings"/>
              <a:buChar char="§"/>
            </a:pPr>
            <a:r>
              <a:rPr lang="en-GB" i="0" dirty="0">
                <a:ea typeface="+mn-lt"/>
                <a:cs typeface="+mn-lt"/>
                <a:hlinkClick r:id="rId4"/>
              </a:rPr>
              <a:t>https://www2.deloitte.com/us/en/insights/focus/human-capital-trends/2016/employee-experience-management-design-thinking.html</a:t>
            </a:r>
            <a:r>
              <a:rPr lang="en-GB" i="0" dirty="0">
                <a:ea typeface="+mn-lt"/>
                <a:cs typeface="+mn-lt"/>
              </a:rPr>
              <a:t> </a:t>
            </a:r>
          </a:p>
          <a:p>
            <a:pPr lvl="2">
              <a:buFont typeface="Wingdings"/>
              <a:buChar char="§"/>
            </a:pPr>
            <a:endParaRPr lang="en-GB" i="0" dirty="0">
              <a:ea typeface="+mn-lt"/>
              <a:cs typeface="+mn-lt"/>
            </a:endParaRPr>
          </a:p>
          <a:p>
            <a:pPr lvl="2">
              <a:buFont typeface="Wingdings"/>
              <a:buChar char="§"/>
            </a:pPr>
            <a:r>
              <a:rPr lang="en-GB" i="0" dirty="0">
                <a:ea typeface="+mn-lt"/>
                <a:cs typeface="+mn-lt"/>
                <a:hlinkClick r:id="rId5"/>
              </a:rPr>
              <a:t>https://www.ideou.com/pages/design-thinking-resources#case-studies-the-impact-of-design-thinking</a:t>
            </a:r>
            <a:r>
              <a:rPr lang="en-GB" i="0" dirty="0">
                <a:ea typeface="+mn-lt"/>
                <a:cs typeface="+mn-lt"/>
              </a:rPr>
              <a:t> </a:t>
            </a:r>
          </a:p>
        </p:txBody>
      </p:sp>
    </p:spTree>
    <p:extLst>
      <p:ext uri="{BB962C8B-B14F-4D97-AF65-F5344CB8AC3E}">
        <p14:creationId xmlns:p14="http://schemas.microsoft.com/office/powerpoint/2010/main" val="169779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5">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5" descr="Light bulb on yellow background with sketched light beams and cord">
            <a:extLst>
              <a:ext uri="{FF2B5EF4-FFF2-40B4-BE49-F238E27FC236}">
                <a16:creationId xmlns:a16="http://schemas.microsoft.com/office/drawing/2014/main" id="{9B983188-ABB0-4960-BDCE-9C991243869B}"/>
              </a:ext>
            </a:extLst>
          </p:cNvPr>
          <p:cNvPicPr>
            <a:picLocks noChangeAspect="1"/>
          </p:cNvPicPr>
          <p:nvPr/>
        </p:nvPicPr>
        <p:blipFill rotWithShape="1">
          <a:blip r:embed="rId3">
            <a:duotone>
              <a:schemeClr val="accent1">
                <a:shade val="45000"/>
                <a:satMod val="135000"/>
              </a:schemeClr>
              <a:prstClr val="white"/>
            </a:duotone>
            <a:alphaModFix amt="88000"/>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0" y="2507827"/>
            <a:ext cx="10782300" cy="3352800"/>
          </a:xfrm>
        </p:spPr>
        <p:txBody>
          <a:bodyPr vert="horz" lIns="91440" tIns="45720" rIns="91440" bIns="45720" rtlCol="0" anchor="b">
            <a:normAutofit/>
          </a:bodyPr>
          <a:lstStyle/>
          <a:p>
            <a:pPr>
              <a:lnSpc>
                <a:spcPct val="80000"/>
              </a:lnSpc>
            </a:pPr>
            <a:r>
              <a:rPr lang="en-US" sz="8800" kern="1200" spc="-120" baseline="0" dirty="0">
                <a:solidFill>
                  <a:schemeClr val="bg1"/>
                </a:solidFill>
                <a:latin typeface="+mj-lt"/>
                <a:ea typeface="+mj-ea"/>
                <a:cs typeface="+mj-cs"/>
              </a:rPr>
              <a:t>The 5Di Learning </a:t>
            </a:r>
            <a:br>
              <a:rPr lang="en-US" sz="8800" kern="1200" spc="-120" baseline="0" dirty="0">
                <a:solidFill>
                  <a:schemeClr val="bg1"/>
                </a:solidFill>
                <a:latin typeface="+mj-lt"/>
                <a:ea typeface="+mj-ea"/>
                <a:cs typeface="+mj-cs"/>
              </a:rPr>
            </a:br>
            <a:r>
              <a:rPr lang="en-US" sz="8800" kern="1200" spc="-120" baseline="0" dirty="0">
                <a:solidFill>
                  <a:schemeClr val="bg1"/>
                </a:solidFill>
                <a:latin typeface="+mj-lt"/>
                <a:ea typeface="+mj-ea"/>
                <a:cs typeface="+mj-cs"/>
              </a:rPr>
              <a:t>Design Model </a:t>
            </a:r>
          </a:p>
        </p:txBody>
      </p:sp>
    </p:spTree>
    <p:extLst>
      <p:ext uri="{BB962C8B-B14F-4D97-AF65-F5344CB8AC3E}">
        <p14:creationId xmlns:p14="http://schemas.microsoft.com/office/powerpoint/2010/main" val="118593667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5Di Learning Design">
            <a:hlinkClick r:id="" action="ppaction://media"/>
            <a:extLst>
              <a:ext uri="{FF2B5EF4-FFF2-40B4-BE49-F238E27FC236}">
                <a16:creationId xmlns:a16="http://schemas.microsoft.com/office/drawing/2014/main" id="{8417A66F-CCB7-5F44-8987-C6529827FC08}"/>
              </a:ext>
            </a:extLst>
          </p:cNvPr>
          <p:cNvPicPr>
            <a:picLocks noRot="1" noChangeAspect="1"/>
          </p:cNvPicPr>
          <p:nvPr>
            <a:videoFile r:link="rId1"/>
          </p:nvPr>
        </p:nvPicPr>
        <p:blipFill>
          <a:blip r:embed="rId4"/>
          <a:stretch>
            <a:fillRect/>
          </a:stretch>
        </p:blipFill>
        <p:spPr>
          <a:xfrm>
            <a:off x="1443318" y="1264022"/>
            <a:ext cx="8615640" cy="4867837"/>
          </a:xfrm>
          <a:prstGeom prst="rect">
            <a:avLst/>
          </a:prstGeom>
        </p:spPr>
      </p:pic>
      <p:sp>
        <p:nvSpPr>
          <p:cNvPr id="4" name="TextBox 3">
            <a:extLst>
              <a:ext uri="{FF2B5EF4-FFF2-40B4-BE49-F238E27FC236}">
                <a16:creationId xmlns:a16="http://schemas.microsoft.com/office/drawing/2014/main" id="{83208276-9BB5-1140-84B3-999D7FF34200}"/>
              </a:ext>
            </a:extLst>
          </p:cNvPr>
          <p:cNvSpPr txBox="1"/>
          <p:nvPr/>
        </p:nvSpPr>
        <p:spPr>
          <a:xfrm>
            <a:off x="2537012" y="452655"/>
            <a:ext cx="5351837" cy="646331"/>
          </a:xfrm>
          <a:prstGeom prst="rect">
            <a:avLst/>
          </a:prstGeom>
          <a:noFill/>
        </p:spPr>
        <p:txBody>
          <a:bodyPr wrap="square" rtlCol="0">
            <a:spAutoFit/>
          </a:bodyPr>
          <a:lstStyle/>
          <a:p>
            <a:r>
              <a:rPr lang="en-US" dirty="0"/>
              <a:t>5Di Learning Design (</a:t>
            </a:r>
            <a:r>
              <a:rPr lang="en-US" dirty="0">
                <a:hlinkClick r:id="rId5"/>
              </a:rPr>
              <a:t>https://www.youtube.com/watch?v=xufy_DzpTks</a:t>
            </a:r>
            <a:r>
              <a:rPr lang="en-US" dirty="0"/>
              <a:t>) </a:t>
            </a:r>
          </a:p>
        </p:txBody>
      </p:sp>
    </p:spTree>
    <p:extLst>
      <p:ext uri="{BB962C8B-B14F-4D97-AF65-F5344CB8AC3E}">
        <p14:creationId xmlns:p14="http://schemas.microsoft.com/office/powerpoint/2010/main" val="96783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699994-F930-4BD1-804C-3E97736C3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5E3040-CB0E-4155-9346-CDC038759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31750" cap="sq">
            <a:solidFill>
              <a:srgbClr val="E7924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imeline&#10;&#10;Description automatically generated">
            <a:extLst>
              <a:ext uri="{FF2B5EF4-FFF2-40B4-BE49-F238E27FC236}">
                <a16:creationId xmlns:a16="http://schemas.microsoft.com/office/drawing/2014/main" id="{331A8877-61E2-C24D-837C-A5CE4E3B6886}"/>
              </a:ext>
            </a:extLst>
          </p:cNvPr>
          <p:cNvPicPr>
            <a:picLocks noChangeAspect="1"/>
          </p:cNvPicPr>
          <p:nvPr/>
        </p:nvPicPr>
        <p:blipFill rotWithShape="1">
          <a:blip r:embed="rId3">
            <a:extLst>
              <a:ext uri="{28A0092B-C50C-407E-A947-70E740481C1C}">
                <a14:useLocalDpi xmlns:a14="http://schemas.microsoft.com/office/drawing/2010/main" val="0"/>
              </a:ext>
            </a:extLst>
          </a:blip>
          <a:srcRect r="1" b="9180"/>
          <a:stretch/>
        </p:blipFill>
        <p:spPr>
          <a:xfrm>
            <a:off x="643467" y="643467"/>
            <a:ext cx="10905066" cy="5571066"/>
          </a:xfrm>
          <a:prstGeom prst="rect">
            <a:avLst/>
          </a:prstGeom>
        </p:spPr>
      </p:pic>
      <p:sp>
        <p:nvSpPr>
          <p:cNvPr id="4" name="TextBox 3">
            <a:extLst>
              <a:ext uri="{FF2B5EF4-FFF2-40B4-BE49-F238E27FC236}">
                <a16:creationId xmlns:a16="http://schemas.microsoft.com/office/drawing/2014/main" id="{09E8B712-07F1-1042-AEFA-589AE4A3ACF8}"/>
              </a:ext>
            </a:extLst>
          </p:cNvPr>
          <p:cNvSpPr txBox="1"/>
          <p:nvPr/>
        </p:nvSpPr>
        <p:spPr>
          <a:xfrm>
            <a:off x="9646920" y="6433304"/>
            <a:ext cx="3451860" cy="369332"/>
          </a:xfrm>
          <a:prstGeom prst="rect">
            <a:avLst/>
          </a:prstGeom>
          <a:noFill/>
        </p:spPr>
        <p:txBody>
          <a:bodyPr wrap="square" rtlCol="0">
            <a:spAutoFit/>
          </a:bodyPr>
          <a:lstStyle/>
          <a:p>
            <a:r>
              <a:rPr lang="en-US" dirty="0"/>
              <a:t>Shackleton-Jones (2019)</a:t>
            </a:r>
          </a:p>
        </p:txBody>
      </p:sp>
    </p:spTree>
    <p:extLst>
      <p:ext uri="{BB962C8B-B14F-4D97-AF65-F5344CB8AC3E}">
        <p14:creationId xmlns:p14="http://schemas.microsoft.com/office/powerpoint/2010/main" val="254948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1F225-81FC-4F30-9D73-02FC11F003F8}"/>
              </a:ext>
            </a:extLst>
          </p:cNvPr>
          <p:cNvSpPr>
            <a:spLocks noGrp="1"/>
          </p:cNvSpPr>
          <p:nvPr>
            <p:ph type="title"/>
          </p:nvPr>
        </p:nvSpPr>
        <p:spPr>
          <a:xfrm>
            <a:off x="8173212" y="499532"/>
            <a:ext cx="3401568" cy="3256679"/>
          </a:xfrm>
        </p:spPr>
        <p:txBody>
          <a:bodyPr anchor="b">
            <a:normAutofit/>
          </a:bodyPr>
          <a:lstStyle/>
          <a:p>
            <a:br>
              <a:rPr lang="en-GB" sz="4000" dirty="0">
                <a:solidFill>
                  <a:srgbClr val="FFFFFF"/>
                </a:solidFill>
                <a:cs typeface="Calibri Light"/>
              </a:rPr>
            </a:br>
            <a:r>
              <a:rPr lang="en-GB" sz="4000" dirty="0">
                <a:solidFill>
                  <a:srgbClr val="FFFFFF"/>
                </a:solidFill>
                <a:cs typeface="Calibri Light"/>
              </a:rPr>
              <a:t>      Key points </a:t>
            </a:r>
            <a:endParaRPr lang="en-GB" sz="4000" dirty="0">
              <a:solidFill>
                <a:srgbClr val="FFFFFF"/>
              </a:solidFill>
            </a:endParaRPr>
          </a:p>
        </p:txBody>
      </p:sp>
      <p:sp>
        <p:nvSpPr>
          <p:cNvPr id="5" name="Rectangle 4">
            <a:extLst>
              <a:ext uri="{FF2B5EF4-FFF2-40B4-BE49-F238E27FC236}">
                <a16:creationId xmlns:a16="http://schemas.microsoft.com/office/drawing/2014/main" id="{75FC021D-D5A3-C349-958D-1D2D47D1B1C7}"/>
              </a:ext>
            </a:extLst>
          </p:cNvPr>
          <p:cNvSpPr/>
          <p:nvPr/>
        </p:nvSpPr>
        <p:spPr>
          <a:xfrm>
            <a:off x="447137" y="236642"/>
            <a:ext cx="6491635" cy="7201972"/>
          </a:xfrm>
          <a:prstGeom prst="rect">
            <a:avLst/>
          </a:prstGeom>
        </p:spPr>
        <p:txBody>
          <a:bodyPr wrap="square">
            <a:spAutoFit/>
          </a:bodyPr>
          <a:lstStyle/>
          <a:p>
            <a:pPr marL="342900" indent="-342900">
              <a:buFont typeface="Wingdings" pitchFamily="2" charset="2"/>
              <a:buChar char="Ø"/>
            </a:pPr>
            <a:r>
              <a:rPr lang="en-US" b="1" dirty="0"/>
              <a:t>Define – </a:t>
            </a:r>
            <a:r>
              <a:rPr lang="en-US" dirty="0"/>
              <a:t>we ensure that rather then defining learning objectives, we are clear on the performance outcomes – what we are trying to help people to do</a:t>
            </a:r>
          </a:p>
          <a:p>
            <a:pPr marL="342900" indent="-342900">
              <a:buFont typeface="Wingdings" pitchFamily="2" charset="2"/>
              <a:buChar char="Ø"/>
            </a:pPr>
            <a:r>
              <a:rPr lang="en-US" b="1" dirty="0"/>
              <a:t>Discover – </a:t>
            </a:r>
            <a:r>
              <a:rPr lang="en-US" dirty="0"/>
              <a:t>we carefully uncover the tasks and concerns that are driving learning and behavior in the current state.</a:t>
            </a:r>
          </a:p>
          <a:p>
            <a:pPr marL="342900" indent="-342900">
              <a:buFont typeface="Wingdings" pitchFamily="2" charset="2"/>
              <a:buChar char="Ø"/>
            </a:pPr>
            <a:r>
              <a:rPr lang="en-US" b="1" dirty="0"/>
              <a:t>Design – </a:t>
            </a:r>
            <a:r>
              <a:rPr lang="en-US" dirty="0"/>
              <a:t>we identify the resources that we can create to address the existing set of tasks and concerns that our audience have, and the experiences we may need to design to develop new concerns and capabilities.</a:t>
            </a:r>
          </a:p>
          <a:p>
            <a:pPr marL="342900" indent="-342900">
              <a:buFont typeface="Wingdings" pitchFamily="2" charset="2"/>
              <a:buChar char="Ø"/>
            </a:pPr>
            <a:r>
              <a:rPr lang="en-US" b="1" dirty="0"/>
              <a:t>Develop – </a:t>
            </a:r>
            <a:r>
              <a:rPr lang="en-US" dirty="0"/>
              <a:t>we split the project into multiple parallel work streams and begin developing a MVP (Minimal Viable Product).</a:t>
            </a:r>
          </a:p>
          <a:p>
            <a:pPr marL="342900" indent="-342900">
              <a:buFont typeface="Wingdings" pitchFamily="2" charset="2"/>
              <a:buChar char="Ø"/>
            </a:pPr>
            <a:r>
              <a:rPr lang="en-US" b="1" dirty="0"/>
              <a:t>Deploy – </a:t>
            </a:r>
            <a:r>
              <a:rPr lang="en-US" dirty="0"/>
              <a:t>we ensure that content is easy to access at the point of need, and that our audience are aware of it, so that they can begin to use it.</a:t>
            </a:r>
          </a:p>
          <a:p>
            <a:pPr marL="342900" indent="-342900">
              <a:buFont typeface="Wingdings" pitchFamily="2" charset="2"/>
              <a:buChar char="Ø"/>
            </a:pPr>
            <a:r>
              <a:rPr lang="en-US" b="1" dirty="0"/>
              <a:t>Iterate – </a:t>
            </a:r>
            <a:r>
              <a:rPr lang="en-US" dirty="0"/>
              <a:t>we assume that we don’t get things right the first time round, and instead use feedback from our audience to gradually improve the usefulness of our content and the ease of access. </a:t>
            </a:r>
          </a:p>
          <a:p>
            <a:pPr marL="342900" indent="-342900">
              <a:buFont typeface="Wingdings" pitchFamily="2" charset="2"/>
              <a:buChar char="Ø"/>
            </a:pPr>
            <a:endParaRPr lang="en-US" sz="2000" b="1" dirty="0"/>
          </a:p>
          <a:p>
            <a:r>
              <a:rPr lang="en-US" sz="1600" dirty="0"/>
              <a:t>Measures of the effectiveness should focus on what people are able to do, rather than what they can recall.</a:t>
            </a:r>
          </a:p>
          <a:p>
            <a:endParaRPr lang="en-US" sz="1600" dirty="0"/>
          </a:p>
          <a:p>
            <a:r>
              <a:rPr lang="en-US" sz="1600" dirty="0"/>
              <a:t>Business alignment is achieved through learner-centricity in the design of </a:t>
            </a:r>
            <a:r>
              <a:rPr lang="en-US" sz="1600" dirty="0" err="1"/>
              <a:t>programmes</a:t>
            </a:r>
            <a:r>
              <a:rPr lang="en-US" sz="1600" dirty="0"/>
              <a:t>, in order to address the concerns of the audience in such a way as to support the concerns of the organization. </a:t>
            </a:r>
          </a:p>
          <a:p>
            <a:pPr marL="342900" indent="-342900">
              <a:buFont typeface="Wingdings" pitchFamily="2" charset="2"/>
              <a:buChar char="Ø"/>
            </a:pPr>
            <a:endParaRPr lang="en-US" sz="2000" dirty="0"/>
          </a:p>
          <a:p>
            <a:endParaRPr lang="en-US" sz="2000" dirty="0"/>
          </a:p>
        </p:txBody>
      </p:sp>
      <p:sp>
        <p:nvSpPr>
          <p:cNvPr id="10" name="TextBox 9">
            <a:extLst>
              <a:ext uri="{FF2B5EF4-FFF2-40B4-BE49-F238E27FC236}">
                <a16:creationId xmlns:a16="http://schemas.microsoft.com/office/drawing/2014/main" id="{3AF97D75-E48F-CA45-B9DF-8A82EA44DB3D}"/>
              </a:ext>
            </a:extLst>
          </p:cNvPr>
          <p:cNvSpPr txBox="1"/>
          <p:nvPr/>
        </p:nvSpPr>
        <p:spPr>
          <a:xfrm>
            <a:off x="8023860" y="6358468"/>
            <a:ext cx="4087368" cy="369332"/>
          </a:xfrm>
          <a:prstGeom prst="rect">
            <a:avLst/>
          </a:prstGeom>
          <a:noFill/>
        </p:spPr>
        <p:txBody>
          <a:bodyPr wrap="square" rtlCol="0">
            <a:spAutoFit/>
          </a:bodyPr>
          <a:lstStyle/>
          <a:p>
            <a:r>
              <a:rPr lang="en-US" dirty="0"/>
              <a:t>Shackleton-Jones, N (2019) pp. 180</a:t>
            </a:r>
          </a:p>
        </p:txBody>
      </p:sp>
    </p:spTree>
    <p:extLst>
      <p:ext uri="{BB962C8B-B14F-4D97-AF65-F5344CB8AC3E}">
        <p14:creationId xmlns:p14="http://schemas.microsoft.com/office/powerpoint/2010/main" val="691308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77A6-703C-4FBF-8B3B-5384F6616D67}"/>
              </a:ext>
            </a:extLst>
          </p:cNvPr>
          <p:cNvSpPr>
            <a:spLocks noGrp="1"/>
          </p:cNvSpPr>
          <p:nvPr>
            <p:ph type="title"/>
          </p:nvPr>
        </p:nvSpPr>
        <p:spPr>
          <a:xfrm>
            <a:off x="657225" y="499533"/>
            <a:ext cx="7115176" cy="1658198"/>
          </a:xfrm>
        </p:spPr>
        <p:txBody>
          <a:bodyPr>
            <a:normAutofit/>
          </a:bodyPr>
          <a:lstStyle/>
          <a:p>
            <a:r>
              <a:rPr lang="en-GB" dirty="0">
                <a:solidFill>
                  <a:srgbClr val="2E4F72"/>
                </a:solidFill>
                <a:cs typeface="Calibri Light"/>
              </a:rPr>
              <a:t>Group Tasks</a:t>
            </a:r>
            <a:endParaRPr lang="en-GB" dirty="0">
              <a:solidFill>
                <a:srgbClr val="2E4F72"/>
              </a:solidFill>
            </a:endParaRPr>
          </a:p>
        </p:txBody>
      </p:sp>
      <p:sp>
        <p:nvSpPr>
          <p:cNvPr id="9" name="Content Placeholder 8">
            <a:extLst>
              <a:ext uri="{FF2B5EF4-FFF2-40B4-BE49-F238E27FC236}">
                <a16:creationId xmlns:a16="http://schemas.microsoft.com/office/drawing/2014/main" id="{B3DB3536-2C66-48FC-8A20-819D4F532A26}"/>
              </a:ext>
            </a:extLst>
          </p:cNvPr>
          <p:cNvSpPr>
            <a:spLocks noGrp="1"/>
          </p:cNvSpPr>
          <p:nvPr>
            <p:ph idx="1"/>
          </p:nvPr>
        </p:nvSpPr>
        <p:spPr>
          <a:xfrm>
            <a:off x="676656" y="2011680"/>
            <a:ext cx="6877083" cy="3766185"/>
          </a:xfrm>
        </p:spPr>
        <p:txBody>
          <a:bodyPr vert="horz" lIns="91440" tIns="45720" rIns="91440" bIns="45720" rtlCol="0" anchor="t">
            <a:normAutofit/>
          </a:bodyPr>
          <a:lstStyle/>
          <a:p>
            <a:r>
              <a:rPr lang="en-US" sz="2800" b="1" dirty="0">
                <a:cs typeface="Calibri Light"/>
              </a:rPr>
              <a:t>Group 1:</a:t>
            </a:r>
            <a:r>
              <a:rPr lang="en-US" sz="2800" dirty="0">
                <a:cs typeface="Calibri Light"/>
              </a:rPr>
              <a:t> Compare and contrast design thinking with the 5Di model of learning design. </a:t>
            </a:r>
          </a:p>
          <a:p>
            <a:r>
              <a:rPr lang="en-US" sz="2800" b="1" dirty="0">
                <a:cs typeface="Calibri Light"/>
              </a:rPr>
              <a:t>Group 2:</a:t>
            </a:r>
            <a:r>
              <a:rPr lang="en-US" sz="2800" dirty="0">
                <a:cs typeface="Calibri Light"/>
              </a:rPr>
              <a:t> Consider the application of design thinking in identifying a learning need and designing a learning experience. </a:t>
            </a:r>
          </a:p>
          <a:p>
            <a:r>
              <a:rPr lang="en-US" sz="2800" b="1" dirty="0">
                <a:cs typeface="Calibri Light"/>
              </a:rPr>
              <a:t>Group 3: </a:t>
            </a:r>
            <a:r>
              <a:rPr lang="en-US" sz="2800" dirty="0">
                <a:cs typeface="Calibri Light"/>
              </a:rPr>
              <a:t>Consider the application of the 5Di learning model in designing a learning experience. </a:t>
            </a:r>
          </a:p>
          <a:p>
            <a:endParaRPr lang="en-US" dirty="0">
              <a:cs typeface="Calibri Light"/>
            </a:endParaRPr>
          </a:p>
        </p:txBody>
      </p:sp>
      <p:pic>
        <p:nvPicPr>
          <p:cNvPr id="23" name="Picture 23">
            <a:extLst>
              <a:ext uri="{FF2B5EF4-FFF2-40B4-BE49-F238E27FC236}">
                <a16:creationId xmlns:a16="http://schemas.microsoft.com/office/drawing/2014/main" id="{A56274DF-376C-49F6-B56E-0C82BCA022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553" r="36025" b="1"/>
          <a:stretch/>
        </p:blipFill>
        <p:spPr>
          <a:xfrm>
            <a:off x="8114537" y="10"/>
            <a:ext cx="4077463" cy="6864408"/>
          </a:xfrm>
          <a:prstGeom prst="rect">
            <a:avLst/>
          </a:prstGeom>
        </p:spPr>
      </p:pic>
    </p:spTree>
    <p:extLst>
      <p:ext uri="{BB962C8B-B14F-4D97-AF65-F5344CB8AC3E}">
        <p14:creationId xmlns:p14="http://schemas.microsoft.com/office/powerpoint/2010/main" val="1457404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1292" y="1031634"/>
            <a:ext cx="3368431" cy="4844777"/>
          </a:xfrm>
        </p:spPr>
        <p:txBody>
          <a:bodyPr vert="horz" lIns="91440" tIns="45720" rIns="91440" bIns="45720" rtlCol="0" anchor="ctr">
            <a:normAutofit/>
          </a:bodyPr>
          <a:lstStyle/>
          <a:p>
            <a:r>
              <a:rPr lang="en-US" sz="5400">
                <a:solidFill>
                  <a:srgbClr val="FFFFFF"/>
                </a:solidFill>
              </a:rPr>
              <a:t>References</a:t>
            </a:r>
          </a:p>
        </p:txBody>
      </p:sp>
      <p:sp>
        <p:nvSpPr>
          <p:cNvPr id="3" name="Vertical Text Placeholder 2"/>
          <p:cNvSpPr>
            <a:spLocks noGrp="1"/>
          </p:cNvSpPr>
          <p:nvPr>
            <p:ph type="body" orient="vert" idx="1"/>
          </p:nvPr>
        </p:nvSpPr>
        <p:spPr>
          <a:xfrm>
            <a:off x="5245216" y="1232195"/>
            <a:ext cx="6140590" cy="4968622"/>
          </a:xfrm>
        </p:spPr>
        <p:txBody>
          <a:bodyPr vert="horz" lIns="91440" tIns="45720" rIns="91440" bIns="45720" rtlCol="0" anchor="ctr">
            <a:normAutofit/>
          </a:bodyPr>
          <a:lstStyle/>
          <a:p>
            <a:r>
              <a:rPr lang="en-US" dirty="0">
                <a:ea typeface="+mn-lt"/>
                <a:cs typeface="+mn-lt"/>
              </a:rPr>
              <a:t>Brown, T. and Katz, B. (2011) Change by design. </a:t>
            </a:r>
            <a:r>
              <a:rPr lang="en-US" i="1" dirty="0">
                <a:ea typeface="+mn-lt"/>
                <a:cs typeface="+mn-lt"/>
              </a:rPr>
              <a:t>Journal of product innovation management</a:t>
            </a:r>
            <a:r>
              <a:rPr lang="en-US" dirty="0">
                <a:ea typeface="+mn-lt"/>
                <a:cs typeface="+mn-lt"/>
              </a:rPr>
              <a:t>, </a:t>
            </a:r>
            <a:r>
              <a:rPr lang="en-US" i="1" dirty="0">
                <a:ea typeface="+mn-lt"/>
                <a:cs typeface="+mn-lt"/>
              </a:rPr>
              <a:t>28</a:t>
            </a:r>
            <a:r>
              <a:rPr lang="en-US" dirty="0">
                <a:ea typeface="+mn-lt"/>
                <a:cs typeface="+mn-lt"/>
              </a:rPr>
              <a:t>(3), pp.381-383.</a:t>
            </a:r>
            <a:endParaRPr lang="en-US" dirty="0"/>
          </a:p>
          <a:p>
            <a:r>
              <a:rPr lang="en-US" dirty="0"/>
              <a:t>Interaction Design Foundation (2019) </a:t>
            </a:r>
            <a:r>
              <a:rPr lang="en-US" i="1" dirty="0"/>
              <a:t>Design Thinking</a:t>
            </a:r>
            <a:r>
              <a:rPr lang="en-US" dirty="0"/>
              <a:t>. Available at: </a:t>
            </a:r>
            <a:r>
              <a:rPr lang="en-US" dirty="0">
                <a:hlinkClick r:id="rId3"/>
              </a:rPr>
              <a:t>https://www.interaction-design.org/literature/topics/design-thinking</a:t>
            </a:r>
            <a:r>
              <a:rPr lang="en-US" dirty="0"/>
              <a:t> (Accessed 17th February 2022). (this outlines all stages of 5Di in detail). </a:t>
            </a:r>
          </a:p>
          <a:p>
            <a:r>
              <a:rPr lang="en-US" dirty="0">
                <a:hlinkClick r:id="rId4"/>
              </a:rPr>
              <a:t>https://trainingindustry.com/wiki/content-development/design-thinking/</a:t>
            </a:r>
            <a:endParaRPr lang="en-US" dirty="0"/>
          </a:p>
          <a:p>
            <a:pPr marL="0" indent="0">
              <a:buNone/>
            </a:pPr>
            <a:r>
              <a:rPr lang="en-US" dirty="0"/>
              <a:t> Shackleton-Jones, N (2019). How people learn: designing effective training to improve employee performance. London, CIPD. </a:t>
            </a:r>
          </a:p>
          <a:p>
            <a:endParaRPr lang="en-US" dirty="0">
              <a:cs typeface="Calibri Light"/>
            </a:endParaRPr>
          </a:p>
          <a:p>
            <a:endParaRPr lang="en-US" dirty="0"/>
          </a:p>
        </p:txBody>
      </p:sp>
    </p:spTree>
    <p:extLst>
      <p:ext uri="{BB962C8B-B14F-4D97-AF65-F5344CB8AC3E}">
        <p14:creationId xmlns:p14="http://schemas.microsoft.com/office/powerpoint/2010/main" val="235884093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23DC6A-77AD-4FB8-B63B-3DD0DCDEC832}">
  <ds:schemaRefs>
    <ds:schemaRef ds:uri="http://schemas.microsoft.com/sharepoint/v3/contenttype/forms"/>
  </ds:schemaRefs>
</ds:datastoreItem>
</file>

<file path=customXml/itemProps2.xml><?xml version="1.0" encoding="utf-8"?>
<ds:datastoreItem xmlns:ds="http://schemas.openxmlformats.org/officeDocument/2006/customXml" ds:itemID="{89AE3590-0965-46C2-A99A-A3971E63823F}">
  <ds:schemaRefs>
    <ds:schemaRef ds:uri="http://purl.org/dc/dcmitype/"/>
    <ds:schemaRef ds:uri="http://schemas.openxmlformats.org/package/2006/metadata/core-properties"/>
    <ds:schemaRef ds:uri="http://schemas.microsoft.com/office/2006/documentManagement/types"/>
    <ds:schemaRef ds:uri="21682d76-7fed-41ad-9dab-ad3c63b4cd86"/>
    <ds:schemaRef ds:uri="http://schemas.microsoft.com/office/infopath/2007/PartnerControls"/>
    <ds:schemaRef ds:uri="http://purl.org/dc/elements/1.1/"/>
    <ds:schemaRef ds:uri="http://www.w3.org/XML/1998/namespace"/>
    <ds:schemaRef ds:uri="7ac54d59-15ae-468f-8833-3c6b8f4d3013"/>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8E94EADC-D591-48AB-A9F7-99C956EC8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593</TotalTime>
  <Words>1876</Words>
  <Application>Microsoft Macintosh PowerPoint</Application>
  <PresentationFormat>Widescreen</PresentationFormat>
  <Paragraphs>120</Paragraphs>
  <Slides>18</Slides>
  <Notes>18</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Metropolitan</vt:lpstr>
      <vt:lpstr>Design Thinking</vt:lpstr>
      <vt:lpstr>Design Thinking: New Innovative Thinking for New Problems</vt:lpstr>
      <vt:lpstr>Learning Outcomes</vt:lpstr>
      <vt:lpstr>Design Thinking</vt:lpstr>
      <vt:lpstr>Design Thinking</vt:lpstr>
      <vt:lpstr>Stage 1: Empathise</vt:lpstr>
      <vt:lpstr>Stage 1: Empathise</vt:lpstr>
      <vt:lpstr>Stage 2: Define</vt:lpstr>
      <vt:lpstr>Stage 3: Ideate</vt:lpstr>
      <vt:lpstr>Stage 4: Prototype</vt:lpstr>
      <vt:lpstr>Stage 5: Test</vt:lpstr>
      <vt:lpstr>Change By Design</vt:lpstr>
      <vt:lpstr>The 5Di Learning  Design Model </vt:lpstr>
      <vt:lpstr>PowerPoint Presentation</vt:lpstr>
      <vt:lpstr>PowerPoint Presentation</vt:lpstr>
      <vt:lpstr>       Key points </vt:lpstr>
      <vt:lpstr>Group Tasks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Sharon Atkins</cp:lastModifiedBy>
  <cp:revision>275</cp:revision>
  <dcterms:created xsi:type="dcterms:W3CDTF">2021-03-01T12:15:42Z</dcterms:created>
  <dcterms:modified xsi:type="dcterms:W3CDTF">2022-02-18T16:28:42Z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