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F59305-7C30-4716-B94B-A127548F0EF7}" v="3" dt="2026-03-14T10:25:19.3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331BE1-2700-4454-86C1-7A298AEF6C3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B430B57-F24E-4FF8-AA7E-9BF8EB9A402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Several elements influence culture in business environments: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043A7C-7B37-4B7F-A124-18ABAE74DE8B}" type="parTrans" cxnId="{D2631056-5C43-4D88-9365-87B567EF4975}">
      <dgm:prSet/>
      <dgm:spPr/>
      <dgm:t>
        <a:bodyPr/>
        <a:lstStyle/>
        <a:p>
          <a:endParaRPr lang="en-US"/>
        </a:p>
      </dgm:t>
    </dgm:pt>
    <dgm:pt modelId="{344DCB47-FB84-405B-97A2-7164912CDCDB}" type="sibTrans" cxnId="{D2631056-5C43-4D88-9365-87B567EF4975}">
      <dgm:prSet/>
      <dgm:spPr/>
      <dgm:t>
        <a:bodyPr/>
        <a:lstStyle/>
        <a:p>
          <a:endParaRPr lang="en-US"/>
        </a:p>
      </dgm:t>
    </dgm:pt>
    <dgm:pt modelId="{D4DF10DC-4A81-4022-B231-D865C3367022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Values and beliefs – what a society considers important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D395F7-CA9F-4B22-B50B-29C0BD0EEDFF}" type="parTrans" cxnId="{F5F20849-F166-4A94-A4EC-1B3222855C50}">
      <dgm:prSet/>
      <dgm:spPr/>
      <dgm:t>
        <a:bodyPr/>
        <a:lstStyle/>
        <a:p>
          <a:endParaRPr lang="en-US"/>
        </a:p>
      </dgm:t>
    </dgm:pt>
    <dgm:pt modelId="{8D136DC6-B843-45C3-BB77-FBB39E0798B2}" type="sibTrans" cxnId="{F5F20849-F166-4A94-A4EC-1B3222855C50}">
      <dgm:prSet/>
      <dgm:spPr/>
      <dgm:t>
        <a:bodyPr/>
        <a:lstStyle/>
        <a:p>
          <a:endParaRPr lang="en-US"/>
        </a:p>
      </dgm:t>
    </dgm:pt>
    <dgm:pt modelId="{44EC5659-4788-4C7A-872E-6B7288EB217D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Language and communication style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56BB3A-A3D0-4F0F-9E91-A480AAFBBEC9}" type="parTrans" cxnId="{BD6C2763-8494-4C4E-AC87-3F01E73A7F75}">
      <dgm:prSet/>
      <dgm:spPr/>
      <dgm:t>
        <a:bodyPr/>
        <a:lstStyle/>
        <a:p>
          <a:endParaRPr lang="en-US"/>
        </a:p>
      </dgm:t>
    </dgm:pt>
    <dgm:pt modelId="{688BA188-82E6-4AD5-BFBA-CA6FE94FD244}" type="sibTrans" cxnId="{BD6C2763-8494-4C4E-AC87-3F01E73A7F75}">
      <dgm:prSet/>
      <dgm:spPr/>
      <dgm:t>
        <a:bodyPr/>
        <a:lstStyle/>
        <a:p>
          <a:endParaRPr lang="en-US"/>
        </a:p>
      </dgm:t>
    </dgm:pt>
    <dgm:pt modelId="{8872FF78-5E10-4E34-821E-0BBEE2A1B34C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Social norms and etiquette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49854F-BEF2-4FE1-B1A6-D08E08979F86}" type="parTrans" cxnId="{2009E2EB-F570-45F5-BE09-410A93AEAD24}">
      <dgm:prSet/>
      <dgm:spPr/>
      <dgm:t>
        <a:bodyPr/>
        <a:lstStyle/>
        <a:p>
          <a:endParaRPr lang="en-US"/>
        </a:p>
      </dgm:t>
    </dgm:pt>
    <dgm:pt modelId="{E119BEBB-66CD-4E0F-AA3E-6A10C65C1275}" type="sibTrans" cxnId="{2009E2EB-F570-45F5-BE09-410A93AEAD24}">
      <dgm:prSet/>
      <dgm:spPr/>
      <dgm:t>
        <a:bodyPr/>
        <a:lstStyle/>
        <a:p>
          <a:endParaRPr lang="en-US"/>
        </a:p>
      </dgm:t>
    </dgm:pt>
    <dgm:pt modelId="{289FF02C-DABE-4582-A35E-2A7C10E4399F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Attitudes towards authority and hierarchy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E2FE4D-5DB3-43AC-9F15-95D4E3805489}" type="parTrans" cxnId="{0FE4C840-3624-4CA8-A6C6-8A39DA34A338}">
      <dgm:prSet/>
      <dgm:spPr/>
      <dgm:t>
        <a:bodyPr/>
        <a:lstStyle/>
        <a:p>
          <a:endParaRPr lang="en-US"/>
        </a:p>
      </dgm:t>
    </dgm:pt>
    <dgm:pt modelId="{25013718-7DBA-4F8A-AAEF-7147E6F32539}" type="sibTrans" cxnId="{0FE4C840-3624-4CA8-A6C6-8A39DA34A338}">
      <dgm:prSet/>
      <dgm:spPr/>
      <dgm:t>
        <a:bodyPr/>
        <a:lstStyle/>
        <a:p>
          <a:endParaRPr lang="en-US"/>
        </a:p>
      </dgm:t>
    </dgm:pt>
    <dgm:pt modelId="{59F7D422-119E-4CE1-B38C-D4CCF665F4D9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Business customs and negotiation approaches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D3DED9-6ED0-40BA-9BD7-37031D3ECE8C}" type="parTrans" cxnId="{B5EB163E-2CAB-4232-8C89-1C1A7F5FAA54}">
      <dgm:prSet/>
      <dgm:spPr/>
      <dgm:t>
        <a:bodyPr/>
        <a:lstStyle/>
        <a:p>
          <a:endParaRPr lang="en-US"/>
        </a:p>
      </dgm:t>
    </dgm:pt>
    <dgm:pt modelId="{31CC7051-E2ED-40F2-A2E2-EFB66DD0D0B0}" type="sibTrans" cxnId="{B5EB163E-2CAB-4232-8C89-1C1A7F5FAA54}">
      <dgm:prSet/>
      <dgm:spPr/>
      <dgm:t>
        <a:bodyPr/>
        <a:lstStyle/>
        <a:p>
          <a:endParaRPr lang="en-US"/>
        </a:p>
      </dgm:t>
    </dgm:pt>
    <dgm:pt modelId="{E0A6C155-91E8-4C19-A8CF-3637B4CC6360}" type="pres">
      <dgm:prSet presAssocID="{F4331BE1-2700-4454-86C1-7A298AEF6C31}" presName="linear" presStyleCnt="0">
        <dgm:presLayoutVars>
          <dgm:animLvl val="lvl"/>
          <dgm:resizeHandles val="exact"/>
        </dgm:presLayoutVars>
      </dgm:prSet>
      <dgm:spPr/>
    </dgm:pt>
    <dgm:pt modelId="{27EE0D9F-C5B6-4FD1-AFD9-D14ADBEE182F}" type="pres">
      <dgm:prSet presAssocID="{2B430B57-F24E-4FF8-AA7E-9BF8EB9A4023}" presName="parentText" presStyleLbl="node1" presStyleIdx="0" presStyleCnt="1" custLinFactNeighborX="9" custLinFactNeighborY="-23569">
        <dgm:presLayoutVars>
          <dgm:chMax val="0"/>
          <dgm:bulletEnabled val="1"/>
        </dgm:presLayoutVars>
      </dgm:prSet>
      <dgm:spPr/>
    </dgm:pt>
    <dgm:pt modelId="{EB421EE1-B53F-4B06-A13C-CDA5B7A5EFE8}" type="pres">
      <dgm:prSet presAssocID="{2B430B57-F24E-4FF8-AA7E-9BF8EB9A402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C8BA80F-981B-48AA-BA56-A65B87EFEA4E}" type="presOf" srcId="{59F7D422-119E-4CE1-B38C-D4CCF665F4D9}" destId="{EB421EE1-B53F-4B06-A13C-CDA5B7A5EFE8}" srcOrd="0" destOrd="4" presId="urn:microsoft.com/office/officeart/2005/8/layout/vList2"/>
    <dgm:cxn modelId="{355D8613-16FA-43CB-9525-D7003525646F}" type="presOf" srcId="{D4DF10DC-4A81-4022-B231-D865C3367022}" destId="{EB421EE1-B53F-4B06-A13C-CDA5B7A5EFE8}" srcOrd="0" destOrd="0" presId="urn:microsoft.com/office/officeart/2005/8/layout/vList2"/>
    <dgm:cxn modelId="{B5EB163E-2CAB-4232-8C89-1C1A7F5FAA54}" srcId="{2B430B57-F24E-4FF8-AA7E-9BF8EB9A4023}" destId="{59F7D422-119E-4CE1-B38C-D4CCF665F4D9}" srcOrd="4" destOrd="0" parTransId="{9AD3DED9-6ED0-40BA-9BD7-37031D3ECE8C}" sibTransId="{31CC7051-E2ED-40F2-A2E2-EFB66DD0D0B0}"/>
    <dgm:cxn modelId="{0FE4C840-3624-4CA8-A6C6-8A39DA34A338}" srcId="{2B430B57-F24E-4FF8-AA7E-9BF8EB9A4023}" destId="{289FF02C-DABE-4582-A35E-2A7C10E4399F}" srcOrd="3" destOrd="0" parTransId="{4BE2FE4D-5DB3-43AC-9F15-95D4E3805489}" sibTransId="{25013718-7DBA-4F8A-AAEF-7147E6F32539}"/>
    <dgm:cxn modelId="{BD6C2763-8494-4C4E-AC87-3F01E73A7F75}" srcId="{2B430B57-F24E-4FF8-AA7E-9BF8EB9A4023}" destId="{44EC5659-4788-4C7A-872E-6B7288EB217D}" srcOrd="1" destOrd="0" parTransId="{E056BB3A-A3D0-4F0F-9E91-A480AAFBBEC9}" sibTransId="{688BA188-82E6-4AD5-BFBA-CA6FE94FD244}"/>
    <dgm:cxn modelId="{F5F20849-F166-4A94-A4EC-1B3222855C50}" srcId="{2B430B57-F24E-4FF8-AA7E-9BF8EB9A4023}" destId="{D4DF10DC-4A81-4022-B231-D865C3367022}" srcOrd="0" destOrd="0" parTransId="{1DD395F7-CA9F-4B22-B50B-29C0BD0EEDFF}" sibTransId="{8D136DC6-B843-45C3-BB77-FBB39E0798B2}"/>
    <dgm:cxn modelId="{2E5DCB50-FE43-4460-A634-4877A9D59917}" type="presOf" srcId="{44EC5659-4788-4C7A-872E-6B7288EB217D}" destId="{EB421EE1-B53F-4B06-A13C-CDA5B7A5EFE8}" srcOrd="0" destOrd="1" presId="urn:microsoft.com/office/officeart/2005/8/layout/vList2"/>
    <dgm:cxn modelId="{D2631056-5C43-4D88-9365-87B567EF4975}" srcId="{F4331BE1-2700-4454-86C1-7A298AEF6C31}" destId="{2B430B57-F24E-4FF8-AA7E-9BF8EB9A4023}" srcOrd="0" destOrd="0" parTransId="{20043A7C-7B37-4B7F-A124-18ABAE74DE8B}" sibTransId="{344DCB47-FB84-405B-97A2-7164912CDCDB}"/>
    <dgm:cxn modelId="{34C9C79C-0FCF-4668-8505-16D1BCE61151}" type="presOf" srcId="{F4331BE1-2700-4454-86C1-7A298AEF6C31}" destId="{E0A6C155-91E8-4C19-A8CF-3637B4CC6360}" srcOrd="0" destOrd="0" presId="urn:microsoft.com/office/officeart/2005/8/layout/vList2"/>
    <dgm:cxn modelId="{91B329BD-2D51-4A13-91F0-1044F29E996A}" type="presOf" srcId="{289FF02C-DABE-4582-A35E-2A7C10E4399F}" destId="{EB421EE1-B53F-4B06-A13C-CDA5B7A5EFE8}" srcOrd="0" destOrd="3" presId="urn:microsoft.com/office/officeart/2005/8/layout/vList2"/>
    <dgm:cxn modelId="{2009E2EB-F570-45F5-BE09-410A93AEAD24}" srcId="{2B430B57-F24E-4FF8-AA7E-9BF8EB9A4023}" destId="{8872FF78-5E10-4E34-821E-0BBEE2A1B34C}" srcOrd="2" destOrd="0" parTransId="{5249854F-BEF2-4FE1-B1A6-D08E08979F86}" sibTransId="{E119BEBB-66CD-4E0F-AA3E-6A10C65C1275}"/>
    <dgm:cxn modelId="{CB050EF9-B24C-42AF-9AB8-F1CCD76977AD}" type="presOf" srcId="{2B430B57-F24E-4FF8-AA7E-9BF8EB9A4023}" destId="{27EE0D9F-C5B6-4FD1-AFD9-D14ADBEE182F}" srcOrd="0" destOrd="0" presId="urn:microsoft.com/office/officeart/2005/8/layout/vList2"/>
    <dgm:cxn modelId="{DE6467FE-ADCE-4C65-8D7E-BD806776C258}" type="presOf" srcId="{8872FF78-5E10-4E34-821E-0BBEE2A1B34C}" destId="{EB421EE1-B53F-4B06-A13C-CDA5B7A5EFE8}" srcOrd="0" destOrd="2" presId="urn:microsoft.com/office/officeart/2005/8/layout/vList2"/>
    <dgm:cxn modelId="{1857FE17-B25F-47B4-9CF7-A8A7D044FE2C}" type="presParOf" srcId="{E0A6C155-91E8-4C19-A8CF-3637B4CC6360}" destId="{27EE0D9F-C5B6-4FD1-AFD9-D14ADBEE182F}" srcOrd="0" destOrd="0" presId="urn:microsoft.com/office/officeart/2005/8/layout/vList2"/>
    <dgm:cxn modelId="{B0C71DE5-352C-407E-9E05-C01C4DED2BC5}" type="presParOf" srcId="{E0A6C155-91E8-4C19-A8CF-3637B4CC6360}" destId="{EB421EE1-B53F-4B06-A13C-CDA5B7A5EFE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96388E-CE7C-4CA9-BA91-DA6D91F5E839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0CDFE9-A374-48A4-9363-0D4C71DC5D10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There are significant cultural differences between the UK and China.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F6B0EF-B190-4101-9AAF-7006542BE05B}" type="parTrans" cxnId="{68EC18E2-C455-4FB5-9639-27E8380F7759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D08E3D-D798-43A1-B71E-B7A2E21745ED}" type="sibTrans" cxnId="{68EC18E2-C455-4FB5-9639-27E8380F7759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43655A-B00B-4AD6-8AEF-6D1F0D4DCB82}">
      <dgm:prSet custT="1"/>
      <dgm:spPr/>
      <dgm:t>
        <a:bodyPr/>
        <a:lstStyle/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United Kingdom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2E71EB-B68F-4E06-B279-4A62DE869530}" type="parTrans" cxnId="{8982F63B-8352-49CC-92B3-B07F5F5ED08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918D71-2965-4A0D-801B-86AD4D1DE038}" type="sibTrans" cxnId="{8982F63B-8352-49CC-92B3-B07F5F5ED08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2909EC-A6F1-4EFE-A140-74E9E24616CD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Individualistic culture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3544AA-87E0-4206-9FD3-9FA5C60934AB}" type="parTrans" cxnId="{95A6206C-2842-4CB1-87C9-FDC1B9AE6731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01521A-5A49-4A13-B13A-4BCDECC8A549}" type="sibTrans" cxnId="{95A6206C-2842-4CB1-87C9-FDC1B9AE6731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C2024B-FE1A-4A70-8DCF-9F25267B486A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Direct communication style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189202-AF4A-4A75-8AFB-DDAC75DF03FB}" type="parTrans" cxnId="{494297AF-08A8-4552-8CAD-7D8EB392DF3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597F0E-2B67-4A0D-8462-1A93618E18CF}" type="sibTrans" cxnId="{494297AF-08A8-4552-8CAD-7D8EB392DF3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897FE8-BC4B-4436-8559-4ECDF4A040B6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Faster decision-making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4CBB56-004A-4CA7-8C95-57C4A146A914}" type="parTrans" cxnId="{58B7F1E1-3FD7-4868-B663-2C6698837725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BF1471-36E3-4242-AFB0-42BB0751C46D}" type="sibTrans" cxnId="{58B7F1E1-3FD7-4868-B663-2C6698837725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FD76FB-8EEB-41FA-894D-0369C866B455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Less hierarchical business structure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FE025D-41C9-49F4-8815-8E6222CD140E}" type="parTrans" cxnId="{8BD4995C-00AA-40BB-A421-F26354462A4B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DD1785-3A6E-48C2-9528-06463863F841}" type="sibTrans" cxnId="{8BD4995C-00AA-40BB-A421-F26354462A4B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FFA558-0096-410F-92C2-D69D2BD8619B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China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2B4132-CA89-4242-8C2B-ECFDA82833D8}" type="parTrans" cxnId="{EEAD5EBB-299D-4A69-9614-CC9BA557605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3A4CEA-2C69-4AFA-BE24-E756DD087483}" type="sibTrans" cxnId="{EEAD5EBB-299D-4A69-9614-CC9BA557605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ECEAFB-9646-463D-9389-78C51A95C7D3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Collectivist culture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B7EC6E-6546-4476-AE6A-EBE2A66F745A}" type="parTrans" cxnId="{3FEB9D90-A4FC-42C6-854B-58B0F3C190B9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16EB94-5C59-44B8-B926-1E851C9B239D}" type="sibTrans" cxnId="{3FEB9D90-A4FC-42C6-854B-58B0F3C190B9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9AA0A9-86C4-4292-9EFC-779CE78123AE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Indirect communication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2AB1D6-053F-4802-812B-2A78BFE6A593}" type="parTrans" cxnId="{1CC1332E-05E5-472C-8812-57AD61F42987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04615D-BD8E-45AA-A7E4-6F520ADA707D}" type="sibTrans" cxnId="{1CC1332E-05E5-472C-8812-57AD61F42987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A21633-3E85-49FB-9692-16018761EFC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Strong respect for hierarchy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C18B0C-A57B-4A0C-8CB2-F2BE783CEDC3}" type="parTrans" cxnId="{065425FB-2CA0-4034-B01B-79DEDB8A6BB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A2FAA8-48A7-471A-977F-4BAE13452F91}" type="sibTrans" cxnId="{065425FB-2CA0-4034-B01B-79DEDB8A6BB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265408-884A-444C-AF8A-ABF1F1CFC29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Importance of relationships (guanxi)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3643E9-7AB1-45D4-8A6A-A6D5AF2265DF}" type="parTrans" cxnId="{3B9F2956-DB31-47CF-9873-6A694853506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090908-BF6B-4297-8888-A53C8BBC0C1B}" type="sibTrans" cxnId="{3B9F2956-DB31-47CF-9873-6A694853506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150678-26A4-4B7B-82CC-B30C7AA714F1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These differences can influence negotiation behaviour and expectations.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FAE13E-8587-4AB4-AE91-E3DDDAD6D814}" type="parTrans" cxnId="{F564C737-3781-4C7C-AF68-A7BF7849A4E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C8659F-902B-40E3-A53C-25A4B1115796}" type="sibTrans" cxnId="{F564C737-3781-4C7C-AF68-A7BF7849A4E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7C4BC1-1F5D-46A5-BDCB-35B6F32A89A1}" type="pres">
      <dgm:prSet presAssocID="{4196388E-CE7C-4CA9-BA91-DA6D91F5E839}" presName="cycle" presStyleCnt="0">
        <dgm:presLayoutVars>
          <dgm:dir/>
          <dgm:resizeHandles val="exact"/>
        </dgm:presLayoutVars>
      </dgm:prSet>
      <dgm:spPr/>
    </dgm:pt>
    <dgm:pt modelId="{2D57CD14-F43B-4BC7-98DD-AF5C7D919F85}" type="pres">
      <dgm:prSet presAssocID="{FB0CDFE9-A374-48A4-9363-0D4C71DC5D10}" presName="dummy" presStyleCnt="0"/>
      <dgm:spPr/>
    </dgm:pt>
    <dgm:pt modelId="{25F6BF7B-7760-4767-A961-0C0FCB76E02E}" type="pres">
      <dgm:prSet presAssocID="{FB0CDFE9-A374-48A4-9363-0D4C71DC5D10}" presName="node" presStyleLbl="revTx" presStyleIdx="0" presStyleCnt="4">
        <dgm:presLayoutVars>
          <dgm:bulletEnabled val="1"/>
        </dgm:presLayoutVars>
      </dgm:prSet>
      <dgm:spPr/>
    </dgm:pt>
    <dgm:pt modelId="{5C121229-0169-4E08-AD1C-485BF7352243}" type="pres">
      <dgm:prSet presAssocID="{8BD08E3D-D798-43A1-B71E-B7A2E21745ED}" presName="sibTrans" presStyleLbl="node1" presStyleIdx="0" presStyleCnt="4" custLinFactNeighborX="4066" custLinFactNeighborY="-5350"/>
      <dgm:spPr/>
    </dgm:pt>
    <dgm:pt modelId="{0823FEAF-4D8B-449C-B127-A0C7C23D0983}" type="pres">
      <dgm:prSet presAssocID="{2C43655A-B00B-4AD6-8AEF-6D1F0D4DCB82}" presName="dummy" presStyleCnt="0"/>
      <dgm:spPr/>
    </dgm:pt>
    <dgm:pt modelId="{049ECC20-FB29-4EA1-A7F1-A74E0B2B6DAF}" type="pres">
      <dgm:prSet presAssocID="{2C43655A-B00B-4AD6-8AEF-6D1F0D4DCB82}" presName="node" presStyleLbl="revTx" presStyleIdx="1" presStyleCnt="4">
        <dgm:presLayoutVars>
          <dgm:bulletEnabled val="1"/>
        </dgm:presLayoutVars>
      </dgm:prSet>
      <dgm:spPr/>
    </dgm:pt>
    <dgm:pt modelId="{59154D34-18FC-4EF6-B0A6-298079960D8D}" type="pres">
      <dgm:prSet presAssocID="{6E918D71-2965-4A0D-801B-86AD4D1DE038}" presName="sibTrans" presStyleLbl="node1" presStyleIdx="1" presStyleCnt="4"/>
      <dgm:spPr/>
    </dgm:pt>
    <dgm:pt modelId="{420A1B96-D355-40B1-98FC-4F8855C8AB2B}" type="pres">
      <dgm:prSet presAssocID="{34FFA558-0096-410F-92C2-D69D2BD8619B}" presName="dummy" presStyleCnt="0"/>
      <dgm:spPr/>
    </dgm:pt>
    <dgm:pt modelId="{7142413A-3B02-4620-ACCC-7765EE392139}" type="pres">
      <dgm:prSet presAssocID="{34FFA558-0096-410F-92C2-D69D2BD8619B}" presName="node" presStyleLbl="revTx" presStyleIdx="2" presStyleCnt="4">
        <dgm:presLayoutVars>
          <dgm:bulletEnabled val="1"/>
        </dgm:presLayoutVars>
      </dgm:prSet>
      <dgm:spPr/>
    </dgm:pt>
    <dgm:pt modelId="{E5879510-27CC-4E4B-B546-C34774AFA9DB}" type="pres">
      <dgm:prSet presAssocID="{D93A4CEA-2C69-4AFA-BE24-E756DD087483}" presName="sibTrans" presStyleLbl="node1" presStyleIdx="2" presStyleCnt="4" custLinFactNeighborX="-1586" custLinFactNeighborY="-3053"/>
      <dgm:spPr/>
    </dgm:pt>
    <dgm:pt modelId="{99E3E00D-8362-4D76-8667-F0A1877FB00F}" type="pres">
      <dgm:prSet presAssocID="{0C150678-26A4-4B7B-82CC-B30C7AA714F1}" presName="dummy" presStyleCnt="0"/>
      <dgm:spPr/>
    </dgm:pt>
    <dgm:pt modelId="{D05C834B-FD00-406B-8563-473690D532A9}" type="pres">
      <dgm:prSet presAssocID="{0C150678-26A4-4B7B-82CC-B30C7AA714F1}" presName="node" presStyleLbl="revTx" presStyleIdx="3" presStyleCnt="4">
        <dgm:presLayoutVars>
          <dgm:bulletEnabled val="1"/>
        </dgm:presLayoutVars>
      </dgm:prSet>
      <dgm:spPr/>
    </dgm:pt>
    <dgm:pt modelId="{E13CC093-E5A8-43E7-A16D-6C626F3BD3A6}" type="pres">
      <dgm:prSet presAssocID="{DBC8659F-902B-40E3-A53C-25A4B1115796}" presName="sibTrans" presStyleLbl="node1" presStyleIdx="3" presStyleCnt="4"/>
      <dgm:spPr/>
    </dgm:pt>
  </dgm:ptLst>
  <dgm:cxnLst>
    <dgm:cxn modelId="{9A024207-E674-4925-B6FC-B52507C431E7}" type="presOf" srcId="{8BD08E3D-D798-43A1-B71E-B7A2E21745ED}" destId="{5C121229-0169-4E08-AD1C-485BF7352243}" srcOrd="0" destOrd="0" presId="urn:microsoft.com/office/officeart/2005/8/layout/cycle1"/>
    <dgm:cxn modelId="{963E1D0A-E58F-425C-A4AD-9DFA70E2B61F}" type="presOf" srcId="{CAFD76FB-8EEB-41FA-894D-0369C866B455}" destId="{049ECC20-FB29-4EA1-A7F1-A74E0B2B6DAF}" srcOrd="0" destOrd="4" presId="urn:microsoft.com/office/officeart/2005/8/layout/cycle1"/>
    <dgm:cxn modelId="{958C8A21-30B2-4F2D-86BC-C4185358740A}" type="presOf" srcId="{EEA21633-3E85-49FB-9692-16018761EFCF}" destId="{7142413A-3B02-4620-ACCC-7765EE392139}" srcOrd="0" destOrd="3" presId="urn:microsoft.com/office/officeart/2005/8/layout/cycle1"/>
    <dgm:cxn modelId="{11450025-E9F4-4DD0-8F03-EA9824C4136E}" type="presOf" srcId="{D93A4CEA-2C69-4AFA-BE24-E756DD087483}" destId="{E5879510-27CC-4E4B-B546-C34774AFA9DB}" srcOrd="0" destOrd="0" presId="urn:microsoft.com/office/officeart/2005/8/layout/cycle1"/>
    <dgm:cxn modelId="{1CC1332E-05E5-472C-8812-57AD61F42987}" srcId="{34FFA558-0096-410F-92C2-D69D2BD8619B}" destId="{B69AA0A9-86C4-4292-9EFC-779CE78123AE}" srcOrd="1" destOrd="0" parTransId="{702AB1D6-053F-4802-812B-2A78BFE6A593}" sibTransId="{2704615D-BD8E-45AA-A7E4-6F520ADA707D}"/>
    <dgm:cxn modelId="{2C832935-9427-4AFC-AC77-38898DAD7E29}" type="presOf" srcId="{3AECEAFB-9646-463D-9389-78C51A95C7D3}" destId="{7142413A-3B02-4620-ACCC-7765EE392139}" srcOrd="0" destOrd="1" presId="urn:microsoft.com/office/officeart/2005/8/layout/cycle1"/>
    <dgm:cxn modelId="{F564C737-3781-4C7C-AF68-A7BF7849A4E6}" srcId="{4196388E-CE7C-4CA9-BA91-DA6D91F5E839}" destId="{0C150678-26A4-4B7B-82CC-B30C7AA714F1}" srcOrd="3" destOrd="0" parTransId="{DCFAE13E-8587-4AB4-AE91-E3DDDAD6D814}" sibTransId="{DBC8659F-902B-40E3-A53C-25A4B1115796}"/>
    <dgm:cxn modelId="{E1B8633B-2EC4-4D14-9DCF-F3FC17733DA9}" type="presOf" srcId="{34FFA558-0096-410F-92C2-D69D2BD8619B}" destId="{7142413A-3B02-4620-ACCC-7765EE392139}" srcOrd="0" destOrd="0" presId="urn:microsoft.com/office/officeart/2005/8/layout/cycle1"/>
    <dgm:cxn modelId="{8982F63B-8352-49CC-92B3-B07F5F5ED08F}" srcId="{4196388E-CE7C-4CA9-BA91-DA6D91F5E839}" destId="{2C43655A-B00B-4AD6-8AEF-6D1F0D4DCB82}" srcOrd="1" destOrd="0" parTransId="{9E2E71EB-B68F-4E06-B279-4A62DE869530}" sibTransId="{6E918D71-2965-4A0D-801B-86AD4D1DE038}"/>
    <dgm:cxn modelId="{88E9703C-56F6-442A-82F2-80716E70F4B5}" type="presOf" srcId="{6E918D71-2965-4A0D-801B-86AD4D1DE038}" destId="{59154D34-18FC-4EF6-B0A6-298079960D8D}" srcOrd="0" destOrd="0" presId="urn:microsoft.com/office/officeart/2005/8/layout/cycle1"/>
    <dgm:cxn modelId="{75FEC43D-719E-4890-925B-88341F2C036E}" type="presOf" srcId="{F3265408-884A-444C-AF8A-ABF1F1CFC292}" destId="{7142413A-3B02-4620-ACCC-7765EE392139}" srcOrd="0" destOrd="4" presId="urn:microsoft.com/office/officeart/2005/8/layout/cycle1"/>
    <dgm:cxn modelId="{8BD4995C-00AA-40BB-A421-F26354462A4B}" srcId="{2C43655A-B00B-4AD6-8AEF-6D1F0D4DCB82}" destId="{CAFD76FB-8EEB-41FA-894D-0369C866B455}" srcOrd="3" destOrd="0" parTransId="{30FE025D-41C9-49F4-8815-8E6222CD140E}" sibTransId="{A3DD1785-3A6E-48C2-9528-06463863F841}"/>
    <dgm:cxn modelId="{5F009363-8EC6-4093-92BE-A7F875E75E00}" type="presOf" srcId="{B69AA0A9-86C4-4292-9EFC-779CE78123AE}" destId="{7142413A-3B02-4620-ACCC-7765EE392139}" srcOrd="0" destOrd="2" presId="urn:microsoft.com/office/officeart/2005/8/layout/cycle1"/>
    <dgm:cxn modelId="{95A6206C-2842-4CB1-87C9-FDC1B9AE6731}" srcId="{2C43655A-B00B-4AD6-8AEF-6D1F0D4DCB82}" destId="{102909EC-A6F1-4EFE-A140-74E9E24616CD}" srcOrd="0" destOrd="0" parTransId="{C03544AA-87E0-4206-9FD3-9FA5C60934AB}" sibTransId="{8C01521A-5A49-4A13-B13A-4BCDECC8A549}"/>
    <dgm:cxn modelId="{6F07F96D-E827-42A0-BF3B-D05F680EA981}" type="presOf" srcId="{0C150678-26A4-4B7B-82CC-B30C7AA714F1}" destId="{D05C834B-FD00-406B-8563-473690D532A9}" srcOrd="0" destOrd="0" presId="urn:microsoft.com/office/officeart/2005/8/layout/cycle1"/>
    <dgm:cxn modelId="{3B9F2956-DB31-47CF-9873-6A6948535063}" srcId="{34FFA558-0096-410F-92C2-D69D2BD8619B}" destId="{F3265408-884A-444C-AF8A-ABF1F1CFC292}" srcOrd="3" destOrd="0" parTransId="{7F3643E9-7AB1-45D4-8A6A-A6D5AF2265DF}" sibTransId="{F9090908-BF6B-4297-8888-A53C8BBC0C1B}"/>
    <dgm:cxn modelId="{E39C8858-F295-425E-B642-B7E6FED43C25}" type="presOf" srcId="{4196388E-CE7C-4CA9-BA91-DA6D91F5E839}" destId="{827C4BC1-1F5D-46A5-BDCB-35B6F32A89A1}" srcOrd="0" destOrd="0" presId="urn:microsoft.com/office/officeart/2005/8/layout/cycle1"/>
    <dgm:cxn modelId="{3FEB9D90-A4FC-42C6-854B-58B0F3C190B9}" srcId="{34FFA558-0096-410F-92C2-D69D2BD8619B}" destId="{3AECEAFB-9646-463D-9389-78C51A95C7D3}" srcOrd="0" destOrd="0" parTransId="{C7B7EC6E-6546-4476-AE6A-EBE2A66F745A}" sibTransId="{C016EB94-5C59-44B8-B926-1E851C9B239D}"/>
    <dgm:cxn modelId="{72712F93-5679-4BF4-A2DA-DC6363B61BC0}" type="presOf" srcId="{2C43655A-B00B-4AD6-8AEF-6D1F0D4DCB82}" destId="{049ECC20-FB29-4EA1-A7F1-A74E0B2B6DAF}" srcOrd="0" destOrd="0" presId="urn:microsoft.com/office/officeart/2005/8/layout/cycle1"/>
    <dgm:cxn modelId="{AE58AE9A-1FA6-4D20-8B6A-C32E76B18668}" type="presOf" srcId="{FB0CDFE9-A374-48A4-9363-0D4C71DC5D10}" destId="{25F6BF7B-7760-4767-A961-0C0FCB76E02E}" srcOrd="0" destOrd="0" presId="urn:microsoft.com/office/officeart/2005/8/layout/cycle1"/>
    <dgm:cxn modelId="{494297AF-08A8-4552-8CAD-7D8EB392DF3F}" srcId="{2C43655A-B00B-4AD6-8AEF-6D1F0D4DCB82}" destId="{78C2024B-FE1A-4A70-8DCF-9F25267B486A}" srcOrd="1" destOrd="0" parTransId="{D8189202-AF4A-4A75-8AFB-DDAC75DF03FB}" sibTransId="{59597F0E-2B67-4A0D-8462-1A93618E18CF}"/>
    <dgm:cxn modelId="{3A7967B3-5199-4D7B-A4D6-427ABC77A542}" type="presOf" srcId="{46897FE8-BC4B-4436-8559-4ECDF4A040B6}" destId="{049ECC20-FB29-4EA1-A7F1-A74E0B2B6DAF}" srcOrd="0" destOrd="3" presId="urn:microsoft.com/office/officeart/2005/8/layout/cycle1"/>
    <dgm:cxn modelId="{291805B9-42EB-4C60-9ACA-EF4682008FCD}" type="presOf" srcId="{DBC8659F-902B-40E3-A53C-25A4B1115796}" destId="{E13CC093-E5A8-43E7-A16D-6C626F3BD3A6}" srcOrd="0" destOrd="0" presId="urn:microsoft.com/office/officeart/2005/8/layout/cycle1"/>
    <dgm:cxn modelId="{EEAD5EBB-299D-4A69-9614-CC9BA5576056}" srcId="{4196388E-CE7C-4CA9-BA91-DA6D91F5E839}" destId="{34FFA558-0096-410F-92C2-D69D2BD8619B}" srcOrd="2" destOrd="0" parTransId="{C32B4132-CA89-4242-8C2B-ECFDA82833D8}" sibTransId="{D93A4CEA-2C69-4AFA-BE24-E756DD087483}"/>
    <dgm:cxn modelId="{86D33AD3-09E4-4B55-A74C-D3FBFD7B254D}" type="presOf" srcId="{78C2024B-FE1A-4A70-8DCF-9F25267B486A}" destId="{049ECC20-FB29-4EA1-A7F1-A74E0B2B6DAF}" srcOrd="0" destOrd="2" presId="urn:microsoft.com/office/officeart/2005/8/layout/cycle1"/>
    <dgm:cxn modelId="{58B7F1E1-3FD7-4868-B663-2C6698837725}" srcId="{2C43655A-B00B-4AD6-8AEF-6D1F0D4DCB82}" destId="{46897FE8-BC4B-4436-8559-4ECDF4A040B6}" srcOrd="2" destOrd="0" parTransId="{F94CBB56-004A-4CA7-8C95-57C4A146A914}" sibTransId="{C2BF1471-36E3-4242-AFB0-42BB0751C46D}"/>
    <dgm:cxn modelId="{68EC18E2-C455-4FB5-9639-27E8380F7759}" srcId="{4196388E-CE7C-4CA9-BA91-DA6D91F5E839}" destId="{FB0CDFE9-A374-48A4-9363-0D4C71DC5D10}" srcOrd="0" destOrd="0" parTransId="{5AF6B0EF-B190-4101-9AAF-7006542BE05B}" sibTransId="{8BD08E3D-D798-43A1-B71E-B7A2E21745ED}"/>
    <dgm:cxn modelId="{1FE91CED-0946-4C2A-8438-F6A153945813}" type="presOf" srcId="{102909EC-A6F1-4EFE-A140-74E9E24616CD}" destId="{049ECC20-FB29-4EA1-A7F1-A74E0B2B6DAF}" srcOrd="0" destOrd="1" presId="urn:microsoft.com/office/officeart/2005/8/layout/cycle1"/>
    <dgm:cxn modelId="{065425FB-2CA0-4034-B01B-79DEDB8A6BBF}" srcId="{34FFA558-0096-410F-92C2-D69D2BD8619B}" destId="{EEA21633-3E85-49FB-9692-16018761EFCF}" srcOrd="2" destOrd="0" parTransId="{91C18B0C-A57B-4A0C-8CB2-F2BE783CEDC3}" sibTransId="{CBA2FAA8-48A7-471A-977F-4BAE13452F91}"/>
    <dgm:cxn modelId="{F1512344-BE2F-4700-BFA7-3B7C6238D320}" type="presParOf" srcId="{827C4BC1-1F5D-46A5-BDCB-35B6F32A89A1}" destId="{2D57CD14-F43B-4BC7-98DD-AF5C7D919F85}" srcOrd="0" destOrd="0" presId="urn:microsoft.com/office/officeart/2005/8/layout/cycle1"/>
    <dgm:cxn modelId="{5982E4A9-BC87-47B4-B36D-2D47744532D9}" type="presParOf" srcId="{827C4BC1-1F5D-46A5-BDCB-35B6F32A89A1}" destId="{25F6BF7B-7760-4767-A961-0C0FCB76E02E}" srcOrd="1" destOrd="0" presId="urn:microsoft.com/office/officeart/2005/8/layout/cycle1"/>
    <dgm:cxn modelId="{F7CA2367-9119-491E-B597-DA8D28184062}" type="presParOf" srcId="{827C4BC1-1F5D-46A5-BDCB-35B6F32A89A1}" destId="{5C121229-0169-4E08-AD1C-485BF7352243}" srcOrd="2" destOrd="0" presId="urn:microsoft.com/office/officeart/2005/8/layout/cycle1"/>
    <dgm:cxn modelId="{A4D83DCC-F28D-4354-87D1-6DC0EB5A3C88}" type="presParOf" srcId="{827C4BC1-1F5D-46A5-BDCB-35B6F32A89A1}" destId="{0823FEAF-4D8B-449C-B127-A0C7C23D0983}" srcOrd="3" destOrd="0" presId="urn:microsoft.com/office/officeart/2005/8/layout/cycle1"/>
    <dgm:cxn modelId="{A7CCB8E8-4D53-4699-B272-465E42CE0279}" type="presParOf" srcId="{827C4BC1-1F5D-46A5-BDCB-35B6F32A89A1}" destId="{049ECC20-FB29-4EA1-A7F1-A74E0B2B6DAF}" srcOrd="4" destOrd="0" presId="urn:microsoft.com/office/officeart/2005/8/layout/cycle1"/>
    <dgm:cxn modelId="{B338FB42-FE77-40BF-B6F4-D9B7365C98E2}" type="presParOf" srcId="{827C4BC1-1F5D-46A5-BDCB-35B6F32A89A1}" destId="{59154D34-18FC-4EF6-B0A6-298079960D8D}" srcOrd="5" destOrd="0" presId="urn:microsoft.com/office/officeart/2005/8/layout/cycle1"/>
    <dgm:cxn modelId="{C7290A77-0CD7-4386-AB24-2274CCF9719D}" type="presParOf" srcId="{827C4BC1-1F5D-46A5-BDCB-35B6F32A89A1}" destId="{420A1B96-D355-40B1-98FC-4F8855C8AB2B}" srcOrd="6" destOrd="0" presId="urn:microsoft.com/office/officeart/2005/8/layout/cycle1"/>
    <dgm:cxn modelId="{A583C43A-2BEA-492B-A5F3-DF6D9357B13B}" type="presParOf" srcId="{827C4BC1-1F5D-46A5-BDCB-35B6F32A89A1}" destId="{7142413A-3B02-4620-ACCC-7765EE392139}" srcOrd="7" destOrd="0" presId="urn:microsoft.com/office/officeart/2005/8/layout/cycle1"/>
    <dgm:cxn modelId="{6AC727C2-D4E7-4F88-B4A3-5EA171F367BE}" type="presParOf" srcId="{827C4BC1-1F5D-46A5-BDCB-35B6F32A89A1}" destId="{E5879510-27CC-4E4B-B546-C34774AFA9DB}" srcOrd="8" destOrd="0" presId="urn:microsoft.com/office/officeart/2005/8/layout/cycle1"/>
    <dgm:cxn modelId="{4C687C99-02DE-41F6-AF9D-383FDC396567}" type="presParOf" srcId="{827C4BC1-1F5D-46A5-BDCB-35B6F32A89A1}" destId="{99E3E00D-8362-4D76-8667-F0A1877FB00F}" srcOrd="9" destOrd="0" presId="urn:microsoft.com/office/officeart/2005/8/layout/cycle1"/>
    <dgm:cxn modelId="{BB0D972B-6D33-4C17-A134-87675279AFAF}" type="presParOf" srcId="{827C4BC1-1F5D-46A5-BDCB-35B6F32A89A1}" destId="{D05C834B-FD00-406B-8563-473690D532A9}" srcOrd="10" destOrd="0" presId="urn:microsoft.com/office/officeart/2005/8/layout/cycle1"/>
    <dgm:cxn modelId="{555B3AF0-539F-4317-B6B9-EDA89557AA0D}" type="presParOf" srcId="{827C4BC1-1F5D-46A5-BDCB-35B6F32A89A1}" destId="{E13CC093-E5A8-43E7-A16D-6C626F3BD3A6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EE0D9F-C5B6-4FD1-AFD9-D14ADBEE182F}">
      <dsp:nvSpPr>
        <dsp:cNvPr id="0" name=""/>
        <dsp:cNvSpPr/>
      </dsp:nvSpPr>
      <dsp:spPr>
        <a:xfrm>
          <a:off x="0" y="0"/>
          <a:ext cx="6492875" cy="2316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Several elements influence culture in business environments: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3087" y="113087"/>
        <a:ext cx="6266701" cy="2090426"/>
      </dsp:txXfrm>
    </dsp:sp>
    <dsp:sp modelId="{EB421EE1-B53F-4B06-A13C-CDA5B7A5EFE8}">
      <dsp:nvSpPr>
        <dsp:cNvPr id="0" name=""/>
        <dsp:cNvSpPr/>
      </dsp:nvSpPr>
      <dsp:spPr>
        <a:xfrm>
          <a:off x="0" y="2435880"/>
          <a:ext cx="6492875" cy="255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Values and beliefs – what a society considers important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Language and communication style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Social norms and etiquette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Attitudes towards authority and hierarchy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Business customs and negotiation approaches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35880"/>
        <a:ext cx="6492875" cy="25502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F6BF7B-7760-4767-A961-0C0FCB76E02E}">
      <dsp:nvSpPr>
        <dsp:cNvPr id="0" name=""/>
        <dsp:cNvSpPr/>
      </dsp:nvSpPr>
      <dsp:spPr>
        <a:xfrm>
          <a:off x="6672150" y="102376"/>
          <a:ext cx="1627496" cy="1627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There are significant cultural differences between the UK and China.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72150" y="102376"/>
        <a:ext cx="1627496" cy="1627496"/>
      </dsp:txXfrm>
    </dsp:sp>
    <dsp:sp modelId="{5C121229-0169-4E08-AD1C-485BF7352243}">
      <dsp:nvSpPr>
        <dsp:cNvPr id="0" name=""/>
        <dsp:cNvSpPr/>
      </dsp:nvSpPr>
      <dsp:spPr>
        <a:xfrm>
          <a:off x="3994161" y="-245641"/>
          <a:ext cx="4594510" cy="4594510"/>
        </a:xfrm>
        <a:prstGeom prst="circularArrow">
          <a:avLst>
            <a:gd name="adj1" fmla="val 6907"/>
            <a:gd name="adj2" fmla="val 465777"/>
            <a:gd name="adj3" fmla="val 547626"/>
            <a:gd name="adj4" fmla="val 20586597"/>
            <a:gd name="adj5" fmla="val 8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ECC20-FB29-4EA1-A7F1-A74E0B2B6DAF}">
      <dsp:nvSpPr>
        <dsp:cNvPr id="0" name=""/>
        <dsp:cNvSpPr/>
      </dsp:nvSpPr>
      <dsp:spPr>
        <a:xfrm>
          <a:off x="6672150" y="2864966"/>
          <a:ext cx="1627496" cy="1627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United Kingdom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Individualistic culture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Direct communication style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Faster decision-making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Less hierarchical business structure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72150" y="2864966"/>
        <a:ext cx="1627496" cy="1627496"/>
      </dsp:txXfrm>
    </dsp:sp>
    <dsp:sp modelId="{59154D34-18FC-4EF6-B0A6-298079960D8D}">
      <dsp:nvSpPr>
        <dsp:cNvPr id="0" name=""/>
        <dsp:cNvSpPr/>
      </dsp:nvSpPr>
      <dsp:spPr>
        <a:xfrm>
          <a:off x="3807348" y="164"/>
          <a:ext cx="4594510" cy="4594510"/>
        </a:xfrm>
        <a:prstGeom prst="circularArrow">
          <a:avLst>
            <a:gd name="adj1" fmla="val 6907"/>
            <a:gd name="adj2" fmla="val 465777"/>
            <a:gd name="adj3" fmla="val 5947626"/>
            <a:gd name="adj4" fmla="val 4386597"/>
            <a:gd name="adj5" fmla="val 8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2413A-3B02-4620-ACCC-7765EE392139}">
      <dsp:nvSpPr>
        <dsp:cNvPr id="0" name=""/>
        <dsp:cNvSpPr/>
      </dsp:nvSpPr>
      <dsp:spPr>
        <a:xfrm>
          <a:off x="3909559" y="2864966"/>
          <a:ext cx="1627496" cy="1627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China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Collectivist culture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Indirect communication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Strong respect for hierarchy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Importance of relationships (guanxi)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09559" y="2864966"/>
        <a:ext cx="1627496" cy="1627496"/>
      </dsp:txXfrm>
    </dsp:sp>
    <dsp:sp modelId="{E5879510-27CC-4E4B-B546-C34774AFA9DB}">
      <dsp:nvSpPr>
        <dsp:cNvPr id="0" name=""/>
        <dsp:cNvSpPr/>
      </dsp:nvSpPr>
      <dsp:spPr>
        <a:xfrm>
          <a:off x="3734479" y="-140105"/>
          <a:ext cx="4594510" cy="4594510"/>
        </a:xfrm>
        <a:prstGeom prst="circularArrow">
          <a:avLst>
            <a:gd name="adj1" fmla="val 6907"/>
            <a:gd name="adj2" fmla="val 465777"/>
            <a:gd name="adj3" fmla="val 11347626"/>
            <a:gd name="adj4" fmla="val 9786597"/>
            <a:gd name="adj5" fmla="val 8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C834B-FD00-406B-8563-473690D532A9}">
      <dsp:nvSpPr>
        <dsp:cNvPr id="0" name=""/>
        <dsp:cNvSpPr/>
      </dsp:nvSpPr>
      <dsp:spPr>
        <a:xfrm>
          <a:off x="3909559" y="102376"/>
          <a:ext cx="1627496" cy="1627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These differences can influence negotiation behaviour and expectations.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09559" y="102376"/>
        <a:ext cx="1627496" cy="1627496"/>
      </dsp:txXfrm>
    </dsp:sp>
    <dsp:sp modelId="{E13CC093-E5A8-43E7-A16D-6C626F3BD3A6}">
      <dsp:nvSpPr>
        <dsp:cNvPr id="0" name=""/>
        <dsp:cNvSpPr/>
      </dsp:nvSpPr>
      <dsp:spPr>
        <a:xfrm>
          <a:off x="3807348" y="164"/>
          <a:ext cx="4594510" cy="4594510"/>
        </a:xfrm>
        <a:prstGeom prst="circularArrow">
          <a:avLst>
            <a:gd name="adj1" fmla="val 6907"/>
            <a:gd name="adj2" fmla="val 465777"/>
            <a:gd name="adj3" fmla="val 16747626"/>
            <a:gd name="adj4" fmla="val 15186597"/>
            <a:gd name="adj5" fmla="val 8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6387C0-6129-40DD-A045-063B5C453A4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82E9BB-08F1-4BA0-9F44-2774FF10C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7403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82E9BB-08F1-4BA0-9F44-2774FF10C80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024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269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81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66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378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809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82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496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154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012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420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9801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541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0356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048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33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6339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134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932F73B-45EB-4771-9B75-C072EE08FD57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D26144C-BE3C-4552-ABCD-1CF4BC218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813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dbearnegotiation.com/blog/navigating-cultural-difference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lamy.com/negotiation-strategies-for-success-text-on-wooden-blocks-with-keyboard-and-blurred-wooden-background-image477430684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interest.com/pin/201184308335663797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ainikgyan.co.in/conclusion-transition-words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26B6F-A909-FD24-73D8-7030EB4A7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18200" y="852055"/>
            <a:ext cx="7257455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/>
              <a:t>Cross-Cultural Negotiations: UK–China Strategic Partnership</a:t>
            </a:r>
          </a:p>
        </p:txBody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E34CC1C8-EBDD-4AEA-83E6-B27575B62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649700" y="0"/>
            <a:ext cx="1063625" cy="2782888"/>
          </a:xfrm>
          <a:custGeom>
            <a:avLst/>
            <a:gdLst/>
            <a:ahLst/>
            <a:cxnLst/>
            <a:rect l="0" t="0" r="r" b="b"/>
            <a:pathLst>
              <a:path w="670" h="1753">
                <a:moveTo>
                  <a:pt x="0" y="1696"/>
                </a:moveTo>
                <a:lnTo>
                  <a:pt x="225" y="1753"/>
                </a:lnTo>
                <a:lnTo>
                  <a:pt x="670" y="0"/>
                </a:lnTo>
                <a:lnTo>
                  <a:pt x="430" y="0"/>
                </a:lnTo>
                <a:lnTo>
                  <a:pt x="0" y="169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Freeform 7">
            <a:extLst>
              <a:ext uri="{FF2B5EF4-FFF2-40B4-BE49-F238E27FC236}">
                <a16:creationId xmlns:a16="http://schemas.microsoft.com/office/drawing/2014/main" id="{D6B38644-B85D-4211-9526-5B4C2A662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2116425" y="0"/>
            <a:ext cx="1035050" cy="2673350"/>
          </a:xfrm>
          <a:custGeom>
            <a:avLst/>
            <a:gdLst/>
            <a:ahLst/>
            <a:cxnLst/>
            <a:rect l="0" t="0" r="r" b="b"/>
            <a:pathLst>
              <a:path w="652" h="1684">
                <a:moveTo>
                  <a:pt x="225" y="1684"/>
                </a:moveTo>
                <a:lnTo>
                  <a:pt x="652" y="0"/>
                </a:lnTo>
                <a:lnTo>
                  <a:pt x="411" y="0"/>
                </a:lnTo>
                <a:lnTo>
                  <a:pt x="0" y="1627"/>
                </a:lnTo>
                <a:lnTo>
                  <a:pt x="219" y="1681"/>
                </a:lnTo>
                <a:lnTo>
                  <a:pt x="225" y="168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Freeform 12">
            <a:extLst>
              <a:ext uri="{FF2B5EF4-FFF2-40B4-BE49-F238E27FC236}">
                <a16:creationId xmlns:a16="http://schemas.microsoft.com/office/drawing/2014/main" id="{8A8B2820-6B8F-4C19-BFC5-D28EE44E5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457487" y="2587625"/>
            <a:ext cx="2693987" cy="4270375"/>
          </a:xfrm>
          <a:custGeom>
            <a:avLst/>
            <a:gdLst/>
            <a:ahLst/>
            <a:cxnLst/>
            <a:rect l="0" t="0" r="r" b="b"/>
            <a:pathLst>
              <a:path w="1697" h="2693">
                <a:moveTo>
                  <a:pt x="0" y="0"/>
                </a:moveTo>
                <a:lnTo>
                  <a:pt x="1622" y="2693"/>
                </a:lnTo>
                <a:lnTo>
                  <a:pt x="1697" y="2693"/>
                </a:lnTo>
                <a:lnTo>
                  <a:pt x="0" y="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CA45AB7-441E-40A8-A98B-557D68F48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" y="2692400"/>
            <a:ext cx="2713324" cy="3390788"/>
          </a:xfrm>
          <a:custGeom>
            <a:avLst/>
            <a:gdLst>
              <a:gd name="connsiteX0" fmla="*/ 0 w 2713324"/>
              <a:gd name="connsiteY0" fmla="*/ 0 h 3390788"/>
              <a:gd name="connsiteX1" fmla="*/ 4763 w 2713324"/>
              <a:gd name="connsiteY1" fmla="*/ 4763 h 3390788"/>
              <a:gd name="connsiteX2" fmla="*/ 2713324 w 2713324"/>
              <a:gd name="connsiteY2" fmla="*/ 3390788 h 3390788"/>
              <a:gd name="connsiteX3" fmla="*/ 2713324 w 2713324"/>
              <a:gd name="connsiteY3" fmla="*/ 2368619 h 3390788"/>
              <a:gd name="connsiteX4" fmla="*/ 357188 w 2713324"/>
              <a:gd name="connsiteY4" fmla="*/ 90488 h 3390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3324" h="3390788">
                <a:moveTo>
                  <a:pt x="0" y="0"/>
                </a:moveTo>
                <a:lnTo>
                  <a:pt x="4763" y="4763"/>
                </a:lnTo>
                <a:lnTo>
                  <a:pt x="2713324" y="3390788"/>
                </a:lnTo>
                <a:lnTo>
                  <a:pt x="2713324" y="2368619"/>
                </a:lnTo>
                <a:lnTo>
                  <a:pt x="357188" y="90488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F516030-4F00-4C48-AD93-91EFA17A1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2582863"/>
            <a:ext cx="3151474" cy="4275137"/>
          </a:xfrm>
          <a:custGeom>
            <a:avLst/>
            <a:gdLst>
              <a:gd name="connsiteX0" fmla="*/ 0 w 3151474"/>
              <a:gd name="connsiteY0" fmla="*/ 0 h 4275137"/>
              <a:gd name="connsiteX1" fmla="*/ 0 w 3151474"/>
              <a:gd name="connsiteY1" fmla="*/ 4757 h 4275137"/>
              <a:gd name="connsiteX2" fmla="*/ 2693987 w 3151474"/>
              <a:gd name="connsiteY2" fmla="*/ 4275137 h 4275137"/>
              <a:gd name="connsiteX3" fmla="*/ 3151474 w 3151474"/>
              <a:gd name="connsiteY3" fmla="*/ 4275137 h 4275137"/>
              <a:gd name="connsiteX4" fmla="*/ 3151474 w 3151474"/>
              <a:gd name="connsiteY4" fmla="*/ 3714295 h 4275137"/>
              <a:gd name="connsiteX5" fmla="*/ 419100 w 3151474"/>
              <a:gd name="connsiteY5" fmla="*/ 176017 h 4275137"/>
              <a:gd name="connsiteX6" fmla="*/ 361950 w 3151474"/>
              <a:gd name="connsiteY6" fmla="*/ 95144 h 4275137"/>
              <a:gd name="connsiteX7" fmla="*/ 357188 w 3151474"/>
              <a:gd name="connsiteY7" fmla="*/ 90387 h 42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51474" h="4275137">
                <a:moveTo>
                  <a:pt x="0" y="0"/>
                </a:moveTo>
                <a:lnTo>
                  <a:pt x="0" y="4757"/>
                </a:lnTo>
                <a:lnTo>
                  <a:pt x="2693987" y="4275137"/>
                </a:lnTo>
                <a:lnTo>
                  <a:pt x="3151474" y="4275137"/>
                </a:lnTo>
                <a:lnTo>
                  <a:pt x="3151474" y="3714295"/>
                </a:lnTo>
                <a:lnTo>
                  <a:pt x="419100" y="176017"/>
                </a:lnTo>
                <a:lnTo>
                  <a:pt x="361950" y="95144"/>
                </a:lnTo>
                <a:lnTo>
                  <a:pt x="357188" y="90387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5820085E-2582-4A95-98EE-45DFFD5C0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2697164"/>
            <a:ext cx="2706398" cy="3513899"/>
          </a:xfrm>
          <a:custGeom>
            <a:avLst/>
            <a:gdLst>
              <a:gd name="connsiteX0" fmla="*/ 0 w 2706398"/>
              <a:gd name="connsiteY0" fmla="*/ 0 h 3513899"/>
              <a:gd name="connsiteX1" fmla="*/ 2706398 w 2706398"/>
              <a:gd name="connsiteY1" fmla="*/ 3513899 h 3513899"/>
              <a:gd name="connsiteX2" fmla="*/ 2706398 w 2706398"/>
              <a:gd name="connsiteY2" fmla="*/ 3383321 h 3513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6398" h="3513899">
                <a:moveTo>
                  <a:pt x="0" y="0"/>
                </a:moveTo>
                <a:lnTo>
                  <a:pt x="2706398" y="3513899"/>
                </a:lnTo>
                <a:lnTo>
                  <a:pt x="2706398" y="3383321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31C89-B135-574E-83B0-7C8B02AAA4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13237" y="2839605"/>
            <a:ext cx="7200236" cy="27128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STUDENT NAME : CRISTINA NICOLAE</a:t>
            </a:r>
          </a:p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STUDENT ID: 2226305</a:t>
            </a:r>
          </a:p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MODULE : LCBB6023</a:t>
            </a:r>
          </a:p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LECTURER NAME: Liyanage Rodrigo</a:t>
            </a:r>
          </a:p>
        </p:txBody>
      </p:sp>
    </p:spTree>
    <p:extLst>
      <p:ext uri="{BB962C8B-B14F-4D97-AF65-F5344CB8AC3E}">
        <p14:creationId xmlns:p14="http://schemas.microsoft.com/office/powerpoint/2010/main" val="3768511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DFAAE7-061D-4086-99EC-872CB3050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E8914E-B3C9-52D3-8F19-0CF791E7E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4451" y="685800"/>
            <a:ext cx="7648573" cy="1752599"/>
          </a:xfrm>
        </p:spPr>
        <p:txBody>
          <a:bodyPr>
            <a:normAutofit/>
          </a:bodyPr>
          <a:lstStyle/>
          <a:p>
            <a:r>
              <a:rPr lang="en-GB" b="1" dirty="0"/>
              <a:t>Presentation Outline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570099-A243-48DD-9EAE-36F4AC09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45E4A74B-6514-424A-ADFA-C232FA6B9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5233" y="1"/>
            <a:ext cx="858884" cy="2780957"/>
          </a:xfrm>
          <a:custGeom>
            <a:avLst/>
            <a:gdLst/>
            <a:ahLst/>
            <a:cxnLst/>
            <a:rect l="0" t="0" r="r" b="b"/>
            <a:pathLst>
              <a:path w="670" h="1753">
                <a:moveTo>
                  <a:pt x="0" y="1696"/>
                </a:moveTo>
                <a:lnTo>
                  <a:pt x="225" y="1753"/>
                </a:lnTo>
                <a:lnTo>
                  <a:pt x="670" y="0"/>
                </a:lnTo>
                <a:lnTo>
                  <a:pt x="430" y="0"/>
                </a:lnTo>
                <a:lnTo>
                  <a:pt x="0" y="1696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1" name="Freeform 7">
            <a:extLst>
              <a:ext uri="{FF2B5EF4-FFF2-40B4-BE49-F238E27FC236}">
                <a16:creationId xmlns:a16="http://schemas.microsoft.com/office/drawing/2014/main" id="{F61C5C86-C785-4B92-9F2D-133B8B8C2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1"/>
            <a:ext cx="835810" cy="2671495"/>
          </a:xfrm>
          <a:custGeom>
            <a:avLst/>
            <a:gdLst/>
            <a:ahLst/>
            <a:cxnLst/>
            <a:rect l="0" t="0" r="r" b="b"/>
            <a:pathLst>
              <a:path w="652" h="1684">
                <a:moveTo>
                  <a:pt x="225" y="1684"/>
                </a:moveTo>
                <a:lnTo>
                  <a:pt x="652" y="0"/>
                </a:lnTo>
                <a:lnTo>
                  <a:pt x="411" y="0"/>
                </a:lnTo>
                <a:lnTo>
                  <a:pt x="0" y="1627"/>
                </a:lnTo>
                <a:lnTo>
                  <a:pt x="219" y="1681"/>
                </a:lnTo>
                <a:lnTo>
                  <a:pt x="225" y="168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Freeform 12">
            <a:extLst>
              <a:ext uri="{FF2B5EF4-FFF2-40B4-BE49-F238E27FC236}">
                <a16:creationId xmlns:a16="http://schemas.microsoft.com/office/drawing/2014/main" id="{954D0BF9-002C-4D3A-A222-C166094A5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2585830"/>
            <a:ext cx="2175413" cy="4272171"/>
          </a:xfrm>
          <a:custGeom>
            <a:avLst/>
            <a:gdLst/>
            <a:ahLst/>
            <a:cxnLst/>
            <a:rect l="0" t="0" r="r" b="b"/>
            <a:pathLst>
              <a:path w="1697" h="2693">
                <a:moveTo>
                  <a:pt x="0" y="0"/>
                </a:moveTo>
                <a:lnTo>
                  <a:pt x="1622" y="2693"/>
                </a:lnTo>
                <a:lnTo>
                  <a:pt x="1697" y="2693"/>
                </a:lnTo>
                <a:lnTo>
                  <a:pt x="0" y="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Freeform 13">
            <a:extLst>
              <a:ext uri="{FF2B5EF4-FFF2-40B4-BE49-F238E27FC236}">
                <a16:creationId xmlns:a16="http://schemas.microsoft.com/office/drawing/2014/main" id="{6080EB6E-D69F-43B1-91EC-75C303342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9078" y="2695292"/>
            <a:ext cx="2690743" cy="4162709"/>
          </a:xfrm>
          <a:custGeom>
            <a:avLst/>
            <a:gdLst/>
            <a:ahLst/>
            <a:cxnLst/>
            <a:rect l="0" t="0" r="r" b="b"/>
            <a:pathLst>
              <a:path w="2099" h="2624">
                <a:moveTo>
                  <a:pt x="2099" y="2624"/>
                </a:moveTo>
                <a:lnTo>
                  <a:pt x="0" y="0"/>
                </a:lnTo>
                <a:lnTo>
                  <a:pt x="2021" y="2624"/>
                </a:lnTo>
                <a:lnTo>
                  <a:pt x="2099" y="262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1BA816A-EE68-4A96-BA05-73303B2F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5233" y="2690532"/>
            <a:ext cx="2904320" cy="4167469"/>
          </a:xfrm>
          <a:custGeom>
            <a:avLst/>
            <a:gdLst>
              <a:gd name="connsiteX0" fmla="*/ 0 w 2904320"/>
              <a:gd name="connsiteY0" fmla="*/ 0 h 4167469"/>
              <a:gd name="connsiteX1" fmla="*/ 288431 w 2904320"/>
              <a:gd name="connsiteY1" fmla="*/ 90425 h 4167469"/>
              <a:gd name="connsiteX2" fmla="*/ 2904320 w 2904320"/>
              <a:gd name="connsiteY2" fmla="*/ 3220465 h 4167469"/>
              <a:gd name="connsiteX3" fmla="*/ 2904320 w 2904320"/>
              <a:gd name="connsiteY3" fmla="*/ 4167469 h 4167469"/>
              <a:gd name="connsiteX4" fmla="*/ 2694589 w 2904320"/>
              <a:gd name="connsiteY4" fmla="*/ 4167469 h 4167469"/>
              <a:gd name="connsiteX5" fmla="*/ 3846 w 2904320"/>
              <a:gd name="connsiteY5" fmla="*/ 4759 h 4167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04320" h="4167469">
                <a:moveTo>
                  <a:pt x="0" y="0"/>
                </a:moveTo>
                <a:lnTo>
                  <a:pt x="288431" y="90425"/>
                </a:lnTo>
                <a:lnTo>
                  <a:pt x="2904320" y="3220465"/>
                </a:lnTo>
                <a:lnTo>
                  <a:pt x="2904320" y="4167469"/>
                </a:lnTo>
                <a:lnTo>
                  <a:pt x="2694589" y="4167469"/>
                </a:lnTo>
                <a:lnTo>
                  <a:pt x="3846" y="4759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Freeform 15">
            <a:extLst>
              <a:ext uri="{FF2B5EF4-FFF2-40B4-BE49-F238E27FC236}">
                <a16:creationId xmlns:a16="http://schemas.microsoft.com/office/drawing/2014/main" id="{22A94CDB-5D63-4C75-9CB6-6C18CDF37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2581071"/>
            <a:ext cx="2894568" cy="4276930"/>
          </a:xfrm>
          <a:custGeom>
            <a:avLst/>
            <a:gdLst/>
            <a:ahLst/>
            <a:cxnLst/>
            <a:rect l="0" t="0" r="r" b="b"/>
            <a:pathLst>
              <a:path w="2258" h="2696">
                <a:moveTo>
                  <a:pt x="2258" y="2696"/>
                </a:moveTo>
                <a:lnTo>
                  <a:pt x="264" y="111"/>
                </a:lnTo>
                <a:lnTo>
                  <a:pt x="228" y="60"/>
                </a:lnTo>
                <a:lnTo>
                  <a:pt x="225" y="57"/>
                </a:lnTo>
                <a:lnTo>
                  <a:pt x="0" y="0"/>
                </a:lnTo>
                <a:lnTo>
                  <a:pt x="0" y="3"/>
                </a:lnTo>
                <a:lnTo>
                  <a:pt x="1697" y="2696"/>
                </a:lnTo>
                <a:lnTo>
                  <a:pt x="2258" y="2696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9AAF77C4-2A0D-BD0E-BF66-3642F2C79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4451" y="2666999"/>
            <a:ext cx="7648572" cy="3124201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to culture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Elements of culture in business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Dimensions Theory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 differences between the UK and China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 challenges in negotiations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Strategies for successful negotiations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cultural awareness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936802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F191A9-1BFF-EB46-B244-14C1408FA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lang="en-GB" b="1" dirty="0"/>
              <a:t>Definition of Culture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EF30C64C-EBC3-3868-A81D-B3E6939301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316" r="17617" b="1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B9F26-F034-B7CA-B6C0-9D0FE0359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Culture can be defined as the shared values, beliefs, norms and behaviours that shape how individuals interact within a society. In business contexts, culture influences: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Communication styles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Decision-making processes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Management practices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Negotiation behaviour</a:t>
            </a:r>
          </a:p>
        </p:txBody>
      </p:sp>
    </p:spTree>
    <p:extLst>
      <p:ext uri="{BB962C8B-B14F-4D97-AF65-F5344CB8AC3E}">
        <p14:creationId xmlns:p14="http://schemas.microsoft.com/office/powerpoint/2010/main" val="1483529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70F1CF-2207-7491-F5A2-4F145CC6C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Elements of Culture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797CA4-9CFB-B563-4B49-5A8FBB7105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79730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1675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olorful carved figures of humans">
            <a:extLst>
              <a:ext uri="{FF2B5EF4-FFF2-40B4-BE49-F238E27FC236}">
                <a16:creationId xmlns:a16="http://schemas.microsoft.com/office/drawing/2014/main" id="{E9BAEC18-941E-65DB-3170-EB3257318D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834" r="22112" b="-1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F9A3BF-5E50-03E1-4FAB-C9A1E2F9D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97" y="0"/>
            <a:ext cx="7769172" cy="12259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Hofstede’s Cultural Dimensions Theory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555D10D-9E1D-1F76-5877-56DE1C901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Dimensions Theory helps explain how cultural values influence workplace behaviour.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 dimensions include: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Power Distance – acceptance of hierarchical order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Individualism vs Collectivism – focus on individuals or groups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Uncertainty Avoidance – tolerance for ambiguity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Long-Term Orientation – focus on future rewards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437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C673F-3F7B-14AB-3A32-9E351C50C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851" y="-165817"/>
            <a:ext cx="10515600" cy="1325563"/>
          </a:xfrm>
        </p:spPr>
        <p:txBody>
          <a:bodyPr/>
          <a:lstStyle/>
          <a:p>
            <a:r>
              <a:rPr lang="en-GB" b="1" dirty="0"/>
              <a:t>Cultural Differences: UK vs China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565CB9-CBE2-956F-3EA2-7613D11384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1889756"/>
              </p:ext>
            </p:extLst>
          </p:nvPr>
        </p:nvGraphicFramePr>
        <p:xfrm>
          <a:off x="201912" y="1258055"/>
          <a:ext cx="12209207" cy="4594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5146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F8D5C46-63E5-40C5-A208-4B2189FA1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4A42B4ED-376E-46C3-8BB2-EAFC660D1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94E0795D-42C3-4DFD-AEB0-286A1CF14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A2ACED1B-99D0-4C14-B63B-963889DCD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5C5D324F-33A3-4C66-BFE5-1742CA4E5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EC572FC8-A465-4BA3-BA4D-2EC538C042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66CC2B15-8E3B-4CFF-99E4-5B4E4D8CF9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0E042D-0171-554B-F31D-9AF3732C4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2" y="2512"/>
            <a:ext cx="4278928" cy="17525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Cultural Challenges in Negotiations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9A189-1BF1-E6F5-3190-807FC6894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412" y="2328077"/>
            <a:ext cx="4278929" cy="3124201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Several cultural challenges may arise when negotiating with Chinese partners: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misunderstandings due to indirect communication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Different expectations regarding hierarchy and authority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Longer decision-making processes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Strong focus on building long-term relationships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Avoidance of direct confrontation to maintain harmony</a:t>
            </a:r>
          </a:p>
        </p:txBody>
      </p:sp>
      <p:sp>
        <p:nvSpPr>
          <p:cNvPr id="18" name="Rounded Rectangle 16">
            <a:extLst>
              <a:ext uri="{FF2B5EF4-FFF2-40B4-BE49-F238E27FC236}">
                <a16:creationId xmlns:a16="http://schemas.microsoft.com/office/drawing/2014/main" id="{63A60C88-7443-4827-9241-5019758CB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B7858A-1B73-C18C-FCB6-B35EAFD69C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79137" y="685800"/>
            <a:ext cx="5683905" cy="576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831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5DB800-3C3F-4F9C-E124-E795FB4341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7992" r="15409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D3719C-EFC8-4C96-6E32-76948AB94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61" y="2286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Negotiation Strategies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3AD89-EB29-F310-439E-C918D31A2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775" y="2666999"/>
            <a:ext cx="6071984" cy="3505201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achieve a successful partnership, the UK company should adopt several strategies: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Invest time in building relationships and trust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 respect for hierarchy and senior management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Demonstrate patience during negotiations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clear but respectful communication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 on long-term collaboration rather than short-term gains</a:t>
            </a:r>
          </a:p>
        </p:txBody>
      </p:sp>
    </p:spTree>
    <p:extLst>
      <p:ext uri="{BB962C8B-B14F-4D97-AF65-F5344CB8AC3E}">
        <p14:creationId xmlns:p14="http://schemas.microsoft.com/office/powerpoint/2010/main" val="109497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0E8B1-8AD5-76D5-77D9-A133841D9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5907" y="0"/>
            <a:ext cx="3333495" cy="1504335"/>
          </a:xfrm>
        </p:spPr>
        <p:txBody>
          <a:bodyPr>
            <a:normAutofit/>
          </a:bodyPr>
          <a:lstStyle/>
          <a:p>
            <a:r>
              <a:rPr lang="en-GB" sz="2400" b="1" dirty="0"/>
              <a:t>Importance of Cultural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4FFC1-3468-F9A9-EC56-87174A380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86" y="1943518"/>
            <a:ext cx="5057166" cy="3251480"/>
          </a:xfrm>
        </p:spPr>
        <p:txBody>
          <a:bodyPr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awareness is essential in cross-cultural negotiations because it: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Reduces misunderstandings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Improves communication between partners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Builds trust and mutual respect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Strengthens long-term business relationships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58ED42-368B-DA60-E133-87F2FD0E97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22347" y="0"/>
            <a:ext cx="5211474" cy="685800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129997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D8E8A-A5BA-4F4F-4468-109FD667A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In conclusion: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In international business negotiations, culture plays a crucial role.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By understanding Chinese cultural values and business practices, we can build trust and stronger relationships with our partners.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If we adapt our communication and negotiation strategies, we increase our chances of achieving a successful and long-term partnership.</a:t>
            </a:r>
          </a:p>
          <a:p>
            <a:pPr marL="0" indent="0">
              <a:buNone/>
            </a:pPr>
            <a:r>
              <a:rPr lang="en-GB" dirty="0"/>
              <a:t>Therefore, cultural awareness and adaptability are key to achieving successful cross-cultural negotiations.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0B5109-5FCB-4C89-756B-B642687165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60032" y="-1"/>
            <a:ext cx="7231968" cy="3024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5215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EDB72-D2CB-CAA5-0AFB-686804D6D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537" y="607142"/>
            <a:ext cx="10018713" cy="1752599"/>
          </a:xfrm>
        </p:spPr>
        <p:txBody>
          <a:bodyPr>
            <a:normAutofit/>
          </a:bodyPr>
          <a:lstStyle/>
          <a:p>
            <a:r>
              <a:rPr lang="en-GB" sz="6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8A8F6-96FB-38F8-62B4-F5C860B12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643" y="2932470"/>
            <a:ext cx="10018713" cy="312420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>
                <a:solidFill>
                  <a:srgbClr val="0070C0"/>
                </a:solidFill>
              </a:rPr>
              <a:t>Hall, E.T. (1976) </a:t>
            </a:r>
            <a:r>
              <a:rPr lang="en-GB" i="1" dirty="0">
                <a:solidFill>
                  <a:srgbClr val="0070C0"/>
                </a:solidFill>
              </a:rPr>
              <a:t>Beyond Culture.</a:t>
            </a:r>
            <a:r>
              <a:rPr lang="en-GB" dirty="0">
                <a:solidFill>
                  <a:srgbClr val="0070C0"/>
                </a:solidFill>
              </a:rPr>
              <a:t> New York: Anchor Press.</a:t>
            </a:r>
          </a:p>
          <a:p>
            <a:pPr>
              <a:buNone/>
            </a:pPr>
            <a:r>
              <a:rPr lang="en-GB" dirty="0">
                <a:solidFill>
                  <a:srgbClr val="0070C0"/>
                </a:solidFill>
              </a:rPr>
              <a:t>Hofstede, G. (2011) </a:t>
            </a:r>
            <a:r>
              <a:rPr lang="en-GB" i="1" dirty="0" err="1">
                <a:solidFill>
                  <a:srgbClr val="0070C0"/>
                </a:solidFill>
              </a:rPr>
              <a:t>Dimensionalizing</a:t>
            </a:r>
            <a:r>
              <a:rPr lang="en-GB" i="1" dirty="0">
                <a:solidFill>
                  <a:srgbClr val="0070C0"/>
                </a:solidFill>
              </a:rPr>
              <a:t> cultures: The Hofstede model in context.</a:t>
            </a:r>
            <a:r>
              <a:rPr lang="en-GB" dirty="0">
                <a:solidFill>
                  <a:srgbClr val="0070C0"/>
                </a:solidFill>
              </a:rPr>
              <a:t> Online Readings in Psychology and Culture, 2(1), pp. 1–26.</a:t>
            </a:r>
          </a:p>
          <a:p>
            <a:pPr>
              <a:buNone/>
            </a:pPr>
            <a:r>
              <a:rPr lang="en-GB" dirty="0">
                <a:solidFill>
                  <a:srgbClr val="0070C0"/>
                </a:solidFill>
              </a:rPr>
              <a:t>Meyer, E. (2014) </a:t>
            </a:r>
            <a:r>
              <a:rPr lang="en-GB" i="1" dirty="0">
                <a:solidFill>
                  <a:srgbClr val="0070C0"/>
                </a:solidFill>
              </a:rPr>
              <a:t>The Culture Map: Breaking Through the Invisible Boundaries of Global Business.</a:t>
            </a:r>
            <a:r>
              <a:rPr lang="en-GB" dirty="0">
                <a:solidFill>
                  <a:srgbClr val="0070C0"/>
                </a:solidFill>
              </a:rPr>
              <a:t> New York: PublicAffairs.</a:t>
            </a:r>
          </a:p>
          <a:p>
            <a:pPr>
              <a:buNone/>
            </a:pPr>
            <a:r>
              <a:rPr lang="en-GB" dirty="0">
                <a:solidFill>
                  <a:srgbClr val="0070C0"/>
                </a:solidFill>
              </a:rPr>
              <a:t>Trompenaars, F. and Hampden-Turner, C. (2012) </a:t>
            </a:r>
            <a:r>
              <a:rPr lang="en-GB" i="1" dirty="0">
                <a:solidFill>
                  <a:srgbClr val="0070C0"/>
                </a:solidFill>
              </a:rPr>
              <a:t>Riding the Waves of Culture: Understanding Cultural Diversity in Business.</a:t>
            </a:r>
            <a:r>
              <a:rPr lang="en-GB" dirty="0">
                <a:solidFill>
                  <a:srgbClr val="0070C0"/>
                </a:solidFill>
              </a:rPr>
              <a:t> 3rd </a:t>
            </a:r>
            <a:r>
              <a:rPr lang="en-GB" dirty="0" err="1">
                <a:solidFill>
                  <a:srgbClr val="0070C0"/>
                </a:solidFill>
              </a:rPr>
              <a:t>edn</a:t>
            </a:r>
            <a:r>
              <a:rPr lang="en-GB" dirty="0">
                <a:solidFill>
                  <a:srgbClr val="0070C0"/>
                </a:solidFill>
              </a:rPr>
              <a:t>. London: Nicholas Brealey Publishing.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3511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</TotalTime>
  <Words>539</Words>
  <Application>Microsoft Office PowerPoint</Application>
  <PresentationFormat>Widescreen</PresentationFormat>
  <Paragraphs>78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Calibri</vt:lpstr>
      <vt:lpstr>Century Gothic</vt:lpstr>
      <vt:lpstr>Corbel</vt:lpstr>
      <vt:lpstr>Wingdings</vt:lpstr>
      <vt:lpstr>Parallax</vt:lpstr>
      <vt:lpstr>Cross-Cultural Negotiations: UK–China Strategic Partnership</vt:lpstr>
      <vt:lpstr>Presentation Outline</vt:lpstr>
      <vt:lpstr>Definition of Culture</vt:lpstr>
      <vt:lpstr>Elements of Culture</vt:lpstr>
      <vt:lpstr>Hofstede’s Cultural Dimensions Theory</vt:lpstr>
      <vt:lpstr>Cultural Differences: UK vs China</vt:lpstr>
      <vt:lpstr>Cultural Challenges in Negotiations</vt:lpstr>
      <vt:lpstr>Negotiation Strategies for Success</vt:lpstr>
      <vt:lpstr>Importance of Cultural Awareness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Cristina Nicolae</dc:creator>
  <cp:lastModifiedBy>Cristina Nicolae</cp:lastModifiedBy>
  <cp:revision>2</cp:revision>
  <dcterms:created xsi:type="dcterms:W3CDTF">2026-03-12T20:43:40Z</dcterms:created>
  <dcterms:modified xsi:type="dcterms:W3CDTF">2026-03-14T10:27:11Z</dcterms:modified>
</cp:coreProperties>
</file>