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73" r:id="rId5"/>
    <p:sldId id="277" r:id="rId6"/>
    <p:sldId id="259" r:id="rId7"/>
    <p:sldId id="267" r:id="rId8"/>
    <p:sldId id="266" r:id="rId9"/>
    <p:sldId id="272" r:id="rId10"/>
    <p:sldId id="269" r:id="rId11"/>
    <p:sldId id="275" r:id="rId12"/>
    <p:sldId id="260" r:id="rId13"/>
    <p:sldId id="261" r:id="rId14"/>
    <p:sldId id="262" r:id="rId15"/>
    <p:sldId id="278" r:id="rId16"/>
    <p:sldId id="274" r:id="rId17"/>
    <p:sldId id="265" r:id="rId18"/>
    <p:sldId id="268" r:id="rId19"/>
    <p:sldId id="263" r:id="rId20"/>
    <p:sldId id="279" r:id="rId21"/>
    <p:sldId id="280" r:id="rId22"/>
    <p:sldId id="264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1474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82EA0-1D1B-40AD-AA9C-0F4D2FC1145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ACE82EA0-1D1B-40AD-AA9C-0F4D2FC1145B}" type="datetimeFigureOut">
              <a:rPr lang="en-GB" smtClean="0"/>
              <a:t>22/09/2017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8AA51ABF-C320-4B02-9BE3-48D860524B6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V2EK2bMgwk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WfGMYdalClU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kFdDPBbn20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vemint.com/" TargetMode="External"/><Relationship Id="rId7" Type="http://schemas.openxmlformats.org/officeDocument/2006/relationships/image" Target="../media/image10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http://www.china.org.cn/" TargetMode="External"/><Relationship Id="rId4" Type="http://schemas.openxmlformats.org/officeDocument/2006/relationships/hyperlink" Target="http://www.enpi-info.eu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vironmentlaw.org.uk/" TargetMode="External"/><Relationship Id="rId2" Type="http://schemas.openxmlformats.org/officeDocument/2006/relationships/hyperlink" Target="http://www.ukel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M6X01894</a:t>
            </a:r>
            <a:br>
              <a:rPr lang="en-GB" dirty="0"/>
            </a:br>
            <a:r>
              <a:rPr lang="en-GB" dirty="0"/>
              <a:t>Environmental law &amp; Policy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Hopkinson, Senior Lecturer</a:t>
            </a:r>
          </a:p>
        </p:txBody>
      </p:sp>
    </p:spTree>
    <p:extLst>
      <p:ext uri="{BB962C8B-B14F-4D97-AF65-F5344CB8AC3E}">
        <p14:creationId xmlns:p14="http://schemas.microsoft.com/office/powerpoint/2010/main" val="12254509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Aim:</a:t>
            </a:r>
          </a:p>
          <a:p>
            <a:pPr lvl="1"/>
            <a:r>
              <a:rPr lang="en-GB" dirty="0"/>
              <a:t>Informed judgements concerning the principal legal aspects relating to the environment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Raise understanding of the significance of policy, both nationally &amp; internationally</a:t>
            </a:r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introduction</a:t>
            </a:r>
          </a:p>
        </p:txBody>
      </p:sp>
    </p:spTree>
    <p:extLst>
      <p:ext uri="{BB962C8B-B14F-4D97-AF65-F5344CB8AC3E}">
        <p14:creationId xmlns:p14="http://schemas.microsoft.com/office/powerpoint/2010/main" val="368078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Enable students to:</a:t>
            </a:r>
          </a:p>
          <a:p>
            <a:pPr lvl="1"/>
            <a:r>
              <a:rPr lang="en-GB" dirty="0"/>
              <a:t>Apply the principles of environmental law to a range of case study scenarios</a:t>
            </a:r>
          </a:p>
          <a:p>
            <a:pPr lvl="1"/>
            <a:r>
              <a:rPr lang="en-GB" dirty="0"/>
              <a:t>Evaluate the significance of environmental policy (nationally &amp; internationally) in development of effective environmental law in England &amp; Wales</a:t>
            </a:r>
          </a:p>
          <a:p>
            <a:pPr lvl="1"/>
            <a:r>
              <a:rPr lang="en-GB" dirty="0"/>
              <a:t>Critically appraise the role of environmental policy through examination of discrete policy areas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4220176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Environmental law (2013) – Bell, S., McGillivray, D., and Pederson, O, 8</a:t>
            </a:r>
            <a:r>
              <a:rPr lang="en-GB" baseline="30000" dirty="0"/>
              <a:t>th</a:t>
            </a:r>
            <a:r>
              <a:rPr lang="en-GB" dirty="0"/>
              <a:t> edition (1); 7</a:t>
            </a:r>
            <a:r>
              <a:rPr lang="en-GB" baseline="30000" dirty="0"/>
              <a:t>th</a:t>
            </a:r>
            <a:r>
              <a:rPr lang="en-GB" dirty="0"/>
              <a:t> edition (2)</a:t>
            </a:r>
          </a:p>
          <a:p>
            <a:r>
              <a:rPr lang="en-GB" dirty="0"/>
              <a:t>Environmental law: Text cases and materials (2013) – Fisher E.B and </a:t>
            </a:r>
            <a:r>
              <a:rPr lang="en-GB" dirty="0" err="1"/>
              <a:t>Scotfield</a:t>
            </a:r>
            <a:r>
              <a:rPr lang="en-GB" dirty="0"/>
              <a:t> E (1)</a:t>
            </a:r>
          </a:p>
          <a:p>
            <a:endParaRPr lang="en-GB" dirty="0"/>
          </a:p>
          <a:p>
            <a:r>
              <a:rPr lang="en-GB" dirty="0"/>
              <a:t>ENDS Report</a:t>
            </a:r>
          </a:p>
          <a:p>
            <a:r>
              <a:rPr lang="en-GB" dirty="0"/>
              <a:t>Journal of Planning and Environmental Law</a:t>
            </a:r>
          </a:p>
          <a:p>
            <a:r>
              <a:rPr lang="en-GB" dirty="0"/>
              <a:t>Journal of Environmental Law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list</a:t>
            </a:r>
          </a:p>
        </p:txBody>
      </p:sp>
    </p:spTree>
    <p:extLst>
      <p:ext uri="{BB962C8B-B14F-4D97-AF65-F5344CB8AC3E}">
        <p14:creationId xmlns:p14="http://schemas.microsoft.com/office/powerpoint/2010/main" val="2503030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B9684B5-88C6-4B9F-98A4-5E8CC7D1DA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Home Nation’s waste strategies (England, Wales, Scotland, Northern Ireland)</a:t>
            </a:r>
          </a:p>
          <a:p>
            <a:r>
              <a:rPr lang="en-GB" dirty="0"/>
              <a:t>Policy Review documents (DEFRA / Welsh Government)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7ED14A8-E804-4B2E-A0AC-934755BCE3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useful information</a:t>
            </a:r>
          </a:p>
        </p:txBody>
      </p:sp>
    </p:spTree>
    <p:extLst>
      <p:ext uri="{BB962C8B-B14F-4D97-AF65-F5344CB8AC3E}">
        <p14:creationId xmlns:p14="http://schemas.microsoft.com/office/powerpoint/2010/main" val="37021193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Assessment – 50%:</a:t>
            </a:r>
          </a:p>
          <a:p>
            <a:endParaRPr lang="en-GB" dirty="0"/>
          </a:p>
          <a:p>
            <a:pPr lvl="1"/>
            <a:r>
              <a:rPr lang="en-GB" dirty="0"/>
              <a:t>Written coursework</a:t>
            </a:r>
          </a:p>
          <a:p>
            <a:pPr lvl="1"/>
            <a:r>
              <a:rPr lang="en-GB" dirty="0"/>
              <a:t>Brief…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ECEAB6-6420-41A3-BD2E-2A479717E2CB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/>
              <a:t>Exam – 50%</a:t>
            </a:r>
          </a:p>
          <a:p>
            <a:endParaRPr lang="en-GB" dirty="0"/>
          </a:p>
          <a:p>
            <a:r>
              <a:rPr lang="en-GB" dirty="0"/>
              <a:t>May 2018</a:t>
            </a:r>
          </a:p>
          <a:p>
            <a:r>
              <a:rPr lang="en-GB" dirty="0"/>
              <a:t>2-hour written exam</a:t>
            </a:r>
          </a:p>
          <a:p>
            <a:r>
              <a:rPr lang="en-GB" dirty="0"/>
              <a:t>Location &amp; date TBC</a:t>
            </a:r>
          </a:p>
        </p:txBody>
      </p:sp>
    </p:spTree>
    <p:extLst>
      <p:ext uri="{BB962C8B-B14F-4D97-AF65-F5344CB8AC3E}">
        <p14:creationId xmlns:p14="http://schemas.microsoft.com/office/powerpoint/2010/main" val="469667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environmental law?</a:t>
            </a:r>
          </a:p>
        </p:txBody>
      </p:sp>
      <p:pic>
        <p:nvPicPr>
          <p:cNvPr id="4" name="Picture 2" descr="C:\Users\wsa user\AppData\Local\Microsoft\Windows\Temporary Internet Files\Content.IE5\WD0L5UNW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5737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“Body of law that seeks to protect or enhance the environment”</a:t>
            </a:r>
          </a:p>
          <a:p>
            <a:endParaRPr lang="en-GB" dirty="0"/>
          </a:p>
          <a:p>
            <a:r>
              <a:rPr lang="en-GB" dirty="0"/>
              <a:t>“Regulates the impact of human activities on the environment”</a:t>
            </a:r>
          </a:p>
          <a:p>
            <a:endParaRPr lang="en-GB" dirty="0"/>
          </a:p>
          <a:p>
            <a:r>
              <a:rPr lang="en-GB" dirty="0"/>
              <a:t>“Concerned with the maintenance and protection of the natural environment”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environmental law?</a:t>
            </a:r>
          </a:p>
        </p:txBody>
      </p:sp>
    </p:spTree>
    <p:extLst>
      <p:ext uri="{BB962C8B-B14F-4D97-AF65-F5344CB8AC3E}">
        <p14:creationId xmlns:p14="http://schemas.microsoft.com/office/powerpoint/2010/main" val="4999448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it new?</a:t>
            </a:r>
          </a:p>
        </p:txBody>
      </p:sp>
      <p:pic>
        <p:nvPicPr>
          <p:cNvPr id="4098" name="Picture 2" descr="C:\Users\wsa user\AppData\Local\Microsoft\Windows\Temporary Internet Files\Content.IE5\OVFA714F\Simbolo_No_Revocatoria_Lima_201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28214"/>
            <a:ext cx="4320480" cy="432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2578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Date back to Old Testament times</a:t>
            </a:r>
          </a:p>
          <a:p>
            <a:r>
              <a:rPr lang="en-GB" dirty="0"/>
              <a:t>Early laws covered the environment within property laws</a:t>
            </a:r>
          </a:p>
          <a:p>
            <a:r>
              <a:rPr lang="en-GB" dirty="0"/>
              <a:t>Later developments focussed on environment</a:t>
            </a:r>
          </a:p>
          <a:p>
            <a:r>
              <a:rPr lang="en-GB" dirty="0"/>
              <a:t>Grant wide rights</a:t>
            </a:r>
          </a:p>
          <a:p>
            <a:r>
              <a:rPr lang="en-GB" dirty="0"/>
              <a:t>Cover issues either globally or locally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(Very) Brief History</a:t>
            </a:r>
          </a:p>
        </p:txBody>
      </p:sp>
    </p:spTree>
    <p:extLst>
      <p:ext uri="{BB962C8B-B14F-4D97-AF65-F5344CB8AC3E}">
        <p14:creationId xmlns:p14="http://schemas.microsoft.com/office/powerpoint/2010/main" val="1636716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little more history…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82502"/>
            <a:ext cx="7553325" cy="451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22820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we need environmental law?</a:t>
            </a:r>
          </a:p>
        </p:txBody>
      </p:sp>
      <p:pic>
        <p:nvPicPr>
          <p:cNvPr id="1026" name="Picture 2" descr="C:\Users\wsa user\AppData\Local\Microsoft\Windows\Temporary Internet Files\Content.IE5\WD0L5UNW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11425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perspectives…</a:t>
            </a:r>
          </a:p>
        </p:txBody>
      </p:sp>
      <p:pic>
        <p:nvPicPr>
          <p:cNvPr id="4" name="yV2EK2bMgwk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449229" y="2818896"/>
            <a:ext cx="5879585" cy="330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2775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perspectives…</a:t>
            </a:r>
          </a:p>
        </p:txBody>
      </p:sp>
      <p:pic>
        <p:nvPicPr>
          <p:cNvPr id="4" name="WfGMYdalClU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645929" y="2780928"/>
            <a:ext cx="5888654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4137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KkFdDPBbn20">
            <a:hlinkClick r:id="" action="ppaction://media"/>
            <a:extLst>
              <a:ext uri="{FF2B5EF4-FFF2-40B4-BE49-F238E27FC236}">
                <a16:creationId xmlns:a16="http://schemas.microsoft.com/office/drawing/2014/main" id="{9CFC18B3-84C2-4FF4-9219-37DD41882F9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47664" y="2276872"/>
            <a:ext cx="5760640" cy="432048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EA87AA1-CC26-42C4-92F9-229C13394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perspectives..</a:t>
            </a:r>
          </a:p>
        </p:txBody>
      </p:sp>
    </p:spTree>
    <p:extLst>
      <p:ext uri="{BB962C8B-B14F-4D97-AF65-F5344CB8AC3E}">
        <p14:creationId xmlns:p14="http://schemas.microsoft.com/office/powerpoint/2010/main" val="20166700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Argument for need</a:t>
            </a:r>
          </a:p>
        </p:txBody>
      </p:sp>
      <p:pic>
        <p:nvPicPr>
          <p:cNvPr id="5122" name="Picture 2" descr="http://www.livemint.com/rf/Image-621x414/LiveMint/Period1/2012/11/29/Photos/industrial_pollution--621x41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12976"/>
            <a:ext cx="486054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053" y="6525344"/>
            <a:ext cx="7526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sources: </a:t>
            </a:r>
            <a:r>
              <a:rPr lang="en-GB" dirty="0">
                <a:hlinkClick r:id="rId3"/>
              </a:rPr>
              <a:t>www.livemint.com</a:t>
            </a:r>
            <a:r>
              <a:rPr lang="en-GB" dirty="0"/>
              <a:t> / </a:t>
            </a:r>
            <a:r>
              <a:rPr lang="en-GB" dirty="0">
                <a:hlinkClick r:id="rId4"/>
              </a:rPr>
              <a:t>www.enpi-info.eu</a:t>
            </a:r>
            <a:r>
              <a:rPr lang="en-GB" dirty="0"/>
              <a:t> / </a:t>
            </a:r>
            <a:r>
              <a:rPr lang="en-GB" dirty="0">
                <a:hlinkClick r:id="rId5"/>
              </a:rPr>
              <a:t>www.china.org.cn</a:t>
            </a:r>
            <a:r>
              <a:rPr lang="en-GB" dirty="0"/>
              <a:t>  </a:t>
            </a:r>
          </a:p>
        </p:txBody>
      </p:sp>
      <p:pic>
        <p:nvPicPr>
          <p:cNvPr id="5124" name="Picture 4" descr="http://enpi-info.eu/img/interview/environment%20day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484783"/>
            <a:ext cx="4762500" cy="2476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images.china.cn/attachement/jpg/site1007/20140605/001ec949c49014fa07b60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89290"/>
            <a:ext cx="3563888" cy="236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231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is environmental law set?</a:t>
            </a:r>
          </a:p>
        </p:txBody>
      </p:sp>
      <p:pic>
        <p:nvPicPr>
          <p:cNvPr id="5" name="Picture 2" descr="C:\Users\wsa user\AppData\Local\Microsoft\Windows\Temporary Internet Files\Content.IE5\WD0L5UNW\question-mark-in-a-blue-circle-8959-large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177041" cy="4177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8176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Stems from EU:</a:t>
            </a:r>
          </a:p>
          <a:p>
            <a:pPr lvl="1"/>
            <a:r>
              <a:rPr lang="en-GB" dirty="0"/>
              <a:t>Directives for EU Member states to ‘transpose’</a:t>
            </a:r>
          </a:p>
          <a:p>
            <a:pPr lvl="1"/>
            <a:r>
              <a:rPr lang="en-GB" dirty="0"/>
              <a:t>Then developed into Statutory Instruments in UK</a:t>
            </a:r>
          </a:p>
          <a:p>
            <a:r>
              <a:rPr lang="en-GB" dirty="0"/>
              <a:t>OR enacted by Parliament:</a:t>
            </a:r>
          </a:p>
          <a:p>
            <a:pPr lvl="1"/>
            <a:r>
              <a:rPr lang="en-GB" dirty="0"/>
              <a:t>Acts of Parliament – overview</a:t>
            </a:r>
          </a:p>
          <a:p>
            <a:pPr lvl="1"/>
            <a:r>
              <a:rPr lang="en-GB" dirty="0"/>
              <a:t>Statutory Instruments – detail</a:t>
            </a:r>
          </a:p>
          <a:p>
            <a:r>
              <a:rPr lang="en-GB" dirty="0"/>
              <a:t>OR through international Conventions &amp; Agreements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environmental law set?</a:t>
            </a:r>
          </a:p>
        </p:txBody>
      </p:sp>
    </p:spTree>
    <p:extLst>
      <p:ext uri="{BB962C8B-B14F-4D97-AF65-F5344CB8AC3E}">
        <p14:creationId xmlns:p14="http://schemas.microsoft.com/office/powerpoint/2010/main" val="2827767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the UK:</a:t>
            </a:r>
          </a:p>
          <a:p>
            <a:endParaRPr lang="en-GB" dirty="0"/>
          </a:p>
          <a:p>
            <a:r>
              <a:rPr lang="en-GB" dirty="0"/>
              <a:t>9 General Public Acts</a:t>
            </a:r>
          </a:p>
          <a:p>
            <a:r>
              <a:rPr lang="en-GB" dirty="0"/>
              <a:t>308 statutory instruments (Regulations, Orders, etc.)</a:t>
            </a:r>
          </a:p>
          <a:p>
            <a:r>
              <a:rPr lang="en-GB" dirty="0"/>
              <a:t>2 Statutory Rules and Orders (UK)</a:t>
            </a:r>
          </a:p>
          <a:p>
            <a:r>
              <a:rPr lang="en-GB" dirty="0"/>
              <a:t>3 Statutory Instruments (Wales)</a:t>
            </a:r>
          </a:p>
          <a:p>
            <a:endParaRPr lang="en-GB" dirty="0"/>
          </a:p>
          <a:p>
            <a:r>
              <a:rPr lang="en-GB" dirty="0"/>
              <a:t>34 EU Directives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much legislation covers the environment?</a:t>
            </a:r>
          </a:p>
        </p:txBody>
      </p:sp>
    </p:spTree>
    <p:extLst>
      <p:ext uri="{BB962C8B-B14F-4D97-AF65-F5344CB8AC3E}">
        <p14:creationId xmlns:p14="http://schemas.microsoft.com/office/powerpoint/2010/main" val="24406432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8A5B6B2-1B95-4F1E-836D-E8406D7F2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yet unknown.  However the following are suggested:</a:t>
            </a:r>
          </a:p>
          <a:p>
            <a:pPr lvl="1"/>
            <a:r>
              <a:rPr lang="en-GB" dirty="0"/>
              <a:t>No change as UK will still need to apply EU law</a:t>
            </a:r>
          </a:p>
          <a:p>
            <a:pPr lvl="1"/>
            <a:r>
              <a:rPr lang="en-GB" dirty="0"/>
              <a:t>No change for other reasons</a:t>
            </a:r>
          </a:p>
          <a:p>
            <a:pPr lvl="1"/>
            <a:r>
              <a:rPr lang="en-GB" dirty="0"/>
              <a:t>Development of ‘home-grown’ laws &amp; policies</a:t>
            </a:r>
          </a:p>
          <a:p>
            <a:pPr lvl="1"/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30C38B2-EAAD-4581-B6BA-FDD2A4573F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will Brexit impact the UK?</a:t>
            </a:r>
          </a:p>
        </p:txBody>
      </p:sp>
    </p:spTree>
    <p:extLst>
      <p:ext uri="{BB962C8B-B14F-4D97-AF65-F5344CB8AC3E}">
        <p14:creationId xmlns:p14="http://schemas.microsoft.com/office/powerpoint/2010/main" val="41424370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5996F4-3448-4F37-AFE6-6EC8583E2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 – 04 Oct 2017, MG306</a:t>
            </a:r>
          </a:p>
          <a:p>
            <a:r>
              <a:rPr lang="en-GB" dirty="0"/>
              <a:t>Paul Osborne – introduction to English Law</a:t>
            </a:r>
          </a:p>
          <a:p>
            <a:endParaRPr lang="en-GB" dirty="0"/>
          </a:p>
          <a:p>
            <a:r>
              <a:rPr lang="en-GB" dirty="0"/>
              <a:t>PLEASE ATTEND…</a:t>
            </a:r>
          </a:p>
          <a:p>
            <a:endParaRPr lang="en-GB" dirty="0"/>
          </a:p>
          <a:p>
            <a:r>
              <a:rPr lang="en-GB" dirty="0"/>
              <a:t>NO session on 10</a:t>
            </a:r>
            <a:r>
              <a:rPr lang="en-GB" baseline="30000" dirty="0"/>
              <a:t>th</a:t>
            </a:r>
            <a:r>
              <a:rPr lang="en-GB" dirty="0"/>
              <a:t> Oct – please work on assignment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F116F57-2F38-40A9-893C-21AE0C9AC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information!</a:t>
            </a:r>
          </a:p>
        </p:txBody>
      </p:sp>
    </p:spTree>
    <p:extLst>
      <p:ext uri="{BB962C8B-B14F-4D97-AF65-F5344CB8AC3E}">
        <p14:creationId xmlns:p14="http://schemas.microsoft.com/office/powerpoint/2010/main" val="39117695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UK Environmental Law Association (</a:t>
            </a:r>
            <a:r>
              <a:rPr lang="en-GB" dirty="0">
                <a:hlinkClick r:id="rId2"/>
              </a:rPr>
              <a:t>www.ukela.org</a:t>
            </a:r>
            <a:r>
              <a:rPr lang="en-GB" dirty="0"/>
              <a:t>)</a:t>
            </a:r>
          </a:p>
          <a:p>
            <a:r>
              <a:rPr lang="en-GB" dirty="0"/>
              <a:t>Law and Your Environment (</a:t>
            </a:r>
            <a:r>
              <a:rPr lang="en-GB" dirty="0">
                <a:hlinkClick r:id="rId3"/>
              </a:rPr>
              <a:t>www.environmentlaw.org.uk</a:t>
            </a:r>
            <a:r>
              <a:rPr lang="en-GB" dirty="0"/>
              <a:t>)</a:t>
            </a:r>
          </a:p>
          <a:p>
            <a:r>
              <a:rPr lang="en-GB" dirty="0"/>
              <a:t>Legislation.gov.uk (source of UK law)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information</a:t>
            </a:r>
          </a:p>
        </p:txBody>
      </p:sp>
    </p:spTree>
    <p:extLst>
      <p:ext uri="{BB962C8B-B14F-4D97-AF65-F5344CB8AC3E}">
        <p14:creationId xmlns:p14="http://schemas.microsoft.com/office/powerpoint/2010/main" val="6799538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443</TotalTime>
  <Words>530</Words>
  <Application>Microsoft Office PowerPoint</Application>
  <PresentationFormat>On-screen Show (4:3)</PresentationFormat>
  <Paragraphs>88</Paragraphs>
  <Slides>22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Candara</vt:lpstr>
      <vt:lpstr>Symbol</vt:lpstr>
      <vt:lpstr>Waveform</vt:lpstr>
      <vt:lpstr>M6X01894 Environmental law &amp; Policy</vt:lpstr>
      <vt:lpstr>Module introduction</vt:lpstr>
      <vt:lpstr>Learning outcomes</vt:lpstr>
      <vt:lpstr>Reading list</vt:lpstr>
      <vt:lpstr>Other useful information</vt:lpstr>
      <vt:lpstr>Assessments</vt:lpstr>
      <vt:lpstr>What is environmental law?</vt:lpstr>
      <vt:lpstr>What is environmental law?</vt:lpstr>
      <vt:lpstr>Is it new?</vt:lpstr>
      <vt:lpstr>(Very) Brief History</vt:lpstr>
      <vt:lpstr>A little more history…</vt:lpstr>
      <vt:lpstr>Why do we need environmental law?</vt:lpstr>
      <vt:lpstr>Some perspectives…</vt:lpstr>
      <vt:lpstr>Some perspectives…</vt:lpstr>
      <vt:lpstr>Further perspectives..</vt:lpstr>
      <vt:lpstr>Argument for need</vt:lpstr>
      <vt:lpstr>How is environmental law set?</vt:lpstr>
      <vt:lpstr>How is environmental law set?</vt:lpstr>
      <vt:lpstr>How much legislation covers the environment?</vt:lpstr>
      <vt:lpstr>How will Brexit impact the UK?</vt:lpstr>
      <vt:lpstr>Important information!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Environmental law &amp; Economics</dc:title>
  <dc:creator>Lara Hopkinson</dc:creator>
  <cp:lastModifiedBy>Owner</cp:lastModifiedBy>
  <cp:revision>24</cp:revision>
  <dcterms:created xsi:type="dcterms:W3CDTF">2016-08-23T07:49:55Z</dcterms:created>
  <dcterms:modified xsi:type="dcterms:W3CDTF">2017-09-22T09:22:31Z</dcterms:modified>
</cp:coreProperties>
</file>