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49"/>
  </p:notesMasterIdLst>
  <p:sldIdLst>
    <p:sldId id="259" r:id="rId5"/>
    <p:sldId id="262" r:id="rId6"/>
    <p:sldId id="270" r:id="rId7"/>
    <p:sldId id="260" r:id="rId8"/>
    <p:sldId id="263" r:id="rId9"/>
    <p:sldId id="264" r:id="rId10"/>
    <p:sldId id="267" r:id="rId11"/>
    <p:sldId id="265" r:id="rId12"/>
    <p:sldId id="271" r:id="rId13"/>
    <p:sldId id="277" r:id="rId14"/>
    <p:sldId id="291" r:id="rId15"/>
    <p:sldId id="278" r:id="rId16"/>
    <p:sldId id="279" r:id="rId17"/>
    <p:sldId id="280" r:id="rId18"/>
    <p:sldId id="281" r:id="rId19"/>
    <p:sldId id="266" r:id="rId20"/>
    <p:sldId id="272" r:id="rId21"/>
    <p:sldId id="273" r:id="rId22"/>
    <p:sldId id="284" r:id="rId23"/>
    <p:sldId id="285" r:id="rId24"/>
    <p:sldId id="286" r:id="rId25"/>
    <p:sldId id="288" r:id="rId26"/>
    <p:sldId id="289" r:id="rId27"/>
    <p:sldId id="274" r:id="rId28"/>
    <p:sldId id="276" r:id="rId29"/>
    <p:sldId id="283" r:id="rId30"/>
    <p:sldId id="282" r:id="rId31"/>
    <p:sldId id="275" r:id="rId32"/>
    <p:sldId id="290" r:id="rId33"/>
    <p:sldId id="268" r:id="rId34"/>
    <p:sldId id="544" r:id="rId35"/>
    <p:sldId id="292" r:id="rId36"/>
    <p:sldId id="545" r:id="rId37"/>
    <p:sldId id="547" r:id="rId38"/>
    <p:sldId id="548" r:id="rId39"/>
    <p:sldId id="546" r:id="rId40"/>
    <p:sldId id="549" r:id="rId41"/>
    <p:sldId id="551" r:id="rId42"/>
    <p:sldId id="552" r:id="rId43"/>
    <p:sldId id="553" r:id="rId44"/>
    <p:sldId id="554" r:id="rId45"/>
    <p:sldId id="556" r:id="rId46"/>
    <p:sldId id="557" r:id="rId47"/>
    <p:sldId id="555" r:id="rId4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ordan Ross Jenkins (P149066)" initials="JRJ(" lastIdx="3" clrIdx="0">
    <p:extLst>
      <p:ext uri="{19B8F6BF-5375-455C-9EA6-DF929625EA0E}">
        <p15:presenceInfo xmlns:p15="http://schemas.microsoft.com/office/powerpoint/2012/main" userId="Jordan Ross Jenkins (P149066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A58"/>
    <a:srgbClr val="C00000"/>
    <a:srgbClr val="2A99B7"/>
    <a:srgbClr val="346D8B"/>
    <a:srgbClr val="24B9D9"/>
    <a:srgbClr val="4BACC6"/>
    <a:srgbClr val="FFFFFF"/>
    <a:srgbClr val="00B050"/>
    <a:srgbClr val="FF0000"/>
    <a:srgbClr val="24212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26" autoAdjust="0"/>
    <p:restoredTop sz="87607" autoAdjust="0"/>
  </p:normalViewPr>
  <p:slideViewPr>
    <p:cSldViewPr snapToGrid="0">
      <p:cViewPr varScale="1">
        <p:scale>
          <a:sx n="52" d="100"/>
          <a:sy n="52" d="100"/>
        </p:scale>
        <p:origin x="1132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commentAuthors" Target="comment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54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8" Type="http://schemas.openxmlformats.org/officeDocument/2006/relationships/slide" Target="slides/slide4.xml"/><Relationship Id="rId51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BE77B9-4ADB-48A2-AD58-4DEB274A690B}" type="datetimeFigureOut">
              <a:rPr lang="en-GB" smtClean="0"/>
              <a:t>14/01/2022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C9F611-0ACE-4E20-8700-F2135DFEB5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6138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00853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354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6276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8150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7001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629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43262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1666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88266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1239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231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1240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02823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80838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87762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07850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463023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97203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48332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45614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44506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308267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90773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16031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84003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02665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56365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74760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5613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82677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C9F611-0ACE-4E20-8700-F2135DFEB5F7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2221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4E9EB71-54FA-4C87-BEA3-EC0997CED4FA}" type="datetimeFigureOut">
              <a:rPr lang="en-GB" smtClean="0"/>
              <a:pPr/>
              <a:t>14/01/2022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284791"/>
      </p:ext>
    </p:extLst>
  </p:cSld>
  <p:clrMapOvr>
    <a:masterClrMapping/>
  </p:clrMapOvr>
  <p:transition>
    <p:cover dir="r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14/01/2022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45004"/>
      </p:ext>
    </p:extLst>
  </p:cSld>
  <p:clrMapOvr>
    <a:masterClrMapping/>
  </p:clrMapOvr>
  <p:transition>
    <p:cover dir="r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14/01/2022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749448"/>
      </p:ext>
    </p:extLst>
  </p:cSld>
  <p:clrMapOvr>
    <a:masterClrMapping/>
  </p:clrMapOvr>
  <p:transition>
    <p:cover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14/01/2022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25833"/>
      </p:ext>
    </p:extLst>
  </p:cSld>
  <p:clrMapOvr>
    <a:masterClrMapping/>
  </p:clrMapOvr>
  <p:transition>
    <p:cover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14/01/2022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58843"/>
      </p:ext>
    </p:extLst>
  </p:cSld>
  <p:clrMapOvr>
    <a:masterClrMapping/>
  </p:clrMapOvr>
  <p:transition>
    <p:cover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14/01/2022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166886"/>
      </p:ext>
    </p:extLst>
  </p:cSld>
  <p:clrMapOvr>
    <a:masterClrMapping/>
  </p:clrMapOvr>
  <p:transition>
    <p:cover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14/01/2022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011862"/>
      </p:ext>
    </p:extLst>
  </p:cSld>
  <p:clrMapOvr>
    <a:masterClrMapping/>
  </p:clrMapOvr>
  <p:transition>
    <p:cover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14/01/2022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668834"/>
      </p:ext>
    </p:extLst>
  </p:cSld>
  <p:clrMapOvr>
    <a:masterClrMapping/>
  </p:clrMapOvr>
  <p:transition>
    <p:cover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14/01/2022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434984"/>
      </p:ext>
    </p:extLst>
  </p:cSld>
  <p:clrMapOvr>
    <a:masterClrMapping/>
  </p:clrMapOvr>
  <p:transition>
    <p:cover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14/01/2022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26733"/>
      </p:ext>
    </p:extLst>
  </p:cSld>
  <p:clrMapOvr>
    <a:masterClrMapping/>
  </p:clrMapOvr>
  <p:transition>
    <p:cover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9EB71-54FA-4C87-BEA3-EC0997CED4FA}" type="datetimeFigureOut">
              <a:rPr lang="en-GB" smtClean="0"/>
              <a:pPr/>
              <a:t>14/01/2022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1669792"/>
      </p:ext>
    </p:extLst>
  </p:cSld>
  <p:clrMapOvr>
    <a:masterClrMapping/>
  </p:clrMapOvr>
  <p:transition>
    <p:cover dir="rd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33400"/>
            <a:ext cx="10363200" cy="76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752600"/>
            <a:ext cx="5080000" cy="4419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752600"/>
            <a:ext cx="5080000" cy="4419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14400" y="63246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54E9EB71-54FA-4C87-BEA3-EC0997CED4FA}" type="datetimeFigureOut">
              <a:rPr lang="en-GB" smtClean="0"/>
              <a:pPr/>
              <a:t>14/01/2022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65600" y="6324600"/>
            <a:ext cx="38608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7600" y="63246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689137"/>
      </p:ext>
    </p:extLst>
  </p:cSld>
  <p:clrMapOvr>
    <a:masterClrMapping/>
  </p:clrMapOvr>
  <p:transition>
    <p:cover dir="rd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33400"/>
            <a:ext cx="10363200" cy="76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752600"/>
            <a:ext cx="5080000" cy="4419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197600" y="1752600"/>
            <a:ext cx="5080000" cy="2133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197600" y="4038600"/>
            <a:ext cx="5080000" cy="2133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914400" y="63246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54E9EB71-54FA-4C87-BEA3-EC0997CED4FA}" type="datetimeFigureOut">
              <a:rPr lang="en-GB" smtClean="0"/>
              <a:pPr/>
              <a:t>14/01/2022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65600" y="6324600"/>
            <a:ext cx="38608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8737600" y="63246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714952"/>
      </p:ext>
    </p:extLst>
  </p:cSld>
  <p:clrMapOvr>
    <a:masterClrMapping/>
  </p:clrMapOvr>
  <p:transition>
    <p:cover dir="r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E9EB71-54FA-4C87-BEA3-EC0997CED4FA}" type="datetimeFigureOut">
              <a:rPr lang="en-GB" smtClean="0"/>
              <a:pPr/>
              <a:t>14/01/2022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953C3B-5046-4F13-B3FA-93CE37C6E5FE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56" descr="sign(small)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203201" y="587375"/>
            <a:ext cx="793751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6024262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ransition>
    <p:cover dir="r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gif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FA0F46C-4D0D-4A62-B696-C4B3F66C6A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5715172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2EA29529-94CF-4A10-9289-12168597401A}"/>
              </a:ext>
            </a:extLst>
          </p:cNvPr>
          <p:cNvSpPr/>
          <p:nvPr/>
        </p:nvSpPr>
        <p:spPr>
          <a:xfrm>
            <a:off x="1678968" y="900359"/>
            <a:ext cx="8834063" cy="3914453"/>
          </a:xfrm>
          <a:prstGeom prst="rect">
            <a:avLst/>
          </a:prstGeom>
          <a:solidFill>
            <a:srgbClr val="FFFFFF">
              <a:alpha val="8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>
                <a:solidFill>
                  <a:schemeClr val="tx1"/>
                </a:solidFill>
              </a:rPr>
              <a:t>Root Cause Analysis</a:t>
            </a:r>
          </a:p>
          <a:p>
            <a:pPr algn="ctr">
              <a:spcAft>
                <a:spcPts val="600"/>
              </a:spcAft>
            </a:pPr>
            <a:r>
              <a:rPr lang="en-GB" sz="3600" dirty="0">
                <a:solidFill>
                  <a:schemeClr val="tx1"/>
                </a:solidFill>
              </a:rPr>
              <a:t>- Identify, Eliminate, Prevent</a:t>
            </a:r>
          </a:p>
          <a:p>
            <a:pPr algn="ctr">
              <a:spcBef>
                <a:spcPts val="1200"/>
              </a:spcBef>
            </a:pPr>
            <a:r>
              <a:rPr lang="en-GB" sz="2800" dirty="0">
                <a:solidFill>
                  <a:schemeClr val="tx1"/>
                </a:solidFill>
              </a:rPr>
              <a:t>Jordan R. Jenkins</a:t>
            </a:r>
          </a:p>
        </p:txBody>
      </p:sp>
    </p:spTree>
    <p:extLst>
      <p:ext uri="{BB962C8B-B14F-4D97-AF65-F5344CB8AC3E}">
        <p14:creationId xmlns:p14="http://schemas.microsoft.com/office/powerpoint/2010/main" val="4144746128"/>
      </p:ext>
    </p:extLst>
  </p:cSld>
  <p:clrMapOvr>
    <a:masterClrMapping/>
  </p:clrMapOvr>
  <p:transition>
    <p:cover dir="rd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399509-6DEF-4832-9611-2EDFDCB1C0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39700"/>
            <a:ext cx="10972800" cy="1143000"/>
          </a:xfrm>
        </p:spPr>
        <p:txBody>
          <a:bodyPr>
            <a:normAutofit/>
          </a:bodyPr>
          <a:lstStyle/>
          <a:p>
            <a:r>
              <a:rPr lang="en-GB" sz="4000" dirty="0"/>
              <a:t>Session Overview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B7D9661-D605-41C5-BB31-72A951EB39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034" y="1059712"/>
            <a:ext cx="11173932" cy="4515588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2400" b="1" dirty="0"/>
              <a:t>Session Aim</a:t>
            </a:r>
          </a:p>
          <a:p>
            <a:pPr marL="0" indent="0" algn="ctr">
              <a:buNone/>
            </a:pPr>
            <a:r>
              <a:rPr lang="en-GB" sz="2400" i="1" dirty="0"/>
              <a:t>“To develop an understanding of  the tools used in Root Cause Analysis”.</a:t>
            </a:r>
            <a:endParaRPr lang="en-GB" sz="2400" b="1" i="1" dirty="0"/>
          </a:p>
          <a:p>
            <a:pPr marL="0" indent="0" algn="ctr">
              <a:buNone/>
            </a:pPr>
            <a:r>
              <a:rPr lang="en-GB" sz="2400" b="1" dirty="0"/>
              <a:t>Session Objectives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Generic problem solving process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What is root cause analysis?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The levels of causation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Cost of ‘treating the symptoms’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2400" dirty="0">
                <a:solidFill>
                  <a:prstClr val="black"/>
                </a:solidFill>
                <a:latin typeface="Myriad Pro"/>
              </a:rPr>
              <a:t>What is 5 whys analysis and where is it used?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>
                <a:solidFill>
                  <a:prstClr val="black"/>
                </a:solidFill>
                <a:latin typeface="Myriad Pro"/>
              </a:rPr>
              <a:t>Limitations of the 5 Whys approach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>
                <a:solidFill>
                  <a:prstClr val="black"/>
                </a:solidFill>
                <a:latin typeface="Myriad Pro"/>
              </a:rPr>
              <a:t>What are Cause &amp; Effects diagrams?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>
                <a:solidFill>
                  <a:prstClr val="black"/>
                </a:solidFill>
                <a:latin typeface="Myriad Pro"/>
              </a:rPr>
              <a:t>How do we create Cause &amp; Effects diagrams?</a:t>
            </a:r>
          </a:p>
        </p:txBody>
      </p:sp>
    </p:spTree>
    <p:extLst>
      <p:ext uri="{BB962C8B-B14F-4D97-AF65-F5344CB8AC3E}">
        <p14:creationId xmlns:p14="http://schemas.microsoft.com/office/powerpoint/2010/main" val="2116384365"/>
      </p:ext>
    </p:extLst>
  </p:cSld>
  <p:clrMapOvr>
    <a:masterClrMapping/>
  </p:clrMapOvr>
  <p:transition>
    <p:cover dir="r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C3AA7-5E3B-4FF3-8A91-C1269AB6D2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92768"/>
            <a:ext cx="10972800" cy="1143000"/>
          </a:xfrm>
        </p:spPr>
        <p:txBody>
          <a:bodyPr/>
          <a:lstStyle/>
          <a:p>
            <a:r>
              <a:rPr lang="en-GB" dirty="0"/>
              <a:t>6-Step Problem Solving Process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8C7FD4B-56E6-4FCC-AEBD-740145153747}"/>
              </a:ext>
            </a:extLst>
          </p:cNvPr>
          <p:cNvSpPr/>
          <p:nvPr/>
        </p:nvSpPr>
        <p:spPr>
          <a:xfrm>
            <a:off x="368968" y="1860884"/>
            <a:ext cx="3256548" cy="1143000"/>
          </a:xfrm>
          <a:prstGeom prst="roundRect">
            <a:avLst/>
          </a:prstGeom>
          <a:noFill/>
          <a:ln>
            <a:solidFill>
              <a:srgbClr val="003A5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Thoroughly define the problem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8D060259-60EE-449C-BDFE-99D15A4DE69D}"/>
              </a:ext>
            </a:extLst>
          </p:cNvPr>
          <p:cNvSpPr/>
          <p:nvPr/>
        </p:nvSpPr>
        <p:spPr>
          <a:xfrm>
            <a:off x="4467726" y="1860884"/>
            <a:ext cx="3256548" cy="1143000"/>
          </a:xfrm>
          <a:prstGeom prst="roundRect">
            <a:avLst/>
          </a:prstGeom>
          <a:noFill/>
          <a:ln>
            <a:solidFill>
              <a:srgbClr val="003A5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Determine the root cause(s) of the problem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6B10FA2C-C364-4241-9EF6-0D50A3878436}"/>
              </a:ext>
            </a:extLst>
          </p:cNvPr>
          <p:cNvSpPr/>
          <p:nvPr/>
        </p:nvSpPr>
        <p:spPr>
          <a:xfrm>
            <a:off x="8566484" y="1860885"/>
            <a:ext cx="3256548" cy="1143000"/>
          </a:xfrm>
          <a:prstGeom prst="roundRect">
            <a:avLst/>
          </a:prstGeom>
          <a:noFill/>
          <a:ln>
            <a:solidFill>
              <a:srgbClr val="003A5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Verify the root cause(s)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6ADCE6EE-71D4-467B-8D56-03B1F312A4C8}"/>
              </a:ext>
            </a:extLst>
          </p:cNvPr>
          <p:cNvSpPr/>
          <p:nvPr/>
        </p:nvSpPr>
        <p:spPr>
          <a:xfrm>
            <a:off x="8566484" y="3854117"/>
            <a:ext cx="3256548" cy="1143000"/>
          </a:xfrm>
          <a:prstGeom prst="roundRect">
            <a:avLst/>
          </a:prstGeom>
          <a:noFill/>
          <a:ln>
            <a:solidFill>
              <a:srgbClr val="003A5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Brainstorm corrective / preventative actions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85C5D282-3324-495A-A396-525AE999BAA3}"/>
              </a:ext>
            </a:extLst>
          </p:cNvPr>
          <p:cNvSpPr/>
          <p:nvPr/>
        </p:nvSpPr>
        <p:spPr>
          <a:xfrm>
            <a:off x="4467726" y="3854117"/>
            <a:ext cx="3256548" cy="1143000"/>
          </a:xfrm>
          <a:prstGeom prst="roundRect">
            <a:avLst/>
          </a:prstGeom>
          <a:noFill/>
          <a:ln>
            <a:solidFill>
              <a:srgbClr val="003A5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Select &amp; implement optimal actions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B820E6A2-018E-4D33-8495-17BCCF51FA52}"/>
              </a:ext>
            </a:extLst>
          </p:cNvPr>
          <p:cNvSpPr/>
          <p:nvPr/>
        </p:nvSpPr>
        <p:spPr>
          <a:xfrm>
            <a:off x="368968" y="3854117"/>
            <a:ext cx="3256548" cy="1143000"/>
          </a:xfrm>
          <a:prstGeom prst="roundRect">
            <a:avLst/>
          </a:prstGeom>
          <a:noFill/>
          <a:ln>
            <a:solidFill>
              <a:srgbClr val="003A5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Measure effectiveness &amp; standardise</a:t>
            </a:r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DF6BEE9D-3520-4F2A-B3D5-564DD89D5BA9}"/>
              </a:ext>
            </a:extLst>
          </p:cNvPr>
          <p:cNvSpPr/>
          <p:nvPr/>
        </p:nvSpPr>
        <p:spPr>
          <a:xfrm>
            <a:off x="3781926" y="2247900"/>
            <a:ext cx="529389" cy="368968"/>
          </a:xfrm>
          <a:prstGeom prst="rightArrow">
            <a:avLst/>
          </a:prstGeom>
          <a:solidFill>
            <a:srgbClr val="003A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C8687F2B-97C6-4B47-9B0C-70B1E681C5E7}"/>
              </a:ext>
            </a:extLst>
          </p:cNvPr>
          <p:cNvSpPr/>
          <p:nvPr/>
        </p:nvSpPr>
        <p:spPr>
          <a:xfrm>
            <a:off x="7880684" y="2247900"/>
            <a:ext cx="529389" cy="368968"/>
          </a:xfrm>
          <a:prstGeom prst="rightArrow">
            <a:avLst/>
          </a:prstGeom>
          <a:solidFill>
            <a:srgbClr val="003A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6E6DBF3F-E482-4071-8571-C75D53EB7A79}"/>
              </a:ext>
            </a:extLst>
          </p:cNvPr>
          <p:cNvSpPr/>
          <p:nvPr/>
        </p:nvSpPr>
        <p:spPr>
          <a:xfrm rot="10800000">
            <a:off x="7880683" y="4235117"/>
            <a:ext cx="529389" cy="368968"/>
          </a:xfrm>
          <a:prstGeom prst="rightArrow">
            <a:avLst/>
          </a:prstGeom>
          <a:solidFill>
            <a:srgbClr val="003A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F67BEB85-2712-4E25-BC1A-028405CD4E01}"/>
              </a:ext>
            </a:extLst>
          </p:cNvPr>
          <p:cNvSpPr/>
          <p:nvPr/>
        </p:nvSpPr>
        <p:spPr>
          <a:xfrm rot="10800000">
            <a:off x="3781925" y="4235117"/>
            <a:ext cx="529389" cy="368968"/>
          </a:xfrm>
          <a:prstGeom prst="rightArrow">
            <a:avLst/>
          </a:prstGeom>
          <a:solidFill>
            <a:srgbClr val="003A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CDCD1548-A7FB-42D0-A7E4-A628E127E664}"/>
              </a:ext>
            </a:extLst>
          </p:cNvPr>
          <p:cNvSpPr/>
          <p:nvPr/>
        </p:nvSpPr>
        <p:spPr>
          <a:xfrm rot="5400000">
            <a:off x="9930063" y="3244517"/>
            <a:ext cx="529389" cy="368968"/>
          </a:xfrm>
          <a:prstGeom prst="rightArrow">
            <a:avLst/>
          </a:prstGeom>
          <a:solidFill>
            <a:srgbClr val="003A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989316"/>
      </p:ext>
    </p:extLst>
  </p:cSld>
  <p:clrMapOvr>
    <a:masterClrMapping/>
  </p:clrMapOvr>
  <p:transition>
    <p:cover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5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D48B7F-45C9-42E8-8564-4AEAC5E8B1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Root Cause Analysis?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B0DE68-B13B-4946-BEF4-26A1B7F528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5527" y="1473055"/>
            <a:ext cx="9129921" cy="4043456"/>
          </a:xfrm>
        </p:spPr>
        <p:txBody>
          <a:bodyPr>
            <a:normAutofit fontScale="92500" lnSpcReduction="10000"/>
          </a:bodyPr>
          <a:lstStyle/>
          <a:p>
            <a:pPr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dirty="0"/>
              <a:t>Root cause analysis (RCA) is a term that describes a range of tools and techniques used to identify and understand the initiating cause(s) of a problem.</a:t>
            </a:r>
          </a:p>
          <a:p>
            <a:pPr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dirty="0"/>
              <a:t>Identification, definition and elimination of the problem are the primary aims of RCA.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Root cause analysis is also used to determine the controls (that are currently missing / inadequately applied) that will prevent reoccurrence of the problem in the future.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C398FD2-37E7-4120-8727-772129DA9F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65448" y="1286070"/>
            <a:ext cx="2591025" cy="4285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1320894"/>
      </p:ext>
    </p:extLst>
  </p:cSld>
  <p:clrMapOvr>
    <a:masterClrMapping/>
  </p:clrMapOvr>
  <p:transition>
    <p:cover dir="rd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370BA8-2271-44B1-A63C-EB78720B5B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16201"/>
            <a:ext cx="10972800" cy="1143000"/>
          </a:xfrm>
        </p:spPr>
        <p:txBody>
          <a:bodyPr/>
          <a:lstStyle/>
          <a:p>
            <a:r>
              <a:rPr lang="en-GB" dirty="0"/>
              <a:t>Why is it called Root Cause Analysis?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7CEF2C9-CBCF-4311-B524-53A72B1F638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" b="40274"/>
          <a:stretch/>
        </p:blipFill>
        <p:spPr>
          <a:xfrm>
            <a:off x="106984" y="1564963"/>
            <a:ext cx="5840474" cy="2355874"/>
          </a:xfrm>
          <a:prstGeom prst="rect">
            <a:avLst/>
          </a:prstGeom>
        </p:spPr>
      </p:pic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22E933F-298A-47EE-95FC-8EBCF1F10C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7458" y="1564963"/>
            <a:ext cx="6016726" cy="3809999"/>
          </a:xfrm>
        </p:spPr>
        <p:txBody>
          <a:bodyPr>
            <a:normAutofit fontScale="85000" lnSpcReduction="20000"/>
          </a:bodyPr>
          <a:lstStyle/>
          <a:p>
            <a:pPr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dirty="0"/>
              <a:t>The tree analogy is often used to describe Root Cause analysis.</a:t>
            </a:r>
          </a:p>
          <a:p>
            <a:pPr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dirty="0"/>
              <a:t>The symptoms (effects) are often the only indication that a problem has occurred, they are typically easily identifiable/obvious.</a:t>
            </a:r>
          </a:p>
          <a:p>
            <a:pPr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en-GB" dirty="0"/>
              <a:t>The underlying (root) causes of a problem are often hidden (obscured) and require a deeper level of analysis to uncover.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1B59DAB3-99CF-40CE-8645-8A1C83AC5C7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8755" b="-4684"/>
          <a:stretch/>
        </p:blipFill>
        <p:spPr>
          <a:xfrm>
            <a:off x="106984" y="3882533"/>
            <a:ext cx="5840474" cy="1811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8666330"/>
      </p:ext>
    </p:extLst>
  </p:cSld>
  <p:clrMapOvr>
    <a:masterClrMapping/>
  </p:clrMapOvr>
  <p:transition>
    <p:cover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046F9D-EF30-444E-BA07-9C8A22F65D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Root Cause Analysis (RCA)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044E9E6-564A-4C8A-9DA0-7F0E0D6375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1417638"/>
            <a:ext cx="7315200" cy="424777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In quality, RCA helps us to identify what, why and how an event / failure has occurred.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Determining the root cause(s) allows us to eliminate the problem, rather than merely treat the symptoms.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Only when we are able to thoroughly define why a failure has occurred will we be able to specify any corrective and preventative actions. </a:t>
            </a:r>
          </a:p>
        </p:txBody>
      </p:sp>
      <p:pic>
        <p:nvPicPr>
          <p:cNvPr id="7" name="Picture 2" descr="What are some Root Cause Analysis Tools? | RCA Methods">
            <a:extLst>
              <a:ext uri="{FF2B5EF4-FFF2-40B4-BE49-F238E27FC236}">
                <a16:creationId xmlns:a16="http://schemas.microsoft.com/office/drawing/2014/main" id="{5EB68E03-6011-4AA6-9973-B982AB15DA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31242" y="1709654"/>
            <a:ext cx="4708358" cy="3663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0505877"/>
      </p:ext>
    </p:extLst>
  </p:cSld>
  <p:clrMapOvr>
    <a:masterClrMapping/>
  </p:clrMapOvr>
  <p:transition>
    <p:cover dir="rd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2D959-0C34-4C97-8188-D23CF32B9A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RCA - Corrective vs Preventative Action</a:t>
            </a:r>
            <a:br>
              <a:rPr lang="en-GB" dirty="0"/>
            </a:br>
            <a:r>
              <a:rPr lang="en-GB" sz="3100" i="1" dirty="0"/>
              <a:t>(simplistic but often confused!)</a:t>
            </a:r>
            <a:endParaRPr lang="en-GB" i="1" dirty="0"/>
          </a:p>
        </p:txBody>
      </p:sp>
      <p:pic>
        <p:nvPicPr>
          <p:cNvPr id="4098" name="Picture 2" descr="QPath: Correction/ Remedial Action, Corrective Action and Preventive Action">
            <a:extLst>
              <a:ext uri="{FF2B5EF4-FFF2-40B4-BE49-F238E27FC236}">
                <a16:creationId xmlns:a16="http://schemas.microsoft.com/office/drawing/2014/main" id="{CA51CC30-585C-4ED4-A5B6-04DC3C5719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095" y="1177004"/>
            <a:ext cx="3031958" cy="4290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3AA423D-8072-419A-AF41-61F9E66C331F}"/>
              </a:ext>
            </a:extLst>
          </p:cNvPr>
          <p:cNvSpPr/>
          <p:nvPr/>
        </p:nvSpPr>
        <p:spPr>
          <a:xfrm>
            <a:off x="3850105" y="1604209"/>
            <a:ext cx="3031958" cy="3863021"/>
          </a:xfrm>
          <a:prstGeom prst="rect">
            <a:avLst/>
          </a:prstGeom>
          <a:solidFill>
            <a:srgbClr val="003A58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>
              <a:lnSpc>
                <a:spcPct val="150000"/>
              </a:lnSpc>
            </a:pPr>
            <a:r>
              <a:rPr lang="en-GB" sz="2400" b="1" dirty="0"/>
              <a:t>Corrective Actions</a:t>
            </a:r>
          </a:p>
          <a:p>
            <a:pPr algn="ctr"/>
            <a:endParaRPr lang="en-GB" sz="2000" b="1" dirty="0"/>
          </a:p>
          <a:p>
            <a:pPr algn="ctr"/>
            <a:r>
              <a:rPr lang="en-GB" sz="2000" b="1" dirty="0"/>
              <a:t>Any action taken after the occurrence of process events, defects or failures in order to mitigate or rectify the resulting effects </a:t>
            </a:r>
          </a:p>
          <a:p>
            <a:pPr algn="ctr"/>
            <a:endParaRPr lang="en-GB" sz="2000" b="1" dirty="0"/>
          </a:p>
          <a:p>
            <a:pPr algn="ctr"/>
            <a:r>
              <a:rPr lang="en-GB" sz="2000" b="1" dirty="0"/>
              <a:t>Reactive Activity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D97E9AF-7B44-46A4-A566-060F8421D4F0}"/>
              </a:ext>
            </a:extLst>
          </p:cNvPr>
          <p:cNvSpPr/>
          <p:nvPr/>
        </p:nvSpPr>
        <p:spPr>
          <a:xfrm>
            <a:off x="8742947" y="1604209"/>
            <a:ext cx="3031958" cy="3863021"/>
          </a:xfrm>
          <a:prstGeom prst="rect">
            <a:avLst/>
          </a:prstGeom>
          <a:solidFill>
            <a:srgbClr val="003A58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400" b="1" dirty="0"/>
              <a:t>Preventative</a:t>
            </a:r>
            <a:r>
              <a:rPr lang="en-GB" sz="2800" b="1" dirty="0"/>
              <a:t> </a:t>
            </a:r>
            <a:r>
              <a:rPr lang="en-GB" sz="2400" b="1" dirty="0"/>
              <a:t>Actions</a:t>
            </a:r>
          </a:p>
          <a:p>
            <a:pPr algn="ctr"/>
            <a:endParaRPr lang="en-GB" sz="2400" b="1" dirty="0"/>
          </a:p>
          <a:p>
            <a:pPr algn="ctr"/>
            <a:r>
              <a:rPr lang="en-GB" sz="2000" b="1" dirty="0"/>
              <a:t>Actions taken to preclude process events, defects or failures, either before (limit risk) or after (avoid recurrence) occurrence.</a:t>
            </a:r>
          </a:p>
          <a:p>
            <a:pPr algn="ctr"/>
            <a:endParaRPr lang="en-GB" sz="2000" b="1" dirty="0"/>
          </a:p>
          <a:p>
            <a:pPr algn="ctr"/>
            <a:r>
              <a:rPr lang="en-GB" sz="2000" b="1" dirty="0"/>
              <a:t>Proactive Activity</a:t>
            </a:r>
            <a:endParaRPr lang="en-GB" sz="2400" b="1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E2ECFFB8-D588-4E00-8D5D-2181118149B2}"/>
              </a:ext>
            </a:extLst>
          </p:cNvPr>
          <p:cNvSpPr/>
          <p:nvPr/>
        </p:nvSpPr>
        <p:spPr>
          <a:xfrm>
            <a:off x="7272505" y="2995720"/>
            <a:ext cx="1080000" cy="1080000"/>
          </a:xfrm>
          <a:prstGeom prst="ellipse">
            <a:avLst/>
          </a:prstGeom>
          <a:solidFill>
            <a:srgbClr val="003A58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/>
              <a:t>VS</a:t>
            </a:r>
          </a:p>
        </p:txBody>
      </p:sp>
    </p:spTree>
    <p:extLst>
      <p:ext uri="{BB962C8B-B14F-4D97-AF65-F5344CB8AC3E}">
        <p14:creationId xmlns:p14="http://schemas.microsoft.com/office/powerpoint/2010/main" val="839735764"/>
      </p:ext>
    </p:extLst>
  </p:cSld>
  <p:clrMapOvr>
    <a:masterClrMapping/>
  </p:clrMapOvr>
  <p:transition>
    <p:cover dir="rd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0ED6D-A526-4FFB-9853-3E91E45674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RCA – Three Levels of Causation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6E141A6-599A-48A7-A3ED-46AE76E22D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757" y="1269581"/>
            <a:ext cx="8325853" cy="421314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/>
              <a:t>RCA will typically uncover 3 common causes: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b="1" dirty="0"/>
              <a:t>Physical causes </a:t>
            </a:r>
            <a:r>
              <a:rPr lang="en-GB" sz="2800" dirty="0"/>
              <a:t>- The physical reason why a defect / failure has occurred (often a technical explanation).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b="1" dirty="0"/>
              <a:t>Human causes </a:t>
            </a:r>
            <a:r>
              <a:rPr lang="en-GB" sz="2800" dirty="0"/>
              <a:t>– Human errors that have led to the physical roots.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b="1" dirty="0"/>
              <a:t>Latent (systemic) causes – </a:t>
            </a:r>
            <a:r>
              <a:rPr lang="en-GB" sz="2800" dirty="0"/>
              <a:t>Deficiencies in the management of systems and processes that allow human errors to occur / go unchecked.</a:t>
            </a:r>
          </a:p>
        </p:txBody>
      </p:sp>
      <p:pic>
        <p:nvPicPr>
          <p:cNvPr id="5122" name="Picture 2" descr="Introduction to Equipment Failure Analysis | Inspectioneering">
            <a:extLst>
              <a:ext uri="{FF2B5EF4-FFF2-40B4-BE49-F238E27FC236}">
                <a16:creationId xmlns:a16="http://schemas.microsoft.com/office/drawing/2014/main" id="{71F011BB-F62E-4BBC-9A8E-9F1E5AE953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86273" y="1658326"/>
            <a:ext cx="3577390" cy="3583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0403380"/>
      </p:ext>
    </p:extLst>
  </p:cSld>
  <p:clrMapOvr>
    <a:masterClrMapping/>
  </p:clrMapOvr>
  <p:transition>
    <p:cover dir="rd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5FA097-967E-4FD6-BA74-D9A25767E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85899"/>
            <a:ext cx="10972800" cy="1143000"/>
          </a:xfrm>
        </p:spPr>
        <p:txBody>
          <a:bodyPr/>
          <a:lstStyle/>
          <a:p>
            <a:r>
              <a:rPr lang="en-GB" dirty="0"/>
              <a:t>RCA – Three Levels of Causation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6C7CC3-698C-4997-8AD1-CFF50466D8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3261" y="1286983"/>
            <a:ext cx="7082545" cy="410003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Remember: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Almost all physical failures are triggered by / can be traced back to humans causes.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But humans are also often negatively influenced by latent causes.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The goal is to thus identify, eliminate and prevent occurrence of these latent causes to eliminate the problem at source.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60E6FA5F-2080-4221-9803-91D1985239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194" y="1520899"/>
            <a:ext cx="4782725" cy="3866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4383047"/>
      </p:ext>
    </p:extLst>
  </p:cSld>
  <p:clrMapOvr>
    <a:masterClrMapping/>
  </p:clrMapOvr>
  <p:transition>
    <p:cover dir="r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4E554-DEFB-4A5F-BE1D-AD55E87AD0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do we perform RCA?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D2817E-5B83-47CB-BDFC-7B7ECECD19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190" y="1376472"/>
            <a:ext cx="8868229" cy="4204602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In manufacturing, we are often guilty of ‘treating the symptoms’ when problems arise in a process (we often opt for the quick fix).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Quick fixes often limit unplanned downtime costs, but reoccurrence of the problem is almost inevitable.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Identifying the root cause(s) allows us to eliminate the problem once and for all (much more cost effective!).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7A6F969-7CED-4981-AE50-250AD37F54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97419" y="1276925"/>
            <a:ext cx="3194581" cy="4304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0407806"/>
      </p:ext>
    </p:extLst>
  </p:cSld>
  <p:clrMapOvr>
    <a:masterClrMapping/>
  </p:clrMapOvr>
  <p:transition>
    <p:cover dir="r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E9CE53-47B6-49C2-92EF-F0F3B66976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– Treating the Symptoms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C106C6-CAAD-4BA1-AAE6-A0BA4507D9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007970"/>
            <a:ext cx="7857648" cy="2842057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 sz="3600" dirty="0"/>
              <a:t>In </a:t>
            </a:r>
            <a:r>
              <a:rPr lang="en-GB" sz="4100" dirty="0"/>
              <a:t>your experience, have you ever seen cases where fixing the symptoms did not resolve the problem?</a:t>
            </a:r>
          </a:p>
          <a:p>
            <a:pPr marL="0" indent="0" algn="ctr">
              <a:buNone/>
            </a:pPr>
            <a:endParaRPr lang="en-GB" sz="4100" dirty="0"/>
          </a:p>
          <a:p>
            <a:pPr marL="0" indent="0" algn="ctr">
              <a:buNone/>
            </a:pPr>
            <a:r>
              <a:rPr lang="en-GB" sz="4100" dirty="0"/>
              <a:t>What are the potential consequences to the company and to our customers?</a:t>
            </a:r>
          </a:p>
          <a:p>
            <a:pPr marL="0" indent="0" algn="ctr">
              <a:buNone/>
            </a:pPr>
            <a:endParaRPr lang="en-GB" sz="3600" dirty="0"/>
          </a:p>
        </p:txBody>
      </p:sp>
      <p:pic>
        <p:nvPicPr>
          <p:cNvPr id="4" name="Picture 2" descr="Cute cartoon question mark Royalty Free Vector Image">
            <a:extLst>
              <a:ext uri="{FF2B5EF4-FFF2-40B4-BE49-F238E27FC236}">
                <a16:creationId xmlns:a16="http://schemas.microsoft.com/office/drawing/2014/main" id="{E2F5181B-5AAA-44CB-A1FF-BE334C0E39F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46" t="9315" r="22515" b="13973"/>
          <a:stretch/>
        </p:blipFill>
        <p:spPr bwMode="auto">
          <a:xfrm>
            <a:off x="8836330" y="1501882"/>
            <a:ext cx="2131825" cy="3854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8336125"/>
      </p:ext>
    </p:extLst>
  </p:cSld>
  <p:clrMapOvr>
    <a:masterClrMapping/>
  </p:clrMapOvr>
  <p:transition>
    <p:cover dir="rd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6AA8B7-EE22-4F41-BB92-8D08F67765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Cost of Treating the Symptoms </a:t>
            </a:r>
            <a:br>
              <a:rPr lang="en-GB" dirty="0"/>
            </a:br>
            <a:r>
              <a:rPr lang="en-GB" sz="3100" i="1" dirty="0"/>
              <a:t>(Oil Refinery Example)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00B02-5AEA-466E-920B-19DCF36B5D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5772" y="1713466"/>
            <a:ext cx="6604000" cy="3917032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A fin fan condenser unit  is a type of air-cooled finned tube heat exchanger.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In oil refining, these units are used in the CDU overheads to condense light gaseous distillates to a liquid state for storage.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The flow rate of the condenser units is critical to keep the process in control.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C7FFA9B-5A59-49C7-8268-0594C29C611C}"/>
              </a:ext>
            </a:extLst>
          </p:cNvPr>
          <p:cNvSpPr txBox="1"/>
          <p:nvPr/>
        </p:nvSpPr>
        <p:spPr>
          <a:xfrm>
            <a:off x="899865" y="5147063"/>
            <a:ext cx="3759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Overhead Fin Fan Condenser Unit</a:t>
            </a:r>
          </a:p>
        </p:txBody>
      </p:sp>
      <p:pic>
        <p:nvPicPr>
          <p:cNvPr id="2052" name="Picture 4" descr="Alfa Laval - Air cooled heat exchangers">
            <a:extLst>
              <a:ext uri="{FF2B5EF4-FFF2-40B4-BE49-F238E27FC236}">
                <a16:creationId xmlns:a16="http://schemas.microsoft.com/office/drawing/2014/main" id="{F0BAC0B1-2B46-49B2-AF22-BA9842111D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228" y="1713466"/>
            <a:ext cx="5094515" cy="3396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2118074"/>
      </p:ext>
    </p:extLst>
  </p:cSld>
  <p:clrMapOvr>
    <a:masterClrMapping/>
  </p:clrMapOvr>
  <p:transition>
    <p:cover dir="rd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6AA8B7-EE22-4F41-BB92-8D08F67765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Oil Refinery Example – Condenser Units</a:t>
            </a:r>
            <a:endParaRPr lang="en-GB" sz="3100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00B02-5AEA-466E-920B-19DCF36B5D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191" y="1417638"/>
            <a:ext cx="8963409" cy="4306202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The condenser units contain finned tube bundles (right image) made of steel.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The bundles often sporadically fail within 4-6 years of operational service resulting in a lack of containment events.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This results in unplanned downtime costing £20,000 per 24 hours (due to CDU flowrate reduction).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A repair to the tube bundle typically takes the equipment out of operation for around 7 days and cost around £30,000. </a:t>
            </a:r>
          </a:p>
        </p:txBody>
      </p:sp>
      <p:pic>
        <p:nvPicPr>
          <p:cNvPr id="8" name="Picture 4" descr="Surface Area Calculator for a Fin Tube Heat Exchanger">
            <a:extLst>
              <a:ext uri="{FF2B5EF4-FFF2-40B4-BE49-F238E27FC236}">
                <a16:creationId xmlns:a16="http://schemas.microsoft.com/office/drawing/2014/main" id="{EBA7ED27-C894-451D-80CB-94D718EF002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41" t="40747" r="5810" b="33131"/>
          <a:stretch/>
        </p:blipFill>
        <p:spPr bwMode="auto">
          <a:xfrm rot="5400000">
            <a:off x="8078467" y="2912182"/>
            <a:ext cx="3604305" cy="615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Surface Area Calculator for a Fin Tube Heat Exchanger">
            <a:extLst>
              <a:ext uri="{FF2B5EF4-FFF2-40B4-BE49-F238E27FC236}">
                <a16:creationId xmlns:a16="http://schemas.microsoft.com/office/drawing/2014/main" id="{A6063E42-A823-4B9B-9B56-CFB296CB4E6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41" t="40747" r="5810" b="33131"/>
          <a:stretch/>
        </p:blipFill>
        <p:spPr bwMode="auto">
          <a:xfrm rot="5400000">
            <a:off x="8825952" y="2912181"/>
            <a:ext cx="3604305" cy="615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Surface Area Calculator for a Fin Tube Heat Exchanger">
            <a:extLst>
              <a:ext uri="{FF2B5EF4-FFF2-40B4-BE49-F238E27FC236}">
                <a16:creationId xmlns:a16="http://schemas.microsoft.com/office/drawing/2014/main" id="{A8F41099-47D9-487E-87CD-03C5527C341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41" t="40747" r="5810" b="33131"/>
          <a:stretch/>
        </p:blipFill>
        <p:spPr bwMode="auto">
          <a:xfrm rot="5400000">
            <a:off x="9573437" y="2912180"/>
            <a:ext cx="3604305" cy="615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B0A933D-78AB-4AD4-90CC-2AED00389322}"/>
              </a:ext>
            </a:extLst>
          </p:cNvPr>
          <p:cNvSpPr txBox="1"/>
          <p:nvPr/>
        </p:nvSpPr>
        <p:spPr>
          <a:xfrm>
            <a:off x="9780813" y="5040250"/>
            <a:ext cx="169458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Finned Tubes</a:t>
            </a:r>
          </a:p>
        </p:txBody>
      </p:sp>
    </p:spTree>
    <p:extLst>
      <p:ext uri="{BB962C8B-B14F-4D97-AF65-F5344CB8AC3E}">
        <p14:creationId xmlns:p14="http://schemas.microsoft.com/office/powerpoint/2010/main" val="896150836"/>
      </p:ext>
    </p:extLst>
  </p:cSld>
  <p:clrMapOvr>
    <a:masterClrMapping/>
  </p:clrMapOvr>
  <p:transition>
    <p:cover dir="rd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6AA8B7-EE22-4F41-BB92-8D08F67765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18534"/>
            <a:ext cx="10972800" cy="1143000"/>
          </a:xfrm>
        </p:spPr>
        <p:txBody>
          <a:bodyPr>
            <a:normAutofit/>
          </a:bodyPr>
          <a:lstStyle/>
          <a:p>
            <a:r>
              <a:rPr lang="en-GB" dirty="0"/>
              <a:t>Oil Refinery Example – Condenser Units</a:t>
            </a:r>
            <a:endParaRPr lang="en-GB" sz="3100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00B02-5AEA-466E-920B-19DCF36B5D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20572" y="1561534"/>
            <a:ext cx="8839199" cy="4132417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For many years, external corrosion of the tubes surface due to harsh environmental conditions (left image) was assumed to be the cause of failure.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However, root cause analysis identified a series of other probable root causes, the most significant being a high total acidity number (TAN) of the fluids flowing inside the tubes, resulting in internal corrosion of the tube bundles.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This new root cause was then validated by plotting the failure occurrence data against the TAN number of each of the distillates (fluids) pumped through the tube bundles.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13DAAAF4-EFE9-4855-B314-A4EF0F0401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4409" y="2177035"/>
            <a:ext cx="3344293" cy="2113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E02CB48-6831-4718-9D44-F7D9652E4CCB}"/>
              </a:ext>
            </a:extLst>
          </p:cNvPr>
          <p:cNvSpPr txBox="1"/>
          <p:nvPr/>
        </p:nvSpPr>
        <p:spPr>
          <a:xfrm>
            <a:off x="563509" y="4942523"/>
            <a:ext cx="23683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External Corrosion on Finned Tubes</a:t>
            </a:r>
          </a:p>
        </p:txBody>
      </p:sp>
    </p:spTree>
    <p:extLst>
      <p:ext uri="{BB962C8B-B14F-4D97-AF65-F5344CB8AC3E}">
        <p14:creationId xmlns:p14="http://schemas.microsoft.com/office/powerpoint/2010/main" val="1787075684"/>
      </p:ext>
    </p:extLst>
  </p:cSld>
  <p:clrMapOvr>
    <a:masterClrMapping/>
  </p:clrMapOvr>
  <p:transition>
    <p:cover dir="rd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6AA8B7-EE22-4F41-BB92-8D08F67765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18534"/>
            <a:ext cx="10972800" cy="1143000"/>
          </a:xfrm>
        </p:spPr>
        <p:txBody>
          <a:bodyPr>
            <a:normAutofit/>
          </a:bodyPr>
          <a:lstStyle/>
          <a:p>
            <a:r>
              <a:rPr lang="en-GB" dirty="0"/>
              <a:t>Oil Refinery Example – Result of RCA</a:t>
            </a:r>
            <a:endParaRPr lang="en-GB" sz="3100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00B02-5AEA-466E-920B-19DCF36B5D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228" y="1561534"/>
            <a:ext cx="11219544" cy="3734932"/>
          </a:xfrm>
        </p:spPr>
        <p:txBody>
          <a:bodyPr>
            <a:normAutofit/>
          </a:bodyPr>
          <a:lstStyle/>
          <a:p>
            <a:r>
              <a:rPr lang="en-GB" sz="2800" dirty="0"/>
              <a:t>Finding the true root cause of failure allowed the maintenance team to implement a series of controls designed to prevent internal corrosion of the tube bundles.</a:t>
            </a:r>
          </a:p>
          <a:p>
            <a:r>
              <a:rPr lang="en-GB" sz="2800" dirty="0"/>
              <a:t>This included targeted injection of corrosion inhibitors and replacing some of the steel tubes with titanium variants.</a:t>
            </a:r>
          </a:p>
          <a:p>
            <a:r>
              <a:rPr lang="en-GB" sz="2800" dirty="0"/>
              <a:t>As a result of implementing these controls, the mean time before failure (MTBF) for the finned tube bundles was significantly increased (by up to 10 years!).</a:t>
            </a:r>
          </a:p>
        </p:txBody>
      </p:sp>
    </p:spTree>
    <p:extLst>
      <p:ext uri="{BB962C8B-B14F-4D97-AF65-F5344CB8AC3E}">
        <p14:creationId xmlns:p14="http://schemas.microsoft.com/office/powerpoint/2010/main" val="979588264"/>
      </p:ext>
    </p:extLst>
  </p:cSld>
  <p:clrMapOvr>
    <a:masterClrMapping/>
  </p:clrMapOvr>
  <p:transition>
    <p:cover dir="rd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0390BE-5B75-4CB0-8BA5-2A30979AF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178" y="2450805"/>
            <a:ext cx="3301389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Some Root Cause Analysis  Tools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421051B-B6FA-4ED9-84E5-20AAC357E8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5567" y="247906"/>
            <a:ext cx="8327858" cy="5243014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535E7F7-F7BF-4E8F-B53B-1BA39BC26072}"/>
              </a:ext>
            </a:extLst>
          </p:cNvPr>
          <p:cNvSpPr/>
          <p:nvPr/>
        </p:nvSpPr>
        <p:spPr>
          <a:xfrm>
            <a:off x="5592726" y="116958"/>
            <a:ext cx="4508204" cy="162678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272476"/>
      </p:ext>
    </p:extLst>
  </p:cSld>
  <p:clrMapOvr>
    <a:masterClrMapping/>
  </p:clrMapOvr>
  <p:transition>
    <p:cover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2A853-30A9-44E3-ABBB-01D5DC0000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Root Cause Analysis – 5 Whys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6713DB-F254-4CDA-9007-A621991E34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8093" y="1547039"/>
            <a:ext cx="8959702" cy="3917032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5 Whys is a Lean problem-solving tool, more importantly a structured way of thinking about (analysing) the problem.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5 Whys encourages us to keep questioning when defining a problem, until the root cause is reached (easiest way to identify roots).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The 5 Whys approach was initially developed by Sakichi Toyoda, founder of the Toyota industries.</a:t>
            </a:r>
          </a:p>
        </p:txBody>
      </p:sp>
      <p:pic>
        <p:nvPicPr>
          <p:cNvPr id="2050" name="Picture 2" descr="Sakichi Toyoda | AllAboutLean.com">
            <a:extLst>
              <a:ext uri="{FF2B5EF4-FFF2-40B4-BE49-F238E27FC236}">
                <a16:creationId xmlns:a16="http://schemas.microsoft.com/office/drawing/2014/main" id="{E478D482-339F-42ED-910A-D909F035039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01" r="10969" b="8166"/>
          <a:stretch/>
        </p:blipFill>
        <p:spPr bwMode="auto">
          <a:xfrm>
            <a:off x="9431079" y="1625159"/>
            <a:ext cx="2512828" cy="31611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6148DA8-8A89-487A-850B-EE671FED3BC6}"/>
              </a:ext>
            </a:extLst>
          </p:cNvPr>
          <p:cNvSpPr txBox="1"/>
          <p:nvPr/>
        </p:nvSpPr>
        <p:spPr>
          <a:xfrm>
            <a:off x="9431079" y="4895860"/>
            <a:ext cx="25128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Sakichi Toyoda – Toyota Industries</a:t>
            </a:r>
          </a:p>
        </p:txBody>
      </p:sp>
    </p:spTree>
    <p:extLst>
      <p:ext uri="{BB962C8B-B14F-4D97-AF65-F5344CB8AC3E}">
        <p14:creationId xmlns:p14="http://schemas.microsoft.com/office/powerpoint/2010/main" val="1076919210"/>
      </p:ext>
    </p:extLst>
  </p:cSld>
  <p:clrMapOvr>
    <a:masterClrMapping/>
  </p:clrMapOvr>
  <p:transition>
    <p:cover dir="rd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85727A-92F4-4D37-B5CA-A38A426D2B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Performing 5 Whys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3CD7CA-8F5A-4C56-8E46-5CC50C9F02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49326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5 whys is a simplistic, effective and easy to use tool: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0914678-98E5-478C-B7AF-BD79C573CD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0530" y="2007419"/>
            <a:ext cx="10290940" cy="3481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3130187"/>
      </p:ext>
    </p:extLst>
  </p:cSld>
  <p:clrMapOvr>
    <a:masterClrMapping/>
  </p:clrMapOvr>
  <p:transition>
    <p:cover dir="rd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9A521-F566-40C8-A16F-F3B6310F4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 why’s – High-level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3D772B-F0E4-48CF-92AE-FEC75B21CC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252" y="1470483"/>
            <a:ext cx="5117432" cy="3917032"/>
          </a:xfrm>
        </p:spPr>
        <p:txBody>
          <a:bodyPr anchor="t">
            <a:normAutofit/>
          </a:bodyPr>
          <a:lstStyle/>
          <a:p>
            <a:pPr marL="0" indent="0" algn="ctr">
              <a:buNone/>
            </a:pPr>
            <a:r>
              <a:rPr lang="en-GB" sz="3000" b="1" dirty="0"/>
              <a:t>Problem – Car Wont Start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9AC84A3-49EB-47DD-8ED5-B82A8CE691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585417"/>
            <a:ext cx="5530748" cy="368716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10122316"/>
      </p:ext>
    </p:extLst>
  </p:cSld>
  <p:clrMapOvr>
    <a:masterClrMapping/>
  </p:clrMapOvr>
  <p:transition>
    <p:cover dir="rd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9A521-F566-40C8-A16F-F3B6310F4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 why’s – High-level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3D772B-F0E4-48CF-92AE-FEC75B21CC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252" y="1470483"/>
            <a:ext cx="5117432" cy="3917032"/>
          </a:xfrm>
        </p:spPr>
        <p:txBody>
          <a:bodyPr anchor="t"/>
          <a:lstStyle/>
          <a:p>
            <a:pPr marL="0" indent="0" algn="ctr">
              <a:buNone/>
            </a:pPr>
            <a:r>
              <a:rPr lang="en-GB" sz="3000" b="1" dirty="0"/>
              <a:t>Problem – Car Wont Start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000" dirty="0"/>
              <a:t>Why?  – Dead Battery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E01E910-C425-4B16-99BB-ABE0990894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585417"/>
            <a:ext cx="5486400" cy="36871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17958737"/>
      </p:ext>
    </p:extLst>
  </p:cSld>
  <p:clrMapOvr>
    <a:masterClrMapping/>
  </p:clrMapOvr>
  <p:transition>
    <p:cover dir="rd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9A521-F566-40C8-A16F-F3B6310F4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 why’s – High-level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3D772B-F0E4-48CF-92AE-FEC75B21CC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252" y="1470483"/>
            <a:ext cx="5117432" cy="3917032"/>
          </a:xfrm>
        </p:spPr>
        <p:txBody>
          <a:bodyPr anchor="t"/>
          <a:lstStyle/>
          <a:p>
            <a:pPr marL="0" indent="0" algn="ctr">
              <a:buNone/>
            </a:pPr>
            <a:r>
              <a:rPr lang="en-GB" sz="3000" b="1" dirty="0"/>
              <a:t>Problem – Car Wont Start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000" dirty="0">
                <a:solidFill>
                  <a:schemeClr val="bg1">
                    <a:lumMod val="65000"/>
                  </a:schemeClr>
                </a:solidFill>
              </a:rPr>
              <a:t>Why?  – Dead Battery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000" dirty="0"/>
              <a:t>Why? – Alternator isn’t Charging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</p:txBody>
      </p:sp>
      <p:pic>
        <p:nvPicPr>
          <p:cNvPr id="8196" name="Picture 4" descr="Six signs you&amp;#39;re having car alternator problems | Toyota of Orlando">
            <a:extLst>
              <a:ext uri="{FF2B5EF4-FFF2-40B4-BE49-F238E27FC236}">
                <a16:creationId xmlns:a16="http://schemas.microsoft.com/office/drawing/2014/main" id="{2D50D75B-2F0D-43BB-8829-6E1995AF72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2435" y="1585417"/>
            <a:ext cx="5519965" cy="36871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4229262"/>
      </p:ext>
    </p:extLst>
  </p:cSld>
  <p:clrMapOvr>
    <a:masterClrMapping/>
  </p:clrMapOvr>
  <p:transition>
    <p:cover dir="rd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9A521-F566-40C8-A16F-F3B6310F4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 why’s – High-level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3D772B-F0E4-48CF-92AE-FEC75B21CC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252" y="1470482"/>
            <a:ext cx="5117432" cy="4080086"/>
          </a:xfrm>
        </p:spPr>
        <p:txBody>
          <a:bodyPr anchor="t"/>
          <a:lstStyle/>
          <a:p>
            <a:pPr marL="0" indent="0" algn="ctr">
              <a:buNone/>
            </a:pPr>
            <a:r>
              <a:rPr lang="en-GB" sz="3000" b="1" dirty="0"/>
              <a:t>Problem – Car Wont Start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000" dirty="0">
                <a:solidFill>
                  <a:schemeClr val="bg1">
                    <a:lumMod val="65000"/>
                  </a:schemeClr>
                </a:solidFill>
              </a:rPr>
              <a:t>Why?  – Dead Battery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000" dirty="0">
                <a:solidFill>
                  <a:schemeClr val="bg1">
                    <a:lumMod val="65000"/>
                  </a:schemeClr>
                </a:solidFill>
              </a:rPr>
              <a:t>Why? – Alternator isn’t Charging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000" dirty="0"/>
              <a:t>Why? – Alternator belt has Snapped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BC794BB-2170-48CA-8785-9063F17BA9C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682"/>
          <a:stretch/>
        </p:blipFill>
        <p:spPr>
          <a:xfrm>
            <a:off x="6112476" y="1585417"/>
            <a:ext cx="5469924" cy="36871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61453789"/>
      </p:ext>
    </p:extLst>
  </p:cSld>
  <p:clrMapOvr>
    <a:masterClrMapping/>
  </p:clrMapOvr>
  <p:transition>
    <p:cover dir="rd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9A521-F566-40C8-A16F-F3B6310F4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 why’s – High-level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3D772B-F0E4-48CF-92AE-FEC75B21CC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252" y="1470482"/>
            <a:ext cx="5117432" cy="4080086"/>
          </a:xfrm>
        </p:spPr>
        <p:txBody>
          <a:bodyPr anchor="t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b="1" dirty="0"/>
              <a:t>Problem – Car Wont Start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chemeClr val="bg1">
                    <a:lumMod val="65000"/>
                  </a:schemeClr>
                </a:solidFill>
              </a:rPr>
              <a:t>Why?  – Dead Battery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chemeClr val="bg1">
                    <a:lumMod val="65000"/>
                  </a:schemeClr>
                </a:solidFill>
              </a:rPr>
              <a:t>Why? – Alternator isn’t Charging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chemeClr val="bg1">
                    <a:lumMod val="65000"/>
                  </a:schemeClr>
                </a:solidFill>
              </a:rPr>
              <a:t>Why? – Alternator belt has Snapped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Why? – Belt wasn’t changed at recommended interval</a:t>
            </a:r>
          </a:p>
        </p:txBody>
      </p:sp>
      <p:pic>
        <p:nvPicPr>
          <p:cNvPr id="6" name="Picture 2" descr="Car service Essex | Chigwell Motor Works">
            <a:extLst>
              <a:ext uri="{FF2B5EF4-FFF2-40B4-BE49-F238E27FC236}">
                <a16:creationId xmlns:a16="http://schemas.microsoft.com/office/drawing/2014/main" id="{371E02FE-FDF4-40CD-BFC1-C4856D109F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585417"/>
            <a:ext cx="5486400" cy="36871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3467496"/>
      </p:ext>
    </p:extLst>
  </p:cSld>
  <p:clrMapOvr>
    <a:masterClrMapping/>
  </p:clrMapOvr>
  <p:transition>
    <p:cover dir="rd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589E8C-D8BF-46C9-A8EB-F712EE0EB1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 whys – Hydraulic Fluid Leak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8363A9-DD48-4A82-BAF9-30F1677A72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8686" y="1296959"/>
            <a:ext cx="9129486" cy="426408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/>
              <a:t>A manufacturer of car body panels is forced to temporarily stop a production line due to a burst hydraulic hose on a panel pressing machine. </a:t>
            </a:r>
          </a:p>
          <a:p>
            <a:pPr>
              <a:spcBef>
                <a:spcPts val="1200"/>
              </a:spcBef>
            </a:pPr>
            <a:r>
              <a:rPr lang="en-GB" sz="2600" dirty="0"/>
              <a:t>In this case, the leaked fluid is a symptom. The symptoms of a problem are often our first indication that something is wrong.</a:t>
            </a:r>
          </a:p>
          <a:p>
            <a:pPr>
              <a:spcBef>
                <a:spcPts val="1200"/>
              </a:spcBef>
            </a:pPr>
            <a:r>
              <a:rPr lang="en-GB" sz="2600" dirty="0"/>
              <a:t>We could easily ‘treat the symptoms’ by cleaning up the leaked fluid and replacing the hose (contain the problem).</a:t>
            </a:r>
          </a:p>
          <a:p>
            <a:pPr>
              <a:spcBef>
                <a:spcPts val="1200"/>
              </a:spcBef>
            </a:pPr>
            <a:r>
              <a:rPr lang="en-GB" sz="2600" dirty="0"/>
              <a:t>Is this the best we can do? How long before we experience more unplanned downtime?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63A7026-887B-4345-9409-030D18F465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8457" y="1550319"/>
            <a:ext cx="2394857" cy="3757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3717950"/>
      </p:ext>
    </p:extLst>
  </p:cSld>
  <p:clrMapOvr>
    <a:masterClrMapping/>
  </p:clrMapOvr>
  <p:transition>
    <p:cover dir="rd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589E8C-D8BF-46C9-A8EB-F712EE0EB1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 whys – Hydraulic Leak Example</a:t>
            </a: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15FD6760-7E40-4845-A6E7-0089362605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584" y="1448595"/>
            <a:ext cx="11680832" cy="3960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5142380"/>
      </p:ext>
    </p:extLst>
  </p:cSld>
  <p:clrMapOvr>
    <a:masterClrMapping/>
  </p:clrMapOvr>
  <p:transition>
    <p:cover dir="rd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80423-9E0C-4194-A666-3F0BBF6573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797" y="274638"/>
            <a:ext cx="115824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Activity – Corrective / Preventative Actions (10 mins)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64F629-942A-4E1A-856D-C1FCD405F6AF}"/>
              </a:ext>
            </a:extLst>
          </p:cNvPr>
          <p:cNvSpPr txBox="1"/>
          <p:nvPr/>
        </p:nvSpPr>
        <p:spPr>
          <a:xfrm>
            <a:off x="762000" y="1417638"/>
            <a:ext cx="10315073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200" dirty="0"/>
              <a:t>For each ‘Why’  below, identify an action that could be taken to correct or prevent its occurrence.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Which action do you think will  be most beneficial and why? 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C0F3129-EE67-4DB1-BE77-443636C272D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682"/>
          <a:stretch/>
        </p:blipFill>
        <p:spPr>
          <a:xfrm>
            <a:off x="255581" y="4308420"/>
            <a:ext cx="11680832" cy="1398879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0006BC4C-153B-4768-9106-090D4D0C7BFA}"/>
              </a:ext>
            </a:extLst>
          </p:cNvPr>
          <p:cNvSpPr/>
          <p:nvPr/>
        </p:nvSpPr>
        <p:spPr>
          <a:xfrm>
            <a:off x="9946102" y="3704843"/>
            <a:ext cx="1483895" cy="389021"/>
          </a:xfrm>
          <a:prstGeom prst="rect">
            <a:avLst/>
          </a:prstGeom>
          <a:solidFill>
            <a:srgbClr val="003A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Why 5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EA85CF5-F45F-44EC-AE2E-6CCC8D75973B}"/>
              </a:ext>
            </a:extLst>
          </p:cNvPr>
          <p:cNvSpPr/>
          <p:nvPr/>
        </p:nvSpPr>
        <p:spPr>
          <a:xfrm>
            <a:off x="762000" y="3704843"/>
            <a:ext cx="1483895" cy="389021"/>
          </a:xfrm>
          <a:prstGeom prst="rect">
            <a:avLst/>
          </a:prstGeom>
          <a:solidFill>
            <a:srgbClr val="003A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Why 1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04800A-2A30-44DD-AB86-8ECE5F081242}"/>
              </a:ext>
            </a:extLst>
          </p:cNvPr>
          <p:cNvSpPr/>
          <p:nvPr/>
        </p:nvSpPr>
        <p:spPr>
          <a:xfrm>
            <a:off x="3096126" y="3704843"/>
            <a:ext cx="1483895" cy="389021"/>
          </a:xfrm>
          <a:prstGeom prst="rect">
            <a:avLst/>
          </a:prstGeom>
          <a:solidFill>
            <a:srgbClr val="003A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Why 2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643ACE8-02F2-46F1-8C2E-C9124EBC3371}"/>
              </a:ext>
            </a:extLst>
          </p:cNvPr>
          <p:cNvSpPr/>
          <p:nvPr/>
        </p:nvSpPr>
        <p:spPr>
          <a:xfrm>
            <a:off x="5354050" y="3704840"/>
            <a:ext cx="1483895" cy="389021"/>
          </a:xfrm>
          <a:prstGeom prst="rect">
            <a:avLst/>
          </a:prstGeom>
          <a:solidFill>
            <a:srgbClr val="003A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Why 3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294D2E3-3404-4736-83D7-8FA627B8AA70}"/>
              </a:ext>
            </a:extLst>
          </p:cNvPr>
          <p:cNvSpPr/>
          <p:nvPr/>
        </p:nvSpPr>
        <p:spPr>
          <a:xfrm>
            <a:off x="7543798" y="3704841"/>
            <a:ext cx="1483895" cy="389021"/>
          </a:xfrm>
          <a:prstGeom prst="rect">
            <a:avLst/>
          </a:prstGeom>
          <a:solidFill>
            <a:srgbClr val="003A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Why 4</a:t>
            </a:r>
          </a:p>
        </p:txBody>
      </p:sp>
    </p:spTree>
    <p:extLst>
      <p:ext uri="{BB962C8B-B14F-4D97-AF65-F5344CB8AC3E}">
        <p14:creationId xmlns:p14="http://schemas.microsoft.com/office/powerpoint/2010/main" val="1511928263"/>
      </p:ext>
    </p:extLst>
  </p:cSld>
  <p:clrMapOvr>
    <a:masterClrMapping/>
  </p:clrMapOvr>
  <p:transition>
    <p:cover dir="rd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95D08-A9A3-4A03-BBB8-26CEBCD632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661" y="236621"/>
            <a:ext cx="10972800" cy="1143000"/>
          </a:xfrm>
        </p:spPr>
        <p:txBody>
          <a:bodyPr/>
          <a:lstStyle/>
          <a:p>
            <a:r>
              <a:rPr lang="en-GB" dirty="0"/>
              <a:t>Fluid Leak Example - Potential Actions</a:t>
            </a:r>
          </a:p>
        </p:txBody>
      </p:sp>
      <p:pic>
        <p:nvPicPr>
          <p:cNvPr id="50" name="Picture 49">
            <a:extLst>
              <a:ext uri="{FF2B5EF4-FFF2-40B4-BE49-F238E27FC236}">
                <a16:creationId xmlns:a16="http://schemas.microsoft.com/office/drawing/2014/main" id="{6D3F891A-130C-4F92-BB83-B8937F5EEE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813" y="1379621"/>
            <a:ext cx="10712496" cy="4358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953950"/>
      </p:ext>
    </p:extLst>
  </p:cSld>
  <p:clrMapOvr>
    <a:masterClrMapping/>
  </p:clrMapOvr>
  <p:transition>
    <p:cover dir="rd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989B2-8841-484B-879E-E2E8F89513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54179"/>
            <a:ext cx="10972800" cy="1143000"/>
          </a:xfrm>
        </p:spPr>
        <p:txBody>
          <a:bodyPr/>
          <a:lstStyle/>
          <a:p>
            <a:r>
              <a:rPr lang="en-GB" dirty="0"/>
              <a:t>5 Whys – Toyota Example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C98AB14-1DE0-4A65-A363-4A5734F42B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97179"/>
            <a:ext cx="10972800" cy="391703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/>
              <a:t>1. "Why did the robot stop?"</a:t>
            </a:r>
          </a:p>
          <a:p>
            <a:pPr marL="400050" lvl="1" indent="0">
              <a:buNone/>
            </a:pPr>
            <a:r>
              <a:rPr lang="en-GB" dirty="0"/>
              <a:t>The circuit was overloaded, causing a fuse to blow.</a:t>
            </a:r>
          </a:p>
          <a:p>
            <a:pPr marL="0" indent="0">
              <a:buNone/>
            </a:pPr>
            <a:r>
              <a:rPr lang="en-GB" b="1" dirty="0"/>
              <a:t>2. "Why was the circuit overloaded?"</a:t>
            </a:r>
          </a:p>
          <a:p>
            <a:pPr marL="400050" lvl="1" indent="0">
              <a:buNone/>
            </a:pPr>
            <a:r>
              <a:rPr lang="en-GB" dirty="0"/>
              <a:t>There was insufficient lubrication to the bearings, so they locked up.</a:t>
            </a:r>
          </a:p>
          <a:p>
            <a:pPr marL="0" indent="0">
              <a:buNone/>
            </a:pPr>
            <a:r>
              <a:rPr lang="en-GB" b="1" dirty="0"/>
              <a:t>3. "Why was there insufficient lubrication to the bearings?"</a:t>
            </a:r>
          </a:p>
          <a:p>
            <a:pPr marL="400050" lvl="1" indent="0">
              <a:buNone/>
            </a:pPr>
            <a:r>
              <a:rPr lang="en-GB" dirty="0"/>
              <a:t>The oil pump on the robot is not circulating sufficient oil.</a:t>
            </a:r>
          </a:p>
          <a:p>
            <a:pPr marL="0" indent="0">
              <a:buNone/>
            </a:pPr>
            <a:r>
              <a:rPr lang="en-GB" b="1" dirty="0"/>
              <a:t>4. "Why is the pump not circulating sufficient oil?"</a:t>
            </a:r>
          </a:p>
          <a:p>
            <a:pPr marL="400050" lvl="1" indent="0">
              <a:buNone/>
            </a:pPr>
            <a:r>
              <a:rPr lang="en-GB" dirty="0"/>
              <a:t>The pump intake is clogged with metal shavings.</a:t>
            </a:r>
          </a:p>
          <a:p>
            <a:pPr marL="0" indent="0">
              <a:buNone/>
            </a:pPr>
            <a:r>
              <a:rPr lang="en-GB" b="1" dirty="0"/>
              <a:t>5. "Why is the intake clogged with metal shavings?</a:t>
            </a:r>
          </a:p>
          <a:p>
            <a:pPr marL="400050" lvl="1" indent="0">
              <a:buNone/>
            </a:pPr>
            <a:r>
              <a:rPr lang="en-GB" dirty="0"/>
              <a:t>Because there is no filter on the pump.</a:t>
            </a:r>
          </a:p>
        </p:txBody>
      </p:sp>
    </p:spTree>
    <p:extLst>
      <p:ext uri="{BB962C8B-B14F-4D97-AF65-F5344CB8AC3E}">
        <p14:creationId xmlns:p14="http://schemas.microsoft.com/office/powerpoint/2010/main" val="1823463503"/>
      </p:ext>
    </p:extLst>
  </p:cSld>
  <p:clrMapOvr>
    <a:masterClrMapping/>
  </p:clrMapOvr>
  <p:transition>
    <p:cover dir="rd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60843-EE7F-4DDF-B8CA-5D5B3EC2C8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(5 mins)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900630-63DA-4173-BBA4-1938BEAA0E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915003"/>
            <a:ext cx="8646695" cy="285950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Can you identify any limitations to the 5 whys approach for root cause analysis?</a:t>
            </a:r>
          </a:p>
          <a:p>
            <a:pPr marL="0" indent="0" algn="ctr">
              <a:spcBef>
                <a:spcPts val="1200"/>
              </a:spcBef>
              <a:buNone/>
            </a:pPr>
            <a:r>
              <a:rPr lang="en-GB" sz="4000" dirty="0"/>
              <a:t>Think about the Toyota example given in the last slide.</a:t>
            </a:r>
          </a:p>
        </p:txBody>
      </p:sp>
      <p:pic>
        <p:nvPicPr>
          <p:cNvPr id="4" name="Picture 2" descr="Cute cartoon question mark Royalty Free Vector Image">
            <a:extLst>
              <a:ext uri="{FF2B5EF4-FFF2-40B4-BE49-F238E27FC236}">
                <a16:creationId xmlns:a16="http://schemas.microsoft.com/office/drawing/2014/main" id="{75E6E732-CB1A-4557-A0E0-12603480AA9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46" t="9315" r="22515" b="13973"/>
          <a:stretch/>
        </p:blipFill>
        <p:spPr bwMode="auto">
          <a:xfrm>
            <a:off x="9636969" y="1185408"/>
            <a:ext cx="2131825" cy="3854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2434905"/>
      </p:ext>
    </p:extLst>
  </p:cSld>
  <p:clrMapOvr>
    <a:masterClrMapping/>
  </p:clrMapOvr>
  <p:transition>
    <p:cover dir="rd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5E58824F-D35C-4368-B7C0-A978D02F02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the 5 Whys Approach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BC7C8A-7C4D-4AC0-8D5B-CEE3B873E1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64128"/>
            <a:ext cx="10972800" cy="3949701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Repeatability - different people may get different answers as to the cause of the same problem (open to interpretation).</a:t>
            </a:r>
          </a:p>
          <a:p>
            <a:r>
              <a:rPr lang="en-GB" dirty="0"/>
              <a:t>Inability to go beyond the investigator's current knowledge – the investigator cannot find causes that they do not already know.</a:t>
            </a:r>
          </a:p>
          <a:p>
            <a:r>
              <a:rPr lang="en-GB" i="0" dirty="0">
                <a:effectLst/>
              </a:rPr>
              <a:t>Relies on asking the right Why questions.</a:t>
            </a:r>
            <a:endParaRPr lang="en-GB" dirty="0"/>
          </a:p>
          <a:p>
            <a:r>
              <a:rPr lang="en-GB" dirty="0">
                <a:solidFill>
                  <a:srgbClr val="202122"/>
                </a:solidFill>
              </a:rPr>
              <a:t>T</a:t>
            </a:r>
            <a:r>
              <a:rPr lang="en-GB" b="0" i="0" dirty="0">
                <a:solidFill>
                  <a:srgbClr val="202122"/>
                </a:solidFill>
                <a:effectLst/>
              </a:rPr>
              <a:t>endency to isolate a single root cause, whereas each problem/effect </a:t>
            </a:r>
            <a:r>
              <a:rPr lang="en-GB" dirty="0">
                <a:solidFill>
                  <a:srgbClr val="202122"/>
                </a:solidFill>
              </a:rPr>
              <a:t>may </a:t>
            </a:r>
            <a:r>
              <a:rPr lang="en-GB" b="0" i="0" dirty="0">
                <a:solidFill>
                  <a:srgbClr val="202122"/>
                </a:solidFill>
                <a:effectLst/>
              </a:rPr>
              <a:t>elicit many different root causes.</a:t>
            </a:r>
          </a:p>
          <a:p>
            <a:r>
              <a:rPr lang="en-GB" dirty="0">
                <a:solidFill>
                  <a:srgbClr val="202122"/>
                </a:solidFill>
              </a:rPr>
              <a:t>The root cause may not be (and rarely is) found at the 5 whys </a:t>
            </a:r>
            <a:r>
              <a:rPr lang="en-GB" b="0" i="0" dirty="0">
                <a:solidFill>
                  <a:srgbClr val="202122"/>
                </a:solidFill>
                <a:effectLst/>
              </a:rPr>
              <a:t> </a:t>
            </a:r>
          </a:p>
          <a:p>
            <a:endParaRPr lang="en-GB" b="0" i="0" dirty="0">
              <a:solidFill>
                <a:srgbClr val="202122"/>
              </a:solidFill>
              <a:effectLst/>
              <a:latin typeface="Arial" panose="020B0604020202020204" pitchFamily="34" charset="0"/>
            </a:endParaRPr>
          </a:p>
          <a:p>
            <a:endParaRPr lang="en-GB" b="0" i="0" dirty="0">
              <a:solidFill>
                <a:srgbClr val="202122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9659353"/>
      </p:ext>
    </p:extLst>
  </p:cSld>
  <p:clrMapOvr>
    <a:masterClrMapping/>
  </p:clrMapOvr>
  <p:transition>
    <p:cover dir="rd"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DA17A-8BE0-4B4B-98C0-4C780021C3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92593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Cause &amp; Effects Analysis </a:t>
            </a:r>
            <a:br>
              <a:rPr lang="en-GB" dirty="0"/>
            </a:br>
            <a:r>
              <a:rPr lang="en-GB" sz="3100" i="1" dirty="0"/>
              <a:t>(A More Structured  RCA Approach)</a:t>
            </a:r>
            <a:endParaRPr lang="en-GB" i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8C6171F-DAF6-49F8-B803-6F63D334E1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6380" y="1574909"/>
            <a:ext cx="6769100" cy="4042882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Visual tool used to identify and organise the causes of a process problem.</a:t>
            </a:r>
          </a:p>
          <a:p>
            <a:pPr lvl="1">
              <a:spcBef>
                <a:spcPts val="600"/>
              </a:spcBef>
              <a:buFontTx/>
              <a:buChar char="-"/>
            </a:pPr>
            <a:r>
              <a:rPr lang="en-GB" sz="2800" dirty="0"/>
              <a:t>The problem of interest forms the back bone</a:t>
            </a:r>
          </a:p>
          <a:p>
            <a:pPr lvl="1">
              <a:buFontTx/>
              <a:buChar char="-"/>
            </a:pPr>
            <a:r>
              <a:rPr lang="en-GB" sz="2800" dirty="0"/>
              <a:t>The spines are the causes that contribute to the problem</a:t>
            </a:r>
          </a:p>
          <a:p>
            <a:pPr lvl="1">
              <a:spcAft>
                <a:spcPts val="600"/>
              </a:spcAft>
              <a:buFontTx/>
              <a:buChar char="-"/>
            </a:pPr>
            <a:r>
              <a:rPr lang="en-GB" sz="2800" dirty="0"/>
              <a:t>Spines may have individual bones that represent sub-causes.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Also called Ishikawa / fishbone diagrams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7D81A63-E342-4E44-BCB4-0336BFA0C0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4488" y="1182153"/>
            <a:ext cx="5307512" cy="4493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034257"/>
      </p:ext>
    </p:extLst>
  </p:cSld>
  <p:clrMapOvr>
    <a:masterClrMapping/>
  </p:clrMapOvr>
  <p:transition>
    <p:cover dir="rd"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EC290A-4269-46D3-8A2C-116591597B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Cause &amp; Effects Analysis Uses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B23C3-9CFA-49EA-84DA-18BDB22DDC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507671"/>
            <a:ext cx="10624458" cy="3842657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Aims to highlight the relationship between the  causes and undesirable effect of a problem.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Understanding the contributing factors or causes of a system failure can help develop actions that sustain the correction.</a:t>
            </a: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Can also be used to identify the hierarchical structure of causes that contribute to a problem/outcome (i.e. finding root causes.)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Helps us to compile the primary (high-level) factors affecting the quality of a product or service.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6838403"/>
      </p:ext>
    </p:extLst>
  </p:cSld>
  <p:clrMapOvr>
    <a:masterClrMapping/>
  </p:clrMapOvr>
  <p:transition>
    <p:cover dir="rd"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B2C18-2235-43BA-A3B4-FD80B4A259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Cause and Effects Analysis – 6 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D75582-1962-4B9B-A750-62B9CBFAE5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7637"/>
            <a:ext cx="11538857" cy="402272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Potential causes (of problems/failures/defects) are sometimes referred to as </a:t>
            </a:r>
            <a:r>
              <a:rPr lang="en-GB" b="1" dirty="0"/>
              <a:t>process input variables</a:t>
            </a:r>
            <a:r>
              <a:rPr lang="en-GB" dirty="0"/>
              <a:t>. In manufacturing, we often use the 6 Ms.</a:t>
            </a:r>
          </a:p>
          <a:p>
            <a:pPr marL="514350" indent="-514350">
              <a:lnSpc>
                <a:spcPct val="110000"/>
              </a:lnSpc>
              <a:buFont typeface="+mj-lt"/>
              <a:buAutoNum type="arabicPeriod"/>
            </a:pPr>
            <a:r>
              <a:rPr lang="en-GB" dirty="0"/>
              <a:t>Man</a:t>
            </a:r>
          </a:p>
          <a:p>
            <a:pPr marL="514350" indent="-514350">
              <a:lnSpc>
                <a:spcPct val="110000"/>
              </a:lnSpc>
              <a:buFont typeface="+mj-lt"/>
              <a:buAutoNum type="arabicPeriod"/>
            </a:pPr>
            <a:r>
              <a:rPr lang="en-GB" dirty="0"/>
              <a:t>Machine</a:t>
            </a:r>
          </a:p>
          <a:p>
            <a:pPr marL="514350" indent="-514350">
              <a:lnSpc>
                <a:spcPct val="110000"/>
              </a:lnSpc>
              <a:buFont typeface="+mj-lt"/>
              <a:buAutoNum type="arabicPeriod"/>
            </a:pPr>
            <a:r>
              <a:rPr lang="en-GB" dirty="0"/>
              <a:t>Materials</a:t>
            </a:r>
          </a:p>
          <a:p>
            <a:pPr marL="514350" indent="-514350">
              <a:lnSpc>
                <a:spcPct val="110000"/>
              </a:lnSpc>
              <a:buFont typeface="+mj-lt"/>
              <a:buAutoNum type="arabicPeriod"/>
            </a:pPr>
            <a:r>
              <a:rPr lang="en-GB" dirty="0"/>
              <a:t>Method</a:t>
            </a:r>
          </a:p>
          <a:p>
            <a:pPr marL="514350" indent="-514350">
              <a:lnSpc>
                <a:spcPct val="110000"/>
              </a:lnSpc>
              <a:buFont typeface="+mj-lt"/>
              <a:buAutoNum type="arabicPeriod"/>
            </a:pPr>
            <a:r>
              <a:rPr lang="en-GB" dirty="0"/>
              <a:t>Measurement</a:t>
            </a:r>
          </a:p>
          <a:p>
            <a:pPr marL="514350" indent="-514350">
              <a:lnSpc>
                <a:spcPct val="110000"/>
              </a:lnSpc>
              <a:buFont typeface="+mj-lt"/>
              <a:buAutoNum type="arabicPeriod"/>
            </a:pPr>
            <a:r>
              <a:rPr lang="en-GB" dirty="0"/>
              <a:t>Mother nature</a:t>
            </a:r>
          </a:p>
        </p:txBody>
      </p:sp>
      <p:pic>
        <p:nvPicPr>
          <p:cNvPr id="11268" name="Picture 4" descr="When To Use A Fishbone Diagram … And Why You Should Do It More Often Than  You Think">
            <a:extLst>
              <a:ext uri="{FF2B5EF4-FFF2-40B4-BE49-F238E27FC236}">
                <a16:creationId xmlns:a16="http://schemas.microsoft.com/office/drawing/2014/main" id="{9947ABEA-40C3-4670-BCA5-B36CCE7D30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2712" y="2299471"/>
            <a:ext cx="6106886" cy="3257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4819863"/>
      </p:ext>
    </p:extLst>
  </p:cSld>
  <p:clrMapOvr>
    <a:masterClrMapping/>
  </p:clrMapOvr>
  <p:transition>
    <p:cover dir="rd"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B2C18-2235-43BA-A3B4-FD80B4A259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Cause and Effects Analysis – 6 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D75582-1962-4B9B-A750-62B9CBFAE5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1459307"/>
            <a:ext cx="7046685" cy="4085150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dirty="0"/>
              <a:t>6M’s (common problem causes)</a:t>
            </a:r>
          </a:p>
          <a:p>
            <a:pPr marL="514350" indent="-514350">
              <a:lnSpc>
                <a:spcPct val="110000"/>
              </a:lnSpc>
              <a:buFont typeface="+mj-lt"/>
              <a:buAutoNum type="arabicPeriod"/>
            </a:pPr>
            <a:r>
              <a:rPr lang="en-GB" dirty="0"/>
              <a:t>Man – any person that is involved in the process and contributes to the effect/problem  somehow.</a:t>
            </a:r>
          </a:p>
          <a:p>
            <a:pPr marL="514350" indent="-514350">
              <a:lnSpc>
                <a:spcPct val="110000"/>
              </a:lnSpc>
              <a:buFont typeface="+mj-lt"/>
              <a:buAutoNum type="arabicPeriod"/>
            </a:pPr>
            <a:r>
              <a:rPr lang="en-GB" dirty="0"/>
              <a:t>Machine – Inherent variability of  equipment &amp; tools required within the process </a:t>
            </a:r>
          </a:p>
          <a:p>
            <a:pPr marL="514350" indent="-514350">
              <a:lnSpc>
                <a:spcPct val="110000"/>
              </a:lnSpc>
              <a:buFont typeface="+mj-lt"/>
              <a:buAutoNum type="arabicPeriod"/>
            </a:pPr>
            <a:r>
              <a:rPr lang="en-GB" dirty="0"/>
              <a:t>Materials – raw materials, component, packaging &amp; consumables.</a:t>
            </a:r>
          </a:p>
        </p:txBody>
      </p:sp>
      <p:pic>
        <p:nvPicPr>
          <p:cNvPr id="6" name="Picture 2" descr="6 M&amp;#39;s – Lean Manufacturing and Six Sigma Definitions">
            <a:extLst>
              <a:ext uri="{FF2B5EF4-FFF2-40B4-BE49-F238E27FC236}">
                <a16:creationId xmlns:a16="http://schemas.microsoft.com/office/drawing/2014/main" id="{C457B7B8-7F74-48B8-97EA-2922FFD0C7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2286" y="1895716"/>
            <a:ext cx="4506684" cy="3212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9559783"/>
      </p:ext>
    </p:extLst>
  </p:cSld>
  <p:clrMapOvr>
    <a:masterClrMapping/>
  </p:clrMapOvr>
  <p:transition>
    <p:cover dir="rd"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B2C18-2235-43BA-A3B4-FD80B4A259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Cause and Effects Analysis – 6 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D75582-1962-4B9B-A750-62B9CBFAE5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0458" y="1567543"/>
            <a:ext cx="7184570" cy="4325258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lnSpc>
                <a:spcPct val="110000"/>
              </a:lnSpc>
              <a:buFont typeface="+mj-lt"/>
              <a:buAutoNum type="arabicPeriod" startAt="4"/>
            </a:pPr>
            <a:r>
              <a:rPr lang="en-GB" dirty="0"/>
              <a:t>Method – variability in how the process is performed: procedures, rules, policies, standards</a:t>
            </a:r>
          </a:p>
          <a:p>
            <a:pPr marL="514350" indent="-514350">
              <a:lnSpc>
                <a:spcPct val="110000"/>
              </a:lnSpc>
              <a:buFont typeface="+mj-lt"/>
              <a:buAutoNum type="arabicPeriod" startAt="4"/>
            </a:pPr>
            <a:r>
              <a:rPr lang="en-GB" dirty="0"/>
              <a:t>Measurement – variability in the data used to monitor the performance of the process</a:t>
            </a:r>
          </a:p>
          <a:p>
            <a:pPr marL="514350" indent="-514350">
              <a:lnSpc>
                <a:spcPct val="110000"/>
              </a:lnSpc>
              <a:buFont typeface="+mj-lt"/>
              <a:buAutoNum type="arabicPeriod" startAt="4"/>
            </a:pPr>
            <a:r>
              <a:rPr lang="en-GB" dirty="0"/>
              <a:t>Mother nature – conditions in which the process operates: location, time, temperature, culture</a:t>
            </a:r>
          </a:p>
          <a:p>
            <a:pPr marL="0" indent="0">
              <a:lnSpc>
                <a:spcPct val="110000"/>
              </a:lnSpc>
              <a:buNone/>
            </a:pPr>
            <a:endParaRPr lang="en-GB" dirty="0"/>
          </a:p>
        </p:txBody>
      </p:sp>
      <p:pic>
        <p:nvPicPr>
          <p:cNvPr id="5" name="Picture 2" descr="6 M&amp;#39;s – Lean Manufacturing and Six Sigma Definitions">
            <a:extLst>
              <a:ext uri="{FF2B5EF4-FFF2-40B4-BE49-F238E27FC236}">
                <a16:creationId xmlns:a16="http://schemas.microsoft.com/office/drawing/2014/main" id="{9459F798-62AA-4F9E-A397-B59B51EDEA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028" y="2078125"/>
            <a:ext cx="4586514" cy="3212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6386770"/>
      </p:ext>
    </p:extLst>
  </p:cSld>
  <p:clrMapOvr>
    <a:masterClrMapping/>
  </p:clrMapOvr>
  <p:transition>
    <p:cover dir="rd"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8025F-B7B3-49C5-A5C4-5375D8903E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Typical Cause &amp; Effects Diagrams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4459F5-BA5D-4BFE-8691-75A98A1ABAD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0296" t="46493" r="10278" b="15287"/>
          <a:stretch/>
        </p:blipFill>
        <p:spPr>
          <a:xfrm>
            <a:off x="261258" y="1631043"/>
            <a:ext cx="6212114" cy="3595914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F12351B-0C75-4247-92BA-97083CF139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3372" y="2241818"/>
            <a:ext cx="5617028" cy="2028373"/>
          </a:xfrm>
        </p:spPr>
        <p:txBody>
          <a:bodyPr anchor="ctr">
            <a:normAutofit fontScale="92500"/>
          </a:bodyPr>
          <a:lstStyle/>
          <a:p>
            <a:pPr marL="0" indent="0" algn="ctr">
              <a:lnSpc>
                <a:spcPct val="110000"/>
              </a:lnSpc>
              <a:buNone/>
            </a:pPr>
            <a:r>
              <a:rPr lang="en-GB" dirty="0"/>
              <a:t>Typical cause and effects diagram layouts for manufacturing vs non-manufacturing processes.</a:t>
            </a:r>
          </a:p>
        </p:txBody>
      </p:sp>
    </p:spTree>
    <p:extLst>
      <p:ext uri="{BB962C8B-B14F-4D97-AF65-F5344CB8AC3E}">
        <p14:creationId xmlns:p14="http://schemas.microsoft.com/office/powerpoint/2010/main" val="3734577968"/>
      </p:ext>
    </p:extLst>
  </p:cSld>
  <p:clrMapOvr>
    <a:masterClrMapping/>
  </p:clrMapOvr>
  <p:transition>
    <p:cover dir="rd"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B2644-0353-4E36-90EF-F0878A20E7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Construct a Cause &amp; Effects Diagram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45268A-351C-47E5-9A69-24724C6EE8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000" y="1600201"/>
            <a:ext cx="10972800" cy="3917032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Agree on a problem statement (effect). Write it at the centre right of a piece of paper, flipchart or whiteboard. Draw a box around it and draw a horizontal arrow running to it.</a:t>
            </a:r>
          </a:p>
          <a:p>
            <a:pPr marL="514350" indent="-514350">
              <a:buFont typeface="+mj-lt"/>
              <a:buAutoNum type="arabicPeriod"/>
            </a:pPr>
            <a:r>
              <a:rPr lang="en-GB" b="0" i="0" dirty="0">
                <a:solidFill>
                  <a:srgbClr val="090909"/>
                </a:solidFill>
                <a:effectLst/>
                <a:latin typeface="Helvetica" panose="020B0604020202020204" pitchFamily="34" charset="0"/>
              </a:rPr>
              <a:t>Brainstorm the major categories of causes of the problem. If this is difficult use generic headings (6Ms)</a:t>
            </a:r>
          </a:p>
          <a:p>
            <a:pPr marL="514350" indent="-514350">
              <a:buFont typeface="+mj-lt"/>
              <a:buAutoNum type="arabicPeriod"/>
            </a:pPr>
            <a:r>
              <a:rPr lang="en-GB" b="0" i="0" dirty="0">
                <a:solidFill>
                  <a:srgbClr val="090909"/>
                </a:solidFill>
                <a:effectLst/>
                <a:latin typeface="Helvetica" panose="020B0604020202020204" pitchFamily="34" charset="0"/>
              </a:rPr>
              <a:t>Write the categories of causes as branches from the main arrow.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7072164"/>
      </p:ext>
    </p:extLst>
  </p:cSld>
  <p:clrMapOvr>
    <a:masterClrMapping/>
  </p:clrMapOvr>
  <p:transition>
    <p:cover dir="rd"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B2644-0353-4E36-90EF-F0878A20E7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Construct a Cause &amp; Effects Diagram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45268A-351C-47E5-9A69-24724C6EE8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000" y="1672773"/>
            <a:ext cx="10972800" cy="3917032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 startAt="4"/>
            </a:pPr>
            <a:r>
              <a:rPr lang="en-GB" dirty="0"/>
              <a:t>Brainstorm all the possible causes of the problem. Ask "Why does this happen?" and write them as a branches from the appropriate category. 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en-GB" dirty="0"/>
              <a:t>Remember: causes can be written in several places if they relate to several categories.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en-GB" dirty="0"/>
              <a:t>You can also use 5 whys within the C&amp;E diagram to drill down further into the potential causes. Use it to identify the root cause for each causal chain.</a:t>
            </a:r>
          </a:p>
        </p:txBody>
      </p:sp>
    </p:spTree>
    <p:extLst>
      <p:ext uri="{BB962C8B-B14F-4D97-AF65-F5344CB8AC3E}">
        <p14:creationId xmlns:p14="http://schemas.microsoft.com/office/powerpoint/2010/main" val="4276873430"/>
      </p:ext>
    </p:extLst>
  </p:cSld>
  <p:clrMapOvr>
    <a:masterClrMapping/>
  </p:clrMapOvr>
  <p:transition>
    <p:cover dir="rd"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Fishbone (Ishikawa) Diagram Template For Root Cause Analysis | Tulip">
            <a:extLst>
              <a:ext uri="{FF2B5EF4-FFF2-40B4-BE49-F238E27FC236}">
                <a16:creationId xmlns:a16="http://schemas.microsoft.com/office/drawing/2014/main" id="{1418C242-F61E-4025-9CA8-F1A21D1EE11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130" b="13872"/>
          <a:stretch/>
        </p:blipFill>
        <p:spPr bwMode="auto">
          <a:xfrm>
            <a:off x="4325256" y="222022"/>
            <a:ext cx="7750629" cy="5347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227FF1F-D1A2-41BD-9023-B1ABA9E93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324429"/>
            <a:ext cx="5254171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Cause and Effects Diagram Example – Screw alignment. </a:t>
            </a:r>
          </a:p>
        </p:txBody>
      </p:sp>
    </p:spTree>
    <p:extLst>
      <p:ext uri="{BB962C8B-B14F-4D97-AF65-F5344CB8AC3E}">
        <p14:creationId xmlns:p14="http://schemas.microsoft.com/office/powerpoint/2010/main" val="1581609028"/>
      </p:ext>
    </p:extLst>
  </p:cSld>
  <p:clrMapOvr>
    <a:masterClrMapping/>
  </p:clrMapOvr>
  <p:transition>
    <p:cover dir="rd"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8E3022-0E9B-4029-88B0-9C8DC388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94362" y="2857500"/>
            <a:ext cx="4499428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Cause &amp; Effects Analysis – Late arrival of students to lectures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E933DAE-CCA6-4EEE-A6BA-924B91C698B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246"/>
          <a:stretch/>
        </p:blipFill>
        <p:spPr>
          <a:xfrm>
            <a:off x="198210" y="507998"/>
            <a:ext cx="7226895" cy="4978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7684665"/>
      </p:ext>
    </p:extLst>
  </p:cSld>
  <p:clrMapOvr>
    <a:masterClrMapping/>
  </p:clrMapOvr>
  <p:transition>
    <p:cover dir="rd"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2BFC3-9308-4E8E-A02A-54190D4DF5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Cause and effects – Further Points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85F894-31F9-484A-A23F-27B550E79D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Different names can be used for the same categories:</a:t>
            </a:r>
          </a:p>
          <a:p>
            <a:pPr lvl="1"/>
            <a:r>
              <a:rPr lang="en-GB" dirty="0"/>
              <a:t>Methods could be called procedures</a:t>
            </a:r>
          </a:p>
          <a:p>
            <a:pPr lvl="1"/>
            <a:r>
              <a:rPr lang="en-GB" dirty="0"/>
              <a:t>Machines could be called equipment</a:t>
            </a:r>
          </a:p>
          <a:p>
            <a:r>
              <a:rPr lang="en-GB" dirty="0"/>
              <a:t>You can also create your own branches / categories to better fit your own analysis.</a:t>
            </a:r>
          </a:p>
          <a:p>
            <a:r>
              <a:rPr lang="en-GB" dirty="0"/>
              <a:t>Keep it simple, don’t overload the branches.</a:t>
            </a:r>
          </a:p>
          <a:p>
            <a:r>
              <a:rPr lang="en-GB" dirty="0"/>
              <a:t>Validate causes once completed and update the diagram.</a:t>
            </a:r>
          </a:p>
        </p:txBody>
      </p:sp>
    </p:spTree>
    <p:extLst>
      <p:ext uri="{BB962C8B-B14F-4D97-AF65-F5344CB8AC3E}">
        <p14:creationId xmlns:p14="http://schemas.microsoft.com/office/powerpoint/2010/main" val="1239624909"/>
      </p:ext>
    </p:extLst>
  </p:cSld>
  <p:clrMapOvr>
    <a:masterClrMapping/>
  </p:clrMapOvr>
  <p:transition>
    <p:cover dir="rd"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DA4CC3-3C5E-4D59-9B6F-FA36C96D8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228" y="2421191"/>
            <a:ext cx="4426857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Updated Cause &amp; Effects Diagram Example  </a:t>
            </a:r>
          </a:p>
        </p:txBody>
      </p:sp>
      <p:pic>
        <p:nvPicPr>
          <p:cNvPr id="17410" name="Picture 2" descr="Figure 1: Ishikawa Diagram">
            <a:extLst>
              <a:ext uri="{FF2B5EF4-FFF2-40B4-BE49-F238E27FC236}">
                <a16:creationId xmlns:a16="http://schemas.microsoft.com/office/drawing/2014/main" id="{7EFF23B3-6D9C-4EB2-9CB7-DBC51695C0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8743" y="851580"/>
            <a:ext cx="6981711" cy="4282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9288307"/>
      </p:ext>
    </p:extLst>
  </p:cSld>
  <p:clrMapOvr>
    <a:masterClrMapping/>
  </p:clrMapOvr>
  <p:transition>
    <p:cover dir="rd"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60843-EE7F-4DDF-B8CA-5D5B3EC2C8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(5 mins)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900630-63DA-4173-BBA4-1938BEAA0E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8571" y="2460756"/>
            <a:ext cx="7242629" cy="151399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Can you identify any limitations to using Cause &amp; Effects analysis?</a:t>
            </a:r>
          </a:p>
        </p:txBody>
      </p:sp>
      <p:pic>
        <p:nvPicPr>
          <p:cNvPr id="4" name="Picture 2" descr="Cute cartoon question mark Royalty Free Vector Image">
            <a:extLst>
              <a:ext uri="{FF2B5EF4-FFF2-40B4-BE49-F238E27FC236}">
                <a16:creationId xmlns:a16="http://schemas.microsoft.com/office/drawing/2014/main" id="{75E6E732-CB1A-4557-A0E0-12603480AA9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46" t="9315" r="22515" b="13973"/>
          <a:stretch/>
        </p:blipFill>
        <p:spPr bwMode="auto">
          <a:xfrm>
            <a:off x="9636969" y="1185408"/>
            <a:ext cx="2131825" cy="3854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1499849"/>
      </p:ext>
    </p:extLst>
  </p:cSld>
  <p:clrMapOvr>
    <a:masterClrMapping/>
  </p:clrMapOvr>
  <p:transition>
    <p:cover dir="rd"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08D8F-D77F-4AE0-934E-054690D4CE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7"/>
            <a:ext cx="10972800" cy="1220333"/>
          </a:xfrm>
        </p:spPr>
        <p:txBody>
          <a:bodyPr/>
          <a:lstStyle/>
          <a:p>
            <a:r>
              <a:rPr lang="en-GB" dirty="0"/>
              <a:t>Cause and Effects 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47ADEA-8FF3-42FB-940E-01590EC9CB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031342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The brainstorming process can produce irrelevant potential causes along with relevant ones, which can result in confusion and a wasted time.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Complex diagrams with multiple factors can become a jumbled mess that are too difficult to read / interpret.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Fishbone diagrams can lend themselves to the divergent approach (the temptation to identify and fix everything that might be causing the problem).</a:t>
            </a:r>
          </a:p>
        </p:txBody>
      </p:sp>
    </p:spTree>
    <p:extLst>
      <p:ext uri="{BB962C8B-B14F-4D97-AF65-F5344CB8AC3E}">
        <p14:creationId xmlns:p14="http://schemas.microsoft.com/office/powerpoint/2010/main" val="753169735"/>
      </p:ext>
    </p:extLst>
  </p:cSld>
  <p:clrMapOvr>
    <a:masterClrMapping/>
  </p:clrMapOvr>
  <p:transition>
    <p:cover dir="rd"/>
  </p:transition>
</p:sld>
</file>

<file path=ppt/theme/theme1.xml><?xml version="1.0" encoding="utf-8"?>
<a:theme xmlns:a="http://schemas.openxmlformats.org/drawingml/2006/main" name="UWTSD PPT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T Theme" id="{6EBE88DF-8B41-4CD6-9AA5-F1955B3F6569}" vid="{9192FCEE-239D-4D4F-980E-878814FDBBF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7F731E7452C854ABE5EB8C94666986C" ma:contentTypeVersion="5" ma:contentTypeDescription="Create a new document." ma:contentTypeScope="" ma:versionID="7716b86f57334a669137951a2b992f11">
  <xsd:schema xmlns:xsd="http://www.w3.org/2001/XMLSchema" xmlns:xs="http://www.w3.org/2001/XMLSchema" xmlns:p="http://schemas.microsoft.com/office/2006/metadata/properties" xmlns:ns2="b1eb68b5-1f4b-46a3-92bd-9f6606ee54a4" targetNamespace="http://schemas.microsoft.com/office/2006/metadata/properties" ma:root="true" ma:fieldsID="928cf922026c5dd000517606d2e5b60e" ns2:_="">
    <xsd:import namespace="b1eb68b5-1f4b-46a3-92bd-9f6606ee54a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1eb68b5-1f4b-46a3-92bd-9f6606ee54a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LengthInSeconds" ma:index="12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F76D5BD-10F1-4BF6-A542-E8C96A40BD3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0703970-FA27-452A-93E4-11118E1F9A71}"/>
</file>

<file path=customXml/itemProps3.xml><?xml version="1.0" encoding="utf-8"?>
<ds:datastoreItem xmlns:ds="http://schemas.openxmlformats.org/officeDocument/2006/customXml" ds:itemID="{F9D7A882-B4F1-4C8A-8754-F8E954F94D12}">
  <ds:schemaRefs>
    <ds:schemaRef ds:uri="http://schemas.openxmlformats.org/package/2006/metadata/core-properties"/>
    <ds:schemaRef ds:uri="http://purl.org/dc/elements/1.1/"/>
    <ds:schemaRef ds:uri="http://schemas.microsoft.com/office/2006/documentManagement/types"/>
    <ds:schemaRef ds:uri="http://schemas.microsoft.com/office/2006/metadata/properties"/>
    <ds:schemaRef ds:uri="http://purl.org/dc/terms/"/>
    <ds:schemaRef ds:uri="http://purl.org/dc/dcmitype/"/>
    <ds:schemaRef ds:uri="http://schemas.microsoft.com/office/infopath/2007/PartnerControl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21745</TotalTime>
  <Words>2295</Words>
  <Application>Microsoft Office PowerPoint</Application>
  <PresentationFormat>Widescreen</PresentationFormat>
  <Paragraphs>235</Paragraphs>
  <Slides>44</Slides>
  <Notes>31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50" baseType="lpstr">
      <vt:lpstr>Arial</vt:lpstr>
      <vt:lpstr>Calibri</vt:lpstr>
      <vt:lpstr>Helvetica</vt:lpstr>
      <vt:lpstr>Myriad Pro</vt:lpstr>
      <vt:lpstr>Wingdings</vt:lpstr>
      <vt:lpstr>UWTSD PPT Theme</vt:lpstr>
      <vt:lpstr>PowerPoint Presentation</vt:lpstr>
      <vt:lpstr>Session Overview</vt:lpstr>
      <vt:lpstr>6-Step Problem Solving Process</vt:lpstr>
      <vt:lpstr>What is Root Cause Analysis?</vt:lpstr>
      <vt:lpstr>Why is it called Root Cause Analysis?</vt:lpstr>
      <vt:lpstr>Root Cause Analysis (RCA)</vt:lpstr>
      <vt:lpstr>RCA - Corrective vs Preventative Action (simplistic but often confused!)</vt:lpstr>
      <vt:lpstr>RCA – Three Levels of Causation</vt:lpstr>
      <vt:lpstr>RCA – Three Levels of Causation</vt:lpstr>
      <vt:lpstr>Why do we perform RCA?</vt:lpstr>
      <vt:lpstr>Question – Treating the Symptoms </vt:lpstr>
      <vt:lpstr>Cost of Treating the Symptoms  (Oil Refinery Example)</vt:lpstr>
      <vt:lpstr>Oil Refinery Example – Condenser Units</vt:lpstr>
      <vt:lpstr>Oil Refinery Example – Condenser Units</vt:lpstr>
      <vt:lpstr>Oil Refinery Example – Result of RCA</vt:lpstr>
      <vt:lpstr>Some Root Cause Analysis  Tools</vt:lpstr>
      <vt:lpstr>Root Cause Analysis – 5 Whys</vt:lpstr>
      <vt:lpstr>Performing 5 Whys Analysis</vt:lpstr>
      <vt:lpstr>5 why’s – High-level Example</vt:lpstr>
      <vt:lpstr>5 why’s – High-level Example</vt:lpstr>
      <vt:lpstr>5 why’s – High-level Example</vt:lpstr>
      <vt:lpstr>5 why’s – High-level Example</vt:lpstr>
      <vt:lpstr>5 why’s – High-level Example</vt:lpstr>
      <vt:lpstr>5 whys – Hydraulic Fluid Leak Example</vt:lpstr>
      <vt:lpstr>5 whys – Hydraulic Leak Example</vt:lpstr>
      <vt:lpstr>Activity – Corrective / Preventative Actions (10 mins) </vt:lpstr>
      <vt:lpstr>Fluid Leak Example - Potential Actions</vt:lpstr>
      <vt:lpstr>5 Whys – Toyota Example</vt:lpstr>
      <vt:lpstr>Question (5 mins)</vt:lpstr>
      <vt:lpstr>Limitations of the 5 Whys Approach </vt:lpstr>
      <vt:lpstr>Cause &amp; Effects Analysis  (A More Structured  RCA Approach)</vt:lpstr>
      <vt:lpstr>Cause &amp; Effects Analysis Uses</vt:lpstr>
      <vt:lpstr>Cause and Effects Analysis – 6 Ms</vt:lpstr>
      <vt:lpstr>Cause and Effects Analysis – 6 Ms</vt:lpstr>
      <vt:lpstr>Cause and Effects Analysis – 6 Ms</vt:lpstr>
      <vt:lpstr>Typical Cause &amp; Effects Diagrams</vt:lpstr>
      <vt:lpstr>How to Construct a Cause &amp; Effects Diagram</vt:lpstr>
      <vt:lpstr>How to Construct a Cause &amp; Effects Diagram</vt:lpstr>
      <vt:lpstr>Cause and Effects Diagram Example – Screw alignment. </vt:lpstr>
      <vt:lpstr>Cause &amp; Effects Analysis – Late arrival of students to lectures</vt:lpstr>
      <vt:lpstr>Cause and effects – Further Points</vt:lpstr>
      <vt:lpstr>Updated Cause &amp; Effects Diagram Example  </vt:lpstr>
      <vt:lpstr>Question (5 mins)</vt:lpstr>
      <vt:lpstr>Cause and Effects Limitations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Automation</dc:title>
  <dc:creator>Jordan Ross Jenkins (P149066)</dc:creator>
  <cp:lastModifiedBy>Jordan Jenkins</cp:lastModifiedBy>
  <cp:revision>576</cp:revision>
  <dcterms:created xsi:type="dcterms:W3CDTF">2021-01-31T13:51:03Z</dcterms:created>
  <dcterms:modified xsi:type="dcterms:W3CDTF">2022-01-14T09:06:58Z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0x010100C7F731E7452C854ABE5EB8C94666986C</vt:lpwstr>
  </property>
</Properties>
</file>