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80" r:id="rId4"/>
    <p:sldId id="259" r:id="rId5"/>
    <p:sldId id="260" r:id="rId6"/>
    <p:sldId id="262" r:id="rId7"/>
    <p:sldId id="267" r:id="rId8"/>
    <p:sldId id="268" r:id="rId9"/>
    <p:sldId id="263" r:id="rId10"/>
    <p:sldId id="279" r:id="rId11"/>
    <p:sldId id="264" r:id="rId12"/>
    <p:sldId id="269" r:id="rId13"/>
    <p:sldId id="270" r:id="rId14"/>
    <p:sldId id="271" r:id="rId15"/>
    <p:sldId id="272" r:id="rId16"/>
    <p:sldId id="266" r:id="rId17"/>
    <p:sldId id="274" r:id="rId18"/>
    <p:sldId id="265" r:id="rId19"/>
    <p:sldId id="275" r:id="rId20"/>
    <p:sldId id="276" r:id="rId21"/>
    <p:sldId id="277" r:id="rId22"/>
    <p:sldId id="281" r:id="rId23"/>
    <p:sldId id="282" r:id="rId24"/>
    <p:sldId id="283" r:id="rId25"/>
    <p:sldId id="28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79CE3-E4C0-46CE-8CC6-4A002DC448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D44534-6C8D-4C1C-B821-C7CC617D47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3EC080-2865-40D2-BEC3-AB2EA50D6113}"/>
              </a:ext>
            </a:extLst>
          </p:cNvPr>
          <p:cNvSpPr>
            <a:spLocks noGrp="1"/>
          </p:cNvSpPr>
          <p:nvPr>
            <p:ph type="dt" sz="half" idx="10"/>
          </p:nvPr>
        </p:nvSpPr>
        <p:spPr/>
        <p:txBody>
          <a:bodyPr/>
          <a:lstStyle/>
          <a:p>
            <a:fld id="{C04612E3-FE57-471C-A6F8-CB41EE565728}" type="datetimeFigureOut">
              <a:rPr lang="en-GB" smtClean="0"/>
              <a:t>05/02/2022</a:t>
            </a:fld>
            <a:endParaRPr lang="en-GB"/>
          </a:p>
        </p:txBody>
      </p:sp>
      <p:sp>
        <p:nvSpPr>
          <p:cNvPr id="5" name="Footer Placeholder 4">
            <a:extLst>
              <a:ext uri="{FF2B5EF4-FFF2-40B4-BE49-F238E27FC236}">
                <a16:creationId xmlns:a16="http://schemas.microsoft.com/office/drawing/2014/main" id="{EE4C6FBF-EF2C-415E-B227-AA2610E19E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6010F-DB12-4F4A-81B9-799203C3DD67}"/>
              </a:ext>
            </a:extLst>
          </p:cNvPr>
          <p:cNvSpPr>
            <a:spLocks noGrp="1"/>
          </p:cNvSpPr>
          <p:nvPr>
            <p:ph type="sldNum" sz="quarter" idx="12"/>
          </p:nvPr>
        </p:nvSpPr>
        <p:spPr/>
        <p:txBody>
          <a:bodyPr/>
          <a:lstStyle/>
          <a:p>
            <a:fld id="{D2BBCAF7-6F39-4789-9495-271DE15CC167}" type="slidenum">
              <a:rPr lang="en-GB" smtClean="0"/>
              <a:t>‹#›</a:t>
            </a:fld>
            <a:endParaRPr lang="en-GB"/>
          </a:p>
        </p:txBody>
      </p:sp>
    </p:spTree>
    <p:extLst>
      <p:ext uri="{BB962C8B-B14F-4D97-AF65-F5344CB8AC3E}">
        <p14:creationId xmlns:p14="http://schemas.microsoft.com/office/powerpoint/2010/main" val="1594602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45488-5E39-461B-AA05-7DD5731FD2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961FDC-038B-43AC-9D4E-926527B6AF9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6BD1AA-E259-4D03-BE56-E7CC78507368}"/>
              </a:ext>
            </a:extLst>
          </p:cNvPr>
          <p:cNvSpPr>
            <a:spLocks noGrp="1"/>
          </p:cNvSpPr>
          <p:nvPr>
            <p:ph type="dt" sz="half" idx="10"/>
          </p:nvPr>
        </p:nvSpPr>
        <p:spPr/>
        <p:txBody>
          <a:bodyPr/>
          <a:lstStyle/>
          <a:p>
            <a:fld id="{C04612E3-FE57-471C-A6F8-CB41EE565728}" type="datetimeFigureOut">
              <a:rPr lang="en-GB" smtClean="0"/>
              <a:t>05/02/2022</a:t>
            </a:fld>
            <a:endParaRPr lang="en-GB"/>
          </a:p>
        </p:txBody>
      </p:sp>
      <p:sp>
        <p:nvSpPr>
          <p:cNvPr id="5" name="Footer Placeholder 4">
            <a:extLst>
              <a:ext uri="{FF2B5EF4-FFF2-40B4-BE49-F238E27FC236}">
                <a16:creationId xmlns:a16="http://schemas.microsoft.com/office/drawing/2014/main" id="{6A8689E7-34C7-41E9-A4BA-0338FF049F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4FDD05-B6FC-46C7-ADE0-513C0BBAE693}"/>
              </a:ext>
            </a:extLst>
          </p:cNvPr>
          <p:cNvSpPr>
            <a:spLocks noGrp="1"/>
          </p:cNvSpPr>
          <p:nvPr>
            <p:ph type="sldNum" sz="quarter" idx="12"/>
          </p:nvPr>
        </p:nvSpPr>
        <p:spPr/>
        <p:txBody>
          <a:bodyPr/>
          <a:lstStyle/>
          <a:p>
            <a:fld id="{D2BBCAF7-6F39-4789-9495-271DE15CC167}" type="slidenum">
              <a:rPr lang="en-GB" smtClean="0"/>
              <a:t>‹#›</a:t>
            </a:fld>
            <a:endParaRPr lang="en-GB"/>
          </a:p>
        </p:txBody>
      </p:sp>
    </p:spTree>
    <p:extLst>
      <p:ext uri="{BB962C8B-B14F-4D97-AF65-F5344CB8AC3E}">
        <p14:creationId xmlns:p14="http://schemas.microsoft.com/office/powerpoint/2010/main" val="177527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FC73B-5438-4782-AD21-F9C6B56CFB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C37045-FF50-4F32-B7D0-63BA6C2CC7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97B756-AEAA-48BD-B32E-AD6817B4C581}"/>
              </a:ext>
            </a:extLst>
          </p:cNvPr>
          <p:cNvSpPr>
            <a:spLocks noGrp="1"/>
          </p:cNvSpPr>
          <p:nvPr>
            <p:ph type="dt" sz="half" idx="10"/>
          </p:nvPr>
        </p:nvSpPr>
        <p:spPr/>
        <p:txBody>
          <a:bodyPr/>
          <a:lstStyle/>
          <a:p>
            <a:fld id="{C04612E3-FE57-471C-A6F8-CB41EE565728}" type="datetimeFigureOut">
              <a:rPr lang="en-GB" smtClean="0"/>
              <a:t>05/02/2022</a:t>
            </a:fld>
            <a:endParaRPr lang="en-GB"/>
          </a:p>
        </p:txBody>
      </p:sp>
      <p:sp>
        <p:nvSpPr>
          <p:cNvPr id="5" name="Footer Placeholder 4">
            <a:extLst>
              <a:ext uri="{FF2B5EF4-FFF2-40B4-BE49-F238E27FC236}">
                <a16:creationId xmlns:a16="http://schemas.microsoft.com/office/drawing/2014/main" id="{0CCDAE7C-E9E6-4522-9786-F5EB7B3650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4969C9-B937-4B6E-8037-A798106DA2B5}"/>
              </a:ext>
            </a:extLst>
          </p:cNvPr>
          <p:cNvSpPr>
            <a:spLocks noGrp="1"/>
          </p:cNvSpPr>
          <p:nvPr>
            <p:ph type="sldNum" sz="quarter" idx="12"/>
          </p:nvPr>
        </p:nvSpPr>
        <p:spPr/>
        <p:txBody>
          <a:bodyPr/>
          <a:lstStyle/>
          <a:p>
            <a:fld id="{D2BBCAF7-6F39-4789-9495-271DE15CC167}" type="slidenum">
              <a:rPr lang="en-GB" smtClean="0"/>
              <a:t>‹#›</a:t>
            </a:fld>
            <a:endParaRPr lang="en-GB"/>
          </a:p>
        </p:txBody>
      </p:sp>
    </p:spTree>
    <p:extLst>
      <p:ext uri="{BB962C8B-B14F-4D97-AF65-F5344CB8AC3E}">
        <p14:creationId xmlns:p14="http://schemas.microsoft.com/office/powerpoint/2010/main" val="3719398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BF2C5-A044-4A40-A92A-7D17AF9BD5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CF6411-82B3-455C-9479-8AA5F01DC5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AC45C9-20D6-4DBC-B162-32037F226E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56278B-7178-4DFD-B272-E2B8A5B7AAEA}"/>
              </a:ext>
            </a:extLst>
          </p:cNvPr>
          <p:cNvSpPr>
            <a:spLocks noGrp="1"/>
          </p:cNvSpPr>
          <p:nvPr>
            <p:ph type="dt" sz="half" idx="10"/>
          </p:nvPr>
        </p:nvSpPr>
        <p:spPr/>
        <p:txBody>
          <a:bodyPr/>
          <a:lstStyle/>
          <a:p>
            <a:fld id="{C04612E3-FE57-471C-A6F8-CB41EE565728}" type="datetimeFigureOut">
              <a:rPr lang="en-GB" smtClean="0"/>
              <a:t>05/02/2022</a:t>
            </a:fld>
            <a:endParaRPr lang="en-GB"/>
          </a:p>
        </p:txBody>
      </p:sp>
      <p:sp>
        <p:nvSpPr>
          <p:cNvPr id="6" name="Footer Placeholder 5">
            <a:extLst>
              <a:ext uri="{FF2B5EF4-FFF2-40B4-BE49-F238E27FC236}">
                <a16:creationId xmlns:a16="http://schemas.microsoft.com/office/drawing/2014/main" id="{06A8218A-9C78-462D-A319-2299C09137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2A8E8F-27B7-472F-AF8E-2CC33B68130B}"/>
              </a:ext>
            </a:extLst>
          </p:cNvPr>
          <p:cNvSpPr>
            <a:spLocks noGrp="1"/>
          </p:cNvSpPr>
          <p:nvPr>
            <p:ph type="sldNum" sz="quarter" idx="12"/>
          </p:nvPr>
        </p:nvSpPr>
        <p:spPr/>
        <p:txBody>
          <a:bodyPr/>
          <a:lstStyle/>
          <a:p>
            <a:fld id="{D2BBCAF7-6F39-4789-9495-271DE15CC167}" type="slidenum">
              <a:rPr lang="en-GB" smtClean="0"/>
              <a:t>‹#›</a:t>
            </a:fld>
            <a:endParaRPr lang="en-GB"/>
          </a:p>
        </p:txBody>
      </p:sp>
    </p:spTree>
    <p:extLst>
      <p:ext uri="{BB962C8B-B14F-4D97-AF65-F5344CB8AC3E}">
        <p14:creationId xmlns:p14="http://schemas.microsoft.com/office/powerpoint/2010/main" val="3189011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C5AE2-5EDA-4DAE-8853-089D14973D6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A042B6-C478-460B-8930-E0C94FA755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EB9C99-3BF0-41BF-BCA1-8C60B1FF07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3D6FED-5554-4D5B-BCC0-1A9C7300A8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64CC19-1E21-4012-8EE3-FA286A1871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908729-D0E1-4B69-B10F-B9727226BBEA}"/>
              </a:ext>
            </a:extLst>
          </p:cNvPr>
          <p:cNvSpPr>
            <a:spLocks noGrp="1"/>
          </p:cNvSpPr>
          <p:nvPr>
            <p:ph type="dt" sz="half" idx="10"/>
          </p:nvPr>
        </p:nvSpPr>
        <p:spPr/>
        <p:txBody>
          <a:bodyPr/>
          <a:lstStyle/>
          <a:p>
            <a:fld id="{C04612E3-FE57-471C-A6F8-CB41EE565728}" type="datetimeFigureOut">
              <a:rPr lang="en-GB" smtClean="0"/>
              <a:t>05/02/2022</a:t>
            </a:fld>
            <a:endParaRPr lang="en-GB"/>
          </a:p>
        </p:txBody>
      </p:sp>
      <p:sp>
        <p:nvSpPr>
          <p:cNvPr id="8" name="Footer Placeholder 7">
            <a:extLst>
              <a:ext uri="{FF2B5EF4-FFF2-40B4-BE49-F238E27FC236}">
                <a16:creationId xmlns:a16="http://schemas.microsoft.com/office/drawing/2014/main" id="{C5A2E8DF-EBCD-42CB-AE7B-FE1BAC1BF7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18FED72-57B1-4F43-94CD-2DDE0C2BCAE0}"/>
              </a:ext>
            </a:extLst>
          </p:cNvPr>
          <p:cNvSpPr>
            <a:spLocks noGrp="1"/>
          </p:cNvSpPr>
          <p:nvPr>
            <p:ph type="sldNum" sz="quarter" idx="12"/>
          </p:nvPr>
        </p:nvSpPr>
        <p:spPr/>
        <p:txBody>
          <a:bodyPr/>
          <a:lstStyle/>
          <a:p>
            <a:fld id="{D2BBCAF7-6F39-4789-9495-271DE15CC167}" type="slidenum">
              <a:rPr lang="en-GB" smtClean="0"/>
              <a:t>‹#›</a:t>
            </a:fld>
            <a:endParaRPr lang="en-GB"/>
          </a:p>
        </p:txBody>
      </p:sp>
    </p:spTree>
    <p:extLst>
      <p:ext uri="{BB962C8B-B14F-4D97-AF65-F5344CB8AC3E}">
        <p14:creationId xmlns:p14="http://schemas.microsoft.com/office/powerpoint/2010/main" val="3896761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F816-8494-48AE-8648-B7E57F5DCD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95511C-5BD4-4151-ADFC-0A11E9021219}"/>
              </a:ext>
            </a:extLst>
          </p:cNvPr>
          <p:cNvSpPr>
            <a:spLocks noGrp="1"/>
          </p:cNvSpPr>
          <p:nvPr>
            <p:ph type="dt" sz="half" idx="10"/>
          </p:nvPr>
        </p:nvSpPr>
        <p:spPr/>
        <p:txBody>
          <a:bodyPr/>
          <a:lstStyle/>
          <a:p>
            <a:fld id="{C04612E3-FE57-471C-A6F8-CB41EE565728}" type="datetimeFigureOut">
              <a:rPr lang="en-GB" smtClean="0"/>
              <a:t>05/02/2022</a:t>
            </a:fld>
            <a:endParaRPr lang="en-GB"/>
          </a:p>
        </p:txBody>
      </p:sp>
      <p:sp>
        <p:nvSpPr>
          <p:cNvPr id="4" name="Footer Placeholder 3">
            <a:extLst>
              <a:ext uri="{FF2B5EF4-FFF2-40B4-BE49-F238E27FC236}">
                <a16:creationId xmlns:a16="http://schemas.microsoft.com/office/drawing/2014/main" id="{444A5B14-40F4-4178-AE8C-18607B410D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6254B8-9B3E-4AB5-ABCF-9140EED19425}"/>
              </a:ext>
            </a:extLst>
          </p:cNvPr>
          <p:cNvSpPr>
            <a:spLocks noGrp="1"/>
          </p:cNvSpPr>
          <p:nvPr>
            <p:ph type="sldNum" sz="quarter" idx="12"/>
          </p:nvPr>
        </p:nvSpPr>
        <p:spPr/>
        <p:txBody>
          <a:bodyPr/>
          <a:lstStyle/>
          <a:p>
            <a:fld id="{D2BBCAF7-6F39-4789-9495-271DE15CC167}" type="slidenum">
              <a:rPr lang="en-GB" smtClean="0"/>
              <a:t>‹#›</a:t>
            </a:fld>
            <a:endParaRPr lang="en-GB"/>
          </a:p>
        </p:txBody>
      </p:sp>
    </p:spTree>
    <p:extLst>
      <p:ext uri="{BB962C8B-B14F-4D97-AF65-F5344CB8AC3E}">
        <p14:creationId xmlns:p14="http://schemas.microsoft.com/office/powerpoint/2010/main" val="305991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F24117-81B4-41D3-BDFD-27285E926A83}"/>
              </a:ext>
            </a:extLst>
          </p:cNvPr>
          <p:cNvSpPr>
            <a:spLocks noGrp="1"/>
          </p:cNvSpPr>
          <p:nvPr>
            <p:ph type="dt" sz="half" idx="10"/>
          </p:nvPr>
        </p:nvSpPr>
        <p:spPr/>
        <p:txBody>
          <a:bodyPr/>
          <a:lstStyle/>
          <a:p>
            <a:fld id="{C04612E3-FE57-471C-A6F8-CB41EE565728}" type="datetimeFigureOut">
              <a:rPr lang="en-GB" smtClean="0"/>
              <a:t>05/02/2022</a:t>
            </a:fld>
            <a:endParaRPr lang="en-GB"/>
          </a:p>
        </p:txBody>
      </p:sp>
      <p:sp>
        <p:nvSpPr>
          <p:cNvPr id="3" name="Footer Placeholder 2">
            <a:extLst>
              <a:ext uri="{FF2B5EF4-FFF2-40B4-BE49-F238E27FC236}">
                <a16:creationId xmlns:a16="http://schemas.microsoft.com/office/drawing/2014/main" id="{382D25B6-F246-4CC4-B67B-049D287366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342884-E4F7-49DC-A27F-0660F3439DCC}"/>
              </a:ext>
            </a:extLst>
          </p:cNvPr>
          <p:cNvSpPr>
            <a:spLocks noGrp="1"/>
          </p:cNvSpPr>
          <p:nvPr>
            <p:ph type="sldNum" sz="quarter" idx="12"/>
          </p:nvPr>
        </p:nvSpPr>
        <p:spPr/>
        <p:txBody>
          <a:bodyPr/>
          <a:lstStyle/>
          <a:p>
            <a:fld id="{D2BBCAF7-6F39-4789-9495-271DE15CC167}" type="slidenum">
              <a:rPr lang="en-GB" smtClean="0"/>
              <a:t>‹#›</a:t>
            </a:fld>
            <a:endParaRPr lang="en-GB"/>
          </a:p>
        </p:txBody>
      </p:sp>
    </p:spTree>
    <p:extLst>
      <p:ext uri="{BB962C8B-B14F-4D97-AF65-F5344CB8AC3E}">
        <p14:creationId xmlns:p14="http://schemas.microsoft.com/office/powerpoint/2010/main" val="251601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8FD8C-1105-4122-8E7C-9DA71561C2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CB1D2A-25D3-40E6-9C23-260A0D5F8E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E90C28-BDCF-4996-8C87-67C722CFDC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626DDB-1794-4DFB-A782-D41195BD9C26}"/>
              </a:ext>
            </a:extLst>
          </p:cNvPr>
          <p:cNvSpPr>
            <a:spLocks noGrp="1"/>
          </p:cNvSpPr>
          <p:nvPr>
            <p:ph type="dt" sz="half" idx="10"/>
          </p:nvPr>
        </p:nvSpPr>
        <p:spPr/>
        <p:txBody>
          <a:bodyPr/>
          <a:lstStyle/>
          <a:p>
            <a:fld id="{C04612E3-FE57-471C-A6F8-CB41EE565728}" type="datetimeFigureOut">
              <a:rPr lang="en-GB" smtClean="0"/>
              <a:t>05/02/2022</a:t>
            </a:fld>
            <a:endParaRPr lang="en-GB"/>
          </a:p>
        </p:txBody>
      </p:sp>
      <p:sp>
        <p:nvSpPr>
          <p:cNvPr id="6" name="Footer Placeholder 5">
            <a:extLst>
              <a:ext uri="{FF2B5EF4-FFF2-40B4-BE49-F238E27FC236}">
                <a16:creationId xmlns:a16="http://schemas.microsoft.com/office/drawing/2014/main" id="{3B5B7471-9B62-4ACC-B3FB-B41714A050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676235-F881-49A3-AA4C-1AE66AC6A02A}"/>
              </a:ext>
            </a:extLst>
          </p:cNvPr>
          <p:cNvSpPr>
            <a:spLocks noGrp="1"/>
          </p:cNvSpPr>
          <p:nvPr>
            <p:ph type="sldNum" sz="quarter" idx="12"/>
          </p:nvPr>
        </p:nvSpPr>
        <p:spPr/>
        <p:txBody>
          <a:bodyPr/>
          <a:lstStyle/>
          <a:p>
            <a:fld id="{D2BBCAF7-6F39-4789-9495-271DE15CC167}" type="slidenum">
              <a:rPr lang="en-GB" smtClean="0"/>
              <a:t>‹#›</a:t>
            </a:fld>
            <a:endParaRPr lang="en-GB"/>
          </a:p>
        </p:txBody>
      </p:sp>
    </p:spTree>
    <p:extLst>
      <p:ext uri="{BB962C8B-B14F-4D97-AF65-F5344CB8AC3E}">
        <p14:creationId xmlns:p14="http://schemas.microsoft.com/office/powerpoint/2010/main" val="653644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A2754-96BA-447D-BAF9-EFB3643B9C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393297-54B5-40A0-93D3-E0575DB3D0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601410-E625-4C91-A5A8-E9F39CEC4E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6503ED-7D6E-4573-9221-AD3115F26A82}"/>
              </a:ext>
            </a:extLst>
          </p:cNvPr>
          <p:cNvSpPr>
            <a:spLocks noGrp="1"/>
          </p:cNvSpPr>
          <p:nvPr>
            <p:ph type="dt" sz="half" idx="10"/>
          </p:nvPr>
        </p:nvSpPr>
        <p:spPr/>
        <p:txBody>
          <a:bodyPr/>
          <a:lstStyle/>
          <a:p>
            <a:fld id="{C04612E3-FE57-471C-A6F8-CB41EE565728}" type="datetimeFigureOut">
              <a:rPr lang="en-GB" smtClean="0"/>
              <a:t>05/02/2022</a:t>
            </a:fld>
            <a:endParaRPr lang="en-GB"/>
          </a:p>
        </p:txBody>
      </p:sp>
      <p:sp>
        <p:nvSpPr>
          <p:cNvPr id="6" name="Footer Placeholder 5">
            <a:extLst>
              <a:ext uri="{FF2B5EF4-FFF2-40B4-BE49-F238E27FC236}">
                <a16:creationId xmlns:a16="http://schemas.microsoft.com/office/drawing/2014/main" id="{455C4F02-0E60-450E-9273-AE7CD2242E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06B89A-BCC9-4F67-B540-180404B0D36D}"/>
              </a:ext>
            </a:extLst>
          </p:cNvPr>
          <p:cNvSpPr>
            <a:spLocks noGrp="1"/>
          </p:cNvSpPr>
          <p:nvPr>
            <p:ph type="sldNum" sz="quarter" idx="12"/>
          </p:nvPr>
        </p:nvSpPr>
        <p:spPr/>
        <p:txBody>
          <a:bodyPr/>
          <a:lstStyle/>
          <a:p>
            <a:fld id="{D2BBCAF7-6F39-4789-9495-271DE15CC167}" type="slidenum">
              <a:rPr lang="en-GB" smtClean="0"/>
              <a:t>‹#›</a:t>
            </a:fld>
            <a:endParaRPr lang="en-GB"/>
          </a:p>
        </p:txBody>
      </p:sp>
    </p:spTree>
    <p:extLst>
      <p:ext uri="{BB962C8B-B14F-4D97-AF65-F5344CB8AC3E}">
        <p14:creationId xmlns:p14="http://schemas.microsoft.com/office/powerpoint/2010/main" val="3705750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A7604-3E07-459F-9F11-16043D28EF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075683-17DA-4F31-B3B0-B200BBF721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894D85-D3DE-48F0-84E4-634E45503A8D}"/>
              </a:ext>
            </a:extLst>
          </p:cNvPr>
          <p:cNvSpPr>
            <a:spLocks noGrp="1"/>
          </p:cNvSpPr>
          <p:nvPr>
            <p:ph type="dt" sz="half" idx="10"/>
          </p:nvPr>
        </p:nvSpPr>
        <p:spPr/>
        <p:txBody>
          <a:bodyPr/>
          <a:lstStyle/>
          <a:p>
            <a:fld id="{C04612E3-FE57-471C-A6F8-CB41EE565728}" type="datetimeFigureOut">
              <a:rPr lang="en-GB" smtClean="0"/>
              <a:t>05/02/2022</a:t>
            </a:fld>
            <a:endParaRPr lang="en-GB"/>
          </a:p>
        </p:txBody>
      </p:sp>
      <p:sp>
        <p:nvSpPr>
          <p:cNvPr id="5" name="Footer Placeholder 4">
            <a:extLst>
              <a:ext uri="{FF2B5EF4-FFF2-40B4-BE49-F238E27FC236}">
                <a16:creationId xmlns:a16="http://schemas.microsoft.com/office/drawing/2014/main" id="{A8BF041D-BF04-4DEC-9725-B6FBC1900F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B53092-06DF-4C17-94EC-BCDB468CC268}"/>
              </a:ext>
            </a:extLst>
          </p:cNvPr>
          <p:cNvSpPr>
            <a:spLocks noGrp="1"/>
          </p:cNvSpPr>
          <p:nvPr>
            <p:ph type="sldNum" sz="quarter" idx="12"/>
          </p:nvPr>
        </p:nvSpPr>
        <p:spPr/>
        <p:txBody>
          <a:bodyPr/>
          <a:lstStyle/>
          <a:p>
            <a:fld id="{D2BBCAF7-6F39-4789-9495-271DE15CC167}" type="slidenum">
              <a:rPr lang="en-GB" smtClean="0"/>
              <a:t>‹#›</a:t>
            </a:fld>
            <a:endParaRPr lang="en-GB"/>
          </a:p>
        </p:txBody>
      </p:sp>
    </p:spTree>
    <p:extLst>
      <p:ext uri="{BB962C8B-B14F-4D97-AF65-F5344CB8AC3E}">
        <p14:creationId xmlns:p14="http://schemas.microsoft.com/office/powerpoint/2010/main" val="418159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419BDD-218E-4F73-9438-D409A2BB09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DFC711-1F43-4738-AD29-BDDD5F8B84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6B6F24-2B64-4D46-951B-EA68BFB41F5A}"/>
              </a:ext>
            </a:extLst>
          </p:cNvPr>
          <p:cNvSpPr>
            <a:spLocks noGrp="1"/>
          </p:cNvSpPr>
          <p:nvPr>
            <p:ph type="dt" sz="half" idx="10"/>
          </p:nvPr>
        </p:nvSpPr>
        <p:spPr/>
        <p:txBody>
          <a:bodyPr/>
          <a:lstStyle/>
          <a:p>
            <a:fld id="{C04612E3-FE57-471C-A6F8-CB41EE565728}" type="datetimeFigureOut">
              <a:rPr lang="en-GB" smtClean="0"/>
              <a:t>05/02/2022</a:t>
            </a:fld>
            <a:endParaRPr lang="en-GB"/>
          </a:p>
        </p:txBody>
      </p:sp>
      <p:sp>
        <p:nvSpPr>
          <p:cNvPr id="5" name="Footer Placeholder 4">
            <a:extLst>
              <a:ext uri="{FF2B5EF4-FFF2-40B4-BE49-F238E27FC236}">
                <a16:creationId xmlns:a16="http://schemas.microsoft.com/office/drawing/2014/main" id="{04FD0DE8-E182-432D-80EA-B12765B12C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72D021-278E-412A-9F31-5104130B6FA2}"/>
              </a:ext>
            </a:extLst>
          </p:cNvPr>
          <p:cNvSpPr>
            <a:spLocks noGrp="1"/>
          </p:cNvSpPr>
          <p:nvPr>
            <p:ph type="sldNum" sz="quarter" idx="12"/>
          </p:nvPr>
        </p:nvSpPr>
        <p:spPr/>
        <p:txBody>
          <a:bodyPr/>
          <a:lstStyle/>
          <a:p>
            <a:fld id="{D2BBCAF7-6F39-4789-9495-271DE15CC167}" type="slidenum">
              <a:rPr lang="en-GB" smtClean="0"/>
              <a:t>‹#›</a:t>
            </a:fld>
            <a:endParaRPr lang="en-GB"/>
          </a:p>
        </p:txBody>
      </p:sp>
    </p:spTree>
    <p:extLst>
      <p:ext uri="{BB962C8B-B14F-4D97-AF65-F5344CB8AC3E}">
        <p14:creationId xmlns:p14="http://schemas.microsoft.com/office/powerpoint/2010/main" val="3248478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740245-1143-4540-9F1C-2CDEA86646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EADDCB-0C42-4E00-A916-5D7B6E6C97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DD004-D3D0-46E1-B31B-543380A65C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4612E3-FE57-471C-A6F8-CB41EE565728}" type="datetimeFigureOut">
              <a:rPr lang="en-GB" smtClean="0"/>
              <a:t>05/02/2022</a:t>
            </a:fld>
            <a:endParaRPr lang="en-GB"/>
          </a:p>
        </p:txBody>
      </p:sp>
      <p:sp>
        <p:nvSpPr>
          <p:cNvPr id="5" name="Footer Placeholder 4">
            <a:extLst>
              <a:ext uri="{FF2B5EF4-FFF2-40B4-BE49-F238E27FC236}">
                <a16:creationId xmlns:a16="http://schemas.microsoft.com/office/drawing/2014/main" id="{68F629C6-61E9-4A0C-8974-0D1DCFCB0D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64BD8E-8E3C-4DE7-9C44-6C0496EDB1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BBCAF7-6F39-4789-9495-271DE15CC167}" type="slidenum">
              <a:rPr lang="en-GB" smtClean="0"/>
              <a:t>‹#›</a:t>
            </a:fld>
            <a:endParaRPr lang="en-GB"/>
          </a:p>
        </p:txBody>
      </p:sp>
    </p:spTree>
    <p:extLst>
      <p:ext uri="{BB962C8B-B14F-4D97-AF65-F5344CB8AC3E}">
        <p14:creationId xmlns:p14="http://schemas.microsoft.com/office/powerpoint/2010/main" val="34687683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duperrin.com/english/2020/05/22/vuca-yourself/"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anakrit.net/pestel/"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pexels.com/photo/analysis-building-business-idea-concept-269384/"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priorprobability.com/2018/07/20/round-4/"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3F9AD5F4-EDEB-4577-A730-52814D3AB5E9}"/>
              </a:ext>
            </a:extLst>
          </p:cNvPr>
          <p:cNvSpPr>
            <a:spLocks noGrp="1"/>
          </p:cNvSpPr>
          <p:nvPr>
            <p:ph type="ctrTitle"/>
          </p:nvPr>
        </p:nvSpPr>
        <p:spPr>
          <a:xfrm>
            <a:off x="674237" y="914400"/>
            <a:ext cx="3657600" cy="2887579"/>
          </a:xfrm>
        </p:spPr>
        <p:txBody>
          <a:bodyPr>
            <a:normAutofit/>
          </a:bodyPr>
          <a:lstStyle/>
          <a:p>
            <a:pPr eaLnBrk="1" hangingPunct="1"/>
            <a:r>
              <a:rPr lang="en-GB" altLang="en-US" sz="4800">
                <a:solidFill>
                  <a:srgbClr val="FFFFFF"/>
                </a:solidFill>
              </a:rPr>
              <a:t>Strategic Marketing</a:t>
            </a:r>
          </a:p>
        </p:txBody>
      </p:sp>
      <p:sp>
        <p:nvSpPr>
          <p:cNvPr id="14339" name="Subtitle 2">
            <a:extLst>
              <a:ext uri="{FF2B5EF4-FFF2-40B4-BE49-F238E27FC236}">
                <a16:creationId xmlns:a16="http://schemas.microsoft.com/office/drawing/2014/main" id="{DFD99C75-4D66-42AE-98D8-D754DD9EC869}"/>
              </a:ext>
            </a:extLst>
          </p:cNvPr>
          <p:cNvSpPr>
            <a:spLocks noGrp="1"/>
          </p:cNvSpPr>
          <p:nvPr>
            <p:ph type="subTitle" idx="1"/>
          </p:nvPr>
        </p:nvSpPr>
        <p:spPr>
          <a:xfrm>
            <a:off x="674237" y="4170501"/>
            <a:ext cx="3657600" cy="1525597"/>
          </a:xfrm>
        </p:spPr>
        <p:txBody>
          <a:bodyPr>
            <a:normAutofit/>
          </a:bodyPr>
          <a:lstStyle/>
          <a:p>
            <a:pPr eaLnBrk="1" hangingPunct="1"/>
            <a:r>
              <a:rPr lang="en-GB" altLang="en-US" sz="2000">
                <a:solidFill>
                  <a:srgbClr val="FFFFFF"/>
                </a:solidFill>
              </a:rPr>
              <a:t>BMBM6016</a:t>
            </a:r>
          </a:p>
        </p:txBody>
      </p:sp>
      <p:cxnSp>
        <p:nvCxnSpPr>
          <p:cNvPr id="74" name="Straight Connector 73">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BA724DF0-8A6B-4A0A-9013-3D4535BC40CB}"/>
              </a:ext>
            </a:extLst>
          </p:cNvPr>
          <p:cNvPicPr>
            <a:picLocks noChangeAspect="1"/>
          </p:cNvPicPr>
          <p:nvPr/>
        </p:nvPicPr>
        <p:blipFill>
          <a:blip r:embed="rId2"/>
          <a:stretch>
            <a:fillRect/>
          </a:stretch>
        </p:blipFill>
        <p:spPr>
          <a:xfrm>
            <a:off x="5153822" y="975392"/>
            <a:ext cx="6553545" cy="491515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28F6-FDA2-4A5A-BCE5-933064E335F6}"/>
              </a:ext>
            </a:extLst>
          </p:cNvPr>
          <p:cNvSpPr>
            <a:spLocks noGrp="1"/>
          </p:cNvSpPr>
          <p:nvPr>
            <p:ph type="title"/>
          </p:nvPr>
        </p:nvSpPr>
        <p:spPr/>
        <p:txBody>
          <a:bodyPr/>
          <a:lstStyle/>
          <a:p>
            <a:pPr algn="ctr"/>
            <a:r>
              <a:rPr lang="en-GB" b="1" u="sng" dirty="0"/>
              <a:t>Aims and Outcomes</a:t>
            </a:r>
          </a:p>
        </p:txBody>
      </p:sp>
      <p:sp>
        <p:nvSpPr>
          <p:cNvPr id="3" name="Content Placeholder 2">
            <a:extLst>
              <a:ext uri="{FF2B5EF4-FFF2-40B4-BE49-F238E27FC236}">
                <a16:creationId xmlns:a16="http://schemas.microsoft.com/office/drawing/2014/main" id="{371A1491-2890-4130-A196-87F4B8B6F47A}"/>
              </a:ext>
            </a:extLst>
          </p:cNvPr>
          <p:cNvSpPr>
            <a:spLocks noGrp="1"/>
          </p:cNvSpPr>
          <p:nvPr>
            <p:ph idx="1"/>
          </p:nvPr>
        </p:nvSpPr>
        <p:spPr/>
        <p:txBody>
          <a:bodyPr>
            <a:normAutofit/>
          </a:bodyPr>
          <a:lstStyle/>
          <a:p>
            <a:pPr marL="0" indent="0" algn="just" fontAlgn="base" hangingPunct="0">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AIM(S)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fontAlgn="base" hangingPunct="0">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For students to develop a strategic approach to marketing planning in order to achieve sustainable competitive advantage</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fontAlgn="base" hangingPunct="0">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To emphasise the importance of all stages within the marketing planning process, from the audit stage, through strategic decision making to implementation of the marketing plan</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fontAlgn="base" hangingPunct="0"/>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fontAlgn="base" hangingPunct="0">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LEARNING OUTCOMES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fontAlgn="base" hangingPunct="0"/>
            <a:r>
              <a:rPr lang="en-GB" sz="1800" b="1"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a:effectLst/>
                <a:latin typeface="Arial" panose="020B0604020202020204" pitchFamily="34" charset="0"/>
                <a:ea typeface="Times New Roman" panose="02020603050405020304" pitchFamily="18" charset="0"/>
                <a:cs typeface="Arial" panose="020B0604020202020204" pitchFamily="34" charset="0"/>
              </a:rPr>
              <a:t>Upon the successful completion of this module, the student should be able to:</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fontAlgn="base" hangingPunct="0">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Critically analyse an organisation’s current and future external and internal environments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fontAlgn="base" hangingPunct="0">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Develop an innovative strategic marketing plan which fulfils organisational objectives as well as utilises key resources and capabilities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fontAlgn="base" hangingPunct="0">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Monitor, measure and adapt the marketing plan for continuous improvement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fontAlgn="base" hangingPunct="0"/>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85792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3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A5D10B8-1B4E-46D5-AD83-C698142960B6}"/>
              </a:ext>
            </a:extLst>
          </p:cNvPr>
          <p:cNvPicPr>
            <a:picLocks noGrp="1" noChangeAspect="1"/>
          </p:cNvPicPr>
          <p:nvPr>
            <p:ph idx="1"/>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1569630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Mixed raced employees">
            <a:extLst>
              <a:ext uri="{FF2B5EF4-FFF2-40B4-BE49-F238E27FC236}">
                <a16:creationId xmlns:a16="http://schemas.microsoft.com/office/drawing/2014/main" id="{67D3EC5A-AC38-476A-B697-6C1BD747275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5882" b="-1"/>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7F515F-F890-4C6E-A056-E0ACAFF0607C}"/>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Introduction</a:t>
            </a:r>
          </a:p>
        </p:txBody>
      </p:sp>
      <p:sp>
        <p:nvSpPr>
          <p:cNvPr id="5" name="TextBox 4">
            <a:extLst>
              <a:ext uri="{FF2B5EF4-FFF2-40B4-BE49-F238E27FC236}">
                <a16:creationId xmlns:a16="http://schemas.microsoft.com/office/drawing/2014/main" id="{ECAF803D-9FD8-47B6-8B3A-D531C0F51901}"/>
              </a:ext>
            </a:extLst>
          </p:cNvPr>
          <p:cNvSpPr txBox="1"/>
          <p:nvPr/>
        </p:nvSpPr>
        <p:spPr>
          <a:xfrm>
            <a:off x="7531610" y="2434201"/>
            <a:ext cx="3822189" cy="3742762"/>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r>
              <a:rPr lang="en-US" altLang="en-US" sz="1700"/>
              <a:t>Explain the relationship between market orientation, analysing the external environment and creating value-delivering strategies.</a:t>
            </a:r>
          </a:p>
          <a:p>
            <a:pPr marL="457200" indent="-228600">
              <a:lnSpc>
                <a:spcPct val="90000"/>
              </a:lnSpc>
              <a:spcAft>
                <a:spcPts val="600"/>
              </a:spcAft>
              <a:buFont typeface="Arial" panose="020B0604020202020204" pitchFamily="34" charset="0"/>
              <a:buChar char="•"/>
            </a:pPr>
            <a:r>
              <a:rPr lang="en-US" altLang="en-US" sz="1700"/>
              <a:t>Understand how to apply a range of marketing analysis techniques across an organisation’s external environment in order to generate market insights.</a:t>
            </a:r>
          </a:p>
          <a:p>
            <a:pPr marL="457200" indent="-228600">
              <a:lnSpc>
                <a:spcPct val="90000"/>
              </a:lnSpc>
              <a:spcAft>
                <a:spcPts val="600"/>
              </a:spcAft>
              <a:buFont typeface="Arial" panose="020B0604020202020204" pitchFamily="34" charset="0"/>
              <a:buChar char="•"/>
            </a:pPr>
            <a:r>
              <a:rPr lang="en-US" altLang="en-US" sz="1700"/>
              <a:t>Recognise the significance of, and problems associated with, analysing an organisation’s external environment.</a:t>
            </a:r>
          </a:p>
        </p:txBody>
      </p:sp>
    </p:spTree>
    <p:extLst>
      <p:ext uri="{BB962C8B-B14F-4D97-AF65-F5344CB8AC3E}">
        <p14:creationId xmlns:p14="http://schemas.microsoft.com/office/powerpoint/2010/main" val="1660792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B97F3-587B-4705-886F-E80F9328432E}"/>
              </a:ext>
            </a:extLst>
          </p:cNvPr>
          <p:cNvSpPr>
            <a:spLocks noGrp="1"/>
          </p:cNvSpPr>
          <p:nvPr>
            <p:ph type="title"/>
          </p:nvPr>
        </p:nvSpPr>
        <p:spPr>
          <a:xfrm>
            <a:off x="4965430" y="629268"/>
            <a:ext cx="6586491" cy="1286160"/>
          </a:xfrm>
        </p:spPr>
        <p:txBody>
          <a:bodyPr anchor="b">
            <a:normAutofit/>
          </a:bodyPr>
          <a:lstStyle/>
          <a:p>
            <a:r>
              <a:rPr lang="en-GB" b="1" u="sng" dirty="0"/>
              <a:t>Definitions</a:t>
            </a:r>
            <a:endParaRPr lang="en-GB" b="1" u="sng"/>
          </a:p>
        </p:txBody>
      </p:sp>
      <p:sp>
        <p:nvSpPr>
          <p:cNvPr id="3" name="Content Placeholder 2">
            <a:extLst>
              <a:ext uri="{FF2B5EF4-FFF2-40B4-BE49-F238E27FC236}">
                <a16:creationId xmlns:a16="http://schemas.microsoft.com/office/drawing/2014/main" id="{A049D5B3-EEF4-4371-B554-2A40A7E33FF6}"/>
              </a:ext>
            </a:extLst>
          </p:cNvPr>
          <p:cNvSpPr>
            <a:spLocks noGrp="1"/>
          </p:cNvSpPr>
          <p:nvPr>
            <p:ph idx="1"/>
          </p:nvPr>
        </p:nvSpPr>
        <p:spPr>
          <a:xfrm>
            <a:off x="4965431" y="2438400"/>
            <a:ext cx="6586489" cy="3785419"/>
          </a:xfrm>
        </p:spPr>
        <p:txBody>
          <a:bodyPr>
            <a:normAutofit/>
          </a:bodyPr>
          <a:lstStyle/>
          <a:p>
            <a:r>
              <a:rPr lang="en-GB" altLang="en-US" sz="1700" b="1"/>
              <a:t>Market orientation </a:t>
            </a:r>
            <a:r>
              <a:rPr lang="en-GB" altLang="en-US" sz="1700"/>
              <a:t>–</a:t>
            </a:r>
          </a:p>
          <a:p>
            <a:r>
              <a:rPr lang="en-GB" altLang="en-US" sz="1700" b="1"/>
              <a:t>Competitive advantage </a:t>
            </a:r>
            <a:r>
              <a:rPr lang="en-GB" altLang="en-US" sz="1700"/>
              <a:t>– </a:t>
            </a:r>
          </a:p>
          <a:p>
            <a:r>
              <a:rPr lang="en-GB" altLang="en-US" sz="1700" b="1"/>
              <a:t>Sustainable competitive adv</a:t>
            </a:r>
            <a:r>
              <a:rPr lang="en-GB" altLang="en-US" sz="1700"/>
              <a:t>antage – </a:t>
            </a:r>
          </a:p>
          <a:p>
            <a:r>
              <a:rPr lang="en-GB" altLang="en-US" sz="1700" b="1"/>
              <a:t>Macro environment </a:t>
            </a:r>
            <a:r>
              <a:rPr lang="en-GB" altLang="en-US" sz="1700"/>
              <a:t>–</a:t>
            </a:r>
          </a:p>
          <a:p>
            <a:r>
              <a:rPr lang="en-GB" altLang="en-US" sz="1700" b="1"/>
              <a:t>Micro environment </a:t>
            </a:r>
            <a:r>
              <a:rPr lang="en-GB" altLang="en-US" sz="1700"/>
              <a:t>–.</a:t>
            </a:r>
          </a:p>
          <a:p>
            <a:r>
              <a:rPr lang="en-GB" altLang="en-US" sz="1700" b="1"/>
              <a:t>Industry</a:t>
            </a:r>
            <a:r>
              <a:rPr lang="en-GB" altLang="en-US" sz="1700"/>
              <a:t> –</a:t>
            </a:r>
          </a:p>
          <a:p>
            <a:r>
              <a:rPr lang="en-GB" altLang="en-US" sz="1700" b="1"/>
              <a:t>Market</a:t>
            </a:r>
            <a:r>
              <a:rPr lang="en-GB" altLang="en-US" sz="1700"/>
              <a:t> –</a:t>
            </a:r>
          </a:p>
          <a:p>
            <a:r>
              <a:rPr lang="en-GB" altLang="en-US" sz="1700" b="1"/>
              <a:t>Stakeholder</a:t>
            </a:r>
            <a:r>
              <a:rPr lang="en-GB" altLang="en-US" sz="1700"/>
              <a:t> – </a:t>
            </a:r>
          </a:p>
          <a:p>
            <a:r>
              <a:rPr lang="en-GB" altLang="en-US" sz="1700" b="1"/>
              <a:t>‘Red oceans’ </a:t>
            </a:r>
            <a:r>
              <a:rPr lang="en-GB" altLang="en-US" sz="1700"/>
              <a:t>– </a:t>
            </a:r>
          </a:p>
          <a:p>
            <a:r>
              <a:rPr lang="en-GB" altLang="en-US" sz="1700" b="1"/>
              <a:t>‘Blue oceans’ </a:t>
            </a:r>
            <a:r>
              <a:rPr lang="en-GB" altLang="en-US" sz="1700"/>
              <a:t>– </a:t>
            </a:r>
            <a:endParaRPr lang="en-GB" sz="1700"/>
          </a:p>
        </p:txBody>
      </p:sp>
      <p:pic>
        <p:nvPicPr>
          <p:cNvPr id="5" name="Picture 4" descr="Young woman thinking">
            <a:extLst>
              <a:ext uri="{FF2B5EF4-FFF2-40B4-BE49-F238E27FC236}">
                <a16:creationId xmlns:a16="http://schemas.microsoft.com/office/drawing/2014/main" id="{71CF2619-84F7-43AF-99DD-B589A4BC3487}"/>
              </a:ext>
            </a:extLst>
          </p:cNvPr>
          <p:cNvPicPr>
            <a:picLocks noChangeAspect="1"/>
          </p:cNvPicPr>
          <p:nvPr/>
        </p:nvPicPr>
        <p:blipFill rotWithShape="1">
          <a:blip r:embed="rId2">
            <a:extLst>
              <a:ext uri="{28A0092B-C50C-407E-A947-70E740481C1C}">
                <a14:useLocalDpi xmlns:a14="http://schemas.microsoft.com/office/drawing/2010/main" val="0"/>
              </a:ext>
            </a:extLst>
          </a:blip>
          <a:srcRect l="26191" r="28690"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6568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1619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3D52BC-CB3A-4BD1-AFFF-AC4C0130E024}"/>
              </a:ext>
            </a:extLst>
          </p:cNvPr>
          <p:cNvSpPr>
            <a:spLocks noGrp="1"/>
          </p:cNvSpPr>
          <p:nvPr>
            <p:ph type="title"/>
          </p:nvPr>
        </p:nvSpPr>
        <p:spPr>
          <a:xfrm>
            <a:off x="572493" y="238539"/>
            <a:ext cx="11018520" cy="1434415"/>
          </a:xfrm>
        </p:spPr>
        <p:txBody>
          <a:bodyPr anchor="b">
            <a:normAutofit/>
          </a:bodyPr>
          <a:lstStyle/>
          <a:p>
            <a:r>
              <a:rPr lang="en-GB" sz="5400"/>
              <a:t>Market Orientated </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8C1AB6-B478-49EF-8137-F8674AFB14A0}"/>
              </a:ext>
            </a:extLst>
          </p:cNvPr>
          <p:cNvSpPr>
            <a:spLocks noGrp="1"/>
          </p:cNvSpPr>
          <p:nvPr>
            <p:ph idx="1"/>
          </p:nvPr>
        </p:nvSpPr>
        <p:spPr>
          <a:xfrm>
            <a:off x="572493" y="2071316"/>
            <a:ext cx="6713552" cy="4119172"/>
          </a:xfrm>
        </p:spPr>
        <p:txBody>
          <a:bodyPr anchor="t">
            <a:normAutofit/>
          </a:bodyPr>
          <a:lstStyle/>
          <a:p>
            <a:pPr marL="0" indent="0">
              <a:buNone/>
            </a:pPr>
            <a:r>
              <a:rPr lang="en-GB" altLang="en-US" sz="2200" dirty="0"/>
              <a:t>The increasingly volatile, uncertain, complex and ambiguous (VUCA) nature of markets means that organisations have to be insightful, innovative, adaptable and responsive if they are to survive and prosper. While strategic management looks at the overall direction of the organisation, marketing strategy can also focus on the customer. The comments by Rust et al (2010) typify the belief that successful organisations in the current environment are those that put the customer at the heart of their strategy-making processes. This is the logic behind market-driven strategy. One of the key characteristics of this approach to strategy is being </a:t>
            </a:r>
            <a:r>
              <a:rPr lang="en-GB" altLang="en-US" sz="2200" b="1" dirty="0"/>
              <a:t>market oriented.</a:t>
            </a:r>
          </a:p>
          <a:p>
            <a:endParaRPr lang="en-GB" sz="2200" dirty="0"/>
          </a:p>
        </p:txBody>
      </p:sp>
      <p:pic>
        <p:nvPicPr>
          <p:cNvPr id="5" name="Picture 4" descr="Text, whiteboard&#10;&#10;Description automatically generated">
            <a:extLst>
              <a:ext uri="{FF2B5EF4-FFF2-40B4-BE49-F238E27FC236}">
                <a16:creationId xmlns:a16="http://schemas.microsoft.com/office/drawing/2014/main" id="{88FD391B-9229-48D2-A9DC-69676D74C3F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264" r="11520" b="2"/>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33E7C902-34AE-4B2D-B6AA-49CBF4BCA6E4}"/>
              </a:ext>
            </a:extLst>
          </p:cNvPr>
          <p:cNvSpPr txBox="1"/>
          <p:nvPr/>
        </p:nvSpPr>
        <p:spPr>
          <a:xfrm>
            <a:off x="9176631" y="5990433"/>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uperrin.com/english/2020/05/22/vuca-yourself/">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299171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869F5-18A0-4B30-9B52-CB18689A61B7}"/>
              </a:ext>
            </a:extLst>
          </p:cNvPr>
          <p:cNvSpPr>
            <a:spLocks noGrp="1"/>
          </p:cNvSpPr>
          <p:nvPr>
            <p:ph type="title"/>
          </p:nvPr>
        </p:nvSpPr>
        <p:spPr/>
        <p:txBody>
          <a:bodyPr/>
          <a:lstStyle/>
          <a:p>
            <a:pPr algn="ctr"/>
            <a:r>
              <a:rPr lang="en-GB" dirty="0"/>
              <a:t>Market Orientation</a:t>
            </a:r>
          </a:p>
        </p:txBody>
      </p:sp>
      <p:sp>
        <p:nvSpPr>
          <p:cNvPr id="3" name="Content Placeholder 2">
            <a:extLst>
              <a:ext uri="{FF2B5EF4-FFF2-40B4-BE49-F238E27FC236}">
                <a16:creationId xmlns:a16="http://schemas.microsoft.com/office/drawing/2014/main" id="{F590BF75-4702-422D-A79C-B329A6415762}"/>
              </a:ext>
            </a:extLst>
          </p:cNvPr>
          <p:cNvSpPr>
            <a:spLocks noGrp="1"/>
          </p:cNvSpPr>
          <p:nvPr>
            <p:ph idx="1"/>
          </p:nvPr>
        </p:nvSpPr>
        <p:spPr/>
        <p:txBody>
          <a:bodyPr/>
          <a:lstStyle/>
          <a:p>
            <a:pPr marL="0" indent="0"/>
            <a:r>
              <a:rPr lang="en-GB" altLang="en-US" sz="2800" b="1" dirty="0"/>
              <a:t>Customer orientation </a:t>
            </a:r>
            <a:r>
              <a:rPr lang="en-GB" altLang="en-US" sz="2800" dirty="0"/>
              <a:t>– Which enables the organisation to understand and create value for its customers on a continuous basis.</a:t>
            </a:r>
          </a:p>
          <a:p>
            <a:pPr marL="0" indent="0">
              <a:buNone/>
            </a:pPr>
            <a:endParaRPr lang="en-GB" altLang="en-US" sz="2800" dirty="0"/>
          </a:p>
          <a:p>
            <a:pPr marL="0" indent="0"/>
            <a:r>
              <a:rPr lang="en-GB" altLang="en-US" sz="2800" b="1" dirty="0"/>
              <a:t>Competitor orientation </a:t>
            </a:r>
            <a:r>
              <a:rPr lang="en-GB" altLang="en-US" sz="2800" dirty="0"/>
              <a:t>– Understanding competitors and their key resources and abilities.</a:t>
            </a:r>
          </a:p>
          <a:p>
            <a:pPr marL="0" indent="0">
              <a:buNone/>
            </a:pPr>
            <a:endParaRPr lang="en-GB" altLang="en-US" sz="2800" dirty="0"/>
          </a:p>
          <a:p>
            <a:pPr marL="0" indent="0"/>
            <a:r>
              <a:rPr lang="en-GB" altLang="en-US" sz="2800" b="1" dirty="0"/>
              <a:t>Inter-functional co-ordination </a:t>
            </a:r>
            <a:r>
              <a:rPr lang="en-GB" altLang="en-US" sz="2800" dirty="0"/>
              <a:t>– Utilising all the organisation’s assets and capabilities to create customer value.</a:t>
            </a:r>
          </a:p>
          <a:p>
            <a:endParaRPr lang="en-GB" dirty="0"/>
          </a:p>
        </p:txBody>
      </p:sp>
    </p:spTree>
    <p:extLst>
      <p:ext uri="{BB962C8B-B14F-4D97-AF65-F5344CB8AC3E}">
        <p14:creationId xmlns:p14="http://schemas.microsoft.com/office/powerpoint/2010/main" val="2344941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D1C2D-D05B-40ED-AAC2-73347BCD3A6B}"/>
              </a:ext>
            </a:extLst>
          </p:cNvPr>
          <p:cNvSpPr>
            <a:spLocks noGrp="1"/>
          </p:cNvSpPr>
          <p:nvPr>
            <p:ph type="title"/>
          </p:nvPr>
        </p:nvSpPr>
        <p:spPr/>
        <p:txBody>
          <a:bodyPr/>
          <a:lstStyle/>
          <a:p>
            <a:pPr algn="ctr"/>
            <a:r>
              <a:rPr lang="en-GB" dirty="0"/>
              <a:t>Market Orientation</a:t>
            </a:r>
          </a:p>
        </p:txBody>
      </p:sp>
      <p:sp>
        <p:nvSpPr>
          <p:cNvPr id="3" name="Content Placeholder 2">
            <a:extLst>
              <a:ext uri="{FF2B5EF4-FFF2-40B4-BE49-F238E27FC236}">
                <a16:creationId xmlns:a16="http://schemas.microsoft.com/office/drawing/2014/main" id="{63D32A33-54E5-4CAC-ACD6-46CE43406463}"/>
              </a:ext>
            </a:extLst>
          </p:cNvPr>
          <p:cNvSpPr>
            <a:spLocks noGrp="1"/>
          </p:cNvSpPr>
          <p:nvPr>
            <p:ph idx="1"/>
          </p:nvPr>
        </p:nvSpPr>
        <p:spPr/>
        <p:txBody>
          <a:bodyPr>
            <a:normAutofit fontScale="92500"/>
          </a:bodyPr>
          <a:lstStyle/>
          <a:p>
            <a:r>
              <a:rPr lang="en-GB" altLang="en-US" sz="2800" b="1" dirty="0"/>
              <a:t>Sales</a:t>
            </a:r>
            <a:r>
              <a:rPr lang="en-GB" altLang="en-US" sz="2800" dirty="0"/>
              <a:t> – Sales-oriented organisations are usually dominated by the finance function and tend to take a short-term view and have quarterly profits as a key metric. Marketing is seen as a cost rather than an asset.</a:t>
            </a:r>
          </a:p>
          <a:p>
            <a:r>
              <a:rPr lang="en-GB" altLang="en-US" sz="2800" b="1" dirty="0"/>
              <a:t>Production</a:t>
            </a:r>
            <a:r>
              <a:rPr lang="en-GB" altLang="en-US" sz="2800" dirty="0"/>
              <a:t> – In production-oriented companies the manufacturing or operations department is the key player. This is typical of many organisations producing high-volume low-variety products and services.</a:t>
            </a:r>
          </a:p>
          <a:p>
            <a:r>
              <a:rPr lang="en-GB" altLang="en-US" sz="2800" b="1" dirty="0"/>
              <a:t>Product</a:t>
            </a:r>
            <a:r>
              <a:rPr lang="en-GB" altLang="en-US" sz="2800" dirty="0"/>
              <a:t> – Product-oriented companies focus on innovation and design. Being first to market is a key objective, but these companies can suffer due to an initially slow response from the market. The Real Life case below demonstrates how damaging this culture can be to an organisation.</a:t>
            </a:r>
          </a:p>
          <a:p>
            <a:endParaRPr lang="en-GB" dirty="0"/>
          </a:p>
        </p:txBody>
      </p:sp>
    </p:spTree>
    <p:extLst>
      <p:ext uri="{BB962C8B-B14F-4D97-AF65-F5344CB8AC3E}">
        <p14:creationId xmlns:p14="http://schemas.microsoft.com/office/powerpoint/2010/main" val="2576583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B0D26-EF8B-4043-B7CE-ECC0876D100B}"/>
              </a:ext>
            </a:extLst>
          </p:cNvPr>
          <p:cNvSpPr>
            <a:spLocks noGrp="1"/>
          </p:cNvSpPr>
          <p:nvPr>
            <p:ph type="title"/>
          </p:nvPr>
        </p:nvSpPr>
        <p:spPr/>
        <p:txBody>
          <a:bodyPr/>
          <a:lstStyle/>
          <a:p>
            <a:r>
              <a:rPr lang="en-GB" dirty="0"/>
              <a:t>Market Orientation – Case Study, Lego</a:t>
            </a:r>
          </a:p>
        </p:txBody>
      </p:sp>
      <p:sp>
        <p:nvSpPr>
          <p:cNvPr id="3" name="Content Placeholder 2">
            <a:extLst>
              <a:ext uri="{FF2B5EF4-FFF2-40B4-BE49-F238E27FC236}">
                <a16:creationId xmlns:a16="http://schemas.microsoft.com/office/drawing/2014/main" id="{551001C5-8B31-4583-9FE1-FC34C4B9DD82}"/>
              </a:ext>
            </a:extLst>
          </p:cNvPr>
          <p:cNvSpPr>
            <a:spLocks noGrp="1"/>
          </p:cNvSpPr>
          <p:nvPr>
            <p:ph idx="1"/>
          </p:nvPr>
        </p:nvSpPr>
        <p:spPr/>
        <p:txBody>
          <a:bodyPr>
            <a:normAutofit fontScale="85000" lnSpcReduction="10000"/>
          </a:bodyPr>
          <a:lstStyle/>
          <a:p>
            <a:r>
              <a:rPr lang="en-GB" altLang="en-US" sz="2800" dirty="0"/>
              <a:t>When </a:t>
            </a:r>
            <a:r>
              <a:rPr lang="en-GB" altLang="en-US" sz="2800" dirty="0" err="1"/>
              <a:t>Jørgen</a:t>
            </a:r>
            <a:r>
              <a:rPr lang="en-GB" altLang="en-US" sz="2800" dirty="0"/>
              <a:t> </a:t>
            </a:r>
            <a:r>
              <a:rPr lang="en-GB" altLang="en-US" sz="2800" dirty="0" err="1"/>
              <a:t>Vig</a:t>
            </a:r>
            <a:r>
              <a:rPr lang="en-GB" altLang="en-US" sz="2800" dirty="0"/>
              <a:t> Knudstorp took over as CEO of Danish toy maker LEGO in 2004 the company was close to bankruptcy. Although the firm had a strong reputation for innovation and numerous exclusive licensing deals to manufacture film-based toys for blockbusters like Star Wars, it had also lost its core identity. Costs had spiralled out of control due to the dominance of the design teams, which had developed new toys that involved production having to manufacture over 12,000 components for LEGO kits compared with just 7,000 a few years before. The design teams had also lost touch with the firm’s customers and were producing too many new toys that customers didn’t value and that had limited appeal in the marketplace. For example, </a:t>
            </a:r>
            <a:r>
              <a:rPr lang="en-GB" altLang="en-US" sz="2800" dirty="0" err="1"/>
              <a:t>Galidor</a:t>
            </a:r>
            <a:r>
              <a:rPr lang="en-GB" altLang="en-US" sz="2800" dirty="0"/>
              <a:t> action figures and the </a:t>
            </a:r>
            <a:r>
              <a:rPr lang="en-GB" altLang="en-US" sz="2800" dirty="0" err="1"/>
              <a:t>Clickits</a:t>
            </a:r>
            <a:r>
              <a:rPr lang="en-GB" altLang="en-US" sz="2800" dirty="0"/>
              <a:t> building system, which was aimed at girls, had both failed.</a:t>
            </a:r>
          </a:p>
          <a:p>
            <a:r>
              <a:rPr lang="en-GB" altLang="en-US" sz="2800" dirty="0"/>
              <a:t>Sources: BBC, 2013; License Europe, 2006; Robertson, D. and </a:t>
            </a:r>
            <a:r>
              <a:rPr lang="en-GB" altLang="en-US" sz="2800" dirty="0" err="1"/>
              <a:t>Hjuler</a:t>
            </a:r>
            <a:r>
              <a:rPr lang="en-GB" altLang="en-US" sz="2800" dirty="0"/>
              <a:t>, P., 2009; </a:t>
            </a:r>
            <a:r>
              <a:rPr lang="en-GB" altLang="en-US" sz="2800" dirty="0" err="1"/>
              <a:t>Weiners</a:t>
            </a:r>
            <a:r>
              <a:rPr lang="en-GB" altLang="en-US" sz="2800" dirty="0"/>
              <a:t>, B., 2011; Wallop, H., 2012; Greene, J., 2010; Lego, 2006-2014.</a:t>
            </a:r>
          </a:p>
          <a:p>
            <a:endParaRPr lang="en-GB" dirty="0"/>
          </a:p>
        </p:txBody>
      </p:sp>
    </p:spTree>
    <p:extLst>
      <p:ext uri="{BB962C8B-B14F-4D97-AF65-F5344CB8AC3E}">
        <p14:creationId xmlns:p14="http://schemas.microsoft.com/office/powerpoint/2010/main" val="3431023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CA498-3EE7-4045-BEA0-5B6FC22E546A}"/>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F0B34003-4A16-4BBC-881A-21543123EA76}"/>
              </a:ext>
            </a:extLst>
          </p:cNvPr>
          <p:cNvSpPr>
            <a:spLocks noGrp="1"/>
          </p:cNvSpPr>
          <p:nvPr>
            <p:ph idx="1"/>
          </p:nvPr>
        </p:nvSpPr>
        <p:spPr/>
        <p:txBody>
          <a:bodyPr/>
          <a:lstStyle/>
          <a:p>
            <a:r>
              <a:rPr lang="en-GB" dirty="0"/>
              <a:t>How do you think Lego may have avoided the problems caused by the design issues?</a:t>
            </a:r>
          </a:p>
          <a:p>
            <a:r>
              <a:rPr lang="en-GB" dirty="0"/>
              <a:t>How do you think Lego may have avoided the issue of too many new toys?</a:t>
            </a:r>
          </a:p>
          <a:p>
            <a:r>
              <a:rPr lang="en-GB" dirty="0"/>
              <a:t>How do you think  Lego may have avoided the issue of the new products – </a:t>
            </a:r>
            <a:r>
              <a:rPr lang="en-GB" dirty="0" err="1"/>
              <a:t>Galidor</a:t>
            </a:r>
            <a:r>
              <a:rPr lang="en-GB" dirty="0"/>
              <a:t> and </a:t>
            </a:r>
            <a:r>
              <a:rPr lang="en-GB" dirty="0" err="1"/>
              <a:t>Clickits</a:t>
            </a:r>
            <a:r>
              <a:rPr lang="en-GB" dirty="0"/>
              <a:t>, failing with the consumer?</a:t>
            </a:r>
          </a:p>
        </p:txBody>
      </p:sp>
    </p:spTree>
    <p:extLst>
      <p:ext uri="{BB962C8B-B14F-4D97-AF65-F5344CB8AC3E}">
        <p14:creationId xmlns:p14="http://schemas.microsoft.com/office/powerpoint/2010/main" val="729596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thlete at finishing line in para-athletic competition">
            <a:extLst>
              <a:ext uri="{FF2B5EF4-FFF2-40B4-BE49-F238E27FC236}">
                <a16:creationId xmlns:a16="http://schemas.microsoft.com/office/drawing/2014/main" id="{0F5581E2-790A-41F7-BF6A-43551453C28F}"/>
              </a:ext>
            </a:extLst>
          </p:cNvPr>
          <p:cNvPicPr>
            <a:picLocks noChangeAspect="1"/>
          </p:cNvPicPr>
          <p:nvPr/>
        </p:nvPicPr>
        <p:blipFill rotWithShape="1">
          <a:blip r:embed="rId2">
            <a:extLst>
              <a:ext uri="{28A0092B-C50C-407E-A947-70E740481C1C}">
                <a14:useLocalDpi xmlns:a14="http://schemas.microsoft.com/office/drawing/2010/main" val="0"/>
              </a:ext>
            </a:extLst>
          </a:blip>
          <a:srcRect t="13232" r="9091" b="1015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AB4B5-C4FE-4F33-BFFF-B2A8796BF78A}"/>
              </a:ext>
            </a:extLst>
          </p:cNvPr>
          <p:cNvSpPr>
            <a:spLocks noGrp="1"/>
          </p:cNvSpPr>
          <p:nvPr>
            <p:ph type="title"/>
          </p:nvPr>
        </p:nvSpPr>
        <p:spPr>
          <a:xfrm>
            <a:off x="594804" y="640263"/>
            <a:ext cx="6619811" cy="1344975"/>
          </a:xfrm>
        </p:spPr>
        <p:txBody>
          <a:bodyPr>
            <a:normAutofit/>
          </a:bodyPr>
          <a:lstStyle/>
          <a:p>
            <a:r>
              <a:rPr lang="en-GB" sz="4000"/>
              <a:t>Competitive Advantage</a:t>
            </a:r>
          </a:p>
        </p:txBody>
      </p:sp>
      <p:sp>
        <p:nvSpPr>
          <p:cNvPr id="3" name="Content Placeholder 2">
            <a:extLst>
              <a:ext uri="{FF2B5EF4-FFF2-40B4-BE49-F238E27FC236}">
                <a16:creationId xmlns:a16="http://schemas.microsoft.com/office/drawing/2014/main" id="{61953E8F-936D-46F6-8B6B-35DC49F844A4}"/>
              </a:ext>
            </a:extLst>
          </p:cNvPr>
          <p:cNvSpPr>
            <a:spLocks noGrp="1"/>
          </p:cNvSpPr>
          <p:nvPr>
            <p:ph idx="1"/>
          </p:nvPr>
        </p:nvSpPr>
        <p:spPr>
          <a:xfrm>
            <a:off x="594109" y="2121763"/>
            <a:ext cx="6620505" cy="3773010"/>
          </a:xfrm>
        </p:spPr>
        <p:txBody>
          <a:bodyPr>
            <a:normAutofit/>
          </a:bodyPr>
          <a:lstStyle/>
          <a:p>
            <a:r>
              <a:rPr lang="en-GB" altLang="en-US" sz="2200"/>
              <a:t>Understanding customers and what they value, and having a good knowledge of competitors, are critical in crafting a strategy that will help the organisation to achieve a competitive advantage. Configuring the organisation to meet customer needs then enables it to achieve this result.</a:t>
            </a:r>
          </a:p>
          <a:p>
            <a:r>
              <a:rPr lang="en-GB" altLang="en-US" sz="2200"/>
              <a:t>Having a competitive advantage usually leads to higher profits, and if it is a sustainable advantage this can mean that shareholders or other investors will enjoy good returns over a long period of time.</a:t>
            </a:r>
          </a:p>
          <a:p>
            <a:endParaRPr lang="en-GB" sz="2200"/>
          </a:p>
        </p:txBody>
      </p:sp>
    </p:spTree>
    <p:extLst>
      <p:ext uri="{BB962C8B-B14F-4D97-AF65-F5344CB8AC3E}">
        <p14:creationId xmlns:p14="http://schemas.microsoft.com/office/powerpoint/2010/main" val="457598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2D812-B8D9-44B2-A48F-066A192B4C24}"/>
              </a:ext>
            </a:extLst>
          </p:cNvPr>
          <p:cNvSpPr>
            <a:spLocks noGrp="1"/>
          </p:cNvSpPr>
          <p:nvPr>
            <p:ph type="title"/>
          </p:nvPr>
        </p:nvSpPr>
        <p:spPr/>
        <p:txBody>
          <a:bodyPr/>
          <a:lstStyle/>
          <a:p>
            <a:pPr algn="ctr"/>
            <a:r>
              <a:rPr lang="en-GB" dirty="0"/>
              <a:t>Achieving Competitive Advantage</a:t>
            </a:r>
          </a:p>
        </p:txBody>
      </p:sp>
      <p:sp>
        <p:nvSpPr>
          <p:cNvPr id="3" name="Content Placeholder 2">
            <a:extLst>
              <a:ext uri="{FF2B5EF4-FFF2-40B4-BE49-F238E27FC236}">
                <a16:creationId xmlns:a16="http://schemas.microsoft.com/office/drawing/2014/main" id="{9199CEB9-BDC3-453B-A1C2-147DE6CD3779}"/>
              </a:ext>
            </a:extLst>
          </p:cNvPr>
          <p:cNvSpPr>
            <a:spLocks noGrp="1"/>
          </p:cNvSpPr>
          <p:nvPr>
            <p:ph idx="1"/>
          </p:nvPr>
        </p:nvSpPr>
        <p:spPr/>
        <p:txBody>
          <a:bodyPr/>
          <a:lstStyle/>
          <a:p>
            <a:r>
              <a:rPr lang="en-GB" altLang="en-US" dirty="0"/>
              <a:t>Understanding customers and what they value, and having a good knowledge of competitors, are critical in crafting a strategy that will help the organisation to achieve a competitive advantage. Configuring the organisation to meet customer needs then enables it to achieve this result.</a:t>
            </a:r>
          </a:p>
          <a:p>
            <a:r>
              <a:rPr lang="en-GB" altLang="en-US" dirty="0"/>
              <a:t>Having a competitive advantage usually leads to higher profits, and if it is a sustainable advantage this can mean that shareholders or other investors will enjoy good returns over a long period of time.</a:t>
            </a:r>
          </a:p>
          <a:p>
            <a:endParaRPr lang="en-GB" dirty="0"/>
          </a:p>
        </p:txBody>
      </p:sp>
    </p:spTree>
    <p:extLst>
      <p:ext uri="{BB962C8B-B14F-4D97-AF65-F5344CB8AC3E}">
        <p14:creationId xmlns:p14="http://schemas.microsoft.com/office/powerpoint/2010/main" val="4124899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CEFD5-FE7F-4CBD-97FD-E5B4158888B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The Marketing Planning Process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4085F75-EFB5-475E-B010-047E8B0779D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514153" y="640080"/>
            <a:ext cx="5494902" cy="555040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381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8F8AE-3296-4B5C-A35D-4744EB971A16}"/>
              </a:ext>
            </a:extLst>
          </p:cNvPr>
          <p:cNvSpPr>
            <a:spLocks noGrp="1"/>
          </p:cNvSpPr>
          <p:nvPr>
            <p:ph type="title"/>
          </p:nvPr>
        </p:nvSpPr>
        <p:spPr/>
        <p:txBody>
          <a:bodyPr/>
          <a:lstStyle/>
          <a:p>
            <a:pPr algn="ctr"/>
            <a:r>
              <a:rPr lang="en-GB" dirty="0"/>
              <a:t>Models for Marketing Planning</a:t>
            </a:r>
          </a:p>
        </p:txBody>
      </p:sp>
      <p:sp>
        <p:nvSpPr>
          <p:cNvPr id="3" name="Content Placeholder 2">
            <a:extLst>
              <a:ext uri="{FF2B5EF4-FFF2-40B4-BE49-F238E27FC236}">
                <a16:creationId xmlns:a16="http://schemas.microsoft.com/office/drawing/2014/main" id="{782046B4-51EE-4206-858A-24F278161F61}"/>
              </a:ext>
            </a:extLst>
          </p:cNvPr>
          <p:cNvSpPr>
            <a:spLocks noGrp="1"/>
          </p:cNvSpPr>
          <p:nvPr>
            <p:ph idx="1"/>
          </p:nvPr>
        </p:nvSpPr>
        <p:spPr/>
        <p:txBody>
          <a:bodyPr>
            <a:normAutofit lnSpcReduction="10000"/>
          </a:bodyPr>
          <a:lstStyle/>
          <a:p>
            <a:r>
              <a:rPr lang="en-GB" altLang="en-US" dirty="0"/>
              <a:t>There is a range of marketing planning process models that provide basic frameworks for the task, including:</a:t>
            </a:r>
          </a:p>
          <a:p>
            <a:endParaRPr lang="en-GB" altLang="en-US" dirty="0"/>
          </a:p>
          <a:p>
            <a:r>
              <a:rPr lang="en-GB" altLang="en-US" dirty="0"/>
              <a:t>MOST – Mission, Objectives, Strategy, Tactics.</a:t>
            </a:r>
          </a:p>
          <a:p>
            <a:endParaRPr lang="en-GB" altLang="en-US" dirty="0"/>
          </a:p>
          <a:p>
            <a:r>
              <a:rPr lang="en-GB" altLang="en-US" dirty="0"/>
              <a:t>P.R. Smith’s SOSTAC® – Situation analysis, Objectives, Strategy, Tactics, Actions, and Control.</a:t>
            </a:r>
          </a:p>
          <a:p>
            <a:endParaRPr lang="en-GB" altLang="en-US" dirty="0"/>
          </a:p>
          <a:p>
            <a:r>
              <a:rPr lang="en-GB" altLang="en-US" dirty="0"/>
              <a:t>APIC – Audit and Analysis, Planning, Implementation, and Evaluation and Control.</a:t>
            </a:r>
          </a:p>
          <a:p>
            <a:endParaRPr lang="en-GB" dirty="0"/>
          </a:p>
        </p:txBody>
      </p:sp>
    </p:spTree>
    <p:extLst>
      <p:ext uri="{BB962C8B-B14F-4D97-AF65-F5344CB8AC3E}">
        <p14:creationId xmlns:p14="http://schemas.microsoft.com/office/powerpoint/2010/main" val="53753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1A0B3-8CAF-4316-9D43-EDC16073E1B1}"/>
              </a:ext>
            </a:extLst>
          </p:cNvPr>
          <p:cNvSpPr>
            <a:spLocks noGrp="1"/>
          </p:cNvSpPr>
          <p:nvPr>
            <p:ph type="title"/>
          </p:nvPr>
        </p:nvSpPr>
        <p:spPr>
          <a:xfrm>
            <a:off x="5297762" y="329184"/>
            <a:ext cx="6251110" cy="1783080"/>
          </a:xfrm>
        </p:spPr>
        <p:txBody>
          <a:bodyPr anchor="b">
            <a:normAutofit/>
          </a:bodyPr>
          <a:lstStyle/>
          <a:p>
            <a:r>
              <a:rPr lang="en-GB" sz="5400"/>
              <a:t>Market Analysis Skills</a:t>
            </a:r>
          </a:p>
        </p:txBody>
      </p:sp>
      <p:pic>
        <p:nvPicPr>
          <p:cNvPr id="5" name="Picture 4" descr="Financial graphs on a dark display">
            <a:extLst>
              <a:ext uri="{FF2B5EF4-FFF2-40B4-BE49-F238E27FC236}">
                <a16:creationId xmlns:a16="http://schemas.microsoft.com/office/drawing/2014/main" id="{AAF5D835-078E-4061-8905-C45D0A1B8897}"/>
              </a:ext>
            </a:extLst>
          </p:cNvPr>
          <p:cNvPicPr>
            <a:picLocks noChangeAspect="1"/>
          </p:cNvPicPr>
          <p:nvPr/>
        </p:nvPicPr>
        <p:blipFill rotWithShape="1">
          <a:blip r:embed="rId2">
            <a:extLst>
              <a:ext uri="{28A0092B-C50C-407E-A947-70E740481C1C}">
                <a14:useLocalDpi xmlns:a14="http://schemas.microsoft.com/office/drawing/2010/main" val="0"/>
              </a:ext>
            </a:extLst>
          </a:blip>
          <a:srcRect l="27417" r="3013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4CD4B3-60DA-4643-8DD2-0E140DE9049C}"/>
              </a:ext>
            </a:extLst>
          </p:cNvPr>
          <p:cNvSpPr>
            <a:spLocks noGrp="1"/>
          </p:cNvSpPr>
          <p:nvPr>
            <p:ph idx="1"/>
          </p:nvPr>
        </p:nvSpPr>
        <p:spPr>
          <a:xfrm>
            <a:off x="5297762" y="2706624"/>
            <a:ext cx="6251110" cy="3483864"/>
          </a:xfrm>
        </p:spPr>
        <p:txBody>
          <a:bodyPr>
            <a:normAutofit/>
          </a:bodyPr>
          <a:lstStyle/>
          <a:p>
            <a:r>
              <a:rPr lang="en-GB" altLang="en-US" sz="2200"/>
              <a:t>A continuous approach to scanning the external environment is more likely to give firms a competitive advantage than more formalised planning processes, which can lock them into an annual cycle of market analysis and evaluation.</a:t>
            </a:r>
          </a:p>
          <a:p>
            <a:pPr marL="0" indent="0">
              <a:buNone/>
            </a:pPr>
            <a:endParaRPr lang="en-GB" sz="2200"/>
          </a:p>
        </p:txBody>
      </p:sp>
    </p:spTree>
    <p:extLst>
      <p:ext uri="{BB962C8B-B14F-4D97-AF65-F5344CB8AC3E}">
        <p14:creationId xmlns:p14="http://schemas.microsoft.com/office/powerpoint/2010/main" val="3869570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4AF43-73EB-4095-9C2A-5EF0415F2155}"/>
              </a:ext>
            </a:extLst>
          </p:cNvPr>
          <p:cNvSpPr>
            <a:spLocks noGrp="1"/>
          </p:cNvSpPr>
          <p:nvPr>
            <p:ph type="title"/>
          </p:nvPr>
        </p:nvSpPr>
        <p:spPr/>
        <p:txBody>
          <a:bodyPr/>
          <a:lstStyle/>
          <a:p>
            <a:pPr algn="ctr"/>
            <a:r>
              <a:rPr lang="en-GB" dirty="0"/>
              <a:t>Market Analysis Skills</a:t>
            </a:r>
          </a:p>
        </p:txBody>
      </p:sp>
      <p:sp>
        <p:nvSpPr>
          <p:cNvPr id="3" name="Content Placeholder 2">
            <a:extLst>
              <a:ext uri="{FF2B5EF4-FFF2-40B4-BE49-F238E27FC236}">
                <a16:creationId xmlns:a16="http://schemas.microsoft.com/office/drawing/2014/main" id="{596FE019-547C-492C-80B3-30BECD6DEE0C}"/>
              </a:ext>
            </a:extLst>
          </p:cNvPr>
          <p:cNvSpPr>
            <a:spLocks noGrp="1"/>
          </p:cNvSpPr>
          <p:nvPr>
            <p:ph idx="1"/>
          </p:nvPr>
        </p:nvSpPr>
        <p:spPr/>
        <p:txBody>
          <a:bodyPr>
            <a:normAutofit fontScale="92500" lnSpcReduction="20000"/>
          </a:bodyPr>
          <a:lstStyle/>
          <a:p>
            <a:r>
              <a:rPr lang="en-GB" altLang="en-US" sz="2800" b="1" dirty="0"/>
              <a:t>Judgement</a:t>
            </a:r>
            <a:r>
              <a:rPr lang="en-GB" altLang="en-US" sz="2800" dirty="0"/>
              <a:t> – As more and more information and data is generated about customers and the environment, marketers need to be able to determine the value of the analysis they carry out, whether in terms of the level of threat a competitor poses or the attractiveness of a particular market segment. Judgement is therefore critical.</a:t>
            </a:r>
          </a:p>
          <a:p>
            <a:r>
              <a:rPr lang="en-GB" altLang="en-US" sz="2800" b="1" dirty="0"/>
              <a:t>Interpretation</a:t>
            </a:r>
            <a:r>
              <a:rPr lang="en-GB" altLang="en-US" sz="2800" dirty="0"/>
              <a:t> – Marketers need to be able to interpret the mass of data available and discern patterns and trends. This means going beyond simple forecasts and, in some cases, creating compelling narratives that the organisation can buy into.</a:t>
            </a:r>
          </a:p>
          <a:p>
            <a:r>
              <a:rPr lang="en-GB" altLang="en-US" sz="2800" b="1" dirty="0"/>
              <a:t>Research</a:t>
            </a:r>
            <a:r>
              <a:rPr lang="en-GB" altLang="en-US" sz="2800" dirty="0"/>
              <a:t> – You need to take a systematic and robust approach to market research to respond both to the mass of data available and the growing sophistication and knowledge of customers. You also need expert knowledge in order to select the appropriate methods and approaches for auditing and analysing your organisation’s macro and micro environments.</a:t>
            </a:r>
          </a:p>
          <a:p>
            <a:endParaRPr lang="en-GB" dirty="0"/>
          </a:p>
        </p:txBody>
      </p:sp>
    </p:spTree>
    <p:extLst>
      <p:ext uri="{BB962C8B-B14F-4D97-AF65-F5344CB8AC3E}">
        <p14:creationId xmlns:p14="http://schemas.microsoft.com/office/powerpoint/2010/main" val="2987852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370F7-0C57-4240-8B0F-F44F95532A7B}"/>
              </a:ext>
            </a:extLst>
          </p:cNvPr>
          <p:cNvSpPr>
            <a:spLocks noGrp="1"/>
          </p:cNvSpPr>
          <p:nvPr>
            <p:ph type="title"/>
          </p:nvPr>
        </p:nvSpPr>
        <p:spPr/>
        <p:txBody>
          <a:bodyPr/>
          <a:lstStyle/>
          <a:p>
            <a:pPr algn="ctr"/>
            <a:r>
              <a:rPr lang="en-GB" dirty="0"/>
              <a:t>Market Analysis Skills</a:t>
            </a:r>
          </a:p>
        </p:txBody>
      </p:sp>
      <p:sp>
        <p:nvSpPr>
          <p:cNvPr id="3" name="Content Placeholder 2">
            <a:extLst>
              <a:ext uri="{FF2B5EF4-FFF2-40B4-BE49-F238E27FC236}">
                <a16:creationId xmlns:a16="http://schemas.microsoft.com/office/drawing/2014/main" id="{A9467C71-6A93-4872-842E-52A7FDB3D8B8}"/>
              </a:ext>
            </a:extLst>
          </p:cNvPr>
          <p:cNvSpPr>
            <a:spLocks noGrp="1"/>
          </p:cNvSpPr>
          <p:nvPr>
            <p:ph idx="1"/>
          </p:nvPr>
        </p:nvSpPr>
        <p:spPr/>
        <p:txBody>
          <a:bodyPr>
            <a:normAutofit fontScale="77500" lnSpcReduction="20000"/>
          </a:bodyPr>
          <a:lstStyle/>
          <a:p>
            <a:r>
              <a:rPr lang="en-GB" altLang="en-US" sz="2800" b="1" dirty="0"/>
              <a:t>Synthesis</a:t>
            </a:r>
            <a:r>
              <a:rPr lang="en-GB" altLang="en-US" sz="2800" dirty="0"/>
              <a:t> – In order to create a coherent picture of the threats and opportunities in the organisation’s external environment, you need to be able to draw together disparate pieces of data and information and discern the inter-relationships between them.</a:t>
            </a:r>
          </a:p>
          <a:p>
            <a:r>
              <a:rPr lang="en-GB" altLang="en-US" sz="2800" b="1" dirty="0"/>
              <a:t>Generalisation</a:t>
            </a:r>
            <a:r>
              <a:rPr lang="en-GB" altLang="en-US" sz="2800" dirty="0"/>
              <a:t> – You need to be able to identify both typical cases and outliers from the information you gather and analyse. And because marketing has become more sophisticated, research has to be more sophisticated too. The need to identify segments in new ways means you will also have to make use of primary data, rather than relying on older techniques such as geodemographics, for example.</a:t>
            </a:r>
          </a:p>
          <a:p>
            <a:r>
              <a:rPr lang="en-GB" altLang="en-US" sz="2800" b="1" dirty="0"/>
              <a:t>Shared understanding </a:t>
            </a:r>
            <a:r>
              <a:rPr lang="en-GB" altLang="en-US" sz="2800" dirty="0"/>
              <a:t>– You need to be able to create plans and communicate about markets in a way that the rest of the organisation understands.</a:t>
            </a:r>
          </a:p>
          <a:p>
            <a:r>
              <a:rPr lang="en-GB" altLang="en-US" sz="2800" b="1" dirty="0"/>
              <a:t>Concluding</a:t>
            </a:r>
            <a:r>
              <a:rPr lang="en-GB" altLang="en-US" sz="2800" dirty="0"/>
              <a:t> – The results of market analysis need to pass the ‘so what?’ test – in other words marketers need to draw clear conclusions from their analysis that communicate a call to action to senior managers. Ultimately, all the auditing and analysis that goes into a strategic marketing plan is designed to support the decision-making process that drives what the organisation then actually does.</a:t>
            </a:r>
          </a:p>
          <a:p>
            <a:pPr marL="0" indent="0">
              <a:buNone/>
            </a:pPr>
            <a:endParaRPr lang="en-GB" dirty="0"/>
          </a:p>
        </p:txBody>
      </p:sp>
    </p:spTree>
    <p:extLst>
      <p:ext uri="{BB962C8B-B14F-4D97-AF65-F5344CB8AC3E}">
        <p14:creationId xmlns:p14="http://schemas.microsoft.com/office/powerpoint/2010/main" val="6905473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A5ED1AB-0FB2-40E3-B42E-0C41A3063BC1}"/>
              </a:ext>
            </a:extLst>
          </p:cNvPr>
          <p:cNvSpPr>
            <a:spLocks noGrp="1"/>
          </p:cNvSpPr>
          <p:nvPr>
            <p:ph type="title"/>
          </p:nvPr>
        </p:nvSpPr>
        <p:spPr>
          <a:xfrm>
            <a:off x="838201" y="643467"/>
            <a:ext cx="3888526" cy="1800526"/>
          </a:xfrm>
        </p:spPr>
        <p:txBody>
          <a:bodyPr>
            <a:normAutofit/>
          </a:bodyPr>
          <a:lstStyle/>
          <a:p>
            <a:r>
              <a:rPr lang="en-GB" b="1" dirty="0"/>
              <a:t>Macro Environment</a:t>
            </a:r>
          </a:p>
        </p:txBody>
      </p:sp>
      <p:sp>
        <p:nvSpPr>
          <p:cNvPr id="3" name="Content Placeholder 2">
            <a:extLst>
              <a:ext uri="{FF2B5EF4-FFF2-40B4-BE49-F238E27FC236}">
                <a16:creationId xmlns:a16="http://schemas.microsoft.com/office/drawing/2014/main" id="{0F560AF1-5DE9-43A8-BB1D-5F632C6ABFDD}"/>
              </a:ext>
            </a:extLst>
          </p:cNvPr>
          <p:cNvSpPr>
            <a:spLocks noGrp="1"/>
          </p:cNvSpPr>
          <p:nvPr>
            <p:ph idx="1"/>
          </p:nvPr>
        </p:nvSpPr>
        <p:spPr>
          <a:xfrm>
            <a:off x="1158411" y="2294378"/>
            <a:ext cx="5124584" cy="5262562"/>
          </a:xfrm>
        </p:spPr>
        <p:txBody>
          <a:bodyPr>
            <a:normAutofit/>
          </a:bodyPr>
          <a:lstStyle/>
          <a:p>
            <a:r>
              <a:rPr lang="en-GB" altLang="en-US" sz="1600" dirty="0"/>
              <a:t>Most marketing strategies start with a systematic analysis and assessment of the organisation’s external environment.</a:t>
            </a:r>
          </a:p>
          <a:p>
            <a:r>
              <a:rPr lang="en-GB" altLang="en-US" sz="1600" dirty="0"/>
              <a:t>The broader, or macro, environment contains elements that most organisations have either little or no control over, but which have a major impact on their strategy.</a:t>
            </a:r>
          </a:p>
          <a:p>
            <a:r>
              <a:rPr lang="en-GB" altLang="en-US" sz="1600" dirty="0"/>
              <a:t>Marketers have to identify and evaluate the changes that are taking place or likely to occur in the macro environment in order to make robust strategic choices.</a:t>
            </a:r>
          </a:p>
          <a:p>
            <a:r>
              <a:rPr lang="en-GB" altLang="en-US" sz="1600" dirty="0"/>
              <a:t>The most commonly used tool for analysing this part of the external environment is PEST, which covers political, economic, social and technological factors. There are many variations (PESTELE, PESTEL, STEEPLE, STEP etc), some of which also include legal, environmental, cultural, demographic and ethical factors, but these additional factors can also be incorporated in the four PEST elements.</a:t>
            </a:r>
          </a:p>
          <a:p>
            <a:endParaRPr lang="en-GB" altLang="en-US" sz="1600" dirty="0"/>
          </a:p>
          <a:p>
            <a:endParaRPr lang="en-GB" sz="1600" dirty="0"/>
          </a:p>
        </p:txBody>
      </p:sp>
      <p:pic>
        <p:nvPicPr>
          <p:cNvPr id="5" name="Picture 4" descr="A picture containing text, scoreboard&#10;&#10;Description automatically generated">
            <a:extLst>
              <a:ext uri="{FF2B5EF4-FFF2-40B4-BE49-F238E27FC236}">
                <a16:creationId xmlns:a16="http://schemas.microsoft.com/office/drawing/2014/main" id="{653A3CAC-F975-4CC3-B96B-6352F1C44DB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00986" y="1860656"/>
            <a:ext cx="4747547" cy="3165031"/>
          </a:xfrm>
          <a:prstGeom prst="rect">
            <a:avLst/>
          </a:prstGeom>
        </p:spPr>
      </p:pic>
      <p:sp>
        <p:nvSpPr>
          <p:cNvPr id="6" name="TextBox 5">
            <a:extLst>
              <a:ext uri="{FF2B5EF4-FFF2-40B4-BE49-F238E27FC236}">
                <a16:creationId xmlns:a16="http://schemas.microsoft.com/office/drawing/2014/main" id="{A1E0705F-23DE-4B5D-A21E-FAE1747EEFF7}"/>
              </a:ext>
            </a:extLst>
          </p:cNvPr>
          <p:cNvSpPr txBox="1"/>
          <p:nvPr/>
        </p:nvSpPr>
        <p:spPr>
          <a:xfrm>
            <a:off x="9089205" y="4825632"/>
            <a:ext cx="2459328"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www.thanakrit.net/peste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992220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A6A3C3-8506-437C-B76F-E2F6CAC84AE5}"/>
              </a:ext>
            </a:extLst>
          </p:cNvPr>
          <p:cNvSpPr>
            <a:spLocks noGrp="1"/>
          </p:cNvSpPr>
          <p:nvPr>
            <p:ph type="title"/>
          </p:nvPr>
        </p:nvSpPr>
        <p:spPr>
          <a:xfrm>
            <a:off x="572493" y="238539"/>
            <a:ext cx="11018520" cy="1434415"/>
          </a:xfrm>
        </p:spPr>
        <p:txBody>
          <a:bodyPr anchor="b">
            <a:normAutofit/>
          </a:bodyPr>
          <a:lstStyle/>
          <a:p>
            <a:r>
              <a:rPr lang="en-GB" sz="5400" dirty="0"/>
              <a:t>P.E.S.T</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9A5F9D-9ED8-45EC-B03E-F1205C0FBA8C}"/>
              </a:ext>
            </a:extLst>
          </p:cNvPr>
          <p:cNvSpPr>
            <a:spLocks noGrp="1"/>
          </p:cNvSpPr>
          <p:nvPr>
            <p:ph idx="1"/>
          </p:nvPr>
        </p:nvSpPr>
        <p:spPr>
          <a:xfrm>
            <a:off x="572493" y="2071316"/>
            <a:ext cx="6713552" cy="4119172"/>
          </a:xfrm>
        </p:spPr>
        <p:txBody>
          <a:bodyPr anchor="t">
            <a:normAutofit/>
          </a:bodyPr>
          <a:lstStyle/>
          <a:p>
            <a:r>
              <a:rPr lang="en-GB" altLang="en-US" sz="1500" b="1" dirty="0"/>
              <a:t>Political/legal </a:t>
            </a:r>
            <a:r>
              <a:rPr lang="en-GB" altLang="en-US" sz="1500" dirty="0"/>
              <a:t>trends and uncertainties could include changes to employment laws, environmental protection legislation or taxation policies, as well as more dramatic factors such as wars and terrorist attacks.</a:t>
            </a:r>
          </a:p>
          <a:p>
            <a:r>
              <a:rPr lang="en-GB" altLang="en-US" sz="1500" b="1" dirty="0"/>
              <a:t>Economics</a:t>
            </a:r>
            <a:r>
              <a:rPr lang="en-GB" altLang="en-US" sz="1500" dirty="0"/>
              <a:t> covers factors such as interest and inflation rates, unemployment, trends in GNP, and booms and recessions, which, as we saw from the 2008-10 crash, can have a global impact.</a:t>
            </a:r>
          </a:p>
          <a:p>
            <a:r>
              <a:rPr lang="en-GB" altLang="en-US" sz="1500" b="1" dirty="0"/>
              <a:t>Social</a:t>
            </a:r>
            <a:r>
              <a:rPr lang="en-GB" altLang="en-US" sz="1500" dirty="0"/>
              <a:t> issues can be everything from demographic trends to changing lifestyles and fashion trends.</a:t>
            </a:r>
          </a:p>
          <a:p>
            <a:r>
              <a:rPr lang="en-GB" altLang="en-US" sz="1500" b="1" dirty="0"/>
              <a:t>Technology</a:t>
            </a:r>
            <a:r>
              <a:rPr lang="en-GB" altLang="en-US" sz="1500" dirty="0"/>
              <a:t> is one of the most significant elements in the macro environment for most organisations, but it’s not only transformational changes to technology that require a new business model.</a:t>
            </a:r>
          </a:p>
          <a:p>
            <a:r>
              <a:rPr lang="en-GB" altLang="en-US" sz="1500" dirty="0"/>
              <a:t>Marketers also have to take into account a number of other trends and factors when analysing the macro environment. For example, </a:t>
            </a:r>
            <a:r>
              <a:rPr lang="en-GB" altLang="en-US" sz="1500" b="1" dirty="0"/>
              <a:t>globalisation</a:t>
            </a:r>
            <a:r>
              <a:rPr lang="en-GB" altLang="en-US" sz="1500" dirty="0"/>
              <a:t> affords access to new markets, but it has also introduced new competitors, while mounting concern about the </a:t>
            </a:r>
            <a:r>
              <a:rPr lang="en-GB" altLang="en-US" sz="1500" b="1" dirty="0"/>
              <a:t>environmental and ethical </a:t>
            </a:r>
            <a:r>
              <a:rPr lang="en-GB" altLang="en-US" sz="1500" dirty="0"/>
              <a:t>impact of business has driven substantial amounts of regulation at a national and regional level.</a:t>
            </a:r>
          </a:p>
          <a:p>
            <a:endParaRPr lang="en-GB" sz="1500" dirty="0"/>
          </a:p>
        </p:txBody>
      </p:sp>
      <p:pic>
        <p:nvPicPr>
          <p:cNvPr id="5" name="Picture 4" descr="Text&#10;&#10;Description automatically generated">
            <a:extLst>
              <a:ext uri="{FF2B5EF4-FFF2-40B4-BE49-F238E27FC236}">
                <a16:creationId xmlns:a16="http://schemas.microsoft.com/office/drawing/2014/main" id="{43351CEE-2851-4E84-B180-0B42F40A309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523" r="25211" b="2"/>
          <a:stretch/>
        </p:blipFill>
        <p:spPr>
          <a:xfrm>
            <a:off x="7675658" y="2093976"/>
            <a:ext cx="3941064" cy="4096512"/>
          </a:xfrm>
          <a:prstGeom prst="rect">
            <a:avLst/>
          </a:prstGeom>
        </p:spPr>
      </p:pic>
    </p:spTree>
    <p:extLst>
      <p:ext uri="{BB962C8B-B14F-4D97-AF65-F5344CB8AC3E}">
        <p14:creationId xmlns:p14="http://schemas.microsoft.com/office/powerpoint/2010/main" val="4059789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1DBE-A77E-42FB-A620-4DBCE609549E}"/>
              </a:ext>
            </a:extLst>
          </p:cNvPr>
          <p:cNvSpPr>
            <a:spLocks noGrp="1"/>
          </p:cNvSpPr>
          <p:nvPr>
            <p:ph type="title"/>
          </p:nvPr>
        </p:nvSpPr>
        <p:spPr>
          <a:xfrm>
            <a:off x="793662" y="386930"/>
            <a:ext cx="10066122" cy="1298448"/>
          </a:xfrm>
        </p:spPr>
        <p:txBody>
          <a:bodyPr anchor="b">
            <a:normAutofit/>
          </a:bodyPr>
          <a:lstStyle/>
          <a:p>
            <a:r>
              <a:rPr lang="en-GB" sz="4800"/>
              <a:t>Micro Environment</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BD2351-2484-48D6-99CD-7CDBAC7D8CD8}"/>
              </a:ext>
            </a:extLst>
          </p:cNvPr>
          <p:cNvSpPr>
            <a:spLocks noGrp="1"/>
          </p:cNvSpPr>
          <p:nvPr>
            <p:ph idx="1"/>
          </p:nvPr>
        </p:nvSpPr>
        <p:spPr>
          <a:xfrm>
            <a:off x="793661" y="2599509"/>
            <a:ext cx="4530898" cy="3639450"/>
          </a:xfrm>
        </p:spPr>
        <p:txBody>
          <a:bodyPr anchor="ctr">
            <a:normAutofit/>
          </a:bodyPr>
          <a:lstStyle/>
          <a:p>
            <a:pPr marL="0" indent="0">
              <a:buNone/>
            </a:pPr>
            <a:r>
              <a:rPr lang="en-GB" altLang="en-US" sz="2000"/>
              <a:t>The micro environment is closer to the organisation than the macro environment so managers can have more influence over it through competitive and collaborative moves. To understand this element of the external environment marketers need to analyse the following factors.</a:t>
            </a:r>
          </a:p>
          <a:p>
            <a:pPr marL="0" indent="0">
              <a:buNone/>
            </a:pPr>
            <a:endParaRPr lang="en-GB" sz="2000"/>
          </a:p>
        </p:txBody>
      </p:sp>
      <p:pic>
        <p:nvPicPr>
          <p:cNvPr id="5" name="Picture 4" descr="Diagram&#10;&#10;Description automatically generated">
            <a:extLst>
              <a:ext uri="{FF2B5EF4-FFF2-40B4-BE49-F238E27FC236}">
                <a16:creationId xmlns:a16="http://schemas.microsoft.com/office/drawing/2014/main" id="{C430E378-9AF4-4F5D-BA51-9B7BDD9CBE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11532" y="2822045"/>
            <a:ext cx="5150277" cy="3038663"/>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10A6E38-335B-4F33-A63F-9F83D64D0DB7}"/>
              </a:ext>
            </a:extLst>
          </p:cNvPr>
          <p:cNvSpPr txBox="1"/>
          <p:nvPr/>
        </p:nvSpPr>
        <p:spPr>
          <a:xfrm>
            <a:off x="8741943" y="5660653"/>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riorprobability.com/2018/07/20/round-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754254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7F7C569-2641-488D-BBB0-F1FB8F868405}"/>
              </a:ext>
            </a:extLst>
          </p:cNvPr>
          <p:cNvSpPr>
            <a:spLocks noGrp="1"/>
          </p:cNvSpPr>
          <p:nvPr>
            <p:ph type="title"/>
          </p:nvPr>
        </p:nvSpPr>
        <p:spPr>
          <a:xfrm>
            <a:off x="841246" y="673770"/>
            <a:ext cx="3644489" cy="2414488"/>
          </a:xfrm>
        </p:spPr>
        <p:txBody>
          <a:bodyPr anchor="t">
            <a:normAutofit/>
          </a:bodyPr>
          <a:lstStyle/>
          <a:p>
            <a:r>
              <a:rPr lang="en-GB" sz="5000" dirty="0">
                <a:solidFill>
                  <a:srgbClr val="FFFFFF"/>
                </a:solidFill>
              </a:rPr>
              <a:t>Micro Environment - Analysis</a:t>
            </a:r>
          </a:p>
        </p:txBody>
      </p:sp>
      <p:sp>
        <p:nvSpPr>
          <p:cNvPr id="3" name="Content Placeholder 2">
            <a:extLst>
              <a:ext uri="{FF2B5EF4-FFF2-40B4-BE49-F238E27FC236}">
                <a16:creationId xmlns:a16="http://schemas.microsoft.com/office/drawing/2014/main" id="{A94245F7-6214-4992-BE96-5757AAF35FC9}"/>
              </a:ext>
            </a:extLst>
          </p:cNvPr>
          <p:cNvSpPr>
            <a:spLocks noGrp="1"/>
          </p:cNvSpPr>
          <p:nvPr>
            <p:ph idx="1"/>
          </p:nvPr>
        </p:nvSpPr>
        <p:spPr>
          <a:xfrm>
            <a:off x="5819775" y="872790"/>
            <a:ext cx="6245353" cy="5508960"/>
          </a:xfrm>
        </p:spPr>
        <p:txBody>
          <a:bodyPr>
            <a:normAutofit fontScale="92500"/>
          </a:bodyPr>
          <a:lstStyle/>
          <a:p>
            <a:pPr marL="0" indent="0" algn="ctr">
              <a:buNone/>
            </a:pPr>
            <a:r>
              <a:rPr lang="en-GB" altLang="en-US" sz="2000" u="sng" dirty="0"/>
              <a:t>Understanding these factors will assist the organisation when </a:t>
            </a:r>
          </a:p>
          <a:p>
            <a:pPr marL="0" indent="0" algn="ctr">
              <a:buNone/>
            </a:pPr>
            <a:r>
              <a:rPr lang="en-GB" altLang="en-US" sz="2000" u="sng" dirty="0"/>
              <a:t>analysing the Micro Environment </a:t>
            </a:r>
          </a:p>
          <a:p>
            <a:pPr marL="0" indent="0" algn="ctr">
              <a:buNone/>
            </a:pPr>
            <a:endParaRPr lang="en-GB" altLang="en-US" sz="2000" u="sng" dirty="0"/>
          </a:p>
          <a:p>
            <a:pPr marL="0" indent="0">
              <a:buNone/>
            </a:pPr>
            <a:r>
              <a:rPr lang="en-GB" altLang="en-US" sz="2000" dirty="0"/>
              <a:t>Markets – for example:</a:t>
            </a:r>
          </a:p>
          <a:p>
            <a:pPr lvl="1"/>
            <a:r>
              <a:rPr lang="en-GB" altLang="en-US" sz="2000" dirty="0"/>
              <a:t>Market boundaries – which products and services satisfy a particular customer need or want?</a:t>
            </a:r>
          </a:p>
          <a:p>
            <a:pPr lvl="1"/>
            <a:r>
              <a:rPr lang="en-GB" altLang="en-US" sz="2000" dirty="0"/>
              <a:t>What sub-markets already exist or are emerging?</a:t>
            </a:r>
          </a:p>
          <a:p>
            <a:pPr lvl="1"/>
            <a:r>
              <a:rPr lang="en-GB" altLang="en-US" sz="2000" dirty="0"/>
              <a:t>Who are the buyers and end users?</a:t>
            </a:r>
          </a:p>
          <a:p>
            <a:pPr lvl="1"/>
            <a:r>
              <a:rPr lang="en-GB" altLang="en-US" sz="2000" dirty="0"/>
              <a:t>How big is the market?</a:t>
            </a:r>
          </a:p>
          <a:p>
            <a:pPr lvl="1"/>
            <a:r>
              <a:rPr lang="en-GB" altLang="en-US" sz="2000" dirty="0"/>
              <a:t>How fast is it growing?</a:t>
            </a:r>
          </a:p>
          <a:p>
            <a:pPr lvl="1"/>
            <a:r>
              <a:rPr lang="en-GB" altLang="en-US" sz="2000" dirty="0"/>
              <a:t>How profitable is it?</a:t>
            </a:r>
          </a:p>
          <a:p>
            <a:pPr lvl="1"/>
            <a:r>
              <a:rPr lang="en-GB" altLang="en-US" sz="2000" dirty="0"/>
              <a:t>What are the current trends and developments?</a:t>
            </a:r>
          </a:p>
          <a:p>
            <a:pPr lvl="1"/>
            <a:r>
              <a:rPr lang="en-GB" altLang="en-US" sz="2000" dirty="0"/>
              <a:t>What is the cost structure?</a:t>
            </a:r>
          </a:p>
          <a:p>
            <a:pPr lvl="1"/>
            <a:r>
              <a:rPr lang="en-GB" altLang="en-US" sz="2000" dirty="0"/>
              <a:t>What are the key success factors for future success?</a:t>
            </a:r>
          </a:p>
          <a:p>
            <a:pPr marL="0" indent="0">
              <a:buNone/>
            </a:pPr>
            <a:r>
              <a:rPr lang="en-GB" altLang="en-US" sz="2000" dirty="0"/>
              <a:t>In some contexts there may be several sub-markets, each of which can be analysed using the same basic list of questions.</a:t>
            </a:r>
          </a:p>
          <a:p>
            <a:pPr marL="0" indent="0">
              <a:buNone/>
            </a:pPr>
            <a:endParaRPr lang="en-GB" sz="1700" dirty="0"/>
          </a:p>
        </p:txBody>
      </p:sp>
    </p:spTree>
    <p:extLst>
      <p:ext uri="{BB962C8B-B14F-4D97-AF65-F5344CB8AC3E}">
        <p14:creationId xmlns:p14="http://schemas.microsoft.com/office/powerpoint/2010/main" val="36030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B9B4C-B9AA-4BD0-B253-BFDA4F52249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Porter’s 5 Forces Model</a:t>
            </a:r>
          </a:p>
        </p:txBody>
      </p:sp>
      <p:pic>
        <p:nvPicPr>
          <p:cNvPr id="1026" name="Picture 2" descr="Porter&amp;#39;s Five Forces Analysis: Assessing The Competitive Environment -  Planium Pro">
            <a:extLst>
              <a:ext uri="{FF2B5EF4-FFF2-40B4-BE49-F238E27FC236}">
                <a16:creationId xmlns:a16="http://schemas.microsoft.com/office/drawing/2014/main" id="{0F4D19E1-4B02-42B5-BEAA-153B23BECCD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383296" y="643466"/>
            <a:ext cx="5568739" cy="55687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ED39148-2615-48D2-A454-32FCBC4A29F7}"/>
              </a:ext>
            </a:extLst>
          </p:cNvPr>
          <p:cNvSpPr txBox="1"/>
          <p:nvPr/>
        </p:nvSpPr>
        <p:spPr>
          <a:xfrm>
            <a:off x="1171575" y="501423"/>
            <a:ext cx="9305925" cy="646331"/>
          </a:xfrm>
          <a:prstGeom prst="rect">
            <a:avLst/>
          </a:prstGeom>
          <a:noFill/>
        </p:spPr>
        <p:txBody>
          <a:bodyPr wrap="square" rtlCol="0">
            <a:spAutoFit/>
          </a:bodyPr>
          <a:lstStyle/>
          <a:p>
            <a:r>
              <a:rPr lang="en-GB" altLang="en-US" sz="3600" dirty="0"/>
              <a:t>Industry structure and dynamics</a:t>
            </a:r>
            <a:endParaRPr lang="en-GB" sz="3600" dirty="0"/>
          </a:p>
        </p:txBody>
      </p:sp>
      <p:sp>
        <p:nvSpPr>
          <p:cNvPr id="5" name="TextBox 4">
            <a:extLst>
              <a:ext uri="{FF2B5EF4-FFF2-40B4-BE49-F238E27FC236}">
                <a16:creationId xmlns:a16="http://schemas.microsoft.com/office/drawing/2014/main" id="{3A40FC46-F6EF-4AD2-A2E0-4F4F3A64CF45}"/>
              </a:ext>
            </a:extLst>
          </p:cNvPr>
          <p:cNvSpPr txBox="1"/>
          <p:nvPr/>
        </p:nvSpPr>
        <p:spPr>
          <a:xfrm>
            <a:off x="9779016" y="6095877"/>
            <a:ext cx="2346037" cy="369332"/>
          </a:xfrm>
          <a:prstGeom prst="rect">
            <a:avLst/>
          </a:prstGeom>
          <a:noFill/>
        </p:spPr>
        <p:txBody>
          <a:bodyPr wrap="square" rtlCol="0">
            <a:spAutoFit/>
          </a:bodyPr>
          <a:lstStyle/>
          <a:p>
            <a:r>
              <a:rPr lang="en-GB" dirty="0"/>
              <a:t>(Jones, 2021)</a:t>
            </a:r>
          </a:p>
        </p:txBody>
      </p:sp>
    </p:spTree>
    <p:extLst>
      <p:ext uri="{BB962C8B-B14F-4D97-AF65-F5344CB8AC3E}">
        <p14:creationId xmlns:p14="http://schemas.microsoft.com/office/powerpoint/2010/main" val="1855203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CFF52-86D4-45B7-B762-55E058EC5C2A}"/>
              </a:ext>
            </a:extLst>
          </p:cNvPr>
          <p:cNvSpPr>
            <a:spLocks noGrp="1"/>
          </p:cNvSpPr>
          <p:nvPr>
            <p:ph type="title"/>
          </p:nvPr>
        </p:nvSpPr>
        <p:spPr>
          <a:xfrm>
            <a:off x="630935" y="639520"/>
            <a:ext cx="3893439" cy="1294716"/>
          </a:xfrm>
        </p:spPr>
        <p:txBody>
          <a:bodyPr anchor="b">
            <a:normAutofit fontScale="90000"/>
          </a:bodyPr>
          <a:lstStyle/>
          <a:p>
            <a:r>
              <a:rPr lang="en-GB" sz="5400" dirty="0"/>
              <a:t>Stakeholder Relationships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0352DE-5C1E-47A1-AFEC-7743AA22BC0E}"/>
              </a:ext>
            </a:extLst>
          </p:cNvPr>
          <p:cNvSpPr>
            <a:spLocks noGrp="1"/>
          </p:cNvSpPr>
          <p:nvPr>
            <p:ph idx="1"/>
          </p:nvPr>
        </p:nvSpPr>
        <p:spPr>
          <a:xfrm>
            <a:off x="630936" y="2807208"/>
            <a:ext cx="3429000" cy="3411272"/>
          </a:xfrm>
        </p:spPr>
        <p:txBody>
          <a:bodyPr anchor="t">
            <a:normAutofit/>
          </a:bodyPr>
          <a:lstStyle/>
          <a:p>
            <a:pPr marL="0" indent="0" algn="ctr">
              <a:buNone/>
            </a:pPr>
            <a:r>
              <a:rPr lang="en-GB" altLang="en-US" sz="1900" dirty="0"/>
              <a:t>Both commercial and not-for-profit organisations serve a wide range of stakeholders. Some will have more influence than others, but any audit of the external environment needs to take into account the views of stakeholders and the organisation’s relationship with them. Identifying the stakeholders is the first step</a:t>
            </a:r>
            <a:endParaRPr lang="en-GB" sz="1900" dirty="0"/>
          </a:p>
        </p:txBody>
      </p:sp>
      <p:pic>
        <p:nvPicPr>
          <p:cNvPr id="4" name="Picture 4">
            <a:extLst>
              <a:ext uri="{FF2B5EF4-FFF2-40B4-BE49-F238E27FC236}">
                <a16:creationId xmlns:a16="http://schemas.microsoft.com/office/drawing/2014/main" id="{8C19359F-8CFA-4CEB-926C-4AF3E0D5BE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547736"/>
            <a:ext cx="6903720" cy="376252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91379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599618-5318-4852-AE58-AEBC7799A435}"/>
              </a:ext>
            </a:extLst>
          </p:cNvPr>
          <p:cNvSpPr>
            <a:spLocks noGrp="1"/>
          </p:cNvSpPr>
          <p:nvPr>
            <p:ph type="title"/>
          </p:nvPr>
        </p:nvSpPr>
        <p:spPr>
          <a:xfrm>
            <a:off x="630936" y="639520"/>
            <a:ext cx="3429000" cy="1719072"/>
          </a:xfrm>
        </p:spPr>
        <p:txBody>
          <a:bodyPr anchor="b">
            <a:normAutofit/>
          </a:bodyPr>
          <a:lstStyle/>
          <a:p>
            <a:r>
              <a:rPr lang="en-GB" sz="5400"/>
              <a:t>Activity</a:t>
            </a:r>
          </a:p>
        </p:txBody>
      </p:sp>
      <p:sp>
        <p:nvSpPr>
          <p:cNvPr id="11"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2AFC9F-6818-4C79-8ECA-8A0F4A59B8C1}"/>
              </a:ext>
            </a:extLst>
          </p:cNvPr>
          <p:cNvSpPr>
            <a:spLocks noGrp="1"/>
          </p:cNvSpPr>
          <p:nvPr>
            <p:ph idx="1"/>
          </p:nvPr>
        </p:nvSpPr>
        <p:spPr>
          <a:xfrm>
            <a:off x="630936" y="2807208"/>
            <a:ext cx="3429000" cy="3410712"/>
          </a:xfrm>
        </p:spPr>
        <p:txBody>
          <a:bodyPr anchor="t">
            <a:normAutofit/>
          </a:bodyPr>
          <a:lstStyle/>
          <a:p>
            <a:pPr marL="0" indent="0">
              <a:buNone/>
            </a:pPr>
            <a:r>
              <a:rPr lang="en-GB" dirty="0"/>
              <a:t>In Groups – Work together to agree upon a definition to explain what each group represents and how they may potentially affect the organisation? </a:t>
            </a:r>
          </a:p>
        </p:txBody>
      </p:sp>
      <p:pic>
        <p:nvPicPr>
          <p:cNvPr id="4" name="Picture 3">
            <a:extLst>
              <a:ext uri="{FF2B5EF4-FFF2-40B4-BE49-F238E27FC236}">
                <a16:creationId xmlns:a16="http://schemas.microsoft.com/office/drawing/2014/main" id="{DCB250E8-61CD-4A40-9403-A6ECDB49819A}"/>
              </a:ext>
            </a:extLst>
          </p:cNvPr>
          <p:cNvPicPr>
            <a:picLocks noChangeAspect="1"/>
          </p:cNvPicPr>
          <p:nvPr/>
        </p:nvPicPr>
        <p:blipFill>
          <a:blip r:embed="rId2"/>
          <a:stretch>
            <a:fillRect/>
          </a:stretch>
        </p:blipFill>
        <p:spPr>
          <a:xfrm>
            <a:off x="4654296" y="1547736"/>
            <a:ext cx="6903720" cy="3762527"/>
          </a:xfrm>
          <a:prstGeom prst="rect">
            <a:avLst/>
          </a:prstGeom>
        </p:spPr>
      </p:pic>
    </p:spTree>
    <p:extLst>
      <p:ext uri="{BB962C8B-B14F-4D97-AF65-F5344CB8AC3E}">
        <p14:creationId xmlns:p14="http://schemas.microsoft.com/office/powerpoint/2010/main" val="33998455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A1BD6-CB9C-479F-BA71-142A3D38D20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95915A5-0FD7-4DFA-9955-8A3FE0052FA7}"/>
              </a:ext>
            </a:extLst>
          </p:cNvPr>
          <p:cNvSpPr>
            <a:spLocks noGrp="1"/>
          </p:cNvSpPr>
          <p:nvPr>
            <p:ph idx="1"/>
          </p:nvPr>
        </p:nvSpPr>
        <p:spPr/>
        <p:txBody>
          <a:bodyPr/>
          <a:lstStyle/>
          <a:p>
            <a:pPr>
              <a:lnSpc>
                <a:spcPct val="107000"/>
              </a:lnSpc>
              <a:spcAft>
                <a:spcPts val="800"/>
              </a:spcAft>
            </a:pPr>
            <a:r>
              <a:rPr lang="en-US" sz="1800" i="1" dirty="0">
                <a:effectLst/>
                <a:latin typeface="Calibri" panose="020F0502020204030204" pitchFamily="34" charset="0"/>
                <a:ea typeface="Calibri" panose="020F0502020204030204" pitchFamily="34" charset="0"/>
                <a:cs typeface="Times New Roman" panose="02020603050405020304" pitchFamily="18" charset="0"/>
              </a:rPr>
              <a:t>Your Market,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s.l.</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s.n</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Potter, C., 2015. Leadership development: an applied comparison of Gibbs’ Reflective Cycle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Scharmer’s</a:t>
            </a:r>
            <a:r>
              <a:rPr lang="en-US" sz="1800" dirty="0">
                <a:effectLst/>
                <a:latin typeface="Calibri" panose="020F0502020204030204" pitchFamily="34" charset="0"/>
                <a:ea typeface="Calibri" panose="020F0502020204030204" pitchFamily="34" charset="0"/>
                <a:cs typeface="Times New Roman" panose="02020603050405020304" pitchFamily="18" charset="0"/>
              </a:rPr>
              <a:t> Theory U..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Industrial &amp; Commercial Training, </a:t>
            </a:r>
            <a:r>
              <a:rPr lang="en-US" sz="1800" dirty="0">
                <a:effectLst/>
                <a:latin typeface="Calibri" panose="020F0502020204030204" pitchFamily="34" charset="0"/>
                <a:ea typeface="Calibri" panose="020F0502020204030204" pitchFamily="34" charset="0"/>
                <a:cs typeface="Times New Roman" panose="02020603050405020304" pitchFamily="18" charset="0"/>
              </a:rPr>
              <a:t>47(6), pp. 336-343.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Soni</a:t>
            </a:r>
            <a:r>
              <a:rPr lang="en-US" sz="1800" dirty="0">
                <a:effectLst/>
                <a:latin typeface="Calibri" panose="020F0502020204030204" pitchFamily="34" charset="0"/>
                <a:ea typeface="Calibri" panose="020F0502020204030204" pitchFamily="34" charset="0"/>
                <a:cs typeface="Times New Roman" panose="02020603050405020304" pitchFamily="18" charset="0"/>
              </a:rPr>
              <a:t>, B.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Soni</a:t>
            </a:r>
            <a:r>
              <a:rPr lang="en-US" sz="1800" dirty="0">
                <a:effectLst/>
                <a:latin typeface="Calibri" panose="020F0502020204030204" pitchFamily="34" charset="0"/>
                <a:ea typeface="Calibri" panose="020F0502020204030204" pitchFamily="34" charset="0"/>
                <a:cs typeface="Times New Roman" panose="02020603050405020304" pitchFamily="18" charset="0"/>
              </a:rPr>
              <a:t>, R., 2016. Enhancing Maslow's Hierarchy of Needs for Effective Leadership.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Competition Forum, </a:t>
            </a:r>
            <a:r>
              <a:rPr lang="en-US" sz="1800" dirty="0">
                <a:effectLst/>
                <a:latin typeface="Calibri" panose="020F0502020204030204" pitchFamily="34" charset="0"/>
                <a:ea typeface="Calibri" panose="020F0502020204030204" pitchFamily="34" charset="0"/>
                <a:cs typeface="Times New Roman" panose="02020603050405020304" pitchFamily="18" charset="0"/>
              </a:rPr>
              <a:t>14(2), pp. 259-263.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9353674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TotalTime>
  <Words>2081</Words>
  <Application>Microsoft Office PowerPoint</Application>
  <PresentationFormat>Widescreen</PresentationFormat>
  <Paragraphs>114</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Symbol</vt:lpstr>
      <vt:lpstr>Office Theme</vt:lpstr>
      <vt:lpstr>Strategic Marketing</vt:lpstr>
      <vt:lpstr>Aims and Outcomes</vt:lpstr>
      <vt:lpstr>PowerPoint Presentation</vt:lpstr>
      <vt:lpstr>Introduction</vt:lpstr>
      <vt:lpstr>Definitions</vt:lpstr>
      <vt:lpstr>Market Orientated </vt:lpstr>
      <vt:lpstr>Market Orientation</vt:lpstr>
      <vt:lpstr>Market Orientation</vt:lpstr>
      <vt:lpstr>Market Orientation – Case Study, Lego</vt:lpstr>
      <vt:lpstr>Activity</vt:lpstr>
      <vt:lpstr>Competitive Advantage</vt:lpstr>
      <vt:lpstr>Achieving Competitive Advantage</vt:lpstr>
      <vt:lpstr>The Marketing Planning Process</vt:lpstr>
      <vt:lpstr>Models for Marketing Planning</vt:lpstr>
      <vt:lpstr>Market Analysis Skills</vt:lpstr>
      <vt:lpstr>Market Analysis Skills</vt:lpstr>
      <vt:lpstr>Market Analysis Skills</vt:lpstr>
      <vt:lpstr>Macro Environment</vt:lpstr>
      <vt:lpstr>P.E.S.T</vt:lpstr>
      <vt:lpstr>Micro Environment</vt:lpstr>
      <vt:lpstr>Micro Environment - Analysis</vt:lpstr>
      <vt:lpstr>Porter’s 5 Forces Model</vt:lpstr>
      <vt:lpstr>Stakeholder Relationships</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Marketing</dc:title>
  <dc:creator>Lisa Knight</dc:creator>
  <cp:lastModifiedBy>Lisa Knight</cp:lastModifiedBy>
  <cp:revision>5</cp:revision>
  <dcterms:created xsi:type="dcterms:W3CDTF">2022-02-02T19:19:58Z</dcterms:created>
  <dcterms:modified xsi:type="dcterms:W3CDTF">2022-02-05T13:51:25Z</dcterms:modified>
</cp:coreProperties>
</file>