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721" r:id="rId1"/>
  </p:sldMasterIdLst>
  <p:sldIdLst>
    <p:sldId id="256" r:id="rId2"/>
    <p:sldId id="257" r:id="rId3"/>
    <p:sldId id="258" r:id="rId4"/>
    <p:sldId id="259" r:id="rId5"/>
    <p:sldId id="265" r:id="rId6"/>
    <p:sldId id="260" r:id="rId7"/>
    <p:sldId id="264" r:id="rId8"/>
    <p:sldId id="263" r:id="rId9"/>
    <p:sldId id="266" r:id="rId10"/>
    <p:sldId id="267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51"/>
  </p:normalViewPr>
  <p:slideViewPr>
    <p:cSldViewPr snapToGrid="0" snapToObjects="1"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rot="16200000">
            <a:off x="1066801" y="1603786"/>
            <a:ext cx="3474720" cy="3474720"/>
          </a:xfrm>
          <a:prstGeom prst="round2SameRect">
            <a:avLst>
              <a:gd name="adj1" fmla="val 3122"/>
              <a:gd name="adj2" fmla="val 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pSp>
        <p:nvGrpSpPr>
          <p:cNvPr id="8" name="Group 25"/>
          <p:cNvGrpSpPr>
            <a:grpSpLocks noChangeAspect="1"/>
          </p:cNvGrpSpPr>
          <p:nvPr/>
        </p:nvGrpSpPr>
        <p:grpSpPr>
          <a:xfrm>
            <a:off x="2071048" y="2502945"/>
            <a:ext cx="1466879" cy="1676400"/>
            <a:chOff x="1230573" y="1890215"/>
            <a:chExt cx="1444388" cy="1650696"/>
          </a:xfrm>
        </p:grpSpPr>
        <p:sp>
          <p:nvSpPr>
            <p:cNvPr id="9" name="Oval 8"/>
            <p:cNvSpPr/>
            <p:nvPr/>
          </p:nvSpPr>
          <p:spPr>
            <a:xfrm>
              <a:off x="1230573" y="1890215"/>
              <a:ext cx="1444388" cy="937146"/>
            </a:xfrm>
            <a:prstGeom prst="ellipse">
              <a:avLst/>
            </a:prstGeom>
            <a:solidFill>
              <a:srgbClr val="FFFFFF">
                <a:alpha val="50196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1935709" y="2845831"/>
              <a:ext cx="603504" cy="402336"/>
            </a:xfrm>
            <a:prstGeom prst="ellipse">
              <a:avLst/>
            </a:prstGeom>
            <a:solidFill>
              <a:srgbClr val="FFFFFF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1901589" y="3275735"/>
              <a:ext cx="392373" cy="265176"/>
            </a:xfrm>
            <a:prstGeom prst="ellipse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2" name="Oval 11"/>
            <p:cNvSpPr/>
            <p:nvPr/>
          </p:nvSpPr>
          <p:spPr>
            <a:xfrm>
              <a:off x="1633181" y="2395181"/>
              <a:ext cx="621792" cy="402336"/>
            </a:xfrm>
            <a:prstGeom prst="ellipse">
              <a:avLst/>
            </a:prstGeom>
            <a:solidFill>
              <a:srgbClr val="FFFFFF">
                <a:alpha val="38039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6F442-45E5-3948-9E7D-ED382E112A83}" type="datetimeFigureOut">
              <a:rPr lang="en-US" smtClean="0"/>
              <a:pPr/>
              <a:t>5/27/2019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356350"/>
            <a:ext cx="28956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67200" y="6356350"/>
            <a:ext cx="609600" cy="365125"/>
          </a:xfrm>
        </p:spPr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9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3D033D68-4F36-6740-81E6-A1AB5240D3D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Round Same Side Corner Rectangle 12"/>
          <p:cNvSpPr/>
          <p:nvPr/>
        </p:nvSpPr>
        <p:spPr>
          <a:xfrm rot="5400000" flipH="1">
            <a:off x="4572000" y="1603786"/>
            <a:ext cx="3474720" cy="3474720"/>
          </a:xfrm>
          <a:prstGeom prst="round2SameRect">
            <a:avLst>
              <a:gd name="adj1" fmla="val 3122"/>
              <a:gd name="adj2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1248" y="1680881"/>
            <a:ext cx="3273552" cy="1640541"/>
          </a:xfrm>
        </p:spPr>
        <p:txBody>
          <a:bodyPr vert="horz" lIns="91440" tIns="0" rIns="91440" bIns="0" rtlCol="0" anchor="b" anchorCtr="0">
            <a:noAutofit/>
          </a:bodyPr>
          <a:lstStyle>
            <a:lvl1pPr algn="ctr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51248" y="3384176"/>
            <a:ext cx="3273552" cy="530352"/>
          </a:xfrm>
        </p:spPr>
        <p:txBody>
          <a:bodyPr vert="horz" lIns="91440" tIns="0" rIns="91440" bIns="0" rtlCol="0">
            <a:normAutofit/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130000"/>
              <a:buFont typeface="Wingdings" pitchFamily="2" charset="2"/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6F442-45E5-3948-9E7D-ED382E112A83}" type="datetimeFigureOut">
              <a:rPr lang="en-US" smtClean="0"/>
              <a:pPr/>
              <a:t>5/27/2019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3D68-4F36-6740-81E6-A1AB5240D3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6F442-45E5-3948-9E7D-ED382E112A83}" type="datetimeFigureOut">
              <a:rPr lang="en-US" smtClean="0"/>
              <a:pPr/>
              <a:t>5/27/2019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67200" y="6356350"/>
            <a:ext cx="609600" cy="365125"/>
          </a:xfrm>
        </p:spPr>
        <p:txBody>
          <a:bodyPr/>
          <a:lstStyle>
            <a:lvl1pPr algn="ctr">
              <a:defRPr sz="9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3D033D68-4F36-6740-81E6-A1AB5240D3D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rot="16200000">
            <a:off x="1066801" y="1603786"/>
            <a:ext cx="3474720" cy="3474720"/>
          </a:xfrm>
          <a:prstGeom prst="round2SameRect">
            <a:avLst>
              <a:gd name="adj1" fmla="val 3122"/>
              <a:gd name="adj2" fmla="val 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 rot="5400000">
            <a:off x="4585448" y="1603786"/>
            <a:ext cx="3474720" cy="3474720"/>
          </a:xfrm>
          <a:prstGeom prst="round2SameRect">
            <a:avLst>
              <a:gd name="adj1" fmla="val 3096"/>
              <a:gd name="adj2" fmla="val 0"/>
            </a:avLst>
          </a:prstGeom>
          <a:blipFill dpi="0" rotWithShape="0">
            <a:blip r:embed="rId2" cstate="print"/>
            <a:srcRect/>
            <a:stretch>
              <a:fillRect/>
            </a:stretch>
          </a:blipFill>
          <a:ln>
            <a:noFill/>
          </a:ln>
        </p:spPr>
        <p:txBody>
          <a:bodyPr vert="vert270"/>
          <a:lstStyle>
            <a:lvl1pPr marL="0" indent="0"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grpSp>
        <p:nvGrpSpPr>
          <p:cNvPr id="8" name="Group 25"/>
          <p:cNvGrpSpPr>
            <a:grpSpLocks noChangeAspect="1"/>
          </p:cNvGrpSpPr>
          <p:nvPr/>
        </p:nvGrpSpPr>
        <p:grpSpPr>
          <a:xfrm>
            <a:off x="2071048" y="1842448"/>
            <a:ext cx="1466879" cy="1676400"/>
            <a:chOff x="1230573" y="1890215"/>
            <a:chExt cx="1444388" cy="1650696"/>
          </a:xfrm>
        </p:grpSpPr>
        <p:sp>
          <p:nvSpPr>
            <p:cNvPr id="27" name="Oval 26"/>
            <p:cNvSpPr/>
            <p:nvPr/>
          </p:nvSpPr>
          <p:spPr>
            <a:xfrm>
              <a:off x="1230573" y="1890215"/>
              <a:ext cx="1444388" cy="937146"/>
            </a:xfrm>
            <a:prstGeom prst="ellipse">
              <a:avLst/>
            </a:prstGeom>
            <a:solidFill>
              <a:srgbClr val="FFFFFF">
                <a:alpha val="50196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>
              <a:off x="1935709" y="2845831"/>
              <a:ext cx="603504" cy="402336"/>
            </a:xfrm>
            <a:prstGeom prst="ellipse">
              <a:avLst/>
            </a:prstGeom>
            <a:solidFill>
              <a:srgbClr val="FFFFFF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9" name="Oval 28"/>
            <p:cNvSpPr/>
            <p:nvPr/>
          </p:nvSpPr>
          <p:spPr>
            <a:xfrm>
              <a:off x="1901589" y="3275735"/>
              <a:ext cx="392373" cy="265176"/>
            </a:xfrm>
            <a:prstGeom prst="ellipse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30" name="Oval 29"/>
            <p:cNvSpPr/>
            <p:nvPr/>
          </p:nvSpPr>
          <p:spPr>
            <a:xfrm>
              <a:off x="1633181" y="2395181"/>
              <a:ext cx="621792" cy="402336"/>
            </a:xfrm>
            <a:prstGeom prst="ellipse">
              <a:avLst/>
            </a:prstGeom>
            <a:solidFill>
              <a:srgbClr val="FFFFFF">
                <a:alpha val="38039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6447" y="3114115"/>
            <a:ext cx="3276600" cy="1162050"/>
          </a:xfrm>
        </p:spPr>
        <p:txBody>
          <a:bodyPr tIns="0" bIns="0" anchor="b" anchorCtr="0">
            <a:noAutofit/>
          </a:bodyPr>
          <a:lstStyle>
            <a:lvl1pPr algn="ctr">
              <a:lnSpc>
                <a:spcPts val="4000"/>
              </a:lnSpc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6447" y="4343400"/>
            <a:ext cx="3276600" cy="533400"/>
          </a:xfrm>
        </p:spPr>
        <p:txBody>
          <a:bodyPr tIns="0" bIns="0">
            <a:normAutofit/>
          </a:bodyPr>
          <a:lstStyle>
            <a:lvl1pPr marL="0" indent="0" algn="ctr">
              <a:spcBef>
                <a:spcPct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6"/>
          <p:cNvGrpSpPr/>
          <p:nvPr/>
        </p:nvGrpSpPr>
        <p:grpSpPr>
          <a:xfrm>
            <a:off x="222912" y="1254456"/>
            <a:ext cx="7892388" cy="3918778"/>
            <a:chOff x="222912" y="1254456"/>
            <a:chExt cx="7892388" cy="3918778"/>
          </a:xfrm>
        </p:grpSpPr>
        <p:sp>
          <p:nvSpPr>
            <p:cNvPr id="7" name="Rounded Rectangle 6"/>
            <p:cNvSpPr/>
            <p:nvPr/>
          </p:nvSpPr>
          <p:spPr>
            <a:xfrm>
              <a:off x="1028700" y="1600200"/>
              <a:ext cx="7086600" cy="3474720"/>
            </a:xfrm>
            <a:prstGeom prst="roundRect">
              <a:avLst>
                <a:gd name="adj" fmla="val 3122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9" name="Group 9"/>
            <p:cNvGrpSpPr/>
            <p:nvPr/>
          </p:nvGrpSpPr>
          <p:grpSpPr>
            <a:xfrm>
              <a:off x="222912" y="1254456"/>
              <a:ext cx="3429000" cy="3918778"/>
              <a:chOff x="1230573" y="1890215"/>
              <a:chExt cx="1444388" cy="1650696"/>
            </a:xfrm>
          </p:grpSpPr>
          <p:sp>
            <p:nvSpPr>
              <p:cNvPr id="11" name="Oval 10"/>
              <p:cNvSpPr/>
              <p:nvPr/>
            </p:nvSpPr>
            <p:spPr>
              <a:xfrm>
                <a:off x="1230573" y="1890215"/>
                <a:ext cx="1444388" cy="937146"/>
              </a:xfrm>
              <a:prstGeom prst="ellipse">
                <a:avLst/>
              </a:prstGeom>
              <a:solidFill>
                <a:srgbClr val="FFFFFF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1935709" y="2845831"/>
                <a:ext cx="603504" cy="402336"/>
              </a:xfrm>
              <a:prstGeom prst="ellipse">
                <a:avLst/>
              </a:prstGeom>
              <a:solidFill>
                <a:srgbClr val="FFFFFF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01589" y="3275735"/>
                <a:ext cx="392373" cy="265176"/>
              </a:xfrm>
              <a:prstGeom prst="ellipse">
                <a:avLst/>
              </a:prstGeom>
              <a:solidFill>
                <a:srgbClr val="FFFFFF">
                  <a:alpha val="2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633181" y="2395181"/>
                <a:ext cx="621792" cy="402336"/>
              </a:xfrm>
              <a:prstGeom prst="ellipse">
                <a:avLst/>
              </a:prstGeom>
              <a:solidFill>
                <a:srgbClr val="FFFFFF">
                  <a:alpha val="38039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4182" y="2021541"/>
            <a:ext cx="4200618" cy="1362075"/>
          </a:xfrm>
        </p:spPr>
        <p:txBody>
          <a:bodyPr vert="horz" lIns="91440" tIns="0" rIns="91440" bIns="0" rtlCol="0" anchor="b" anchorCtr="0">
            <a:noAutofit/>
          </a:bodyPr>
          <a:lstStyle>
            <a:lvl1pPr algn="r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21424" y="3388659"/>
            <a:ext cx="4603376" cy="1083328"/>
          </a:xfrm>
        </p:spPr>
        <p:txBody>
          <a:bodyPr vert="horz" lIns="91440" tIns="0" rIns="91440" bIns="0" rtlCol="0">
            <a:normAutofit/>
          </a:bodyPr>
          <a:lstStyle>
            <a:lvl1pPr marL="0" indent="0" algn="r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130000"/>
              <a:buFont typeface="Wingdings" pitchFamily="2" charset="2"/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F786F442-45E5-3948-9E7D-ED382E112A83}" type="datetimeFigureOut">
              <a:rPr lang="en-US" smtClean="0"/>
              <a:pPr/>
              <a:t>5/27/2019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67200" y="6356350"/>
            <a:ext cx="609600" cy="365125"/>
          </a:xfrm>
        </p:spPr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9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3D033D68-4F36-6740-81E6-A1AB5240D3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3"/>
          <p:cNvGrpSpPr/>
          <p:nvPr/>
        </p:nvGrpSpPr>
        <p:grpSpPr>
          <a:xfrm>
            <a:off x="7418696" y="457200"/>
            <a:ext cx="914400" cy="914400"/>
            <a:chOff x="842682" y="2971800"/>
            <a:chExt cx="914400" cy="914400"/>
          </a:xfrm>
        </p:grpSpPr>
        <p:sp>
          <p:nvSpPr>
            <p:cNvPr id="15" name="Rounded Rectangle 14"/>
            <p:cNvSpPr/>
            <p:nvPr/>
          </p:nvSpPr>
          <p:spPr>
            <a:xfrm>
              <a:off x="842682" y="2971800"/>
              <a:ext cx="914400" cy="914400"/>
            </a:xfrm>
            <a:prstGeom prst="roundRect">
              <a:avLst>
                <a:gd name="adj" fmla="val 9314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9" name="Group 10"/>
            <p:cNvGrpSpPr>
              <a:grpSpLocks noChangeAspect="1"/>
            </p:cNvGrpSpPr>
            <p:nvPr/>
          </p:nvGrpSpPr>
          <p:grpSpPr>
            <a:xfrm>
              <a:off x="948372" y="3034353"/>
              <a:ext cx="700732" cy="800823"/>
              <a:chOff x="1230573" y="1890215"/>
              <a:chExt cx="1444388" cy="1650696"/>
            </a:xfrm>
          </p:grpSpPr>
          <p:sp>
            <p:nvSpPr>
              <p:cNvPr id="17" name="Oval 16"/>
              <p:cNvSpPr/>
              <p:nvPr/>
            </p:nvSpPr>
            <p:spPr>
              <a:xfrm>
                <a:off x="1230573" y="1890215"/>
                <a:ext cx="1444388" cy="937146"/>
              </a:xfrm>
              <a:prstGeom prst="ellipse">
                <a:avLst/>
              </a:prstGeom>
              <a:solidFill>
                <a:srgbClr val="FFFFFF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1935709" y="2845831"/>
                <a:ext cx="603504" cy="402336"/>
              </a:xfrm>
              <a:prstGeom prst="ellipse">
                <a:avLst/>
              </a:prstGeom>
              <a:solidFill>
                <a:srgbClr val="FFFFFF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1901589" y="3275735"/>
                <a:ext cx="392373" cy="265176"/>
              </a:xfrm>
              <a:prstGeom prst="ellipse">
                <a:avLst/>
              </a:prstGeom>
              <a:solidFill>
                <a:srgbClr val="FFFFFF">
                  <a:alpha val="2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1633181" y="2395181"/>
                <a:ext cx="621792" cy="402336"/>
              </a:xfrm>
              <a:prstGeom prst="ellipse">
                <a:avLst/>
              </a:prstGeom>
              <a:solidFill>
                <a:srgbClr val="FFFFFF">
                  <a:alpha val="38039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4070" y="224118"/>
            <a:ext cx="4800600" cy="886968"/>
          </a:xfrm>
        </p:spPr>
        <p:txBody>
          <a:bodyPr lIns="4572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2474" y="1600200"/>
            <a:ext cx="3703320" cy="4525963"/>
          </a:xfrm>
        </p:spPr>
        <p:txBody>
          <a:bodyPr lIns="45720"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1647" y="1600200"/>
            <a:ext cx="3703320" cy="4525963"/>
          </a:xfrm>
        </p:spPr>
        <p:txBody>
          <a:bodyPr lIns="45720"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6F442-45E5-3948-9E7D-ED382E112A83}" type="datetimeFigureOut">
              <a:rPr lang="en-US" smtClean="0"/>
              <a:pPr/>
              <a:t>5/27/2019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21040" y="363071"/>
            <a:ext cx="609600" cy="365125"/>
          </a:xfrm>
        </p:spPr>
        <p:txBody>
          <a:bodyPr/>
          <a:lstStyle/>
          <a:p>
            <a:fld id="{3D033D68-4F36-6740-81E6-A1AB5240D3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664" y="228600"/>
            <a:ext cx="4800600" cy="886968"/>
          </a:xfrm>
        </p:spPr>
        <p:txBody>
          <a:bodyPr vert="horz" lIns="4572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1212" y="1548761"/>
            <a:ext cx="3657600" cy="274320"/>
          </a:xfrm>
          <a:prstGeom prst="roundRect">
            <a:avLst>
              <a:gd name="adj" fmla="val 3116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 defTabSz="914400" rtl="0" eaLnBrk="1" latinLnBrk="0" hangingPunct="1">
              <a:spcBef>
                <a:spcPct val="0"/>
              </a:spcBef>
              <a:buNone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8352" y="2021456"/>
            <a:ext cx="3703320" cy="4106294"/>
          </a:xfrm>
        </p:spPr>
        <p:txBody>
          <a:bodyPr lIns="45720"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81533" y="1548761"/>
            <a:ext cx="3657600" cy="274320"/>
          </a:xfrm>
          <a:prstGeom prst="roundRect">
            <a:avLst>
              <a:gd name="adj" fmla="val 34058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 defTabSz="914400" rtl="0" eaLnBrk="1" latinLnBrk="0" hangingPunct="1">
              <a:spcBef>
                <a:spcPct val="0"/>
              </a:spcBef>
              <a:buNone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58673" y="2019869"/>
            <a:ext cx="3703320" cy="4106294"/>
          </a:xfrm>
        </p:spPr>
        <p:txBody>
          <a:bodyPr lIns="45720"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6F442-45E5-3948-9E7D-ED382E112A83}" type="datetimeFigureOut">
              <a:rPr lang="en-US" smtClean="0"/>
              <a:pPr/>
              <a:t>5/27/2019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321729" y="365760"/>
            <a:ext cx="609600" cy="365125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3D033D68-4F36-6740-81E6-A1AB5240D3D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0" name="Group 15"/>
          <p:cNvGrpSpPr/>
          <p:nvPr/>
        </p:nvGrpSpPr>
        <p:grpSpPr>
          <a:xfrm>
            <a:off x="7418696" y="457200"/>
            <a:ext cx="914400" cy="914400"/>
            <a:chOff x="842682" y="2971800"/>
            <a:chExt cx="914400" cy="914400"/>
          </a:xfrm>
        </p:grpSpPr>
        <p:sp>
          <p:nvSpPr>
            <p:cNvPr id="17" name="Rounded Rectangle 16"/>
            <p:cNvSpPr/>
            <p:nvPr/>
          </p:nvSpPr>
          <p:spPr>
            <a:xfrm>
              <a:off x="842682" y="2971800"/>
              <a:ext cx="914400" cy="914400"/>
            </a:xfrm>
            <a:prstGeom prst="roundRect">
              <a:avLst>
                <a:gd name="adj" fmla="val 9314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11" name="Group 10"/>
            <p:cNvGrpSpPr>
              <a:grpSpLocks noChangeAspect="1"/>
            </p:cNvGrpSpPr>
            <p:nvPr/>
          </p:nvGrpSpPr>
          <p:grpSpPr>
            <a:xfrm>
              <a:off x="948372" y="3034353"/>
              <a:ext cx="700732" cy="800823"/>
              <a:chOff x="1230573" y="1890215"/>
              <a:chExt cx="1444388" cy="1650696"/>
            </a:xfrm>
          </p:grpSpPr>
          <p:sp>
            <p:nvSpPr>
              <p:cNvPr id="19" name="Oval 18"/>
              <p:cNvSpPr/>
              <p:nvPr/>
            </p:nvSpPr>
            <p:spPr>
              <a:xfrm>
                <a:off x="1230573" y="1890215"/>
                <a:ext cx="1444388" cy="937146"/>
              </a:xfrm>
              <a:prstGeom prst="ellipse">
                <a:avLst/>
              </a:prstGeom>
              <a:solidFill>
                <a:srgbClr val="FFFFFF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1935709" y="2845831"/>
                <a:ext cx="603504" cy="402336"/>
              </a:xfrm>
              <a:prstGeom prst="ellipse">
                <a:avLst/>
              </a:prstGeom>
              <a:solidFill>
                <a:srgbClr val="FFFFFF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1901589" y="3275735"/>
                <a:ext cx="392373" cy="265176"/>
              </a:xfrm>
              <a:prstGeom prst="ellipse">
                <a:avLst/>
              </a:prstGeom>
              <a:solidFill>
                <a:srgbClr val="FFFFFF">
                  <a:alpha val="2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633181" y="2395181"/>
                <a:ext cx="621792" cy="402336"/>
              </a:xfrm>
              <a:prstGeom prst="ellipse">
                <a:avLst/>
              </a:prstGeom>
              <a:solidFill>
                <a:srgbClr val="FFFFFF">
                  <a:alpha val="38039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664" y="228600"/>
            <a:ext cx="4800600" cy="886968"/>
          </a:xfrm>
        </p:spPr>
        <p:txBody>
          <a:bodyPr vert="horz" lIns="4572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6F442-45E5-3948-9E7D-ED382E112A83}" type="datetimeFigureOut">
              <a:rPr lang="en-US" smtClean="0"/>
              <a:pPr/>
              <a:t>5/27/2019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321040" y="365760"/>
            <a:ext cx="609600" cy="365125"/>
          </a:xfrm>
        </p:spPr>
        <p:txBody>
          <a:bodyPr/>
          <a:lstStyle/>
          <a:p>
            <a:fld id="{3D033D68-4F36-6740-81E6-A1AB5240D3D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6" name="Group 8"/>
          <p:cNvGrpSpPr/>
          <p:nvPr/>
        </p:nvGrpSpPr>
        <p:grpSpPr>
          <a:xfrm>
            <a:off x="7418696" y="457200"/>
            <a:ext cx="914400" cy="914400"/>
            <a:chOff x="842682" y="2971800"/>
            <a:chExt cx="914400" cy="914400"/>
          </a:xfrm>
        </p:grpSpPr>
        <p:sp>
          <p:nvSpPr>
            <p:cNvPr id="10" name="Rounded Rectangle 9"/>
            <p:cNvSpPr/>
            <p:nvPr/>
          </p:nvSpPr>
          <p:spPr>
            <a:xfrm>
              <a:off x="842682" y="2971800"/>
              <a:ext cx="914400" cy="914400"/>
            </a:xfrm>
            <a:prstGeom prst="roundRect">
              <a:avLst>
                <a:gd name="adj" fmla="val 9314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7" name="Group 10"/>
            <p:cNvGrpSpPr>
              <a:grpSpLocks noChangeAspect="1"/>
            </p:cNvGrpSpPr>
            <p:nvPr/>
          </p:nvGrpSpPr>
          <p:grpSpPr>
            <a:xfrm>
              <a:off x="948372" y="3034353"/>
              <a:ext cx="700732" cy="800823"/>
              <a:chOff x="1230573" y="1890215"/>
              <a:chExt cx="1444388" cy="1650696"/>
            </a:xfrm>
          </p:grpSpPr>
          <p:sp>
            <p:nvSpPr>
              <p:cNvPr id="12" name="Oval 11"/>
              <p:cNvSpPr/>
              <p:nvPr/>
            </p:nvSpPr>
            <p:spPr>
              <a:xfrm>
                <a:off x="1230573" y="1890215"/>
                <a:ext cx="1444388" cy="937146"/>
              </a:xfrm>
              <a:prstGeom prst="ellipse">
                <a:avLst/>
              </a:prstGeom>
              <a:solidFill>
                <a:srgbClr val="FFFFFF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1935709" y="2845831"/>
                <a:ext cx="603504" cy="402336"/>
              </a:xfrm>
              <a:prstGeom prst="ellipse">
                <a:avLst/>
              </a:prstGeom>
              <a:solidFill>
                <a:srgbClr val="FFFFFF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901589" y="3275735"/>
                <a:ext cx="392373" cy="265176"/>
              </a:xfrm>
              <a:prstGeom prst="ellipse">
                <a:avLst/>
              </a:prstGeom>
              <a:solidFill>
                <a:srgbClr val="FFFFFF">
                  <a:alpha val="2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633181" y="2395181"/>
                <a:ext cx="621792" cy="402336"/>
              </a:xfrm>
              <a:prstGeom prst="ellipse">
                <a:avLst/>
              </a:prstGeom>
              <a:solidFill>
                <a:srgbClr val="FFFFFF">
                  <a:alpha val="38039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6F442-45E5-3948-9E7D-ED382E112A83}" type="datetimeFigureOut">
              <a:rPr lang="en-US" smtClean="0"/>
              <a:pPr/>
              <a:t>5/27/2019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321040" y="365760"/>
            <a:ext cx="609600" cy="365125"/>
          </a:xfrm>
        </p:spPr>
        <p:txBody>
          <a:bodyPr/>
          <a:lstStyle/>
          <a:p>
            <a:fld id="{3D033D68-4F36-6740-81E6-A1AB5240D3D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5" name="Group 7"/>
          <p:cNvGrpSpPr/>
          <p:nvPr/>
        </p:nvGrpSpPr>
        <p:grpSpPr>
          <a:xfrm>
            <a:off x="7418696" y="457200"/>
            <a:ext cx="914400" cy="914400"/>
            <a:chOff x="842682" y="2971800"/>
            <a:chExt cx="914400" cy="914400"/>
          </a:xfrm>
        </p:grpSpPr>
        <p:sp>
          <p:nvSpPr>
            <p:cNvPr id="9" name="Rounded Rectangle 8"/>
            <p:cNvSpPr/>
            <p:nvPr/>
          </p:nvSpPr>
          <p:spPr>
            <a:xfrm>
              <a:off x="842682" y="2971800"/>
              <a:ext cx="914400" cy="914400"/>
            </a:xfrm>
            <a:prstGeom prst="roundRect">
              <a:avLst>
                <a:gd name="adj" fmla="val 9314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6" name="Group 10"/>
            <p:cNvGrpSpPr>
              <a:grpSpLocks noChangeAspect="1"/>
            </p:cNvGrpSpPr>
            <p:nvPr/>
          </p:nvGrpSpPr>
          <p:grpSpPr>
            <a:xfrm>
              <a:off x="948372" y="3034353"/>
              <a:ext cx="700732" cy="800823"/>
              <a:chOff x="1230573" y="1890215"/>
              <a:chExt cx="1444388" cy="1650696"/>
            </a:xfrm>
          </p:grpSpPr>
          <p:sp>
            <p:nvSpPr>
              <p:cNvPr id="11" name="Oval 10"/>
              <p:cNvSpPr/>
              <p:nvPr/>
            </p:nvSpPr>
            <p:spPr>
              <a:xfrm>
                <a:off x="1230573" y="1890215"/>
                <a:ext cx="1444388" cy="937146"/>
              </a:xfrm>
              <a:prstGeom prst="ellipse">
                <a:avLst/>
              </a:prstGeom>
              <a:solidFill>
                <a:srgbClr val="FFFFFF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1935709" y="2845831"/>
                <a:ext cx="603504" cy="402336"/>
              </a:xfrm>
              <a:prstGeom prst="ellipse">
                <a:avLst/>
              </a:prstGeom>
              <a:solidFill>
                <a:srgbClr val="FFFFFF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1901589" y="3275735"/>
                <a:ext cx="392373" cy="265176"/>
              </a:xfrm>
              <a:prstGeom prst="ellipse">
                <a:avLst/>
              </a:prstGeom>
              <a:solidFill>
                <a:srgbClr val="FFFFFF">
                  <a:alpha val="2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33181" y="2395181"/>
                <a:ext cx="621792" cy="402336"/>
              </a:xfrm>
              <a:prstGeom prst="ellipse">
                <a:avLst/>
              </a:prstGeom>
              <a:solidFill>
                <a:srgbClr val="FFFFFF">
                  <a:alpha val="38039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8999" y="304800"/>
            <a:ext cx="4948269" cy="719424"/>
          </a:xfrm>
        </p:spPr>
        <p:txBody>
          <a:bodyPr anchor="b"/>
          <a:lstStyle>
            <a:lvl1pPr algn="l">
              <a:defRPr sz="22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8113" y="2292824"/>
            <a:ext cx="4959126" cy="38333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0" y="1160463"/>
            <a:ext cx="4948269" cy="9540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6F442-45E5-3948-9E7D-ED382E112A83}" type="datetimeFigureOut">
              <a:rPr lang="en-US" smtClean="0"/>
              <a:pPr/>
              <a:t>5/27/2019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3D68-4F36-6740-81E6-A1AB5240D3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3429001" y="450850"/>
            <a:ext cx="4922184" cy="4611688"/>
          </a:xfrm>
          <a:prstGeom prst="roundRect">
            <a:avLst>
              <a:gd name="adj" fmla="val 3826"/>
            </a:avLst>
          </a:prstGeom>
          <a:noFill/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6758" y="5069541"/>
            <a:ext cx="4924425" cy="662519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6759" y="5732060"/>
            <a:ext cx="4924425" cy="627797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6F442-45E5-3948-9E7D-ED382E112A83}" type="datetimeFigureOut">
              <a:rPr lang="en-US" smtClean="0"/>
              <a:pPr/>
              <a:t>5/27/2019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3D68-4F36-6740-81E6-A1AB5240D3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3021106" y="1609725"/>
            <a:ext cx="5343525" cy="2281238"/>
          </a:xfrm>
          <a:prstGeom prst="roundRect">
            <a:avLst>
              <a:gd name="adj" fmla="val 3826"/>
            </a:avLst>
          </a:prstGeom>
          <a:noFill/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8318" y="3904812"/>
            <a:ext cx="5416313" cy="681892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48319" y="4586704"/>
            <a:ext cx="5416313" cy="627797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6F442-45E5-3948-9E7D-ED382E112A83}" type="datetimeFigureOut">
              <a:rPr lang="en-US" smtClean="0"/>
              <a:pPr/>
              <a:t>5/27/2019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619C8-A375-448C-891B-9999C6BE8E64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3021106" y="443552"/>
            <a:ext cx="5343525" cy="2281238"/>
          </a:xfrm>
          <a:prstGeom prst="round2SameRect">
            <a:avLst>
              <a:gd name="adj1" fmla="val 5300"/>
              <a:gd name="adj2" fmla="val 0"/>
            </a:avLst>
          </a:prstGeom>
          <a:noFill/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8318" y="5055855"/>
            <a:ext cx="5416313" cy="681892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48319" y="5737747"/>
            <a:ext cx="5416313" cy="627797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6F442-45E5-3948-9E7D-ED382E112A83}" type="datetimeFigureOut">
              <a:rPr lang="en-US" smtClean="0"/>
              <a:pPr/>
              <a:t>5/27/2019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3D68-4F36-6740-81E6-A1AB5240D3D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Picture Placeholder 11"/>
          <p:cNvSpPr>
            <a:spLocks noGrp="1"/>
          </p:cNvSpPr>
          <p:nvPr>
            <p:ph type="pic" sz="quarter" idx="14"/>
          </p:nvPr>
        </p:nvSpPr>
        <p:spPr>
          <a:xfrm flipH="1" flipV="1">
            <a:off x="3021106" y="2756848"/>
            <a:ext cx="2642616" cy="2281238"/>
          </a:xfrm>
          <a:prstGeom prst="round1Rect">
            <a:avLst>
              <a:gd name="adj" fmla="val 9488"/>
            </a:avLst>
          </a:prstGeo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 vert="horz" lIns="91440" tIns="45720" rIns="91440" bIns="45720" rtlCol="0" anchor="b" anchorCtr="1">
            <a:normAutofit/>
            <a:scene3d>
              <a:camera prst="orthographicFront">
                <a:rot lat="0" lon="0" rev="10800000"/>
              </a:camera>
              <a:lightRig rig="threePt" dir="t"/>
            </a:scene3d>
          </a:bodyPr>
          <a:lstStyle>
            <a:lvl1pPr marL="0" indent="0" algn="l" defTabSz="914400" rtl="0" eaLnBrk="1" latinLnBrk="0" hangingPunct="1">
              <a:spcBef>
                <a:spcPts val="1800"/>
              </a:spcBef>
              <a:buClr>
                <a:schemeClr val="accent1"/>
              </a:buClr>
              <a:buSzPct val="130000"/>
              <a:buFont typeface="Wingdings" pitchFamily="2" charset="2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4" name="Picture Placeholder 11"/>
          <p:cNvSpPr>
            <a:spLocks noGrp="1"/>
          </p:cNvSpPr>
          <p:nvPr>
            <p:ph type="pic" sz="quarter" idx="15"/>
          </p:nvPr>
        </p:nvSpPr>
        <p:spPr>
          <a:xfrm flipV="1">
            <a:off x="5722015" y="2756848"/>
            <a:ext cx="2642616" cy="2281238"/>
          </a:xfrm>
          <a:prstGeom prst="round1Rect">
            <a:avLst>
              <a:gd name="adj" fmla="val 9488"/>
            </a:avLst>
          </a:prstGeo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 vert="horz" lIns="91440" tIns="45720" rIns="91440" bIns="45720" rtlCol="0" anchor="b" anchorCtr="1">
            <a:normAutofit/>
            <a:scene3d>
              <a:camera prst="orthographicFront">
                <a:rot lat="0" lon="0" rev="10800000"/>
              </a:camera>
              <a:lightRig rig="threePt" dir="t"/>
            </a:scene3d>
          </a:bodyPr>
          <a:lstStyle>
            <a:lvl1pPr marL="0" indent="0" algn="l" defTabSz="914400" rtl="0" eaLnBrk="1" latinLnBrk="0" hangingPunct="1">
              <a:spcBef>
                <a:spcPts val="1800"/>
              </a:spcBef>
              <a:buClr>
                <a:schemeClr val="accent1"/>
              </a:buClr>
              <a:buSzPct val="130000"/>
              <a:buFont typeface="Wingdings" pitchFamily="2" charset="2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8318" y="5055855"/>
            <a:ext cx="5416313" cy="681892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48319" y="5737747"/>
            <a:ext cx="5416313" cy="627797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6F442-45E5-3948-9E7D-ED382E112A83}" type="datetimeFigureOut">
              <a:rPr lang="en-US" smtClean="0"/>
              <a:pPr/>
              <a:t>5/27/2019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3D68-4F36-6740-81E6-A1AB5240D3D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Picture Placeholder 11"/>
          <p:cNvSpPr>
            <a:spLocks noGrp="1"/>
          </p:cNvSpPr>
          <p:nvPr>
            <p:ph type="pic" sz="quarter" idx="14"/>
          </p:nvPr>
        </p:nvSpPr>
        <p:spPr>
          <a:xfrm flipH="1" flipV="1">
            <a:off x="3021106" y="2756848"/>
            <a:ext cx="2642616" cy="2281238"/>
          </a:xfrm>
          <a:prstGeom prst="round1Rect">
            <a:avLst>
              <a:gd name="adj" fmla="val 9488"/>
            </a:avLst>
          </a:prstGeo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 vert="horz" anchor="b" anchorCtr="1">
            <a:normAutofit/>
            <a:scene3d>
              <a:camera prst="orthographicFront">
                <a:rot lat="0" lon="0" rev="10800000"/>
              </a:camera>
              <a:lightRig rig="threePt" dir="t"/>
            </a:scene3d>
          </a:bodyPr>
          <a:lstStyle>
            <a:lvl1pPr marL="0" indent="0">
              <a:buNone/>
              <a:defRPr sz="16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4" name="Picture Placeholder 11"/>
          <p:cNvSpPr>
            <a:spLocks noGrp="1"/>
          </p:cNvSpPr>
          <p:nvPr>
            <p:ph type="pic" sz="quarter" idx="15"/>
          </p:nvPr>
        </p:nvSpPr>
        <p:spPr>
          <a:xfrm flipV="1">
            <a:off x="5723362" y="2756848"/>
            <a:ext cx="2642616" cy="2281238"/>
          </a:xfrm>
          <a:prstGeom prst="round1Rect">
            <a:avLst>
              <a:gd name="adj" fmla="val 9488"/>
            </a:avLst>
          </a:prstGeo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 vert="horz" anchor="b" anchorCtr="1">
            <a:normAutofit/>
            <a:scene3d>
              <a:camera prst="orthographicFront">
                <a:rot lat="0" lon="0" rev="10800000"/>
              </a:camera>
              <a:lightRig rig="threePt" dir="t"/>
            </a:scene3d>
          </a:bodyPr>
          <a:lstStyle>
            <a:lvl1pPr marL="0" indent="0">
              <a:buNone/>
              <a:defRPr sz="16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0" name="Picture Placeholder 11"/>
          <p:cNvSpPr>
            <a:spLocks noGrp="1"/>
          </p:cNvSpPr>
          <p:nvPr>
            <p:ph type="pic" sz="quarter" idx="16"/>
          </p:nvPr>
        </p:nvSpPr>
        <p:spPr>
          <a:xfrm flipH="1">
            <a:off x="3021106" y="437202"/>
            <a:ext cx="2642616" cy="2281238"/>
          </a:xfrm>
          <a:prstGeom prst="round1Rect">
            <a:avLst>
              <a:gd name="adj" fmla="val 9488"/>
            </a:avLst>
          </a:prstGeo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 vert="horz" anchor="t" anchorCtr="1">
            <a:normAutofit/>
          </a:bodyPr>
          <a:lstStyle>
            <a:lvl1pPr marL="0" indent="0">
              <a:buNone/>
              <a:defRPr sz="16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1" name="Picture Placeholder 11"/>
          <p:cNvSpPr>
            <a:spLocks noGrp="1"/>
          </p:cNvSpPr>
          <p:nvPr>
            <p:ph type="pic" sz="quarter" idx="17"/>
          </p:nvPr>
        </p:nvSpPr>
        <p:spPr>
          <a:xfrm>
            <a:off x="5723362" y="437202"/>
            <a:ext cx="2642616" cy="2281238"/>
          </a:xfrm>
          <a:prstGeom prst="round1Rect">
            <a:avLst>
              <a:gd name="adj" fmla="val 9488"/>
            </a:avLst>
          </a:prstGeo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 vert="horz" anchor="t" anchorCtr="1">
            <a:normAutofit/>
          </a:bodyPr>
          <a:lstStyle>
            <a:lvl1pPr marL="0" indent="0">
              <a:buNone/>
              <a:defRPr sz="16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, 2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40505" y="1112198"/>
            <a:ext cx="2524126" cy="1998756"/>
          </a:xfrm>
        </p:spPr>
        <p:txBody>
          <a:bodyPr/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6F442-45E5-3948-9E7D-ED382E112A83}" type="datetimeFigureOut">
              <a:rPr lang="en-US" smtClean="0"/>
              <a:pPr/>
              <a:t>5/27/2019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3D68-4F36-6740-81E6-A1AB5240D3D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3021107" y="443551"/>
            <a:ext cx="2743200" cy="2968389"/>
          </a:xfrm>
          <a:prstGeom prst="round2SameRect">
            <a:avLst>
              <a:gd name="adj1" fmla="val 5300"/>
              <a:gd name="adj2" fmla="val 0"/>
            </a:avLst>
          </a:prstGeom>
          <a:noFill/>
        </p:spPr>
        <p:txBody>
          <a:bodyPr anchor="t" anchorCtr="1">
            <a:normAutofit/>
          </a:bodyPr>
          <a:lstStyle>
            <a:lvl1pPr marL="0" indent="0">
              <a:buNone/>
              <a:defRPr sz="16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5" name="Picture Placeholder 11"/>
          <p:cNvSpPr>
            <a:spLocks noGrp="1"/>
          </p:cNvSpPr>
          <p:nvPr>
            <p:ph type="pic" sz="quarter" idx="14"/>
          </p:nvPr>
        </p:nvSpPr>
        <p:spPr>
          <a:xfrm flipV="1">
            <a:off x="3021107" y="3442648"/>
            <a:ext cx="2743200" cy="2968389"/>
          </a:xfrm>
          <a:prstGeom prst="round2SameRect">
            <a:avLst>
              <a:gd name="adj1" fmla="val 5300"/>
              <a:gd name="adj2" fmla="val 0"/>
            </a:avLst>
          </a:prstGeo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 anchor="b" anchorCtr="1">
            <a:normAutofit/>
            <a:scene3d>
              <a:camera prst="orthographicFront">
                <a:rot lat="0" lon="0" rev="10800000"/>
              </a:camera>
              <a:lightRig rig="threePt" dir="t"/>
            </a:scene3d>
          </a:bodyPr>
          <a:lstStyle>
            <a:lvl1pPr marL="0" indent="0">
              <a:buNone/>
              <a:defRPr sz="16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5"/>
          </p:nvPr>
        </p:nvSpPr>
        <p:spPr>
          <a:xfrm>
            <a:off x="5840505" y="4108759"/>
            <a:ext cx="2524126" cy="1998756"/>
          </a:xfrm>
        </p:spPr>
        <p:txBody>
          <a:bodyPr/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6"/>
          </p:nvPr>
        </p:nvSpPr>
        <p:spPr>
          <a:xfrm>
            <a:off x="5840505" y="3442648"/>
            <a:ext cx="2524126" cy="67468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18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40505" y="443551"/>
            <a:ext cx="2524126" cy="67468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18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, 3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40505" y="1112198"/>
            <a:ext cx="2524126" cy="989959"/>
          </a:xfrm>
        </p:spPr>
        <p:txBody>
          <a:bodyPr/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6F442-45E5-3948-9E7D-ED382E112A83}" type="datetimeFigureOut">
              <a:rPr lang="en-US" smtClean="0"/>
              <a:pPr/>
              <a:t>5/27/2019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3D68-4F36-6740-81E6-A1AB5240D3D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3021107" y="443551"/>
            <a:ext cx="2743200" cy="1956816"/>
          </a:xfrm>
          <a:prstGeom prst="round2SameRect">
            <a:avLst>
              <a:gd name="adj1" fmla="val 5300"/>
              <a:gd name="adj2" fmla="val 0"/>
            </a:avLst>
          </a:prstGeom>
          <a:noFill/>
        </p:spPr>
        <p:txBody>
          <a:bodyPr anchor="t" anchorCtr="1">
            <a:normAutofit/>
          </a:bodyPr>
          <a:lstStyle>
            <a:lvl1pPr marL="0" indent="0">
              <a:buNone/>
              <a:defRPr sz="16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5" name="Picture Placeholder 11"/>
          <p:cNvSpPr>
            <a:spLocks noGrp="1"/>
          </p:cNvSpPr>
          <p:nvPr>
            <p:ph type="pic" sz="quarter" idx="14"/>
          </p:nvPr>
        </p:nvSpPr>
        <p:spPr>
          <a:xfrm flipV="1">
            <a:off x="3021107" y="4462815"/>
            <a:ext cx="2743200" cy="1956816"/>
          </a:xfrm>
          <a:prstGeom prst="round2SameRect">
            <a:avLst>
              <a:gd name="adj1" fmla="val 5300"/>
              <a:gd name="adj2" fmla="val 0"/>
            </a:avLst>
          </a:prstGeo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 anchor="b" anchorCtr="1">
            <a:normAutofit/>
            <a:scene3d>
              <a:camera prst="orthographicFront">
                <a:rot lat="0" lon="0" rev="10800000"/>
              </a:camera>
              <a:lightRig rig="threePt" dir="t"/>
            </a:scene3d>
          </a:bodyPr>
          <a:lstStyle>
            <a:lvl1pPr marL="0" indent="0">
              <a:buNone/>
              <a:defRPr sz="16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40505" y="443551"/>
            <a:ext cx="2524126" cy="67468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18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1" name="Picture Placeholder 11"/>
          <p:cNvSpPr>
            <a:spLocks noGrp="1"/>
          </p:cNvSpPr>
          <p:nvPr>
            <p:ph type="pic" sz="quarter" idx="18"/>
          </p:nvPr>
        </p:nvSpPr>
        <p:spPr>
          <a:xfrm>
            <a:off x="3021107" y="2452048"/>
            <a:ext cx="2743200" cy="1956816"/>
          </a:xfrm>
          <a:prstGeom prst="rect">
            <a:avLst/>
          </a:prstGeom>
          <a:noFill/>
        </p:spPr>
        <p:txBody>
          <a:bodyPr anchor="t" anchorCtr="1">
            <a:normAutofit/>
          </a:bodyPr>
          <a:lstStyle>
            <a:lvl1pPr marL="0" indent="0">
              <a:buNone/>
              <a:defRPr sz="16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19"/>
          </p:nvPr>
        </p:nvSpPr>
        <p:spPr>
          <a:xfrm>
            <a:off x="5840505" y="3133941"/>
            <a:ext cx="2524126" cy="989959"/>
          </a:xfrm>
        </p:spPr>
        <p:txBody>
          <a:bodyPr/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40505" y="2452048"/>
            <a:ext cx="2524126" cy="67468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18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1"/>
          </p:nvPr>
        </p:nvSpPr>
        <p:spPr>
          <a:xfrm>
            <a:off x="5840505" y="5135813"/>
            <a:ext cx="2524126" cy="989959"/>
          </a:xfrm>
        </p:spPr>
        <p:txBody>
          <a:bodyPr/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2"/>
          </p:nvPr>
        </p:nvSpPr>
        <p:spPr>
          <a:xfrm>
            <a:off x="5840505" y="4462815"/>
            <a:ext cx="2524126" cy="67468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18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40206" y="685800"/>
            <a:ext cx="4924424" cy="886968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40206" y="2020888"/>
            <a:ext cx="4924425" cy="41068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6F442-45E5-3948-9E7D-ED382E112A83}" type="datetimeFigureOut">
              <a:rPr lang="en-US" smtClean="0"/>
              <a:pPr/>
              <a:t>5/27/2019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3D68-4F36-6740-81E6-A1AB5240D3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24800" y="750580"/>
            <a:ext cx="914400" cy="538193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67100" y="749300"/>
            <a:ext cx="3924300" cy="5376863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6F442-45E5-3948-9E7D-ED382E112A83}" type="datetimeFigureOut">
              <a:rPr lang="en-US" smtClean="0"/>
              <a:pPr/>
              <a:t>5/27/2019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3D68-4F36-6740-81E6-A1AB5240D3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F786F442-45E5-3948-9E7D-ED382E112A83}" type="datetimeFigureOut">
              <a:rPr lang="en-US" smtClean="0"/>
              <a:pPr/>
              <a:t>5/27/2019</a:t>
            </a:fld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0" y="685800"/>
            <a:ext cx="4948238" cy="88696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0" y="2020888"/>
            <a:ext cx="4946602" cy="41052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752600" y="2877671"/>
            <a:ext cx="609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00" b="1">
                <a:solidFill>
                  <a:schemeClr val="accent1"/>
                </a:solidFill>
              </a:defRPr>
            </a:lvl1pPr>
          </a:lstStyle>
          <a:p>
            <a:fld id="{3D033D68-4F36-6740-81E6-A1AB5240D3D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7" name="Group 18"/>
          <p:cNvGrpSpPr/>
          <p:nvPr/>
        </p:nvGrpSpPr>
        <p:grpSpPr>
          <a:xfrm>
            <a:off x="842682" y="2971800"/>
            <a:ext cx="914400" cy="914400"/>
            <a:chOff x="842682" y="2971800"/>
            <a:chExt cx="914400" cy="914400"/>
          </a:xfrm>
        </p:grpSpPr>
        <p:sp>
          <p:nvSpPr>
            <p:cNvPr id="8" name="Rounded Rectangle 7"/>
            <p:cNvSpPr/>
            <p:nvPr userDrawn="1"/>
          </p:nvSpPr>
          <p:spPr>
            <a:xfrm>
              <a:off x="842682" y="2971800"/>
              <a:ext cx="914400" cy="914400"/>
            </a:xfrm>
            <a:prstGeom prst="roundRect">
              <a:avLst>
                <a:gd name="adj" fmla="val 9314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9" name="Group 10"/>
            <p:cNvGrpSpPr>
              <a:grpSpLocks noChangeAspect="1"/>
            </p:cNvGrpSpPr>
            <p:nvPr userDrawn="1"/>
          </p:nvGrpSpPr>
          <p:grpSpPr>
            <a:xfrm>
              <a:off x="948372" y="3034352"/>
              <a:ext cx="700732" cy="800822"/>
              <a:chOff x="1230573" y="1890215"/>
              <a:chExt cx="1444388" cy="1650696"/>
            </a:xfrm>
          </p:grpSpPr>
          <p:sp>
            <p:nvSpPr>
              <p:cNvPr id="12" name="Oval 11"/>
              <p:cNvSpPr/>
              <p:nvPr userDrawn="1"/>
            </p:nvSpPr>
            <p:spPr>
              <a:xfrm>
                <a:off x="1230573" y="1890215"/>
                <a:ext cx="1444388" cy="937146"/>
              </a:xfrm>
              <a:prstGeom prst="ellipse">
                <a:avLst/>
              </a:prstGeom>
              <a:solidFill>
                <a:srgbClr val="FFFFFF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 userDrawn="1"/>
            </p:nvSpPr>
            <p:spPr>
              <a:xfrm>
                <a:off x="1935709" y="2845831"/>
                <a:ext cx="603504" cy="402336"/>
              </a:xfrm>
              <a:prstGeom prst="ellipse">
                <a:avLst/>
              </a:prstGeom>
              <a:solidFill>
                <a:srgbClr val="FFFFFF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 userDrawn="1"/>
            </p:nvSpPr>
            <p:spPr>
              <a:xfrm>
                <a:off x="1901589" y="3275735"/>
                <a:ext cx="392373" cy="265176"/>
              </a:xfrm>
              <a:prstGeom prst="ellipse">
                <a:avLst/>
              </a:prstGeom>
              <a:solidFill>
                <a:srgbClr val="FFFFFF">
                  <a:alpha val="2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 userDrawn="1"/>
            </p:nvSpPr>
            <p:spPr>
              <a:xfrm>
                <a:off x="1633181" y="2395181"/>
                <a:ext cx="621792" cy="402336"/>
              </a:xfrm>
              <a:prstGeom prst="ellipse">
                <a:avLst/>
              </a:prstGeom>
              <a:solidFill>
                <a:srgbClr val="FFFFFF">
                  <a:alpha val="38039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</p:grp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733" r:id="rId12"/>
    <p:sldLayoutId id="2147483734" r:id="rId13"/>
    <p:sldLayoutId id="2147483735" r:id="rId14"/>
    <p:sldLayoutId id="2147483736" r:id="rId15"/>
    <p:sldLayoutId id="2147483737" r:id="rId16"/>
    <p:sldLayoutId id="2147483738" r:id="rId17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Clr>
          <a:schemeClr val="accent1"/>
        </a:buClr>
        <a:buSzPct val="130000"/>
        <a:buFont typeface="Wingdings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2"/>
        </a:buClr>
        <a:buSzPct val="130000"/>
        <a:buFont typeface="Wingdings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130000"/>
        <a:buFont typeface="Wingdings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2"/>
        </a:buClr>
        <a:buSzPct val="130000"/>
        <a:buFont typeface="Wingdings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130000"/>
        <a:buFont typeface="Wingdings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CEP%20video.mp4" TargetMode="Externa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1248" y="1680881"/>
            <a:ext cx="3273552" cy="2627221"/>
          </a:xfrm>
        </p:spPr>
        <p:txBody>
          <a:bodyPr/>
          <a:lstStyle/>
          <a:p>
            <a:r>
              <a:rPr lang="en-US" dirty="0" err="1" smtClean="0"/>
              <a:t>Proffil</a:t>
            </a:r>
            <a:r>
              <a:rPr lang="en-US" dirty="0" smtClean="0"/>
              <a:t> </a:t>
            </a:r>
            <a:r>
              <a:rPr lang="en-US" dirty="0" err="1" smtClean="0"/>
              <a:t>Dechrau</a:t>
            </a:r>
            <a:r>
              <a:rPr lang="en-US" dirty="0" smtClean="0"/>
              <a:t> </a:t>
            </a:r>
            <a:r>
              <a:rPr lang="en-US" dirty="0" err="1" smtClean="0"/>
              <a:t>Gyrfa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Career Entry Profile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51248" y="4501002"/>
            <a:ext cx="3273552" cy="530352"/>
          </a:xfrm>
        </p:spPr>
        <p:txBody>
          <a:bodyPr/>
          <a:lstStyle/>
          <a:p>
            <a:r>
              <a:rPr lang="en-US" dirty="0" smtClean="0"/>
              <a:t>2019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4070" y="224118"/>
            <a:ext cx="4800600" cy="1376082"/>
          </a:xfrm>
        </p:spPr>
        <p:txBody>
          <a:bodyPr>
            <a:normAutofit/>
          </a:bodyPr>
          <a:lstStyle/>
          <a:p>
            <a:r>
              <a:rPr lang="en-GB" dirty="0" err="1" smtClean="0"/>
              <a:t>Proffil</a:t>
            </a:r>
            <a:r>
              <a:rPr lang="en-GB" dirty="0" smtClean="0"/>
              <a:t> </a:t>
            </a:r>
            <a:r>
              <a:rPr lang="en-GB" dirty="0" err="1" smtClean="0"/>
              <a:t>Dechrau</a:t>
            </a:r>
            <a:r>
              <a:rPr lang="en-GB" dirty="0" smtClean="0"/>
              <a:t> </a:t>
            </a:r>
            <a:r>
              <a:rPr lang="en-GB" dirty="0" err="1" smtClean="0"/>
              <a:t>Gyrfa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Career Entry Profile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3900" dirty="0" smtClean="0">
                <a:solidFill>
                  <a:srgbClr val="4F271C">
                    <a:satMod val="130000"/>
                  </a:srgb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ea typeface="+mj-ea"/>
                <a:cs typeface="+mj-cs"/>
              </a:rPr>
              <a:t>	What is it?</a:t>
            </a:r>
            <a:endParaRPr lang="en-GB" i="0" dirty="0" smtClean="0">
              <a:solidFill>
                <a:srgbClr val="333333"/>
              </a:solidFill>
              <a:effectLst/>
              <a:latin typeface="Arial"/>
            </a:endParaRPr>
          </a:p>
          <a:p>
            <a:r>
              <a:rPr lang="en-GB" i="0" dirty="0" smtClean="0">
                <a:solidFill>
                  <a:srgbClr val="333333"/>
                </a:solidFill>
                <a:effectLst/>
                <a:latin typeface="Arial"/>
              </a:rPr>
              <a:t>The Career Entry Profile in Wales provides a summary of each individual teacher’s Initial Teacher Education (ITE).</a:t>
            </a:r>
          </a:p>
          <a:p>
            <a:r>
              <a:rPr lang="en-GB" b="0" i="0" dirty="0" smtClean="0">
                <a:solidFill>
                  <a:srgbClr val="333333"/>
                </a:solidFill>
                <a:effectLst/>
                <a:latin typeface="Arial"/>
              </a:rPr>
              <a:t>It also helps them to prepare for their statutory induction period.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4000" dirty="0" smtClean="0">
                <a:solidFill>
                  <a:srgbClr val="4F271C">
                    <a:satMod val="130000"/>
                  </a:srgb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</a:rPr>
              <a:t>Beth </a:t>
            </a:r>
            <a:r>
              <a:rPr lang="en-GB" sz="4000" dirty="0" err="1" smtClean="0">
                <a:solidFill>
                  <a:srgbClr val="4F271C">
                    <a:satMod val="130000"/>
                  </a:srgb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</a:rPr>
              <a:t>yw</a:t>
            </a:r>
            <a:r>
              <a:rPr lang="en-GB" sz="4000" dirty="0" smtClean="0">
                <a:solidFill>
                  <a:srgbClr val="4F271C">
                    <a:satMod val="130000"/>
                  </a:srgb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4F271C">
                    <a:satMod val="130000"/>
                  </a:srgb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</a:rPr>
              <a:t>e</a:t>
            </a:r>
            <a:r>
              <a:rPr lang="en-GB" sz="4000" dirty="0" smtClean="0">
                <a:solidFill>
                  <a:srgbClr val="4F271C">
                    <a:satMod val="130000"/>
                  </a:srgb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</a:rPr>
              <a:t>?</a:t>
            </a:r>
            <a:endParaRPr lang="en-GB" dirty="0" smtClean="0">
              <a:solidFill>
                <a:srgbClr val="333333"/>
              </a:solidFill>
              <a:latin typeface="Arial"/>
            </a:endParaRPr>
          </a:p>
          <a:p>
            <a:r>
              <a:rPr lang="en-GB" dirty="0" err="1" smtClean="0">
                <a:solidFill>
                  <a:srgbClr val="333333"/>
                </a:solidFill>
                <a:latin typeface="Arial"/>
              </a:rPr>
              <a:t>Mae'r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Proffil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Dechrau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Gyrfa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yng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Nghymru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yn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rhoi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crynodeb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o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Addysg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Cychwynnol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Athrawon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(ACA)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pob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athro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unigol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.</a:t>
            </a:r>
          </a:p>
          <a:p>
            <a:r>
              <a:rPr lang="en-GB" dirty="0" err="1" smtClean="0">
                <a:solidFill>
                  <a:srgbClr val="333333"/>
                </a:solidFill>
                <a:latin typeface="Arial"/>
              </a:rPr>
              <a:t>Hefyd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,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mae’n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eu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helpu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i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baratoi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ar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gyfer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eu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cyfnod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ymsefydlu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dirty="0" err="1" smtClean="0">
                <a:solidFill>
                  <a:srgbClr val="333333"/>
                </a:solidFill>
                <a:latin typeface="Arial"/>
              </a:rPr>
              <a:t>statudol</a:t>
            </a:r>
            <a:r>
              <a:rPr lang="en-GB" dirty="0" smtClean="0">
                <a:solidFill>
                  <a:srgbClr val="333333"/>
                </a:solidFill>
                <a:latin typeface="Arial"/>
              </a:rPr>
              <a:t>.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161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Proffil</a:t>
            </a:r>
            <a:r>
              <a:rPr lang="en-GB" dirty="0" smtClean="0"/>
              <a:t> </a:t>
            </a:r>
            <a:r>
              <a:rPr lang="en-GB" dirty="0" err="1" smtClean="0"/>
              <a:t>Dechrau</a:t>
            </a:r>
            <a:r>
              <a:rPr lang="en-GB" dirty="0" smtClean="0"/>
              <a:t> </a:t>
            </a:r>
            <a:r>
              <a:rPr lang="en-GB" dirty="0" err="1" smtClean="0"/>
              <a:t>Gyrfa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Career Entry Profile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Look </a:t>
            </a:r>
            <a:r>
              <a:rPr lang="en-GB" sz="2400" b="1" dirty="0" smtClean="0"/>
              <a:t>back </a:t>
            </a:r>
            <a:r>
              <a:rPr lang="en-GB" sz="2400" dirty="0" smtClean="0"/>
              <a:t>at ITE</a:t>
            </a:r>
          </a:p>
          <a:p>
            <a:r>
              <a:rPr lang="en-GB" sz="2400" dirty="0" smtClean="0"/>
              <a:t>Look </a:t>
            </a:r>
            <a:r>
              <a:rPr lang="en-GB" sz="2400" b="1" dirty="0" smtClean="0"/>
              <a:t>forward </a:t>
            </a:r>
            <a:r>
              <a:rPr lang="en-GB" sz="2400" dirty="0" smtClean="0"/>
              <a:t>to induction year/s</a:t>
            </a:r>
          </a:p>
          <a:p>
            <a:r>
              <a:rPr lang="en-GB" sz="2400" dirty="0" smtClean="0"/>
              <a:t>Identify areas of </a:t>
            </a:r>
            <a:r>
              <a:rPr lang="en-GB" sz="2400" b="1" dirty="0" smtClean="0"/>
              <a:t>strength</a:t>
            </a:r>
            <a:r>
              <a:rPr lang="en-GB" sz="2400" dirty="0" smtClean="0"/>
              <a:t> and areas for </a:t>
            </a:r>
            <a:r>
              <a:rPr lang="en-GB" sz="2400" b="1" dirty="0" smtClean="0"/>
              <a:t>further development</a:t>
            </a:r>
            <a:endParaRPr lang="en-US" sz="24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y-GB" sz="2400" dirty="0" smtClean="0"/>
              <a:t>Edrychwch </a:t>
            </a:r>
            <a:r>
              <a:rPr lang="cy-GB" sz="2400" b="1" dirty="0" smtClean="0"/>
              <a:t>yn ôl </a:t>
            </a:r>
            <a:r>
              <a:rPr lang="cy-GB" sz="2400" dirty="0" smtClean="0"/>
              <a:t>ar ACA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-GB" sz="2400" dirty="0" smtClean="0"/>
              <a:t>Edrych </a:t>
            </a:r>
            <a:r>
              <a:rPr lang="cy-GB" sz="2400" b="1" dirty="0" smtClean="0"/>
              <a:t>ymlaen</a:t>
            </a:r>
            <a:r>
              <a:rPr lang="cy-GB" sz="2400" dirty="0" smtClean="0"/>
              <a:t> at cyfnod ymsefydlu/datbylgiad proffesiynol cynnar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-GB" sz="2400" dirty="0" smtClean="0"/>
              <a:t>Nodi meysydd </a:t>
            </a:r>
            <a:r>
              <a:rPr lang="cy-GB" sz="2400" b="1" dirty="0" smtClean="0"/>
              <a:t>cryfder</a:t>
            </a:r>
            <a:r>
              <a:rPr lang="cy-GB" sz="2400" dirty="0" smtClean="0"/>
              <a:t> a meysydd i'w </a:t>
            </a:r>
            <a:r>
              <a:rPr lang="cy-GB" sz="2400" b="1" dirty="0" smtClean="0"/>
              <a:t>datblygu ymhellach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25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Who uses 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GB" sz="3097" dirty="0">
                <a:solidFill>
                  <a:srgbClr val="333333"/>
                </a:solidFill>
                <a:latin typeface="Arial"/>
              </a:rPr>
              <a:t>The Career Entry Profile (CEP) helps </a:t>
            </a:r>
            <a:r>
              <a:rPr lang="en-GB" sz="3097" b="1" dirty="0">
                <a:solidFill>
                  <a:srgbClr val="333333"/>
                </a:solidFill>
                <a:latin typeface="Arial"/>
              </a:rPr>
              <a:t>trainee</a:t>
            </a:r>
            <a:r>
              <a:rPr lang="en-GB" sz="3097" dirty="0">
                <a:solidFill>
                  <a:srgbClr val="333333"/>
                </a:solidFill>
                <a:latin typeface="Arial"/>
              </a:rPr>
              <a:t> and </a:t>
            </a:r>
            <a:r>
              <a:rPr lang="en-GB" sz="3097" b="1" dirty="0">
                <a:solidFill>
                  <a:srgbClr val="333333"/>
                </a:solidFill>
                <a:latin typeface="Arial"/>
              </a:rPr>
              <a:t>newly qualified teachers </a:t>
            </a:r>
            <a:r>
              <a:rPr lang="en-GB" sz="3097" dirty="0">
                <a:solidFill>
                  <a:srgbClr val="333333"/>
                </a:solidFill>
                <a:latin typeface="Arial"/>
              </a:rPr>
              <a:t>(NQTs) to:</a:t>
            </a:r>
          </a:p>
          <a:p>
            <a:pPr lvl="0">
              <a:buFont typeface="Arial"/>
              <a:buChar char="•"/>
            </a:pPr>
            <a:r>
              <a:rPr lang="en-GB" sz="3097" dirty="0">
                <a:solidFill>
                  <a:srgbClr val="333333"/>
                </a:solidFill>
                <a:latin typeface="Arial"/>
              </a:rPr>
              <a:t>identify their professional </a:t>
            </a:r>
            <a:r>
              <a:rPr lang="en-GB" sz="3097" b="1" dirty="0">
                <a:solidFill>
                  <a:srgbClr val="333333"/>
                </a:solidFill>
                <a:latin typeface="Arial"/>
              </a:rPr>
              <a:t>development needs</a:t>
            </a:r>
          </a:p>
          <a:p>
            <a:pPr lvl="0">
              <a:buFont typeface="Arial"/>
              <a:buChar char="•"/>
            </a:pPr>
            <a:r>
              <a:rPr lang="en-GB" sz="3097" dirty="0">
                <a:solidFill>
                  <a:srgbClr val="333333"/>
                </a:solidFill>
                <a:latin typeface="Arial"/>
              </a:rPr>
              <a:t>prepare for </a:t>
            </a:r>
            <a:r>
              <a:rPr lang="en-GB" sz="3097" b="1" dirty="0">
                <a:solidFill>
                  <a:srgbClr val="333333"/>
                </a:solidFill>
                <a:latin typeface="Arial"/>
              </a:rPr>
              <a:t>meetings</a:t>
            </a:r>
            <a:r>
              <a:rPr lang="en-GB" sz="3097" dirty="0">
                <a:solidFill>
                  <a:srgbClr val="333333"/>
                </a:solidFill>
                <a:latin typeface="Arial"/>
              </a:rPr>
              <a:t> with their </a:t>
            </a:r>
            <a:r>
              <a:rPr lang="en-GB" sz="3097" b="1" dirty="0" smtClean="0">
                <a:solidFill>
                  <a:srgbClr val="333333"/>
                </a:solidFill>
                <a:latin typeface="Arial"/>
              </a:rPr>
              <a:t>ITE </a:t>
            </a:r>
            <a:r>
              <a:rPr lang="en-GB" sz="3097" b="1" dirty="0">
                <a:solidFill>
                  <a:srgbClr val="333333"/>
                </a:solidFill>
                <a:latin typeface="Arial"/>
              </a:rPr>
              <a:t>tutors</a:t>
            </a:r>
            <a:r>
              <a:rPr lang="en-GB" sz="3097" dirty="0">
                <a:solidFill>
                  <a:srgbClr val="333333"/>
                </a:solidFill>
                <a:latin typeface="Arial"/>
              </a:rPr>
              <a:t> and </a:t>
            </a:r>
            <a:r>
              <a:rPr lang="en-GB" sz="3097" b="1" dirty="0">
                <a:solidFill>
                  <a:srgbClr val="333333"/>
                </a:solidFill>
                <a:latin typeface="Arial"/>
              </a:rPr>
              <a:t>induction mentors</a:t>
            </a:r>
          </a:p>
          <a:p>
            <a:pPr lvl="0">
              <a:buFont typeface="Arial"/>
              <a:buChar char="•"/>
            </a:pPr>
            <a:r>
              <a:rPr lang="en-GB" sz="3097" dirty="0">
                <a:solidFill>
                  <a:srgbClr val="333333"/>
                </a:solidFill>
                <a:latin typeface="Arial"/>
              </a:rPr>
              <a:t>meet their training and development needs as they begin their teaching </a:t>
            </a:r>
            <a:r>
              <a:rPr lang="en-GB" sz="3097" dirty="0" smtClean="0">
                <a:solidFill>
                  <a:srgbClr val="333333"/>
                </a:solidFill>
                <a:latin typeface="Arial"/>
              </a:rPr>
              <a:t>career.</a:t>
            </a:r>
            <a:endParaRPr lang="en-GB" sz="3097" dirty="0">
              <a:solidFill>
                <a:srgbClr val="333333"/>
              </a:solidFill>
              <a:latin typeface="Arial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Mae'r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Proffil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Dechrau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Gyrfa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yn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helpu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b="1" dirty="0" err="1" smtClean="0">
                <a:solidFill>
                  <a:srgbClr val="333333"/>
                </a:solidFill>
                <a:latin typeface="Arial"/>
              </a:rPr>
              <a:t>athrawon</a:t>
            </a:r>
            <a:r>
              <a:rPr lang="en-GB" sz="3200" b="1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b="1" dirty="0" err="1" smtClean="0">
                <a:solidFill>
                  <a:srgbClr val="333333"/>
                </a:solidFill>
                <a:latin typeface="Arial"/>
              </a:rPr>
              <a:t>dan</a:t>
            </a:r>
            <a:r>
              <a:rPr lang="en-GB" sz="3200" b="1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b="1" dirty="0" err="1" smtClean="0">
                <a:solidFill>
                  <a:srgbClr val="333333"/>
                </a:solidFill>
                <a:latin typeface="Arial"/>
              </a:rPr>
              <a:t>hyfforddiant</a:t>
            </a:r>
            <a:r>
              <a:rPr lang="en-GB" sz="3200" b="1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ac </a:t>
            </a:r>
            <a:r>
              <a:rPr lang="en-GB" sz="3200" b="1" dirty="0" err="1" smtClean="0">
                <a:solidFill>
                  <a:srgbClr val="333333"/>
                </a:solidFill>
                <a:latin typeface="Arial"/>
              </a:rPr>
              <a:t>athrawon</a:t>
            </a:r>
            <a:r>
              <a:rPr lang="en-GB" sz="3200" b="1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b="1" dirty="0" err="1" smtClean="0">
                <a:solidFill>
                  <a:srgbClr val="333333"/>
                </a:solidFill>
                <a:latin typeface="Arial"/>
              </a:rPr>
              <a:t>newydd</a:t>
            </a:r>
            <a:r>
              <a:rPr lang="en-GB" sz="3200" b="1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gymhwyso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i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:</a:t>
            </a:r>
          </a:p>
          <a:p>
            <a:pPr lvl="0">
              <a:buFont typeface="Arial"/>
              <a:buChar char="•"/>
            </a:pP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nodi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eu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hanghenion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o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ran </a:t>
            </a:r>
            <a:r>
              <a:rPr lang="en-GB" sz="3200" b="1" dirty="0" err="1" smtClean="0">
                <a:solidFill>
                  <a:srgbClr val="333333"/>
                </a:solidFill>
                <a:latin typeface="Arial"/>
              </a:rPr>
              <a:t>datblygiad</a:t>
            </a:r>
            <a:r>
              <a:rPr lang="en-GB" sz="3200" b="1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b="1" dirty="0" err="1" smtClean="0">
                <a:solidFill>
                  <a:srgbClr val="333333"/>
                </a:solidFill>
                <a:latin typeface="Arial"/>
              </a:rPr>
              <a:t>proffesiynol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;</a:t>
            </a:r>
          </a:p>
          <a:p>
            <a:pPr lvl="0">
              <a:buFont typeface="Arial"/>
              <a:buChar char="•"/>
            </a:pP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paratoi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ar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gyfer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b="1" dirty="0" err="1" smtClean="0">
                <a:solidFill>
                  <a:srgbClr val="333333"/>
                </a:solidFill>
                <a:latin typeface="Arial"/>
              </a:rPr>
              <a:t>cyfarfodydd</a:t>
            </a:r>
            <a:r>
              <a:rPr lang="en-GB" sz="3200" b="1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b="1" dirty="0" err="1" smtClean="0">
                <a:solidFill>
                  <a:srgbClr val="333333"/>
                </a:solidFill>
                <a:latin typeface="Arial"/>
              </a:rPr>
              <a:t>gyda'u</a:t>
            </a:r>
            <a:r>
              <a:rPr lang="en-GB" sz="3200" b="1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b="1" dirty="0" err="1" smtClean="0">
                <a:solidFill>
                  <a:srgbClr val="333333"/>
                </a:solidFill>
                <a:latin typeface="Arial"/>
              </a:rPr>
              <a:t>tiwtoriaid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ACA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a'u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tiwtoriaid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ymsefydlu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;</a:t>
            </a:r>
          </a:p>
          <a:p>
            <a:pPr lvl="0">
              <a:buFont typeface="Arial"/>
              <a:buChar char="•"/>
            </a:pP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diwallu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eu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hanghenion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hyfforddiant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a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datblygiad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wrth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iddynt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ddechrau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eu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gyrfa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fel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3200" dirty="0" err="1" smtClean="0">
                <a:solidFill>
                  <a:srgbClr val="333333"/>
                </a:solidFill>
                <a:latin typeface="Arial"/>
              </a:rPr>
              <a:t>athro</a:t>
            </a:r>
            <a:r>
              <a:rPr lang="en-GB" sz="3200" dirty="0" smtClean="0">
                <a:solidFill>
                  <a:srgbClr val="333333"/>
                </a:solidFill>
                <a:latin typeface="Arial"/>
              </a:rPr>
              <a:t>.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366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Proffil</a:t>
            </a:r>
            <a:r>
              <a:rPr lang="en-GB" dirty="0" smtClean="0"/>
              <a:t> </a:t>
            </a:r>
            <a:r>
              <a:rPr lang="en-GB" dirty="0" err="1" smtClean="0"/>
              <a:t>Dechrau</a:t>
            </a:r>
            <a:r>
              <a:rPr lang="en-GB" dirty="0" smtClean="0"/>
              <a:t> </a:t>
            </a:r>
            <a:r>
              <a:rPr lang="en-GB" dirty="0" err="1" smtClean="0"/>
              <a:t>Gyrfa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Career Entry Profile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Rhan</a:t>
            </a:r>
            <a:r>
              <a:rPr lang="en-GB" dirty="0" smtClean="0"/>
              <a:t> 1: </a:t>
            </a:r>
            <a:r>
              <a:rPr lang="en-GB" dirty="0" err="1" smtClean="0"/>
              <a:t>Manylion</a:t>
            </a:r>
            <a:r>
              <a:rPr lang="en-GB" dirty="0" smtClean="0"/>
              <a:t> y </a:t>
            </a:r>
            <a:r>
              <a:rPr lang="en-GB" dirty="0" err="1" smtClean="0"/>
              <a:t>Gwrs</a:t>
            </a:r>
            <a:endParaRPr lang="en-GB" dirty="0" smtClean="0"/>
          </a:p>
          <a:p>
            <a:r>
              <a:rPr lang="en-GB" dirty="0" err="1" smtClean="0"/>
              <a:t>Rhan</a:t>
            </a:r>
            <a:r>
              <a:rPr lang="en-GB" dirty="0" smtClean="0"/>
              <a:t> 2: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Gymraeg</a:t>
            </a:r>
          </a:p>
          <a:p>
            <a:r>
              <a:rPr lang="en-GB" dirty="0" err="1" smtClean="0"/>
              <a:t>Rhan</a:t>
            </a:r>
            <a:r>
              <a:rPr lang="en-GB" dirty="0" smtClean="0"/>
              <a:t> 3: </a:t>
            </a:r>
            <a:r>
              <a:rPr lang="en-GB" dirty="0" err="1" smtClean="0"/>
              <a:t>Adfyfyrio</a:t>
            </a:r>
            <a:endParaRPr lang="en-GB" dirty="0" smtClean="0"/>
          </a:p>
          <a:p>
            <a:r>
              <a:rPr lang="en-GB" dirty="0" err="1" smtClean="0"/>
              <a:t>Rhan</a:t>
            </a:r>
            <a:r>
              <a:rPr lang="en-GB" dirty="0" smtClean="0"/>
              <a:t> 4: </a:t>
            </a:r>
            <a:r>
              <a:rPr lang="en-GB" dirty="0" err="1" smtClean="0"/>
              <a:t>Cadarnhad</a:t>
            </a:r>
            <a:r>
              <a:rPr lang="en-GB" dirty="0" smtClean="0"/>
              <a:t> o </a:t>
            </a:r>
            <a:r>
              <a:rPr lang="en-GB" dirty="0" err="1" smtClean="0"/>
              <a:t>drafodaethau</a:t>
            </a:r>
            <a:r>
              <a:rPr lang="en-GB" dirty="0" smtClean="0"/>
              <a:t> a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myfyrio</a:t>
            </a:r>
            <a:r>
              <a:rPr lang="en-GB" dirty="0" smtClean="0"/>
              <a:t> </a:t>
            </a:r>
            <a:r>
              <a:rPr lang="en-GB" dirty="0" err="1" smtClean="0"/>
              <a:t>a’ch</a:t>
            </a:r>
            <a:r>
              <a:rPr lang="en-GB" dirty="0" smtClean="0"/>
              <a:t> </a:t>
            </a:r>
            <a:r>
              <a:rPr lang="en-GB" dirty="0" err="1" smtClean="0"/>
              <a:t>tiwtor</a:t>
            </a:r>
            <a:r>
              <a:rPr lang="en-GB" dirty="0" smtClean="0"/>
              <a:t> HAGA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Part 1: Course Details</a:t>
            </a:r>
          </a:p>
          <a:p>
            <a:r>
              <a:rPr lang="en-GB" dirty="0" smtClean="0"/>
              <a:t>Part 2: Competence in Welsh</a:t>
            </a:r>
          </a:p>
          <a:p>
            <a:r>
              <a:rPr lang="en-GB" dirty="0" smtClean="0"/>
              <a:t>Part 3: Reflection</a:t>
            </a:r>
          </a:p>
          <a:p>
            <a:r>
              <a:rPr lang="en-GB" dirty="0" smtClean="0"/>
              <a:t>Part 4: Confirmation of discussion and reflection with your ITE tutor</a:t>
            </a:r>
          </a:p>
          <a:p>
            <a:endParaRPr lang="en-GB" dirty="0"/>
          </a:p>
          <a:p>
            <a:r>
              <a:rPr lang="en-GB" dirty="0" smtClean="0">
                <a:hlinkClick r:id="rId2" action="ppaction://hlinkfile"/>
              </a:rPr>
              <a:t>Film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98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9825"/>
            <a:ext cx="6426434" cy="10288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cy-GB" sz="2667" dirty="0" smtClean="0">
                <a:effectLst/>
              </a:rPr>
              <a:t>Pam mae angen safonau proffesiynol arnom?</a:t>
            </a:r>
            <a:br>
              <a:rPr lang="cy-GB" sz="2667" dirty="0" smtClean="0">
                <a:effectLst/>
              </a:rPr>
            </a:br>
            <a:r>
              <a:rPr lang="en-GB" sz="2667" dirty="0" smtClean="0"/>
              <a:t>Why </a:t>
            </a:r>
            <a:r>
              <a:rPr lang="en-GB" sz="2667" dirty="0"/>
              <a:t>do we need professional standards?</a:t>
            </a:r>
            <a:r>
              <a:rPr lang="en-GB" b="1" dirty="0"/>
              <a:t/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48625"/>
            <a:ext cx="4038600" cy="4648428"/>
          </a:xfrm>
        </p:spPr>
        <p:txBody>
          <a:bodyPr>
            <a:normAutofit fontScale="70000" lnSpcReduction="20000"/>
          </a:bodyPr>
          <a:lstStyle/>
          <a:p>
            <a:r>
              <a:rPr lang="en-GB" sz="2857" dirty="0" smtClean="0"/>
              <a:t>To raise </a:t>
            </a:r>
            <a:r>
              <a:rPr lang="en-GB" sz="2857" dirty="0"/>
              <a:t>standards of teaching </a:t>
            </a:r>
            <a:endParaRPr lang="en-GB" sz="2857" dirty="0" smtClean="0"/>
          </a:p>
          <a:p>
            <a:r>
              <a:rPr lang="en-GB" sz="2857" dirty="0" smtClean="0"/>
              <a:t>To improve </a:t>
            </a:r>
            <a:r>
              <a:rPr lang="en-GB" sz="2857" dirty="0"/>
              <a:t>learner outcomes throughout Wales </a:t>
            </a:r>
            <a:endParaRPr lang="en-GB" sz="2857" dirty="0" smtClean="0"/>
          </a:p>
          <a:p>
            <a:r>
              <a:rPr lang="en-GB" sz="2857" dirty="0" smtClean="0"/>
              <a:t>To articulate </a:t>
            </a:r>
            <a:r>
              <a:rPr lang="en-GB" sz="2857" dirty="0"/>
              <a:t>the understandings, knowledge and values that our teachers, leaders and Higher Level Teaching Assistants must demonstrate  </a:t>
            </a:r>
            <a:endParaRPr lang="en-GB" sz="2857" dirty="0" smtClean="0"/>
          </a:p>
          <a:p>
            <a:r>
              <a:rPr lang="en-GB" sz="2857" dirty="0" smtClean="0"/>
              <a:t>To provide </a:t>
            </a:r>
            <a:r>
              <a:rPr lang="en-GB" sz="2857" dirty="0"/>
              <a:t>a framework to enable practitioners to identify their performance management objectives and to choose the most appropriate professional development activities  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48625"/>
            <a:ext cx="4038600" cy="4648428"/>
          </a:xfrm>
        </p:spPr>
        <p:txBody>
          <a:bodyPr>
            <a:normAutofit fontScale="70000" lnSpcReduction="20000"/>
          </a:bodyPr>
          <a:lstStyle/>
          <a:p>
            <a:r>
              <a:rPr lang="en-US" sz="2839" dirty="0"/>
              <a:t>I </a:t>
            </a:r>
            <a:r>
              <a:rPr lang="en-US" sz="2839" dirty="0" err="1"/>
              <a:t>godi</a:t>
            </a:r>
            <a:r>
              <a:rPr lang="en-US" sz="2839" dirty="0"/>
              <a:t> </a:t>
            </a:r>
            <a:r>
              <a:rPr lang="en-US" sz="2839" dirty="0" err="1"/>
              <a:t>safonau</a:t>
            </a:r>
            <a:r>
              <a:rPr lang="en-US" sz="2839" dirty="0"/>
              <a:t> </a:t>
            </a:r>
            <a:r>
              <a:rPr lang="en-US" sz="2839" dirty="0" err="1"/>
              <a:t>addysgu</a:t>
            </a:r>
            <a:endParaRPr lang="en-US" sz="2839" dirty="0"/>
          </a:p>
          <a:p>
            <a:r>
              <a:rPr lang="en-US" sz="2839" dirty="0"/>
              <a:t>I </a:t>
            </a:r>
            <a:r>
              <a:rPr lang="en-US" sz="2839" dirty="0" err="1"/>
              <a:t>wella</a:t>
            </a:r>
            <a:r>
              <a:rPr lang="en-US" sz="2839" dirty="0"/>
              <a:t> </a:t>
            </a:r>
            <a:r>
              <a:rPr lang="en-US" sz="2839" dirty="0" err="1"/>
              <a:t>deilliannau</a:t>
            </a:r>
            <a:r>
              <a:rPr lang="en-US" sz="2839" dirty="0"/>
              <a:t> </a:t>
            </a:r>
            <a:r>
              <a:rPr lang="en-US" sz="2839" dirty="0" err="1"/>
              <a:t>dysgwyr</a:t>
            </a:r>
            <a:r>
              <a:rPr lang="en-US" sz="2839" dirty="0"/>
              <a:t> </a:t>
            </a:r>
            <a:r>
              <a:rPr lang="en-US" sz="2839" dirty="0" err="1"/>
              <a:t>ledled</a:t>
            </a:r>
            <a:r>
              <a:rPr lang="en-US" sz="2839" dirty="0"/>
              <a:t> </a:t>
            </a:r>
            <a:r>
              <a:rPr lang="en-US" sz="2839" dirty="0" err="1"/>
              <a:t>Cymru</a:t>
            </a:r>
            <a:endParaRPr lang="en-US" sz="2839" dirty="0"/>
          </a:p>
          <a:p>
            <a:r>
              <a:rPr lang="en-US" sz="2839" dirty="0"/>
              <a:t>I </a:t>
            </a:r>
            <a:r>
              <a:rPr lang="en-US" sz="2839" dirty="0" err="1"/>
              <a:t>ddisgrifio'r</a:t>
            </a:r>
            <a:r>
              <a:rPr lang="en-US" sz="2839" dirty="0"/>
              <a:t> </a:t>
            </a:r>
            <a:r>
              <a:rPr lang="en-US" sz="2839" dirty="0" err="1"/>
              <a:t>ddealltwriaeth</a:t>
            </a:r>
            <a:r>
              <a:rPr lang="en-US" sz="2839" dirty="0"/>
              <a:t>, yr </a:t>
            </a:r>
            <a:r>
              <a:rPr lang="en-US" sz="2839" dirty="0" err="1"/>
              <a:t>wybodaeth</a:t>
            </a:r>
            <a:r>
              <a:rPr lang="en-US" sz="2839" dirty="0"/>
              <a:t> </a:t>
            </a:r>
            <a:r>
              <a:rPr lang="en-US" sz="2839" dirty="0" err="1"/>
              <a:t>a'r</a:t>
            </a:r>
            <a:r>
              <a:rPr lang="en-US" sz="2839" dirty="0"/>
              <a:t> </a:t>
            </a:r>
            <a:r>
              <a:rPr lang="en-US" sz="2839" dirty="0" err="1"/>
              <a:t>gwerthoedd</a:t>
            </a:r>
            <a:r>
              <a:rPr lang="en-US" sz="2839" dirty="0"/>
              <a:t> </a:t>
            </a:r>
            <a:r>
              <a:rPr lang="en-US" sz="2839" dirty="0" err="1"/>
              <a:t>y</a:t>
            </a:r>
            <a:r>
              <a:rPr lang="en-US" sz="2839" dirty="0"/>
              <a:t> </a:t>
            </a:r>
            <a:r>
              <a:rPr lang="en-US" sz="2839" dirty="0" err="1"/>
              <a:t>mae'n</a:t>
            </a:r>
            <a:r>
              <a:rPr lang="en-US" sz="2839" dirty="0"/>
              <a:t> </a:t>
            </a:r>
            <a:r>
              <a:rPr lang="en-US" sz="2839" dirty="0" err="1"/>
              <a:t>rhaid</a:t>
            </a:r>
            <a:r>
              <a:rPr lang="en-US" sz="2839" dirty="0"/>
              <a:t> </a:t>
            </a:r>
            <a:r>
              <a:rPr lang="en-US" sz="2839" dirty="0" err="1"/>
              <a:t>i'n</a:t>
            </a:r>
            <a:r>
              <a:rPr lang="en-US" sz="2839" dirty="0"/>
              <a:t> </a:t>
            </a:r>
            <a:r>
              <a:rPr lang="en-US" sz="2839" dirty="0" err="1"/>
              <a:t>hathrawon</a:t>
            </a:r>
            <a:r>
              <a:rPr lang="en-US" sz="2839" dirty="0"/>
              <a:t>, </a:t>
            </a:r>
            <a:r>
              <a:rPr lang="en-US" sz="2839" dirty="0" err="1"/>
              <a:t>ein</a:t>
            </a:r>
            <a:r>
              <a:rPr lang="en-US" sz="2839" dirty="0"/>
              <a:t> </a:t>
            </a:r>
            <a:r>
              <a:rPr lang="en-US" sz="2839" dirty="0" err="1"/>
              <a:t>harweinwyr</a:t>
            </a:r>
            <a:r>
              <a:rPr lang="en-US" sz="2839" dirty="0"/>
              <a:t> </a:t>
            </a:r>
            <a:r>
              <a:rPr lang="en-US" sz="2839" dirty="0" err="1"/>
              <a:t>a'n</a:t>
            </a:r>
            <a:r>
              <a:rPr lang="en-US" sz="2839" dirty="0"/>
              <a:t> </a:t>
            </a:r>
            <a:r>
              <a:rPr lang="en-US" sz="2839" dirty="0" err="1"/>
              <a:t>Cynorthwywyr</a:t>
            </a:r>
            <a:r>
              <a:rPr lang="en-US" sz="2839" dirty="0"/>
              <a:t> </a:t>
            </a:r>
            <a:r>
              <a:rPr lang="en-US" sz="2839" dirty="0" err="1"/>
              <a:t>Addysg</a:t>
            </a:r>
            <a:r>
              <a:rPr lang="en-US" sz="2839" dirty="0"/>
              <a:t> </a:t>
            </a:r>
            <a:r>
              <a:rPr lang="en-US" sz="2839" dirty="0" err="1"/>
              <a:t>Lefel</a:t>
            </a:r>
            <a:r>
              <a:rPr lang="en-US" sz="2839" dirty="0"/>
              <a:t> </a:t>
            </a:r>
            <a:r>
              <a:rPr lang="en-US" sz="2839" dirty="0" err="1"/>
              <a:t>Uwch</a:t>
            </a:r>
            <a:r>
              <a:rPr lang="en-US" sz="2839" dirty="0"/>
              <a:t> </a:t>
            </a:r>
            <a:r>
              <a:rPr lang="en-US" sz="2839" dirty="0" err="1"/>
              <a:t>eu</a:t>
            </a:r>
            <a:r>
              <a:rPr lang="en-US" sz="2839" dirty="0"/>
              <a:t> </a:t>
            </a:r>
            <a:r>
              <a:rPr lang="en-US" sz="2839" dirty="0" err="1"/>
              <a:t>dangos</a:t>
            </a:r>
            <a:endParaRPr lang="en-US" sz="2839" dirty="0"/>
          </a:p>
          <a:p>
            <a:r>
              <a:rPr lang="en-US" sz="2839" dirty="0"/>
              <a:t>I </a:t>
            </a:r>
            <a:r>
              <a:rPr lang="en-US" sz="2839" dirty="0" err="1"/>
              <a:t>ddarparu</a:t>
            </a:r>
            <a:r>
              <a:rPr lang="en-US" sz="2839" dirty="0"/>
              <a:t> </a:t>
            </a:r>
            <a:r>
              <a:rPr lang="en-US" sz="2839" dirty="0" err="1"/>
              <a:t>fframwaith</a:t>
            </a:r>
            <a:r>
              <a:rPr lang="en-US" sz="2839" dirty="0"/>
              <a:t> </a:t>
            </a:r>
            <a:r>
              <a:rPr lang="en-US" sz="2839" dirty="0" err="1"/>
              <a:t>i</a:t>
            </a:r>
            <a:r>
              <a:rPr lang="en-US" sz="2839" dirty="0"/>
              <a:t> </a:t>
            </a:r>
            <a:r>
              <a:rPr lang="en-US" sz="2839" dirty="0" err="1"/>
              <a:t>alluogi</a:t>
            </a:r>
            <a:r>
              <a:rPr lang="en-US" sz="2839" dirty="0"/>
              <a:t> </a:t>
            </a:r>
            <a:r>
              <a:rPr lang="en-US" sz="2839" dirty="0" err="1"/>
              <a:t>ymarferwyr</a:t>
            </a:r>
            <a:r>
              <a:rPr lang="en-US" sz="2839" dirty="0"/>
              <a:t> </a:t>
            </a:r>
            <a:r>
              <a:rPr lang="en-US" sz="2839" dirty="0" err="1"/>
              <a:t>i</a:t>
            </a:r>
            <a:r>
              <a:rPr lang="en-US" sz="2839" dirty="0"/>
              <a:t> </a:t>
            </a:r>
            <a:r>
              <a:rPr lang="en-US" sz="2839" dirty="0" err="1"/>
              <a:t>bennu</a:t>
            </a:r>
            <a:r>
              <a:rPr lang="en-US" sz="2839" dirty="0"/>
              <a:t> </a:t>
            </a:r>
            <a:r>
              <a:rPr lang="en-US" sz="2839" dirty="0" err="1"/>
              <a:t>eu</a:t>
            </a:r>
            <a:r>
              <a:rPr lang="en-US" sz="2839" dirty="0"/>
              <a:t> </a:t>
            </a:r>
            <a:r>
              <a:rPr lang="en-US" sz="2839" dirty="0" err="1"/>
              <a:t>hamcanion</a:t>
            </a:r>
            <a:r>
              <a:rPr lang="en-US" sz="2839" dirty="0"/>
              <a:t> </a:t>
            </a:r>
            <a:r>
              <a:rPr lang="en-US" sz="2839" dirty="0" err="1"/>
              <a:t>rheoli</a:t>
            </a:r>
            <a:r>
              <a:rPr lang="en-US" sz="2839" dirty="0"/>
              <a:t> </a:t>
            </a:r>
            <a:r>
              <a:rPr lang="en-US" sz="2839" dirty="0" err="1"/>
              <a:t>perfformiad</a:t>
            </a:r>
            <a:r>
              <a:rPr lang="en-US" sz="2839" dirty="0"/>
              <a:t> a </a:t>
            </a:r>
            <a:r>
              <a:rPr lang="en-US" sz="2839" dirty="0" err="1"/>
              <a:t>dewis</a:t>
            </a:r>
            <a:r>
              <a:rPr lang="en-US" sz="2839" dirty="0"/>
              <a:t> </a:t>
            </a:r>
            <a:r>
              <a:rPr lang="en-US" sz="2839" dirty="0" err="1"/>
              <a:t>y</a:t>
            </a:r>
            <a:r>
              <a:rPr lang="en-US" sz="2839" dirty="0"/>
              <a:t> </a:t>
            </a:r>
            <a:r>
              <a:rPr lang="en-US" sz="2839" dirty="0" err="1"/>
              <a:t>gweithgareddau</a:t>
            </a:r>
            <a:r>
              <a:rPr lang="en-US" sz="2839" dirty="0"/>
              <a:t> </a:t>
            </a:r>
            <a:r>
              <a:rPr lang="en-US" sz="2839" dirty="0" err="1"/>
              <a:t>datblygu</a:t>
            </a:r>
            <a:r>
              <a:rPr lang="en-US" sz="2839" dirty="0"/>
              <a:t> </a:t>
            </a:r>
            <a:r>
              <a:rPr lang="en-US" sz="2839" dirty="0" err="1"/>
              <a:t>proffesiynol</a:t>
            </a:r>
            <a:r>
              <a:rPr lang="en-US" sz="2839" dirty="0"/>
              <a:t> </a:t>
            </a:r>
            <a:r>
              <a:rPr lang="en-US" sz="2839" dirty="0" err="1"/>
              <a:t>mwyaf</a:t>
            </a:r>
            <a:r>
              <a:rPr lang="en-US" sz="2839" dirty="0"/>
              <a:t> </a:t>
            </a:r>
            <a:r>
              <a:rPr lang="en-US" sz="2839" dirty="0" err="1"/>
              <a:t>priodol</a:t>
            </a:r>
            <a:r>
              <a:rPr lang="en-US" sz="2839" dirty="0"/>
              <a:t>. </a:t>
            </a:r>
          </a:p>
          <a:p>
            <a:pPr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786652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Safonau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r>
              <a:rPr lang="en-GB" dirty="0" smtClean="0"/>
              <a:t>  Professional Standards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8704" y="1255437"/>
            <a:ext cx="5648325" cy="527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412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Safonnau</a:t>
            </a:r>
            <a:r>
              <a:rPr lang="en-US" dirty="0" smtClean="0"/>
              <a:t> </a:t>
            </a:r>
            <a:r>
              <a:rPr lang="en-US" dirty="0" err="1" smtClean="0"/>
              <a:t>Proffesiynol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Professional Standards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r>
              <a:rPr lang="en-GB" dirty="0" smtClean="0"/>
              <a:t>	Professional Standards:</a:t>
            </a:r>
            <a:endParaRPr lang="en-GB" dirty="0"/>
          </a:p>
          <a:p>
            <a:pPr>
              <a:buNone/>
            </a:pPr>
            <a:r>
              <a:rPr lang="en-GB" dirty="0"/>
              <a:t>	https://s3-eu-west-1.amazonaws.com/hwb-live-storage/0e/fd/4c/68/c2824fdc8bf571c8a7e5a2b9/professional-standards-for-teaching-and-leadership-interactive-pdf-for-pc.pdf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Safonau</a:t>
            </a:r>
            <a:r>
              <a:rPr lang="en-US" dirty="0" smtClean="0"/>
              <a:t> </a:t>
            </a:r>
            <a:r>
              <a:rPr lang="en-US" dirty="0" err="1" smtClean="0"/>
              <a:t>Proffesiynol</a:t>
            </a:r>
            <a:r>
              <a:rPr lang="en-US" dirty="0" smtClean="0"/>
              <a:t>:</a:t>
            </a:r>
          </a:p>
          <a:p>
            <a:pPr>
              <a:buNone/>
            </a:pPr>
            <a:r>
              <a:rPr lang="en-US" dirty="0"/>
              <a:t>	https://s3-eu-west-1.amazonaws.com/hwb-live-storage/8a/49/24/85/41a941188ecdb513fd28f4e5/safonau-proffesiynol-ar-gyfer-addysgu-ac-arweinyddiaeth-pdf-rhyngweithiol-ar-gyfer-cyfrifiaduron-personol.pdf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Adfyfyrio</a:t>
            </a:r>
            <a:r>
              <a:rPr lang="en-GB" dirty="0" smtClean="0"/>
              <a:t> * Reflection 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068273"/>
              </p:ext>
            </p:extLst>
          </p:nvPr>
        </p:nvGraphicFramePr>
        <p:xfrm>
          <a:off x="2223423" y="2154947"/>
          <a:ext cx="4946649" cy="3932072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648883">
                  <a:extLst>
                    <a:ext uri="{9D8B030D-6E8A-4147-A177-3AD203B41FA5}">
                      <a16:colId xmlns:a16="http://schemas.microsoft.com/office/drawing/2014/main" val="588791682"/>
                    </a:ext>
                  </a:extLst>
                </a:gridCol>
                <a:gridCol w="1648883">
                  <a:extLst>
                    <a:ext uri="{9D8B030D-6E8A-4147-A177-3AD203B41FA5}">
                      <a16:colId xmlns:a16="http://schemas.microsoft.com/office/drawing/2014/main" val="3394264993"/>
                    </a:ext>
                  </a:extLst>
                </a:gridCol>
                <a:gridCol w="1648883">
                  <a:extLst>
                    <a:ext uri="{9D8B030D-6E8A-4147-A177-3AD203B41FA5}">
                      <a16:colId xmlns:a16="http://schemas.microsoft.com/office/drawing/2014/main" val="3376473046"/>
                    </a:ext>
                  </a:extLst>
                </a:gridCol>
              </a:tblGrid>
              <a:tr h="3689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Cryfderau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000" dirty="0" err="1" smtClean="0">
                          <a:effectLst/>
                        </a:rPr>
                        <a:t>Strengths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Meysydd i’w datblygu  </a:t>
                      </a:r>
                      <a:r>
                        <a:rPr lang="cy-GB" sz="1000" dirty="0" err="1" smtClean="0">
                          <a:effectLst/>
                        </a:rPr>
                        <a:t>Areas</a:t>
                      </a:r>
                      <a:r>
                        <a:rPr lang="cy-GB" sz="1000" dirty="0" smtClean="0">
                          <a:effectLst/>
                        </a:rPr>
                        <a:t> </a:t>
                      </a:r>
                      <a:r>
                        <a:rPr lang="cy-GB" sz="1000" dirty="0" err="1">
                          <a:effectLst/>
                        </a:rPr>
                        <a:t>for</a:t>
                      </a:r>
                      <a:r>
                        <a:rPr lang="cy-GB" sz="1000" dirty="0">
                          <a:effectLst/>
                        </a:rPr>
                        <a:t> </a:t>
                      </a:r>
                      <a:r>
                        <a:rPr lang="cy-GB" sz="1000" dirty="0" smtClean="0">
                          <a:effectLst/>
                        </a:rPr>
                        <a:t>Development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 anchor="ctr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7940066"/>
                  </a:ext>
                </a:extLst>
              </a:tr>
              <a:tr h="36583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Addysgeg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err="1" smtClean="0">
                          <a:effectLst/>
                        </a:rPr>
                        <a:t>Pedagogy</a:t>
                      </a:r>
                      <a:r>
                        <a:rPr lang="cy-GB" sz="1000" dirty="0">
                          <a:effectLst/>
                        </a:rPr>
                        <a:t>:</a:t>
                      </a:r>
                      <a:endParaRPr lang="en-GB" sz="1000" dirty="0">
                        <a:effectLst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1704253"/>
                  </a:ext>
                </a:extLst>
              </a:tr>
              <a:tr h="365836">
                <a:tc>
                  <a:txBody>
                    <a:bodyPr/>
                    <a:lstStyle/>
                    <a:p>
                      <a:pPr indent="201930" algn="just"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Mireinio</a:t>
                      </a:r>
                      <a:r>
                        <a:rPr lang="cy-GB" sz="1000" baseline="0" dirty="0" smtClean="0">
                          <a:effectLst/>
                        </a:rPr>
                        <a:t> Addysgu</a:t>
                      </a:r>
                    </a:p>
                    <a:p>
                      <a:pPr indent="201930" algn="just">
                        <a:spcAft>
                          <a:spcPts val="0"/>
                        </a:spcAft>
                      </a:pPr>
                      <a:r>
                        <a:rPr lang="cy-GB" sz="1000" dirty="0" err="1" smtClean="0">
                          <a:effectLst/>
                        </a:rPr>
                        <a:t>Refining</a:t>
                      </a:r>
                      <a:r>
                        <a:rPr lang="cy-GB" sz="1000" dirty="0" smtClean="0">
                          <a:effectLst/>
                        </a:rPr>
                        <a:t> </a:t>
                      </a:r>
                      <a:r>
                        <a:rPr lang="cy-GB" sz="1000" dirty="0" err="1">
                          <a:effectLst/>
                        </a:rPr>
                        <a:t>teaching</a:t>
                      </a:r>
                      <a:endParaRPr lang="en-GB" sz="1000" dirty="0">
                        <a:effectLst/>
                      </a:endParaRPr>
                    </a:p>
                    <a:p>
                      <a:pPr indent="201930" algn="just"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8352520"/>
                  </a:ext>
                </a:extLst>
              </a:tr>
              <a:tr h="365836">
                <a:tc>
                  <a:txBody>
                    <a:bodyPr/>
                    <a:lstStyle/>
                    <a:p>
                      <a:pPr indent="201930"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Hyrwyddo Dysgu</a:t>
                      </a:r>
                    </a:p>
                    <a:p>
                      <a:pPr indent="201930">
                        <a:spcAft>
                          <a:spcPts val="0"/>
                        </a:spcAft>
                      </a:pPr>
                      <a:r>
                        <a:rPr lang="cy-GB" sz="1000" dirty="0" err="1" smtClean="0">
                          <a:effectLst/>
                        </a:rPr>
                        <a:t>Advancing</a:t>
                      </a:r>
                      <a:r>
                        <a:rPr lang="cy-GB" sz="1000" dirty="0" smtClean="0">
                          <a:effectLst/>
                        </a:rPr>
                        <a:t> </a:t>
                      </a:r>
                      <a:r>
                        <a:rPr lang="cy-GB" sz="1000" dirty="0" err="1">
                          <a:effectLst/>
                        </a:rPr>
                        <a:t>learning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3227742"/>
                  </a:ext>
                </a:extLst>
              </a:tr>
              <a:tr h="365836">
                <a:tc>
                  <a:txBody>
                    <a:bodyPr/>
                    <a:lstStyle/>
                    <a:p>
                      <a:pPr indent="201930"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Dylanwadu ar ddysgu</a:t>
                      </a:r>
                    </a:p>
                    <a:p>
                      <a:pPr indent="201930">
                        <a:spcAft>
                          <a:spcPts val="0"/>
                        </a:spcAft>
                      </a:pPr>
                      <a:r>
                        <a:rPr lang="cy-GB" sz="1000" dirty="0" err="1" smtClean="0">
                          <a:effectLst/>
                        </a:rPr>
                        <a:t>Influencing</a:t>
                      </a:r>
                      <a:r>
                        <a:rPr lang="cy-GB" sz="1000" dirty="0" smtClean="0">
                          <a:effectLst/>
                        </a:rPr>
                        <a:t> </a:t>
                      </a:r>
                      <a:r>
                        <a:rPr lang="cy-GB" sz="1000" dirty="0" err="1">
                          <a:effectLst/>
                        </a:rPr>
                        <a:t>learning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8097471"/>
                  </a:ext>
                </a:extLst>
              </a:tr>
              <a:tr h="36583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Arweinyddiaeth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err="1" smtClean="0">
                          <a:effectLst/>
                        </a:rPr>
                        <a:t>Leadership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993226"/>
                  </a:ext>
                </a:extLst>
              </a:tr>
              <a:tr h="36583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Dysgu Proffesiynol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Professional </a:t>
                      </a:r>
                      <a:r>
                        <a:rPr lang="cy-GB" sz="1000" dirty="0" err="1">
                          <a:effectLst/>
                        </a:rPr>
                        <a:t>Learning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5668774"/>
                  </a:ext>
                </a:extLst>
              </a:tr>
              <a:tr h="36583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Arloesi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err="1" smtClean="0">
                          <a:effectLst/>
                        </a:rPr>
                        <a:t>Innovation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8251916"/>
                  </a:ext>
                </a:extLst>
              </a:tr>
              <a:tr h="36583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Cydweithrediad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err="1" smtClean="0">
                          <a:effectLst/>
                        </a:rPr>
                        <a:t>Collaboration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52767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552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Adfyfyrio</a:t>
            </a:r>
            <a:r>
              <a:rPr lang="en-GB" dirty="0" smtClean="0"/>
              <a:t> * Reflection 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3586173"/>
              </p:ext>
            </p:extLst>
          </p:nvPr>
        </p:nvGraphicFramePr>
        <p:xfrm>
          <a:off x="643811" y="1427584"/>
          <a:ext cx="8042988" cy="502920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2680996">
                  <a:extLst>
                    <a:ext uri="{9D8B030D-6E8A-4147-A177-3AD203B41FA5}">
                      <a16:colId xmlns:a16="http://schemas.microsoft.com/office/drawing/2014/main" val="588791682"/>
                    </a:ext>
                  </a:extLst>
                </a:gridCol>
                <a:gridCol w="2680996">
                  <a:extLst>
                    <a:ext uri="{9D8B030D-6E8A-4147-A177-3AD203B41FA5}">
                      <a16:colId xmlns:a16="http://schemas.microsoft.com/office/drawing/2014/main" val="3394264993"/>
                    </a:ext>
                  </a:extLst>
                </a:gridCol>
                <a:gridCol w="2680996">
                  <a:extLst>
                    <a:ext uri="{9D8B030D-6E8A-4147-A177-3AD203B41FA5}">
                      <a16:colId xmlns:a16="http://schemas.microsoft.com/office/drawing/2014/main" val="3376473046"/>
                    </a:ext>
                  </a:extLst>
                </a:gridCol>
              </a:tblGrid>
              <a:tr h="3689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Cryfderau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000" dirty="0" err="1" smtClean="0">
                          <a:effectLst/>
                        </a:rPr>
                        <a:t>Strengths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Meysydd i’w datblygu  </a:t>
                      </a:r>
                      <a:r>
                        <a:rPr lang="cy-GB" sz="1000" dirty="0" err="1" smtClean="0">
                          <a:effectLst/>
                        </a:rPr>
                        <a:t>Areas</a:t>
                      </a:r>
                      <a:r>
                        <a:rPr lang="cy-GB" sz="1000" dirty="0" smtClean="0">
                          <a:effectLst/>
                        </a:rPr>
                        <a:t> </a:t>
                      </a:r>
                      <a:r>
                        <a:rPr lang="cy-GB" sz="1000" dirty="0" err="1">
                          <a:effectLst/>
                        </a:rPr>
                        <a:t>for</a:t>
                      </a:r>
                      <a:r>
                        <a:rPr lang="cy-GB" sz="1000" dirty="0">
                          <a:effectLst/>
                        </a:rPr>
                        <a:t> </a:t>
                      </a:r>
                      <a:r>
                        <a:rPr lang="cy-GB" sz="1000" dirty="0" smtClean="0">
                          <a:effectLst/>
                        </a:rPr>
                        <a:t>Development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 anchor="ctr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7940066"/>
                  </a:ext>
                </a:extLst>
              </a:tr>
              <a:tr h="36583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Addysgeg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err="1" smtClean="0">
                          <a:effectLst/>
                        </a:rPr>
                        <a:t>Pedagogy</a:t>
                      </a:r>
                      <a:r>
                        <a:rPr lang="cy-GB" sz="1000" dirty="0">
                          <a:effectLst/>
                        </a:rPr>
                        <a:t>:</a:t>
                      </a:r>
                      <a:endParaRPr lang="en-GB" sz="1000" dirty="0">
                        <a:effectLst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1704253"/>
                  </a:ext>
                </a:extLst>
              </a:tr>
              <a:tr h="365836">
                <a:tc>
                  <a:txBody>
                    <a:bodyPr/>
                    <a:lstStyle/>
                    <a:p>
                      <a:pPr indent="201930" algn="just"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Mireinio</a:t>
                      </a:r>
                      <a:r>
                        <a:rPr lang="cy-GB" sz="1000" baseline="0" dirty="0" smtClean="0">
                          <a:effectLst/>
                        </a:rPr>
                        <a:t> Addysgu</a:t>
                      </a:r>
                    </a:p>
                    <a:p>
                      <a:pPr indent="201930" algn="just">
                        <a:spcAft>
                          <a:spcPts val="0"/>
                        </a:spcAft>
                      </a:pPr>
                      <a:r>
                        <a:rPr lang="cy-GB" sz="1000" dirty="0" err="1" smtClean="0">
                          <a:effectLst/>
                        </a:rPr>
                        <a:t>Refining</a:t>
                      </a:r>
                      <a:r>
                        <a:rPr lang="cy-GB" sz="1000" dirty="0" smtClean="0">
                          <a:effectLst/>
                        </a:rPr>
                        <a:t> </a:t>
                      </a:r>
                      <a:r>
                        <a:rPr lang="cy-GB" sz="1000" dirty="0" err="1">
                          <a:effectLst/>
                        </a:rPr>
                        <a:t>teaching</a:t>
                      </a:r>
                      <a:endParaRPr lang="en-GB" sz="1000" dirty="0">
                        <a:effectLst/>
                      </a:endParaRPr>
                    </a:p>
                    <a:p>
                      <a:pPr indent="201930" algn="just"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just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r>
                        <a:rPr lang="en-GB" sz="1000" dirty="0" smtClean="0">
                          <a:effectLst/>
                        </a:rPr>
                        <a:t>I</a:t>
                      </a:r>
                      <a:r>
                        <a:rPr lang="en-GB" sz="1000" baseline="0" dirty="0" smtClean="0">
                          <a:effectLst/>
                        </a:rPr>
                        <a:t> set up motivating environments for the children, based on their interests</a:t>
                      </a:r>
                    </a:p>
                    <a:p>
                      <a:pPr marL="171450" indent="-171450" algn="just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000" baseline="0" dirty="0" smtClean="0">
                          <a:effectLst/>
                        </a:rPr>
                        <a:t>I engage effectively with parents, making sure that I stand by the gate to greet the children in the mornings and speak to whoever is dropping them off</a:t>
                      </a:r>
                    </a:p>
                  </a:txBody>
                  <a:tcPr marL="56605" marR="56605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just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000" b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GB" sz="1000" b="0" dirty="0" smtClean="0">
                          <a:solidFill>
                            <a:schemeClr val="tx1"/>
                          </a:solidFill>
                          <a:effectLst/>
                        </a:rPr>
                        <a:t>I would like</a:t>
                      </a:r>
                      <a:r>
                        <a:rPr lang="en-GB" sz="1000" b="0" baseline="0" dirty="0" smtClean="0">
                          <a:solidFill>
                            <a:schemeClr val="tx1"/>
                          </a:solidFill>
                          <a:effectLst/>
                        </a:rPr>
                        <a:t> to develop my approach to assessment in the FP to enhance the monitoring of progress of individual skills</a:t>
                      </a:r>
                      <a:endParaRPr lang="en-GB" sz="10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8352520"/>
                  </a:ext>
                </a:extLst>
              </a:tr>
              <a:tr h="365836">
                <a:tc>
                  <a:txBody>
                    <a:bodyPr/>
                    <a:lstStyle/>
                    <a:p>
                      <a:pPr indent="201930"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Hyrwyddo Dysgu</a:t>
                      </a:r>
                    </a:p>
                    <a:p>
                      <a:pPr indent="201930">
                        <a:spcAft>
                          <a:spcPts val="0"/>
                        </a:spcAft>
                      </a:pPr>
                      <a:r>
                        <a:rPr lang="cy-GB" sz="1000" dirty="0" err="1" smtClean="0">
                          <a:effectLst/>
                        </a:rPr>
                        <a:t>Advancing</a:t>
                      </a:r>
                      <a:r>
                        <a:rPr lang="cy-GB" sz="1000" dirty="0" smtClean="0">
                          <a:effectLst/>
                        </a:rPr>
                        <a:t> </a:t>
                      </a:r>
                      <a:r>
                        <a:rPr lang="cy-GB" sz="1000" dirty="0" err="1">
                          <a:effectLst/>
                        </a:rPr>
                        <a:t>learning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just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 smtClean="0">
                          <a:effectLst/>
                          <a:latin typeface="+mn-lt"/>
                          <a:ea typeface="+mn-ea"/>
                        </a:rPr>
                        <a:t>I</a:t>
                      </a:r>
                      <a:r>
                        <a:rPr lang="en-GB" sz="1000" baseline="0" dirty="0" smtClean="0">
                          <a:effectLst/>
                          <a:latin typeface="+mn-lt"/>
                          <a:ea typeface="+mn-ea"/>
                        </a:rPr>
                        <a:t> use real life contexts to engage learners in authentic activities (e.g. role play doctor’s surgery to develop opportunities for speaking and listening)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just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000" b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GB" sz="1000" b="0" dirty="0" smtClean="0">
                          <a:solidFill>
                            <a:schemeClr val="tx1"/>
                          </a:solidFill>
                          <a:effectLst/>
                        </a:rPr>
                        <a:t>I’d like to learn more about forest/beach</a:t>
                      </a:r>
                      <a:r>
                        <a:rPr lang="en-GB" sz="1000" b="0" baseline="0" dirty="0" smtClean="0">
                          <a:solidFill>
                            <a:schemeClr val="tx1"/>
                          </a:solidFill>
                          <a:effectLst/>
                        </a:rPr>
                        <a:t> school pedagogy to widen my teaching approaches</a:t>
                      </a:r>
                      <a:endParaRPr lang="en-GB" sz="10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3227742"/>
                  </a:ext>
                </a:extLst>
              </a:tr>
              <a:tr h="365836">
                <a:tc>
                  <a:txBody>
                    <a:bodyPr/>
                    <a:lstStyle/>
                    <a:p>
                      <a:pPr indent="201930"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Dylanwadu ar ddysgu</a:t>
                      </a:r>
                    </a:p>
                    <a:p>
                      <a:pPr indent="201930">
                        <a:spcAft>
                          <a:spcPts val="0"/>
                        </a:spcAft>
                      </a:pPr>
                      <a:r>
                        <a:rPr lang="cy-GB" sz="1000" dirty="0" err="1" smtClean="0">
                          <a:effectLst/>
                        </a:rPr>
                        <a:t>Influencing</a:t>
                      </a:r>
                      <a:r>
                        <a:rPr lang="cy-GB" sz="1000" dirty="0" smtClean="0">
                          <a:effectLst/>
                        </a:rPr>
                        <a:t> </a:t>
                      </a:r>
                      <a:r>
                        <a:rPr lang="cy-GB" sz="1000" dirty="0" err="1">
                          <a:effectLst/>
                        </a:rPr>
                        <a:t>learning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just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r>
                        <a:rPr lang="en-GB" sz="1000" dirty="0" smtClean="0">
                          <a:effectLst/>
                        </a:rPr>
                        <a:t>I’m very aware of the need to ensure that children’s wellbeing is paramount</a:t>
                      </a:r>
                      <a:r>
                        <a:rPr lang="en-GB" sz="1000" baseline="0" dirty="0" smtClean="0">
                          <a:effectLst/>
                        </a:rPr>
                        <a:t> in all learning opportunities – this has been commended in mentor observations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just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000" b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GB" sz="1000" b="0" dirty="0" smtClean="0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r>
                        <a:rPr lang="en-GB" sz="1000" b="0" baseline="0" dirty="0" smtClean="0">
                          <a:solidFill>
                            <a:schemeClr val="tx1"/>
                          </a:solidFill>
                          <a:effectLst/>
                        </a:rPr>
                        <a:t> need to develop ways for the children in reflecting their own learning</a:t>
                      </a:r>
                      <a:endParaRPr lang="en-GB" sz="10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8097471"/>
                  </a:ext>
                </a:extLst>
              </a:tr>
              <a:tr h="36583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Arweinyddiaeth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err="1" smtClean="0">
                          <a:effectLst/>
                        </a:rPr>
                        <a:t>Leadership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just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r>
                        <a:rPr lang="en-GB" sz="1000" dirty="0" smtClean="0">
                          <a:effectLst/>
                        </a:rPr>
                        <a:t>I</a:t>
                      </a:r>
                      <a:r>
                        <a:rPr lang="en-GB" sz="1000" baseline="0" dirty="0" smtClean="0">
                          <a:effectLst/>
                        </a:rPr>
                        <a:t> demonstrate my professional approach to my role through developing positive relationships with everyone connected to the school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just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000" b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GB" sz="1000" b="0" dirty="0" smtClean="0">
                          <a:solidFill>
                            <a:schemeClr val="tx1"/>
                          </a:solidFill>
                          <a:effectLst/>
                        </a:rPr>
                        <a:t>I would like to become more</a:t>
                      </a:r>
                      <a:r>
                        <a:rPr lang="en-GB" sz="1000" b="0" baseline="0" dirty="0" smtClean="0">
                          <a:solidFill>
                            <a:schemeClr val="tx1"/>
                          </a:solidFill>
                          <a:effectLst/>
                        </a:rPr>
                        <a:t> involved in the wider school community to promote the school’s vision </a:t>
                      </a:r>
                      <a:endParaRPr lang="en-GB" sz="10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993226"/>
                  </a:ext>
                </a:extLst>
              </a:tr>
              <a:tr h="36583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Dysgu Proffesiynol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Professional </a:t>
                      </a:r>
                      <a:r>
                        <a:rPr lang="cy-GB" sz="1000" dirty="0" err="1">
                          <a:effectLst/>
                        </a:rPr>
                        <a:t>Learning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just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r>
                        <a:rPr lang="en-GB" sz="1000" dirty="0" smtClean="0">
                          <a:effectLst/>
                        </a:rPr>
                        <a:t>I have worked</a:t>
                      </a:r>
                      <a:r>
                        <a:rPr lang="en-GB" sz="1000" baseline="0" dirty="0" smtClean="0">
                          <a:effectLst/>
                        </a:rPr>
                        <a:t> hard to develop my Welsh and </a:t>
                      </a:r>
                      <a:r>
                        <a:rPr lang="en-GB" sz="1000" baseline="0" dirty="0" smtClean="0">
                          <a:effectLst/>
                          <a:latin typeface="+mn-lt"/>
                        </a:rPr>
                        <a:t>have</a:t>
                      </a:r>
                      <a:r>
                        <a:rPr lang="en-GB" sz="1000" baseline="0" dirty="0" smtClean="0">
                          <a:effectLst/>
                        </a:rPr>
                        <a:t> used it regularly in class</a:t>
                      </a:r>
                    </a:p>
                    <a:p>
                      <a:pPr marL="171450" indent="-171450" algn="just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1000" baseline="0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just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000" b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GB" sz="1000" b="0" dirty="0" smtClean="0">
                          <a:solidFill>
                            <a:schemeClr val="tx1"/>
                          </a:solidFill>
                          <a:effectLst/>
                        </a:rPr>
                        <a:t>I would like to further develop my personal Welsh skills </a:t>
                      </a:r>
                      <a:endParaRPr lang="en-GB" sz="10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5668774"/>
                  </a:ext>
                </a:extLst>
              </a:tr>
              <a:tr h="44786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Arloesi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err="1" smtClean="0">
                          <a:effectLst/>
                        </a:rPr>
                        <a:t>Innovation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just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r>
                        <a:rPr lang="en-GB" sz="1000" dirty="0" smtClean="0">
                          <a:effectLst/>
                        </a:rPr>
                        <a:t>I’ve trialled</a:t>
                      </a:r>
                      <a:r>
                        <a:rPr lang="en-GB" sz="1000" baseline="0" dirty="0" smtClean="0">
                          <a:effectLst/>
                        </a:rPr>
                        <a:t> approaches that I have seen other teachers/lecturers using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just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0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</a:rPr>
                        <a:t>I</a:t>
                      </a:r>
                      <a:r>
                        <a:rPr lang="en-GB" sz="10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</a:rPr>
                        <a:t> need to develop more innovative approaches to teaching young learners</a:t>
                      </a:r>
                      <a:endParaRPr lang="en-GB" sz="10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8251916"/>
                  </a:ext>
                </a:extLst>
              </a:tr>
              <a:tr h="4519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smtClean="0">
                          <a:effectLst/>
                        </a:rPr>
                        <a:t>Cydweithrediad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 err="1" smtClean="0">
                          <a:effectLst/>
                        </a:rPr>
                        <a:t>Collaboration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just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0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I’ve worked well in the class team, offering ideas and learning from each other</a:t>
                      </a:r>
                      <a:endParaRPr lang="en-GB" sz="10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6605" marR="56605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just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000" b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GB" sz="1000" b="0" dirty="0" smtClean="0">
                          <a:solidFill>
                            <a:schemeClr val="tx1"/>
                          </a:solidFill>
                          <a:effectLst/>
                        </a:rPr>
                        <a:t>I would</a:t>
                      </a:r>
                      <a:r>
                        <a:rPr lang="en-GB" sz="1000" b="0" baseline="0" dirty="0" smtClean="0">
                          <a:solidFill>
                            <a:schemeClr val="tx1"/>
                          </a:solidFill>
                          <a:effectLst/>
                        </a:rPr>
                        <a:t> appreciate the opportunity to work with other agencies to support the progress of individual learners</a:t>
                      </a:r>
                      <a:endParaRPr lang="en-GB" sz="10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6605" marR="56605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52767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0366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Inspiration">
  <a:themeElements>
    <a:clrScheme name="Inspiration">
      <a:dk1>
        <a:sysClr val="windowText" lastClr="000000"/>
      </a:dk1>
      <a:lt1>
        <a:sysClr val="window" lastClr="FFFFFF"/>
      </a:lt1>
      <a:dk2>
        <a:srgbClr val="2F2F26"/>
      </a:dk2>
      <a:lt2>
        <a:srgbClr val="9FA795"/>
      </a:lt2>
      <a:accent1>
        <a:srgbClr val="749805"/>
      </a:accent1>
      <a:accent2>
        <a:srgbClr val="BACC82"/>
      </a:accent2>
      <a:accent3>
        <a:srgbClr val="6E9EC2"/>
      </a:accent3>
      <a:accent4>
        <a:srgbClr val="2046A5"/>
      </a:accent4>
      <a:accent5>
        <a:srgbClr val="5039C6"/>
      </a:accent5>
      <a:accent6>
        <a:srgbClr val="7411D0"/>
      </a:accent6>
      <a:hlink>
        <a:srgbClr val="FFC000"/>
      </a:hlink>
      <a:folHlink>
        <a:srgbClr val="C0C000"/>
      </a:folHlink>
    </a:clrScheme>
    <a:fontScheme name="Inspiration">
      <a:majorFont>
        <a:latin typeface="News Gothic MT"/>
        <a:ea typeface=""/>
        <a:cs typeface=""/>
        <a:font script="Jpan" typeface="メイリオ"/>
      </a:majorFont>
      <a:minorFont>
        <a:latin typeface="News Gothic MT"/>
        <a:ea typeface=""/>
        <a:cs typeface=""/>
        <a:font script="Jpan" typeface="メイリオ"/>
      </a:minorFont>
    </a:fontScheme>
    <a:fmtScheme name="Inspiration">
      <a:fillStyleLst>
        <a:solidFill>
          <a:schemeClr val="phClr"/>
        </a:solidFill>
        <a:gradFill rotWithShape="1">
          <a:gsLst>
            <a:gs pos="25000">
              <a:schemeClr val="phClr">
                <a:tint val="90000"/>
                <a:shade val="100000"/>
                <a:alpha val="90000"/>
                <a:satMod val="150000"/>
              </a:schemeClr>
            </a:gs>
            <a:gs pos="100000">
              <a:schemeClr val="phClr">
                <a:tint val="100000"/>
                <a:shade val="60000"/>
                <a:satMod val="13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0000"/>
                <a:shade val="100000"/>
                <a:alpha val="85000"/>
                <a:satMod val="150000"/>
              </a:schemeClr>
            </a:gs>
            <a:gs pos="33000">
              <a:schemeClr val="phClr">
                <a:tint val="90000"/>
                <a:shade val="100000"/>
                <a:alpha val="95000"/>
                <a:satMod val="130000"/>
              </a:schemeClr>
            </a:gs>
            <a:gs pos="67000">
              <a:schemeClr val="phClr">
                <a:shade val="70000"/>
                <a:satMod val="135000"/>
              </a:schemeClr>
            </a:gs>
            <a:gs pos="100000">
              <a:schemeClr val="phClr">
                <a:shade val="50000"/>
                <a:satMod val="135000"/>
              </a:schemeClr>
            </a:gs>
          </a:gsLst>
          <a:lin ang="132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8100" cap="flat" cmpd="thickThin" algn="ctr">
          <a:solidFill>
            <a:schemeClr val="phClr"/>
          </a:solidFill>
          <a:prstDash val="solid"/>
        </a:ln>
        <a:ln w="38100" cap="flat" cmpd="thinThick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woPt" dir="tl"/>
          </a:scene3d>
          <a:sp3d extrusionH="12700" prstMaterial="softEdge">
            <a:bevelT w="25400" h="50800"/>
          </a:sp3d>
        </a:effectStyle>
        <a:effectStyle>
          <a:effectLst>
            <a:innerShdw blurRad="50800" dist="25400" dir="2400000">
              <a:srgbClr val="808080">
                <a:alpha val="75000"/>
              </a:srgbClr>
            </a:innerShdw>
            <a:reflection blurRad="38100" stA="26000" endPos="35000" dist="12700" dir="5400000" fadeDir="4800000" sy="-100000" rotWithShape="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Inspiration.thmx</Template>
  <TotalTime>280</TotalTime>
  <Words>422</Words>
  <Application>Microsoft Office PowerPoint</Application>
  <PresentationFormat>On-screen Show (4:3)</PresentationFormat>
  <Paragraphs>140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News Gothic MT</vt:lpstr>
      <vt:lpstr>Arial</vt:lpstr>
      <vt:lpstr>Wingdings</vt:lpstr>
      <vt:lpstr>Times New Roman</vt:lpstr>
      <vt:lpstr>Inspiration</vt:lpstr>
      <vt:lpstr>Proffil Dechrau Gyrfa Career Entry Profile </vt:lpstr>
      <vt:lpstr>Proffil Dechrau Gyrfa Career Entry Profile </vt:lpstr>
      <vt:lpstr>Proffil Dechrau Gyrfa Career Entry Profile</vt:lpstr>
      <vt:lpstr>Pwy sy’n ei ddefnyddio? Who uses it?</vt:lpstr>
      <vt:lpstr>Proffil Dechrau Gyrfa  Career Entry Profile</vt:lpstr>
      <vt:lpstr> Pam mae angen safonau proffesiynol arnom? Why do we need professional standards? </vt:lpstr>
      <vt:lpstr>Safonau Proffesiynol  Professional Standards</vt:lpstr>
      <vt:lpstr>Safonnau Proffesiynol Professional Standards </vt:lpstr>
      <vt:lpstr>Adfyfyrio * Reflection </vt:lpstr>
      <vt:lpstr>Adfyfyrio * Reflection 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Proffil Dechrau Gyrfa Career Entry Profile</dc:title>
  <dc:creator>swwcte23</dc:creator>
  <cp:lastModifiedBy>Catharine Bleasdale</cp:lastModifiedBy>
  <cp:revision>22</cp:revision>
  <dcterms:created xsi:type="dcterms:W3CDTF">2017-05-25T06:30:32Z</dcterms:created>
  <dcterms:modified xsi:type="dcterms:W3CDTF">2019-05-27T15:11:51Z</dcterms:modified>
</cp:coreProperties>
</file>